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 id="2147483857" r:id="rId2"/>
  </p:sldMasterIdLst>
  <p:notesMasterIdLst>
    <p:notesMasterId r:id="rId27"/>
  </p:notesMasterIdLst>
  <p:handoutMasterIdLst>
    <p:handoutMasterId r:id="rId28"/>
  </p:handoutMasterIdLst>
  <p:sldIdLst>
    <p:sldId id="334" r:id="rId3"/>
    <p:sldId id="261" r:id="rId4"/>
    <p:sldId id="335" r:id="rId5"/>
    <p:sldId id="320" r:id="rId6"/>
    <p:sldId id="336" r:id="rId7"/>
    <p:sldId id="321" r:id="rId8"/>
    <p:sldId id="337" r:id="rId9"/>
    <p:sldId id="303" r:id="rId10"/>
    <p:sldId id="339" r:id="rId11"/>
    <p:sldId id="333" r:id="rId12"/>
    <p:sldId id="340" r:id="rId13"/>
    <p:sldId id="323" r:id="rId14"/>
    <p:sldId id="341" r:id="rId15"/>
    <p:sldId id="331" r:id="rId16"/>
    <p:sldId id="342" r:id="rId17"/>
    <p:sldId id="327" r:id="rId18"/>
    <p:sldId id="343" r:id="rId19"/>
    <p:sldId id="328" r:id="rId20"/>
    <p:sldId id="344" r:id="rId21"/>
    <p:sldId id="330" r:id="rId22"/>
    <p:sldId id="332" r:id="rId23"/>
    <p:sldId id="346" r:id="rId24"/>
    <p:sldId id="347" r:id="rId25"/>
    <p:sldId id="318" r:id="rId26"/>
  </p:sldIdLst>
  <p:sldSz cx="9144000" cy="6858000" type="screen4x3"/>
  <p:notesSz cx="6761163" cy="9942513"/>
  <p:defaultTextStyle>
    <a:defPPr>
      <a:defRPr lang="ru-RU"/>
    </a:defPPr>
    <a:lvl1pPr algn="l" rtl="0" eaLnBrk="0" fontAlgn="base" hangingPunct="0">
      <a:spcBef>
        <a:spcPct val="0"/>
      </a:spcBef>
      <a:spcAft>
        <a:spcPct val="0"/>
      </a:spcAft>
      <a:defRPr sz="2400" b="1"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sz="2400" b="1"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sz="2400" b="1"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sz="2400" b="1"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sz="2400" b="1" kern="1200">
        <a:solidFill>
          <a:schemeClr val="tx1"/>
        </a:solidFill>
        <a:latin typeface="Arial" charset="0"/>
        <a:ea typeface="+mn-ea"/>
        <a:cs typeface="Times New Roman" pitchFamily="18" charset="0"/>
      </a:defRPr>
    </a:lvl5pPr>
    <a:lvl6pPr marL="2286000" algn="l" defTabSz="914400" rtl="0" eaLnBrk="1" latinLnBrk="0" hangingPunct="1">
      <a:defRPr sz="2400" b="1" kern="1200">
        <a:solidFill>
          <a:schemeClr val="tx1"/>
        </a:solidFill>
        <a:latin typeface="Arial" charset="0"/>
        <a:ea typeface="+mn-ea"/>
        <a:cs typeface="Times New Roman" pitchFamily="18" charset="0"/>
      </a:defRPr>
    </a:lvl6pPr>
    <a:lvl7pPr marL="2743200" algn="l" defTabSz="914400" rtl="0" eaLnBrk="1" latinLnBrk="0" hangingPunct="1">
      <a:defRPr sz="2400" b="1" kern="1200">
        <a:solidFill>
          <a:schemeClr val="tx1"/>
        </a:solidFill>
        <a:latin typeface="Arial" charset="0"/>
        <a:ea typeface="+mn-ea"/>
        <a:cs typeface="Times New Roman" pitchFamily="18" charset="0"/>
      </a:defRPr>
    </a:lvl7pPr>
    <a:lvl8pPr marL="3200400" algn="l" defTabSz="914400" rtl="0" eaLnBrk="1" latinLnBrk="0" hangingPunct="1">
      <a:defRPr sz="2400" b="1" kern="1200">
        <a:solidFill>
          <a:schemeClr val="tx1"/>
        </a:solidFill>
        <a:latin typeface="Arial" charset="0"/>
        <a:ea typeface="+mn-ea"/>
        <a:cs typeface="Times New Roman" pitchFamily="18" charset="0"/>
      </a:defRPr>
    </a:lvl8pPr>
    <a:lvl9pPr marL="3657600" algn="l" defTabSz="914400" rtl="0" eaLnBrk="1" latinLnBrk="0" hangingPunct="1">
      <a:defRPr sz="2400" b="1"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FFCC"/>
    <a:srgbClr val="0000FF"/>
    <a:srgbClr val="000000"/>
    <a:srgbClr val="CC0099"/>
    <a:srgbClr val="0066FF"/>
    <a:srgbClr val="DDDD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4" autoAdjust="0"/>
    <p:restoredTop sz="94654" autoAdjust="0"/>
  </p:normalViewPr>
  <p:slideViewPr>
    <p:cSldViewPr>
      <p:cViewPr>
        <p:scale>
          <a:sx n="100" d="100"/>
          <a:sy n="100" d="100"/>
        </p:scale>
        <p:origin x="-13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3"/>
            <a:ext cx="2930047" cy="496728"/>
          </a:xfrm>
          <a:prstGeom prst="rect">
            <a:avLst/>
          </a:prstGeom>
          <a:noFill/>
          <a:ln w="9525">
            <a:noFill/>
            <a:miter lim="800000"/>
            <a:headEnd/>
            <a:tailEnd/>
          </a:ln>
          <a:effectLst/>
        </p:spPr>
        <p:txBody>
          <a:bodyPr vert="horz" wrap="square" lIns="91137" tIns="45569" rIns="91137" bIns="45569" numCol="1" anchor="t" anchorCtr="0" compatLnSpc="1">
            <a:prstTxWarp prst="textNoShape">
              <a:avLst/>
            </a:prstTxWarp>
          </a:bodyPr>
          <a:lstStyle>
            <a:lvl1pPr eaLnBrk="1" hangingPunct="1">
              <a:defRPr sz="1200" b="0">
                <a:latin typeface="Times New Roman" pitchFamily="18" charset="0"/>
              </a:defRPr>
            </a:lvl1pPr>
          </a:lstStyle>
          <a:p>
            <a:pPr>
              <a:defRPr/>
            </a:pPr>
            <a:endParaRPr lang="ru-RU"/>
          </a:p>
        </p:txBody>
      </p:sp>
      <p:sp>
        <p:nvSpPr>
          <p:cNvPr id="11267" name="Rectangle 3"/>
          <p:cNvSpPr>
            <a:spLocks noGrp="1" noChangeArrowheads="1"/>
          </p:cNvSpPr>
          <p:nvPr>
            <p:ph type="dt" sz="quarter" idx="1"/>
          </p:nvPr>
        </p:nvSpPr>
        <p:spPr bwMode="auto">
          <a:xfrm>
            <a:off x="3831118" y="3"/>
            <a:ext cx="2930047" cy="496728"/>
          </a:xfrm>
          <a:prstGeom prst="rect">
            <a:avLst/>
          </a:prstGeom>
          <a:noFill/>
          <a:ln w="9525">
            <a:noFill/>
            <a:miter lim="800000"/>
            <a:headEnd/>
            <a:tailEnd/>
          </a:ln>
          <a:effectLst/>
        </p:spPr>
        <p:txBody>
          <a:bodyPr vert="horz" wrap="square" lIns="91137" tIns="45569" rIns="91137" bIns="45569" numCol="1" anchor="t" anchorCtr="0" compatLnSpc="1">
            <a:prstTxWarp prst="textNoShape">
              <a:avLst/>
            </a:prstTxWarp>
          </a:bodyPr>
          <a:lstStyle>
            <a:lvl1pPr algn="r" eaLnBrk="1" hangingPunct="1">
              <a:defRPr sz="1200" b="0">
                <a:latin typeface="Times New Roman" pitchFamily="18" charset="0"/>
              </a:defRPr>
            </a:lvl1pPr>
          </a:lstStyle>
          <a:p>
            <a:pPr>
              <a:defRPr/>
            </a:pPr>
            <a:endParaRPr lang="ru-RU"/>
          </a:p>
        </p:txBody>
      </p:sp>
      <p:sp>
        <p:nvSpPr>
          <p:cNvPr id="11268" name="Rectangle 4"/>
          <p:cNvSpPr>
            <a:spLocks noGrp="1" noChangeArrowheads="1"/>
          </p:cNvSpPr>
          <p:nvPr>
            <p:ph type="ftr" sz="quarter" idx="2"/>
          </p:nvPr>
        </p:nvSpPr>
        <p:spPr bwMode="auto">
          <a:xfrm>
            <a:off x="1" y="9445786"/>
            <a:ext cx="2930047" cy="496728"/>
          </a:xfrm>
          <a:prstGeom prst="rect">
            <a:avLst/>
          </a:prstGeom>
          <a:noFill/>
          <a:ln w="9525">
            <a:noFill/>
            <a:miter lim="800000"/>
            <a:headEnd/>
            <a:tailEnd/>
          </a:ln>
          <a:effectLst/>
        </p:spPr>
        <p:txBody>
          <a:bodyPr vert="horz" wrap="square" lIns="91137" tIns="45569" rIns="91137" bIns="45569" numCol="1" anchor="b" anchorCtr="0" compatLnSpc="1">
            <a:prstTxWarp prst="textNoShape">
              <a:avLst/>
            </a:prstTxWarp>
          </a:bodyPr>
          <a:lstStyle>
            <a:lvl1pPr eaLnBrk="1" hangingPunct="1">
              <a:defRPr sz="1200" b="0">
                <a:latin typeface="Times New Roman" pitchFamily="18" charset="0"/>
              </a:defRPr>
            </a:lvl1pPr>
          </a:lstStyle>
          <a:p>
            <a:pPr>
              <a:defRPr/>
            </a:pPr>
            <a:endParaRPr lang="ru-RU"/>
          </a:p>
        </p:txBody>
      </p:sp>
      <p:sp>
        <p:nvSpPr>
          <p:cNvPr id="11269" name="Rectangle 5"/>
          <p:cNvSpPr>
            <a:spLocks noGrp="1" noChangeArrowheads="1"/>
          </p:cNvSpPr>
          <p:nvPr>
            <p:ph type="sldNum" sz="quarter" idx="3"/>
          </p:nvPr>
        </p:nvSpPr>
        <p:spPr bwMode="auto">
          <a:xfrm>
            <a:off x="3831118" y="9445786"/>
            <a:ext cx="2930047" cy="496728"/>
          </a:xfrm>
          <a:prstGeom prst="rect">
            <a:avLst/>
          </a:prstGeom>
          <a:noFill/>
          <a:ln w="9525">
            <a:noFill/>
            <a:miter lim="800000"/>
            <a:headEnd/>
            <a:tailEnd/>
          </a:ln>
          <a:effectLst/>
        </p:spPr>
        <p:txBody>
          <a:bodyPr vert="horz" wrap="square" lIns="91137" tIns="45569" rIns="91137" bIns="45569" numCol="1" anchor="b" anchorCtr="0" compatLnSpc="1">
            <a:prstTxWarp prst="textNoShape">
              <a:avLst/>
            </a:prstTxWarp>
          </a:bodyPr>
          <a:lstStyle>
            <a:lvl1pPr algn="r" eaLnBrk="1" hangingPunct="1">
              <a:defRPr sz="1200" b="0">
                <a:latin typeface="Times New Roman" pitchFamily="18" charset="0"/>
              </a:defRPr>
            </a:lvl1pPr>
          </a:lstStyle>
          <a:p>
            <a:pPr>
              <a:defRPr/>
            </a:pPr>
            <a:fld id="{2D769EFF-E7FA-4A45-9F9B-BECCF16E5D68}" type="slidenum">
              <a:rPr lang="ru-RU"/>
              <a:pPr>
                <a:defRPr/>
              </a:pPr>
              <a:t>‹#›</a:t>
            </a:fld>
            <a:endParaRPr lang="ru-RU"/>
          </a:p>
        </p:txBody>
      </p:sp>
    </p:spTree>
    <p:extLst>
      <p:ext uri="{BB962C8B-B14F-4D97-AF65-F5344CB8AC3E}">
        <p14:creationId xmlns:p14="http://schemas.microsoft.com/office/powerpoint/2010/main" val="3195080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1" y="3"/>
            <a:ext cx="2930047" cy="496728"/>
          </a:xfrm>
          <a:prstGeom prst="rect">
            <a:avLst/>
          </a:prstGeom>
          <a:noFill/>
          <a:ln w="9525">
            <a:noFill/>
            <a:miter lim="800000"/>
            <a:headEnd/>
            <a:tailEnd/>
          </a:ln>
          <a:effectLst/>
        </p:spPr>
        <p:txBody>
          <a:bodyPr vert="horz" wrap="square" lIns="91137" tIns="45569" rIns="91137" bIns="45569" numCol="1" anchor="t" anchorCtr="0" compatLnSpc="1">
            <a:prstTxWarp prst="textNoShape">
              <a:avLst/>
            </a:prstTxWarp>
          </a:bodyPr>
          <a:lstStyle>
            <a:lvl1pPr eaLnBrk="1" hangingPunct="1">
              <a:defRPr sz="1200" b="0">
                <a:latin typeface="Times New Roman" pitchFamily="18" charset="0"/>
              </a:defRPr>
            </a:lvl1pPr>
          </a:lstStyle>
          <a:p>
            <a:pPr>
              <a:defRPr/>
            </a:pPr>
            <a:endParaRPr lang="ru-RU"/>
          </a:p>
        </p:txBody>
      </p:sp>
      <p:sp>
        <p:nvSpPr>
          <p:cNvPr id="209923" name="Rectangle 3"/>
          <p:cNvSpPr>
            <a:spLocks noGrp="1" noChangeArrowheads="1"/>
          </p:cNvSpPr>
          <p:nvPr>
            <p:ph type="dt" idx="1"/>
          </p:nvPr>
        </p:nvSpPr>
        <p:spPr bwMode="auto">
          <a:xfrm>
            <a:off x="3829542" y="3"/>
            <a:ext cx="2930047" cy="496728"/>
          </a:xfrm>
          <a:prstGeom prst="rect">
            <a:avLst/>
          </a:prstGeom>
          <a:noFill/>
          <a:ln w="9525">
            <a:noFill/>
            <a:miter lim="800000"/>
            <a:headEnd/>
            <a:tailEnd/>
          </a:ln>
          <a:effectLst/>
        </p:spPr>
        <p:txBody>
          <a:bodyPr vert="horz" wrap="square" lIns="91137" tIns="45569" rIns="91137" bIns="45569" numCol="1" anchor="t" anchorCtr="0" compatLnSpc="1">
            <a:prstTxWarp prst="textNoShape">
              <a:avLst/>
            </a:prstTxWarp>
          </a:bodyPr>
          <a:lstStyle>
            <a:lvl1pPr algn="r" eaLnBrk="1" hangingPunct="1">
              <a:defRPr sz="1200" b="0">
                <a:latin typeface="Times New Roman" pitchFamily="18" charset="0"/>
              </a:defRPr>
            </a:lvl1pPr>
          </a:lstStyle>
          <a:p>
            <a:pPr>
              <a:defRPr/>
            </a:pPr>
            <a:endParaRPr lang="ru-RU"/>
          </a:p>
        </p:txBody>
      </p:sp>
      <p:sp>
        <p:nvSpPr>
          <p:cNvPr id="32772" name="Rectangle 4"/>
          <p:cNvSpPr>
            <a:spLocks noGrp="1" noRot="1" noChangeAspect="1" noChangeArrowheads="1" noTextEdit="1"/>
          </p:cNvSpPr>
          <p:nvPr>
            <p:ph type="sldImg" idx="2"/>
          </p:nvPr>
        </p:nvSpPr>
        <p:spPr bwMode="auto">
          <a:xfrm>
            <a:off x="896938"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5" name="Rectangle 5"/>
          <p:cNvSpPr>
            <a:spLocks noGrp="1" noChangeArrowheads="1"/>
          </p:cNvSpPr>
          <p:nvPr>
            <p:ph type="body" sz="quarter" idx="3"/>
          </p:nvPr>
        </p:nvSpPr>
        <p:spPr bwMode="auto">
          <a:xfrm>
            <a:off x="675804" y="4722894"/>
            <a:ext cx="5409561" cy="4473733"/>
          </a:xfrm>
          <a:prstGeom prst="rect">
            <a:avLst/>
          </a:prstGeom>
          <a:noFill/>
          <a:ln w="9525">
            <a:noFill/>
            <a:miter lim="800000"/>
            <a:headEnd/>
            <a:tailEnd/>
          </a:ln>
          <a:effectLst/>
        </p:spPr>
        <p:txBody>
          <a:bodyPr vert="horz" wrap="square" lIns="91137" tIns="45569" rIns="91137" bIns="45569"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09926" name="Rectangle 6"/>
          <p:cNvSpPr>
            <a:spLocks noGrp="1" noChangeArrowheads="1"/>
          </p:cNvSpPr>
          <p:nvPr>
            <p:ph type="ftr" sz="quarter" idx="4"/>
          </p:nvPr>
        </p:nvSpPr>
        <p:spPr bwMode="auto">
          <a:xfrm>
            <a:off x="1" y="9444199"/>
            <a:ext cx="2930047" cy="496727"/>
          </a:xfrm>
          <a:prstGeom prst="rect">
            <a:avLst/>
          </a:prstGeom>
          <a:noFill/>
          <a:ln w="9525">
            <a:noFill/>
            <a:miter lim="800000"/>
            <a:headEnd/>
            <a:tailEnd/>
          </a:ln>
          <a:effectLst/>
        </p:spPr>
        <p:txBody>
          <a:bodyPr vert="horz" wrap="square" lIns="91137" tIns="45569" rIns="91137" bIns="45569" numCol="1" anchor="b" anchorCtr="0" compatLnSpc="1">
            <a:prstTxWarp prst="textNoShape">
              <a:avLst/>
            </a:prstTxWarp>
          </a:bodyPr>
          <a:lstStyle>
            <a:lvl1pPr eaLnBrk="1" hangingPunct="1">
              <a:defRPr sz="1200" b="0">
                <a:latin typeface="Times New Roman" pitchFamily="18" charset="0"/>
              </a:defRPr>
            </a:lvl1pPr>
          </a:lstStyle>
          <a:p>
            <a:pPr>
              <a:defRPr/>
            </a:pPr>
            <a:endParaRPr lang="ru-RU"/>
          </a:p>
        </p:txBody>
      </p:sp>
      <p:sp>
        <p:nvSpPr>
          <p:cNvPr id="209927" name="Rectangle 7"/>
          <p:cNvSpPr>
            <a:spLocks noGrp="1" noChangeArrowheads="1"/>
          </p:cNvSpPr>
          <p:nvPr>
            <p:ph type="sldNum" sz="quarter" idx="5"/>
          </p:nvPr>
        </p:nvSpPr>
        <p:spPr bwMode="auto">
          <a:xfrm>
            <a:off x="3829542" y="9444199"/>
            <a:ext cx="2930047" cy="496727"/>
          </a:xfrm>
          <a:prstGeom prst="rect">
            <a:avLst/>
          </a:prstGeom>
          <a:noFill/>
          <a:ln w="9525">
            <a:noFill/>
            <a:miter lim="800000"/>
            <a:headEnd/>
            <a:tailEnd/>
          </a:ln>
          <a:effectLst/>
        </p:spPr>
        <p:txBody>
          <a:bodyPr vert="horz" wrap="square" lIns="91137" tIns="45569" rIns="91137" bIns="45569" numCol="1" anchor="b" anchorCtr="0" compatLnSpc="1">
            <a:prstTxWarp prst="textNoShape">
              <a:avLst/>
            </a:prstTxWarp>
          </a:bodyPr>
          <a:lstStyle>
            <a:lvl1pPr algn="r" eaLnBrk="1" hangingPunct="1">
              <a:defRPr sz="1200" b="0">
                <a:latin typeface="Times New Roman" pitchFamily="18" charset="0"/>
              </a:defRPr>
            </a:lvl1pPr>
          </a:lstStyle>
          <a:p>
            <a:pPr>
              <a:defRPr/>
            </a:pPr>
            <a:fld id="{136CB563-F327-4165-856D-31EEA0480C59}" type="slidenum">
              <a:rPr lang="ru-RU"/>
              <a:pPr>
                <a:defRPr/>
              </a:pPr>
              <a:t>‹#›</a:t>
            </a:fld>
            <a:endParaRPr lang="ru-RU"/>
          </a:p>
        </p:txBody>
      </p:sp>
    </p:spTree>
    <p:extLst>
      <p:ext uri="{BB962C8B-B14F-4D97-AF65-F5344CB8AC3E}">
        <p14:creationId xmlns:p14="http://schemas.microsoft.com/office/powerpoint/2010/main" val="2822348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3379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cs typeface="Times New Roman" pitchFamily="18" charset="0"/>
              </a:defRPr>
            </a:lvl1pPr>
            <a:lvl2pPr marL="740489" indent="-284803">
              <a:defRPr sz="2400" b="1">
                <a:solidFill>
                  <a:schemeClr val="tx1"/>
                </a:solidFill>
                <a:latin typeface="Arial" charset="0"/>
                <a:cs typeface="Times New Roman" pitchFamily="18" charset="0"/>
              </a:defRPr>
            </a:lvl2pPr>
            <a:lvl3pPr marL="1139214" indent="-227843">
              <a:defRPr sz="2400" b="1">
                <a:solidFill>
                  <a:schemeClr val="tx1"/>
                </a:solidFill>
                <a:latin typeface="Arial" charset="0"/>
                <a:cs typeface="Times New Roman" pitchFamily="18" charset="0"/>
              </a:defRPr>
            </a:lvl3pPr>
            <a:lvl4pPr marL="1594900" indent="-227843">
              <a:defRPr sz="2400" b="1">
                <a:solidFill>
                  <a:schemeClr val="tx1"/>
                </a:solidFill>
                <a:latin typeface="Arial" charset="0"/>
                <a:cs typeface="Times New Roman" pitchFamily="18" charset="0"/>
              </a:defRPr>
            </a:lvl4pPr>
            <a:lvl5pPr marL="2050585" indent="-227843">
              <a:defRPr sz="2400" b="1">
                <a:solidFill>
                  <a:schemeClr val="tx1"/>
                </a:solidFill>
                <a:latin typeface="Arial" charset="0"/>
                <a:cs typeface="Times New Roman" pitchFamily="18" charset="0"/>
              </a:defRPr>
            </a:lvl5pPr>
            <a:lvl6pPr marL="2506271" indent="-227843" eaLnBrk="0" fontAlgn="base" hangingPunct="0">
              <a:spcBef>
                <a:spcPct val="0"/>
              </a:spcBef>
              <a:spcAft>
                <a:spcPct val="0"/>
              </a:spcAft>
              <a:defRPr sz="2400" b="1">
                <a:solidFill>
                  <a:schemeClr val="tx1"/>
                </a:solidFill>
                <a:latin typeface="Arial" charset="0"/>
                <a:cs typeface="Times New Roman" pitchFamily="18" charset="0"/>
              </a:defRPr>
            </a:lvl6pPr>
            <a:lvl7pPr marL="2961957" indent="-227843" eaLnBrk="0" fontAlgn="base" hangingPunct="0">
              <a:spcBef>
                <a:spcPct val="0"/>
              </a:spcBef>
              <a:spcAft>
                <a:spcPct val="0"/>
              </a:spcAft>
              <a:defRPr sz="2400" b="1">
                <a:solidFill>
                  <a:schemeClr val="tx1"/>
                </a:solidFill>
                <a:latin typeface="Arial" charset="0"/>
                <a:cs typeface="Times New Roman" pitchFamily="18" charset="0"/>
              </a:defRPr>
            </a:lvl7pPr>
            <a:lvl8pPr marL="3417642" indent="-227843" eaLnBrk="0" fontAlgn="base" hangingPunct="0">
              <a:spcBef>
                <a:spcPct val="0"/>
              </a:spcBef>
              <a:spcAft>
                <a:spcPct val="0"/>
              </a:spcAft>
              <a:defRPr sz="2400" b="1">
                <a:solidFill>
                  <a:schemeClr val="tx1"/>
                </a:solidFill>
                <a:latin typeface="Arial" charset="0"/>
                <a:cs typeface="Times New Roman" pitchFamily="18" charset="0"/>
              </a:defRPr>
            </a:lvl8pPr>
            <a:lvl9pPr marL="3873328" indent="-227843" eaLnBrk="0" fontAlgn="base" hangingPunct="0">
              <a:spcBef>
                <a:spcPct val="0"/>
              </a:spcBef>
              <a:spcAft>
                <a:spcPct val="0"/>
              </a:spcAft>
              <a:defRPr sz="2400" b="1">
                <a:solidFill>
                  <a:schemeClr val="tx1"/>
                </a:solidFill>
                <a:latin typeface="Arial" charset="0"/>
                <a:cs typeface="Times New Roman" pitchFamily="18" charset="0"/>
              </a:defRPr>
            </a:lvl9pPr>
          </a:lstStyle>
          <a:p>
            <a:fld id="{68387571-B86D-4F54-89A4-AF9BD9B684C4}" type="slidenum">
              <a:rPr lang="ru-RU" altLang="ru-RU" sz="1200" b="0">
                <a:latin typeface="Times New Roman" pitchFamily="18" charset="0"/>
              </a:rPr>
              <a:pPr/>
              <a:t>7</a:t>
            </a:fld>
            <a:endParaRPr lang="ru-RU" altLang="ru-RU" sz="1200"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p>
        </p:txBody>
      </p:sp>
      <p:sp>
        <p:nvSpPr>
          <p:cNvPr id="3379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cs typeface="Times New Roman" pitchFamily="18" charset="0"/>
              </a:defRPr>
            </a:lvl1pPr>
            <a:lvl2pPr marL="740489" indent="-284803">
              <a:defRPr sz="2400" b="1">
                <a:solidFill>
                  <a:schemeClr val="tx1"/>
                </a:solidFill>
                <a:latin typeface="Arial" charset="0"/>
                <a:cs typeface="Times New Roman" pitchFamily="18" charset="0"/>
              </a:defRPr>
            </a:lvl2pPr>
            <a:lvl3pPr marL="1139214" indent="-227843">
              <a:defRPr sz="2400" b="1">
                <a:solidFill>
                  <a:schemeClr val="tx1"/>
                </a:solidFill>
                <a:latin typeface="Arial" charset="0"/>
                <a:cs typeface="Times New Roman" pitchFamily="18" charset="0"/>
              </a:defRPr>
            </a:lvl3pPr>
            <a:lvl4pPr marL="1594900" indent="-227843">
              <a:defRPr sz="2400" b="1">
                <a:solidFill>
                  <a:schemeClr val="tx1"/>
                </a:solidFill>
                <a:latin typeface="Arial" charset="0"/>
                <a:cs typeface="Times New Roman" pitchFamily="18" charset="0"/>
              </a:defRPr>
            </a:lvl4pPr>
            <a:lvl5pPr marL="2050585" indent="-227843">
              <a:defRPr sz="2400" b="1">
                <a:solidFill>
                  <a:schemeClr val="tx1"/>
                </a:solidFill>
                <a:latin typeface="Arial" charset="0"/>
                <a:cs typeface="Times New Roman" pitchFamily="18" charset="0"/>
              </a:defRPr>
            </a:lvl5pPr>
            <a:lvl6pPr marL="2506271" indent="-227843" eaLnBrk="0" fontAlgn="base" hangingPunct="0">
              <a:spcBef>
                <a:spcPct val="0"/>
              </a:spcBef>
              <a:spcAft>
                <a:spcPct val="0"/>
              </a:spcAft>
              <a:defRPr sz="2400" b="1">
                <a:solidFill>
                  <a:schemeClr val="tx1"/>
                </a:solidFill>
                <a:latin typeface="Arial" charset="0"/>
                <a:cs typeface="Times New Roman" pitchFamily="18" charset="0"/>
              </a:defRPr>
            </a:lvl6pPr>
            <a:lvl7pPr marL="2961957" indent="-227843" eaLnBrk="0" fontAlgn="base" hangingPunct="0">
              <a:spcBef>
                <a:spcPct val="0"/>
              </a:spcBef>
              <a:spcAft>
                <a:spcPct val="0"/>
              </a:spcAft>
              <a:defRPr sz="2400" b="1">
                <a:solidFill>
                  <a:schemeClr val="tx1"/>
                </a:solidFill>
                <a:latin typeface="Arial" charset="0"/>
                <a:cs typeface="Times New Roman" pitchFamily="18" charset="0"/>
              </a:defRPr>
            </a:lvl7pPr>
            <a:lvl8pPr marL="3417642" indent="-227843" eaLnBrk="0" fontAlgn="base" hangingPunct="0">
              <a:spcBef>
                <a:spcPct val="0"/>
              </a:spcBef>
              <a:spcAft>
                <a:spcPct val="0"/>
              </a:spcAft>
              <a:defRPr sz="2400" b="1">
                <a:solidFill>
                  <a:schemeClr val="tx1"/>
                </a:solidFill>
                <a:latin typeface="Arial" charset="0"/>
                <a:cs typeface="Times New Roman" pitchFamily="18" charset="0"/>
              </a:defRPr>
            </a:lvl8pPr>
            <a:lvl9pPr marL="3873328" indent="-227843" eaLnBrk="0" fontAlgn="base" hangingPunct="0">
              <a:spcBef>
                <a:spcPct val="0"/>
              </a:spcBef>
              <a:spcAft>
                <a:spcPct val="0"/>
              </a:spcAft>
              <a:defRPr sz="2400" b="1">
                <a:solidFill>
                  <a:schemeClr val="tx1"/>
                </a:solidFill>
                <a:latin typeface="Arial" charset="0"/>
                <a:cs typeface="Times New Roman" pitchFamily="18" charset="0"/>
              </a:defRPr>
            </a:lvl9pPr>
          </a:lstStyle>
          <a:p>
            <a:fld id="{68387571-B86D-4F54-89A4-AF9BD9B684C4}" type="slidenum">
              <a:rPr lang="ru-RU" altLang="ru-RU" sz="1200" b="0">
                <a:latin typeface="Times New Roman" pitchFamily="18" charset="0"/>
              </a:rPr>
              <a:pPr/>
              <a:t>8</a:t>
            </a:fld>
            <a:endParaRPr lang="ru-RU" altLang="ru-RU"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eaLnBrk="0" hangingPunct="0">
              <a:defRPr b="1">
                <a:cs typeface="Times New Roman" pitchFamily="18" charset="0"/>
              </a:defRPr>
            </a:lvl1pPr>
          </a:lstStyle>
          <a:p>
            <a:pPr>
              <a:defRPr/>
            </a:pPr>
            <a:fld id="{85ADDE78-7AEB-4BCA-91C6-99B8F39FB0D9}" type="datetimeFigureOut">
              <a:rPr lang="ru-RU"/>
              <a:pPr>
                <a:defRPr/>
              </a:pPr>
              <a:t>06.09.2016</a:t>
            </a:fld>
            <a:endParaRPr lang="ru-RU" dirty="0"/>
          </a:p>
        </p:txBody>
      </p:sp>
      <p:sp>
        <p:nvSpPr>
          <p:cNvPr id="5"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A30EE4FC-A7EF-4F9E-BDA3-3E41C0355911}" type="slidenum">
              <a:rPr lang="ru-RU"/>
              <a:pPr>
                <a:defRPr/>
              </a:pPr>
              <a:t>‹#›</a:t>
            </a:fld>
            <a:endParaRPr lang="ru-RU" dirty="0"/>
          </a:p>
        </p:txBody>
      </p:sp>
    </p:spTree>
    <p:extLst>
      <p:ext uri="{BB962C8B-B14F-4D97-AF65-F5344CB8AC3E}">
        <p14:creationId xmlns:p14="http://schemas.microsoft.com/office/powerpoint/2010/main" val="1140366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eaLnBrk="0" hangingPunct="0">
              <a:defRPr b="1">
                <a:cs typeface="Times New Roman" pitchFamily="18" charset="0"/>
              </a:defRPr>
            </a:lvl1pPr>
          </a:lstStyle>
          <a:p>
            <a:pPr>
              <a:defRPr/>
            </a:pPr>
            <a:fld id="{FF4E332B-B6A6-486C-AA39-14D951C03735}" type="datetimeFigureOut">
              <a:rPr lang="ru-RU"/>
              <a:pPr>
                <a:defRPr/>
              </a:pPr>
              <a:t>06.09.2016</a:t>
            </a:fld>
            <a:endParaRPr lang="ru-RU" dirty="0"/>
          </a:p>
        </p:txBody>
      </p:sp>
      <p:sp>
        <p:nvSpPr>
          <p:cNvPr id="5"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EE6F1E46-DFDA-4662-8F4C-58F135C5A6CB}" type="slidenum">
              <a:rPr lang="ru-RU"/>
              <a:pPr>
                <a:defRPr/>
              </a:pPr>
              <a:t>‹#›</a:t>
            </a:fld>
            <a:endParaRPr lang="ru-RU" dirty="0"/>
          </a:p>
        </p:txBody>
      </p:sp>
    </p:spTree>
    <p:extLst>
      <p:ext uri="{BB962C8B-B14F-4D97-AF65-F5344CB8AC3E}">
        <p14:creationId xmlns:p14="http://schemas.microsoft.com/office/powerpoint/2010/main" val="288899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eaLnBrk="0" hangingPunct="0">
              <a:defRPr b="1">
                <a:cs typeface="Times New Roman" pitchFamily="18" charset="0"/>
              </a:defRPr>
            </a:lvl1pPr>
          </a:lstStyle>
          <a:p>
            <a:pPr>
              <a:defRPr/>
            </a:pPr>
            <a:fld id="{00CE391C-F802-4948-B61A-052087D1C06C}" type="datetimeFigureOut">
              <a:rPr lang="ru-RU"/>
              <a:pPr>
                <a:defRPr/>
              </a:pPr>
              <a:t>06.09.2016</a:t>
            </a:fld>
            <a:endParaRPr lang="ru-RU" dirty="0"/>
          </a:p>
        </p:txBody>
      </p:sp>
      <p:sp>
        <p:nvSpPr>
          <p:cNvPr id="5"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B36A97DB-AA8E-44E2-880B-8492F054311E}" type="slidenum">
              <a:rPr lang="ru-RU"/>
              <a:pPr>
                <a:defRPr/>
              </a:pPr>
              <a:t>‹#›</a:t>
            </a:fld>
            <a:endParaRPr lang="ru-RU" dirty="0"/>
          </a:p>
        </p:txBody>
      </p:sp>
    </p:spTree>
    <p:extLst>
      <p:ext uri="{BB962C8B-B14F-4D97-AF65-F5344CB8AC3E}">
        <p14:creationId xmlns:p14="http://schemas.microsoft.com/office/powerpoint/2010/main" val="2487121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rtlCol="0">
            <a:normAutofit/>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C3BBCD5-C9F5-4193-86AF-10B50B808076}" type="slidenum">
              <a:rPr lang="ru-RU"/>
              <a:pPr>
                <a:defRPr/>
              </a:pPr>
              <a:t>‹#›</a:t>
            </a:fld>
            <a:endParaRPr lang="ru-RU"/>
          </a:p>
        </p:txBody>
      </p:sp>
    </p:spTree>
    <p:extLst>
      <p:ext uri="{BB962C8B-B14F-4D97-AF65-F5344CB8AC3E}">
        <p14:creationId xmlns:p14="http://schemas.microsoft.com/office/powerpoint/2010/main" val="1303609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rtlCol="0">
            <a:normAutofit/>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0E2A46-E4EA-4143-8EF6-1E5E35CD8EA6}" type="slidenum">
              <a:rPr lang="ru-RU"/>
              <a:pPr>
                <a:defRPr/>
              </a:pPr>
              <a:t>‹#›</a:t>
            </a:fld>
            <a:endParaRPr lang="ru-RU"/>
          </a:p>
        </p:txBody>
      </p:sp>
    </p:spTree>
    <p:extLst>
      <p:ext uri="{BB962C8B-B14F-4D97-AF65-F5344CB8AC3E}">
        <p14:creationId xmlns:p14="http://schemas.microsoft.com/office/powerpoint/2010/main" val="3002876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7751079-ED85-4E64-A6D9-6C90C083CF6C}" type="slidenum">
              <a:rPr lang="ru-RU"/>
              <a:pPr>
                <a:defRPr/>
              </a:pPr>
              <a:t>‹#›</a:t>
            </a:fld>
            <a:endParaRPr lang="ru-RU"/>
          </a:p>
        </p:txBody>
      </p:sp>
    </p:spTree>
    <p:extLst>
      <p:ext uri="{BB962C8B-B14F-4D97-AF65-F5344CB8AC3E}">
        <p14:creationId xmlns:p14="http://schemas.microsoft.com/office/powerpoint/2010/main" val="429043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0901BFC-DBD2-4545-B63B-AE9E7BB5F720}" type="slidenum">
              <a:rPr lang="ru-RU"/>
              <a:pPr>
                <a:defRPr/>
              </a:pPr>
              <a:t>‹#›</a:t>
            </a:fld>
            <a:endParaRPr lang="ru-RU"/>
          </a:p>
        </p:txBody>
      </p:sp>
    </p:spTree>
    <p:extLst>
      <p:ext uri="{BB962C8B-B14F-4D97-AF65-F5344CB8AC3E}">
        <p14:creationId xmlns:p14="http://schemas.microsoft.com/office/powerpoint/2010/main" val="3792972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95AF53-611B-4DF9-8F2E-CE0BB0663667}" type="slidenum">
              <a:rPr lang="ru-RU"/>
              <a:pPr>
                <a:defRPr/>
              </a:pPr>
              <a:t>‹#›</a:t>
            </a:fld>
            <a:endParaRPr lang="ru-RU"/>
          </a:p>
        </p:txBody>
      </p:sp>
    </p:spTree>
    <p:extLst>
      <p:ext uri="{BB962C8B-B14F-4D97-AF65-F5344CB8AC3E}">
        <p14:creationId xmlns:p14="http://schemas.microsoft.com/office/powerpoint/2010/main" val="2190904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7779D14-03D1-48A0-BB41-2019BECE522B}" type="slidenum">
              <a:rPr lang="ru-RU"/>
              <a:pPr>
                <a:defRPr/>
              </a:pPr>
              <a:t>‹#›</a:t>
            </a:fld>
            <a:endParaRPr lang="ru-RU"/>
          </a:p>
        </p:txBody>
      </p:sp>
    </p:spTree>
    <p:extLst>
      <p:ext uri="{BB962C8B-B14F-4D97-AF65-F5344CB8AC3E}">
        <p14:creationId xmlns:p14="http://schemas.microsoft.com/office/powerpoint/2010/main" val="491855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0EA79C6-60FC-4433-94B6-2E73BA96EA0F}" type="slidenum">
              <a:rPr lang="ru-RU"/>
              <a:pPr>
                <a:defRPr/>
              </a:pPr>
              <a:t>‹#›</a:t>
            </a:fld>
            <a:endParaRPr lang="ru-RU"/>
          </a:p>
        </p:txBody>
      </p:sp>
    </p:spTree>
    <p:extLst>
      <p:ext uri="{BB962C8B-B14F-4D97-AF65-F5344CB8AC3E}">
        <p14:creationId xmlns:p14="http://schemas.microsoft.com/office/powerpoint/2010/main" val="3868233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A84C895-8B62-41C4-BB8E-B5B19DC9DE8E}" type="slidenum">
              <a:rPr lang="ru-RU"/>
              <a:pPr>
                <a:defRPr/>
              </a:pPr>
              <a:t>‹#›</a:t>
            </a:fld>
            <a:endParaRPr lang="ru-RU"/>
          </a:p>
        </p:txBody>
      </p:sp>
    </p:spTree>
    <p:extLst>
      <p:ext uri="{BB962C8B-B14F-4D97-AF65-F5344CB8AC3E}">
        <p14:creationId xmlns:p14="http://schemas.microsoft.com/office/powerpoint/2010/main" val="85185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eaLnBrk="0" hangingPunct="0">
              <a:defRPr b="1">
                <a:cs typeface="Times New Roman" pitchFamily="18" charset="0"/>
              </a:defRPr>
            </a:lvl1pPr>
          </a:lstStyle>
          <a:p>
            <a:pPr>
              <a:defRPr/>
            </a:pPr>
            <a:fld id="{F20FC3E7-8DA5-423D-A3A4-54FA2C854DC3}" type="datetimeFigureOut">
              <a:rPr lang="ru-RU"/>
              <a:pPr>
                <a:defRPr/>
              </a:pPr>
              <a:t>06.09.2016</a:t>
            </a:fld>
            <a:endParaRPr lang="ru-RU" dirty="0"/>
          </a:p>
        </p:txBody>
      </p:sp>
      <p:sp>
        <p:nvSpPr>
          <p:cNvPr id="5"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37336C9F-B726-4014-9EA5-7F6BFA41BBA4}" type="slidenum">
              <a:rPr lang="ru-RU"/>
              <a:pPr>
                <a:defRPr/>
              </a:pPr>
              <a:t>‹#›</a:t>
            </a:fld>
            <a:endParaRPr lang="ru-RU" dirty="0"/>
          </a:p>
        </p:txBody>
      </p:sp>
    </p:spTree>
    <p:extLst>
      <p:ext uri="{BB962C8B-B14F-4D97-AF65-F5344CB8AC3E}">
        <p14:creationId xmlns:p14="http://schemas.microsoft.com/office/powerpoint/2010/main" val="37672679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FB6A94A-AF35-4556-B9F2-CEE4F073F614}" type="slidenum">
              <a:rPr lang="ru-RU"/>
              <a:pPr>
                <a:defRPr/>
              </a:pPr>
              <a:t>‹#›</a:t>
            </a:fld>
            <a:endParaRPr lang="ru-RU"/>
          </a:p>
        </p:txBody>
      </p:sp>
    </p:spTree>
    <p:extLst>
      <p:ext uri="{BB962C8B-B14F-4D97-AF65-F5344CB8AC3E}">
        <p14:creationId xmlns:p14="http://schemas.microsoft.com/office/powerpoint/2010/main" val="1208950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E47941F-B61D-48E4-A9E3-07E40736F457}" type="slidenum">
              <a:rPr lang="ru-RU"/>
              <a:pPr>
                <a:defRPr/>
              </a:pPr>
              <a:t>‹#›</a:t>
            </a:fld>
            <a:endParaRPr lang="ru-RU"/>
          </a:p>
        </p:txBody>
      </p:sp>
    </p:spTree>
    <p:extLst>
      <p:ext uri="{BB962C8B-B14F-4D97-AF65-F5344CB8AC3E}">
        <p14:creationId xmlns:p14="http://schemas.microsoft.com/office/powerpoint/2010/main" val="2634912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11DEF3D-B8BA-4176-8F3E-E77627492DBE}" type="slidenum">
              <a:rPr lang="ru-RU"/>
              <a:pPr>
                <a:defRPr/>
              </a:pPr>
              <a:t>‹#›</a:t>
            </a:fld>
            <a:endParaRPr lang="ru-RU"/>
          </a:p>
        </p:txBody>
      </p:sp>
    </p:spTree>
    <p:extLst>
      <p:ext uri="{BB962C8B-B14F-4D97-AF65-F5344CB8AC3E}">
        <p14:creationId xmlns:p14="http://schemas.microsoft.com/office/powerpoint/2010/main" val="3045130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C6AE171-0F50-4BB1-B372-A490BAFE4BA8}" type="slidenum">
              <a:rPr lang="ru-RU"/>
              <a:pPr>
                <a:defRPr/>
              </a:pPr>
              <a:t>‹#›</a:t>
            </a:fld>
            <a:endParaRPr lang="ru-RU"/>
          </a:p>
        </p:txBody>
      </p:sp>
    </p:spTree>
    <p:extLst>
      <p:ext uri="{BB962C8B-B14F-4D97-AF65-F5344CB8AC3E}">
        <p14:creationId xmlns:p14="http://schemas.microsoft.com/office/powerpoint/2010/main" val="3641787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85D511-AD53-43E5-AEB3-E040B9D28E31}" type="slidenum">
              <a:rPr lang="ru-RU"/>
              <a:pPr>
                <a:defRPr/>
              </a:pPr>
              <a:t>‹#›</a:t>
            </a:fld>
            <a:endParaRPr lang="ru-RU"/>
          </a:p>
        </p:txBody>
      </p:sp>
    </p:spTree>
    <p:extLst>
      <p:ext uri="{BB962C8B-B14F-4D97-AF65-F5344CB8AC3E}">
        <p14:creationId xmlns:p14="http://schemas.microsoft.com/office/powerpoint/2010/main" val="3524100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rtlCol="0">
            <a:normAutofit/>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F65EE7F-60C4-494A-B75E-C0C4DC67FB5F}" type="slidenum">
              <a:rPr lang="ru-RU"/>
              <a:pPr>
                <a:defRPr/>
              </a:pPr>
              <a:t>‹#›</a:t>
            </a:fld>
            <a:endParaRPr lang="ru-RU"/>
          </a:p>
        </p:txBody>
      </p:sp>
    </p:spTree>
    <p:extLst>
      <p:ext uri="{BB962C8B-B14F-4D97-AF65-F5344CB8AC3E}">
        <p14:creationId xmlns:p14="http://schemas.microsoft.com/office/powerpoint/2010/main" val="3417478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rtlCol="0">
            <a:normAutofit/>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F84270-DEA7-4DEB-8CC5-FBFA5CF9027B}" type="slidenum">
              <a:rPr lang="ru-RU"/>
              <a:pPr>
                <a:defRPr/>
              </a:pPr>
              <a:t>‹#›</a:t>
            </a:fld>
            <a:endParaRPr lang="ru-RU"/>
          </a:p>
        </p:txBody>
      </p:sp>
    </p:spTree>
    <p:extLst>
      <p:ext uri="{BB962C8B-B14F-4D97-AF65-F5344CB8AC3E}">
        <p14:creationId xmlns:p14="http://schemas.microsoft.com/office/powerpoint/2010/main" val="294915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eaLnBrk="0" hangingPunct="0">
              <a:defRPr b="1">
                <a:cs typeface="Times New Roman" pitchFamily="18" charset="0"/>
              </a:defRPr>
            </a:lvl1pPr>
          </a:lstStyle>
          <a:p>
            <a:pPr>
              <a:defRPr/>
            </a:pPr>
            <a:fld id="{9DB404D1-727B-4DCF-9761-3FD55DD19493}" type="datetimeFigureOut">
              <a:rPr lang="ru-RU"/>
              <a:pPr>
                <a:defRPr/>
              </a:pPr>
              <a:t>06.09.2016</a:t>
            </a:fld>
            <a:endParaRPr lang="ru-RU" dirty="0"/>
          </a:p>
        </p:txBody>
      </p:sp>
      <p:sp>
        <p:nvSpPr>
          <p:cNvPr id="5"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6"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F7FADE6E-7A80-4724-B00C-24A68C6A09C4}" type="slidenum">
              <a:rPr lang="ru-RU"/>
              <a:pPr>
                <a:defRPr/>
              </a:pPr>
              <a:t>‹#›</a:t>
            </a:fld>
            <a:endParaRPr lang="ru-RU" dirty="0"/>
          </a:p>
        </p:txBody>
      </p:sp>
    </p:spTree>
    <p:extLst>
      <p:ext uri="{BB962C8B-B14F-4D97-AF65-F5344CB8AC3E}">
        <p14:creationId xmlns:p14="http://schemas.microsoft.com/office/powerpoint/2010/main" val="133565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eaLnBrk="0" hangingPunct="0">
              <a:defRPr b="1">
                <a:cs typeface="Times New Roman" pitchFamily="18" charset="0"/>
              </a:defRPr>
            </a:lvl1pPr>
          </a:lstStyle>
          <a:p>
            <a:pPr>
              <a:defRPr/>
            </a:pPr>
            <a:fld id="{CA9DA060-1AA6-4315-BF6D-161CD57A41D7}" type="datetimeFigureOut">
              <a:rPr lang="ru-RU"/>
              <a:pPr>
                <a:defRPr/>
              </a:pPr>
              <a:t>06.09.2016</a:t>
            </a:fld>
            <a:endParaRPr lang="ru-RU" dirty="0"/>
          </a:p>
        </p:txBody>
      </p:sp>
      <p:sp>
        <p:nvSpPr>
          <p:cNvPr id="6"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7"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D3C44510-B01A-48C4-B494-FB7BB7A2BD66}" type="slidenum">
              <a:rPr lang="ru-RU"/>
              <a:pPr>
                <a:defRPr/>
              </a:pPr>
              <a:t>‹#›</a:t>
            </a:fld>
            <a:endParaRPr lang="ru-RU" dirty="0"/>
          </a:p>
        </p:txBody>
      </p:sp>
    </p:spTree>
    <p:extLst>
      <p:ext uri="{BB962C8B-B14F-4D97-AF65-F5344CB8AC3E}">
        <p14:creationId xmlns:p14="http://schemas.microsoft.com/office/powerpoint/2010/main" val="235887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eaLnBrk="0" hangingPunct="0">
              <a:defRPr b="1">
                <a:cs typeface="Times New Roman" pitchFamily="18" charset="0"/>
              </a:defRPr>
            </a:lvl1pPr>
          </a:lstStyle>
          <a:p>
            <a:pPr>
              <a:defRPr/>
            </a:pPr>
            <a:fld id="{CBB8F626-F51E-45F9-8C02-E7DC96625162}" type="datetimeFigureOut">
              <a:rPr lang="ru-RU"/>
              <a:pPr>
                <a:defRPr/>
              </a:pPr>
              <a:t>06.09.2016</a:t>
            </a:fld>
            <a:endParaRPr lang="ru-RU" dirty="0"/>
          </a:p>
        </p:txBody>
      </p:sp>
      <p:sp>
        <p:nvSpPr>
          <p:cNvPr id="8"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9"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301EDEAD-3204-4815-974D-555903B5A434}" type="slidenum">
              <a:rPr lang="ru-RU"/>
              <a:pPr>
                <a:defRPr/>
              </a:pPr>
              <a:t>‹#›</a:t>
            </a:fld>
            <a:endParaRPr lang="ru-RU" dirty="0"/>
          </a:p>
        </p:txBody>
      </p:sp>
    </p:spTree>
    <p:extLst>
      <p:ext uri="{BB962C8B-B14F-4D97-AF65-F5344CB8AC3E}">
        <p14:creationId xmlns:p14="http://schemas.microsoft.com/office/powerpoint/2010/main" val="219562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eaLnBrk="0" hangingPunct="0">
              <a:defRPr b="1">
                <a:cs typeface="Times New Roman" pitchFamily="18" charset="0"/>
              </a:defRPr>
            </a:lvl1pPr>
          </a:lstStyle>
          <a:p>
            <a:pPr>
              <a:defRPr/>
            </a:pPr>
            <a:fld id="{5926A46D-92FB-4650-978E-77130A0DB136}" type="datetimeFigureOut">
              <a:rPr lang="ru-RU"/>
              <a:pPr>
                <a:defRPr/>
              </a:pPr>
              <a:t>06.09.2016</a:t>
            </a:fld>
            <a:endParaRPr lang="ru-RU" dirty="0"/>
          </a:p>
        </p:txBody>
      </p:sp>
      <p:sp>
        <p:nvSpPr>
          <p:cNvPr id="4"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5"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2EDCEA73-826F-4BEA-A8B2-E89862D0D583}" type="slidenum">
              <a:rPr lang="ru-RU"/>
              <a:pPr>
                <a:defRPr/>
              </a:pPr>
              <a:t>‹#›</a:t>
            </a:fld>
            <a:endParaRPr lang="ru-RU" dirty="0"/>
          </a:p>
        </p:txBody>
      </p:sp>
    </p:spTree>
    <p:extLst>
      <p:ext uri="{BB962C8B-B14F-4D97-AF65-F5344CB8AC3E}">
        <p14:creationId xmlns:p14="http://schemas.microsoft.com/office/powerpoint/2010/main" val="154693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eaLnBrk="0" hangingPunct="0">
              <a:defRPr b="1">
                <a:cs typeface="Times New Roman" pitchFamily="18" charset="0"/>
              </a:defRPr>
            </a:lvl1pPr>
          </a:lstStyle>
          <a:p>
            <a:pPr>
              <a:defRPr/>
            </a:pPr>
            <a:fld id="{2AA4FE51-CE3F-4C33-A0A7-4362146505E0}" type="datetimeFigureOut">
              <a:rPr lang="ru-RU"/>
              <a:pPr>
                <a:defRPr/>
              </a:pPr>
              <a:t>06.09.2016</a:t>
            </a:fld>
            <a:endParaRPr lang="ru-RU" dirty="0"/>
          </a:p>
        </p:txBody>
      </p:sp>
      <p:sp>
        <p:nvSpPr>
          <p:cNvPr id="3"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4"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D2EEAB7C-2672-40D5-8AE1-AD510414A37F}" type="slidenum">
              <a:rPr lang="ru-RU"/>
              <a:pPr>
                <a:defRPr/>
              </a:pPr>
              <a:t>‹#›</a:t>
            </a:fld>
            <a:endParaRPr lang="ru-RU" dirty="0"/>
          </a:p>
        </p:txBody>
      </p:sp>
    </p:spTree>
    <p:extLst>
      <p:ext uri="{BB962C8B-B14F-4D97-AF65-F5344CB8AC3E}">
        <p14:creationId xmlns:p14="http://schemas.microsoft.com/office/powerpoint/2010/main" val="151981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eaLnBrk="0" hangingPunct="0">
              <a:defRPr b="1">
                <a:cs typeface="Times New Roman" pitchFamily="18" charset="0"/>
              </a:defRPr>
            </a:lvl1pPr>
          </a:lstStyle>
          <a:p>
            <a:pPr>
              <a:defRPr/>
            </a:pPr>
            <a:fld id="{ABCE6AA0-CAFC-451B-965C-9E6B60CBF142}" type="datetimeFigureOut">
              <a:rPr lang="ru-RU"/>
              <a:pPr>
                <a:defRPr/>
              </a:pPr>
              <a:t>06.09.2016</a:t>
            </a:fld>
            <a:endParaRPr lang="ru-RU" dirty="0"/>
          </a:p>
        </p:txBody>
      </p:sp>
      <p:sp>
        <p:nvSpPr>
          <p:cNvPr id="6"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7"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C4783C01-629F-431C-9C11-72CB3E1B1CEA}" type="slidenum">
              <a:rPr lang="ru-RU"/>
              <a:pPr>
                <a:defRPr/>
              </a:pPr>
              <a:t>‹#›</a:t>
            </a:fld>
            <a:endParaRPr lang="ru-RU" dirty="0"/>
          </a:p>
        </p:txBody>
      </p:sp>
    </p:spTree>
    <p:extLst>
      <p:ext uri="{BB962C8B-B14F-4D97-AF65-F5344CB8AC3E}">
        <p14:creationId xmlns:p14="http://schemas.microsoft.com/office/powerpoint/2010/main" val="315018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eaLnBrk="0" hangingPunct="0">
              <a:defRPr b="1">
                <a:cs typeface="Times New Roman" pitchFamily="18" charset="0"/>
              </a:defRPr>
            </a:lvl1pPr>
          </a:lstStyle>
          <a:p>
            <a:pPr>
              <a:defRPr/>
            </a:pPr>
            <a:fld id="{0ADEB5DD-E017-4E35-B87C-3126AA4F30EA}" type="datetimeFigureOut">
              <a:rPr lang="ru-RU"/>
              <a:pPr>
                <a:defRPr/>
              </a:pPr>
              <a:t>06.09.2016</a:t>
            </a:fld>
            <a:endParaRPr lang="ru-RU" dirty="0"/>
          </a:p>
        </p:txBody>
      </p:sp>
      <p:sp>
        <p:nvSpPr>
          <p:cNvPr id="6" name="Нижний колонтитул 4"/>
          <p:cNvSpPr>
            <a:spLocks noGrp="1"/>
          </p:cNvSpPr>
          <p:nvPr>
            <p:ph type="ftr" sz="quarter" idx="11"/>
          </p:nvPr>
        </p:nvSpPr>
        <p:spPr/>
        <p:txBody>
          <a:bodyPr/>
          <a:lstStyle>
            <a:lvl1pPr eaLnBrk="0" hangingPunct="0">
              <a:defRPr b="1">
                <a:cs typeface="Times New Roman" pitchFamily="18" charset="0"/>
              </a:defRPr>
            </a:lvl1pPr>
          </a:lstStyle>
          <a:p>
            <a:pPr>
              <a:defRPr/>
            </a:pPr>
            <a:endParaRPr lang="ru-RU"/>
          </a:p>
        </p:txBody>
      </p:sp>
      <p:sp>
        <p:nvSpPr>
          <p:cNvPr id="7" name="Номер слайда 5"/>
          <p:cNvSpPr>
            <a:spLocks noGrp="1"/>
          </p:cNvSpPr>
          <p:nvPr>
            <p:ph type="sldNum" sz="quarter" idx="12"/>
          </p:nvPr>
        </p:nvSpPr>
        <p:spPr/>
        <p:txBody>
          <a:bodyPr/>
          <a:lstStyle>
            <a:lvl1pPr eaLnBrk="0" hangingPunct="0">
              <a:defRPr b="1">
                <a:cs typeface="Times New Roman" pitchFamily="18" charset="0"/>
              </a:defRPr>
            </a:lvl1pPr>
          </a:lstStyle>
          <a:p>
            <a:pPr>
              <a:defRPr/>
            </a:pPr>
            <a:fld id="{1E5945D9-F661-4A4D-88AC-00A2FD216F13}" type="slidenum">
              <a:rPr lang="ru-RU"/>
              <a:pPr>
                <a:defRPr/>
              </a:pPr>
              <a:t>‹#›</a:t>
            </a:fld>
            <a:endParaRPr lang="ru-RU" dirty="0"/>
          </a:p>
        </p:txBody>
      </p:sp>
    </p:spTree>
    <p:extLst>
      <p:ext uri="{BB962C8B-B14F-4D97-AF65-F5344CB8AC3E}">
        <p14:creationId xmlns:p14="http://schemas.microsoft.com/office/powerpoint/2010/main" val="416365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54000">
              <a:schemeClr val="bg1">
                <a:tint val="45000"/>
                <a:shade val="99000"/>
                <a:satMod val="350000"/>
              </a:schemeClr>
            </a:gs>
          </a:gsLst>
          <a:lin ang="13500000" scaled="1"/>
          <a:tileRect/>
        </a:gra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prstClr val="black">
                    <a:tint val="75000"/>
                  </a:prstClr>
                </a:solidFill>
                <a:cs typeface="Arial" charset="0"/>
              </a:defRPr>
            </a:lvl1pPr>
          </a:lstStyle>
          <a:p>
            <a:pPr>
              <a:defRPr/>
            </a:pPr>
            <a:fld id="{1797E17C-0619-4530-A8A6-4C7F06C7C695}" type="datetimeFigureOut">
              <a:rPr lang="ru-RU"/>
              <a:pPr>
                <a:defRPr/>
              </a:pPr>
              <a:t>06.09.2016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b="0">
                <a:solidFill>
                  <a:prstClr val="black">
                    <a:tint val="75000"/>
                  </a:prstClr>
                </a:solidFill>
                <a:cs typeface="Arial"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defRPr sz="1200" b="0">
                <a:solidFill>
                  <a:prstClr val="black">
                    <a:tint val="75000"/>
                  </a:prstClr>
                </a:solidFill>
                <a:cs typeface="Arial" charset="0"/>
              </a:defRPr>
            </a:lvl1pPr>
          </a:lstStyle>
          <a:p>
            <a:pPr>
              <a:defRPr/>
            </a:pPr>
            <a:fld id="{E51E81D1-012D-4301-B5E1-B5339D537659}"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4219" r:id="rId12"/>
    <p:sldLayoutId id="2147484220"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54000">
              <a:schemeClr val="bg1">
                <a:tint val="45000"/>
                <a:shade val="99000"/>
                <a:satMod val="350000"/>
              </a:schemeClr>
            </a:gs>
          </a:gsLst>
          <a:lin ang="13500000" scaled="1"/>
          <a:tileRect/>
        </a:gradFill>
        <a:effectLst/>
      </p:bgPr>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A4FD7DBB-85B0-496B-9B1C-286F8F8F0F9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1057;&#1087;&#1088;&#1072;&#1074;&#1086;&#1095;&#1085;&#1099;&#1081;%20&#1084;&#1072;&#1090;&#1077;&#1088;&#1080;&#1072;&#1083;/&#1055;&#1088;&#1080;&#1085;&#1094;&#1080;&#1087;&#1099;%20&#1073;&#1077;&#1079;&#1086;&#1087;&#1072;&#1089;&#1085;&#1086;&#1089;&#1090;&#1080;.doc"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1057;&#1087;&#1088;&#1072;&#1074;&#1086;&#1095;&#1085;&#1099;&#1081;%20&#1084;&#1072;&#1090;&#1077;&#1088;&#1080;&#1072;&#1083;/&#1055;&#1088;&#1080;&#1085;&#1094;&#1080;&#1087;&#1099;%20&#1073;&#1077;&#1079;&#1086;&#1087;&#1072;&#1089;&#1085;&#1086;&#1089;&#1090;&#1080;.doc"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1057;&#1087;&#1088;&#1072;&#1074;&#1086;&#1095;&#1085;&#1099;&#1081;%20&#1084;&#1072;&#1090;&#1077;&#1088;&#1080;&#1072;&#1083;/&#1055;&#1088;&#1080;&#1085;&#1094;&#1080;&#1087;&#1099;%20&#1073;&#1077;&#1079;&#1086;&#1087;&#1072;&#1089;&#1085;&#1086;&#1089;&#1090;&#1080;.doc"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1057;&#1087;&#1088;&#1072;&#1074;&#1086;&#1095;&#1085;&#1099;&#1081;%20&#1084;&#1072;&#1090;&#1077;&#1088;&#1080;&#1072;&#1083;/&#1055;&#1088;&#1080;&#1085;&#1094;&#1080;&#1087;&#1099;%20&#1073;&#1077;&#1079;&#1086;&#1087;&#1072;&#1089;&#1085;&#1086;&#1089;&#1090;&#1080;.doc"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57158" y="2285992"/>
            <a:ext cx="8638530" cy="3510326"/>
          </a:xfrm>
        </p:spPr>
        <p:txBody>
          <a:bodyPr rtlCol="0">
            <a:noAutofit/>
          </a:bodyPr>
          <a:lstStyle/>
          <a:p>
            <a:pPr eaLnBrk="1" fontAlgn="auto" hangingPunct="1">
              <a:spcAft>
                <a:spcPts val="0"/>
              </a:spcAft>
              <a:defRPr/>
            </a:pPr>
            <a:r>
              <a:rPr lang="kk-KZ" sz="3200" b="1" dirty="0" smtClean="0">
                <a:latin typeface="Arial" panose="020B0604020202020204" pitchFamily="34" charset="0"/>
                <a:cs typeface="Arial" panose="020B0604020202020204" pitchFamily="34" charset="0"/>
              </a:rPr>
              <a:t>«Қазақстан Республикасының кейбір заңнамалық актілеріне экстремизмге және терроризмге қарсы іс-қимыл мәселелері бойынша өзгерістер мен толықтырулар енгізу туралы» Қазақстан Республикасы Заңының жобасы</a:t>
            </a:r>
            <a:endParaRPr lang="ru-RU" sz="3200" b="1" dirty="0" smtClean="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868" y="285728"/>
            <a:ext cx="1872208" cy="1872208"/>
          </a:xfrm>
          <a:prstGeom prst="rect">
            <a:avLst/>
          </a:prstGeom>
        </p:spPr>
      </p:pic>
      <p:sp>
        <p:nvSpPr>
          <p:cNvPr id="3" name="TextBox 2"/>
          <p:cNvSpPr txBox="1"/>
          <p:nvPr/>
        </p:nvSpPr>
        <p:spPr>
          <a:xfrm>
            <a:off x="3286116" y="5857892"/>
            <a:ext cx="2543185" cy="646331"/>
          </a:xfrm>
          <a:prstGeom prst="rect">
            <a:avLst/>
          </a:prstGeom>
          <a:noFill/>
        </p:spPr>
        <p:txBody>
          <a:bodyPr wrap="square" rtlCol="0">
            <a:spAutoFit/>
          </a:bodyPr>
          <a:lstStyle/>
          <a:p>
            <a:pPr algn="ctr"/>
            <a:r>
              <a:rPr lang="ru-RU" sz="1800" dirty="0" smtClean="0"/>
              <a:t>Астана</a:t>
            </a:r>
          </a:p>
          <a:p>
            <a:pPr algn="ctr"/>
            <a:r>
              <a:rPr lang="ru-RU" sz="1800" dirty="0" smtClean="0"/>
              <a:t>2016 </a:t>
            </a:r>
            <a:r>
              <a:rPr lang="ru-RU" sz="1800" dirty="0" err="1" smtClean="0"/>
              <a:t>жыл</a:t>
            </a:r>
            <a:endParaRPr lang="ru-RU" sz="1800" dirty="0"/>
          </a:p>
        </p:txBody>
      </p:sp>
    </p:spTree>
    <p:extLst>
      <p:ext uri="{BB962C8B-B14F-4D97-AF65-F5344CB8AC3E}">
        <p14:creationId xmlns:p14="http://schemas.microsoft.com/office/powerpoint/2010/main" val="27492351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a:xfrm>
            <a:off x="457200" y="277812"/>
            <a:ext cx="8229600" cy="990947"/>
          </a:xfrm>
        </p:spPr>
        <p:txBody>
          <a:bodyPr rtlCol="0">
            <a:normAutofit fontScale="90000"/>
          </a:bodyPr>
          <a:lstStyle/>
          <a:p>
            <a:pPr eaLnBrk="1" fontAlgn="auto" hangingPunct="1">
              <a:spcAft>
                <a:spcPts val="0"/>
              </a:spcAft>
              <a:defRPr/>
            </a:pPr>
            <a:r>
              <a:rPr lang="ru-RU" sz="4000" dirty="0" smtClean="0"/>
              <a:t> </a:t>
            </a:r>
            <a: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t>Уголовно-правовые </a:t>
            </a:r>
            <a:r>
              <a:rPr lang="ru-RU" sz="3000" b="1" dirty="0">
                <a:solidFill>
                  <a:srgbClr val="C00000"/>
                </a:solidFill>
                <a:effectLst>
                  <a:outerShdw blurRad="38100" dist="38100" dir="2700000" algn="tl">
                    <a:srgbClr val="C0C0C0"/>
                  </a:outerShdw>
                </a:effectLst>
                <a:latin typeface="Arial" charset="0"/>
                <a:ea typeface="+mn-ea"/>
                <a:cs typeface="Times New Roman" pitchFamily="18" charset="0"/>
              </a:rPr>
              <a:t>и </a:t>
            </a:r>
            <a: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t/>
            </a:r>
            <a:b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br>
            <a:r>
              <a:rPr lang="ru-RU" sz="3000" b="1" u="sng" dirty="0" smtClean="0">
                <a:solidFill>
                  <a:srgbClr val="C00000"/>
                </a:solidFill>
                <a:effectLst>
                  <a:outerShdw blurRad="38100" dist="38100" dir="2700000" algn="tl">
                    <a:srgbClr val="C0C0C0"/>
                  </a:outerShdw>
                </a:effectLst>
                <a:latin typeface="Arial" charset="0"/>
                <a:ea typeface="+mn-ea"/>
                <a:cs typeface="Times New Roman" pitchFamily="18" charset="0"/>
              </a:rPr>
              <a:t>уголовно-процессуальные </a:t>
            </a:r>
            <a:r>
              <a:rPr lang="ru-RU" sz="3000" b="1" u="sng" dirty="0">
                <a:solidFill>
                  <a:srgbClr val="C00000"/>
                </a:solidFill>
                <a:effectLst>
                  <a:outerShdw blurRad="38100" dist="38100" dir="2700000" algn="tl">
                    <a:srgbClr val="C0C0C0"/>
                  </a:outerShdw>
                </a:effectLst>
                <a:latin typeface="Arial" charset="0"/>
                <a:ea typeface="+mn-ea"/>
                <a:cs typeface="Times New Roman" pitchFamily="18" charset="0"/>
              </a:rPr>
              <a:t>меры  </a:t>
            </a:r>
          </a:p>
        </p:txBody>
      </p:sp>
      <p:sp>
        <p:nvSpPr>
          <p:cNvPr id="22532" name="Прямоугольник 2"/>
          <p:cNvSpPr>
            <a:spLocks noChangeArrowheads="1"/>
          </p:cNvSpPr>
          <p:nvPr/>
        </p:nvSpPr>
        <p:spPr bwMode="auto">
          <a:xfrm>
            <a:off x="1078682" y="1484784"/>
            <a:ext cx="798162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lvl="0"/>
            <a:r>
              <a:rPr lang="ru-RU" altLang="ru-RU" sz="2200" dirty="0" smtClean="0">
                <a:solidFill>
                  <a:prstClr val="black"/>
                </a:solidFill>
              </a:rPr>
              <a:t>     усиление меры наказания за террористические</a:t>
            </a:r>
          </a:p>
          <a:p>
            <a:pPr lvl="0"/>
            <a:r>
              <a:rPr lang="ru-RU" altLang="ru-RU" sz="2200" dirty="0">
                <a:solidFill>
                  <a:prstClr val="black"/>
                </a:solidFill>
              </a:rPr>
              <a:t> </a:t>
            </a:r>
            <a:r>
              <a:rPr lang="ru-RU" altLang="ru-RU" sz="2200" dirty="0" smtClean="0">
                <a:solidFill>
                  <a:prstClr val="black"/>
                </a:solidFill>
              </a:rPr>
              <a:t>    </a:t>
            </a:r>
            <a:r>
              <a:rPr lang="ru-RU" altLang="ru-RU" sz="2200" dirty="0">
                <a:solidFill>
                  <a:prstClr val="black"/>
                </a:solidFill>
              </a:rPr>
              <a:t>преступления</a:t>
            </a:r>
          </a:p>
        </p:txBody>
      </p:sp>
      <p:sp>
        <p:nvSpPr>
          <p:cNvPr id="22533" name="Прямоугольник 4"/>
          <p:cNvSpPr>
            <a:spLocks noChangeArrowheads="1"/>
          </p:cNvSpPr>
          <p:nvPr/>
        </p:nvSpPr>
        <p:spPr bwMode="auto">
          <a:xfrm>
            <a:off x="1043608" y="2422426"/>
            <a:ext cx="801670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sz="2200" dirty="0" smtClean="0">
                <a:solidFill>
                  <a:prstClr val="black"/>
                </a:solidFill>
              </a:rPr>
              <a:t>     введение </a:t>
            </a:r>
            <a:r>
              <a:rPr lang="ru-RU" altLang="ru-RU" sz="2200" dirty="0">
                <a:solidFill>
                  <a:prstClr val="black"/>
                </a:solidFill>
              </a:rPr>
              <a:t>обязательной </a:t>
            </a:r>
            <a:r>
              <a:rPr lang="ru-RU" altLang="ru-RU" sz="2200" dirty="0" smtClean="0">
                <a:solidFill>
                  <a:prstClr val="black"/>
                </a:solidFill>
              </a:rPr>
              <a:t>конфискации имущества   </a:t>
            </a:r>
          </a:p>
          <a:p>
            <a:r>
              <a:rPr lang="ru-RU" altLang="ru-RU" sz="2200" dirty="0" smtClean="0">
                <a:solidFill>
                  <a:prstClr val="black"/>
                </a:solidFill>
              </a:rPr>
              <a:t>     лиц</a:t>
            </a:r>
            <a:r>
              <a:rPr lang="ru-RU" altLang="ru-RU" sz="2200" dirty="0">
                <a:solidFill>
                  <a:prstClr val="black"/>
                </a:solidFill>
              </a:rPr>
              <a:t>, осужденных за экстремистские и </a:t>
            </a:r>
            <a:endParaRPr lang="ru-RU" altLang="ru-RU" sz="2200" dirty="0" smtClean="0">
              <a:solidFill>
                <a:prstClr val="black"/>
              </a:solidFill>
            </a:endParaRPr>
          </a:p>
          <a:p>
            <a:r>
              <a:rPr lang="ru-RU" altLang="ru-RU" sz="2200" dirty="0" smtClean="0">
                <a:solidFill>
                  <a:prstClr val="black"/>
                </a:solidFill>
              </a:rPr>
              <a:t>     террористические преступления</a:t>
            </a:r>
            <a:endParaRPr lang="ru-RU" altLang="ru-RU" sz="2200" dirty="0">
              <a:solidFill>
                <a:prstClr val="black"/>
              </a:solidFill>
            </a:endParaRPr>
          </a:p>
        </p:txBody>
      </p:sp>
      <p:sp>
        <p:nvSpPr>
          <p:cNvPr id="8" name="Прямоугольник 2"/>
          <p:cNvSpPr>
            <a:spLocks noChangeArrowheads="1"/>
          </p:cNvSpPr>
          <p:nvPr/>
        </p:nvSpPr>
        <p:spPr bwMode="auto">
          <a:xfrm>
            <a:off x="1043608" y="3789040"/>
            <a:ext cx="798011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sz="2200" dirty="0">
                <a:solidFill>
                  <a:prstClr val="black"/>
                </a:solidFill>
              </a:rPr>
              <a:t> </a:t>
            </a:r>
            <a:r>
              <a:rPr lang="ru-RU" altLang="ru-RU" sz="2200" dirty="0" smtClean="0">
                <a:solidFill>
                  <a:prstClr val="black"/>
                </a:solidFill>
              </a:rPr>
              <a:t>    введение  </a:t>
            </a:r>
            <a:r>
              <a:rPr lang="ru-RU" altLang="ru-RU" sz="2200" dirty="0">
                <a:solidFill>
                  <a:prstClr val="black"/>
                </a:solidFill>
              </a:rPr>
              <a:t>альтернативной </a:t>
            </a:r>
            <a:r>
              <a:rPr lang="ru-RU" altLang="ru-RU" sz="2200" dirty="0" err="1">
                <a:solidFill>
                  <a:prstClr val="black"/>
                </a:solidFill>
              </a:rPr>
              <a:t>подследственности</a:t>
            </a:r>
            <a:r>
              <a:rPr lang="ru-RU" altLang="ru-RU" sz="2200" dirty="0">
                <a:solidFill>
                  <a:prstClr val="black"/>
                </a:solidFill>
              </a:rPr>
              <a:t> </a:t>
            </a:r>
          </a:p>
          <a:p>
            <a:r>
              <a:rPr lang="ru-RU" altLang="ru-RU" sz="2200" dirty="0">
                <a:solidFill>
                  <a:prstClr val="black"/>
                </a:solidFill>
              </a:rPr>
              <a:t>     по преступлениям в сфере незаконного оборота </a:t>
            </a:r>
          </a:p>
          <a:p>
            <a:r>
              <a:rPr lang="ru-RU" altLang="ru-RU" sz="2200" dirty="0">
                <a:solidFill>
                  <a:prstClr val="black"/>
                </a:solidFill>
              </a:rPr>
              <a:t>     оружия, нелегальной миграции и наркобизнеса</a:t>
            </a:r>
          </a:p>
          <a:p>
            <a:endParaRPr lang="ru-RU" altLang="ru-RU" sz="2200" dirty="0" smtClean="0">
              <a:solidFill>
                <a:prstClr val="black"/>
              </a:solidFill>
            </a:endParaRPr>
          </a:p>
        </p:txBody>
      </p:sp>
      <p:sp>
        <p:nvSpPr>
          <p:cNvPr id="9" name="Прямоугольник 1"/>
          <p:cNvSpPr>
            <a:spLocks noChangeArrowheads="1"/>
          </p:cNvSpPr>
          <p:nvPr/>
        </p:nvSpPr>
        <p:spPr bwMode="auto">
          <a:xfrm>
            <a:off x="1043608" y="5085184"/>
            <a:ext cx="758465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sz="2200" dirty="0" smtClean="0">
                <a:solidFill>
                  <a:prstClr val="black"/>
                </a:solidFill>
                <a:cs typeface="Calibri" pitchFamily="34" charset="0"/>
              </a:rPr>
              <a:t>     </a:t>
            </a:r>
            <a:endParaRPr lang="ru-RU" altLang="ru-RU" sz="2200" dirty="0">
              <a:solidFill>
                <a:prstClr val="black"/>
              </a:solidFill>
            </a:endParaRPr>
          </a:p>
        </p:txBody>
      </p:sp>
      <p:sp>
        <p:nvSpPr>
          <p:cNvPr id="10" name="Стрелка вправо 9"/>
          <p:cNvSpPr/>
          <p:nvPr/>
        </p:nvSpPr>
        <p:spPr>
          <a:xfrm>
            <a:off x="714348" y="150017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Стрелка вправо 10"/>
          <p:cNvSpPr/>
          <p:nvPr/>
        </p:nvSpPr>
        <p:spPr>
          <a:xfrm>
            <a:off x="714348" y="2428868"/>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 name="Стрелка вправо 11"/>
          <p:cNvSpPr/>
          <p:nvPr/>
        </p:nvSpPr>
        <p:spPr>
          <a:xfrm>
            <a:off x="714348" y="3786190"/>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 name="Прямоугольник 1"/>
          <p:cNvSpPr/>
          <p:nvPr/>
        </p:nvSpPr>
        <p:spPr>
          <a:xfrm>
            <a:off x="8532440" y="5661248"/>
            <a:ext cx="356188" cy="461665"/>
          </a:xfrm>
          <a:prstGeom prst="rect">
            <a:avLst/>
          </a:prstGeom>
        </p:spPr>
        <p:txBody>
          <a:bodyPr wrap="none">
            <a:spAutoFit/>
          </a:bodyPr>
          <a:lstStyle/>
          <a:p>
            <a:r>
              <a:rPr lang="kk-KZ" dirty="0">
                <a:solidFill>
                  <a:prstClr val="black"/>
                </a:solidFill>
              </a:rPr>
              <a:t>8</a:t>
            </a:r>
            <a:endParaRPr lang="ru-RU" dirty="0">
              <a:solidFill>
                <a:prstClr val="black"/>
              </a:solidFill>
            </a:endParaRPr>
          </a:p>
        </p:txBody>
      </p:sp>
    </p:spTree>
    <p:extLst>
      <p:ext uri="{BB962C8B-B14F-4D97-AF65-F5344CB8AC3E}">
        <p14:creationId xmlns:p14="http://schemas.microsoft.com/office/powerpoint/2010/main" val="29167698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2532"/>
                                        </p:tgtEl>
                                        <p:attrNameLst>
                                          <p:attrName>style.visibility</p:attrName>
                                        </p:attrNameLst>
                                      </p:cBhvr>
                                      <p:to>
                                        <p:strVal val="visible"/>
                                      </p:to>
                                    </p:set>
                                    <p:animEffect transition="in" filter="wipe(left)">
                                      <p:cBhvr>
                                        <p:cTn id="11" dur="500"/>
                                        <p:tgtEl>
                                          <p:spTgt spid="2253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2533"/>
                                        </p:tgtEl>
                                        <p:attrNameLst>
                                          <p:attrName>style.visibility</p:attrName>
                                        </p:attrNameLst>
                                      </p:cBhvr>
                                      <p:to>
                                        <p:strVal val="visible"/>
                                      </p:to>
                                    </p:set>
                                    <p:animEffect transition="in" filter="wipe(left)">
                                      <p:cBhvr>
                                        <p:cTn id="19" dur="500"/>
                                        <p:tgtEl>
                                          <p:spTgt spid="22533"/>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4500"/>
                            </p:stCondLst>
                            <p:childTnLst>
                              <p:par>
                                <p:cTn id="29" presetID="22" presetClass="entr" presetSubtype="8" fill="hold" grpId="0" nodeType="afterEffect">
                                  <p:stCondLst>
                                    <p:cond delay="25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P spid="8" grpId="0"/>
      <p:bldP spid="9" grpId="0"/>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a:xfrm>
            <a:off x="457200" y="277813"/>
            <a:ext cx="8229600" cy="919162"/>
          </a:xfrm>
        </p:spPr>
        <p:txBody>
          <a:bodyPr rtlCol="0">
            <a:normAutofit fontScale="90000"/>
          </a:bodyPr>
          <a:lstStyle/>
          <a:p>
            <a:pPr eaLnBrk="1" fontAlgn="auto" hangingPunct="1">
              <a:spcAft>
                <a:spcPts val="0"/>
              </a:spcAft>
              <a:defRPr/>
            </a:pPr>
            <a:r>
              <a:rPr lang="ru-RU" sz="4000" dirty="0" smtClean="0"/>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Қару</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айналымы</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саласында</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br>
              <a:rPr lang="ru-RU" sz="3000" b="1" dirty="0">
                <a:solidFill>
                  <a:srgbClr val="C00000"/>
                </a:solidFill>
                <a:effectLst>
                  <a:outerShdw blurRad="38100" dist="38100" dir="2700000" algn="tl">
                    <a:srgbClr val="C0C0C0"/>
                  </a:outerShdw>
                </a:effectLst>
                <a:latin typeface="Arial" charset="0"/>
                <a:cs typeface="Times New Roman" pitchFamily="18" charset="0"/>
              </a:rPr>
            </a:br>
            <a:r>
              <a:rPr lang="ru-RU" sz="3000" b="1" u="sng" dirty="0" err="1">
                <a:solidFill>
                  <a:srgbClr val="C00000"/>
                </a:solidFill>
                <a:effectLst>
                  <a:outerShdw blurRad="38100" dist="38100" dir="2700000" algn="tl">
                    <a:srgbClr val="C0C0C0"/>
                  </a:outerShdw>
                </a:effectLst>
                <a:latin typeface="Arial" charset="0"/>
                <a:cs typeface="Times New Roman" pitchFamily="18" charset="0"/>
              </a:rPr>
              <a:t>қабылданатын</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r>
              <a:rPr lang="ru-RU" sz="3000" b="1" u="sng" dirty="0" err="1">
                <a:solidFill>
                  <a:srgbClr val="C00000"/>
                </a:solidFill>
                <a:effectLst>
                  <a:outerShdw blurRad="38100" dist="38100" dir="2700000" algn="tl">
                    <a:srgbClr val="C0C0C0"/>
                  </a:outerShdw>
                </a:effectLst>
                <a:latin typeface="Arial" charset="0"/>
                <a:cs typeface="Times New Roman" pitchFamily="18" charset="0"/>
              </a:rPr>
              <a:t>шаралар</a:t>
            </a:r>
            <a:endParaRPr lang="ru-RU" sz="3000" b="1" u="sng" dirty="0">
              <a:solidFill>
                <a:srgbClr val="C00000"/>
              </a:solidFill>
              <a:effectLst>
                <a:outerShdw blurRad="38100" dist="38100" dir="2700000" algn="tl">
                  <a:srgbClr val="C0C0C0"/>
                </a:outerShdw>
              </a:effectLst>
              <a:latin typeface="Arial" charset="0"/>
              <a:ea typeface="+mn-ea"/>
              <a:cs typeface="Times New Roman" pitchFamily="18" charset="0"/>
            </a:endParaRPr>
          </a:p>
        </p:txBody>
      </p:sp>
      <p:sp>
        <p:nvSpPr>
          <p:cNvPr id="20483" name="Прямоугольник 5"/>
          <p:cNvSpPr>
            <a:spLocks noChangeArrowheads="1"/>
          </p:cNvSpPr>
          <p:nvPr/>
        </p:nvSpPr>
        <p:spPr bwMode="auto">
          <a:xfrm>
            <a:off x="1209778" y="1700808"/>
            <a:ext cx="737665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dirty="0" err="1" smtClean="0"/>
              <a:t>қару</a:t>
            </a:r>
            <a:r>
              <a:rPr lang="ru-RU" altLang="ru-RU" dirty="0" smtClean="0"/>
              <a:t> </a:t>
            </a:r>
            <a:r>
              <a:rPr lang="ru-RU" altLang="ru-RU" dirty="0" err="1"/>
              <a:t>айналымын</a:t>
            </a:r>
            <a:r>
              <a:rPr lang="ru-RU" altLang="ru-RU" dirty="0"/>
              <a:t>, оны </a:t>
            </a:r>
            <a:r>
              <a:rPr lang="ru-RU" altLang="ru-RU" dirty="0" err="1"/>
              <a:t>сақтау</a:t>
            </a:r>
            <a:r>
              <a:rPr lang="ru-RU" altLang="ru-RU" dirty="0"/>
              <a:t> </a:t>
            </a:r>
            <a:r>
              <a:rPr lang="ru-RU" altLang="ru-RU" dirty="0" err="1"/>
              <a:t>тәртібін</a:t>
            </a:r>
            <a:r>
              <a:rPr lang="ru-RU" altLang="ru-RU" dirty="0"/>
              <a:t> </a:t>
            </a:r>
            <a:r>
              <a:rPr lang="ru-RU" altLang="ru-RU" dirty="0" err="1"/>
              <a:t>және</a:t>
            </a:r>
            <a:r>
              <a:rPr lang="ru-RU" altLang="ru-RU" dirty="0"/>
              <a:t> осы </a:t>
            </a:r>
            <a:r>
              <a:rPr lang="ru-RU" altLang="ru-RU" dirty="0" err="1"/>
              <a:t>саламен</a:t>
            </a:r>
            <a:r>
              <a:rPr lang="ru-RU" altLang="ru-RU" dirty="0"/>
              <a:t> </a:t>
            </a:r>
            <a:r>
              <a:rPr lang="ru-RU" altLang="ru-RU" dirty="0" err="1"/>
              <a:t>айналысатын</a:t>
            </a:r>
            <a:r>
              <a:rPr lang="ru-RU" altLang="ru-RU" dirty="0"/>
              <a:t> </a:t>
            </a:r>
            <a:r>
              <a:rPr lang="ru-RU" altLang="ru-RU" dirty="0" err="1"/>
              <a:t>кәсіпкерлік</a:t>
            </a:r>
            <a:r>
              <a:rPr lang="ru-RU" altLang="ru-RU" dirty="0"/>
              <a:t> </a:t>
            </a:r>
            <a:r>
              <a:rPr lang="ru-RU" altLang="ru-RU" dirty="0" err="1"/>
              <a:t>субъектілерін</a:t>
            </a:r>
            <a:r>
              <a:rPr lang="ru-RU" altLang="ru-RU" dirty="0"/>
              <a:t> </a:t>
            </a:r>
            <a:r>
              <a:rPr lang="ru-RU" altLang="ru-RU" dirty="0" err="1"/>
              <a:t>бақылауды</a:t>
            </a:r>
            <a:r>
              <a:rPr lang="ru-RU" altLang="ru-RU" dirty="0"/>
              <a:t> </a:t>
            </a:r>
            <a:r>
              <a:rPr lang="ru-RU" altLang="ru-RU" dirty="0" err="1"/>
              <a:t>күшейту</a:t>
            </a:r>
            <a:endParaRPr lang="ru-RU" altLang="ru-RU" dirty="0"/>
          </a:p>
        </p:txBody>
      </p:sp>
      <p:sp>
        <p:nvSpPr>
          <p:cNvPr id="20485" name="Прямоугольник 8"/>
          <p:cNvSpPr>
            <a:spLocks noChangeArrowheads="1"/>
          </p:cNvSpPr>
          <p:nvPr/>
        </p:nvSpPr>
        <p:spPr bwMode="auto">
          <a:xfrm>
            <a:off x="1193800" y="3262460"/>
            <a:ext cx="78581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dirty="0" err="1" smtClean="0">
                <a:solidFill>
                  <a:prstClr val="black"/>
                </a:solidFill>
                <a:cs typeface="Calibri" pitchFamily="34" charset="0"/>
              </a:rPr>
              <a:t>атуға</a:t>
            </a:r>
            <a:r>
              <a:rPr lang="ru-RU" altLang="ru-RU" dirty="0" smtClean="0">
                <a:solidFill>
                  <a:prstClr val="black"/>
                </a:solidFill>
                <a:cs typeface="Calibri" pitchFamily="34" charset="0"/>
              </a:rPr>
              <a:t> </a:t>
            </a:r>
            <a:r>
              <a:rPr lang="ru-RU" altLang="ru-RU" dirty="0" err="1">
                <a:solidFill>
                  <a:prstClr val="black"/>
                </a:solidFill>
                <a:cs typeface="Calibri" pitchFamily="34" charset="0"/>
              </a:rPr>
              <a:t>дайын</a:t>
            </a:r>
            <a:r>
              <a:rPr lang="ru-RU" altLang="ru-RU" dirty="0">
                <a:solidFill>
                  <a:prstClr val="black"/>
                </a:solidFill>
                <a:cs typeface="Calibri" pitchFamily="34" charset="0"/>
              </a:rPr>
              <a:t> </a:t>
            </a:r>
            <a:r>
              <a:rPr lang="ru-RU" altLang="ru-RU" dirty="0" err="1">
                <a:solidFill>
                  <a:prstClr val="black"/>
                </a:solidFill>
                <a:cs typeface="Calibri" pitchFamily="34" charset="0"/>
              </a:rPr>
              <a:t>жағдайдағы</a:t>
            </a:r>
            <a:r>
              <a:rPr lang="ru-RU" altLang="ru-RU" dirty="0">
                <a:solidFill>
                  <a:prstClr val="black"/>
                </a:solidFill>
                <a:cs typeface="Calibri" pitchFamily="34" charset="0"/>
              </a:rPr>
              <a:t> </a:t>
            </a:r>
            <a:r>
              <a:rPr lang="ru-RU" altLang="ru-RU" dirty="0" err="1">
                <a:solidFill>
                  <a:prstClr val="black"/>
                </a:solidFill>
                <a:cs typeface="Calibri" pitchFamily="34" charset="0"/>
              </a:rPr>
              <a:t>қаруды</a:t>
            </a:r>
            <a:r>
              <a:rPr lang="ru-RU" altLang="ru-RU" dirty="0">
                <a:solidFill>
                  <a:prstClr val="black"/>
                </a:solidFill>
                <a:cs typeface="Calibri" pitchFamily="34" charset="0"/>
              </a:rPr>
              <a:t> </a:t>
            </a:r>
            <a:r>
              <a:rPr lang="ru-RU" altLang="ru-RU" dirty="0" err="1">
                <a:solidFill>
                  <a:prstClr val="black"/>
                </a:solidFill>
                <a:cs typeface="Calibri" pitchFamily="34" charset="0"/>
              </a:rPr>
              <a:t>сатуға</a:t>
            </a:r>
            <a:r>
              <a:rPr lang="ru-RU" altLang="ru-RU" dirty="0">
                <a:solidFill>
                  <a:prstClr val="black"/>
                </a:solidFill>
                <a:cs typeface="Calibri" pitchFamily="34" charset="0"/>
              </a:rPr>
              <a:t> </a:t>
            </a:r>
            <a:r>
              <a:rPr lang="ru-RU" altLang="ru-RU" dirty="0" err="1">
                <a:solidFill>
                  <a:prstClr val="black"/>
                </a:solidFill>
                <a:cs typeface="Calibri" pitchFamily="34" charset="0"/>
              </a:rPr>
              <a:t>тыйым</a:t>
            </a:r>
            <a:r>
              <a:rPr lang="ru-RU" altLang="ru-RU" dirty="0">
                <a:solidFill>
                  <a:prstClr val="black"/>
                </a:solidFill>
                <a:cs typeface="Calibri" pitchFamily="34" charset="0"/>
              </a:rPr>
              <a:t> салу</a:t>
            </a:r>
            <a:endParaRPr lang="ru-RU" altLang="ru-RU" dirty="0"/>
          </a:p>
        </p:txBody>
      </p:sp>
      <p:sp>
        <p:nvSpPr>
          <p:cNvPr id="8" name="Прямоугольник 7"/>
          <p:cNvSpPr>
            <a:spLocks noChangeArrowheads="1"/>
          </p:cNvSpPr>
          <p:nvPr/>
        </p:nvSpPr>
        <p:spPr bwMode="auto">
          <a:xfrm>
            <a:off x="933974" y="4384515"/>
            <a:ext cx="79069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dirty="0" smtClean="0">
                <a:cs typeface="Calibri" pitchFamily="34" charset="0"/>
              </a:rPr>
              <a:t>   </a:t>
            </a:r>
            <a:r>
              <a:rPr lang="ru-RU" altLang="ru-RU" dirty="0" err="1" smtClean="0">
                <a:cs typeface="Calibri" pitchFamily="34" charset="0"/>
              </a:rPr>
              <a:t>күзет</a:t>
            </a:r>
            <a:r>
              <a:rPr lang="ru-RU" altLang="ru-RU" dirty="0" smtClean="0">
                <a:cs typeface="Calibri" pitchFamily="34" charset="0"/>
              </a:rPr>
              <a:t> </a:t>
            </a:r>
            <a:r>
              <a:rPr lang="ru-RU" altLang="ru-RU" dirty="0" err="1">
                <a:cs typeface="Calibri" pitchFamily="34" charset="0"/>
              </a:rPr>
              <a:t>ұйымдарына</a:t>
            </a:r>
            <a:r>
              <a:rPr lang="ru-RU" altLang="ru-RU" dirty="0">
                <a:cs typeface="Calibri" pitchFamily="34" charset="0"/>
              </a:rPr>
              <a:t> </a:t>
            </a:r>
            <a:r>
              <a:rPr lang="ru-RU" altLang="ru-RU" dirty="0" err="1">
                <a:cs typeface="Calibri" pitchFamily="34" charset="0"/>
              </a:rPr>
              <a:t>ерекше</a:t>
            </a:r>
            <a:r>
              <a:rPr lang="ru-RU" altLang="ru-RU" dirty="0">
                <a:cs typeface="Calibri" pitchFamily="34" charset="0"/>
              </a:rPr>
              <a:t> </a:t>
            </a:r>
            <a:r>
              <a:rPr lang="ru-RU" altLang="ru-RU" dirty="0" err="1">
                <a:cs typeface="Calibri" pitchFamily="34" charset="0"/>
              </a:rPr>
              <a:t>талаптар</a:t>
            </a:r>
            <a:r>
              <a:rPr lang="ru-RU" altLang="ru-RU" dirty="0">
                <a:cs typeface="Calibri" pitchFamily="34" charset="0"/>
              </a:rPr>
              <a:t> </a:t>
            </a:r>
            <a:r>
              <a:rPr lang="ru-RU" altLang="ru-RU" dirty="0" err="1">
                <a:cs typeface="Calibri" pitchFamily="34" charset="0"/>
              </a:rPr>
              <a:t>енгізу</a:t>
            </a:r>
            <a:endParaRPr lang="ru-RU" altLang="ru-RU" dirty="0"/>
          </a:p>
        </p:txBody>
      </p:sp>
      <p:sp>
        <p:nvSpPr>
          <p:cNvPr id="9" name="Стрелка вправо 8"/>
          <p:cNvSpPr/>
          <p:nvPr/>
        </p:nvSpPr>
        <p:spPr>
          <a:xfrm>
            <a:off x="642910" y="2176152"/>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C00000"/>
              </a:solidFill>
            </a:endParaRPr>
          </a:p>
        </p:txBody>
      </p:sp>
      <p:sp>
        <p:nvSpPr>
          <p:cNvPr id="10" name="Стрелка вправо 9"/>
          <p:cNvSpPr/>
          <p:nvPr/>
        </p:nvSpPr>
        <p:spPr>
          <a:xfrm>
            <a:off x="642910" y="3412449"/>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619072" y="4384515"/>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452585" y="5661248"/>
            <a:ext cx="356188" cy="461665"/>
          </a:xfrm>
          <a:prstGeom prst="rect">
            <a:avLst/>
          </a:prstGeom>
        </p:spPr>
        <p:txBody>
          <a:bodyPr wrap="none">
            <a:spAutoFit/>
          </a:bodyPr>
          <a:lstStyle/>
          <a:p>
            <a:r>
              <a:rPr lang="kk-KZ" dirty="0"/>
              <a:t>9</a:t>
            </a:r>
            <a:endParaRPr lang="ru-RU" dirty="0"/>
          </a:p>
        </p:txBody>
      </p:sp>
    </p:spTree>
    <p:extLst>
      <p:ext uri="{BB962C8B-B14F-4D97-AF65-F5344CB8AC3E}">
        <p14:creationId xmlns:p14="http://schemas.microsoft.com/office/powerpoint/2010/main" val="4998415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0483"/>
                                        </p:tgtEl>
                                        <p:attrNameLst>
                                          <p:attrName>style.visibility</p:attrName>
                                        </p:attrNameLst>
                                      </p:cBhvr>
                                      <p:to>
                                        <p:strVal val="visible"/>
                                      </p:to>
                                    </p:set>
                                    <p:animEffect transition="in" filter="wipe(left)">
                                      <p:cBhvr>
                                        <p:cTn id="11" dur="500"/>
                                        <p:tgtEl>
                                          <p:spTgt spid="20483"/>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0485"/>
                                        </p:tgtEl>
                                        <p:attrNameLst>
                                          <p:attrName>style.visibility</p:attrName>
                                        </p:attrNameLst>
                                      </p:cBhvr>
                                      <p:to>
                                        <p:strVal val="visible"/>
                                      </p:to>
                                    </p:set>
                                    <p:animEffect transition="in" filter="wipe(left)">
                                      <p:cBhvr>
                                        <p:cTn id="19" dur="500"/>
                                        <p:tgtEl>
                                          <p:spTgt spid="20485"/>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85" grpId="0"/>
      <p:bldP spid="8" grpId="0"/>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a:xfrm>
            <a:off x="457200" y="277813"/>
            <a:ext cx="8229600" cy="919162"/>
          </a:xfrm>
        </p:spPr>
        <p:txBody>
          <a:bodyPr rtlCol="0">
            <a:normAutofit fontScale="90000"/>
          </a:bodyPr>
          <a:lstStyle/>
          <a:p>
            <a:pPr eaLnBrk="1" fontAlgn="auto" hangingPunct="1">
              <a:spcAft>
                <a:spcPts val="0"/>
              </a:spcAft>
              <a:defRPr/>
            </a:pPr>
            <a:r>
              <a:rPr lang="ru-RU" sz="4000" dirty="0" smtClean="0"/>
              <a:t> </a:t>
            </a:r>
            <a: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t>Меры</a:t>
            </a:r>
            <a:r>
              <a:rPr lang="ru-RU" sz="3000" b="1" dirty="0">
                <a:solidFill>
                  <a:srgbClr val="C00000"/>
                </a:solidFill>
                <a:effectLst>
                  <a:outerShdw blurRad="38100" dist="38100" dir="2700000" algn="tl">
                    <a:srgbClr val="C0C0C0"/>
                  </a:outerShdw>
                </a:effectLst>
                <a:latin typeface="Arial" charset="0"/>
                <a:ea typeface="+mn-ea"/>
                <a:cs typeface="Times New Roman" pitchFamily="18" charset="0"/>
              </a:rPr>
              <a:t>, принимаемые в </a:t>
            </a:r>
            <a: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t>сфере</a:t>
            </a:r>
            <a:b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br>
            <a:r>
              <a:rPr lang="ru-RU" sz="3000" b="1" u="sng" dirty="0" smtClean="0">
                <a:solidFill>
                  <a:srgbClr val="C00000"/>
                </a:solidFill>
                <a:effectLst>
                  <a:outerShdw blurRad="38100" dist="38100" dir="2700000" algn="tl">
                    <a:srgbClr val="C0C0C0"/>
                  </a:outerShdw>
                </a:effectLst>
                <a:latin typeface="Arial" charset="0"/>
                <a:ea typeface="+mn-ea"/>
                <a:cs typeface="Times New Roman" pitchFamily="18" charset="0"/>
              </a:rPr>
              <a:t>оборота </a:t>
            </a:r>
            <a:r>
              <a:rPr lang="ru-RU" sz="3000" b="1" u="sng" dirty="0">
                <a:solidFill>
                  <a:srgbClr val="C00000"/>
                </a:solidFill>
                <a:effectLst>
                  <a:outerShdw blurRad="38100" dist="38100" dir="2700000" algn="tl">
                    <a:srgbClr val="C0C0C0"/>
                  </a:outerShdw>
                </a:effectLst>
                <a:latin typeface="Arial" charset="0"/>
                <a:ea typeface="+mn-ea"/>
                <a:cs typeface="Times New Roman" pitchFamily="18" charset="0"/>
              </a:rPr>
              <a:t>оружия </a:t>
            </a:r>
          </a:p>
        </p:txBody>
      </p:sp>
      <p:sp>
        <p:nvSpPr>
          <p:cNvPr id="20483" name="Прямоугольник 5"/>
          <p:cNvSpPr>
            <a:spLocks noChangeArrowheads="1"/>
          </p:cNvSpPr>
          <p:nvPr/>
        </p:nvSpPr>
        <p:spPr bwMode="auto">
          <a:xfrm>
            <a:off x="1199112" y="1484784"/>
            <a:ext cx="737665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dirty="0" smtClean="0"/>
              <a:t> усиление  </a:t>
            </a:r>
            <a:r>
              <a:rPr lang="ru-RU" altLang="ru-RU" dirty="0"/>
              <a:t>контроля над оборотом оружия,     </a:t>
            </a:r>
          </a:p>
          <a:p>
            <a:r>
              <a:rPr lang="ru-RU" altLang="ru-RU" dirty="0"/>
              <a:t> </a:t>
            </a:r>
            <a:r>
              <a:rPr lang="ru-RU" altLang="ru-RU" dirty="0" smtClean="0"/>
              <a:t>порядком </a:t>
            </a:r>
            <a:r>
              <a:rPr lang="ru-RU" altLang="ru-RU" dirty="0"/>
              <a:t>его хранения и за субъектами   </a:t>
            </a:r>
          </a:p>
          <a:p>
            <a:r>
              <a:rPr lang="ru-RU" altLang="ru-RU" dirty="0"/>
              <a:t> </a:t>
            </a:r>
            <a:r>
              <a:rPr lang="ru-RU" altLang="ru-RU" dirty="0" smtClean="0"/>
              <a:t>предпринимательства</a:t>
            </a:r>
            <a:r>
              <a:rPr lang="ru-RU" altLang="ru-RU" dirty="0"/>
              <a:t>, занятыми в этой </a:t>
            </a:r>
            <a:r>
              <a:rPr lang="ru-RU" altLang="ru-RU" dirty="0" smtClean="0"/>
              <a:t> </a:t>
            </a:r>
          </a:p>
          <a:p>
            <a:r>
              <a:rPr lang="ru-RU" altLang="ru-RU" dirty="0" smtClean="0"/>
              <a:t> сфере</a:t>
            </a:r>
            <a:endParaRPr lang="ru-RU" altLang="ru-RU" dirty="0"/>
          </a:p>
        </p:txBody>
      </p:sp>
      <p:sp>
        <p:nvSpPr>
          <p:cNvPr id="20485" name="Прямоугольник 8"/>
          <p:cNvSpPr>
            <a:spLocks noChangeArrowheads="1"/>
          </p:cNvSpPr>
          <p:nvPr/>
        </p:nvSpPr>
        <p:spPr bwMode="auto">
          <a:xfrm>
            <a:off x="1193800" y="3262460"/>
            <a:ext cx="78581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dirty="0" smtClean="0">
                <a:solidFill>
                  <a:prstClr val="black"/>
                </a:solidFill>
                <a:cs typeface="Calibri" pitchFamily="34" charset="0"/>
              </a:rPr>
              <a:t> установление </a:t>
            </a:r>
            <a:r>
              <a:rPr lang="ru-RU" altLang="ru-RU" dirty="0">
                <a:solidFill>
                  <a:prstClr val="black"/>
                </a:solidFill>
                <a:cs typeface="Calibri" pitchFamily="34" charset="0"/>
              </a:rPr>
              <a:t>запрета на продажу оружия в </a:t>
            </a:r>
            <a:endParaRPr lang="ru-RU" altLang="ru-RU" dirty="0" smtClean="0">
              <a:solidFill>
                <a:prstClr val="black"/>
              </a:solidFill>
              <a:cs typeface="Calibri" pitchFamily="34" charset="0"/>
            </a:endParaRPr>
          </a:p>
          <a:p>
            <a:r>
              <a:rPr lang="ru-RU" altLang="ru-RU" dirty="0" smtClean="0">
                <a:solidFill>
                  <a:prstClr val="black"/>
                </a:solidFill>
                <a:cs typeface="Calibri" pitchFamily="34" charset="0"/>
              </a:rPr>
              <a:t> готовом </a:t>
            </a:r>
            <a:r>
              <a:rPr lang="ru-RU" altLang="ru-RU" dirty="0">
                <a:solidFill>
                  <a:prstClr val="black"/>
                </a:solidFill>
                <a:cs typeface="Calibri" pitchFamily="34" charset="0"/>
              </a:rPr>
              <a:t>для стрельбы состоянии</a:t>
            </a:r>
            <a:r>
              <a:rPr lang="ru-RU" altLang="ru-RU" dirty="0" smtClean="0"/>
              <a:t> </a:t>
            </a:r>
            <a:endParaRPr lang="ru-RU" altLang="ru-RU" dirty="0"/>
          </a:p>
        </p:txBody>
      </p:sp>
      <p:sp>
        <p:nvSpPr>
          <p:cNvPr id="8" name="Прямоугольник 7"/>
          <p:cNvSpPr>
            <a:spLocks noChangeArrowheads="1"/>
          </p:cNvSpPr>
          <p:nvPr/>
        </p:nvSpPr>
        <p:spPr bwMode="auto">
          <a:xfrm>
            <a:off x="933974" y="4384515"/>
            <a:ext cx="79069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dirty="0" smtClean="0">
                <a:cs typeface="Calibri" pitchFamily="34" charset="0"/>
              </a:rPr>
              <a:t>    введение </a:t>
            </a:r>
            <a:r>
              <a:rPr lang="ru-RU" altLang="ru-RU" dirty="0">
                <a:cs typeface="Calibri" pitchFamily="34" charset="0"/>
              </a:rPr>
              <a:t>особых требований </a:t>
            </a:r>
            <a:r>
              <a:rPr lang="ru-RU" altLang="ru-RU" dirty="0" smtClean="0">
                <a:cs typeface="Calibri" pitchFamily="34" charset="0"/>
              </a:rPr>
              <a:t>к охранным    </a:t>
            </a:r>
          </a:p>
          <a:p>
            <a:r>
              <a:rPr lang="ru-RU" altLang="ru-RU" dirty="0" smtClean="0">
                <a:cs typeface="Calibri" pitchFamily="34" charset="0"/>
              </a:rPr>
              <a:t>    организациям</a:t>
            </a:r>
            <a:endParaRPr lang="ru-RU" altLang="ru-RU" dirty="0"/>
          </a:p>
        </p:txBody>
      </p:sp>
      <p:sp>
        <p:nvSpPr>
          <p:cNvPr id="9" name="Стрелка вправо 8"/>
          <p:cNvSpPr/>
          <p:nvPr/>
        </p:nvSpPr>
        <p:spPr>
          <a:xfrm>
            <a:off x="642910" y="1714488"/>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C00000"/>
              </a:solidFill>
            </a:endParaRPr>
          </a:p>
        </p:txBody>
      </p:sp>
      <p:sp>
        <p:nvSpPr>
          <p:cNvPr id="10" name="Стрелка вправо 9"/>
          <p:cNvSpPr/>
          <p:nvPr/>
        </p:nvSpPr>
        <p:spPr>
          <a:xfrm>
            <a:off x="642910" y="3412449"/>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619072" y="4569182"/>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452585" y="5661248"/>
            <a:ext cx="527709" cy="461665"/>
          </a:xfrm>
          <a:prstGeom prst="rect">
            <a:avLst/>
          </a:prstGeom>
        </p:spPr>
        <p:txBody>
          <a:bodyPr wrap="none">
            <a:spAutoFit/>
          </a:bodyPr>
          <a:lstStyle/>
          <a:p>
            <a:r>
              <a:rPr lang="kk-KZ" dirty="0" smtClean="0"/>
              <a:t>10</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0483"/>
                                        </p:tgtEl>
                                        <p:attrNameLst>
                                          <p:attrName>style.visibility</p:attrName>
                                        </p:attrNameLst>
                                      </p:cBhvr>
                                      <p:to>
                                        <p:strVal val="visible"/>
                                      </p:to>
                                    </p:set>
                                    <p:animEffect transition="in" filter="wipe(left)">
                                      <p:cBhvr>
                                        <p:cTn id="11" dur="500"/>
                                        <p:tgtEl>
                                          <p:spTgt spid="20483"/>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0485"/>
                                        </p:tgtEl>
                                        <p:attrNameLst>
                                          <p:attrName>style.visibility</p:attrName>
                                        </p:attrNameLst>
                                      </p:cBhvr>
                                      <p:to>
                                        <p:strVal val="visible"/>
                                      </p:to>
                                    </p:set>
                                    <p:animEffect transition="in" filter="wipe(left)">
                                      <p:cBhvr>
                                        <p:cTn id="19" dur="500"/>
                                        <p:tgtEl>
                                          <p:spTgt spid="20485"/>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85" grpId="0"/>
      <p:bldP spid="8" grpId="0"/>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a:xfrm>
            <a:off x="482030" y="404664"/>
            <a:ext cx="8229600" cy="919162"/>
          </a:xfrm>
        </p:spPr>
        <p:txBody>
          <a:bodyPr rtlCol="0">
            <a:normAutofit fontScale="90000"/>
          </a:bodyPr>
          <a:lstStyle/>
          <a:p>
            <a:pPr eaLnBrk="1" fontAlgn="auto" hangingPunct="1">
              <a:spcAft>
                <a:spcPts val="0"/>
              </a:spcAft>
              <a:defRPr/>
            </a:pPr>
            <a:r>
              <a:rPr lang="ru-RU" sz="4000" dirty="0" smtClean="0"/>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Діни</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қызмет</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саласында</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br>
              <a:rPr lang="ru-RU" sz="3000" b="1" dirty="0">
                <a:solidFill>
                  <a:srgbClr val="C00000"/>
                </a:solidFill>
                <a:effectLst>
                  <a:outerShdw blurRad="38100" dist="38100" dir="2700000" algn="tl">
                    <a:srgbClr val="C0C0C0"/>
                  </a:outerShdw>
                </a:effectLst>
                <a:latin typeface="Arial" charset="0"/>
                <a:cs typeface="Times New Roman" pitchFamily="18" charset="0"/>
              </a:rPr>
            </a:br>
            <a:r>
              <a:rPr lang="ru-RU" sz="3000" b="1" u="sng" dirty="0" err="1">
                <a:solidFill>
                  <a:srgbClr val="C00000"/>
                </a:solidFill>
                <a:effectLst>
                  <a:outerShdw blurRad="38100" dist="38100" dir="2700000" algn="tl">
                    <a:srgbClr val="C0C0C0"/>
                  </a:outerShdw>
                </a:effectLst>
                <a:latin typeface="Arial" charset="0"/>
                <a:cs typeface="Times New Roman" pitchFamily="18" charset="0"/>
              </a:rPr>
              <a:t>қабылданатын</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r>
              <a:rPr lang="ru-RU" sz="3000" b="1" u="sng" dirty="0" err="1">
                <a:solidFill>
                  <a:srgbClr val="C00000"/>
                </a:solidFill>
                <a:effectLst>
                  <a:outerShdw blurRad="38100" dist="38100" dir="2700000" algn="tl">
                    <a:srgbClr val="C0C0C0"/>
                  </a:outerShdw>
                </a:effectLst>
                <a:latin typeface="Arial" charset="0"/>
                <a:cs typeface="Times New Roman" pitchFamily="18" charset="0"/>
              </a:rPr>
              <a:t>шаралар</a:t>
            </a:r>
            <a:endParaRPr lang="ru-RU" sz="1800" i="1" u="sng" dirty="0" smtClean="0">
              <a:solidFill>
                <a:srgbClr val="C00000"/>
              </a:solidFill>
            </a:endParaRPr>
          </a:p>
        </p:txBody>
      </p:sp>
      <p:sp>
        <p:nvSpPr>
          <p:cNvPr id="24580" name="Прямоугольник 1"/>
          <p:cNvSpPr>
            <a:spLocks noChangeArrowheads="1"/>
          </p:cNvSpPr>
          <p:nvPr/>
        </p:nvSpPr>
        <p:spPr bwMode="auto">
          <a:xfrm>
            <a:off x="571472" y="2071678"/>
            <a:ext cx="8208912" cy="2442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ctr">
              <a:lnSpc>
                <a:spcPct val="130000"/>
              </a:lnSpc>
            </a:pPr>
            <a:r>
              <a:rPr lang="ru-RU" altLang="ru-RU" dirty="0" err="1"/>
              <a:t>Әкімшілік</a:t>
            </a:r>
            <a:r>
              <a:rPr lang="ru-RU" altLang="ru-RU" dirty="0"/>
              <a:t> </a:t>
            </a:r>
            <a:r>
              <a:rPr lang="ru-RU" altLang="ru-RU" dirty="0" err="1"/>
              <a:t>құқық</a:t>
            </a:r>
            <a:r>
              <a:rPr lang="ru-RU" altLang="ru-RU" dirty="0"/>
              <a:t> </a:t>
            </a:r>
            <a:r>
              <a:rPr lang="ru-RU" altLang="ru-RU" dirty="0" err="1"/>
              <a:t>бұзушылық</a:t>
            </a:r>
            <a:r>
              <a:rPr lang="ru-RU" altLang="ru-RU" dirty="0"/>
              <a:t> </a:t>
            </a:r>
            <a:r>
              <a:rPr lang="ru-RU" altLang="ru-RU" dirty="0" err="1"/>
              <a:t>туралы</a:t>
            </a:r>
            <a:r>
              <a:rPr lang="ru-RU" altLang="ru-RU" dirty="0"/>
              <a:t> </a:t>
            </a:r>
            <a:r>
              <a:rPr lang="ru-RU" altLang="ru-RU" dirty="0" err="1"/>
              <a:t>кодексте</a:t>
            </a:r>
            <a:r>
              <a:rPr lang="ru-RU" altLang="ru-RU" dirty="0"/>
              <a:t> </a:t>
            </a:r>
            <a:r>
              <a:rPr lang="ru-RU" altLang="ru-RU" dirty="0" err="1"/>
              <a:t>және</a:t>
            </a:r>
            <a:r>
              <a:rPr lang="ru-RU" altLang="ru-RU" dirty="0"/>
              <a:t> «</a:t>
            </a:r>
            <a:r>
              <a:rPr lang="ru-RU" altLang="ru-RU" dirty="0" err="1"/>
              <a:t>Діни</a:t>
            </a:r>
            <a:r>
              <a:rPr lang="ru-RU" altLang="ru-RU" dirty="0"/>
              <a:t> </a:t>
            </a:r>
            <a:r>
              <a:rPr lang="ru-RU" altLang="ru-RU" dirty="0" err="1"/>
              <a:t>қызмет</a:t>
            </a:r>
            <a:r>
              <a:rPr lang="ru-RU" altLang="ru-RU" dirty="0"/>
              <a:t> </a:t>
            </a:r>
            <a:r>
              <a:rPr lang="ru-RU" altLang="ru-RU" dirty="0" err="1"/>
              <a:t>және</a:t>
            </a:r>
            <a:r>
              <a:rPr lang="ru-RU" altLang="ru-RU" dirty="0"/>
              <a:t> </a:t>
            </a:r>
            <a:r>
              <a:rPr lang="ru-RU" altLang="ru-RU" dirty="0" err="1"/>
              <a:t>діни</a:t>
            </a:r>
            <a:r>
              <a:rPr lang="ru-RU" altLang="ru-RU" dirty="0"/>
              <a:t> </a:t>
            </a:r>
            <a:r>
              <a:rPr lang="ru-RU" altLang="ru-RU" dirty="0" err="1"/>
              <a:t>бірлестіктер</a:t>
            </a:r>
            <a:r>
              <a:rPr lang="ru-RU" altLang="ru-RU" dirty="0"/>
              <a:t> </a:t>
            </a:r>
            <a:r>
              <a:rPr lang="ru-RU" altLang="ru-RU" dirty="0" err="1"/>
              <a:t>туралы</a:t>
            </a:r>
            <a:r>
              <a:rPr lang="ru-RU" altLang="ru-RU" dirty="0"/>
              <a:t>» </a:t>
            </a:r>
            <a:r>
              <a:rPr lang="ru-RU" altLang="ru-RU" dirty="0" err="1"/>
              <a:t>Заңда</a:t>
            </a:r>
            <a:r>
              <a:rPr lang="ru-RU" altLang="ru-RU" dirty="0"/>
              <a:t> </a:t>
            </a:r>
            <a:r>
              <a:rPr lang="ru-RU" altLang="ru-RU" dirty="0" err="1"/>
              <a:t>экстремизмге</a:t>
            </a:r>
            <a:r>
              <a:rPr lang="ru-RU" altLang="ru-RU" dirty="0"/>
              <a:t> </a:t>
            </a:r>
            <a:r>
              <a:rPr lang="ru-RU" altLang="ru-RU" dirty="0" err="1"/>
              <a:t>және</a:t>
            </a:r>
            <a:r>
              <a:rPr lang="ru-RU" altLang="ru-RU" dirty="0"/>
              <a:t> </a:t>
            </a:r>
            <a:r>
              <a:rPr lang="ru-RU" altLang="ru-RU" dirty="0" err="1"/>
              <a:t>терроризмге</a:t>
            </a:r>
            <a:r>
              <a:rPr lang="ru-RU" altLang="ru-RU" dirty="0"/>
              <a:t> </a:t>
            </a:r>
            <a:r>
              <a:rPr lang="ru-RU" altLang="ru-RU" dirty="0" err="1"/>
              <a:t>ықпал</a:t>
            </a:r>
            <a:r>
              <a:rPr lang="ru-RU" altLang="ru-RU" dirty="0"/>
              <a:t> </a:t>
            </a:r>
            <a:r>
              <a:rPr lang="ru-RU" altLang="ru-RU" dirty="0" err="1"/>
              <a:t>ететін</a:t>
            </a:r>
            <a:r>
              <a:rPr lang="ru-RU" altLang="ru-RU" dirty="0"/>
              <a:t> </a:t>
            </a:r>
            <a:r>
              <a:rPr lang="ru-RU" altLang="ru-RU" dirty="0" err="1"/>
              <a:t>діни</a:t>
            </a:r>
            <a:r>
              <a:rPr lang="ru-RU" altLang="ru-RU" dirty="0"/>
              <a:t> </a:t>
            </a:r>
            <a:r>
              <a:rPr lang="ru-RU" altLang="ru-RU" dirty="0" err="1"/>
              <a:t>топтар</a:t>
            </a:r>
            <a:r>
              <a:rPr lang="ru-RU" altLang="ru-RU" dirty="0"/>
              <a:t> мен </a:t>
            </a:r>
            <a:r>
              <a:rPr lang="ru-RU" altLang="ru-RU" dirty="0" err="1"/>
              <a:t>бірлестіктердің</a:t>
            </a:r>
            <a:r>
              <a:rPr lang="ru-RU" altLang="ru-RU" dirty="0"/>
              <a:t> </a:t>
            </a:r>
            <a:r>
              <a:rPr lang="ru-RU" altLang="ru-RU" dirty="0" err="1"/>
              <a:t>іс-әрекеттеріне</a:t>
            </a:r>
            <a:r>
              <a:rPr lang="ru-RU" altLang="ru-RU" dirty="0"/>
              <a:t> </a:t>
            </a:r>
            <a:r>
              <a:rPr lang="ru-RU" altLang="ru-RU" dirty="0" err="1"/>
              <a:t>тыйым</a:t>
            </a:r>
            <a:r>
              <a:rPr lang="ru-RU" altLang="ru-RU" dirty="0"/>
              <a:t> </a:t>
            </a:r>
            <a:r>
              <a:rPr lang="ru-RU" altLang="ru-RU" dirty="0" err="1"/>
              <a:t>салуға</a:t>
            </a:r>
            <a:r>
              <a:rPr lang="ru-RU" altLang="ru-RU" dirty="0"/>
              <a:t> </a:t>
            </a:r>
            <a:r>
              <a:rPr lang="ru-RU" altLang="ru-RU" dirty="0" err="1"/>
              <a:t>бағытталған</a:t>
            </a:r>
            <a:r>
              <a:rPr lang="ru-RU" altLang="ru-RU" dirty="0"/>
              <a:t> </a:t>
            </a:r>
            <a:r>
              <a:rPr lang="ru-RU" altLang="ru-RU" dirty="0" err="1"/>
              <a:t>шаралар</a:t>
            </a:r>
            <a:r>
              <a:rPr lang="ru-RU" altLang="ru-RU" dirty="0"/>
              <a:t> </a:t>
            </a:r>
            <a:r>
              <a:rPr lang="ru-RU" altLang="ru-RU" dirty="0" err="1"/>
              <a:t>қарастырылған</a:t>
            </a:r>
            <a:r>
              <a:rPr lang="ru-RU" altLang="ru-RU" dirty="0"/>
              <a:t> </a:t>
            </a:r>
          </a:p>
        </p:txBody>
      </p:sp>
      <p:sp>
        <p:nvSpPr>
          <p:cNvPr id="2" name="Прямоугольник 1"/>
          <p:cNvSpPr/>
          <p:nvPr/>
        </p:nvSpPr>
        <p:spPr>
          <a:xfrm>
            <a:off x="8424196" y="5589240"/>
            <a:ext cx="510717" cy="461665"/>
          </a:xfrm>
          <a:prstGeom prst="rect">
            <a:avLst/>
          </a:prstGeom>
        </p:spPr>
        <p:txBody>
          <a:bodyPr wrap="none">
            <a:spAutoFit/>
          </a:bodyPr>
          <a:lstStyle/>
          <a:p>
            <a:r>
              <a:rPr lang="kk-KZ" dirty="0" smtClean="0"/>
              <a:t>11</a:t>
            </a:r>
            <a:endParaRPr lang="ru-RU" dirty="0"/>
          </a:p>
        </p:txBody>
      </p:sp>
    </p:spTree>
    <p:extLst>
      <p:ext uri="{BB962C8B-B14F-4D97-AF65-F5344CB8AC3E}">
        <p14:creationId xmlns:p14="http://schemas.microsoft.com/office/powerpoint/2010/main" val="40253288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
                                  </p:stCondLst>
                                  <p:childTnLst>
                                    <p:set>
                                      <p:cBhvr>
                                        <p:cTn id="6" dur="1" fill="hold">
                                          <p:stCondLst>
                                            <p:cond delay="0"/>
                                          </p:stCondLst>
                                        </p:cTn>
                                        <p:tgtEl>
                                          <p:spTgt spid="24580"/>
                                        </p:tgtEl>
                                        <p:attrNameLst>
                                          <p:attrName>style.visibility</p:attrName>
                                        </p:attrNameLst>
                                      </p:cBhvr>
                                      <p:to>
                                        <p:strVal val="visible"/>
                                      </p:to>
                                    </p:set>
                                    <p:animEffect transition="in" filter="randombar(horizont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a:xfrm>
            <a:off x="482030" y="404664"/>
            <a:ext cx="8229600" cy="919162"/>
          </a:xfrm>
        </p:spPr>
        <p:txBody>
          <a:bodyPr rtlCol="0">
            <a:normAutofit fontScale="90000"/>
          </a:bodyPr>
          <a:lstStyle/>
          <a:p>
            <a:pPr eaLnBrk="1" fontAlgn="auto" hangingPunct="1">
              <a:spcAft>
                <a:spcPts val="0"/>
              </a:spcAft>
              <a:defRPr/>
            </a:pPr>
            <a:r>
              <a:rPr lang="ru-RU" sz="4000" dirty="0" smtClean="0"/>
              <a:t> </a:t>
            </a:r>
            <a: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t>Меры</a:t>
            </a:r>
            <a:r>
              <a:rPr lang="ru-RU" sz="3000" b="1" dirty="0">
                <a:solidFill>
                  <a:srgbClr val="C00000"/>
                </a:solidFill>
                <a:effectLst>
                  <a:outerShdw blurRad="38100" dist="38100" dir="2700000" algn="tl">
                    <a:srgbClr val="C0C0C0"/>
                  </a:outerShdw>
                </a:effectLst>
                <a:latin typeface="Arial" charset="0"/>
                <a:ea typeface="+mn-ea"/>
                <a:cs typeface="Times New Roman" pitchFamily="18" charset="0"/>
              </a:rPr>
              <a:t>, принимаемые в сфере </a:t>
            </a:r>
            <a: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t/>
            </a:r>
            <a:br>
              <a:rPr lang="ru-RU" sz="3000" b="1" dirty="0" smtClean="0">
                <a:solidFill>
                  <a:srgbClr val="C00000"/>
                </a:solidFill>
                <a:effectLst>
                  <a:outerShdw blurRad="38100" dist="38100" dir="2700000" algn="tl">
                    <a:srgbClr val="C0C0C0"/>
                  </a:outerShdw>
                </a:effectLst>
                <a:latin typeface="Arial" charset="0"/>
                <a:ea typeface="+mn-ea"/>
                <a:cs typeface="Times New Roman" pitchFamily="18" charset="0"/>
              </a:rPr>
            </a:br>
            <a:r>
              <a:rPr lang="ru-RU" sz="3000" b="1" u="sng" dirty="0" smtClean="0">
                <a:solidFill>
                  <a:srgbClr val="C00000"/>
                </a:solidFill>
                <a:effectLst>
                  <a:outerShdw blurRad="38100" dist="38100" dir="2700000" algn="tl">
                    <a:srgbClr val="C0C0C0"/>
                  </a:outerShdw>
                </a:effectLst>
                <a:latin typeface="Arial" charset="0"/>
                <a:ea typeface="+mn-ea"/>
                <a:cs typeface="Times New Roman" pitchFamily="18" charset="0"/>
              </a:rPr>
              <a:t>религиозной деятельности</a:t>
            </a:r>
            <a:endParaRPr lang="ru-RU" sz="1800" i="1" u="sng" dirty="0" smtClean="0">
              <a:solidFill>
                <a:srgbClr val="C00000"/>
              </a:solidFill>
            </a:endParaRPr>
          </a:p>
        </p:txBody>
      </p:sp>
      <p:sp>
        <p:nvSpPr>
          <p:cNvPr id="24580" name="Прямоугольник 1"/>
          <p:cNvSpPr>
            <a:spLocks noChangeArrowheads="1"/>
          </p:cNvSpPr>
          <p:nvPr/>
        </p:nvSpPr>
        <p:spPr bwMode="auto">
          <a:xfrm>
            <a:off x="571472" y="2071678"/>
            <a:ext cx="8208912" cy="297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ctr">
              <a:lnSpc>
                <a:spcPct val="130000"/>
              </a:lnSpc>
            </a:pPr>
            <a:r>
              <a:rPr lang="ru-RU" altLang="ru-RU" dirty="0"/>
              <a:t>В </a:t>
            </a:r>
            <a:r>
              <a:rPr lang="ru-RU" altLang="ru-RU" dirty="0" smtClean="0"/>
              <a:t>Кодексе об административных правонарушениях и </a:t>
            </a:r>
            <a:r>
              <a:rPr lang="ru-RU" altLang="ru-RU" dirty="0"/>
              <a:t>Законе «О религиозной деятельности и религиозных объединениях» </a:t>
            </a:r>
            <a:r>
              <a:rPr lang="ru-RU" altLang="ru-RU" dirty="0" smtClean="0"/>
              <a:t>предусмотрены меры, направленные </a:t>
            </a:r>
            <a:r>
              <a:rPr lang="ru-RU" altLang="ru-RU" dirty="0"/>
              <a:t>на запрет деятельности  религиозных </a:t>
            </a:r>
            <a:r>
              <a:rPr lang="ru-RU" altLang="ru-RU" dirty="0" smtClean="0"/>
              <a:t>групп и </a:t>
            </a:r>
            <a:r>
              <a:rPr lang="ru-RU" altLang="ru-RU" dirty="0"/>
              <a:t>объединений,     способствующих экстремизму и терроризму</a:t>
            </a:r>
          </a:p>
        </p:txBody>
      </p:sp>
      <p:sp>
        <p:nvSpPr>
          <p:cNvPr id="2" name="Прямоугольник 1"/>
          <p:cNvSpPr/>
          <p:nvPr/>
        </p:nvSpPr>
        <p:spPr>
          <a:xfrm>
            <a:off x="8424196" y="5589240"/>
            <a:ext cx="527709" cy="461665"/>
          </a:xfrm>
          <a:prstGeom prst="rect">
            <a:avLst/>
          </a:prstGeom>
        </p:spPr>
        <p:txBody>
          <a:bodyPr wrap="none">
            <a:spAutoFit/>
          </a:bodyPr>
          <a:lstStyle/>
          <a:p>
            <a:r>
              <a:rPr lang="kk-KZ" dirty="0" smtClean="0"/>
              <a:t>12</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
                                  </p:stCondLst>
                                  <p:childTnLst>
                                    <p:set>
                                      <p:cBhvr>
                                        <p:cTn id="6" dur="1" fill="hold">
                                          <p:stCondLst>
                                            <p:cond delay="0"/>
                                          </p:stCondLst>
                                        </p:cTn>
                                        <p:tgtEl>
                                          <p:spTgt spid="24580"/>
                                        </p:tgtEl>
                                        <p:attrNameLst>
                                          <p:attrName>style.visibility</p:attrName>
                                        </p:attrNameLst>
                                      </p:cBhvr>
                                      <p:to>
                                        <p:strVal val="visible"/>
                                      </p:to>
                                    </p:set>
                                    <p:animEffect transition="in" filter="randombar(horizont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ctrTitle"/>
          </p:nvPr>
        </p:nvSpPr>
        <p:spPr>
          <a:xfrm>
            <a:off x="755576" y="1772816"/>
            <a:ext cx="7560839" cy="3600400"/>
          </a:xfrm>
        </p:spPr>
        <p:txBody>
          <a:bodyPr>
            <a:noAutofit/>
          </a:bodyPr>
          <a:lstStyle/>
          <a:p>
            <a:pPr eaLnBrk="1" hangingPunct="1"/>
            <a:r>
              <a:rPr lang="ru-RU" altLang="ru-RU" sz="2700" dirty="0" err="1">
                <a:latin typeface="Arial" pitchFamily="34" charset="0"/>
                <a:cs typeface="Arial" pitchFamily="34" charset="0"/>
              </a:rPr>
              <a:t>Терроризмге</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қарсы</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күзетті</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қамтамасыз</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ету</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және</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сеніп</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тапсырылған</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объектінің</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тиісті</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қауіпсіздік</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деңгейін</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сақтау</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үшін</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т</a:t>
            </a:r>
            <a:r>
              <a:rPr lang="ru-RU" altLang="ru-RU" sz="2700" dirty="0" err="1" smtClean="0">
                <a:latin typeface="Arial" pitchFamily="34" charset="0"/>
                <a:cs typeface="Arial" pitchFamily="34" charset="0"/>
              </a:rPr>
              <a:t>еррористік</a:t>
            </a:r>
            <a:r>
              <a:rPr lang="ru-RU" altLang="ru-RU" sz="2700" dirty="0" smtClean="0">
                <a:latin typeface="Arial" pitchFamily="34" charset="0"/>
                <a:cs typeface="Arial" pitchFamily="34" charset="0"/>
              </a:rPr>
              <a:t> </a:t>
            </a:r>
            <a:r>
              <a:rPr lang="ru-RU" altLang="ru-RU" sz="2700" dirty="0" err="1">
                <a:latin typeface="Arial" pitchFamily="34" charset="0"/>
                <a:cs typeface="Arial" pitchFamily="34" charset="0"/>
              </a:rPr>
              <a:t>тұрғыда</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осал</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объекті</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бойынша</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күзет</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қызметін</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көрсету</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туралы</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келісімшарт</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жасасқан</a:t>
            </a:r>
            <a:r>
              <a:rPr lang="ru-RU" altLang="ru-RU" sz="2700" dirty="0">
                <a:latin typeface="Arial" pitchFamily="34" charset="0"/>
                <a:cs typeface="Arial" pitchFamily="34" charset="0"/>
              </a:rPr>
              <a:t> </a:t>
            </a:r>
            <a:r>
              <a:rPr lang="ru-RU" altLang="ru-RU" sz="2700" b="1" dirty="0" err="1">
                <a:latin typeface="Arial" pitchFamily="34" charset="0"/>
                <a:cs typeface="Arial" pitchFamily="34" charset="0"/>
              </a:rPr>
              <a:t>күзет</a:t>
            </a:r>
            <a:r>
              <a:rPr lang="ru-RU" altLang="ru-RU" sz="2700" b="1" dirty="0">
                <a:latin typeface="Arial" pitchFamily="34" charset="0"/>
                <a:cs typeface="Arial" pitchFamily="34" charset="0"/>
              </a:rPr>
              <a:t> </a:t>
            </a:r>
            <a:r>
              <a:rPr lang="ru-RU" altLang="ru-RU" sz="2700" b="1" dirty="0" err="1">
                <a:latin typeface="Arial" pitchFamily="34" charset="0"/>
                <a:cs typeface="Arial" pitchFamily="34" charset="0"/>
              </a:rPr>
              <a:t>қызметі</a:t>
            </a:r>
            <a:r>
              <a:rPr lang="ru-RU" altLang="ru-RU" sz="2700" b="1" dirty="0">
                <a:latin typeface="Arial" pitchFamily="34" charset="0"/>
                <a:cs typeface="Arial" pitchFamily="34" charset="0"/>
              </a:rPr>
              <a:t> </a:t>
            </a:r>
            <a:r>
              <a:rPr lang="ru-RU" altLang="ru-RU" sz="2700" b="1" dirty="0" err="1">
                <a:latin typeface="Arial" pitchFamily="34" charset="0"/>
                <a:cs typeface="Arial" pitchFamily="34" charset="0"/>
              </a:rPr>
              <a:t>субъектілерінің</a:t>
            </a:r>
            <a:r>
              <a:rPr lang="ru-RU" altLang="ru-RU" sz="2700" b="1" dirty="0">
                <a:latin typeface="Arial" pitchFamily="34" charset="0"/>
                <a:cs typeface="Arial" pitchFamily="34" charset="0"/>
              </a:rPr>
              <a:t> </a:t>
            </a:r>
            <a:r>
              <a:rPr lang="ru-RU" altLang="ru-RU" sz="2700" b="1" dirty="0" err="1">
                <a:latin typeface="Arial" pitchFamily="34" charset="0"/>
                <a:cs typeface="Arial" pitchFamily="34" charset="0"/>
              </a:rPr>
              <a:t>әкімшілік</a:t>
            </a:r>
            <a:r>
              <a:rPr lang="ru-RU" altLang="ru-RU" sz="2700" b="1" dirty="0">
                <a:latin typeface="Arial" pitchFamily="34" charset="0"/>
                <a:cs typeface="Arial" pitchFamily="34" charset="0"/>
              </a:rPr>
              <a:t> </a:t>
            </a:r>
            <a:r>
              <a:rPr lang="ru-RU" altLang="ru-RU" sz="2700" b="1" dirty="0" err="1">
                <a:latin typeface="Arial" pitchFamily="34" charset="0"/>
                <a:cs typeface="Arial" pitchFamily="34" charset="0"/>
              </a:rPr>
              <a:t>жауапкершілігі</a:t>
            </a:r>
            <a:r>
              <a:rPr lang="ru-RU" altLang="ru-RU" sz="2700" dirty="0">
                <a:latin typeface="Arial" pitchFamily="34" charset="0"/>
                <a:cs typeface="Arial" pitchFamily="34" charset="0"/>
              </a:rPr>
              <a:t> </a:t>
            </a:r>
            <a:r>
              <a:rPr lang="ru-RU" altLang="ru-RU" sz="2700" dirty="0" err="1">
                <a:latin typeface="Arial" pitchFamily="34" charset="0"/>
                <a:cs typeface="Arial" pitchFamily="34" charset="0"/>
              </a:rPr>
              <a:t>белгіленеді</a:t>
            </a:r>
            <a:endParaRPr lang="ru-RU" altLang="ru-RU" sz="2700" dirty="0" smtClean="0">
              <a:latin typeface="Arial" pitchFamily="34" charset="0"/>
              <a:cs typeface="Arial" pitchFamily="34" charset="0"/>
            </a:endParaRPr>
          </a:p>
        </p:txBody>
      </p:sp>
      <p:sp>
        <p:nvSpPr>
          <p:cNvPr id="25603" name="TextBox 3"/>
          <p:cNvSpPr txBox="1">
            <a:spLocks noChangeArrowheads="1"/>
          </p:cNvSpPr>
          <p:nvPr/>
        </p:nvSpPr>
        <p:spPr bwMode="auto">
          <a:xfrm>
            <a:off x="582241" y="404664"/>
            <a:ext cx="81470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ctr"/>
            <a:r>
              <a:rPr lang="ru-RU" altLang="ru-RU" sz="2700" dirty="0" err="1">
                <a:solidFill>
                  <a:srgbClr val="C00000"/>
                </a:solidFill>
                <a:effectLst>
                  <a:outerShdw blurRad="38100" dist="38100" dir="2700000" algn="tl">
                    <a:srgbClr val="C0C0C0"/>
                  </a:outerShdw>
                </a:effectLst>
              </a:rPr>
              <a:t>Әкімшілік</a:t>
            </a:r>
            <a:r>
              <a:rPr lang="ru-RU" altLang="ru-RU" sz="2700" dirty="0">
                <a:solidFill>
                  <a:srgbClr val="C00000"/>
                </a:solidFill>
                <a:effectLst>
                  <a:outerShdw blurRad="38100" dist="38100" dir="2700000" algn="tl">
                    <a:srgbClr val="C0C0C0"/>
                  </a:outerShdw>
                </a:effectLst>
              </a:rPr>
              <a:t> </a:t>
            </a:r>
            <a:r>
              <a:rPr lang="ru-RU" altLang="ru-RU" sz="2700" dirty="0" err="1">
                <a:solidFill>
                  <a:srgbClr val="C00000"/>
                </a:solidFill>
                <a:effectLst>
                  <a:outerShdw blurRad="38100" dist="38100" dir="2700000" algn="tl">
                    <a:srgbClr val="C0C0C0"/>
                  </a:outerShdw>
                </a:effectLst>
              </a:rPr>
              <a:t>құқық</a:t>
            </a:r>
            <a:r>
              <a:rPr lang="ru-RU" altLang="ru-RU" sz="2700" dirty="0">
                <a:solidFill>
                  <a:srgbClr val="C00000"/>
                </a:solidFill>
                <a:effectLst>
                  <a:outerShdw blurRad="38100" dist="38100" dir="2700000" algn="tl">
                    <a:srgbClr val="C0C0C0"/>
                  </a:outerShdw>
                </a:effectLst>
              </a:rPr>
              <a:t> </a:t>
            </a:r>
            <a:r>
              <a:rPr lang="ru-RU" altLang="ru-RU" sz="2700" dirty="0" err="1">
                <a:solidFill>
                  <a:srgbClr val="C00000"/>
                </a:solidFill>
                <a:effectLst>
                  <a:outerShdw blurRad="38100" dist="38100" dir="2700000" algn="tl">
                    <a:srgbClr val="C0C0C0"/>
                  </a:outerShdw>
                </a:effectLst>
              </a:rPr>
              <a:t>бұзушылық</a:t>
            </a:r>
            <a:r>
              <a:rPr lang="ru-RU" altLang="ru-RU" sz="2700" dirty="0">
                <a:solidFill>
                  <a:srgbClr val="C00000"/>
                </a:solidFill>
                <a:effectLst>
                  <a:outerShdw blurRad="38100" dist="38100" dir="2700000" algn="tl">
                    <a:srgbClr val="C0C0C0"/>
                  </a:outerShdw>
                </a:effectLst>
              </a:rPr>
              <a:t> </a:t>
            </a:r>
            <a:r>
              <a:rPr lang="ru-RU" altLang="ru-RU" sz="2700" dirty="0" err="1">
                <a:solidFill>
                  <a:srgbClr val="C00000"/>
                </a:solidFill>
                <a:effectLst>
                  <a:outerShdw blurRad="38100" dist="38100" dir="2700000" algn="tl">
                    <a:srgbClr val="C0C0C0"/>
                  </a:outerShdw>
                </a:effectLst>
              </a:rPr>
              <a:t>туралы</a:t>
            </a:r>
            <a:r>
              <a:rPr lang="ru-RU" altLang="ru-RU" sz="2700" dirty="0">
                <a:solidFill>
                  <a:srgbClr val="C00000"/>
                </a:solidFill>
                <a:effectLst>
                  <a:outerShdw blurRad="38100" dist="38100" dir="2700000" algn="tl">
                    <a:srgbClr val="C0C0C0"/>
                  </a:outerShdw>
                </a:effectLst>
              </a:rPr>
              <a:t> </a:t>
            </a:r>
            <a:r>
              <a:rPr lang="ru-RU" altLang="ru-RU" sz="2700" dirty="0" err="1">
                <a:solidFill>
                  <a:srgbClr val="C00000"/>
                </a:solidFill>
                <a:effectLst>
                  <a:outerShdw blurRad="38100" dist="38100" dir="2700000" algn="tl">
                    <a:srgbClr val="C0C0C0"/>
                  </a:outerShdw>
                </a:effectLst>
              </a:rPr>
              <a:t>кодекстің</a:t>
            </a:r>
            <a:r>
              <a:rPr lang="ru-RU" altLang="ru-RU" sz="2700" dirty="0">
                <a:solidFill>
                  <a:srgbClr val="C00000"/>
                </a:solidFill>
                <a:effectLst>
                  <a:outerShdw blurRad="38100" dist="38100" dir="2700000" algn="tl">
                    <a:srgbClr val="C0C0C0"/>
                  </a:outerShdw>
                </a:effectLst>
              </a:rPr>
              <a:t> </a:t>
            </a:r>
            <a:r>
              <a:rPr lang="ru-RU" altLang="ru-RU" sz="2700" u="sng" dirty="0">
                <a:solidFill>
                  <a:srgbClr val="C00000"/>
                </a:solidFill>
                <a:effectLst>
                  <a:outerShdw blurRad="38100" dist="38100" dir="2700000" algn="tl">
                    <a:srgbClr val="C0C0C0"/>
                  </a:outerShdw>
                </a:effectLst>
              </a:rPr>
              <a:t>149-бабын </a:t>
            </a:r>
            <a:r>
              <a:rPr lang="ru-RU" altLang="ru-RU" sz="2700" u="sng" dirty="0" err="1">
                <a:solidFill>
                  <a:srgbClr val="C00000"/>
                </a:solidFill>
                <a:effectLst>
                  <a:outerShdw blurRad="38100" dist="38100" dir="2700000" algn="tl">
                    <a:srgbClr val="C0C0C0"/>
                  </a:outerShdw>
                </a:effectLst>
              </a:rPr>
              <a:t>толықтыру</a:t>
            </a:r>
            <a:endParaRPr lang="ru-RU" altLang="ru-RU" sz="2700" u="sng" dirty="0">
              <a:solidFill>
                <a:srgbClr val="C00000"/>
              </a:solidFill>
              <a:effectLst>
                <a:outerShdw blurRad="38100" dist="38100" dir="2700000" algn="tl">
                  <a:srgbClr val="C0C0C0"/>
                </a:outerShdw>
              </a:effectLst>
            </a:endParaRPr>
          </a:p>
        </p:txBody>
      </p:sp>
      <p:sp>
        <p:nvSpPr>
          <p:cNvPr id="2" name="Прямоугольник 1"/>
          <p:cNvSpPr/>
          <p:nvPr/>
        </p:nvSpPr>
        <p:spPr>
          <a:xfrm>
            <a:off x="8316416" y="5661248"/>
            <a:ext cx="527709" cy="461665"/>
          </a:xfrm>
          <a:prstGeom prst="rect">
            <a:avLst/>
          </a:prstGeom>
        </p:spPr>
        <p:txBody>
          <a:bodyPr wrap="none">
            <a:spAutoFit/>
          </a:bodyPr>
          <a:lstStyle/>
          <a:p>
            <a:r>
              <a:rPr lang="kk-KZ" dirty="0" smtClean="0"/>
              <a:t>13</a:t>
            </a:r>
            <a:endParaRPr lang="ru-RU" dirty="0"/>
          </a:p>
        </p:txBody>
      </p:sp>
    </p:spTree>
    <p:extLst>
      <p:ext uri="{BB962C8B-B14F-4D97-AF65-F5344CB8AC3E}">
        <p14:creationId xmlns:p14="http://schemas.microsoft.com/office/powerpoint/2010/main" val="844735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250"/>
                                  </p:stCondLst>
                                  <p:childTnLst>
                                    <p:set>
                                      <p:cBhvr>
                                        <p:cTn id="6" dur="1" fill="hold">
                                          <p:stCondLst>
                                            <p:cond delay="0"/>
                                          </p:stCondLst>
                                        </p:cTn>
                                        <p:tgtEl>
                                          <p:spTgt spid="25602"/>
                                        </p:tgtEl>
                                        <p:attrNameLst>
                                          <p:attrName>style.visibility</p:attrName>
                                        </p:attrNameLst>
                                      </p:cBhvr>
                                      <p:to>
                                        <p:strVal val="visible"/>
                                      </p:to>
                                    </p:set>
                                    <p:animEffect transition="in" filter="randombar(horizontal)">
                                      <p:cBhvr>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ctrTitle"/>
          </p:nvPr>
        </p:nvSpPr>
        <p:spPr>
          <a:xfrm>
            <a:off x="755576" y="1772816"/>
            <a:ext cx="7560839" cy="3600400"/>
          </a:xfrm>
        </p:spPr>
        <p:txBody>
          <a:bodyPr>
            <a:noAutofit/>
          </a:bodyPr>
          <a:lstStyle/>
          <a:p>
            <a:pPr eaLnBrk="1" hangingPunct="1"/>
            <a:r>
              <a:rPr lang="ru-RU" altLang="ru-RU" sz="2700" dirty="0" smtClean="0">
                <a:latin typeface="Arial" pitchFamily="34" charset="0"/>
                <a:cs typeface="Arial" pitchFamily="34" charset="0"/>
              </a:rPr>
              <a:t>Устанавливается </a:t>
            </a:r>
            <a:r>
              <a:rPr lang="ru-RU" altLang="ru-RU" sz="2700" b="1" dirty="0" smtClean="0">
                <a:latin typeface="Arial" pitchFamily="34" charset="0"/>
                <a:cs typeface="Arial" pitchFamily="34" charset="0"/>
              </a:rPr>
              <a:t>административная ответственность субъектов охранной деятельности</a:t>
            </a:r>
            <a:r>
              <a:rPr lang="ru-RU" altLang="ru-RU" sz="2700" dirty="0" smtClean="0">
                <a:latin typeface="Arial" pitchFamily="34" charset="0"/>
                <a:cs typeface="Arial" pitchFamily="34" charset="0"/>
              </a:rPr>
              <a:t>, заключивших договор </a:t>
            </a:r>
            <a:br>
              <a:rPr lang="ru-RU" altLang="ru-RU" sz="2700" dirty="0" smtClean="0">
                <a:latin typeface="Arial" pitchFamily="34" charset="0"/>
                <a:cs typeface="Arial" pitchFamily="34" charset="0"/>
              </a:rPr>
            </a:br>
            <a:r>
              <a:rPr lang="ru-RU" altLang="ru-RU" sz="2700" dirty="0" smtClean="0">
                <a:latin typeface="Arial" pitchFamily="34" charset="0"/>
                <a:cs typeface="Arial" pitchFamily="34" charset="0"/>
              </a:rPr>
              <a:t>об оказании охранных услуг по объекту, </a:t>
            </a:r>
            <a:br>
              <a:rPr lang="ru-RU" altLang="ru-RU" sz="2700" dirty="0" smtClean="0">
                <a:latin typeface="Arial" pitchFamily="34" charset="0"/>
                <a:cs typeface="Arial" pitchFamily="34" charset="0"/>
              </a:rPr>
            </a:br>
            <a:r>
              <a:rPr lang="ru-RU" altLang="ru-RU" sz="2700" dirty="0" smtClean="0">
                <a:latin typeface="Arial" pitchFamily="34" charset="0"/>
                <a:cs typeface="Arial" pitchFamily="34" charset="0"/>
              </a:rPr>
              <a:t>уязвимому в террористическом отношении, </a:t>
            </a:r>
            <a:br>
              <a:rPr lang="ru-RU" altLang="ru-RU" sz="2700" dirty="0" smtClean="0">
                <a:latin typeface="Arial" pitchFamily="34" charset="0"/>
                <a:cs typeface="Arial" pitchFamily="34" charset="0"/>
              </a:rPr>
            </a:br>
            <a:r>
              <a:rPr lang="ru-RU" altLang="ru-RU" sz="2700" dirty="0" smtClean="0">
                <a:latin typeface="Arial" pitchFamily="34" charset="0"/>
                <a:cs typeface="Arial" pitchFamily="34" charset="0"/>
              </a:rPr>
              <a:t>за обеспечение антитеррористической защиты и соблюдение должного уровня безопасности вверенного объекта</a:t>
            </a:r>
          </a:p>
        </p:txBody>
      </p:sp>
      <p:sp>
        <p:nvSpPr>
          <p:cNvPr id="25603" name="TextBox 3"/>
          <p:cNvSpPr txBox="1">
            <a:spLocks noChangeArrowheads="1"/>
          </p:cNvSpPr>
          <p:nvPr/>
        </p:nvSpPr>
        <p:spPr bwMode="auto">
          <a:xfrm>
            <a:off x="582241" y="404664"/>
            <a:ext cx="81470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ctr"/>
            <a:r>
              <a:rPr lang="ru-RU" altLang="ru-RU" sz="2700" dirty="0" smtClean="0">
                <a:solidFill>
                  <a:srgbClr val="C00000"/>
                </a:solidFill>
                <a:effectLst>
                  <a:outerShdw blurRad="38100" dist="38100" dir="2700000" algn="tl">
                    <a:srgbClr val="C0C0C0"/>
                  </a:outerShdw>
                </a:effectLst>
              </a:rPr>
              <a:t>Дополнение в </a:t>
            </a:r>
            <a:r>
              <a:rPr lang="ru-RU" altLang="ru-RU" sz="2700" dirty="0">
                <a:solidFill>
                  <a:srgbClr val="C00000"/>
                </a:solidFill>
                <a:effectLst>
                  <a:outerShdw blurRad="38100" dist="38100" dir="2700000" algn="tl">
                    <a:srgbClr val="C0C0C0"/>
                  </a:outerShdw>
                </a:effectLst>
              </a:rPr>
              <a:t>статье 149 </a:t>
            </a:r>
            <a:r>
              <a:rPr lang="ru-RU" altLang="ru-RU" sz="2700" dirty="0" smtClean="0">
                <a:solidFill>
                  <a:srgbClr val="C00000"/>
                </a:solidFill>
                <a:effectLst>
                  <a:outerShdw blurRad="38100" dist="38100" dir="2700000" algn="tl">
                    <a:srgbClr val="C0C0C0"/>
                  </a:outerShdw>
                </a:effectLst>
              </a:rPr>
              <a:t>Кодекса </a:t>
            </a:r>
          </a:p>
          <a:p>
            <a:pPr algn="ctr"/>
            <a:r>
              <a:rPr lang="ru-RU" altLang="ru-RU" sz="2700" u="sng" dirty="0" smtClean="0">
                <a:solidFill>
                  <a:srgbClr val="C00000"/>
                </a:solidFill>
                <a:effectLst>
                  <a:outerShdw blurRad="38100" dist="38100" dir="2700000" algn="tl">
                    <a:srgbClr val="C0C0C0"/>
                  </a:outerShdw>
                </a:effectLst>
              </a:rPr>
              <a:t>об </a:t>
            </a:r>
            <a:r>
              <a:rPr lang="ru-RU" altLang="ru-RU" sz="2700" u="sng" dirty="0">
                <a:solidFill>
                  <a:srgbClr val="C00000"/>
                </a:solidFill>
                <a:effectLst>
                  <a:outerShdw blurRad="38100" dist="38100" dir="2700000" algn="tl">
                    <a:srgbClr val="C0C0C0"/>
                  </a:outerShdw>
                </a:effectLst>
              </a:rPr>
              <a:t>административных правонарушениях</a:t>
            </a:r>
          </a:p>
        </p:txBody>
      </p:sp>
      <p:sp>
        <p:nvSpPr>
          <p:cNvPr id="2" name="Прямоугольник 1"/>
          <p:cNvSpPr/>
          <p:nvPr/>
        </p:nvSpPr>
        <p:spPr>
          <a:xfrm>
            <a:off x="8316416" y="5661248"/>
            <a:ext cx="527709" cy="461665"/>
          </a:xfrm>
          <a:prstGeom prst="rect">
            <a:avLst/>
          </a:prstGeom>
        </p:spPr>
        <p:txBody>
          <a:bodyPr wrap="none">
            <a:spAutoFit/>
          </a:bodyPr>
          <a:lstStyle/>
          <a:p>
            <a:r>
              <a:rPr lang="kk-KZ" dirty="0" smtClean="0"/>
              <a:t>14</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250"/>
                                  </p:stCondLst>
                                  <p:childTnLst>
                                    <p:set>
                                      <p:cBhvr>
                                        <p:cTn id="6" dur="1" fill="hold">
                                          <p:stCondLst>
                                            <p:cond delay="0"/>
                                          </p:stCondLst>
                                        </p:cTn>
                                        <p:tgtEl>
                                          <p:spTgt spid="25602"/>
                                        </p:tgtEl>
                                        <p:attrNameLst>
                                          <p:attrName>style.visibility</p:attrName>
                                        </p:attrNameLst>
                                      </p:cBhvr>
                                      <p:to>
                                        <p:strVal val="visible"/>
                                      </p:to>
                                    </p:set>
                                    <p:animEffect transition="in" filter="randombar(horizontal)">
                                      <p:cBhvr>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457200" y="277813"/>
            <a:ext cx="8229600" cy="990947"/>
          </a:xfrm>
        </p:spPr>
        <p:txBody>
          <a:bodyPr rtlCol="0">
            <a:normAutofit/>
          </a:bodyPr>
          <a:lstStyle/>
          <a:p>
            <a:pPr eaLnBrk="1" fontAlgn="auto" hangingPunct="1">
              <a:spcAft>
                <a:spcPts val="0"/>
              </a:spcAft>
              <a:defRPr/>
            </a:pPr>
            <a:r>
              <a:rPr lang="ru-RU" sz="2700" b="1" dirty="0" err="1">
                <a:solidFill>
                  <a:srgbClr val="C00000"/>
                </a:solidFill>
                <a:effectLst>
                  <a:outerShdw blurRad="38100" dist="38100" dir="2700000" algn="tl">
                    <a:srgbClr val="C0C0C0"/>
                  </a:outerShdw>
                </a:effectLst>
                <a:latin typeface="Arial" charset="0"/>
                <a:cs typeface="Times New Roman" pitchFamily="18" charset="0"/>
              </a:rPr>
              <a:t>Көші-қонды</a:t>
            </a:r>
            <a:r>
              <a:rPr lang="ru-RU" sz="2700" b="1" dirty="0">
                <a:solidFill>
                  <a:srgbClr val="C00000"/>
                </a:solidFill>
                <a:effectLst>
                  <a:outerShdw blurRad="38100" dist="38100" dir="2700000" algn="tl">
                    <a:srgbClr val="C0C0C0"/>
                  </a:outerShdw>
                </a:effectLst>
                <a:latin typeface="Arial" charset="0"/>
                <a:cs typeface="Times New Roman" pitchFamily="18" charset="0"/>
              </a:rPr>
              <a:t> </a:t>
            </a:r>
            <a:r>
              <a:rPr lang="ru-RU" sz="2700" b="1" dirty="0" err="1">
                <a:solidFill>
                  <a:srgbClr val="C00000"/>
                </a:solidFill>
                <a:effectLst>
                  <a:outerShdw blurRad="38100" dist="38100" dir="2700000" algn="tl">
                    <a:srgbClr val="C0C0C0"/>
                  </a:outerShdw>
                </a:effectLst>
                <a:latin typeface="Arial" charset="0"/>
                <a:cs typeface="Times New Roman" pitchFamily="18" charset="0"/>
              </a:rPr>
              <a:t>реттеу</a:t>
            </a:r>
            <a:r>
              <a:rPr lang="ru-RU" sz="2700" b="1" dirty="0">
                <a:solidFill>
                  <a:srgbClr val="C00000"/>
                </a:solidFill>
                <a:effectLst>
                  <a:outerShdw blurRad="38100" dist="38100" dir="2700000" algn="tl">
                    <a:srgbClr val="C0C0C0"/>
                  </a:outerShdw>
                </a:effectLst>
                <a:latin typeface="Arial" charset="0"/>
                <a:cs typeface="Times New Roman" pitchFamily="18" charset="0"/>
              </a:rPr>
              <a:t> </a:t>
            </a:r>
            <a:r>
              <a:rPr lang="ru-RU" sz="2700" b="1" dirty="0" err="1">
                <a:solidFill>
                  <a:srgbClr val="C00000"/>
                </a:solidFill>
                <a:effectLst>
                  <a:outerShdw blurRad="38100" dist="38100" dir="2700000" algn="tl">
                    <a:srgbClr val="C0C0C0"/>
                  </a:outerShdw>
                </a:effectLst>
                <a:latin typeface="Arial" charset="0"/>
                <a:cs typeface="Times New Roman" pitchFamily="18" charset="0"/>
              </a:rPr>
              <a:t>саласында</a:t>
            </a:r>
            <a:r>
              <a:rPr lang="ru-RU" sz="2700" b="1" dirty="0">
                <a:solidFill>
                  <a:srgbClr val="C00000"/>
                </a:solidFill>
                <a:effectLst>
                  <a:outerShdw blurRad="38100" dist="38100" dir="2700000" algn="tl">
                    <a:srgbClr val="C0C0C0"/>
                  </a:outerShdw>
                </a:effectLst>
                <a:latin typeface="Arial" charset="0"/>
                <a:cs typeface="Times New Roman" pitchFamily="18" charset="0"/>
              </a:rPr>
              <a:t> </a:t>
            </a:r>
            <a:br>
              <a:rPr lang="ru-RU" sz="2700" b="1" dirty="0">
                <a:solidFill>
                  <a:srgbClr val="C00000"/>
                </a:solidFill>
                <a:effectLst>
                  <a:outerShdw blurRad="38100" dist="38100" dir="2700000" algn="tl">
                    <a:srgbClr val="C0C0C0"/>
                  </a:outerShdw>
                </a:effectLst>
                <a:latin typeface="Arial" charset="0"/>
                <a:cs typeface="Times New Roman" pitchFamily="18" charset="0"/>
              </a:rPr>
            </a:br>
            <a:r>
              <a:rPr lang="ru-RU" sz="2700" b="1" u="sng" dirty="0" err="1">
                <a:solidFill>
                  <a:srgbClr val="C00000"/>
                </a:solidFill>
                <a:effectLst>
                  <a:outerShdw blurRad="38100" dist="38100" dir="2700000" algn="tl">
                    <a:srgbClr val="C0C0C0"/>
                  </a:outerShdw>
                </a:effectLst>
                <a:latin typeface="Arial" charset="0"/>
                <a:cs typeface="Times New Roman" pitchFamily="18" charset="0"/>
              </a:rPr>
              <a:t>қолданылатын</a:t>
            </a:r>
            <a:r>
              <a:rPr lang="ru-RU" sz="2700" b="1" u="sng" dirty="0">
                <a:solidFill>
                  <a:srgbClr val="C00000"/>
                </a:solidFill>
                <a:effectLst>
                  <a:outerShdw blurRad="38100" dist="38100" dir="2700000" algn="tl">
                    <a:srgbClr val="C0C0C0"/>
                  </a:outerShdw>
                </a:effectLst>
                <a:latin typeface="Arial" charset="0"/>
                <a:cs typeface="Times New Roman" pitchFamily="18" charset="0"/>
              </a:rPr>
              <a:t> </a:t>
            </a:r>
            <a:r>
              <a:rPr lang="ru-RU" sz="2700" b="1" u="sng" dirty="0" err="1">
                <a:solidFill>
                  <a:srgbClr val="C00000"/>
                </a:solidFill>
                <a:effectLst>
                  <a:outerShdw blurRad="38100" dist="38100" dir="2700000" algn="tl">
                    <a:srgbClr val="C0C0C0"/>
                  </a:outerShdw>
                </a:effectLst>
                <a:latin typeface="Arial" charset="0"/>
                <a:cs typeface="Times New Roman" pitchFamily="18" charset="0"/>
              </a:rPr>
              <a:t>шаралар</a:t>
            </a:r>
            <a:endParaRPr lang="ru-RU" sz="2700" i="1" u="sng" dirty="0" smtClean="0">
              <a:solidFill>
                <a:srgbClr val="C00000"/>
              </a:solidFill>
            </a:endParaRPr>
          </a:p>
        </p:txBody>
      </p:sp>
      <p:sp>
        <p:nvSpPr>
          <p:cNvPr id="27652" name="Прямоугольник 5"/>
          <p:cNvSpPr>
            <a:spLocks noChangeArrowheads="1"/>
          </p:cNvSpPr>
          <p:nvPr/>
        </p:nvSpPr>
        <p:spPr bwMode="auto">
          <a:xfrm>
            <a:off x="732257" y="2924944"/>
            <a:ext cx="786504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dirty="0" smtClean="0">
                <a:cs typeface="Calibri" pitchFamily="34" charset="0"/>
              </a:rPr>
              <a:t>      </a:t>
            </a:r>
            <a:r>
              <a:rPr lang="ru-RU" altLang="ru-RU" dirty="0" err="1">
                <a:cs typeface="Calibri" pitchFamily="34" charset="0"/>
              </a:rPr>
              <a:t>к</a:t>
            </a:r>
            <a:r>
              <a:rPr lang="ru-RU" altLang="ru-RU" dirty="0" err="1" smtClean="0">
                <a:cs typeface="Calibri" pitchFamily="34" charset="0"/>
              </a:rPr>
              <a:t>өші-қон</a:t>
            </a:r>
            <a:r>
              <a:rPr lang="ru-RU" altLang="ru-RU" dirty="0" smtClean="0">
                <a:cs typeface="Calibri" pitchFamily="34" charset="0"/>
              </a:rPr>
              <a:t> </a:t>
            </a:r>
            <a:r>
              <a:rPr lang="ru-RU" altLang="ru-RU" dirty="0" err="1">
                <a:cs typeface="Calibri" pitchFamily="34" charset="0"/>
              </a:rPr>
              <a:t>процестерін</a:t>
            </a:r>
            <a:r>
              <a:rPr lang="ru-RU" altLang="ru-RU" dirty="0">
                <a:cs typeface="Calibri" pitchFamily="34" charset="0"/>
              </a:rPr>
              <a:t> </a:t>
            </a:r>
            <a:r>
              <a:rPr lang="ru-RU" altLang="ru-RU" dirty="0" err="1">
                <a:cs typeface="Calibri" pitchFamily="34" charset="0"/>
              </a:rPr>
              <a:t>реттеудің</a:t>
            </a:r>
            <a:r>
              <a:rPr lang="ru-RU" altLang="ru-RU" dirty="0">
                <a:cs typeface="Calibri" pitchFamily="34" charset="0"/>
              </a:rPr>
              <a:t> </a:t>
            </a:r>
            <a:r>
              <a:rPr lang="ru-RU" altLang="ru-RU" dirty="0" err="1">
                <a:cs typeface="Calibri" pitchFamily="34" charset="0"/>
              </a:rPr>
              <a:t>үлгілік</a:t>
            </a:r>
            <a:endParaRPr lang="ru-RU" altLang="ru-RU" dirty="0">
              <a:cs typeface="Calibri" pitchFamily="34" charset="0"/>
            </a:endParaRPr>
          </a:p>
          <a:p>
            <a:pPr algn="just"/>
            <a:r>
              <a:rPr lang="ru-RU" altLang="ru-RU" dirty="0">
                <a:cs typeface="Calibri" pitchFamily="34" charset="0"/>
              </a:rPr>
              <a:t>      </a:t>
            </a:r>
            <a:r>
              <a:rPr lang="ru-RU" altLang="ru-RU" dirty="0" err="1">
                <a:cs typeface="Calibri" pitchFamily="34" charset="0"/>
              </a:rPr>
              <a:t>қағидаларын</a:t>
            </a:r>
            <a:r>
              <a:rPr lang="ru-RU" altLang="ru-RU" dirty="0">
                <a:cs typeface="Calibri" pitchFamily="34" charset="0"/>
              </a:rPr>
              <a:t> </a:t>
            </a:r>
            <a:r>
              <a:rPr lang="ru-RU" altLang="ru-RU" dirty="0" err="1">
                <a:cs typeface="Calibri" pitchFamily="34" charset="0"/>
              </a:rPr>
              <a:t>бекітуде</a:t>
            </a:r>
            <a:r>
              <a:rPr lang="ru-RU" altLang="ru-RU" dirty="0">
                <a:cs typeface="Calibri" pitchFamily="34" charset="0"/>
              </a:rPr>
              <a:t> </a:t>
            </a:r>
            <a:r>
              <a:rPr lang="ru-RU" altLang="ru-RU" dirty="0" err="1">
                <a:cs typeface="Calibri" pitchFamily="34" charset="0"/>
              </a:rPr>
              <a:t>Үкімет</a:t>
            </a:r>
            <a:r>
              <a:rPr lang="ru-RU" altLang="ru-RU" dirty="0">
                <a:cs typeface="Calibri" pitchFamily="34" charset="0"/>
              </a:rPr>
              <a:t> </a:t>
            </a:r>
            <a:r>
              <a:rPr lang="ru-RU" altLang="ru-RU" dirty="0" err="1">
                <a:cs typeface="Calibri" pitchFamily="34" charset="0"/>
              </a:rPr>
              <a:t>құзыретін</a:t>
            </a:r>
            <a:endParaRPr lang="ru-RU" altLang="ru-RU" dirty="0">
              <a:cs typeface="Calibri" pitchFamily="34" charset="0"/>
            </a:endParaRPr>
          </a:p>
          <a:p>
            <a:pPr algn="just"/>
            <a:r>
              <a:rPr lang="ru-RU" altLang="ru-RU" dirty="0">
                <a:cs typeface="Calibri" pitchFamily="34" charset="0"/>
              </a:rPr>
              <a:t>      </a:t>
            </a:r>
            <a:r>
              <a:rPr lang="ru-RU" altLang="ru-RU" dirty="0" err="1">
                <a:cs typeface="Calibri" pitchFamily="34" charset="0"/>
              </a:rPr>
              <a:t>белгілеу</a:t>
            </a:r>
            <a:endParaRPr lang="ru-RU" altLang="ru-RU" dirty="0"/>
          </a:p>
        </p:txBody>
      </p:sp>
      <p:sp>
        <p:nvSpPr>
          <p:cNvPr id="27653" name="Прямоугольник 11"/>
          <p:cNvSpPr>
            <a:spLocks noChangeArrowheads="1"/>
          </p:cNvSpPr>
          <p:nvPr/>
        </p:nvSpPr>
        <p:spPr bwMode="auto">
          <a:xfrm>
            <a:off x="714348" y="4500570"/>
            <a:ext cx="80996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dirty="0" smtClean="0">
                <a:cs typeface="Calibri" pitchFamily="34" charset="0"/>
              </a:rPr>
              <a:t>       </a:t>
            </a:r>
            <a:r>
              <a:rPr lang="ru-RU" altLang="ru-RU" dirty="0" err="1">
                <a:cs typeface="Calibri" pitchFamily="34" charset="0"/>
              </a:rPr>
              <a:t>к</a:t>
            </a:r>
            <a:r>
              <a:rPr lang="ru-RU" altLang="ru-RU" dirty="0" err="1" smtClean="0">
                <a:cs typeface="Calibri" pitchFamily="34" charset="0"/>
              </a:rPr>
              <a:t>өші-қон</a:t>
            </a:r>
            <a:r>
              <a:rPr lang="ru-RU" altLang="ru-RU" dirty="0" smtClean="0">
                <a:cs typeface="Calibri" pitchFamily="34" charset="0"/>
              </a:rPr>
              <a:t> </a:t>
            </a:r>
            <a:r>
              <a:rPr lang="ru-RU" altLang="ru-RU" dirty="0" err="1">
                <a:cs typeface="Calibri" pitchFamily="34" charset="0"/>
              </a:rPr>
              <a:t>процестерін</a:t>
            </a:r>
            <a:r>
              <a:rPr lang="ru-RU" altLang="ru-RU" dirty="0">
                <a:cs typeface="Calibri" pitchFamily="34" charset="0"/>
              </a:rPr>
              <a:t> </a:t>
            </a:r>
            <a:r>
              <a:rPr lang="ru-RU" altLang="ru-RU" dirty="0" err="1">
                <a:cs typeface="Calibri" pitchFamily="34" charset="0"/>
              </a:rPr>
              <a:t>реттеу</a:t>
            </a:r>
            <a:r>
              <a:rPr lang="ru-RU" altLang="ru-RU" dirty="0">
                <a:cs typeface="Calibri" pitchFamily="34" charset="0"/>
              </a:rPr>
              <a:t> </a:t>
            </a:r>
            <a:r>
              <a:rPr lang="ru-RU" altLang="ru-RU" dirty="0" err="1">
                <a:cs typeface="Calibri" pitchFamily="34" charset="0"/>
              </a:rPr>
              <a:t>қағидаларын</a:t>
            </a:r>
            <a:endParaRPr lang="ru-RU" altLang="ru-RU" dirty="0">
              <a:cs typeface="Calibri" pitchFamily="34" charset="0"/>
            </a:endParaRPr>
          </a:p>
          <a:p>
            <a:pPr algn="just"/>
            <a:r>
              <a:rPr lang="ru-RU" altLang="ru-RU" dirty="0">
                <a:cs typeface="Calibri" pitchFamily="34" charset="0"/>
              </a:rPr>
              <a:t>       </a:t>
            </a:r>
            <a:r>
              <a:rPr lang="ru-RU" altLang="ru-RU" dirty="0" err="1">
                <a:cs typeface="Calibri" pitchFamily="34" charset="0"/>
              </a:rPr>
              <a:t>бекітуде</a:t>
            </a:r>
            <a:r>
              <a:rPr lang="ru-RU" altLang="ru-RU" dirty="0">
                <a:cs typeface="Calibri" pitchFamily="34" charset="0"/>
              </a:rPr>
              <a:t> </a:t>
            </a:r>
            <a:r>
              <a:rPr lang="ru-RU" altLang="ru-RU" dirty="0" err="1">
                <a:cs typeface="Calibri" pitchFamily="34" charset="0"/>
              </a:rPr>
              <a:t>облыстық</a:t>
            </a:r>
            <a:r>
              <a:rPr lang="ru-RU" altLang="ru-RU" dirty="0">
                <a:cs typeface="Calibri" pitchFamily="34" charset="0"/>
              </a:rPr>
              <a:t>, </a:t>
            </a:r>
            <a:r>
              <a:rPr lang="ru-RU" altLang="ru-RU" dirty="0" err="1">
                <a:cs typeface="Calibri" pitchFamily="34" charset="0"/>
              </a:rPr>
              <a:t>республикалық</a:t>
            </a:r>
            <a:r>
              <a:rPr lang="ru-RU" altLang="ru-RU" dirty="0">
                <a:cs typeface="Calibri" pitchFamily="34" charset="0"/>
              </a:rPr>
              <a:t> </a:t>
            </a:r>
            <a:r>
              <a:rPr lang="ru-RU" altLang="ru-RU" dirty="0" err="1">
                <a:cs typeface="Calibri" pitchFamily="34" charset="0"/>
              </a:rPr>
              <a:t>маңызды</a:t>
            </a:r>
            <a:endParaRPr lang="ru-RU" altLang="ru-RU" dirty="0">
              <a:cs typeface="Calibri" pitchFamily="34" charset="0"/>
            </a:endParaRPr>
          </a:p>
          <a:p>
            <a:pPr algn="just"/>
            <a:r>
              <a:rPr lang="ru-RU" altLang="ru-RU" dirty="0">
                <a:cs typeface="Calibri" pitchFamily="34" charset="0"/>
              </a:rPr>
              <a:t>       </a:t>
            </a:r>
            <a:r>
              <a:rPr lang="ru-RU" altLang="ru-RU" dirty="0" err="1">
                <a:cs typeface="Calibri" pitchFamily="34" charset="0"/>
              </a:rPr>
              <a:t>қалалар</a:t>
            </a:r>
            <a:r>
              <a:rPr lang="ru-RU" altLang="ru-RU" dirty="0">
                <a:cs typeface="Calibri" pitchFamily="34" charset="0"/>
              </a:rPr>
              <a:t> мен </a:t>
            </a:r>
            <a:r>
              <a:rPr lang="ru-RU" altLang="ru-RU" dirty="0" err="1">
                <a:cs typeface="Calibri" pitchFamily="34" charset="0"/>
              </a:rPr>
              <a:t>астана</a:t>
            </a:r>
            <a:r>
              <a:rPr lang="ru-RU" altLang="ru-RU" dirty="0">
                <a:cs typeface="Calibri" pitchFamily="34" charset="0"/>
              </a:rPr>
              <a:t> </a:t>
            </a:r>
            <a:r>
              <a:rPr lang="ru-RU" altLang="ru-RU" dirty="0" err="1">
                <a:cs typeface="Calibri" pitchFamily="34" charset="0"/>
              </a:rPr>
              <a:t>мәслихаттарының</a:t>
            </a:r>
            <a:endParaRPr lang="ru-RU" altLang="ru-RU" dirty="0">
              <a:cs typeface="Calibri" pitchFamily="34" charset="0"/>
            </a:endParaRPr>
          </a:p>
          <a:p>
            <a:pPr algn="just"/>
            <a:r>
              <a:rPr lang="ru-RU" altLang="ru-RU" dirty="0">
                <a:cs typeface="Calibri" pitchFamily="34" charset="0"/>
              </a:rPr>
              <a:t>       </a:t>
            </a:r>
            <a:r>
              <a:rPr lang="ru-RU" altLang="ru-RU" dirty="0" err="1">
                <a:cs typeface="Calibri" pitchFamily="34" charset="0"/>
              </a:rPr>
              <a:t>құзыретін</a:t>
            </a:r>
            <a:r>
              <a:rPr lang="ru-RU" altLang="ru-RU" dirty="0">
                <a:cs typeface="Calibri" pitchFamily="34" charset="0"/>
              </a:rPr>
              <a:t> </a:t>
            </a:r>
            <a:r>
              <a:rPr lang="ru-RU" altLang="ru-RU" dirty="0" err="1">
                <a:cs typeface="Calibri" pitchFamily="34" charset="0"/>
              </a:rPr>
              <a:t>белгілеу</a:t>
            </a:r>
            <a:endParaRPr lang="ru-RU" altLang="ru-RU" dirty="0"/>
          </a:p>
        </p:txBody>
      </p:sp>
      <p:sp>
        <p:nvSpPr>
          <p:cNvPr id="2" name="Прямоугольник 1"/>
          <p:cNvSpPr/>
          <p:nvPr/>
        </p:nvSpPr>
        <p:spPr>
          <a:xfrm>
            <a:off x="827584" y="1556792"/>
            <a:ext cx="7863780" cy="1200329"/>
          </a:xfrm>
          <a:prstGeom prst="rect">
            <a:avLst/>
          </a:prstGeom>
        </p:spPr>
        <p:txBody>
          <a:bodyPr wrap="square">
            <a:spAutoFit/>
          </a:bodyPr>
          <a:lstStyle/>
          <a:p>
            <a:pPr algn="just"/>
            <a:r>
              <a:rPr lang="ru-RU" altLang="ru-RU" dirty="0" smtClean="0"/>
              <a:t>     </a:t>
            </a:r>
            <a:r>
              <a:rPr lang="ru-RU" altLang="ru-RU" dirty="0" err="1" smtClean="0"/>
              <a:t>жеке</a:t>
            </a:r>
            <a:r>
              <a:rPr lang="ru-RU" altLang="ru-RU" dirty="0" smtClean="0"/>
              <a:t> </a:t>
            </a:r>
            <a:r>
              <a:rPr lang="ru-RU" altLang="ru-RU" dirty="0" err="1"/>
              <a:t>тұлғаларды</a:t>
            </a:r>
            <a:r>
              <a:rPr lang="ru-RU" altLang="ru-RU" dirty="0"/>
              <a:t> </a:t>
            </a:r>
            <a:r>
              <a:rPr lang="ru-RU" altLang="ru-RU" dirty="0" err="1"/>
              <a:t>тіркеу</a:t>
            </a:r>
            <a:r>
              <a:rPr lang="ru-RU" altLang="ru-RU" dirty="0"/>
              <a:t> </a:t>
            </a:r>
            <a:r>
              <a:rPr lang="ru-RU" altLang="ru-RU" dirty="0" err="1"/>
              <a:t>тәртібін</a:t>
            </a:r>
            <a:r>
              <a:rPr lang="ru-RU" altLang="ru-RU" dirty="0"/>
              <a:t> </a:t>
            </a:r>
            <a:r>
              <a:rPr lang="ru-RU" altLang="ru-RU" dirty="0" err="1"/>
              <a:t>бұзған</a:t>
            </a:r>
            <a:endParaRPr lang="ru-RU" altLang="ru-RU" dirty="0"/>
          </a:p>
          <a:p>
            <a:pPr algn="just"/>
            <a:r>
              <a:rPr lang="ru-RU" altLang="ru-RU" dirty="0"/>
              <a:t>     </a:t>
            </a:r>
            <a:r>
              <a:rPr lang="ru-RU" altLang="ru-RU" dirty="0" err="1"/>
              <a:t>адамдар</a:t>
            </a:r>
            <a:r>
              <a:rPr lang="ru-RU" altLang="ru-RU" dirty="0"/>
              <a:t> </a:t>
            </a:r>
            <a:r>
              <a:rPr lang="ru-RU" altLang="ru-RU" dirty="0" err="1"/>
              <a:t>үшін</a:t>
            </a:r>
            <a:r>
              <a:rPr lang="ru-RU" altLang="ru-RU" dirty="0"/>
              <a:t> </a:t>
            </a:r>
            <a:r>
              <a:rPr lang="ru-RU" altLang="ru-RU" dirty="0" err="1"/>
              <a:t>кейбір</a:t>
            </a:r>
            <a:r>
              <a:rPr lang="ru-RU" altLang="ru-RU" dirty="0"/>
              <a:t> </a:t>
            </a:r>
            <a:r>
              <a:rPr lang="ru-RU" altLang="ru-RU" dirty="0" err="1"/>
              <a:t>мемлекеттік</a:t>
            </a:r>
            <a:r>
              <a:rPr lang="ru-RU" altLang="ru-RU" dirty="0"/>
              <a:t> </a:t>
            </a:r>
            <a:r>
              <a:rPr lang="ru-RU" altLang="ru-RU" dirty="0" err="1"/>
              <a:t>қызметке</a:t>
            </a:r>
            <a:endParaRPr lang="ru-RU" altLang="ru-RU" dirty="0"/>
          </a:p>
          <a:p>
            <a:pPr algn="just"/>
            <a:r>
              <a:rPr lang="ru-RU" altLang="ru-RU" dirty="0"/>
              <a:t>     </a:t>
            </a:r>
            <a:r>
              <a:rPr lang="ru-RU" altLang="ru-RU" dirty="0" err="1"/>
              <a:t>рұқсат</a:t>
            </a:r>
            <a:r>
              <a:rPr lang="ru-RU" altLang="ru-RU" dirty="0"/>
              <a:t> </a:t>
            </a:r>
            <a:r>
              <a:rPr lang="ru-RU" altLang="ru-RU" dirty="0" err="1"/>
              <a:t>беруге</a:t>
            </a:r>
            <a:r>
              <a:rPr lang="ru-RU" altLang="ru-RU" dirty="0"/>
              <a:t> </a:t>
            </a:r>
            <a:r>
              <a:rPr lang="ru-RU" altLang="ru-RU" dirty="0" err="1"/>
              <a:t>шектеу</a:t>
            </a:r>
            <a:r>
              <a:rPr lang="ru-RU" altLang="ru-RU" dirty="0"/>
              <a:t> </a:t>
            </a:r>
            <a:r>
              <a:rPr lang="ru-RU" altLang="ru-RU" dirty="0" err="1"/>
              <a:t>белгілеу</a:t>
            </a:r>
            <a:endParaRPr lang="ru-RU" altLang="ru-RU" dirty="0"/>
          </a:p>
        </p:txBody>
      </p:sp>
      <p:sp>
        <p:nvSpPr>
          <p:cNvPr id="9" name="Стрелка вправо 8"/>
          <p:cNvSpPr/>
          <p:nvPr/>
        </p:nvSpPr>
        <p:spPr>
          <a:xfrm>
            <a:off x="681038" y="4941168"/>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714347" y="3240730"/>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762594" y="1926123"/>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8338057" y="6367759"/>
            <a:ext cx="527709" cy="461665"/>
          </a:xfrm>
          <a:prstGeom prst="rect">
            <a:avLst/>
          </a:prstGeom>
        </p:spPr>
        <p:txBody>
          <a:bodyPr wrap="none">
            <a:spAutoFit/>
          </a:bodyPr>
          <a:lstStyle/>
          <a:p>
            <a:r>
              <a:rPr lang="kk-KZ" dirty="0" smtClean="0"/>
              <a:t>15</a:t>
            </a:r>
            <a:endParaRPr lang="ru-RU" dirty="0"/>
          </a:p>
        </p:txBody>
      </p:sp>
    </p:spTree>
    <p:extLst>
      <p:ext uri="{BB962C8B-B14F-4D97-AF65-F5344CB8AC3E}">
        <p14:creationId xmlns:p14="http://schemas.microsoft.com/office/powerpoint/2010/main" val="34289617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7652"/>
                                        </p:tgtEl>
                                        <p:attrNameLst>
                                          <p:attrName>style.visibility</p:attrName>
                                        </p:attrNameLst>
                                      </p:cBhvr>
                                      <p:to>
                                        <p:strVal val="visible"/>
                                      </p:to>
                                    </p:set>
                                    <p:animEffect transition="in" filter="wipe(left)">
                                      <p:cBhvr>
                                        <p:cTn id="19" dur="500"/>
                                        <p:tgtEl>
                                          <p:spTgt spid="27652"/>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27653"/>
                                        </p:tgtEl>
                                        <p:attrNameLst>
                                          <p:attrName>style.visibility</p:attrName>
                                        </p:attrNameLst>
                                      </p:cBhvr>
                                      <p:to>
                                        <p:strVal val="visible"/>
                                      </p:to>
                                    </p:set>
                                    <p:animEffect transition="in" filter="wipe(left)">
                                      <p:cBhvr>
                                        <p:cTn id="27"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3" grpId="0"/>
      <p:bldP spid="2" grpId="0"/>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457200" y="277813"/>
            <a:ext cx="8229600" cy="990947"/>
          </a:xfrm>
        </p:spPr>
        <p:txBody>
          <a:bodyPr rtlCol="0">
            <a:normAutofit/>
          </a:bodyPr>
          <a:lstStyle/>
          <a:p>
            <a:pPr eaLnBrk="1" fontAlgn="auto" hangingPunct="1">
              <a:spcAft>
                <a:spcPts val="0"/>
              </a:spcAft>
              <a:defRPr/>
            </a:pPr>
            <a:r>
              <a:rPr lang="ru-RU" sz="2700" b="1" dirty="0" smtClean="0">
                <a:solidFill>
                  <a:srgbClr val="C00000"/>
                </a:solidFill>
                <a:effectLst>
                  <a:outerShdw blurRad="38100" dist="38100" dir="2700000" algn="tl">
                    <a:srgbClr val="C0C0C0"/>
                  </a:outerShdw>
                </a:effectLst>
                <a:latin typeface="Arial" charset="0"/>
                <a:ea typeface="+mn-ea"/>
                <a:cs typeface="Times New Roman" pitchFamily="18" charset="0"/>
              </a:rPr>
              <a:t>Меры</a:t>
            </a:r>
            <a:r>
              <a:rPr lang="ru-RU" sz="2700" b="1" dirty="0">
                <a:solidFill>
                  <a:srgbClr val="C00000"/>
                </a:solidFill>
                <a:effectLst>
                  <a:outerShdw blurRad="38100" dist="38100" dir="2700000" algn="tl">
                    <a:srgbClr val="C0C0C0"/>
                  </a:outerShdw>
                </a:effectLst>
                <a:latin typeface="Arial" charset="0"/>
                <a:ea typeface="+mn-ea"/>
                <a:cs typeface="Times New Roman" pitchFamily="18" charset="0"/>
              </a:rPr>
              <a:t>, принимаемые в сфере </a:t>
            </a:r>
            <a:r>
              <a:rPr lang="ru-RU" sz="2700" b="1" dirty="0" smtClean="0">
                <a:solidFill>
                  <a:srgbClr val="C00000"/>
                </a:solidFill>
                <a:effectLst>
                  <a:outerShdw blurRad="38100" dist="38100" dir="2700000" algn="tl">
                    <a:srgbClr val="C0C0C0"/>
                  </a:outerShdw>
                </a:effectLst>
                <a:latin typeface="Arial" charset="0"/>
                <a:ea typeface="+mn-ea"/>
                <a:cs typeface="Times New Roman" pitchFamily="18" charset="0"/>
              </a:rPr>
              <a:t/>
            </a:r>
            <a:br>
              <a:rPr lang="ru-RU" sz="2700" b="1" dirty="0" smtClean="0">
                <a:solidFill>
                  <a:srgbClr val="C00000"/>
                </a:solidFill>
                <a:effectLst>
                  <a:outerShdw blurRad="38100" dist="38100" dir="2700000" algn="tl">
                    <a:srgbClr val="C0C0C0"/>
                  </a:outerShdw>
                </a:effectLst>
                <a:latin typeface="Arial" charset="0"/>
                <a:ea typeface="+mn-ea"/>
                <a:cs typeface="Times New Roman" pitchFamily="18" charset="0"/>
              </a:rPr>
            </a:br>
            <a:r>
              <a:rPr lang="ru-RU" sz="2700" b="1" u="sng" dirty="0" smtClean="0">
                <a:solidFill>
                  <a:srgbClr val="C00000"/>
                </a:solidFill>
                <a:effectLst>
                  <a:outerShdw blurRad="38100" dist="38100" dir="2700000" algn="tl">
                    <a:srgbClr val="C0C0C0"/>
                  </a:outerShdw>
                </a:effectLst>
                <a:latin typeface="Arial" charset="0"/>
                <a:ea typeface="+mn-ea"/>
                <a:cs typeface="Times New Roman" pitchFamily="18" charset="0"/>
              </a:rPr>
              <a:t>регулирования миграции</a:t>
            </a:r>
            <a:endParaRPr lang="ru-RU" sz="2700" i="1" u="sng" dirty="0" smtClean="0">
              <a:solidFill>
                <a:srgbClr val="C00000"/>
              </a:solidFill>
            </a:endParaRPr>
          </a:p>
        </p:txBody>
      </p:sp>
      <p:sp>
        <p:nvSpPr>
          <p:cNvPr id="27652" name="Прямоугольник 5"/>
          <p:cNvSpPr>
            <a:spLocks noChangeArrowheads="1"/>
          </p:cNvSpPr>
          <p:nvPr/>
        </p:nvSpPr>
        <p:spPr bwMode="auto">
          <a:xfrm>
            <a:off x="785786" y="3214686"/>
            <a:ext cx="786504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dirty="0" smtClean="0">
                <a:cs typeface="Calibri" pitchFamily="34" charset="0"/>
              </a:rPr>
              <a:t>      установление </a:t>
            </a:r>
            <a:r>
              <a:rPr lang="ru-RU" altLang="ru-RU" dirty="0">
                <a:cs typeface="Calibri" pitchFamily="34" charset="0"/>
              </a:rPr>
              <a:t>компетенции Правительства </a:t>
            </a:r>
            <a:r>
              <a:rPr lang="ru-RU" altLang="ru-RU" dirty="0"/>
              <a:t>на </a:t>
            </a:r>
            <a:endParaRPr lang="ru-RU" altLang="ru-RU" dirty="0" smtClean="0"/>
          </a:p>
          <a:p>
            <a:pPr algn="just"/>
            <a:r>
              <a:rPr lang="ru-RU" altLang="ru-RU" dirty="0" smtClean="0"/>
              <a:t>      утверждение </a:t>
            </a:r>
            <a:r>
              <a:rPr lang="ru-RU" altLang="ru-RU" dirty="0"/>
              <a:t>типовых Правил регулирования </a:t>
            </a:r>
            <a:endParaRPr lang="ru-RU" altLang="ru-RU" dirty="0" smtClean="0"/>
          </a:p>
          <a:p>
            <a:pPr algn="just"/>
            <a:r>
              <a:rPr lang="ru-RU" altLang="ru-RU" dirty="0" smtClean="0"/>
              <a:t>      миграционных процессов</a:t>
            </a:r>
            <a:endParaRPr lang="ru-RU" altLang="ru-RU" dirty="0"/>
          </a:p>
        </p:txBody>
      </p:sp>
      <p:sp>
        <p:nvSpPr>
          <p:cNvPr id="27653" name="Прямоугольник 11"/>
          <p:cNvSpPr>
            <a:spLocks noChangeArrowheads="1"/>
          </p:cNvSpPr>
          <p:nvPr/>
        </p:nvSpPr>
        <p:spPr bwMode="auto">
          <a:xfrm>
            <a:off x="714348" y="4500570"/>
            <a:ext cx="80996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dirty="0" smtClean="0">
                <a:cs typeface="Calibri" pitchFamily="34" charset="0"/>
              </a:rPr>
              <a:t>       установление компетенции </a:t>
            </a:r>
            <a:r>
              <a:rPr lang="ru-RU" altLang="ru-RU" dirty="0" err="1" smtClean="0">
                <a:cs typeface="Calibri" pitchFamily="34" charset="0"/>
              </a:rPr>
              <a:t>маслихатов</a:t>
            </a:r>
            <a:r>
              <a:rPr lang="ru-RU" altLang="ru-RU" dirty="0" smtClean="0">
                <a:cs typeface="Calibri" pitchFamily="34" charset="0"/>
              </a:rPr>
              <a:t> </a:t>
            </a:r>
          </a:p>
          <a:p>
            <a:pPr algn="just"/>
            <a:r>
              <a:rPr lang="ru-RU" altLang="ru-RU" dirty="0" smtClean="0">
                <a:cs typeface="Calibri" pitchFamily="34" charset="0"/>
              </a:rPr>
              <a:t>       областей, городов республиканского значения </a:t>
            </a:r>
          </a:p>
          <a:p>
            <a:pPr algn="just"/>
            <a:r>
              <a:rPr lang="ru-RU" altLang="ru-RU" dirty="0" smtClean="0">
                <a:cs typeface="Calibri" pitchFamily="34" charset="0"/>
              </a:rPr>
              <a:t>       и столицы </a:t>
            </a:r>
            <a:r>
              <a:rPr lang="ru-RU" altLang="ru-RU" dirty="0" smtClean="0"/>
              <a:t>на утверждение правил </a:t>
            </a:r>
          </a:p>
          <a:p>
            <a:pPr algn="just"/>
            <a:r>
              <a:rPr lang="ru-RU" altLang="ru-RU" dirty="0" smtClean="0"/>
              <a:t>       регулирования </a:t>
            </a:r>
            <a:r>
              <a:rPr lang="ru-RU" altLang="ru-RU" dirty="0"/>
              <a:t>миграционных процессов</a:t>
            </a:r>
          </a:p>
        </p:txBody>
      </p:sp>
      <p:sp>
        <p:nvSpPr>
          <p:cNvPr id="2" name="Прямоугольник 1"/>
          <p:cNvSpPr/>
          <p:nvPr/>
        </p:nvSpPr>
        <p:spPr>
          <a:xfrm>
            <a:off x="827584" y="1556792"/>
            <a:ext cx="7863780" cy="1569660"/>
          </a:xfrm>
          <a:prstGeom prst="rect">
            <a:avLst/>
          </a:prstGeom>
        </p:spPr>
        <p:txBody>
          <a:bodyPr wrap="square">
            <a:spAutoFit/>
          </a:bodyPr>
          <a:lstStyle/>
          <a:p>
            <a:pPr algn="just"/>
            <a:r>
              <a:rPr lang="ru-RU" altLang="ru-RU" dirty="0" smtClean="0"/>
              <a:t>      установление ограничений в доступе </a:t>
            </a:r>
          </a:p>
          <a:p>
            <a:pPr algn="just"/>
            <a:r>
              <a:rPr lang="ru-RU" altLang="ru-RU" dirty="0" smtClean="0"/>
              <a:t>      к некоторым </a:t>
            </a:r>
            <a:r>
              <a:rPr lang="ru-RU" altLang="ru-RU" dirty="0"/>
              <a:t>государственным </a:t>
            </a:r>
            <a:r>
              <a:rPr lang="ru-RU" altLang="ru-RU" dirty="0" smtClean="0"/>
              <a:t>услугам </a:t>
            </a:r>
          </a:p>
          <a:p>
            <a:pPr algn="just"/>
            <a:r>
              <a:rPr lang="ru-RU" altLang="ru-RU" dirty="0" smtClean="0"/>
              <a:t>      для лиц, нарушивших </a:t>
            </a:r>
            <a:r>
              <a:rPr lang="ru-RU" altLang="ru-RU" dirty="0"/>
              <a:t>порядок регистрации </a:t>
            </a:r>
            <a:endParaRPr lang="ru-RU" altLang="ru-RU" dirty="0" smtClean="0"/>
          </a:p>
          <a:p>
            <a:pPr algn="just"/>
            <a:r>
              <a:rPr lang="ru-RU" altLang="ru-RU" dirty="0" smtClean="0"/>
              <a:t>      физических лиц</a:t>
            </a:r>
            <a:endParaRPr lang="ru-RU" altLang="ru-RU" dirty="0"/>
          </a:p>
        </p:txBody>
      </p:sp>
      <p:sp>
        <p:nvSpPr>
          <p:cNvPr id="9" name="Стрелка вправо 8"/>
          <p:cNvSpPr/>
          <p:nvPr/>
        </p:nvSpPr>
        <p:spPr>
          <a:xfrm>
            <a:off x="714348" y="4572008"/>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714348" y="328612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714348" y="1571612"/>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8338057" y="6367759"/>
            <a:ext cx="527709" cy="461665"/>
          </a:xfrm>
          <a:prstGeom prst="rect">
            <a:avLst/>
          </a:prstGeom>
        </p:spPr>
        <p:txBody>
          <a:bodyPr wrap="none">
            <a:spAutoFit/>
          </a:bodyPr>
          <a:lstStyle/>
          <a:p>
            <a:r>
              <a:rPr lang="kk-KZ" dirty="0" smtClean="0"/>
              <a:t>16</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7652"/>
                                        </p:tgtEl>
                                        <p:attrNameLst>
                                          <p:attrName>style.visibility</p:attrName>
                                        </p:attrNameLst>
                                      </p:cBhvr>
                                      <p:to>
                                        <p:strVal val="visible"/>
                                      </p:to>
                                    </p:set>
                                    <p:animEffect transition="in" filter="wipe(left)">
                                      <p:cBhvr>
                                        <p:cTn id="19" dur="500"/>
                                        <p:tgtEl>
                                          <p:spTgt spid="27652"/>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27653"/>
                                        </p:tgtEl>
                                        <p:attrNameLst>
                                          <p:attrName>style.visibility</p:attrName>
                                        </p:attrNameLst>
                                      </p:cBhvr>
                                      <p:to>
                                        <p:strVal val="visible"/>
                                      </p:to>
                                    </p:set>
                                    <p:animEffect transition="in" filter="wipe(left)">
                                      <p:cBhvr>
                                        <p:cTn id="27"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3" grpId="0"/>
      <p:bldP spid="2" grpId="0"/>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Прямоугольник 67"/>
          <p:cNvSpPr/>
          <p:nvPr/>
        </p:nvSpPr>
        <p:spPr>
          <a:xfrm>
            <a:off x="395537" y="188912"/>
            <a:ext cx="8208912" cy="969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200" dirty="0" err="1">
                <a:solidFill>
                  <a:srgbClr val="C00000"/>
                </a:solidFill>
                <a:effectLst>
                  <a:outerShdw blurRad="38100" dist="38100" dir="2700000" algn="tl">
                    <a:srgbClr val="C0C0C0"/>
                  </a:outerShdw>
                </a:effectLst>
                <a:latin typeface="Arial" charset="0"/>
                <a:cs typeface="Times New Roman" pitchFamily="18" charset="0"/>
              </a:rPr>
              <a:t>Қылмыстық</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жолмен</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алынған</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кірістерді</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заңдастыруға</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жылыстатуға</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және</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терроризмді</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қаржыландыруға</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қарсы</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іс-қимыл</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туралы</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заңнамаға</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енгізілетін</a:t>
            </a:r>
            <a:r>
              <a:rPr lang="ru-RU" sz="2200" dirty="0">
                <a:solidFill>
                  <a:srgbClr val="C00000"/>
                </a:solidFill>
                <a:effectLst>
                  <a:outerShdw blurRad="38100" dist="38100" dir="2700000" algn="tl">
                    <a:srgbClr val="C0C0C0"/>
                  </a:outerShdw>
                </a:effectLst>
                <a:latin typeface="Arial" charset="0"/>
                <a:cs typeface="Times New Roman" pitchFamily="18" charset="0"/>
              </a:rPr>
              <a:t> </a:t>
            </a:r>
            <a:r>
              <a:rPr lang="ru-RU" sz="2200" dirty="0" err="1">
                <a:solidFill>
                  <a:srgbClr val="C00000"/>
                </a:solidFill>
                <a:effectLst>
                  <a:outerShdw blurRad="38100" dist="38100" dir="2700000" algn="tl">
                    <a:srgbClr val="C0C0C0"/>
                  </a:outerShdw>
                </a:effectLst>
                <a:latin typeface="Arial" charset="0"/>
                <a:cs typeface="Times New Roman" pitchFamily="18" charset="0"/>
              </a:rPr>
              <a:t>түзетулер</a:t>
            </a:r>
            <a:endParaRPr lang="ru-RU" sz="2200" u="sng" dirty="0">
              <a:solidFill>
                <a:srgbClr val="C00000"/>
              </a:solidFill>
              <a:effectLst>
                <a:outerShdw blurRad="38100" dist="38100" dir="2700000" algn="tl">
                  <a:srgbClr val="C0C0C0"/>
                </a:outerShdw>
              </a:effectLst>
              <a:latin typeface="Arial" charset="0"/>
              <a:cs typeface="Times New Roman" pitchFamily="18" charset="0"/>
            </a:endParaRPr>
          </a:p>
        </p:txBody>
      </p:sp>
      <p:cxnSp>
        <p:nvCxnSpPr>
          <p:cNvPr id="78" name="Прямая со стрелкой 77"/>
          <p:cNvCxnSpPr/>
          <p:nvPr/>
        </p:nvCxnSpPr>
        <p:spPr>
          <a:xfrm>
            <a:off x="6156325" y="3711575"/>
            <a:ext cx="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676" name="Прямоугольник 1"/>
          <p:cNvSpPr>
            <a:spLocks noChangeArrowheads="1"/>
          </p:cNvSpPr>
          <p:nvPr/>
        </p:nvSpPr>
        <p:spPr bwMode="auto">
          <a:xfrm>
            <a:off x="5314950" y="1252538"/>
            <a:ext cx="3708400" cy="156966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600" b="0" dirty="0" err="1">
                <a:solidFill>
                  <a:srgbClr val="000000"/>
                </a:solidFill>
                <a:cs typeface="Arial" charset="0"/>
              </a:rPr>
              <a:t>Қылмыстық</a:t>
            </a:r>
            <a:r>
              <a:rPr lang="ru-RU" altLang="ru-RU" sz="1600" b="0" dirty="0">
                <a:solidFill>
                  <a:srgbClr val="000000"/>
                </a:solidFill>
                <a:cs typeface="Arial" charset="0"/>
              </a:rPr>
              <a:t> </a:t>
            </a:r>
            <a:r>
              <a:rPr lang="ru-RU" altLang="ru-RU" sz="1600" b="0" dirty="0" err="1">
                <a:solidFill>
                  <a:srgbClr val="000000"/>
                </a:solidFill>
                <a:cs typeface="Arial" charset="0"/>
              </a:rPr>
              <a:t>жолмен</a:t>
            </a:r>
            <a:r>
              <a:rPr lang="ru-RU" altLang="ru-RU" sz="1600" b="0" dirty="0">
                <a:solidFill>
                  <a:srgbClr val="000000"/>
                </a:solidFill>
                <a:cs typeface="Arial" charset="0"/>
              </a:rPr>
              <a:t> </a:t>
            </a:r>
            <a:r>
              <a:rPr lang="ru-RU" altLang="ru-RU" sz="1600" b="0" dirty="0" err="1">
                <a:solidFill>
                  <a:srgbClr val="000000"/>
                </a:solidFill>
                <a:cs typeface="Arial" charset="0"/>
              </a:rPr>
              <a:t>алынған</a:t>
            </a:r>
            <a:r>
              <a:rPr lang="ru-RU" altLang="ru-RU" sz="1600" b="0" dirty="0">
                <a:solidFill>
                  <a:srgbClr val="000000"/>
                </a:solidFill>
                <a:cs typeface="Arial" charset="0"/>
              </a:rPr>
              <a:t> </a:t>
            </a:r>
            <a:r>
              <a:rPr lang="ru-RU" altLang="ru-RU" sz="1600" b="0" dirty="0" err="1">
                <a:solidFill>
                  <a:srgbClr val="000000"/>
                </a:solidFill>
                <a:cs typeface="Arial" charset="0"/>
              </a:rPr>
              <a:t>кірістерді</a:t>
            </a:r>
            <a:r>
              <a:rPr lang="ru-RU" altLang="ru-RU" sz="1600" b="0" dirty="0">
                <a:solidFill>
                  <a:srgbClr val="000000"/>
                </a:solidFill>
                <a:cs typeface="Arial" charset="0"/>
              </a:rPr>
              <a:t> </a:t>
            </a:r>
            <a:r>
              <a:rPr lang="ru-RU" altLang="ru-RU" sz="1600" b="0" dirty="0" err="1">
                <a:solidFill>
                  <a:srgbClr val="000000"/>
                </a:solidFill>
                <a:cs typeface="Arial" charset="0"/>
              </a:rPr>
              <a:t>заңдастыру</a:t>
            </a:r>
            <a:r>
              <a:rPr lang="ru-RU" altLang="ru-RU" sz="1600" b="0" dirty="0">
                <a:solidFill>
                  <a:srgbClr val="000000"/>
                </a:solidFill>
                <a:cs typeface="Arial" charset="0"/>
              </a:rPr>
              <a:t> (</a:t>
            </a:r>
            <a:r>
              <a:rPr lang="ru-RU" altLang="ru-RU" sz="1600" b="0" dirty="0" err="1">
                <a:solidFill>
                  <a:srgbClr val="000000"/>
                </a:solidFill>
                <a:cs typeface="Arial" charset="0"/>
              </a:rPr>
              <a:t>жылыстату</a:t>
            </a:r>
            <a:r>
              <a:rPr lang="ru-RU" altLang="ru-RU" sz="1600" b="0" dirty="0">
                <a:solidFill>
                  <a:srgbClr val="000000"/>
                </a:solidFill>
                <a:cs typeface="Arial" charset="0"/>
              </a:rPr>
              <a:t>) </a:t>
            </a:r>
            <a:r>
              <a:rPr lang="ru-RU" altLang="ru-RU" sz="1600" b="0" dirty="0" err="1">
                <a:solidFill>
                  <a:srgbClr val="000000"/>
                </a:solidFill>
                <a:cs typeface="Arial" charset="0"/>
              </a:rPr>
              <a:t>және</a:t>
            </a:r>
            <a:r>
              <a:rPr lang="ru-RU" altLang="ru-RU" sz="1600" b="0" dirty="0">
                <a:solidFill>
                  <a:srgbClr val="000000"/>
                </a:solidFill>
                <a:cs typeface="Arial" charset="0"/>
              </a:rPr>
              <a:t> </a:t>
            </a:r>
            <a:r>
              <a:rPr lang="ru-RU" altLang="ru-RU" sz="1600" b="0" dirty="0" err="1">
                <a:solidFill>
                  <a:srgbClr val="000000"/>
                </a:solidFill>
                <a:cs typeface="Arial" charset="0"/>
              </a:rPr>
              <a:t>терроризмді</a:t>
            </a:r>
            <a:r>
              <a:rPr lang="ru-RU" altLang="ru-RU" sz="1600" b="0" dirty="0">
                <a:solidFill>
                  <a:srgbClr val="000000"/>
                </a:solidFill>
                <a:cs typeface="Arial" charset="0"/>
              </a:rPr>
              <a:t> </a:t>
            </a:r>
            <a:r>
              <a:rPr lang="ru-RU" altLang="ru-RU" sz="1600" b="0" dirty="0" err="1">
                <a:solidFill>
                  <a:srgbClr val="000000"/>
                </a:solidFill>
                <a:cs typeface="Arial" charset="0"/>
              </a:rPr>
              <a:t>қаржыландыру</a:t>
            </a:r>
            <a:r>
              <a:rPr lang="ru-RU" altLang="ru-RU" sz="1600" b="0" dirty="0">
                <a:solidFill>
                  <a:srgbClr val="000000"/>
                </a:solidFill>
                <a:cs typeface="Arial" charset="0"/>
              </a:rPr>
              <a:t> </a:t>
            </a:r>
            <a:r>
              <a:rPr lang="ru-RU" altLang="ru-RU" sz="1600" b="0" dirty="0" err="1">
                <a:solidFill>
                  <a:srgbClr val="000000"/>
                </a:solidFill>
                <a:cs typeface="Arial" charset="0"/>
              </a:rPr>
              <a:t>типологияларын</a:t>
            </a:r>
            <a:r>
              <a:rPr lang="ru-RU" altLang="ru-RU" sz="1600" b="0" dirty="0">
                <a:solidFill>
                  <a:srgbClr val="000000"/>
                </a:solidFill>
                <a:cs typeface="Arial" charset="0"/>
              </a:rPr>
              <a:t>, </a:t>
            </a:r>
            <a:r>
              <a:rPr lang="ru-RU" altLang="ru-RU" sz="1600" b="0" dirty="0" err="1">
                <a:solidFill>
                  <a:srgbClr val="000000"/>
                </a:solidFill>
                <a:cs typeface="Arial" charset="0"/>
              </a:rPr>
              <a:t>сызбаларын</a:t>
            </a:r>
            <a:r>
              <a:rPr lang="ru-RU" altLang="ru-RU" sz="1600" b="0" dirty="0">
                <a:solidFill>
                  <a:srgbClr val="000000"/>
                </a:solidFill>
                <a:cs typeface="Arial" charset="0"/>
              </a:rPr>
              <a:t> </a:t>
            </a:r>
            <a:r>
              <a:rPr lang="ru-RU" altLang="ru-RU" sz="1600" b="0" dirty="0" err="1">
                <a:solidFill>
                  <a:srgbClr val="000000"/>
                </a:solidFill>
                <a:cs typeface="Arial" charset="0"/>
              </a:rPr>
              <a:t>және</a:t>
            </a:r>
            <a:r>
              <a:rPr lang="ru-RU" altLang="ru-RU" sz="1600" b="0" dirty="0">
                <a:solidFill>
                  <a:srgbClr val="000000"/>
                </a:solidFill>
                <a:cs typeface="Arial" charset="0"/>
              </a:rPr>
              <a:t> </a:t>
            </a:r>
            <a:r>
              <a:rPr lang="ru-RU" altLang="ru-RU" sz="1600" b="0" dirty="0" err="1">
                <a:solidFill>
                  <a:srgbClr val="000000"/>
                </a:solidFill>
                <a:cs typeface="Arial" charset="0"/>
              </a:rPr>
              <a:t>тәсілдерін</a:t>
            </a:r>
            <a:r>
              <a:rPr lang="ru-RU" altLang="ru-RU" sz="1600" b="0" dirty="0">
                <a:solidFill>
                  <a:srgbClr val="000000"/>
                </a:solidFill>
                <a:cs typeface="Arial" charset="0"/>
              </a:rPr>
              <a:t> </a:t>
            </a:r>
            <a:r>
              <a:rPr lang="ru-RU" altLang="ru-RU" sz="1600" b="0" dirty="0" err="1">
                <a:solidFill>
                  <a:srgbClr val="000000"/>
                </a:solidFill>
                <a:cs typeface="Arial" charset="0"/>
              </a:rPr>
              <a:t>жасау</a:t>
            </a:r>
            <a:r>
              <a:rPr lang="ru-RU" altLang="ru-RU" sz="1600" b="0" dirty="0">
                <a:solidFill>
                  <a:srgbClr val="000000"/>
                </a:solidFill>
                <a:cs typeface="Arial" charset="0"/>
              </a:rPr>
              <a:t> </a:t>
            </a:r>
            <a:r>
              <a:rPr lang="ru-RU" altLang="ru-RU" sz="1600" b="0" dirty="0" err="1">
                <a:solidFill>
                  <a:srgbClr val="000000"/>
                </a:solidFill>
                <a:cs typeface="Arial" charset="0"/>
              </a:rPr>
              <a:t>бойынша</a:t>
            </a:r>
            <a:r>
              <a:rPr lang="ru-RU" altLang="ru-RU" sz="1600" b="0" dirty="0">
                <a:solidFill>
                  <a:srgbClr val="000000"/>
                </a:solidFill>
                <a:cs typeface="Arial" charset="0"/>
              </a:rPr>
              <a:t> </a:t>
            </a:r>
            <a:r>
              <a:rPr lang="ru-RU" altLang="ru-RU" sz="1600" b="0" dirty="0" err="1">
                <a:solidFill>
                  <a:srgbClr val="000000"/>
                </a:solidFill>
                <a:cs typeface="Arial" charset="0"/>
              </a:rPr>
              <a:t>өкілеттіктер</a:t>
            </a:r>
            <a:r>
              <a:rPr lang="ru-RU" altLang="ru-RU" sz="1600" b="0" dirty="0">
                <a:solidFill>
                  <a:srgbClr val="000000"/>
                </a:solidFill>
                <a:cs typeface="Arial" charset="0"/>
              </a:rPr>
              <a:t> ҚМК-</a:t>
            </a:r>
            <a:r>
              <a:rPr lang="ru-RU" altLang="ru-RU" sz="1600" b="0" dirty="0" err="1">
                <a:solidFill>
                  <a:srgbClr val="000000"/>
                </a:solidFill>
                <a:cs typeface="Arial" charset="0"/>
              </a:rPr>
              <a:t>ге</a:t>
            </a:r>
            <a:r>
              <a:rPr lang="ru-RU" altLang="ru-RU" sz="1600" b="0" dirty="0">
                <a:solidFill>
                  <a:srgbClr val="000000"/>
                </a:solidFill>
                <a:cs typeface="Arial" charset="0"/>
              </a:rPr>
              <a:t> </a:t>
            </a:r>
            <a:r>
              <a:rPr lang="ru-RU" altLang="ru-RU" sz="1600" b="0" dirty="0" err="1">
                <a:solidFill>
                  <a:srgbClr val="000000"/>
                </a:solidFill>
                <a:cs typeface="Arial" charset="0"/>
              </a:rPr>
              <a:t>бекітіліп</a:t>
            </a:r>
            <a:r>
              <a:rPr lang="ru-RU" altLang="ru-RU" sz="1600" b="0" dirty="0">
                <a:solidFill>
                  <a:srgbClr val="000000"/>
                </a:solidFill>
                <a:cs typeface="Arial" charset="0"/>
              </a:rPr>
              <a:t> </a:t>
            </a:r>
            <a:r>
              <a:rPr lang="ru-RU" altLang="ru-RU" sz="1600" b="0" dirty="0" err="1">
                <a:solidFill>
                  <a:srgbClr val="000000"/>
                </a:solidFill>
                <a:cs typeface="Arial" charset="0"/>
              </a:rPr>
              <a:t>берілсін</a:t>
            </a:r>
            <a:r>
              <a:rPr lang="ru-RU" altLang="ru-RU" sz="1600" b="0" dirty="0">
                <a:solidFill>
                  <a:srgbClr val="000000"/>
                </a:solidFill>
                <a:cs typeface="Arial" charset="0"/>
              </a:rPr>
              <a:t> </a:t>
            </a:r>
          </a:p>
        </p:txBody>
      </p:sp>
      <p:sp>
        <p:nvSpPr>
          <p:cNvPr id="28677" name="Прямоугольник 9"/>
          <p:cNvSpPr>
            <a:spLocks noChangeArrowheads="1"/>
          </p:cNvSpPr>
          <p:nvPr/>
        </p:nvSpPr>
        <p:spPr bwMode="auto">
          <a:xfrm>
            <a:off x="5357017" y="2924944"/>
            <a:ext cx="3706814" cy="124649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err="1">
                <a:solidFill>
                  <a:srgbClr val="000000"/>
                </a:solidFill>
                <a:cs typeface="Arial" charset="0"/>
              </a:rPr>
              <a:t>Ішкі</a:t>
            </a:r>
            <a:r>
              <a:rPr lang="ru-RU" altLang="ru-RU" sz="1500" b="0" dirty="0">
                <a:solidFill>
                  <a:srgbClr val="000000"/>
                </a:solidFill>
                <a:cs typeface="Arial" charset="0"/>
              </a:rPr>
              <a:t> </a:t>
            </a:r>
            <a:r>
              <a:rPr lang="ru-RU" altLang="ru-RU" sz="1500" b="0" dirty="0" err="1">
                <a:solidFill>
                  <a:srgbClr val="000000"/>
                </a:solidFill>
                <a:cs typeface="Arial" charset="0"/>
              </a:rPr>
              <a:t>бақылау</a:t>
            </a:r>
            <a:r>
              <a:rPr lang="ru-RU" altLang="ru-RU" sz="1500" b="0" dirty="0">
                <a:solidFill>
                  <a:srgbClr val="000000"/>
                </a:solidFill>
                <a:cs typeface="Arial" charset="0"/>
              </a:rPr>
              <a:t> </a:t>
            </a:r>
            <a:r>
              <a:rPr lang="ru-RU" altLang="ru-RU" sz="1500" b="0" dirty="0" err="1">
                <a:solidFill>
                  <a:srgbClr val="000000"/>
                </a:solidFill>
                <a:cs typeface="Arial" charset="0"/>
              </a:rPr>
              <a:t>қағидаларын</a:t>
            </a:r>
            <a:r>
              <a:rPr lang="ru-RU" altLang="ru-RU" sz="1500" b="0" dirty="0">
                <a:solidFill>
                  <a:srgbClr val="000000"/>
                </a:solidFill>
                <a:cs typeface="Arial" charset="0"/>
              </a:rPr>
              <a:t> </a:t>
            </a:r>
            <a:r>
              <a:rPr lang="ru-RU" altLang="ru-RU" sz="1500" b="0" dirty="0" err="1">
                <a:solidFill>
                  <a:srgbClr val="000000"/>
                </a:solidFill>
                <a:cs typeface="Arial" charset="0"/>
              </a:rPr>
              <a:t>іске</a:t>
            </a:r>
            <a:r>
              <a:rPr lang="ru-RU" altLang="ru-RU" sz="1500" b="0" dirty="0">
                <a:solidFill>
                  <a:srgbClr val="000000"/>
                </a:solidFill>
                <a:cs typeface="Arial" charset="0"/>
              </a:rPr>
              <a:t> </a:t>
            </a:r>
            <a:r>
              <a:rPr lang="ru-RU" altLang="ru-RU" sz="1500" b="0" dirty="0" err="1">
                <a:solidFill>
                  <a:srgbClr val="000000"/>
                </a:solidFill>
                <a:cs typeface="Arial" charset="0"/>
              </a:rPr>
              <a:t>асыруға</a:t>
            </a:r>
            <a:r>
              <a:rPr lang="ru-RU" altLang="ru-RU" sz="1500" b="0" dirty="0">
                <a:solidFill>
                  <a:srgbClr val="000000"/>
                </a:solidFill>
                <a:cs typeface="Arial" charset="0"/>
              </a:rPr>
              <a:t> </a:t>
            </a:r>
            <a:r>
              <a:rPr lang="ru-RU" altLang="ru-RU" sz="1500" b="0" dirty="0" err="1">
                <a:solidFill>
                  <a:srgbClr val="000000"/>
                </a:solidFill>
                <a:cs typeface="Arial" charset="0"/>
              </a:rPr>
              <a:t>және</a:t>
            </a:r>
            <a:r>
              <a:rPr lang="ru-RU" altLang="ru-RU" sz="1500" b="0" dirty="0">
                <a:solidFill>
                  <a:srgbClr val="000000"/>
                </a:solidFill>
                <a:cs typeface="Arial" charset="0"/>
              </a:rPr>
              <a:t> </a:t>
            </a:r>
            <a:r>
              <a:rPr lang="ru-RU" altLang="ru-RU" sz="1500" b="0" dirty="0" err="1">
                <a:solidFill>
                  <a:srgbClr val="000000"/>
                </a:solidFill>
                <a:cs typeface="Arial" charset="0"/>
              </a:rPr>
              <a:t>сақтауға</a:t>
            </a:r>
            <a:r>
              <a:rPr lang="ru-RU" altLang="ru-RU" sz="1500" b="0" dirty="0">
                <a:solidFill>
                  <a:srgbClr val="000000"/>
                </a:solidFill>
                <a:cs typeface="Arial" charset="0"/>
              </a:rPr>
              <a:t> </a:t>
            </a:r>
            <a:r>
              <a:rPr lang="ru-RU" altLang="ru-RU" sz="1500" b="0" dirty="0" err="1">
                <a:solidFill>
                  <a:srgbClr val="000000"/>
                </a:solidFill>
                <a:cs typeface="Arial" charset="0"/>
              </a:rPr>
              <a:t>жауапты</a:t>
            </a:r>
            <a:r>
              <a:rPr lang="ru-RU" altLang="ru-RU" sz="1500" b="0" dirty="0">
                <a:solidFill>
                  <a:srgbClr val="000000"/>
                </a:solidFill>
                <a:cs typeface="Arial" charset="0"/>
              </a:rPr>
              <a:t> </a:t>
            </a:r>
            <a:r>
              <a:rPr lang="ru-RU" altLang="ru-RU" sz="1500" b="0" dirty="0" err="1">
                <a:solidFill>
                  <a:srgbClr val="000000"/>
                </a:solidFill>
                <a:cs typeface="Arial" charset="0"/>
              </a:rPr>
              <a:t>қаржылық</a:t>
            </a:r>
            <a:r>
              <a:rPr lang="ru-RU" altLang="ru-RU" sz="1500" b="0" dirty="0">
                <a:solidFill>
                  <a:srgbClr val="000000"/>
                </a:solidFill>
                <a:cs typeface="Arial" charset="0"/>
              </a:rPr>
              <a:t> мониторинг </a:t>
            </a:r>
            <a:r>
              <a:rPr lang="ru-RU" altLang="ru-RU" sz="1500" b="0" dirty="0" err="1">
                <a:solidFill>
                  <a:srgbClr val="000000"/>
                </a:solidFill>
                <a:cs typeface="Arial" charset="0"/>
              </a:rPr>
              <a:t>субъектілерінің</a:t>
            </a:r>
            <a:r>
              <a:rPr lang="ru-RU" altLang="ru-RU" sz="1500" b="0" dirty="0">
                <a:solidFill>
                  <a:srgbClr val="000000"/>
                </a:solidFill>
                <a:cs typeface="Arial" charset="0"/>
              </a:rPr>
              <a:t> </a:t>
            </a:r>
            <a:r>
              <a:rPr lang="ru-RU" altLang="ru-RU" sz="1500" b="0" dirty="0" err="1">
                <a:solidFill>
                  <a:srgbClr val="000000"/>
                </a:solidFill>
                <a:cs typeface="Arial" charset="0"/>
              </a:rPr>
              <a:t>қызметкерлеріне</a:t>
            </a:r>
            <a:r>
              <a:rPr lang="ru-RU" altLang="ru-RU" sz="1500" b="0" dirty="0">
                <a:solidFill>
                  <a:srgbClr val="000000"/>
                </a:solidFill>
                <a:cs typeface="Arial" charset="0"/>
              </a:rPr>
              <a:t> </a:t>
            </a:r>
            <a:r>
              <a:rPr lang="ru-RU" altLang="ru-RU" sz="1500" b="0" dirty="0" err="1">
                <a:solidFill>
                  <a:srgbClr val="000000"/>
                </a:solidFill>
                <a:cs typeface="Arial" charset="0"/>
              </a:rPr>
              <a:t>қойылатын</a:t>
            </a:r>
            <a:r>
              <a:rPr lang="ru-RU" altLang="ru-RU" sz="1500" b="0" dirty="0">
                <a:solidFill>
                  <a:srgbClr val="000000"/>
                </a:solidFill>
                <a:cs typeface="Arial" charset="0"/>
              </a:rPr>
              <a:t> </a:t>
            </a:r>
            <a:r>
              <a:rPr lang="ru-RU" altLang="ru-RU" sz="1500" b="0" dirty="0" err="1">
                <a:solidFill>
                  <a:srgbClr val="000000"/>
                </a:solidFill>
                <a:cs typeface="Arial" charset="0"/>
              </a:rPr>
              <a:t>талаптарды</a:t>
            </a:r>
            <a:r>
              <a:rPr lang="ru-RU" altLang="ru-RU" sz="1500" b="0" dirty="0">
                <a:solidFill>
                  <a:srgbClr val="000000"/>
                </a:solidFill>
                <a:cs typeface="Arial" charset="0"/>
              </a:rPr>
              <a:t> </a:t>
            </a:r>
            <a:r>
              <a:rPr lang="ru-RU" altLang="ru-RU" sz="1500" b="0" dirty="0" err="1">
                <a:solidFill>
                  <a:srgbClr val="000000"/>
                </a:solidFill>
                <a:cs typeface="Arial" charset="0"/>
              </a:rPr>
              <a:t>заңдық</a:t>
            </a:r>
            <a:r>
              <a:rPr lang="ru-RU" altLang="ru-RU" sz="1500" b="0" dirty="0">
                <a:solidFill>
                  <a:srgbClr val="000000"/>
                </a:solidFill>
                <a:cs typeface="Arial" charset="0"/>
              </a:rPr>
              <a:t> </a:t>
            </a:r>
            <a:r>
              <a:rPr lang="ru-RU" altLang="ru-RU" sz="1500" b="0" dirty="0" err="1">
                <a:solidFill>
                  <a:srgbClr val="000000"/>
                </a:solidFill>
                <a:cs typeface="Arial" charset="0"/>
              </a:rPr>
              <a:t>деңгейде</a:t>
            </a:r>
            <a:r>
              <a:rPr lang="ru-RU" altLang="ru-RU" sz="1500" b="0" dirty="0">
                <a:solidFill>
                  <a:srgbClr val="000000"/>
                </a:solidFill>
                <a:cs typeface="Arial" charset="0"/>
              </a:rPr>
              <a:t> </a:t>
            </a:r>
            <a:r>
              <a:rPr lang="ru-RU" altLang="ru-RU" sz="1500" b="0" dirty="0" err="1">
                <a:solidFill>
                  <a:srgbClr val="000000"/>
                </a:solidFill>
                <a:cs typeface="Arial" charset="0"/>
              </a:rPr>
              <a:t>айқындау</a:t>
            </a:r>
            <a:endParaRPr lang="ru-RU" altLang="ru-RU" sz="1500" b="0" dirty="0">
              <a:solidFill>
                <a:srgbClr val="000000"/>
              </a:solidFill>
              <a:cs typeface="Arial" charset="0"/>
            </a:endParaRPr>
          </a:p>
        </p:txBody>
      </p:sp>
      <p:sp>
        <p:nvSpPr>
          <p:cNvPr id="28678" name="Прямоугольник 12"/>
          <p:cNvSpPr>
            <a:spLocks noChangeArrowheads="1"/>
          </p:cNvSpPr>
          <p:nvPr/>
        </p:nvSpPr>
        <p:spPr bwMode="auto">
          <a:xfrm>
            <a:off x="5397501" y="4284663"/>
            <a:ext cx="3640138" cy="101600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err="1">
                <a:solidFill>
                  <a:srgbClr val="000000"/>
                </a:solidFill>
                <a:cs typeface="Arial" charset="0"/>
              </a:rPr>
              <a:t>Құқық</a:t>
            </a:r>
            <a:r>
              <a:rPr lang="ru-RU" altLang="ru-RU" sz="1500" b="0" dirty="0">
                <a:solidFill>
                  <a:srgbClr val="000000"/>
                </a:solidFill>
                <a:cs typeface="Arial" charset="0"/>
              </a:rPr>
              <a:t> </a:t>
            </a:r>
            <a:r>
              <a:rPr lang="ru-RU" altLang="ru-RU" sz="1500" b="0" dirty="0" err="1">
                <a:solidFill>
                  <a:srgbClr val="000000"/>
                </a:solidFill>
                <a:cs typeface="Arial" charset="0"/>
              </a:rPr>
              <a:t>қорғау</a:t>
            </a:r>
            <a:r>
              <a:rPr lang="ru-RU" altLang="ru-RU" sz="1500" b="0" dirty="0">
                <a:solidFill>
                  <a:srgbClr val="000000"/>
                </a:solidFill>
                <a:cs typeface="Arial" charset="0"/>
              </a:rPr>
              <a:t> </a:t>
            </a:r>
            <a:r>
              <a:rPr lang="ru-RU" altLang="ru-RU" sz="1500" b="0" dirty="0" err="1">
                <a:solidFill>
                  <a:srgbClr val="000000"/>
                </a:solidFill>
                <a:cs typeface="Arial" charset="0"/>
              </a:rPr>
              <a:t>органдарының</a:t>
            </a:r>
            <a:r>
              <a:rPr lang="ru-RU" altLang="ru-RU" sz="1500" b="0" dirty="0">
                <a:solidFill>
                  <a:srgbClr val="000000"/>
                </a:solidFill>
                <a:cs typeface="Arial" charset="0"/>
              </a:rPr>
              <a:t> </a:t>
            </a:r>
            <a:r>
              <a:rPr lang="ru-RU" altLang="ru-RU" sz="1500" b="0" dirty="0" err="1">
                <a:solidFill>
                  <a:srgbClr val="000000"/>
                </a:solidFill>
                <a:cs typeface="Arial" charset="0"/>
              </a:rPr>
              <a:t>және</a:t>
            </a:r>
            <a:r>
              <a:rPr lang="ru-RU" altLang="ru-RU" sz="1500" b="0" dirty="0">
                <a:solidFill>
                  <a:srgbClr val="000000"/>
                </a:solidFill>
                <a:cs typeface="Arial" charset="0"/>
              </a:rPr>
              <a:t> </a:t>
            </a:r>
            <a:r>
              <a:rPr lang="ru-RU" altLang="ru-RU" sz="1500" b="0" dirty="0" err="1">
                <a:solidFill>
                  <a:srgbClr val="000000"/>
                </a:solidFill>
                <a:cs typeface="Arial" charset="0"/>
              </a:rPr>
              <a:t>арнаулы</a:t>
            </a:r>
            <a:r>
              <a:rPr lang="ru-RU" altLang="ru-RU" sz="1500" b="0" dirty="0">
                <a:solidFill>
                  <a:srgbClr val="000000"/>
                </a:solidFill>
                <a:cs typeface="Arial" charset="0"/>
              </a:rPr>
              <a:t> </a:t>
            </a:r>
            <a:r>
              <a:rPr lang="ru-RU" altLang="ru-RU" sz="1500" b="0" dirty="0" err="1">
                <a:solidFill>
                  <a:srgbClr val="000000"/>
                </a:solidFill>
                <a:cs typeface="Arial" charset="0"/>
              </a:rPr>
              <a:t>мемлекеттік</a:t>
            </a:r>
            <a:r>
              <a:rPr lang="ru-RU" altLang="ru-RU" sz="1500" b="0" dirty="0">
                <a:solidFill>
                  <a:srgbClr val="000000"/>
                </a:solidFill>
                <a:cs typeface="Arial" charset="0"/>
              </a:rPr>
              <a:t> </a:t>
            </a:r>
            <a:r>
              <a:rPr lang="ru-RU" altLang="ru-RU" sz="1500" b="0" dirty="0" err="1">
                <a:solidFill>
                  <a:srgbClr val="000000"/>
                </a:solidFill>
                <a:cs typeface="Arial" charset="0"/>
              </a:rPr>
              <a:t>органдардың</a:t>
            </a:r>
            <a:r>
              <a:rPr lang="ru-RU" altLang="ru-RU" sz="1500" b="0" dirty="0">
                <a:solidFill>
                  <a:srgbClr val="000000"/>
                </a:solidFill>
                <a:cs typeface="Arial" charset="0"/>
              </a:rPr>
              <a:t> </a:t>
            </a:r>
            <a:r>
              <a:rPr lang="ru-RU" altLang="ru-RU" sz="1500" b="0" dirty="0" err="1">
                <a:solidFill>
                  <a:srgbClr val="000000"/>
                </a:solidFill>
                <a:cs typeface="Arial" charset="0"/>
              </a:rPr>
              <a:t>ақпарат</a:t>
            </a:r>
            <a:r>
              <a:rPr lang="ru-RU" altLang="ru-RU" sz="1500" b="0" dirty="0">
                <a:solidFill>
                  <a:srgbClr val="000000"/>
                </a:solidFill>
                <a:cs typeface="Arial" charset="0"/>
              </a:rPr>
              <a:t> </a:t>
            </a:r>
            <a:r>
              <a:rPr lang="ru-RU" altLang="ru-RU" sz="1500" b="0" dirty="0" err="1">
                <a:solidFill>
                  <a:srgbClr val="000000"/>
                </a:solidFill>
                <a:cs typeface="Arial" charset="0"/>
              </a:rPr>
              <a:t>алмасу</a:t>
            </a:r>
            <a:r>
              <a:rPr lang="ru-RU" altLang="ru-RU" sz="1500" b="0" dirty="0">
                <a:solidFill>
                  <a:srgbClr val="000000"/>
                </a:solidFill>
                <a:cs typeface="Arial" charset="0"/>
              </a:rPr>
              <a:t> </a:t>
            </a:r>
            <a:r>
              <a:rPr lang="ru-RU" altLang="ru-RU" sz="1500" b="0" dirty="0" err="1">
                <a:solidFill>
                  <a:srgbClr val="000000"/>
                </a:solidFill>
                <a:cs typeface="Arial" charset="0"/>
              </a:rPr>
              <a:t>жүйесіне</a:t>
            </a:r>
            <a:r>
              <a:rPr lang="ru-RU" altLang="ru-RU" sz="1500" b="0" dirty="0">
                <a:solidFill>
                  <a:srgbClr val="000000"/>
                </a:solidFill>
                <a:cs typeface="Arial" charset="0"/>
              </a:rPr>
              <a:t> (ҚАОААЖ) ҚМК-</a:t>
            </a:r>
            <a:r>
              <a:rPr lang="ru-RU" altLang="ru-RU" sz="1500" b="0" dirty="0" err="1">
                <a:solidFill>
                  <a:srgbClr val="000000"/>
                </a:solidFill>
                <a:cs typeface="Arial" charset="0"/>
              </a:rPr>
              <a:t>ны</a:t>
            </a:r>
            <a:r>
              <a:rPr lang="ru-RU" altLang="ru-RU" sz="1500" b="0" dirty="0">
                <a:solidFill>
                  <a:srgbClr val="000000"/>
                </a:solidFill>
                <a:cs typeface="Arial" charset="0"/>
              </a:rPr>
              <a:t> </a:t>
            </a:r>
            <a:r>
              <a:rPr lang="ru-RU" altLang="ru-RU" sz="1500" b="0" dirty="0" err="1">
                <a:solidFill>
                  <a:srgbClr val="000000"/>
                </a:solidFill>
                <a:cs typeface="Arial" charset="0"/>
              </a:rPr>
              <a:t>қосу</a:t>
            </a:r>
            <a:endParaRPr lang="ru-RU" altLang="ru-RU" sz="1500" b="0" dirty="0">
              <a:solidFill>
                <a:srgbClr val="000000"/>
              </a:solidFill>
              <a:cs typeface="Arial" charset="0"/>
            </a:endParaRPr>
          </a:p>
        </p:txBody>
      </p:sp>
      <p:sp>
        <p:nvSpPr>
          <p:cNvPr id="28679" name="Прямоугольник 13"/>
          <p:cNvSpPr>
            <a:spLocks noChangeArrowheads="1"/>
          </p:cNvSpPr>
          <p:nvPr/>
        </p:nvSpPr>
        <p:spPr bwMode="auto">
          <a:xfrm>
            <a:off x="5397499" y="5507038"/>
            <a:ext cx="3625851" cy="1015663"/>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err="1">
                <a:solidFill>
                  <a:srgbClr val="000000"/>
                </a:solidFill>
                <a:cs typeface="Arial" charset="0"/>
              </a:rPr>
              <a:t>Құқық</a:t>
            </a:r>
            <a:r>
              <a:rPr lang="ru-RU" altLang="ru-RU" sz="1500" b="0" dirty="0">
                <a:solidFill>
                  <a:srgbClr val="000000"/>
                </a:solidFill>
                <a:cs typeface="Arial" charset="0"/>
              </a:rPr>
              <a:t> </a:t>
            </a:r>
            <a:r>
              <a:rPr lang="ru-RU" altLang="ru-RU" sz="1500" b="0" dirty="0" err="1">
                <a:solidFill>
                  <a:srgbClr val="000000"/>
                </a:solidFill>
                <a:cs typeface="Arial" charset="0"/>
              </a:rPr>
              <a:t>қорғау</a:t>
            </a:r>
            <a:r>
              <a:rPr lang="ru-RU" altLang="ru-RU" sz="1500" b="0" dirty="0">
                <a:solidFill>
                  <a:srgbClr val="000000"/>
                </a:solidFill>
                <a:cs typeface="Arial" charset="0"/>
              </a:rPr>
              <a:t> </a:t>
            </a:r>
            <a:r>
              <a:rPr lang="ru-RU" altLang="ru-RU" sz="1500" b="0" dirty="0" err="1">
                <a:solidFill>
                  <a:srgbClr val="000000"/>
                </a:solidFill>
                <a:cs typeface="Arial" charset="0"/>
              </a:rPr>
              <a:t>органдарына</a:t>
            </a:r>
            <a:r>
              <a:rPr lang="ru-RU" altLang="ru-RU" sz="1500" b="0" dirty="0">
                <a:solidFill>
                  <a:srgbClr val="000000"/>
                </a:solidFill>
                <a:cs typeface="Arial" charset="0"/>
              </a:rPr>
              <a:t> </a:t>
            </a:r>
            <a:r>
              <a:rPr lang="ru-RU" altLang="ru-RU" sz="1500" b="0" dirty="0" err="1">
                <a:solidFill>
                  <a:srgbClr val="000000"/>
                </a:solidFill>
                <a:cs typeface="Arial" charset="0"/>
              </a:rPr>
              <a:t>және</a:t>
            </a:r>
            <a:r>
              <a:rPr lang="ru-RU" altLang="ru-RU" sz="1500" b="0" dirty="0">
                <a:solidFill>
                  <a:srgbClr val="000000"/>
                </a:solidFill>
                <a:cs typeface="Arial" charset="0"/>
              </a:rPr>
              <a:t> </a:t>
            </a:r>
            <a:r>
              <a:rPr lang="ru-RU" altLang="ru-RU" sz="1500" b="0" dirty="0" err="1">
                <a:solidFill>
                  <a:srgbClr val="000000"/>
                </a:solidFill>
                <a:cs typeface="Arial" charset="0"/>
              </a:rPr>
              <a:t>арнаулы</a:t>
            </a:r>
            <a:r>
              <a:rPr lang="ru-RU" altLang="ru-RU" sz="1500" b="0" dirty="0">
                <a:solidFill>
                  <a:srgbClr val="000000"/>
                </a:solidFill>
                <a:cs typeface="Arial" charset="0"/>
              </a:rPr>
              <a:t> </a:t>
            </a:r>
            <a:r>
              <a:rPr lang="ru-RU" altLang="ru-RU" sz="1500" b="0" dirty="0" err="1">
                <a:solidFill>
                  <a:srgbClr val="000000"/>
                </a:solidFill>
                <a:cs typeface="Arial" charset="0"/>
              </a:rPr>
              <a:t>мемлекеттік</a:t>
            </a:r>
            <a:r>
              <a:rPr lang="ru-RU" altLang="ru-RU" sz="1500" b="0" dirty="0">
                <a:solidFill>
                  <a:srgbClr val="000000"/>
                </a:solidFill>
                <a:cs typeface="Arial" charset="0"/>
              </a:rPr>
              <a:t> </a:t>
            </a:r>
            <a:r>
              <a:rPr lang="ru-RU" altLang="ru-RU" sz="1500" b="0" dirty="0" err="1">
                <a:solidFill>
                  <a:srgbClr val="000000"/>
                </a:solidFill>
                <a:cs typeface="Arial" charset="0"/>
              </a:rPr>
              <a:t>органдарға</a:t>
            </a:r>
            <a:r>
              <a:rPr lang="ru-RU" altLang="ru-RU" sz="1500" b="0" dirty="0">
                <a:solidFill>
                  <a:srgbClr val="000000"/>
                </a:solidFill>
                <a:cs typeface="Arial" charset="0"/>
              </a:rPr>
              <a:t> </a:t>
            </a:r>
            <a:r>
              <a:rPr lang="ru-RU" altLang="ru-RU" sz="1500" b="0" dirty="0" err="1">
                <a:solidFill>
                  <a:srgbClr val="000000"/>
                </a:solidFill>
                <a:cs typeface="Arial" charset="0"/>
              </a:rPr>
              <a:t>қажетті</a:t>
            </a:r>
            <a:r>
              <a:rPr lang="ru-RU" altLang="ru-RU" sz="1500" b="0" dirty="0">
                <a:solidFill>
                  <a:srgbClr val="000000"/>
                </a:solidFill>
                <a:cs typeface="Arial" charset="0"/>
              </a:rPr>
              <a:t> </a:t>
            </a:r>
            <a:r>
              <a:rPr lang="ru-RU" altLang="ru-RU" sz="1500" b="0" dirty="0" err="1">
                <a:solidFill>
                  <a:srgbClr val="000000"/>
                </a:solidFill>
                <a:cs typeface="Arial" charset="0"/>
              </a:rPr>
              <a:t>ақпарат</a:t>
            </a:r>
            <a:r>
              <a:rPr lang="ru-RU" altLang="ru-RU" sz="1500" b="0" dirty="0">
                <a:solidFill>
                  <a:srgbClr val="000000"/>
                </a:solidFill>
                <a:cs typeface="Arial" charset="0"/>
              </a:rPr>
              <a:t> </a:t>
            </a:r>
            <a:r>
              <a:rPr lang="ru-RU" altLang="ru-RU" sz="1500" b="0" dirty="0" err="1">
                <a:solidFill>
                  <a:srgbClr val="000000"/>
                </a:solidFill>
                <a:cs typeface="Arial" charset="0"/>
              </a:rPr>
              <a:t>жолдау</a:t>
            </a:r>
            <a:r>
              <a:rPr lang="ru-RU" altLang="ru-RU" sz="1500" b="0" dirty="0">
                <a:solidFill>
                  <a:srgbClr val="000000"/>
                </a:solidFill>
                <a:cs typeface="Arial" charset="0"/>
              </a:rPr>
              <a:t> </a:t>
            </a:r>
            <a:r>
              <a:rPr lang="ru-RU" altLang="ru-RU" sz="1500" b="0" dirty="0" err="1">
                <a:solidFill>
                  <a:srgbClr val="000000"/>
                </a:solidFill>
                <a:cs typeface="Arial" charset="0"/>
              </a:rPr>
              <a:t>бөлігінде</a:t>
            </a:r>
            <a:r>
              <a:rPr lang="ru-RU" altLang="ru-RU" sz="1500" b="0" dirty="0">
                <a:solidFill>
                  <a:srgbClr val="000000"/>
                </a:solidFill>
                <a:cs typeface="Arial" charset="0"/>
              </a:rPr>
              <a:t> ҚМК </a:t>
            </a:r>
            <a:r>
              <a:rPr lang="ru-RU" altLang="ru-RU" sz="1500" b="0" dirty="0" err="1">
                <a:solidFill>
                  <a:srgbClr val="000000"/>
                </a:solidFill>
                <a:cs typeface="Arial" charset="0"/>
              </a:rPr>
              <a:t>функцияларын</a:t>
            </a:r>
            <a:r>
              <a:rPr lang="ru-RU" altLang="ru-RU" sz="1500" b="0" dirty="0">
                <a:solidFill>
                  <a:srgbClr val="000000"/>
                </a:solidFill>
                <a:cs typeface="Arial" charset="0"/>
              </a:rPr>
              <a:t> </a:t>
            </a:r>
            <a:r>
              <a:rPr lang="ru-RU" altLang="ru-RU" sz="1500" b="0" dirty="0" err="1">
                <a:solidFill>
                  <a:srgbClr val="000000"/>
                </a:solidFill>
                <a:cs typeface="Arial" charset="0"/>
              </a:rPr>
              <a:t>кеңейту</a:t>
            </a:r>
            <a:r>
              <a:rPr lang="ru-RU" altLang="ru-RU" sz="1500" b="0" dirty="0">
                <a:solidFill>
                  <a:srgbClr val="000000"/>
                </a:solidFill>
                <a:cs typeface="Arial" charset="0"/>
              </a:rPr>
              <a:t> </a:t>
            </a:r>
          </a:p>
        </p:txBody>
      </p:sp>
      <p:sp>
        <p:nvSpPr>
          <p:cNvPr id="4" name="Овал 3"/>
          <p:cNvSpPr/>
          <p:nvPr/>
        </p:nvSpPr>
        <p:spPr>
          <a:xfrm>
            <a:off x="328613" y="4284663"/>
            <a:ext cx="3743325" cy="1685925"/>
          </a:xfrm>
          <a:prstGeom prst="ellipse">
            <a:avLst/>
          </a:prstGeom>
          <a:solidFill>
            <a:schemeClr val="bg1"/>
          </a:solidFill>
          <a:effectLst>
            <a:outerShdw blurRad="50800" dist="50800" dir="5400000" algn="ctr" rotWithShape="0">
              <a:schemeClr val="accent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400" dirty="0">
                <a:solidFill>
                  <a:prstClr val="black"/>
                </a:solidFill>
              </a:rPr>
              <a:t>МАҚСАТ:</a:t>
            </a:r>
          </a:p>
          <a:p>
            <a:pPr algn="ctr" eaLnBrk="1" hangingPunct="1">
              <a:defRPr/>
            </a:pPr>
            <a:r>
              <a:rPr lang="ru-RU" sz="1400" b="0" dirty="0" err="1">
                <a:solidFill>
                  <a:prstClr val="black"/>
                </a:solidFill>
              </a:rPr>
              <a:t>Терроризмді</a:t>
            </a:r>
            <a:r>
              <a:rPr lang="ru-RU" sz="1400" b="0" dirty="0">
                <a:solidFill>
                  <a:prstClr val="black"/>
                </a:solidFill>
              </a:rPr>
              <a:t> </a:t>
            </a:r>
            <a:r>
              <a:rPr lang="ru-RU" sz="1400" b="0" dirty="0" err="1">
                <a:solidFill>
                  <a:prstClr val="black"/>
                </a:solidFill>
              </a:rPr>
              <a:t>қаржыландыруға</a:t>
            </a:r>
            <a:r>
              <a:rPr lang="ru-RU" sz="1400" b="0" dirty="0">
                <a:solidFill>
                  <a:prstClr val="black"/>
                </a:solidFill>
              </a:rPr>
              <a:t> </a:t>
            </a:r>
            <a:r>
              <a:rPr lang="ru-RU" sz="1400" b="0" dirty="0" err="1">
                <a:solidFill>
                  <a:prstClr val="black"/>
                </a:solidFill>
              </a:rPr>
              <a:t>қарсы</a:t>
            </a:r>
            <a:r>
              <a:rPr lang="ru-RU" sz="1400" b="0" dirty="0">
                <a:solidFill>
                  <a:prstClr val="black"/>
                </a:solidFill>
              </a:rPr>
              <a:t> </a:t>
            </a:r>
            <a:r>
              <a:rPr lang="ru-RU" sz="1400" b="0" dirty="0" err="1">
                <a:solidFill>
                  <a:prstClr val="black"/>
                </a:solidFill>
              </a:rPr>
              <a:t>іс-қимыл</a:t>
            </a:r>
            <a:r>
              <a:rPr lang="ru-RU" sz="1400" b="0" dirty="0">
                <a:solidFill>
                  <a:prstClr val="black"/>
                </a:solidFill>
              </a:rPr>
              <a:t> </a:t>
            </a:r>
            <a:r>
              <a:rPr lang="ru-RU" sz="1400" b="0" dirty="0" err="1">
                <a:solidFill>
                  <a:prstClr val="black"/>
                </a:solidFill>
              </a:rPr>
              <a:t>бөлігінде</a:t>
            </a:r>
            <a:r>
              <a:rPr lang="ru-RU" sz="1400" b="0" dirty="0">
                <a:solidFill>
                  <a:prstClr val="black"/>
                </a:solidFill>
              </a:rPr>
              <a:t> </a:t>
            </a:r>
            <a:r>
              <a:rPr lang="ru-RU" sz="1400" b="0" dirty="0" err="1">
                <a:solidFill>
                  <a:prstClr val="black"/>
                </a:solidFill>
              </a:rPr>
              <a:t>жеделділік</a:t>
            </a:r>
            <a:r>
              <a:rPr lang="ru-RU" sz="1400" b="0" dirty="0">
                <a:solidFill>
                  <a:prstClr val="black"/>
                </a:solidFill>
              </a:rPr>
              <a:t> пен </a:t>
            </a:r>
            <a:r>
              <a:rPr lang="ru-RU" sz="1400" b="0" dirty="0" err="1">
                <a:solidFill>
                  <a:prstClr val="black"/>
                </a:solidFill>
              </a:rPr>
              <a:t>өзара</a:t>
            </a:r>
            <a:r>
              <a:rPr lang="ru-RU" sz="1400" b="0" dirty="0">
                <a:solidFill>
                  <a:prstClr val="black"/>
                </a:solidFill>
              </a:rPr>
              <a:t> </a:t>
            </a:r>
            <a:r>
              <a:rPr lang="ru-RU" sz="1400" b="0" dirty="0" err="1">
                <a:solidFill>
                  <a:prstClr val="black"/>
                </a:solidFill>
              </a:rPr>
              <a:t>іс-қимыл</a:t>
            </a:r>
            <a:r>
              <a:rPr lang="ru-RU" sz="1400" b="0" dirty="0">
                <a:solidFill>
                  <a:prstClr val="black"/>
                </a:solidFill>
              </a:rPr>
              <a:t> </a:t>
            </a:r>
            <a:r>
              <a:rPr lang="ru-RU" sz="1400" b="0" dirty="0" err="1">
                <a:solidFill>
                  <a:prstClr val="black"/>
                </a:solidFill>
              </a:rPr>
              <a:t>деңгейін</a:t>
            </a:r>
            <a:r>
              <a:rPr lang="ru-RU" sz="1400" b="0" dirty="0">
                <a:solidFill>
                  <a:prstClr val="black"/>
                </a:solidFill>
              </a:rPr>
              <a:t> </a:t>
            </a:r>
            <a:r>
              <a:rPr lang="ru-RU" sz="1400" b="0" dirty="0" err="1">
                <a:solidFill>
                  <a:prstClr val="black"/>
                </a:solidFill>
              </a:rPr>
              <a:t>көтеру</a:t>
            </a:r>
            <a:r>
              <a:rPr lang="ru-RU" sz="1400" b="0" dirty="0">
                <a:solidFill>
                  <a:prstClr val="black"/>
                </a:solidFill>
              </a:rPr>
              <a:t> </a:t>
            </a:r>
          </a:p>
        </p:txBody>
      </p:sp>
      <p:sp>
        <p:nvSpPr>
          <p:cNvPr id="16" name="Овал 15"/>
          <p:cNvSpPr/>
          <p:nvPr/>
        </p:nvSpPr>
        <p:spPr>
          <a:xfrm>
            <a:off x="300037" y="1447801"/>
            <a:ext cx="3743325" cy="1685925"/>
          </a:xfrm>
          <a:prstGeom prst="ellipse">
            <a:avLst/>
          </a:prstGeom>
          <a:solidFill>
            <a:schemeClr val="bg1"/>
          </a:solidFill>
          <a:effectLst>
            <a:outerShdw blurRad="50800" dist="50800" dir="5400000" algn="ctr" rotWithShape="0">
              <a:schemeClr val="accent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400" dirty="0">
                <a:solidFill>
                  <a:prstClr val="black"/>
                </a:solidFill>
              </a:rPr>
              <a:t>МАҚСАТ:</a:t>
            </a:r>
          </a:p>
          <a:p>
            <a:pPr algn="ctr" eaLnBrk="1" hangingPunct="1">
              <a:defRPr/>
            </a:pPr>
            <a:r>
              <a:rPr lang="ru-RU" sz="1400" b="0" dirty="0" err="1">
                <a:solidFill>
                  <a:prstClr val="black"/>
                </a:solidFill>
              </a:rPr>
              <a:t>Терроризмді</a:t>
            </a:r>
            <a:r>
              <a:rPr lang="ru-RU" sz="1400" b="0" dirty="0">
                <a:solidFill>
                  <a:prstClr val="black"/>
                </a:solidFill>
              </a:rPr>
              <a:t> </a:t>
            </a:r>
            <a:r>
              <a:rPr lang="ru-RU" sz="1400" b="0" dirty="0" err="1">
                <a:solidFill>
                  <a:prstClr val="black"/>
                </a:solidFill>
              </a:rPr>
              <a:t>қаржыландыру</a:t>
            </a:r>
            <a:r>
              <a:rPr lang="ru-RU" sz="1400" b="0" dirty="0">
                <a:solidFill>
                  <a:prstClr val="black"/>
                </a:solidFill>
              </a:rPr>
              <a:t> </a:t>
            </a:r>
            <a:r>
              <a:rPr lang="ru-RU" sz="1400" b="0" dirty="0" err="1">
                <a:solidFill>
                  <a:prstClr val="black"/>
                </a:solidFill>
              </a:rPr>
              <a:t>арналарын</a:t>
            </a:r>
            <a:r>
              <a:rPr lang="ru-RU" sz="1400" b="0" dirty="0">
                <a:solidFill>
                  <a:prstClr val="black"/>
                </a:solidFill>
              </a:rPr>
              <a:t> </a:t>
            </a:r>
            <a:r>
              <a:rPr lang="ru-RU" sz="1400" b="0" dirty="0" err="1">
                <a:solidFill>
                  <a:prstClr val="black"/>
                </a:solidFill>
              </a:rPr>
              <a:t>анықтау</a:t>
            </a:r>
            <a:r>
              <a:rPr lang="ru-RU" sz="1400" b="0" dirty="0">
                <a:solidFill>
                  <a:prstClr val="black"/>
                </a:solidFill>
              </a:rPr>
              <a:t> </a:t>
            </a:r>
            <a:r>
              <a:rPr lang="ru-RU" sz="1400" b="0" dirty="0" err="1">
                <a:solidFill>
                  <a:prstClr val="black"/>
                </a:solidFill>
              </a:rPr>
              <a:t>тиімділігін</a:t>
            </a:r>
            <a:r>
              <a:rPr lang="ru-RU" sz="1400" b="0" dirty="0">
                <a:solidFill>
                  <a:prstClr val="black"/>
                </a:solidFill>
              </a:rPr>
              <a:t> </a:t>
            </a:r>
            <a:r>
              <a:rPr lang="ru-RU" sz="1400" b="0" dirty="0" err="1">
                <a:solidFill>
                  <a:prstClr val="black"/>
                </a:solidFill>
              </a:rPr>
              <a:t>арттыру</a:t>
            </a:r>
            <a:endParaRPr lang="ru-RU" sz="1400" b="0" dirty="0">
              <a:solidFill>
                <a:prstClr val="black"/>
              </a:solidFill>
            </a:endParaRPr>
          </a:p>
        </p:txBody>
      </p:sp>
      <p:cxnSp>
        <p:nvCxnSpPr>
          <p:cNvPr id="17" name="Прямая со стрелкой 16"/>
          <p:cNvCxnSpPr/>
          <p:nvPr/>
        </p:nvCxnSpPr>
        <p:spPr>
          <a:xfrm flipV="1">
            <a:off x="3924300" y="1639888"/>
            <a:ext cx="1363663" cy="420960"/>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20" name="Прямая со стрелкой 19"/>
          <p:cNvCxnSpPr/>
          <p:nvPr/>
        </p:nvCxnSpPr>
        <p:spPr>
          <a:xfrm flipV="1">
            <a:off x="3779912" y="1982788"/>
            <a:ext cx="1535038" cy="2598340"/>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23" name="Прямая со стрелкой 22"/>
          <p:cNvCxnSpPr>
            <a:endCxn id="28679" idx="1"/>
          </p:cNvCxnSpPr>
          <p:nvPr/>
        </p:nvCxnSpPr>
        <p:spPr>
          <a:xfrm>
            <a:off x="3924300" y="5514975"/>
            <a:ext cx="1473199" cy="499895"/>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30" name="Прямая со стрелкой 29"/>
          <p:cNvCxnSpPr>
            <a:endCxn id="28677" idx="1"/>
          </p:cNvCxnSpPr>
          <p:nvPr/>
        </p:nvCxnSpPr>
        <p:spPr>
          <a:xfrm>
            <a:off x="3950492" y="2541691"/>
            <a:ext cx="1406525" cy="1006501"/>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31" name="Прямая со стрелкой 30"/>
          <p:cNvCxnSpPr>
            <a:endCxn id="28678" idx="1"/>
          </p:cNvCxnSpPr>
          <p:nvPr/>
        </p:nvCxnSpPr>
        <p:spPr>
          <a:xfrm flipV="1">
            <a:off x="4078288" y="4792663"/>
            <a:ext cx="1319213" cy="148506"/>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sp>
        <p:nvSpPr>
          <p:cNvPr id="2" name="Прямоугольник 1"/>
          <p:cNvSpPr/>
          <p:nvPr/>
        </p:nvSpPr>
        <p:spPr>
          <a:xfrm>
            <a:off x="8340594" y="6396335"/>
            <a:ext cx="527709" cy="461665"/>
          </a:xfrm>
          <a:prstGeom prst="rect">
            <a:avLst/>
          </a:prstGeom>
        </p:spPr>
        <p:txBody>
          <a:bodyPr wrap="none">
            <a:spAutoFit/>
          </a:bodyPr>
          <a:lstStyle/>
          <a:p>
            <a:r>
              <a:rPr lang="ru-RU" dirty="0" smtClean="0"/>
              <a:t>17</a:t>
            </a:r>
            <a:endParaRPr lang="ru-RU" dirty="0"/>
          </a:p>
        </p:txBody>
      </p:sp>
    </p:spTree>
    <p:extLst>
      <p:ext uri="{BB962C8B-B14F-4D97-AF65-F5344CB8AC3E}">
        <p14:creationId xmlns:p14="http://schemas.microsoft.com/office/powerpoint/2010/main" val="33150883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250"/>
                            </p:stCondLst>
                            <p:childTnLst>
                              <p:par>
                                <p:cTn id="8" presetID="22" presetClass="entr" presetSubtype="4" fill="hold" nodeType="afterEffect">
                                  <p:stCondLst>
                                    <p:cond delay="25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par>
                          <p:cTn id="11" fill="hold">
                            <p:stCondLst>
                              <p:cond delay="1000"/>
                            </p:stCondLst>
                            <p:childTnLst>
                              <p:par>
                                <p:cTn id="12" presetID="14" presetClass="entr" presetSubtype="10" fill="hold" grpId="0" nodeType="afterEffect">
                                  <p:stCondLst>
                                    <p:cond delay="250"/>
                                  </p:stCondLst>
                                  <p:childTnLst>
                                    <p:set>
                                      <p:cBhvr>
                                        <p:cTn id="13" dur="1" fill="hold">
                                          <p:stCondLst>
                                            <p:cond delay="0"/>
                                          </p:stCondLst>
                                        </p:cTn>
                                        <p:tgtEl>
                                          <p:spTgt spid="28676"/>
                                        </p:tgtEl>
                                        <p:attrNameLst>
                                          <p:attrName>style.visibility</p:attrName>
                                        </p:attrNameLst>
                                      </p:cBhvr>
                                      <p:to>
                                        <p:strVal val="visible"/>
                                      </p:to>
                                    </p:set>
                                    <p:animEffect transition="in" filter="randombar(horizontal)">
                                      <p:cBhvr>
                                        <p:cTn id="14" dur="500"/>
                                        <p:tgtEl>
                                          <p:spTgt spid="28676"/>
                                        </p:tgtEl>
                                      </p:cBhvr>
                                    </p:animEffect>
                                  </p:childTnLst>
                                </p:cTn>
                              </p:par>
                            </p:childTnLst>
                          </p:cTn>
                        </p:par>
                        <p:par>
                          <p:cTn id="15" fill="hold">
                            <p:stCondLst>
                              <p:cond delay="1750"/>
                            </p:stCondLst>
                            <p:childTnLst>
                              <p:par>
                                <p:cTn id="16" presetID="22" presetClass="entr" presetSubtype="8" fill="hold" nodeType="afterEffect">
                                  <p:stCondLst>
                                    <p:cond delay="25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500"/>
                                        <p:tgtEl>
                                          <p:spTgt spid="30"/>
                                        </p:tgtEl>
                                      </p:cBhvr>
                                    </p:animEffect>
                                  </p:childTnLst>
                                </p:cTn>
                              </p:par>
                            </p:childTnLst>
                          </p:cTn>
                        </p:par>
                        <p:par>
                          <p:cTn id="19" fill="hold">
                            <p:stCondLst>
                              <p:cond delay="2500"/>
                            </p:stCondLst>
                            <p:childTnLst>
                              <p:par>
                                <p:cTn id="20" presetID="14" presetClass="entr" presetSubtype="10" fill="hold" grpId="0" nodeType="afterEffect">
                                  <p:stCondLst>
                                    <p:cond delay="250"/>
                                  </p:stCondLst>
                                  <p:childTnLst>
                                    <p:set>
                                      <p:cBhvr>
                                        <p:cTn id="21" dur="1" fill="hold">
                                          <p:stCondLst>
                                            <p:cond delay="0"/>
                                          </p:stCondLst>
                                        </p:cTn>
                                        <p:tgtEl>
                                          <p:spTgt spid="28677"/>
                                        </p:tgtEl>
                                        <p:attrNameLst>
                                          <p:attrName>style.visibility</p:attrName>
                                        </p:attrNameLst>
                                      </p:cBhvr>
                                      <p:to>
                                        <p:strVal val="visible"/>
                                      </p:to>
                                    </p:set>
                                    <p:animEffect transition="in" filter="randombar(horizontal)">
                                      <p:cBhvr>
                                        <p:cTn id="22" dur="500"/>
                                        <p:tgtEl>
                                          <p:spTgt spid="28677"/>
                                        </p:tgtEl>
                                      </p:cBhvr>
                                    </p:animEffect>
                                  </p:childTnLst>
                                </p:cTn>
                              </p:par>
                            </p:childTnLst>
                          </p:cTn>
                        </p:par>
                        <p:par>
                          <p:cTn id="23" fill="hold">
                            <p:stCondLst>
                              <p:cond delay="3250"/>
                            </p:stCondLst>
                            <p:childTnLst>
                              <p:par>
                                <p:cTn id="24" presetID="1" presetClass="entr" presetSubtype="0" fill="hold" grpId="0" nodeType="afterEffect">
                                  <p:stCondLst>
                                    <p:cond delay="250"/>
                                  </p:stCondLst>
                                  <p:childTnLst>
                                    <p:set>
                                      <p:cBhvr>
                                        <p:cTn id="25" dur="1" fill="hold">
                                          <p:stCondLst>
                                            <p:cond delay="0"/>
                                          </p:stCondLst>
                                        </p:cTn>
                                        <p:tgtEl>
                                          <p:spTgt spid="4"/>
                                        </p:tgtEl>
                                        <p:attrNameLst>
                                          <p:attrName>style.visibility</p:attrName>
                                        </p:attrNameLst>
                                      </p:cBhvr>
                                      <p:to>
                                        <p:strVal val="visible"/>
                                      </p:to>
                                    </p:set>
                                  </p:childTnLst>
                                </p:cTn>
                              </p:par>
                            </p:childTnLst>
                          </p:cTn>
                        </p:par>
                        <p:par>
                          <p:cTn id="26" fill="hold">
                            <p:stCondLst>
                              <p:cond delay="3500"/>
                            </p:stCondLst>
                            <p:childTnLst>
                              <p:par>
                                <p:cTn id="27" presetID="22" presetClass="entr" presetSubtype="4" fill="hold" nodeType="afterEffect">
                                  <p:stCondLst>
                                    <p:cond delay="25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childTnLst>
                          </p:cTn>
                        </p:par>
                        <p:par>
                          <p:cTn id="30" fill="hold">
                            <p:stCondLst>
                              <p:cond delay="4250"/>
                            </p:stCondLst>
                            <p:childTnLst>
                              <p:par>
                                <p:cTn id="31" presetID="22" presetClass="entr" presetSubtype="4" fill="hold" nodeType="afterEffect">
                                  <p:stCondLst>
                                    <p:cond delay="250"/>
                                  </p:stCondLst>
                                  <p:childTnLst>
                                    <p:set>
                                      <p:cBhvr>
                                        <p:cTn id="32" dur="1" fill="hold">
                                          <p:stCondLst>
                                            <p:cond delay="0"/>
                                          </p:stCondLst>
                                        </p:cTn>
                                        <p:tgtEl>
                                          <p:spTgt spid="31"/>
                                        </p:tgtEl>
                                        <p:attrNameLst>
                                          <p:attrName>style.visibility</p:attrName>
                                        </p:attrNameLst>
                                      </p:cBhvr>
                                      <p:to>
                                        <p:strVal val="visible"/>
                                      </p:to>
                                    </p:set>
                                    <p:animEffect transition="in" filter="wipe(down)">
                                      <p:cBhvr>
                                        <p:cTn id="33" dur="500"/>
                                        <p:tgtEl>
                                          <p:spTgt spid="31"/>
                                        </p:tgtEl>
                                      </p:cBhvr>
                                    </p:animEffect>
                                  </p:childTnLst>
                                </p:cTn>
                              </p:par>
                            </p:childTnLst>
                          </p:cTn>
                        </p:par>
                        <p:par>
                          <p:cTn id="34" fill="hold">
                            <p:stCondLst>
                              <p:cond delay="5000"/>
                            </p:stCondLst>
                            <p:childTnLst>
                              <p:par>
                                <p:cTn id="35" presetID="14" presetClass="entr" presetSubtype="10" fill="hold" grpId="0" nodeType="afterEffect">
                                  <p:stCondLst>
                                    <p:cond delay="250"/>
                                  </p:stCondLst>
                                  <p:childTnLst>
                                    <p:set>
                                      <p:cBhvr>
                                        <p:cTn id="36" dur="1" fill="hold">
                                          <p:stCondLst>
                                            <p:cond delay="0"/>
                                          </p:stCondLst>
                                        </p:cTn>
                                        <p:tgtEl>
                                          <p:spTgt spid="28678"/>
                                        </p:tgtEl>
                                        <p:attrNameLst>
                                          <p:attrName>style.visibility</p:attrName>
                                        </p:attrNameLst>
                                      </p:cBhvr>
                                      <p:to>
                                        <p:strVal val="visible"/>
                                      </p:to>
                                    </p:set>
                                    <p:animEffect transition="in" filter="randombar(horizontal)">
                                      <p:cBhvr>
                                        <p:cTn id="37" dur="500"/>
                                        <p:tgtEl>
                                          <p:spTgt spid="28678"/>
                                        </p:tgtEl>
                                      </p:cBhvr>
                                    </p:animEffect>
                                  </p:childTnLst>
                                </p:cTn>
                              </p:par>
                            </p:childTnLst>
                          </p:cTn>
                        </p:par>
                        <p:par>
                          <p:cTn id="38" fill="hold">
                            <p:stCondLst>
                              <p:cond delay="5750"/>
                            </p:stCondLst>
                            <p:childTnLst>
                              <p:par>
                                <p:cTn id="39" presetID="22" presetClass="entr" presetSubtype="8" fill="hold" nodeType="afterEffect">
                                  <p:stCondLst>
                                    <p:cond delay="250"/>
                                  </p:stCondLst>
                                  <p:childTnLst>
                                    <p:set>
                                      <p:cBhvr>
                                        <p:cTn id="40" dur="1" fill="hold">
                                          <p:stCondLst>
                                            <p:cond delay="0"/>
                                          </p:stCondLst>
                                        </p:cTn>
                                        <p:tgtEl>
                                          <p:spTgt spid="23"/>
                                        </p:tgtEl>
                                        <p:attrNameLst>
                                          <p:attrName>style.visibility</p:attrName>
                                        </p:attrNameLst>
                                      </p:cBhvr>
                                      <p:to>
                                        <p:strVal val="visible"/>
                                      </p:to>
                                    </p:set>
                                    <p:animEffect transition="in" filter="wipe(left)">
                                      <p:cBhvr>
                                        <p:cTn id="41" dur="500"/>
                                        <p:tgtEl>
                                          <p:spTgt spid="23"/>
                                        </p:tgtEl>
                                      </p:cBhvr>
                                    </p:animEffect>
                                  </p:childTnLst>
                                </p:cTn>
                              </p:par>
                            </p:childTnLst>
                          </p:cTn>
                        </p:par>
                        <p:par>
                          <p:cTn id="42" fill="hold">
                            <p:stCondLst>
                              <p:cond delay="6500"/>
                            </p:stCondLst>
                            <p:childTnLst>
                              <p:par>
                                <p:cTn id="43" presetID="14" presetClass="entr" presetSubtype="10" fill="hold" grpId="0" nodeType="afterEffect">
                                  <p:stCondLst>
                                    <p:cond delay="250"/>
                                  </p:stCondLst>
                                  <p:childTnLst>
                                    <p:set>
                                      <p:cBhvr>
                                        <p:cTn id="44" dur="1" fill="hold">
                                          <p:stCondLst>
                                            <p:cond delay="0"/>
                                          </p:stCondLst>
                                        </p:cTn>
                                        <p:tgtEl>
                                          <p:spTgt spid="28679"/>
                                        </p:tgtEl>
                                        <p:attrNameLst>
                                          <p:attrName>style.visibility</p:attrName>
                                        </p:attrNameLst>
                                      </p:cBhvr>
                                      <p:to>
                                        <p:strVal val="visible"/>
                                      </p:to>
                                    </p:set>
                                    <p:animEffect transition="in" filter="randombar(horizontal)">
                                      <p:cBhvr>
                                        <p:cTn id="45"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7" grpId="0" animBg="1"/>
      <p:bldP spid="28678" grpId="0" animBg="1"/>
      <p:bldP spid="28679" grpId="0" animBg="1"/>
      <p:bldP spid="4"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57158" y="2285992"/>
            <a:ext cx="8638530" cy="3510326"/>
          </a:xfrm>
        </p:spPr>
        <p:txBody>
          <a:bodyPr rtlCol="0">
            <a:noAutofit/>
          </a:bodyPr>
          <a:lstStyle/>
          <a:p>
            <a:pPr eaLnBrk="1" fontAlgn="auto" hangingPunct="1">
              <a:spcAft>
                <a:spcPts val="0"/>
              </a:spcAft>
              <a:defRPr/>
            </a:pPr>
            <a:r>
              <a:rPr lang="ru-RU" sz="3200" b="1" dirty="0" smtClean="0">
                <a:latin typeface="Arial" panose="020B0604020202020204" pitchFamily="34" charset="0"/>
                <a:cs typeface="Arial" panose="020B0604020202020204" pitchFamily="34" charset="0"/>
              </a:rPr>
              <a:t>Проект Закона Республики Казахстан </a:t>
            </a:r>
            <a:br>
              <a:rPr lang="ru-RU" sz="3200" b="1" dirty="0" smtClean="0">
                <a:latin typeface="Arial" panose="020B0604020202020204" pitchFamily="34" charset="0"/>
                <a:cs typeface="Arial" panose="020B0604020202020204" pitchFamily="34" charset="0"/>
              </a:rPr>
            </a:br>
            <a:r>
              <a:rPr lang="ru-RU" sz="3200" b="1" dirty="0" smtClean="0">
                <a:latin typeface="Arial" panose="020B0604020202020204" pitchFamily="34" charset="0"/>
                <a:cs typeface="Arial" panose="020B0604020202020204" pitchFamily="34" charset="0"/>
              </a:rPr>
              <a:t>«О внесении изменений и дополнений </a:t>
            </a:r>
            <a:br>
              <a:rPr lang="ru-RU" sz="3200" b="1" dirty="0" smtClean="0">
                <a:latin typeface="Arial" panose="020B0604020202020204" pitchFamily="34" charset="0"/>
                <a:cs typeface="Arial" panose="020B0604020202020204" pitchFamily="34" charset="0"/>
              </a:rPr>
            </a:br>
            <a:r>
              <a:rPr lang="ru-RU" sz="3200" b="1" dirty="0" smtClean="0">
                <a:latin typeface="Arial" panose="020B0604020202020204" pitchFamily="34" charset="0"/>
                <a:cs typeface="Arial" panose="020B0604020202020204" pitchFamily="34" charset="0"/>
              </a:rPr>
              <a:t>в некоторые законодательные акты Республики Казахстан по вопросам противодействия экстремизму и терроризму»</a:t>
            </a: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868" y="285728"/>
            <a:ext cx="1872208" cy="1872208"/>
          </a:xfrm>
          <a:prstGeom prst="rect">
            <a:avLst/>
          </a:prstGeom>
        </p:spPr>
      </p:pic>
      <p:sp>
        <p:nvSpPr>
          <p:cNvPr id="3" name="TextBox 2"/>
          <p:cNvSpPr txBox="1"/>
          <p:nvPr/>
        </p:nvSpPr>
        <p:spPr>
          <a:xfrm>
            <a:off x="3286116" y="5857892"/>
            <a:ext cx="2543185" cy="646331"/>
          </a:xfrm>
          <a:prstGeom prst="rect">
            <a:avLst/>
          </a:prstGeom>
          <a:noFill/>
        </p:spPr>
        <p:txBody>
          <a:bodyPr wrap="square" rtlCol="0">
            <a:spAutoFit/>
          </a:bodyPr>
          <a:lstStyle/>
          <a:p>
            <a:pPr algn="ctr"/>
            <a:r>
              <a:rPr lang="ru-RU" sz="1800" dirty="0" smtClean="0"/>
              <a:t>Астана</a:t>
            </a:r>
          </a:p>
          <a:p>
            <a:pPr algn="ctr"/>
            <a:r>
              <a:rPr lang="ru-RU" sz="1800" dirty="0" smtClean="0"/>
              <a:t>2016 год</a:t>
            </a:r>
            <a:endParaRPr lang="ru-RU" sz="18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Прямоугольник 67"/>
          <p:cNvSpPr/>
          <p:nvPr/>
        </p:nvSpPr>
        <p:spPr>
          <a:xfrm>
            <a:off x="395537" y="188912"/>
            <a:ext cx="8208912" cy="969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2200" dirty="0">
                <a:solidFill>
                  <a:srgbClr val="C00000"/>
                </a:solidFill>
                <a:effectLst>
                  <a:outerShdw blurRad="38100" dist="38100" dir="2700000" algn="tl">
                    <a:srgbClr val="C0C0C0"/>
                  </a:outerShdw>
                </a:effectLst>
                <a:latin typeface="Arial" charset="0"/>
                <a:cs typeface="Times New Roman" pitchFamily="18" charset="0"/>
              </a:rPr>
              <a:t>Поправки в </a:t>
            </a:r>
            <a:r>
              <a:rPr lang="ru-RU" sz="2200" dirty="0" smtClean="0">
                <a:solidFill>
                  <a:srgbClr val="C00000"/>
                </a:solidFill>
                <a:effectLst>
                  <a:outerShdw blurRad="38100" dist="38100" dir="2700000" algn="tl">
                    <a:srgbClr val="C0C0C0"/>
                  </a:outerShdw>
                </a:effectLst>
                <a:latin typeface="Arial" charset="0"/>
                <a:cs typeface="Times New Roman" pitchFamily="18" charset="0"/>
              </a:rPr>
              <a:t>законодательство о противодействии </a:t>
            </a:r>
            <a:r>
              <a:rPr lang="ru-RU" sz="2200" dirty="0">
                <a:solidFill>
                  <a:srgbClr val="C00000"/>
                </a:solidFill>
                <a:effectLst>
                  <a:outerShdw blurRad="38100" dist="38100" dir="2700000" algn="tl">
                    <a:srgbClr val="C0C0C0"/>
                  </a:outerShdw>
                </a:effectLst>
                <a:latin typeface="Arial" charset="0"/>
                <a:cs typeface="Times New Roman" pitchFamily="18" charset="0"/>
              </a:rPr>
              <a:t>легализации (отмыванию) доходов, полученных </a:t>
            </a:r>
            <a:r>
              <a:rPr lang="ru-RU" sz="2200" u="sng" dirty="0">
                <a:solidFill>
                  <a:srgbClr val="C00000"/>
                </a:solidFill>
                <a:effectLst>
                  <a:outerShdw blurRad="38100" dist="38100" dir="2700000" algn="tl">
                    <a:srgbClr val="C0C0C0"/>
                  </a:outerShdw>
                </a:effectLst>
                <a:latin typeface="Arial" charset="0"/>
                <a:cs typeface="Times New Roman" pitchFamily="18" charset="0"/>
              </a:rPr>
              <a:t>преступным путем, и финансированию терроризма</a:t>
            </a:r>
          </a:p>
        </p:txBody>
      </p:sp>
      <p:cxnSp>
        <p:nvCxnSpPr>
          <p:cNvPr id="78" name="Прямая со стрелкой 77"/>
          <p:cNvCxnSpPr/>
          <p:nvPr/>
        </p:nvCxnSpPr>
        <p:spPr>
          <a:xfrm>
            <a:off x="6156325" y="3711575"/>
            <a:ext cx="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676" name="Прямоугольник 1"/>
          <p:cNvSpPr>
            <a:spLocks noChangeArrowheads="1"/>
          </p:cNvSpPr>
          <p:nvPr/>
        </p:nvSpPr>
        <p:spPr bwMode="auto">
          <a:xfrm>
            <a:off x="5314950" y="1252538"/>
            <a:ext cx="3708400" cy="1246188"/>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smtClean="0">
                <a:solidFill>
                  <a:srgbClr val="000000"/>
                </a:solidFill>
                <a:cs typeface="Arial" charset="0"/>
              </a:rPr>
              <a:t>Закрепление </a:t>
            </a:r>
            <a:r>
              <a:rPr lang="ru-RU" altLang="ru-RU" sz="1500" b="0" dirty="0">
                <a:solidFill>
                  <a:srgbClr val="000000"/>
                </a:solidFill>
                <a:cs typeface="Arial" charset="0"/>
              </a:rPr>
              <a:t>за КФМ  полномочий по составлению типологий, схем и способов легализации (отмывания) преступных доходов и финансирования терроризма</a:t>
            </a:r>
          </a:p>
        </p:txBody>
      </p:sp>
      <p:sp>
        <p:nvSpPr>
          <p:cNvPr id="28677" name="Прямоугольник 9"/>
          <p:cNvSpPr>
            <a:spLocks noChangeArrowheads="1"/>
          </p:cNvSpPr>
          <p:nvPr/>
        </p:nvSpPr>
        <p:spPr bwMode="auto">
          <a:xfrm>
            <a:off x="5330825" y="2638425"/>
            <a:ext cx="3706813" cy="1477963"/>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smtClean="0">
                <a:solidFill>
                  <a:srgbClr val="000000"/>
                </a:solidFill>
                <a:cs typeface="Arial" charset="0"/>
              </a:rPr>
              <a:t>Установление </a:t>
            </a:r>
            <a:r>
              <a:rPr lang="ru-RU" altLang="ru-RU" sz="1500" b="0" dirty="0">
                <a:solidFill>
                  <a:srgbClr val="000000"/>
                </a:solidFill>
                <a:cs typeface="Arial" charset="0"/>
              </a:rPr>
              <a:t>на законодательном уровне требований, предъявляемых к работникам субъектов финансового мониторинга, ответственных за реализацию и соблюдение Правил внутреннего контроля</a:t>
            </a:r>
          </a:p>
        </p:txBody>
      </p:sp>
      <p:sp>
        <p:nvSpPr>
          <p:cNvPr id="28678" name="Прямоугольник 12"/>
          <p:cNvSpPr>
            <a:spLocks noChangeArrowheads="1"/>
          </p:cNvSpPr>
          <p:nvPr/>
        </p:nvSpPr>
        <p:spPr bwMode="auto">
          <a:xfrm>
            <a:off x="5397501" y="4284663"/>
            <a:ext cx="3640138" cy="101600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smtClean="0">
                <a:solidFill>
                  <a:srgbClr val="000000"/>
                </a:solidFill>
                <a:cs typeface="Arial" charset="0"/>
              </a:rPr>
              <a:t>Подключение </a:t>
            </a:r>
            <a:r>
              <a:rPr lang="ru-RU" altLang="ru-RU" sz="1500" b="0" dirty="0">
                <a:solidFill>
                  <a:srgbClr val="000000"/>
                </a:solidFill>
                <a:cs typeface="Arial" charset="0"/>
              </a:rPr>
              <a:t>КФМ к Системе информационного обмена правоохранительных и специальных государственных органов (СИОПСО)</a:t>
            </a:r>
          </a:p>
        </p:txBody>
      </p:sp>
      <p:sp>
        <p:nvSpPr>
          <p:cNvPr id="28679" name="Прямоугольник 13"/>
          <p:cNvSpPr>
            <a:spLocks noChangeArrowheads="1"/>
          </p:cNvSpPr>
          <p:nvPr/>
        </p:nvSpPr>
        <p:spPr bwMode="auto">
          <a:xfrm>
            <a:off x="5397499" y="5507038"/>
            <a:ext cx="3625851" cy="1015663"/>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indent="360000" algn="ctr" eaLnBrk="1" hangingPunct="1"/>
            <a:r>
              <a:rPr lang="ru-RU" altLang="ru-RU" sz="1500" b="0" dirty="0" smtClean="0">
                <a:solidFill>
                  <a:srgbClr val="000000"/>
                </a:solidFill>
                <a:cs typeface="Arial" charset="0"/>
              </a:rPr>
              <a:t>Расширение </a:t>
            </a:r>
            <a:r>
              <a:rPr lang="ru-RU" altLang="ru-RU" sz="1500" b="0" dirty="0">
                <a:solidFill>
                  <a:srgbClr val="000000"/>
                </a:solidFill>
                <a:cs typeface="Arial" charset="0"/>
              </a:rPr>
              <a:t>функций КФМ, </a:t>
            </a:r>
            <a:r>
              <a:rPr lang="ru-RU" altLang="ru-RU" sz="1500" b="0" dirty="0" smtClean="0">
                <a:solidFill>
                  <a:srgbClr val="000000"/>
                </a:solidFill>
                <a:cs typeface="Arial" charset="0"/>
              </a:rPr>
              <a:t>          в </a:t>
            </a:r>
            <a:r>
              <a:rPr lang="ru-RU" altLang="ru-RU" sz="1500" b="0" dirty="0">
                <a:solidFill>
                  <a:srgbClr val="000000"/>
                </a:solidFill>
                <a:cs typeface="Arial" charset="0"/>
              </a:rPr>
              <a:t>части направления </a:t>
            </a:r>
            <a:r>
              <a:rPr lang="ru-RU" altLang="ru-RU" sz="1500" b="0" dirty="0" smtClean="0">
                <a:solidFill>
                  <a:srgbClr val="000000"/>
                </a:solidFill>
                <a:cs typeface="Arial" charset="0"/>
              </a:rPr>
              <a:t>необходимой информации </a:t>
            </a:r>
            <a:r>
              <a:rPr lang="ru-RU" altLang="ru-RU" sz="1500" b="0" dirty="0">
                <a:solidFill>
                  <a:srgbClr val="000000"/>
                </a:solidFill>
                <a:cs typeface="Arial" charset="0"/>
              </a:rPr>
              <a:t>в правоохранительные и  специальные государственные органы</a:t>
            </a:r>
          </a:p>
        </p:txBody>
      </p:sp>
      <p:sp>
        <p:nvSpPr>
          <p:cNvPr id="4" name="Овал 3"/>
          <p:cNvSpPr/>
          <p:nvPr/>
        </p:nvSpPr>
        <p:spPr>
          <a:xfrm>
            <a:off x="328613" y="4284663"/>
            <a:ext cx="3743325" cy="1685925"/>
          </a:xfrm>
          <a:prstGeom prst="ellipse">
            <a:avLst/>
          </a:prstGeom>
          <a:solidFill>
            <a:schemeClr val="bg1"/>
          </a:solidFill>
          <a:effectLst>
            <a:outerShdw blurRad="50800" dist="50800" dir="5400000" algn="ctr" rotWithShape="0">
              <a:schemeClr val="accent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400" dirty="0">
                <a:solidFill>
                  <a:prstClr val="black"/>
                </a:solidFill>
              </a:rPr>
              <a:t>ЦЕЛЬ:</a:t>
            </a:r>
          </a:p>
          <a:p>
            <a:pPr algn="ctr" eaLnBrk="1" hangingPunct="1">
              <a:defRPr/>
            </a:pPr>
            <a:r>
              <a:rPr lang="ru-RU" sz="1400" b="0" dirty="0">
                <a:solidFill>
                  <a:prstClr val="black"/>
                </a:solidFill>
              </a:rPr>
              <a:t>повысить оперативность и уровень взаимодействия в части противодействия финансирования терроризма </a:t>
            </a:r>
          </a:p>
        </p:txBody>
      </p:sp>
      <p:sp>
        <p:nvSpPr>
          <p:cNvPr id="16" name="Овал 15"/>
          <p:cNvSpPr/>
          <p:nvPr/>
        </p:nvSpPr>
        <p:spPr>
          <a:xfrm>
            <a:off x="300037" y="1447801"/>
            <a:ext cx="3743325" cy="1685925"/>
          </a:xfrm>
          <a:prstGeom prst="ellipse">
            <a:avLst/>
          </a:prstGeom>
          <a:solidFill>
            <a:schemeClr val="bg1"/>
          </a:solidFill>
          <a:effectLst>
            <a:outerShdw blurRad="50800" dist="50800" dir="5400000" algn="ctr" rotWithShape="0">
              <a:schemeClr val="accent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400" dirty="0">
                <a:solidFill>
                  <a:prstClr val="black"/>
                </a:solidFill>
              </a:rPr>
              <a:t>ЦЕЛЬ:</a:t>
            </a:r>
          </a:p>
          <a:p>
            <a:pPr algn="ctr" eaLnBrk="1" hangingPunct="1">
              <a:defRPr/>
            </a:pPr>
            <a:r>
              <a:rPr lang="ru-RU" sz="1400" b="0" dirty="0">
                <a:solidFill>
                  <a:prstClr val="black"/>
                </a:solidFill>
              </a:rPr>
              <a:t>Повысить эффективность выявления каналов финансирования </a:t>
            </a:r>
            <a:r>
              <a:rPr lang="ru-RU" sz="1400" b="0" dirty="0" smtClean="0">
                <a:solidFill>
                  <a:prstClr val="black"/>
                </a:solidFill>
              </a:rPr>
              <a:t>терроризма</a:t>
            </a:r>
            <a:endParaRPr lang="ru-RU" sz="1400" b="0" dirty="0">
              <a:solidFill>
                <a:prstClr val="black"/>
              </a:solidFill>
            </a:endParaRPr>
          </a:p>
        </p:txBody>
      </p:sp>
      <p:cxnSp>
        <p:nvCxnSpPr>
          <p:cNvPr id="17" name="Прямая со стрелкой 16"/>
          <p:cNvCxnSpPr/>
          <p:nvPr/>
        </p:nvCxnSpPr>
        <p:spPr>
          <a:xfrm flipV="1">
            <a:off x="3924300" y="1639888"/>
            <a:ext cx="1363663" cy="420960"/>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20" name="Прямая со стрелкой 19"/>
          <p:cNvCxnSpPr/>
          <p:nvPr/>
        </p:nvCxnSpPr>
        <p:spPr>
          <a:xfrm flipV="1">
            <a:off x="3779912" y="1982788"/>
            <a:ext cx="1535038" cy="2598340"/>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23" name="Прямая со стрелкой 22"/>
          <p:cNvCxnSpPr>
            <a:endCxn id="28679" idx="1"/>
          </p:cNvCxnSpPr>
          <p:nvPr/>
        </p:nvCxnSpPr>
        <p:spPr>
          <a:xfrm>
            <a:off x="3924300" y="5514975"/>
            <a:ext cx="1473199" cy="499895"/>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30" name="Прямая со стрелкой 29"/>
          <p:cNvCxnSpPr>
            <a:endCxn id="28677" idx="1"/>
          </p:cNvCxnSpPr>
          <p:nvPr/>
        </p:nvCxnSpPr>
        <p:spPr>
          <a:xfrm>
            <a:off x="3924300" y="2638425"/>
            <a:ext cx="1406525" cy="738982"/>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cxnSp>
        <p:nvCxnSpPr>
          <p:cNvPr id="31" name="Прямая со стрелкой 30"/>
          <p:cNvCxnSpPr>
            <a:endCxn id="28678" idx="1"/>
          </p:cNvCxnSpPr>
          <p:nvPr/>
        </p:nvCxnSpPr>
        <p:spPr>
          <a:xfrm flipV="1">
            <a:off x="4078288" y="4792663"/>
            <a:ext cx="1319213" cy="148506"/>
          </a:xfrm>
          <a:prstGeom prst="straightConnector1">
            <a:avLst/>
          </a:prstGeom>
          <a:ln>
            <a:solidFill>
              <a:srgbClr val="993300"/>
            </a:solidFill>
            <a:headEnd w="lg" len="lg"/>
            <a:tailEnd type="arrow"/>
          </a:ln>
        </p:spPr>
        <p:style>
          <a:lnRef idx="2">
            <a:schemeClr val="dk1"/>
          </a:lnRef>
          <a:fillRef idx="0">
            <a:schemeClr val="dk1"/>
          </a:fillRef>
          <a:effectRef idx="1">
            <a:schemeClr val="dk1"/>
          </a:effectRef>
          <a:fontRef idx="minor">
            <a:schemeClr val="tx1"/>
          </a:fontRef>
        </p:style>
      </p:cxnSp>
      <p:sp>
        <p:nvSpPr>
          <p:cNvPr id="2" name="Прямоугольник 1"/>
          <p:cNvSpPr/>
          <p:nvPr/>
        </p:nvSpPr>
        <p:spPr>
          <a:xfrm>
            <a:off x="8340594" y="6396335"/>
            <a:ext cx="527709" cy="461665"/>
          </a:xfrm>
          <a:prstGeom prst="rect">
            <a:avLst/>
          </a:prstGeom>
        </p:spPr>
        <p:txBody>
          <a:bodyPr wrap="none">
            <a:spAutoFit/>
          </a:bodyPr>
          <a:lstStyle/>
          <a:p>
            <a:r>
              <a:rPr lang="ru-RU" dirty="0" smtClean="0"/>
              <a:t>18</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5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250"/>
                            </p:stCondLst>
                            <p:childTnLst>
                              <p:par>
                                <p:cTn id="8" presetID="22" presetClass="entr" presetSubtype="4" fill="hold" nodeType="afterEffect">
                                  <p:stCondLst>
                                    <p:cond delay="25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childTnLst>
                          </p:cTn>
                        </p:par>
                        <p:par>
                          <p:cTn id="11" fill="hold">
                            <p:stCondLst>
                              <p:cond delay="1000"/>
                            </p:stCondLst>
                            <p:childTnLst>
                              <p:par>
                                <p:cTn id="12" presetID="14" presetClass="entr" presetSubtype="10" fill="hold" grpId="0" nodeType="afterEffect">
                                  <p:stCondLst>
                                    <p:cond delay="250"/>
                                  </p:stCondLst>
                                  <p:childTnLst>
                                    <p:set>
                                      <p:cBhvr>
                                        <p:cTn id="13" dur="1" fill="hold">
                                          <p:stCondLst>
                                            <p:cond delay="0"/>
                                          </p:stCondLst>
                                        </p:cTn>
                                        <p:tgtEl>
                                          <p:spTgt spid="28676"/>
                                        </p:tgtEl>
                                        <p:attrNameLst>
                                          <p:attrName>style.visibility</p:attrName>
                                        </p:attrNameLst>
                                      </p:cBhvr>
                                      <p:to>
                                        <p:strVal val="visible"/>
                                      </p:to>
                                    </p:set>
                                    <p:animEffect transition="in" filter="randombar(horizontal)">
                                      <p:cBhvr>
                                        <p:cTn id="14" dur="500"/>
                                        <p:tgtEl>
                                          <p:spTgt spid="28676"/>
                                        </p:tgtEl>
                                      </p:cBhvr>
                                    </p:animEffect>
                                  </p:childTnLst>
                                </p:cTn>
                              </p:par>
                            </p:childTnLst>
                          </p:cTn>
                        </p:par>
                        <p:par>
                          <p:cTn id="15" fill="hold">
                            <p:stCondLst>
                              <p:cond delay="1750"/>
                            </p:stCondLst>
                            <p:childTnLst>
                              <p:par>
                                <p:cTn id="16" presetID="22" presetClass="entr" presetSubtype="8" fill="hold" nodeType="afterEffect">
                                  <p:stCondLst>
                                    <p:cond delay="25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500"/>
                                        <p:tgtEl>
                                          <p:spTgt spid="30"/>
                                        </p:tgtEl>
                                      </p:cBhvr>
                                    </p:animEffect>
                                  </p:childTnLst>
                                </p:cTn>
                              </p:par>
                            </p:childTnLst>
                          </p:cTn>
                        </p:par>
                        <p:par>
                          <p:cTn id="19" fill="hold">
                            <p:stCondLst>
                              <p:cond delay="2500"/>
                            </p:stCondLst>
                            <p:childTnLst>
                              <p:par>
                                <p:cTn id="20" presetID="14" presetClass="entr" presetSubtype="10" fill="hold" grpId="0" nodeType="afterEffect">
                                  <p:stCondLst>
                                    <p:cond delay="250"/>
                                  </p:stCondLst>
                                  <p:childTnLst>
                                    <p:set>
                                      <p:cBhvr>
                                        <p:cTn id="21" dur="1" fill="hold">
                                          <p:stCondLst>
                                            <p:cond delay="0"/>
                                          </p:stCondLst>
                                        </p:cTn>
                                        <p:tgtEl>
                                          <p:spTgt spid="28677"/>
                                        </p:tgtEl>
                                        <p:attrNameLst>
                                          <p:attrName>style.visibility</p:attrName>
                                        </p:attrNameLst>
                                      </p:cBhvr>
                                      <p:to>
                                        <p:strVal val="visible"/>
                                      </p:to>
                                    </p:set>
                                    <p:animEffect transition="in" filter="randombar(horizontal)">
                                      <p:cBhvr>
                                        <p:cTn id="22" dur="500"/>
                                        <p:tgtEl>
                                          <p:spTgt spid="28677"/>
                                        </p:tgtEl>
                                      </p:cBhvr>
                                    </p:animEffect>
                                  </p:childTnLst>
                                </p:cTn>
                              </p:par>
                            </p:childTnLst>
                          </p:cTn>
                        </p:par>
                        <p:par>
                          <p:cTn id="23" fill="hold">
                            <p:stCondLst>
                              <p:cond delay="3250"/>
                            </p:stCondLst>
                            <p:childTnLst>
                              <p:par>
                                <p:cTn id="24" presetID="1" presetClass="entr" presetSubtype="0" fill="hold" grpId="0" nodeType="afterEffect">
                                  <p:stCondLst>
                                    <p:cond delay="250"/>
                                  </p:stCondLst>
                                  <p:childTnLst>
                                    <p:set>
                                      <p:cBhvr>
                                        <p:cTn id="25" dur="1" fill="hold">
                                          <p:stCondLst>
                                            <p:cond delay="0"/>
                                          </p:stCondLst>
                                        </p:cTn>
                                        <p:tgtEl>
                                          <p:spTgt spid="4"/>
                                        </p:tgtEl>
                                        <p:attrNameLst>
                                          <p:attrName>style.visibility</p:attrName>
                                        </p:attrNameLst>
                                      </p:cBhvr>
                                      <p:to>
                                        <p:strVal val="visible"/>
                                      </p:to>
                                    </p:set>
                                  </p:childTnLst>
                                </p:cTn>
                              </p:par>
                            </p:childTnLst>
                          </p:cTn>
                        </p:par>
                        <p:par>
                          <p:cTn id="26" fill="hold">
                            <p:stCondLst>
                              <p:cond delay="3500"/>
                            </p:stCondLst>
                            <p:childTnLst>
                              <p:par>
                                <p:cTn id="27" presetID="22" presetClass="entr" presetSubtype="4" fill="hold" nodeType="afterEffect">
                                  <p:stCondLst>
                                    <p:cond delay="25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500"/>
                                        <p:tgtEl>
                                          <p:spTgt spid="20"/>
                                        </p:tgtEl>
                                      </p:cBhvr>
                                    </p:animEffect>
                                  </p:childTnLst>
                                </p:cTn>
                              </p:par>
                            </p:childTnLst>
                          </p:cTn>
                        </p:par>
                        <p:par>
                          <p:cTn id="30" fill="hold">
                            <p:stCondLst>
                              <p:cond delay="4250"/>
                            </p:stCondLst>
                            <p:childTnLst>
                              <p:par>
                                <p:cTn id="31" presetID="22" presetClass="entr" presetSubtype="4" fill="hold" nodeType="afterEffect">
                                  <p:stCondLst>
                                    <p:cond delay="250"/>
                                  </p:stCondLst>
                                  <p:childTnLst>
                                    <p:set>
                                      <p:cBhvr>
                                        <p:cTn id="32" dur="1" fill="hold">
                                          <p:stCondLst>
                                            <p:cond delay="0"/>
                                          </p:stCondLst>
                                        </p:cTn>
                                        <p:tgtEl>
                                          <p:spTgt spid="31"/>
                                        </p:tgtEl>
                                        <p:attrNameLst>
                                          <p:attrName>style.visibility</p:attrName>
                                        </p:attrNameLst>
                                      </p:cBhvr>
                                      <p:to>
                                        <p:strVal val="visible"/>
                                      </p:to>
                                    </p:set>
                                    <p:animEffect transition="in" filter="wipe(down)">
                                      <p:cBhvr>
                                        <p:cTn id="33" dur="500"/>
                                        <p:tgtEl>
                                          <p:spTgt spid="31"/>
                                        </p:tgtEl>
                                      </p:cBhvr>
                                    </p:animEffect>
                                  </p:childTnLst>
                                </p:cTn>
                              </p:par>
                            </p:childTnLst>
                          </p:cTn>
                        </p:par>
                        <p:par>
                          <p:cTn id="34" fill="hold">
                            <p:stCondLst>
                              <p:cond delay="5000"/>
                            </p:stCondLst>
                            <p:childTnLst>
                              <p:par>
                                <p:cTn id="35" presetID="14" presetClass="entr" presetSubtype="10" fill="hold" grpId="0" nodeType="afterEffect">
                                  <p:stCondLst>
                                    <p:cond delay="250"/>
                                  </p:stCondLst>
                                  <p:childTnLst>
                                    <p:set>
                                      <p:cBhvr>
                                        <p:cTn id="36" dur="1" fill="hold">
                                          <p:stCondLst>
                                            <p:cond delay="0"/>
                                          </p:stCondLst>
                                        </p:cTn>
                                        <p:tgtEl>
                                          <p:spTgt spid="28678"/>
                                        </p:tgtEl>
                                        <p:attrNameLst>
                                          <p:attrName>style.visibility</p:attrName>
                                        </p:attrNameLst>
                                      </p:cBhvr>
                                      <p:to>
                                        <p:strVal val="visible"/>
                                      </p:to>
                                    </p:set>
                                    <p:animEffect transition="in" filter="randombar(horizontal)">
                                      <p:cBhvr>
                                        <p:cTn id="37" dur="500"/>
                                        <p:tgtEl>
                                          <p:spTgt spid="28678"/>
                                        </p:tgtEl>
                                      </p:cBhvr>
                                    </p:animEffect>
                                  </p:childTnLst>
                                </p:cTn>
                              </p:par>
                            </p:childTnLst>
                          </p:cTn>
                        </p:par>
                        <p:par>
                          <p:cTn id="38" fill="hold">
                            <p:stCondLst>
                              <p:cond delay="5750"/>
                            </p:stCondLst>
                            <p:childTnLst>
                              <p:par>
                                <p:cTn id="39" presetID="22" presetClass="entr" presetSubtype="8" fill="hold" nodeType="afterEffect">
                                  <p:stCondLst>
                                    <p:cond delay="250"/>
                                  </p:stCondLst>
                                  <p:childTnLst>
                                    <p:set>
                                      <p:cBhvr>
                                        <p:cTn id="40" dur="1" fill="hold">
                                          <p:stCondLst>
                                            <p:cond delay="0"/>
                                          </p:stCondLst>
                                        </p:cTn>
                                        <p:tgtEl>
                                          <p:spTgt spid="23"/>
                                        </p:tgtEl>
                                        <p:attrNameLst>
                                          <p:attrName>style.visibility</p:attrName>
                                        </p:attrNameLst>
                                      </p:cBhvr>
                                      <p:to>
                                        <p:strVal val="visible"/>
                                      </p:to>
                                    </p:set>
                                    <p:animEffect transition="in" filter="wipe(left)">
                                      <p:cBhvr>
                                        <p:cTn id="41" dur="500"/>
                                        <p:tgtEl>
                                          <p:spTgt spid="23"/>
                                        </p:tgtEl>
                                      </p:cBhvr>
                                    </p:animEffect>
                                  </p:childTnLst>
                                </p:cTn>
                              </p:par>
                            </p:childTnLst>
                          </p:cTn>
                        </p:par>
                        <p:par>
                          <p:cTn id="42" fill="hold">
                            <p:stCondLst>
                              <p:cond delay="6500"/>
                            </p:stCondLst>
                            <p:childTnLst>
                              <p:par>
                                <p:cTn id="43" presetID="14" presetClass="entr" presetSubtype="10" fill="hold" grpId="0" nodeType="afterEffect">
                                  <p:stCondLst>
                                    <p:cond delay="250"/>
                                  </p:stCondLst>
                                  <p:childTnLst>
                                    <p:set>
                                      <p:cBhvr>
                                        <p:cTn id="44" dur="1" fill="hold">
                                          <p:stCondLst>
                                            <p:cond delay="0"/>
                                          </p:stCondLst>
                                        </p:cTn>
                                        <p:tgtEl>
                                          <p:spTgt spid="28679"/>
                                        </p:tgtEl>
                                        <p:attrNameLst>
                                          <p:attrName>style.visibility</p:attrName>
                                        </p:attrNameLst>
                                      </p:cBhvr>
                                      <p:to>
                                        <p:strVal val="visible"/>
                                      </p:to>
                                    </p:set>
                                    <p:animEffect transition="in" filter="randombar(horizontal)">
                                      <p:cBhvr>
                                        <p:cTn id="45"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77" grpId="0" animBg="1"/>
      <p:bldP spid="28678" grpId="0" animBg="1"/>
      <p:bldP spid="28679" grpId="0" animBg="1"/>
      <p:bldP spid="4"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p:txBody>
          <a:bodyPr rtlCol="0">
            <a:normAutofit fontScale="90000"/>
          </a:bodyPr>
          <a:lstStyle/>
          <a:p>
            <a:pPr eaLnBrk="1" fontAlgn="auto" hangingPunct="1">
              <a:spcAft>
                <a:spcPts val="0"/>
              </a:spcAft>
              <a:defRPr/>
            </a:pPr>
            <a:r>
              <a:rPr lang="ru-RU" sz="4000" dirty="0" smtClean="0"/>
              <a:t> </a:t>
            </a:r>
            <a:br>
              <a:rPr lang="ru-RU" sz="4000" dirty="0" smtClean="0"/>
            </a:br>
            <a:r>
              <a:rPr lang="ru-RU" sz="3000" b="1" u="sng" dirty="0" err="1">
                <a:solidFill>
                  <a:srgbClr val="C00000"/>
                </a:solidFill>
                <a:effectLst>
                  <a:outerShdw blurRad="38100" dist="38100" dir="2700000" algn="tl">
                    <a:srgbClr val="C0C0C0"/>
                  </a:outerShdw>
                </a:effectLst>
                <a:latin typeface="Arial" charset="0"/>
                <a:cs typeface="Times New Roman" pitchFamily="18" charset="0"/>
              </a:rPr>
              <a:t>Байланыс</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r>
              <a:rPr lang="ru-RU" sz="3000" b="1" u="sng" dirty="0" err="1">
                <a:solidFill>
                  <a:srgbClr val="C00000"/>
                </a:solidFill>
                <a:effectLst>
                  <a:outerShdw blurRad="38100" dist="38100" dir="2700000" algn="tl">
                    <a:srgbClr val="C0C0C0"/>
                  </a:outerShdw>
                </a:effectLst>
                <a:latin typeface="Arial" charset="0"/>
                <a:cs typeface="Times New Roman" pitchFamily="18" charset="0"/>
              </a:rPr>
              <a:t>саласында</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r>
              <a:rPr lang="ru-RU" sz="3000" b="1" u="sng" dirty="0" err="1">
                <a:solidFill>
                  <a:srgbClr val="C00000"/>
                </a:solidFill>
                <a:effectLst>
                  <a:outerShdw blurRad="38100" dist="38100" dir="2700000" algn="tl">
                    <a:srgbClr val="C0C0C0"/>
                  </a:outerShdw>
                </a:effectLst>
                <a:latin typeface="Arial" charset="0"/>
                <a:cs typeface="Times New Roman" pitchFamily="18" charset="0"/>
              </a:rPr>
              <a:t>қабылданатын</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r>
              <a:rPr lang="ru-RU" sz="3000" b="1" u="sng" dirty="0" err="1" smtClean="0">
                <a:solidFill>
                  <a:srgbClr val="C00000"/>
                </a:solidFill>
                <a:effectLst>
                  <a:outerShdw blurRad="38100" dist="38100" dir="2700000" algn="tl">
                    <a:srgbClr val="C0C0C0"/>
                  </a:outerShdw>
                </a:effectLst>
                <a:latin typeface="Arial" charset="0"/>
                <a:cs typeface="Times New Roman" pitchFamily="18" charset="0"/>
              </a:rPr>
              <a:t>шаралар</a:t>
            </a:r>
            <a:r>
              <a:rPr lang="ru-RU" sz="3000" b="1" u="sng"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t/>
            </a:r>
            <a:br>
              <a:rPr lang="ru-RU" sz="3000" b="1" u="sng"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br>
            <a:r>
              <a:rPr lang="ru-RU" sz="3000" b="1"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t/>
            </a:r>
            <a:br>
              <a:rPr lang="ru-RU" sz="3000" b="1"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br>
            <a:endParaRPr lang="ru-RU" sz="3000" b="1" dirty="0">
              <a:solidFill>
                <a:schemeClr val="tx2">
                  <a:lumMod val="75000"/>
                </a:schemeClr>
              </a:solidFill>
              <a:effectLst>
                <a:outerShdw blurRad="38100" dist="38100" dir="2700000" algn="tl">
                  <a:srgbClr val="C0C0C0"/>
                </a:outerShdw>
              </a:effectLst>
              <a:latin typeface="Arial" charset="0"/>
              <a:ea typeface="+mn-ea"/>
              <a:cs typeface="Times New Roman" pitchFamily="18" charset="0"/>
            </a:endParaRPr>
          </a:p>
        </p:txBody>
      </p:sp>
      <p:sp>
        <p:nvSpPr>
          <p:cNvPr id="29702" name="Прямоугольник 1"/>
          <p:cNvSpPr>
            <a:spLocks noChangeArrowheads="1"/>
          </p:cNvSpPr>
          <p:nvPr/>
        </p:nvSpPr>
        <p:spPr bwMode="auto">
          <a:xfrm>
            <a:off x="1691680" y="1285860"/>
            <a:ext cx="7056784"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sz="2200" dirty="0" err="1" smtClean="0"/>
              <a:t>байланыс</a:t>
            </a:r>
            <a:r>
              <a:rPr lang="ru-RU" sz="2200" dirty="0" smtClean="0"/>
              <a:t> </a:t>
            </a:r>
            <a:r>
              <a:rPr lang="ru-RU" sz="2200" dirty="0" err="1"/>
              <a:t>желілерінде</a:t>
            </a:r>
            <a:r>
              <a:rPr lang="ru-RU" sz="2200" dirty="0"/>
              <a:t> </a:t>
            </a:r>
            <a:r>
              <a:rPr lang="ru-RU" sz="2200" dirty="0" err="1"/>
              <a:t>жедел</a:t>
            </a:r>
            <a:r>
              <a:rPr lang="ru-RU" sz="2200" dirty="0"/>
              <a:t> </a:t>
            </a:r>
            <a:r>
              <a:rPr lang="ru-RU" sz="2200" dirty="0" err="1"/>
              <a:t>іздестіру</a:t>
            </a:r>
            <a:r>
              <a:rPr lang="ru-RU" sz="2200" dirty="0"/>
              <a:t> </a:t>
            </a:r>
            <a:r>
              <a:rPr lang="ru-RU" sz="2200" dirty="0" err="1"/>
              <a:t>қызметін</a:t>
            </a:r>
            <a:r>
              <a:rPr lang="ru-RU" sz="2200" dirty="0"/>
              <a:t> </a:t>
            </a:r>
            <a:r>
              <a:rPr lang="ru-RU" sz="2200" dirty="0" err="1"/>
              <a:t>жүзеге</a:t>
            </a:r>
            <a:r>
              <a:rPr lang="ru-RU" sz="2200" dirty="0"/>
              <a:t> </a:t>
            </a:r>
            <a:r>
              <a:rPr lang="ru-RU" sz="2200" dirty="0" err="1"/>
              <a:t>асыратын</a:t>
            </a:r>
            <a:r>
              <a:rPr lang="ru-RU" sz="2200" dirty="0"/>
              <a:t> </a:t>
            </a:r>
            <a:r>
              <a:rPr lang="ru-RU" sz="2200" dirty="0" err="1"/>
              <a:t>органға</a:t>
            </a:r>
            <a:r>
              <a:rPr lang="ru-RU" sz="2200" dirty="0"/>
              <a:t> </a:t>
            </a:r>
            <a:r>
              <a:rPr lang="ru-RU" sz="2200" dirty="0" err="1"/>
              <a:t>кейінге</a:t>
            </a:r>
            <a:r>
              <a:rPr lang="ru-RU" sz="2200" dirty="0"/>
              <a:t> </a:t>
            </a:r>
            <a:r>
              <a:rPr lang="ru-RU" sz="2200" dirty="0" err="1"/>
              <a:t>қалдыруға</a:t>
            </a:r>
            <a:r>
              <a:rPr lang="ru-RU" sz="2200" dirty="0"/>
              <a:t> </a:t>
            </a:r>
            <a:r>
              <a:rPr lang="ru-RU" sz="2200" dirty="0" err="1"/>
              <a:t>болмайтын</a:t>
            </a:r>
            <a:r>
              <a:rPr lang="ru-RU" sz="2200" dirty="0"/>
              <a:t> </a:t>
            </a:r>
            <a:r>
              <a:rPr lang="ru-RU" sz="2200" dirty="0" err="1"/>
              <a:t>жағдайларда</a:t>
            </a:r>
            <a:r>
              <a:rPr lang="ru-RU" sz="2200" dirty="0"/>
              <a:t> </a:t>
            </a:r>
            <a:r>
              <a:rPr lang="ru-RU" sz="2200" dirty="0" err="1"/>
              <a:t>одан</a:t>
            </a:r>
            <a:r>
              <a:rPr lang="ru-RU" sz="2200" dirty="0"/>
              <a:t> </a:t>
            </a:r>
            <a:r>
              <a:rPr lang="ru-RU" sz="2200" dirty="0" err="1"/>
              <a:t>әрі</a:t>
            </a:r>
            <a:r>
              <a:rPr lang="ru-RU" sz="2200" dirty="0"/>
              <a:t> 24 </a:t>
            </a:r>
            <a:r>
              <a:rPr lang="ru-RU" sz="2200" dirty="0" err="1"/>
              <a:t>сағат</a:t>
            </a:r>
            <a:r>
              <a:rPr lang="ru-RU" sz="2200" dirty="0"/>
              <a:t> </a:t>
            </a:r>
            <a:r>
              <a:rPr lang="ru-RU" sz="2200" dirty="0" err="1"/>
              <a:t>ішінде</a:t>
            </a:r>
            <a:r>
              <a:rPr lang="ru-RU" sz="2200" dirty="0"/>
              <a:t> Бас </a:t>
            </a:r>
            <a:r>
              <a:rPr lang="ru-RU" sz="2200" dirty="0" err="1"/>
              <a:t>прокуратураны</a:t>
            </a:r>
            <a:r>
              <a:rPr lang="ru-RU" sz="2200" dirty="0"/>
              <a:t> </a:t>
            </a:r>
            <a:r>
              <a:rPr lang="ru-RU" sz="2200" dirty="0" err="1"/>
              <a:t>хабардар</a:t>
            </a:r>
            <a:r>
              <a:rPr lang="ru-RU" sz="2200" dirty="0"/>
              <a:t> </a:t>
            </a:r>
            <a:r>
              <a:rPr lang="ru-RU" sz="2200" dirty="0" err="1"/>
              <a:t>ете</a:t>
            </a:r>
            <a:r>
              <a:rPr lang="ru-RU" sz="2200" dirty="0"/>
              <a:t> </a:t>
            </a:r>
            <a:r>
              <a:rPr lang="ru-RU" sz="2200" dirty="0" err="1"/>
              <a:t>отырып</a:t>
            </a:r>
            <a:r>
              <a:rPr lang="ru-RU" sz="2200" dirty="0"/>
              <a:t>, </a:t>
            </a:r>
            <a:r>
              <a:rPr lang="ru-RU" sz="2200" dirty="0" err="1"/>
              <a:t>желілер</a:t>
            </a:r>
            <a:r>
              <a:rPr lang="ru-RU" sz="2200" dirty="0"/>
              <a:t> мен </a:t>
            </a:r>
            <a:r>
              <a:rPr lang="ru-RU" sz="2200" dirty="0" err="1"/>
              <a:t>байланыс</a:t>
            </a:r>
            <a:r>
              <a:rPr lang="ru-RU" sz="2200" dirty="0"/>
              <a:t> </a:t>
            </a:r>
            <a:r>
              <a:rPr lang="ru-RU" sz="2200" dirty="0" err="1"/>
              <a:t>құралдарының</a:t>
            </a:r>
            <a:r>
              <a:rPr lang="ru-RU" sz="2200" dirty="0"/>
              <a:t> </a:t>
            </a:r>
            <a:r>
              <a:rPr lang="ru-RU" sz="2200" dirty="0" err="1"/>
              <a:t>жұмысын</a:t>
            </a:r>
            <a:r>
              <a:rPr lang="ru-RU" sz="2200" dirty="0"/>
              <a:t> </a:t>
            </a:r>
            <a:r>
              <a:rPr lang="ru-RU" sz="2200" dirty="0" err="1"/>
              <a:t>тоқтату</a:t>
            </a:r>
            <a:r>
              <a:rPr lang="ru-RU" sz="2200" dirty="0"/>
              <a:t> </a:t>
            </a:r>
            <a:r>
              <a:rPr lang="ru-RU" sz="2200" dirty="0" err="1"/>
              <a:t>мүмкіндігін</a:t>
            </a:r>
            <a:r>
              <a:rPr lang="ru-RU" sz="2200" dirty="0"/>
              <a:t> беру</a:t>
            </a:r>
            <a:endParaRPr lang="ru-RU" altLang="ru-RU" sz="2200" dirty="0"/>
          </a:p>
        </p:txBody>
      </p:sp>
      <p:sp>
        <p:nvSpPr>
          <p:cNvPr id="7" name="Прямоугольник 3"/>
          <p:cNvSpPr>
            <a:spLocks noChangeArrowheads="1"/>
          </p:cNvSpPr>
          <p:nvPr/>
        </p:nvSpPr>
        <p:spPr bwMode="auto">
          <a:xfrm>
            <a:off x="1691680" y="3643314"/>
            <a:ext cx="705678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kk-KZ" altLang="ru-RU" sz="2200" dirty="0"/>
              <a:t>ұялы байланыс абоненттерін ІМЕІ кодтары бойынша сәйкестендіру мүмкіндігін орнату </a:t>
            </a:r>
            <a:endParaRPr lang="ru-RU" altLang="ru-RU" sz="2200" dirty="0"/>
          </a:p>
        </p:txBody>
      </p:sp>
      <p:sp>
        <p:nvSpPr>
          <p:cNvPr id="9" name="Прямоугольник 5"/>
          <p:cNvSpPr>
            <a:spLocks noChangeArrowheads="1"/>
          </p:cNvSpPr>
          <p:nvPr/>
        </p:nvSpPr>
        <p:spPr bwMode="auto">
          <a:xfrm>
            <a:off x="1691680" y="4653136"/>
            <a:ext cx="705678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sz="2200" dirty="0" err="1"/>
              <a:t>байланыс</a:t>
            </a:r>
            <a:r>
              <a:rPr lang="ru-RU" altLang="ru-RU" sz="2200" dirty="0"/>
              <a:t> </a:t>
            </a:r>
            <a:r>
              <a:rPr lang="ru-RU" altLang="ru-RU" sz="2200" dirty="0" err="1"/>
              <a:t>саласындағы</a:t>
            </a:r>
            <a:r>
              <a:rPr lang="ru-RU" altLang="ru-RU" sz="2200" dirty="0"/>
              <a:t> </a:t>
            </a:r>
            <a:r>
              <a:rPr lang="ru-RU" altLang="ru-RU" sz="2200" dirty="0" err="1"/>
              <a:t>уәкілетті</a:t>
            </a:r>
            <a:r>
              <a:rPr lang="ru-RU" altLang="ru-RU" sz="2200" dirty="0"/>
              <a:t> </a:t>
            </a:r>
            <a:r>
              <a:rPr lang="ru-RU" altLang="ru-RU" sz="2200" dirty="0" err="1"/>
              <a:t>органға</a:t>
            </a:r>
            <a:r>
              <a:rPr lang="ru-RU" altLang="ru-RU" sz="2200" dirty="0"/>
              <a:t> </a:t>
            </a:r>
            <a:r>
              <a:rPr lang="ru-RU" altLang="ru-RU" sz="2200" dirty="0" err="1"/>
              <a:t>байланыс</a:t>
            </a:r>
            <a:r>
              <a:rPr lang="ru-RU" altLang="ru-RU" sz="2200" dirty="0"/>
              <a:t> </a:t>
            </a:r>
            <a:r>
              <a:rPr lang="ru-RU" altLang="ru-RU" sz="2200" dirty="0" err="1"/>
              <a:t>қызметін</a:t>
            </a:r>
            <a:r>
              <a:rPr lang="ru-RU" altLang="ru-RU" sz="2200" dirty="0"/>
              <a:t> </a:t>
            </a:r>
            <a:r>
              <a:rPr lang="ru-RU" altLang="ru-RU" sz="2200" dirty="0" err="1"/>
              <a:t>көрсету</a:t>
            </a:r>
            <a:r>
              <a:rPr lang="ru-RU" altLang="ru-RU" sz="2200" dirty="0"/>
              <a:t> </a:t>
            </a:r>
            <a:r>
              <a:rPr lang="ru-RU" altLang="ru-RU" sz="2200" dirty="0" err="1"/>
              <a:t>абоненті</a:t>
            </a:r>
            <a:r>
              <a:rPr lang="ru-RU" altLang="ru-RU" sz="2200" dirty="0"/>
              <a:t> </a:t>
            </a:r>
            <a:r>
              <a:rPr lang="ru-RU" altLang="ru-RU" sz="2200" dirty="0" err="1"/>
              <a:t>жөнінде</a:t>
            </a:r>
            <a:r>
              <a:rPr lang="ru-RU" altLang="ru-RU" sz="2200" dirty="0"/>
              <a:t> </a:t>
            </a:r>
            <a:r>
              <a:rPr lang="ru-RU" altLang="ru-RU" sz="2200" dirty="0" err="1"/>
              <a:t>қызметтік</a:t>
            </a:r>
            <a:r>
              <a:rPr lang="ru-RU" altLang="ru-RU" sz="2200" dirty="0"/>
              <a:t> </a:t>
            </a:r>
            <a:r>
              <a:rPr lang="ru-RU" altLang="ru-RU" sz="2200" dirty="0" err="1"/>
              <a:t>ақпаратқа</a:t>
            </a:r>
            <a:r>
              <a:rPr lang="ru-RU" altLang="ru-RU" sz="2200" dirty="0"/>
              <a:t> </a:t>
            </a:r>
            <a:r>
              <a:rPr lang="ru-RU" altLang="ru-RU" sz="2200" dirty="0" err="1"/>
              <a:t>рұқсат</a:t>
            </a:r>
            <a:r>
              <a:rPr lang="ru-RU" altLang="ru-RU" sz="2200" dirty="0"/>
              <a:t> беру</a:t>
            </a:r>
            <a:r>
              <a:rPr lang="ru-RU" altLang="ru-RU" sz="2200" dirty="0">
                <a:cs typeface="Calibri" pitchFamily="34" charset="0"/>
              </a:rPr>
              <a:t> </a:t>
            </a:r>
            <a:endParaRPr lang="ru-RU" altLang="ru-RU" sz="2200" dirty="0"/>
          </a:p>
        </p:txBody>
      </p:sp>
      <p:sp>
        <p:nvSpPr>
          <p:cNvPr id="10" name="Стрелка вправо 9"/>
          <p:cNvSpPr/>
          <p:nvPr/>
        </p:nvSpPr>
        <p:spPr>
          <a:xfrm>
            <a:off x="1071538" y="1818963"/>
            <a:ext cx="465595" cy="4616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1042373" y="3661322"/>
            <a:ext cx="465595" cy="4616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1042373" y="4871756"/>
            <a:ext cx="465595" cy="4616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240628" y="6021288"/>
            <a:ext cx="527709" cy="461665"/>
          </a:xfrm>
          <a:prstGeom prst="rect">
            <a:avLst/>
          </a:prstGeom>
        </p:spPr>
        <p:txBody>
          <a:bodyPr wrap="none">
            <a:spAutoFit/>
          </a:bodyPr>
          <a:lstStyle/>
          <a:p>
            <a:r>
              <a:rPr lang="ru-RU" dirty="0" smtClean="0"/>
              <a:t>19</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9702"/>
                                        </p:tgtEl>
                                        <p:attrNameLst>
                                          <p:attrName>style.visibility</p:attrName>
                                        </p:attrNameLst>
                                      </p:cBhvr>
                                      <p:to>
                                        <p:strVal val="visible"/>
                                      </p:to>
                                    </p:set>
                                    <p:animEffect transition="in" filter="wipe(left)">
                                      <p:cBhvr>
                                        <p:cTn id="11" dur="500"/>
                                        <p:tgtEl>
                                          <p:spTgt spid="2970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7" grpId="0"/>
      <p:bldP spid="9" grpId="0"/>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p:txBody>
          <a:bodyPr rtlCol="0">
            <a:normAutofit fontScale="90000"/>
          </a:bodyPr>
          <a:lstStyle/>
          <a:p>
            <a:pPr eaLnBrk="1" fontAlgn="auto" hangingPunct="1">
              <a:spcAft>
                <a:spcPts val="0"/>
              </a:spcAft>
              <a:defRPr/>
            </a:pPr>
            <a:r>
              <a:rPr lang="ru-RU" sz="4000" dirty="0" smtClean="0"/>
              <a:t> </a:t>
            </a:r>
            <a:br>
              <a:rPr lang="ru-RU" sz="4000" dirty="0" smtClean="0"/>
            </a:br>
            <a:r>
              <a:rPr lang="ru-RU" sz="3000" b="1" u="sng" dirty="0">
                <a:solidFill>
                  <a:srgbClr val="C00000"/>
                </a:solidFill>
                <a:effectLst>
                  <a:outerShdw blurRad="38100" dist="38100" dir="2700000" algn="tl">
                    <a:srgbClr val="C0C0C0"/>
                  </a:outerShdw>
                </a:effectLst>
                <a:latin typeface="Arial" charset="0"/>
                <a:ea typeface="+mn-ea"/>
                <a:cs typeface="Times New Roman" pitchFamily="18" charset="0"/>
              </a:rPr>
              <a:t>Меры, принимаемые в сфере связи </a:t>
            </a:r>
            <a:r>
              <a:rPr lang="ru-RU" sz="3000" b="1" u="sng"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t/>
            </a:r>
            <a:br>
              <a:rPr lang="ru-RU" sz="3000" b="1" u="sng"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br>
            <a:r>
              <a:rPr lang="ru-RU" sz="3000" b="1"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t/>
            </a:r>
            <a:br>
              <a:rPr lang="ru-RU" sz="3000" b="1" dirty="0">
                <a:solidFill>
                  <a:schemeClr val="tx2">
                    <a:lumMod val="75000"/>
                  </a:schemeClr>
                </a:solidFill>
                <a:effectLst>
                  <a:outerShdw blurRad="38100" dist="38100" dir="2700000" algn="tl">
                    <a:srgbClr val="C0C0C0"/>
                  </a:outerShdw>
                </a:effectLst>
                <a:latin typeface="Arial" charset="0"/>
                <a:ea typeface="+mn-ea"/>
                <a:cs typeface="Times New Roman" pitchFamily="18" charset="0"/>
              </a:rPr>
            </a:br>
            <a:endParaRPr lang="ru-RU" sz="3000" b="1" dirty="0">
              <a:solidFill>
                <a:schemeClr val="tx2">
                  <a:lumMod val="75000"/>
                </a:schemeClr>
              </a:solidFill>
              <a:effectLst>
                <a:outerShdw blurRad="38100" dist="38100" dir="2700000" algn="tl">
                  <a:srgbClr val="C0C0C0"/>
                </a:outerShdw>
              </a:effectLst>
              <a:latin typeface="Arial" charset="0"/>
              <a:ea typeface="+mn-ea"/>
              <a:cs typeface="Times New Roman" pitchFamily="18" charset="0"/>
            </a:endParaRPr>
          </a:p>
        </p:txBody>
      </p:sp>
      <p:sp>
        <p:nvSpPr>
          <p:cNvPr id="29702" name="Прямоугольник 1"/>
          <p:cNvSpPr>
            <a:spLocks noChangeArrowheads="1"/>
          </p:cNvSpPr>
          <p:nvPr/>
        </p:nvSpPr>
        <p:spPr bwMode="auto">
          <a:xfrm>
            <a:off x="1285852" y="1285860"/>
            <a:ext cx="74626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sz="2200" dirty="0" smtClean="0"/>
              <a:t>      установление </a:t>
            </a:r>
            <a:r>
              <a:rPr lang="ru-RU" altLang="ru-RU" sz="2200" dirty="0"/>
              <a:t>органам, осуществляющим </a:t>
            </a:r>
            <a:endParaRPr lang="ru-RU" altLang="ru-RU" sz="2200" dirty="0" smtClean="0"/>
          </a:p>
          <a:p>
            <a:pPr algn="just"/>
            <a:r>
              <a:rPr lang="ru-RU" altLang="ru-RU" sz="2200" dirty="0" smtClean="0"/>
              <a:t>      оперативно-розыскную </a:t>
            </a:r>
            <a:r>
              <a:rPr lang="ru-RU" altLang="ru-RU" sz="2200" dirty="0"/>
              <a:t>деятельность на сетях </a:t>
            </a:r>
            <a:r>
              <a:rPr lang="ru-RU" altLang="ru-RU" sz="2200" dirty="0" smtClean="0"/>
              <a:t>  </a:t>
            </a:r>
          </a:p>
          <a:p>
            <a:pPr algn="just"/>
            <a:r>
              <a:rPr lang="ru-RU" altLang="ru-RU" sz="2200" dirty="0" smtClean="0"/>
              <a:t>      связи</a:t>
            </a:r>
            <a:r>
              <a:rPr lang="ru-RU" altLang="ru-RU" sz="2200" dirty="0"/>
              <a:t>, возможности приостановить работу </a:t>
            </a:r>
            <a:endParaRPr lang="ru-RU" altLang="ru-RU" sz="2200" dirty="0" smtClean="0"/>
          </a:p>
          <a:p>
            <a:pPr algn="just"/>
            <a:r>
              <a:rPr lang="ru-RU" altLang="ru-RU" sz="2200" dirty="0" smtClean="0"/>
              <a:t>      сетей и средств </a:t>
            </a:r>
            <a:r>
              <a:rPr lang="ru-RU" altLang="ru-RU" sz="2200" dirty="0"/>
              <a:t>связи </a:t>
            </a:r>
            <a:r>
              <a:rPr lang="ru-RU" altLang="ru-RU" sz="2200" dirty="0">
                <a:cs typeface="Calibri" pitchFamily="34" charset="0"/>
              </a:rPr>
              <a:t>в случаях, не терпящих </a:t>
            </a:r>
            <a:endParaRPr lang="ru-RU" altLang="ru-RU" sz="2200" dirty="0" smtClean="0">
              <a:cs typeface="Calibri" pitchFamily="34" charset="0"/>
            </a:endParaRPr>
          </a:p>
          <a:p>
            <a:pPr algn="just"/>
            <a:r>
              <a:rPr lang="ru-RU" altLang="ru-RU" sz="2200" dirty="0" smtClean="0">
                <a:cs typeface="Calibri" pitchFamily="34" charset="0"/>
              </a:rPr>
              <a:t>      отлагательств</a:t>
            </a:r>
            <a:r>
              <a:rPr lang="ru-RU" altLang="ru-RU" sz="2200" dirty="0">
                <a:cs typeface="Calibri" pitchFamily="34" charset="0"/>
              </a:rPr>
              <a:t>, с последующим уведомлением </a:t>
            </a:r>
            <a:endParaRPr lang="ru-RU" altLang="ru-RU" sz="2200" dirty="0" smtClean="0">
              <a:cs typeface="Calibri" pitchFamily="34" charset="0"/>
            </a:endParaRPr>
          </a:p>
          <a:p>
            <a:pPr algn="just"/>
            <a:r>
              <a:rPr lang="ru-RU" altLang="ru-RU" sz="2200" dirty="0" smtClean="0">
                <a:cs typeface="Calibri" pitchFamily="34" charset="0"/>
              </a:rPr>
              <a:t>      Генеральной </a:t>
            </a:r>
            <a:r>
              <a:rPr lang="ru-RU" altLang="ru-RU" sz="2200" dirty="0">
                <a:cs typeface="Calibri" pitchFamily="34" charset="0"/>
              </a:rPr>
              <a:t>прокуратуры в течение </a:t>
            </a:r>
            <a:r>
              <a:rPr lang="ru-RU" altLang="ru-RU" sz="2200" dirty="0" smtClean="0">
                <a:cs typeface="Calibri" pitchFamily="34" charset="0"/>
              </a:rPr>
              <a:t>24 </a:t>
            </a:r>
            <a:r>
              <a:rPr lang="ru-RU" altLang="ru-RU" sz="2200" dirty="0">
                <a:cs typeface="Calibri" pitchFamily="34" charset="0"/>
              </a:rPr>
              <a:t>часов </a:t>
            </a:r>
            <a:endParaRPr lang="ru-RU" altLang="ru-RU" sz="2200" dirty="0"/>
          </a:p>
        </p:txBody>
      </p:sp>
      <p:sp>
        <p:nvSpPr>
          <p:cNvPr id="7" name="Прямоугольник 3"/>
          <p:cNvSpPr>
            <a:spLocks noChangeArrowheads="1"/>
          </p:cNvSpPr>
          <p:nvPr/>
        </p:nvSpPr>
        <p:spPr bwMode="auto">
          <a:xfrm>
            <a:off x="1785918" y="3643314"/>
            <a:ext cx="696254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sz="2200" dirty="0" smtClean="0"/>
              <a:t>установление возможности идентификации </a:t>
            </a:r>
          </a:p>
          <a:p>
            <a:pPr algn="just"/>
            <a:r>
              <a:rPr lang="ru-RU" altLang="ru-RU" sz="2200" dirty="0" smtClean="0"/>
              <a:t>по </a:t>
            </a:r>
            <a:r>
              <a:rPr lang="en-US" altLang="ru-RU" sz="2200" dirty="0" smtClean="0"/>
              <a:t>IMEI</a:t>
            </a:r>
            <a:r>
              <a:rPr lang="ru-RU" altLang="ru-RU" sz="2200" dirty="0"/>
              <a:t>-кодам абонентов сотовой </a:t>
            </a:r>
            <a:r>
              <a:rPr lang="ru-RU" altLang="ru-RU" sz="2200" dirty="0" smtClean="0"/>
              <a:t>связи</a:t>
            </a:r>
            <a:endParaRPr lang="ru-RU" altLang="ru-RU" sz="2200" dirty="0"/>
          </a:p>
        </p:txBody>
      </p:sp>
      <p:sp>
        <p:nvSpPr>
          <p:cNvPr id="9" name="Прямоугольник 5"/>
          <p:cNvSpPr>
            <a:spLocks noChangeArrowheads="1"/>
          </p:cNvSpPr>
          <p:nvPr/>
        </p:nvSpPr>
        <p:spPr bwMode="auto">
          <a:xfrm>
            <a:off x="1785918" y="4653136"/>
            <a:ext cx="69625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r>
              <a:rPr lang="ru-RU" altLang="ru-RU" sz="2200" dirty="0" smtClean="0"/>
              <a:t>предоставление </a:t>
            </a:r>
            <a:r>
              <a:rPr lang="ru-RU" altLang="ru-RU" sz="2200" dirty="0"/>
              <a:t>уполномоченному органу </a:t>
            </a:r>
            <a:endParaRPr lang="ru-RU" altLang="ru-RU" sz="2200" dirty="0" smtClean="0"/>
          </a:p>
          <a:p>
            <a:pPr algn="just"/>
            <a:r>
              <a:rPr lang="ru-RU" altLang="ru-RU" sz="2200" dirty="0" smtClean="0"/>
              <a:t>в </a:t>
            </a:r>
            <a:r>
              <a:rPr lang="ru-RU" altLang="ru-RU" sz="2200" dirty="0"/>
              <a:t>сфере связи доступа </a:t>
            </a:r>
            <a:r>
              <a:rPr lang="ru-RU" altLang="ru-RU" sz="2200" dirty="0" smtClean="0"/>
              <a:t>к </a:t>
            </a:r>
            <a:r>
              <a:rPr lang="ru-RU" altLang="ru-RU" sz="2200" dirty="0" smtClean="0">
                <a:cs typeface="Calibri" pitchFamily="34" charset="0"/>
              </a:rPr>
              <a:t>служебной </a:t>
            </a:r>
          </a:p>
          <a:p>
            <a:pPr algn="just"/>
            <a:r>
              <a:rPr lang="ru-RU" altLang="ru-RU" sz="2200" dirty="0" smtClean="0">
                <a:cs typeface="Calibri" pitchFamily="34" charset="0"/>
              </a:rPr>
              <a:t>информации </a:t>
            </a:r>
            <a:r>
              <a:rPr lang="ru-RU" altLang="ru-RU" sz="2200" dirty="0">
                <a:cs typeface="Calibri" pitchFamily="34" charset="0"/>
              </a:rPr>
              <a:t>об абоненте услуг связи </a:t>
            </a:r>
            <a:endParaRPr lang="ru-RU" altLang="ru-RU" sz="2200" dirty="0"/>
          </a:p>
        </p:txBody>
      </p:sp>
      <p:sp>
        <p:nvSpPr>
          <p:cNvPr id="10" name="Стрелка вправо 9"/>
          <p:cNvSpPr/>
          <p:nvPr/>
        </p:nvSpPr>
        <p:spPr>
          <a:xfrm>
            <a:off x="1071538" y="1357298"/>
            <a:ext cx="465595" cy="4616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1071538" y="3643314"/>
            <a:ext cx="465595" cy="4616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1071538" y="4643446"/>
            <a:ext cx="465595" cy="46166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240628" y="6021288"/>
            <a:ext cx="527709" cy="461665"/>
          </a:xfrm>
          <a:prstGeom prst="rect">
            <a:avLst/>
          </a:prstGeom>
        </p:spPr>
        <p:txBody>
          <a:bodyPr wrap="none">
            <a:spAutoFit/>
          </a:bodyPr>
          <a:lstStyle/>
          <a:p>
            <a:r>
              <a:rPr lang="kk-KZ" dirty="0" smtClean="0"/>
              <a:t>20</a:t>
            </a:r>
            <a:endParaRPr lang="ru-RU" dirty="0"/>
          </a:p>
        </p:txBody>
      </p:sp>
    </p:spTree>
    <p:extLst>
      <p:ext uri="{BB962C8B-B14F-4D97-AF65-F5344CB8AC3E}">
        <p14:creationId xmlns:p14="http://schemas.microsoft.com/office/powerpoint/2010/main" val="3108227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9702"/>
                                        </p:tgtEl>
                                        <p:attrNameLst>
                                          <p:attrName>style.visibility</p:attrName>
                                        </p:attrNameLst>
                                      </p:cBhvr>
                                      <p:to>
                                        <p:strVal val="visible"/>
                                      </p:to>
                                    </p:set>
                                    <p:animEffect transition="in" filter="wipe(left)">
                                      <p:cBhvr>
                                        <p:cTn id="11" dur="500"/>
                                        <p:tgtEl>
                                          <p:spTgt spid="2970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7" grpId="0"/>
      <p:bldP spid="9" grpId="0"/>
      <p:bldP spid="10"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42910" y="2857496"/>
            <a:ext cx="8061326" cy="2878387"/>
          </a:xfrm>
        </p:spPr>
        <p:txBody>
          <a:bodyPr/>
          <a:lstStyle/>
          <a:p>
            <a:pPr eaLnBrk="1" hangingPunct="1"/>
            <a:r>
              <a:rPr lang="ru-RU" sz="3200" b="1" dirty="0"/>
              <a:t>«</a:t>
            </a:r>
            <a:r>
              <a:rPr lang="ru-RU" sz="3200" b="1" dirty="0" err="1"/>
              <a:t>Қазақстан</a:t>
            </a:r>
            <a:r>
              <a:rPr lang="ru-RU" sz="3200" b="1" dirty="0"/>
              <a:t> </a:t>
            </a:r>
            <a:r>
              <a:rPr lang="ru-RU" sz="3200" b="1" dirty="0" err="1"/>
              <a:t>Республикасының</a:t>
            </a:r>
            <a:r>
              <a:rPr lang="ru-RU" sz="3200" b="1" dirty="0"/>
              <a:t> </a:t>
            </a:r>
            <a:r>
              <a:rPr lang="ru-RU" sz="3200" b="1" dirty="0" err="1"/>
              <a:t>кейбір</a:t>
            </a:r>
            <a:r>
              <a:rPr lang="ru-RU" sz="3200" b="1" dirty="0"/>
              <a:t> </a:t>
            </a:r>
            <a:r>
              <a:rPr lang="ru-RU" sz="3200" b="1" dirty="0" err="1"/>
              <a:t>заңнамалық</a:t>
            </a:r>
            <a:r>
              <a:rPr lang="ru-RU" sz="3200" b="1" dirty="0"/>
              <a:t> </a:t>
            </a:r>
            <a:r>
              <a:rPr lang="ru-RU" sz="3200" b="1" dirty="0" err="1"/>
              <a:t>актілеріне</a:t>
            </a:r>
            <a:r>
              <a:rPr lang="ru-RU" sz="3200" b="1" dirty="0"/>
              <a:t> </a:t>
            </a:r>
            <a:r>
              <a:rPr lang="ru-RU" sz="3200" b="1" dirty="0" err="1"/>
              <a:t>экстремизмге</a:t>
            </a:r>
            <a:r>
              <a:rPr lang="ru-RU" sz="3200" b="1" dirty="0"/>
              <a:t> </a:t>
            </a:r>
            <a:r>
              <a:rPr lang="ru-RU" sz="3200" b="1" dirty="0" err="1"/>
              <a:t>және</a:t>
            </a:r>
            <a:r>
              <a:rPr lang="ru-RU" sz="3200" b="1" dirty="0"/>
              <a:t> </a:t>
            </a:r>
            <a:r>
              <a:rPr lang="ru-RU" sz="3200" b="1" dirty="0" err="1"/>
              <a:t>терроризмге</a:t>
            </a:r>
            <a:r>
              <a:rPr lang="ru-RU" sz="3200" b="1" dirty="0"/>
              <a:t> </a:t>
            </a:r>
            <a:r>
              <a:rPr lang="ru-RU" sz="3200" b="1" dirty="0" err="1"/>
              <a:t>қарсы</a:t>
            </a:r>
            <a:r>
              <a:rPr lang="ru-RU" sz="3200" b="1" dirty="0"/>
              <a:t> </a:t>
            </a:r>
            <a:r>
              <a:rPr lang="ru-RU" sz="3200" b="1" dirty="0" err="1"/>
              <a:t>іс-қимыл</a:t>
            </a:r>
            <a:r>
              <a:rPr lang="ru-RU" sz="3200" b="1" dirty="0"/>
              <a:t> </a:t>
            </a:r>
            <a:r>
              <a:rPr lang="ru-RU" sz="3200" b="1" dirty="0" err="1"/>
              <a:t>мәселелері</a:t>
            </a:r>
            <a:r>
              <a:rPr lang="ru-RU" sz="3200" b="1" dirty="0"/>
              <a:t>  </a:t>
            </a:r>
            <a:r>
              <a:rPr lang="ru-RU" sz="3200" b="1" dirty="0" err="1"/>
              <a:t>бойынша</a:t>
            </a:r>
            <a:r>
              <a:rPr lang="ru-RU" sz="3200" b="1" dirty="0"/>
              <a:t> </a:t>
            </a:r>
            <a:r>
              <a:rPr lang="ru-RU" sz="3200" b="1" dirty="0" err="1"/>
              <a:t>өзгерістер</a:t>
            </a:r>
            <a:r>
              <a:rPr lang="ru-RU" sz="3200" b="1" dirty="0"/>
              <a:t> мен </a:t>
            </a:r>
            <a:r>
              <a:rPr lang="ru-RU" sz="3200" b="1" dirty="0" err="1"/>
              <a:t>толықтырулар</a:t>
            </a:r>
            <a:r>
              <a:rPr lang="ru-RU" sz="3200" b="1" dirty="0"/>
              <a:t> </a:t>
            </a:r>
            <a:r>
              <a:rPr lang="ru-RU" sz="3200" b="1" dirty="0" err="1"/>
              <a:t>енгізу</a:t>
            </a:r>
            <a:r>
              <a:rPr lang="ru-RU" sz="3200" b="1" dirty="0"/>
              <a:t> </a:t>
            </a:r>
            <a:r>
              <a:rPr lang="ru-RU" sz="3200" b="1" dirty="0" err="1"/>
              <a:t>туралы</a:t>
            </a:r>
            <a:r>
              <a:rPr lang="ru-RU" sz="3200" b="1" dirty="0"/>
              <a:t>» </a:t>
            </a:r>
            <a:r>
              <a:rPr lang="ru-RU" sz="3200" b="1" dirty="0" err="1"/>
              <a:t>Қазақстан</a:t>
            </a:r>
            <a:r>
              <a:rPr lang="ru-RU" sz="3200" b="1" dirty="0"/>
              <a:t> </a:t>
            </a:r>
            <a:r>
              <a:rPr lang="ru-RU" sz="3200" b="1" dirty="0" err="1"/>
              <a:t>Республикасы</a:t>
            </a:r>
            <a:r>
              <a:rPr lang="ru-RU" sz="3200" b="1" dirty="0"/>
              <a:t> </a:t>
            </a:r>
            <a:r>
              <a:rPr lang="ru-RU" sz="3200" b="1" dirty="0" err="1"/>
              <a:t>Заңының</a:t>
            </a:r>
            <a:r>
              <a:rPr lang="ru-RU" sz="3200" b="1" dirty="0"/>
              <a:t> </a:t>
            </a:r>
            <a:r>
              <a:rPr lang="ru-RU" sz="3200" b="1" dirty="0" err="1"/>
              <a:t>жобасы</a:t>
            </a:r>
            <a:endParaRPr lang="ru-RU" altLang="ru-RU" sz="3200" b="1" dirty="0" smtClean="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868" y="500042"/>
            <a:ext cx="1872208" cy="1872208"/>
          </a:xfrm>
          <a:prstGeom prst="rect">
            <a:avLst/>
          </a:prstGeom>
        </p:spPr>
      </p:pic>
    </p:spTree>
    <p:extLst>
      <p:ext uri="{BB962C8B-B14F-4D97-AF65-F5344CB8AC3E}">
        <p14:creationId xmlns:p14="http://schemas.microsoft.com/office/powerpoint/2010/main" val="6776643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1746"/>
                                        </p:tgtEl>
                                        <p:attrNameLst>
                                          <p:attrName>style.visibility</p:attrName>
                                        </p:attrNameLst>
                                      </p:cBhvr>
                                      <p:to>
                                        <p:strVal val="visible"/>
                                      </p:to>
                                    </p:set>
                                    <p:animEffect transition="in" filter="barn(inVertical)">
                                      <p:cBhvr>
                                        <p:cTn id="10"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42910" y="2857496"/>
            <a:ext cx="8061326" cy="2878387"/>
          </a:xfrm>
        </p:spPr>
        <p:txBody>
          <a:bodyPr/>
          <a:lstStyle/>
          <a:p>
            <a:pPr eaLnBrk="1" hangingPunct="1"/>
            <a:r>
              <a:rPr lang="ru-RU" sz="3200" b="1" dirty="0" smtClean="0">
                <a:latin typeface="Arial" panose="020B0604020202020204" pitchFamily="34" charset="0"/>
                <a:cs typeface="Arial" panose="020B0604020202020204" pitchFamily="34" charset="0"/>
              </a:rPr>
              <a:t>Проект Закона Республики Казахстан </a:t>
            </a:r>
            <a:br>
              <a:rPr lang="ru-RU" sz="3200" b="1" dirty="0" smtClean="0">
                <a:latin typeface="Arial" panose="020B0604020202020204" pitchFamily="34" charset="0"/>
                <a:cs typeface="Arial" panose="020B0604020202020204" pitchFamily="34" charset="0"/>
              </a:rPr>
            </a:br>
            <a:r>
              <a:rPr lang="ru-RU" sz="3200" b="1" dirty="0" smtClean="0">
                <a:latin typeface="Arial" panose="020B0604020202020204" pitchFamily="34" charset="0"/>
                <a:cs typeface="Arial" panose="020B0604020202020204" pitchFamily="34" charset="0"/>
              </a:rPr>
              <a:t>«О внесении изменений и дополнений в некоторые законодательные акты Республики Казахстан по вопросам противодействия экстремизму и терроризму»</a:t>
            </a:r>
            <a:endParaRPr lang="ru-RU" altLang="ru-RU" sz="3200" b="1" dirty="0" smtClean="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868" y="500042"/>
            <a:ext cx="1872208" cy="18722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1746"/>
                                        </p:tgtEl>
                                        <p:attrNameLst>
                                          <p:attrName>style.visibility</p:attrName>
                                        </p:attrNameLst>
                                      </p:cBhvr>
                                      <p:to>
                                        <p:strVal val="visible"/>
                                      </p:to>
                                    </p:set>
                                    <p:animEffect transition="in" filter="barn(inVertical)">
                                      <p:cBhvr>
                                        <p:cTn id="10"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9" name="AutoShape 7"/>
          <p:cNvSpPr>
            <a:spLocks noChangeArrowheads="1"/>
          </p:cNvSpPr>
          <p:nvPr/>
        </p:nvSpPr>
        <p:spPr bwMode="auto">
          <a:xfrm>
            <a:off x="468313" y="2204864"/>
            <a:ext cx="8497888" cy="2214562"/>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marL="0" algn="ctr">
              <a:spcBef>
                <a:spcPts val="600"/>
              </a:spcBef>
            </a:pPr>
            <a:r>
              <a:rPr lang="ru-RU" altLang="ru-RU" sz="2800" dirty="0"/>
              <a:t>2016 </a:t>
            </a:r>
            <a:r>
              <a:rPr lang="ru-RU" altLang="ru-RU" sz="2800" dirty="0" err="1"/>
              <a:t>жылғы</a:t>
            </a:r>
            <a:r>
              <a:rPr lang="ru-RU" altLang="ru-RU" sz="2800" dirty="0"/>
              <a:t> 10 </a:t>
            </a:r>
            <a:r>
              <a:rPr lang="ru-RU" altLang="ru-RU" sz="2800" dirty="0" err="1" smtClean="0"/>
              <a:t>маусымда</a:t>
            </a:r>
            <a:r>
              <a:rPr lang="ru-RU" altLang="ru-RU" sz="2800" dirty="0" smtClean="0"/>
              <a:t> </a:t>
            </a:r>
          </a:p>
          <a:p>
            <a:pPr marL="0" algn="ctr">
              <a:spcBef>
                <a:spcPts val="600"/>
              </a:spcBef>
            </a:pPr>
            <a:r>
              <a:rPr lang="ru-RU" altLang="ru-RU" sz="2800" dirty="0" err="1" smtClean="0"/>
              <a:t>Қазақстан</a:t>
            </a:r>
            <a:r>
              <a:rPr lang="ru-RU" altLang="ru-RU" sz="2800" dirty="0" smtClean="0"/>
              <a:t> </a:t>
            </a:r>
            <a:r>
              <a:rPr lang="ru-RU" altLang="ru-RU" sz="2800" dirty="0" err="1" smtClean="0"/>
              <a:t>Республикасы</a:t>
            </a:r>
            <a:r>
              <a:rPr lang="ru-RU" altLang="ru-RU" sz="2800" dirty="0" smtClean="0"/>
              <a:t> </a:t>
            </a:r>
          </a:p>
          <a:p>
            <a:pPr marL="0" algn="ctr">
              <a:spcBef>
                <a:spcPts val="600"/>
              </a:spcBef>
            </a:pPr>
            <a:r>
              <a:rPr lang="ru-RU" altLang="ru-RU" sz="2800" dirty="0" err="1" smtClean="0"/>
              <a:t>Қауіпсіздік</a:t>
            </a:r>
            <a:r>
              <a:rPr lang="ru-RU" altLang="ru-RU" sz="2800" dirty="0" smtClean="0"/>
              <a:t> </a:t>
            </a:r>
            <a:r>
              <a:rPr lang="ru-RU" altLang="ru-RU" sz="2800" dirty="0" err="1" smtClean="0"/>
              <a:t>Кеңесінің</a:t>
            </a:r>
            <a:r>
              <a:rPr lang="ru-RU" altLang="ru-RU" sz="2800" dirty="0" smtClean="0"/>
              <a:t> </a:t>
            </a:r>
            <a:r>
              <a:rPr lang="ru-RU" altLang="ru-RU" sz="2800" dirty="0" err="1" smtClean="0"/>
              <a:t>отырысында</a:t>
            </a:r>
            <a:r>
              <a:rPr lang="ru-RU" altLang="ru-RU" sz="2800" dirty="0" smtClean="0"/>
              <a:t> </a:t>
            </a:r>
          </a:p>
          <a:p>
            <a:pPr marL="0" algn="ctr">
              <a:spcBef>
                <a:spcPts val="600"/>
              </a:spcBef>
            </a:pPr>
            <a:r>
              <a:rPr lang="kk-KZ" altLang="ru-RU" sz="2800" dirty="0" smtClean="0"/>
              <a:t>Елбасы берген тапсырмалар </a:t>
            </a:r>
            <a:endParaRPr lang="ru-RU" altLang="ru-RU" sz="2800" dirty="0" smtClean="0"/>
          </a:p>
        </p:txBody>
      </p:sp>
      <p:sp>
        <p:nvSpPr>
          <p:cNvPr id="448526" name="AutoShape 14"/>
          <p:cNvSpPr>
            <a:spLocks noChangeArrowheads="1"/>
          </p:cNvSpPr>
          <p:nvPr/>
        </p:nvSpPr>
        <p:spPr bwMode="auto">
          <a:xfrm>
            <a:off x="466725" y="2492375"/>
            <a:ext cx="8497888" cy="1008063"/>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FF"/>
              </a:solidFill>
            </a:endParaRPr>
          </a:p>
        </p:txBody>
      </p:sp>
      <p:sp>
        <p:nvSpPr>
          <p:cNvPr id="448528" name="AutoShape 16"/>
          <p:cNvSpPr>
            <a:spLocks noChangeArrowheads="1"/>
          </p:cNvSpPr>
          <p:nvPr/>
        </p:nvSpPr>
        <p:spPr bwMode="auto">
          <a:xfrm>
            <a:off x="468313" y="4941888"/>
            <a:ext cx="8496300" cy="1150937"/>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FF"/>
              </a:solidFill>
            </a:endParaRPr>
          </a:p>
        </p:txBody>
      </p:sp>
      <p:sp>
        <p:nvSpPr>
          <p:cNvPr id="448529" name="Rectangle 17">
            <a:hlinkClick r:id="rId2" action="ppaction://hlinkfile"/>
          </p:cNvPr>
          <p:cNvSpPr>
            <a:spLocks noChangeArrowheads="1"/>
          </p:cNvSpPr>
          <p:nvPr/>
        </p:nvSpPr>
        <p:spPr bwMode="auto">
          <a:xfrm>
            <a:off x="1151732" y="764704"/>
            <a:ext cx="7129462" cy="719137"/>
          </a:xfrm>
          <a:prstGeom prst="rect">
            <a:avLst/>
          </a:prstGeom>
          <a:noFill/>
          <a:ln w="9525">
            <a:noFill/>
            <a:miter lim="800000"/>
            <a:headEnd/>
            <a:tailEnd/>
          </a:ln>
          <a:effectLst/>
        </p:spPr>
        <p:txBody>
          <a:bodyPr anchor="ctr" anchorCtr="1"/>
          <a:lstStyle/>
          <a:p>
            <a:pPr algn="ctr" eaLnBrk="1" hangingPunct="1">
              <a:defRPr/>
            </a:pPr>
            <a:r>
              <a:rPr lang="ru-RU" sz="2800" u="sng" dirty="0" err="1" smtClean="0">
                <a:solidFill>
                  <a:srgbClr val="C00000"/>
                </a:solidFill>
                <a:effectLst>
                  <a:outerShdw blurRad="38100" dist="38100" dir="2700000" algn="tl">
                    <a:srgbClr val="C0C0C0"/>
                  </a:outerShdw>
                </a:effectLst>
              </a:rPr>
              <a:t>Заң</a:t>
            </a:r>
            <a:r>
              <a:rPr lang="ru-RU" sz="2800" u="sng" dirty="0" smtClean="0">
                <a:solidFill>
                  <a:srgbClr val="C00000"/>
                </a:solidFill>
                <a:effectLst>
                  <a:outerShdw blurRad="38100" dist="38100" dir="2700000" algn="tl">
                    <a:srgbClr val="C0C0C0"/>
                  </a:outerShdw>
                </a:effectLst>
              </a:rPr>
              <a:t> </a:t>
            </a:r>
            <a:r>
              <a:rPr lang="ru-RU" sz="2800" u="sng" dirty="0" err="1" smtClean="0">
                <a:solidFill>
                  <a:srgbClr val="C00000"/>
                </a:solidFill>
                <a:effectLst>
                  <a:outerShdw blurRad="38100" dist="38100" dir="2700000" algn="tl">
                    <a:srgbClr val="C0C0C0"/>
                  </a:outerShdw>
                </a:effectLst>
              </a:rPr>
              <a:t>жобасын</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әзірлеу</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үшін</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негіздеме</a:t>
            </a:r>
            <a:endParaRPr lang="ru-RU" sz="4000" b="0" u="sng" dirty="0">
              <a:solidFill>
                <a:srgbClr val="C00000"/>
              </a:solidFill>
              <a:effectLst>
                <a:outerShdw blurRad="38100" dist="38100" dir="2700000" algn="tl">
                  <a:srgbClr val="C0C0C0"/>
                </a:outerShdw>
              </a:effectLst>
            </a:endParaRPr>
          </a:p>
        </p:txBody>
      </p:sp>
      <p:sp>
        <p:nvSpPr>
          <p:cNvPr id="2" name="Прямоугольник 1"/>
          <p:cNvSpPr/>
          <p:nvPr/>
        </p:nvSpPr>
        <p:spPr>
          <a:xfrm>
            <a:off x="8284075" y="5445224"/>
            <a:ext cx="356188" cy="461665"/>
          </a:xfrm>
          <a:prstGeom prst="rect">
            <a:avLst/>
          </a:prstGeom>
        </p:spPr>
        <p:txBody>
          <a:bodyPr wrap="none">
            <a:spAutoFit/>
          </a:bodyPr>
          <a:lstStyle/>
          <a:p>
            <a:r>
              <a:rPr lang="ru-RU" dirty="0" smtClean="0"/>
              <a:t>1</a:t>
            </a:r>
            <a:endParaRPr lang="ru-RU" dirty="0"/>
          </a:p>
        </p:txBody>
      </p:sp>
    </p:spTree>
    <p:extLst>
      <p:ext uri="{BB962C8B-B14F-4D97-AF65-F5344CB8AC3E}">
        <p14:creationId xmlns:p14="http://schemas.microsoft.com/office/powerpoint/2010/main" val="862249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
                                  </p:stCondLst>
                                  <p:childTnLst>
                                    <p:set>
                                      <p:cBhvr>
                                        <p:cTn id="6" dur="1" fill="hold">
                                          <p:stCondLst>
                                            <p:cond delay="0"/>
                                          </p:stCondLst>
                                        </p:cTn>
                                        <p:tgtEl>
                                          <p:spTgt spid="448519"/>
                                        </p:tgtEl>
                                        <p:attrNameLst>
                                          <p:attrName>style.visibility</p:attrName>
                                        </p:attrNameLst>
                                      </p:cBhvr>
                                      <p:to>
                                        <p:strVal val="visible"/>
                                      </p:to>
                                    </p:set>
                                    <p:animEffect transition="in" filter="randombar(horizontal)">
                                      <p:cBhvr>
                                        <p:cTn id="7" dur="500"/>
                                        <p:tgtEl>
                                          <p:spTgt spid="448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9" name="AutoShape 7"/>
          <p:cNvSpPr>
            <a:spLocks noChangeArrowheads="1"/>
          </p:cNvSpPr>
          <p:nvPr/>
        </p:nvSpPr>
        <p:spPr bwMode="auto">
          <a:xfrm>
            <a:off x="468313" y="2204864"/>
            <a:ext cx="8497888" cy="2214562"/>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marL="0" algn="ctr">
              <a:spcBef>
                <a:spcPts val="600"/>
              </a:spcBef>
            </a:pPr>
            <a:r>
              <a:rPr lang="ru-RU" altLang="ru-RU" sz="2800" dirty="0" smtClean="0"/>
              <a:t>Поручения Главы государства,</a:t>
            </a:r>
          </a:p>
          <a:p>
            <a:pPr marL="0" algn="ctr">
              <a:spcBef>
                <a:spcPts val="600"/>
              </a:spcBef>
            </a:pPr>
            <a:r>
              <a:rPr lang="ru-RU" altLang="ru-RU" sz="2800" dirty="0"/>
              <a:t>д</a:t>
            </a:r>
            <a:r>
              <a:rPr lang="ru-RU" altLang="ru-RU" sz="2800" dirty="0" smtClean="0"/>
              <a:t>анные на заседании Совета Безопасности </a:t>
            </a:r>
          </a:p>
          <a:p>
            <a:pPr marL="0" algn="ctr">
              <a:spcBef>
                <a:spcPts val="600"/>
              </a:spcBef>
            </a:pPr>
            <a:r>
              <a:rPr lang="ru-RU" altLang="ru-RU" sz="2800" dirty="0" smtClean="0"/>
              <a:t>Республики Казахстан 10 июня 2016 года </a:t>
            </a:r>
            <a:endParaRPr lang="ru-RU" altLang="ru-RU" sz="2800" dirty="0"/>
          </a:p>
        </p:txBody>
      </p:sp>
      <p:sp>
        <p:nvSpPr>
          <p:cNvPr id="448526" name="AutoShape 14"/>
          <p:cNvSpPr>
            <a:spLocks noChangeArrowheads="1"/>
          </p:cNvSpPr>
          <p:nvPr/>
        </p:nvSpPr>
        <p:spPr bwMode="auto">
          <a:xfrm>
            <a:off x="466725" y="2492375"/>
            <a:ext cx="8497888" cy="1008063"/>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FF"/>
              </a:solidFill>
            </a:endParaRPr>
          </a:p>
        </p:txBody>
      </p:sp>
      <p:sp>
        <p:nvSpPr>
          <p:cNvPr id="448528" name="AutoShape 16"/>
          <p:cNvSpPr>
            <a:spLocks noChangeArrowheads="1"/>
          </p:cNvSpPr>
          <p:nvPr/>
        </p:nvSpPr>
        <p:spPr bwMode="auto">
          <a:xfrm>
            <a:off x="468313" y="4941888"/>
            <a:ext cx="8496300" cy="1150937"/>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FF"/>
              </a:solidFill>
            </a:endParaRPr>
          </a:p>
        </p:txBody>
      </p:sp>
      <p:sp>
        <p:nvSpPr>
          <p:cNvPr id="448529" name="Rectangle 17">
            <a:hlinkClick r:id="rId2" action="ppaction://hlinkfile"/>
          </p:cNvPr>
          <p:cNvSpPr>
            <a:spLocks noChangeArrowheads="1"/>
          </p:cNvSpPr>
          <p:nvPr/>
        </p:nvSpPr>
        <p:spPr bwMode="auto">
          <a:xfrm>
            <a:off x="1151732" y="764704"/>
            <a:ext cx="7129462" cy="719137"/>
          </a:xfrm>
          <a:prstGeom prst="rect">
            <a:avLst/>
          </a:prstGeom>
          <a:noFill/>
          <a:ln w="9525">
            <a:noFill/>
            <a:miter lim="800000"/>
            <a:headEnd/>
            <a:tailEnd/>
          </a:ln>
          <a:effectLst/>
        </p:spPr>
        <p:txBody>
          <a:bodyPr anchor="ctr" anchorCtr="1"/>
          <a:lstStyle/>
          <a:p>
            <a:pPr algn="ctr" eaLnBrk="1" hangingPunct="1">
              <a:defRPr/>
            </a:pPr>
            <a:r>
              <a:rPr lang="ru-RU" sz="2800" dirty="0" smtClean="0">
                <a:solidFill>
                  <a:srgbClr val="C00000"/>
                </a:solidFill>
                <a:effectLst>
                  <a:outerShdw blurRad="38100" dist="38100" dir="2700000" algn="tl">
                    <a:srgbClr val="C0C0C0"/>
                  </a:outerShdw>
                </a:effectLst>
              </a:rPr>
              <a:t>Основание для разработки </a:t>
            </a:r>
          </a:p>
          <a:p>
            <a:pPr algn="ctr" eaLnBrk="1" hangingPunct="1">
              <a:defRPr/>
            </a:pPr>
            <a:r>
              <a:rPr lang="ru-RU" sz="2800" u="sng" dirty="0" smtClean="0">
                <a:solidFill>
                  <a:srgbClr val="C00000"/>
                </a:solidFill>
                <a:effectLst>
                  <a:outerShdw blurRad="38100" dist="38100" dir="2700000" algn="tl">
                    <a:srgbClr val="C0C0C0"/>
                  </a:outerShdw>
                </a:effectLst>
              </a:rPr>
              <a:t>законопроекта</a:t>
            </a:r>
            <a:endParaRPr lang="ru-RU" sz="4000" b="0" u="sng" dirty="0">
              <a:solidFill>
                <a:srgbClr val="C00000"/>
              </a:solidFill>
              <a:effectLst>
                <a:outerShdw blurRad="38100" dist="38100" dir="2700000" algn="tl">
                  <a:srgbClr val="C0C0C0"/>
                </a:outerShdw>
              </a:effectLst>
            </a:endParaRPr>
          </a:p>
        </p:txBody>
      </p:sp>
      <p:sp>
        <p:nvSpPr>
          <p:cNvPr id="2" name="Прямоугольник 1"/>
          <p:cNvSpPr/>
          <p:nvPr/>
        </p:nvSpPr>
        <p:spPr>
          <a:xfrm>
            <a:off x="8284075" y="5445224"/>
            <a:ext cx="356188" cy="461665"/>
          </a:xfrm>
          <a:prstGeom prst="rect">
            <a:avLst/>
          </a:prstGeom>
        </p:spPr>
        <p:txBody>
          <a:bodyPr wrap="none">
            <a:spAutoFit/>
          </a:bodyPr>
          <a:lstStyle/>
          <a:p>
            <a:r>
              <a:rPr lang="kk-KZ" dirty="0"/>
              <a:t>2</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
                                  </p:stCondLst>
                                  <p:childTnLst>
                                    <p:set>
                                      <p:cBhvr>
                                        <p:cTn id="6" dur="1" fill="hold">
                                          <p:stCondLst>
                                            <p:cond delay="0"/>
                                          </p:stCondLst>
                                        </p:cTn>
                                        <p:tgtEl>
                                          <p:spTgt spid="448519"/>
                                        </p:tgtEl>
                                        <p:attrNameLst>
                                          <p:attrName>style.visibility</p:attrName>
                                        </p:attrNameLst>
                                      </p:cBhvr>
                                      <p:to>
                                        <p:strVal val="visible"/>
                                      </p:to>
                                    </p:set>
                                    <p:animEffect transition="in" filter="randombar(horizontal)">
                                      <p:cBhvr>
                                        <p:cTn id="7" dur="500"/>
                                        <p:tgtEl>
                                          <p:spTgt spid="448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27" name="AutoShape 15"/>
          <p:cNvSpPr>
            <a:spLocks noChangeArrowheads="1"/>
          </p:cNvSpPr>
          <p:nvPr/>
        </p:nvSpPr>
        <p:spPr bwMode="auto">
          <a:xfrm>
            <a:off x="468313" y="3613150"/>
            <a:ext cx="8496300" cy="1150938"/>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66"/>
              </a:solidFill>
            </a:endParaRPr>
          </a:p>
        </p:txBody>
      </p:sp>
      <p:sp>
        <p:nvSpPr>
          <p:cNvPr id="448528" name="AutoShape 16"/>
          <p:cNvSpPr>
            <a:spLocks noChangeArrowheads="1"/>
          </p:cNvSpPr>
          <p:nvPr/>
        </p:nvSpPr>
        <p:spPr bwMode="auto">
          <a:xfrm>
            <a:off x="468313" y="4941888"/>
            <a:ext cx="8496300" cy="1150937"/>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FF"/>
              </a:solidFill>
            </a:endParaRPr>
          </a:p>
        </p:txBody>
      </p:sp>
      <p:sp>
        <p:nvSpPr>
          <p:cNvPr id="448529" name="Rectangle 17">
            <a:hlinkClick r:id="rId2" action="ppaction://hlinkfile"/>
          </p:cNvPr>
          <p:cNvSpPr>
            <a:spLocks noChangeArrowheads="1"/>
          </p:cNvSpPr>
          <p:nvPr/>
        </p:nvSpPr>
        <p:spPr bwMode="auto">
          <a:xfrm>
            <a:off x="1164008" y="476672"/>
            <a:ext cx="7129462" cy="1524149"/>
          </a:xfrm>
          <a:prstGeom prst="rect">
            <a:avLst/>
          </a:prstGeom>
          <a:noFill/>
          <a:ln w="9525">
            <a:noFill/>
            <a:miter lim="800000"/>
            <a:headEnd/>
            <a:tailEnd/>
          </a:ln>
          <a:effectLst/>
        </p:spPr>
        <p:txBody>
          <a:bodyPr anchor="ctr" anchorCtr="1"/>
          <a:lstStyle/>
          <a:p>
            <a:pPr algn="ctr" eaLnBrk="1" hangingPunct="1">
              <a:defRPr/>
            </a:pPr>
            <a:r>
              <a:rPr lang="ru-RU" sz="2800" dirty="0" err="1" smtClean="0">
                <a:solidFill>
                  <a:srgbClr val="C00000"/>
                </a:solidFill>
                <a:effectLst>
                  <a:outerShdw blurRad="38100" dist="38100" dir="2700000" algn="tl">
                    <a:srgbClr val="C0C0C0"/>
                  </a:outerShdw>
                </a:effectLst>
              </a:rPr>
              <a:t>Заң</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жобасы</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заңнаманы</a:t>
            </a:r>
            <a:r>
              <a:rPr lang="ru-RU" sz="2800" dirty="0" smtClean="0">
                <a:solidFill>
                  <a:srgbClr val="C00000"/>
                </a:solidFill>
                <a:effectLst>
                  <a:outerShdw blurRad="38100" dist="38100" dir="2700000" algn="tl">
                    <a:srgbClr val="C0C0C0"/>
                  </a:outerShdw>
                </a:effectLst>
              </a:rPr>
              <a:t> </a:t>
            </a:r>
            <a:r>
              <a:rPr lang="ru-RU" sz="2800" u="sng" dirty="0" err="1" smtClean="0">
                <a:solidFill>
                  <a:srgbClr val="C00000"/>
                </a:solidFill>
                <a:effectLst>
                  <a:outerShdw blurRad="38100" dist="38100" dir="2700000" algn="tl">
                    <a:srgbClr val="C0C0C0"/>
                  </a:outerShdw>
                </a:effectLst>
              </a:rPr>
              <a:t>мынадай</a:t>
            </a:r>
            <a:r>
              <a:rPr lang="ru-RU" sz="2800" u="sng" dirty="0" smtClean="0">
                <a:solidFill>
                  <a:srgbClr val="C00000"/>
                </a:solidFill>
                <a:effectLst>
                  <a:outerShdw blurRad="38100" dist="38100" dir="2700000" algn="tl">
                    <a:srgbClr val="C0C0C0"/>
                  </a:outerShdw>
                </a:effectLst>
              </a:rPr>
              <a:t> </a:t>
            </a:r>
            <a:r>
              <a:rPr lang="ru-RU" sz="2800" u="sng" dirty="0" err="1" smtClean="0">
                <a:solidFill>
                  <a:srgbClr val="C00000"/>
                </a:solidFill>
                <a:effectLst>
                  <a:outerShdw blurRad="38100" dist="38100" dir="2700000" algn="tl">
                    <a:srgbClr val="C0C0C0"/>
                  </a:outerShdw>
                </a:effectLst>
              </a:rPr>
              <a:t>салаларда</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жетілдіруге</a:t>
            </a:r>
            <a:r>
              <a:rPr lang="ru-RU" sz="2800" dirty="0" smtClean="0">
                <a:solidFill>
                  <a:srgbClr val="C00000"/>
                </a:solidFill>
                <a:effectLst>
                  <a:outerShdw blurRad="38100" dist="38100" dir="2700000" algn="tl">
                    <a:srgbClr val="C0C0C0"/>
                  </a:outerShdw>
                </a:effectLst>
              </a:rPr>
              <a:t> </a:t>
            </a:r>
            <a:r>
              <a:rPr lang="ru-RU" sz="2800" dirty="0" err="1" smtClean="0">
                <a:solidFill>
                  <a:srgbClr val="C00000"/>
                </a:solidFill>
                <a:effectLst>
                  <a:outerShdw blurRad="38100" dist="38100" dir="2700000" algn="tl">
                    <a:srgbClr val="C0C0C0"/>
                  </a:outerShdw>
                </a:effectLst>
              </a:rPr>
              <a:t>бағытталған</a:t>
            </a:r>
            <a:r>
              <a:rPr lang="ru-RU" sz="2800" dirty="0" smtClean="0">
                <a:solidFill>
                  <a:srgbClr val="C00000"/>
                </a:solidFill>
                <a:effectLst>
                  <a:outerShdw blurRad="38100" dist="38100" dir="2700000" algn="tl">
                    <a:srgbClr val="C0C0C0"/>
                  </a:outerShdw>
                </a:effectLst>
              </a:rPr>
              <a:t>:</a:t>
            </a:r>
            <a:endParaRPr lang="ru-RU" sz="2800" dirty="0">
              <a:solidFill>
                <a:srgbClr val="C00000"/>
              </a:solidFill>
              <a:effectLst>
                <a:outerShdw blurRad="38100" dist="38100" dir="2700000" algn="tl">
                  <a:srgbClr val="C0C0C0"/>
                </a:outerShdw>
              </a:effectLst>
            </a:endParaRPr>
          </a:p>
        </p:txBody>
      </p:sp>
      <p:sp>
        <p:nvSpPr>
          <p:cNvPr id="3" name="Стрелка вправо 2"/>
          <p:cNvSpPr/>
          <p:nvPr/>
        </p:nvSpPr>
        <p:spPr>
          <a:xfrm>
            <a:off x="857224" y="257174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643042" y="2486123"/>
            <a:ext cx="6818331" cy="954107"/>
          </a:xfrm>
          <a:prstGeom prst="rect">
            <a:avLst/>
          </a:prstGeom>
          <a:noFill/>
        </p:spPr>
        <p:txBody>
          <a:bodyPr wrap="square" rtlCol="0">
            <a:spAutoFit/>
          </a:bodyPr>
          <a:lstStyle/>
          <a:p>
            <a:pPr marL="0" indent="0" algn="just">
              <a:spcBef>
                <a:spcPts val="600"/>
              </a:spcBef>
            </a:pPr>
            <a:r>
              <a:rPr lang="ru-RU" altLang="ru-RU" sz="2800" dirty="0"/>
              <a:t>э</a:t>
            </a:r>
            <a:r>
              <a:rPr lang="ru-RU" altLang="ru-RU" sz="2800" dirty="0" smtClean="0"/>
              <a:t>кстремизм мен </a:t>
            </a:r>
            <a:r>
              <a:rPr lang="ru-RU" altLang="ru-RU" sz="2800" dirty="0" err="1" smtClean="0"/>
              <a:t>терроризмге</a:t>
            </a:r>
            <a:r>
              <a:rPr lang="ru-RU" altLang="ru-RU" sz="2800" dirty="0" smtClean="0"/>
              <a:t> </a:t>
            </a:r>
            <a:r>
              <a:rPr lang="ru-RU" altLang="ru-RU" sz="2800" dirty="0" err="1" smtClean="0"/>
              <a:t>қарсы</a:t>
            </a:r>
            <a:r>
              <a:rPr lang="ru-RU" altLang="ru-RU" sz="2800" dirty="0" smtClean="0"/>
              <a:t> </a:t>
            </a:r>
            <a:r>
              <a:rPr lang="ru-RU" altLang="ru-RU" sz="2800" dirty="0" err="1" smtClean="0"/>
              <a:t>іс-қимыл</a:t>
            </a:r>
            <a:endParaRPr lang="ru-RU" sz="2800" dirty="0"/>
          </a:p>
        </p:txBody>
      </p:sp>
      <p:sp>
        <p:nvSpPr>
          <p:cNvPr id="5" name="TextBox 4"/>
          <p:cNvSpPr txBox="1"/>
          <p:nvPr/>
        </p:nvSpPr>
        <p:spPr>
          <a:xfrm>
            <a:off x="1643042" y="3710821"/>
            <a:ext cx="6889398" cy="954107"/>
          </a:xfrm>
          <a:prstGeom prst="rect">
            <a:avLst/>
          </a:prstGeom>
          <a:noFill/>
        </p:spPr>
        <p:txBody>
          <a:bodyPr wrap="square" rtlCol="0">
            <a:spAutoFit/>
          </a:bodyPr>
          <a:lstStyle/>
          <a:p>
            <a:r>
              <a:rPr lang="ru-RU" altLang="ru-RU" sz="2800" dirty="0" err="1" smtClean="0"/>
              <a:t>қару-жарақ</a:t>
            </a:r>
            <a:r>
              <a:rPr lang="ru-RU" altLang="ru-RU" sz="2800" dirty="0"/>
              <a:t>, </a:t>
            </a:r>
            <a:r>
              <a:rPr lang="kk-KZ" altLang="ru-RU" sz="2800" dirty="0" smtClean="0"/>
              <a:t>есірткінің</a:t>
            </a:r>
            <a:r>
              <a:rPr lang="ru-RU" altLang="ru-RU" sz="2800" dirty="0" smtClean="0"/>
              <a:t> </a:t>
            </a:r>
            <a:r>
              <a:rPr lang="ru-RU" altLang="ru-RU" sz="2800" dirty="0" err="1" smtClean="0"/>
              <a:t>заңсыз</a:t>
            </a:r>
            <a:r>
              <a:rPr lang="ru-RU" altLang="ru-RU" sz="2800" dirty="0" smtClean="0"/>
              <a:t> </a:t>
            </a:r>
            <a:r>
              <a:rPr lang="ru-RU" altLang="ru-RU" sz="2800" dirty="0" err="1" smtClean="0"/>
              <a:t>айналымы</a:t>
            </a:r>
            <a:endParaRPr lang="ru-RU" sz="2800" dirty="0"/>
          </a:p>
        </p:txBody>
      </p:sp>
      <p:sp>
        <p:nvSpPr>
          <p:cNvPr id="6" name="TextBox 5"/>
          <p:cNvSpPr txBox="1"/>
          <p:nvPr/>
        </p:nvSpPr>
        <p:spPr>
          <a:xfrm>
            <a:off x="1643042" y="4654301"/>
            <a:ext cx="4945182" cy="523220"/>
          </a:xfrm>
          <a:prstGeom prst="rect">
            <a:avLst/>
          </a:prstGeom>
          <a:noFill/>
        </p:spPr>
        <p:txBody>
          <a:bodyPr wrap="square" rtlCol="0">
            <a:spAutoFit/>
          </a:bodyPr>
          <a:lstStyle/>
          <a:p>
            <a:r>
              <a:rPr lang="ru-RU" altLang="ru-RU" sz="2800" dirty="0" err="1"/>
              <a:t>к</a:t>
            </a:r>
            <a:r>
              <a:rPr lang="ru-RU" altLang="ru-RU" sz="2800" dirty="0" err="1" smtClean="0"/>
              <a:t>өші-қонды</a:t>
            </a:r>
            <a:r>
              <a:rPr lang="ru-RU" altLang="ru-RU" sz="2800" dirty="0" smtClean="0"/>
              <a:t> </a:t>
            </a:r>
            <a:r>
              <a:rPr lang="ru-RU" altLang="ru-RU" sz="2800" dirty="0" err="1" smtClean="0"/>
              <a:t>реттеу</a:t>
            </a:r>
            <a:endParaRPr lang="ru-RU" sz="2800" dirty="0"/>
          </a:p>
        </p:txBody>
      </p:sp>
      <p:sp>
        <p:nvSpPr>
          <p:cNvPr id="16" name="Стрелка вправо 15"/>
          <p:cNvSpPr/>
          <p:nvPr/>
        </p:nvSpPr>
        <p:spPr>
          <a:xfrm>
            <a:off x="857224" y="3786190"/>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857224" y="471488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461373" y="5630019"/>
            <a:ext cx="356188" cy="461665"/>
          </a:xfrm>
          <a:prstGeom prst="rect">
            <a:avLst/>
          </a:prstGeom>
        </p:spPr>
        <p:txBody>
          <a:bodyPr wrap="none">
            <a:spAutoFit/>
          </a:bodyPr>
          <a:lstStyle/>
          <a:p>
            <a:r>
              <a:rPr lang="kk-KZ" dirty="0"/>
              <a:t>3</a:t>
            </a:r>
            <a:endParaRPr lang="ru-RU" dirty="0"/>
          </a:p>
        </p:txBody>
      </p:sp>
    </p:spTree>
    <p:extLst>
      <p:ext uri="{BB962C8B-B14F-4D97-AF65-F5344CB8AC3E}">
        <p14:creationId xmlns:p14="http://schemas.microsoft.com/office/powerpoint/2010/main" val="6736120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448527"/>
                                        </p:tgtEl>
                                        <p:attrNameLst>
                                          <p:attrName>style.visibility</p:attrName>
                                        </p:attrNameLst>
                                      </p:cBhvr>
                                      <p:to>
                                        <p:strVal val="visible"/>
                                      </p:to>
                                    </p:set>
                                    <p:animEffect transition="in" filter="wipe(left)">
                                      <p:cBhvr>
                                        <p:cTn id="7" dur="1000"/>
                                        <p:tgtEl>
                                          <p:spTgt spid="448527"/>
                                        </p:tgtEl>
                                      </p:cBhvr>
                                    </p:animEffect>
                                  </p:childTnLst>
                                </p:cTn>
                              </p:par>
                            </p:childTnLst>
                          </p:cTn>
                        </p:par>
                        <p:par>
                          <p:cTn id="8" fill="hold" nodeType="afterGroup">
                            <p:stCondLst>
                              <p:cond delay="10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448528"/>
                                        </p:tgtEl>
                                        <p:attrNameLst>
                                          <p:attrName>style.visibility</p:attrName>
                                        </p:attrNameLst>
                                      </p:cBhvr>
                                      <p:to>
                                        <p:strVal val="visible"/>
                                      </p:to>
                                    </p:set>
                                    <p:animEffect transition="in" filter="wipe(left)">
                                      <p:cBhvr>
                                        <p:cTn id="11" dur="1000"/>
                                        <p:tgtEl>
                                          <p:spTgt spid="448528"/>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2500"/>
                            </p:stCondLst>
                            <p:childTnLst>
                              <p:par>
                                <p:cTn id="17" presetID="22" presetClass="entr" presetSubtype="8" fill="hold" grpId="0" nodeType="afterEffect">
                                  <p:stCondLst>
                                    <p:cond delay="25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p:stCondLst>
                              <p:cond delay="3250"/>
                            </p:stCondLst>
                            <p:childTnLst>
                              <p:par>
                                <p:cTn id="21" presetID="22" presetClass="entr" presetSubtype="8" fill="hold" grpId="0" nodeType="afterEffect">
                                  <p:stCondLst>
                                    <p:cond delay="10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3850"/>
                            </p:stCondLst>
                            <p:childTnLst>
                              <p:par>
                                <p:cTn id="25" presetID="22" presetClass="entr" presetSubtype="8" fill="hold" grpId="0" nodeType="afterEffect">
                                  <p:stCondLst>
                                    <p:cond delay="25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4600"/>
                            </p:stCondLst>
                            <p:childTnLst>
                              <p:par>
                                <p:cTn id="29" presetID="22" presetClass="entr" presetSubtype="8" fill="hold" grpId="0" nodeType="afterEffect">
                                  <p:stCondLst>
                                    <p:cond delay="10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5200"/>
                            </p:stCondLst>
                            <p:childTnLst>
                              <p:par>
                                <p:cTn id="33" presetID="22" presetClass="entr" presetSubtype="8" fill="hold" grpId="0" nodeType="afterEffect">
                                  <p:stCondLst>
                                    <p:cond delay="25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27" grpId="0"/>
      <p:bldP spid="448528" grpId="0"/>
      <p:bldP spid="3" grpId="0" animBg="1"/>
      <p:bldP spid="4" grpId="0"/>
      <p:bldP spid="5" grpId="0"/>
      <p:bldP spid="6" grpId="0"/>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27" name="AutoShape 15"/>
          <p:cNvSpPr>
            <a:spLocks noChangeArrowheads="1"/>
          </p:cNvSpPr>
          <p:nvPr/>
        </p:nvSpPr>
        <p:spPr bwMode="auto">
          <a:xfrm>
            <a:off x="468313" y="3613150"/>
            <a:ext cx="8496300" cy="1150938"/>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66"/>
              </a:solidFill>
            </a:endParaRPr>
          </a:p>
        </p:txBody>
      </p:sp>
      <p:sp>
        <p:nvSpPr>
          <p:cNvPr id="448528" name="AutoShape 16"/>
          <p:cNvSpPr>
            <a:spLocks noChangeArrowheads="1"/>
          </p:cNvSpPr>
          <p:nvPr/>
        </p:nvSpPr>
        <p:spPr bwMode="auto">
          <a:xfrm>
            <a:off x="468313" y="4941888"/>
            <a:ext cx="8496300" cy="1150937"/>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marL="457200" indent="-457200">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algn="just"/>
            <a:endParaRPr lang="ru-RU" altLang="ru-RU">
              <a:solidFill>
                <a:srgbClr val="0000FF"/>
              </a:solidFill>
            </a:endParaRPr>
          </a:p>
        </p:txBody>
      </p:sp>
      <p:sp>
        <p:nvSpPr>
          <p:cNvPr id="448529" name="Rectangle 17">
            <a:hlinkClick r:id="rId2" action="ppaction://hlinkfile"/>
          </p:cNvPr>
          <p:cNvSpPr>
            <a:spLocks noChangeArrowheads="1"/>
          </p:cNvSpPr>
          <p:nvPr/>
        </p:nvSpPr>
        <p:spPr bwMode="auto">
          <a:xfrm>
            <a:off x="1164008" y="476672"/>
            <a:ext cx="7129462" cy="1524149"/>
          </a:xfrm>
          <a:prstGeom prst="rect">
            <a:avLst/>
          </a:prstGeom>
          <a:noFill/>
          <a:ln w="9525">
            <a:noFill/>
            <a:miter lim="800000"/>
            <a:headEnd/>
            <a:tailEnd/>
          </a:ln>
          <a:effectLst/>
        </p:spPr>
        <p:txBody>
          <a:bodyPr anchor="ctr" anchorCtr="1"/>
          <a:lstStyle/>
          <a:p>
            <a:pPr algn="ctr" eaLnBrk="1" hangingPunct="1">
              <a:defRPr/>
            </a:pPr>
            <a:r>
              <a:rPr lang="ru-RU" sz="2800" dirty="0">
                <a:solidFill>
                  <a:srgbClr val="C00000"/>
                </a:solidFill>
                <a:effectLst>
                  <a:outerShdw blurRad="38100" dist="38100" dir="2700000" algn="tl">
                    <a:srgbClr val="C0C0C0"/>
                  </a:outerShdw>
                </a:effectLst>
              </a:rPr>
              <a:t>Законопроект направлен на </a:t>
            </a:r>
            <a:r>
              <a:rPr lang="ru-RU" sz="2800" dirty="0" smtClean="0">
                <a:solidFill>
                  <a:srgbClr val="C00000"/>
                </a:solidFill>
                <a:effectLst>
                  <a:outerShdw blurRad="38100" dist="38100" dir="2700000" algn="tl">
                    <a:srgbClr val="C0C0C0"/>
                  </a:outerShdw>
                </a:effectLst>
              </a:rPr>
              <a:t>совершенствование </a:t>
            </a:r>
            <a:r>
              <a:rPr lang="ru-RU" sz="2800" dirty="0">
                <a:solidFill>
                  <a:srgbClr val="C00000"/>
                </a:solidFill>
                <a:effectLst>
                  <a:outerShdw blurRad="38100" dist="38100" dir="2700000" algn="tl">
                    <a:srgbClr val="C0C0C0"/>
                  </a:outerShdw>
                </a:effectLst>
              </a:rPr>
              <a:t>законодательства </a:t>
            </a:r>
            <a:r>
              <a:rPr lang="ru-RU" sz="2800" u="sng" dirty="0">
                <a:solidFill>
                  <a:srgbClr val="C00000"/>
                </a:solidFill>
                <a:effectLst>
                  <a:outerShdw blurRad="38100" dist="38100" dir="2700000" algn="tl">
                    <a:srgbClr val="C0C0C0"/>
                  </a:outerShdw>
                </a:effectLst>
              </a:rPr>
              <a:t>в сферах:</a:t>
            </a:r>
          </a:p>
        </p:txBody>
      </p:sp>
      <p:sp>
        <p:nvSpPr>
          <p:cNvPr id="3" name="Стрелка вправо 2"/>
          <p:cNvSpPr/>
          <p:nvPr/>
        </p:nvSpPr>
        <p:spPr>
          <a:xfrm>
            <a:off x="857224" y="257174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1643042" y="2486123"/>
            <a:ext cx="6818331" cy="1031051"/>
          </a:xfrm>
          <a:prstGeom prst="rect">
            <a:avLst/>
          </a:prstGeom>
          <a:noFill/>
        </p:spPr>
        <p:txBody>
          <a:bodyPr wrap="square" rtlCol="0">
            <a:spAutoFit/>
          </a:bodyPr>
          <a:lstStyle/>
          <a:p>
            <a:pPr marL="0" indent="0" algn="just">
              <a:spcBef>
                <a:spcPts val="600"/>
              </a:spcBef>
            </a:pPr>
            <a:r>
              <a:rPr lang="ru-RU" altLang="ru-RU" sz="2800" dirty="0"/>
              <a:t>противодействия </a:t>
            </a:r>
            <a:r>
              <a:rPr lang="ru-RU" altLang="ru-RU" sz="2800" dirty="0" smtClean="0"/>
              <a:t>экстремизму </a:t>
            </a:r>
          </a:p>
          <a:p>
            <a:pPr marL="0" indent="0" algn="just">
              <a:spcBef>
                <a:spcPts val="600"/>
              </a:spcBef>
            </a:pPr>
            <a:r>
              <a:rPr lang="ru-RU" altLang="ru-RU" sz="2800" dirty="0" smtClean="0"/>
              <a:t>и  терроризму</a:t>
            </a:r>
            <a:endParaRPr lang="ru-RU" sz="2800" dirty="0"/>
          </a:p>
        </p:txBody>
      </p:sp>
      <p:sp>
        <p:nvSpPr>
          <p:cNvPr id="5" name="TextBox 4"/>
          <p:cNvSpPr txBox="1"/>
          <p:nvPr/>
        </p:nvSpPr>
        <p:spPr>
          <a:xfrm>
            <a:off x="1643041" y="3710821"/>
            <a:ext cx="7174519" cy="954107"/>
          </a:xfrm>
          <a:prstGeom prst="rect">
            <a:avLst/>
          </a:prstGeom>
          <a:noFill/>
        </p:spPr>
        <p:txBody>
          <a:bodyPr wrap="square" rtlCol="0">
            <a:spAutoFit/>
          </a:bodyPr>
          <a:lstStyle/>
          <a:p>
            <a:r>
              <a:rPr lang="ru-RU" altLang="ru-RU" sz="2800" dirty="0"/>
              <a:t>н</a:t>
            </a:r>
            <a:r>
              <a:rPr lang="ru-RU" altLang="ru-RU" sz="2800" dirty="0" smtClean="0"/>
              <a:t>езаконного оборота оружия, наркотиков</a:t>
            </a:r>
            <a:endParaRPr lang="ru-RU" sz="2800" dirty="0"/>
          </a:p>
        </p:txBody>
      </p:sp>
      <p:sp>
        <p:nvSpPr>
          <p:cNvPr id="6" name="TextBox 5"/>
          <p:cNvSpPr txBox="1"/>
          <p:nvPr/>
        </p:nvSpPr>
        <p:spPr>
          <a:xfrm>
            <a:off x="1643042" y="4654301"/>
            <a:ext cx="4945182" cy="523220"/>
          </a:xfrm>
          <a:prstGeom prst="rect">
            <a:avLst/>
          </a:prstGeom>
          <a:noFill/>
        </p:spPr>
        <p:txBody>
          <a:bodyPr wrap="square" rtlCol="0">
            <a:spAutoFit/>
          </a:bodyPr>
          <a:lstStyle/>
          <a:p>
            <a:r>
              <a:rPr lang="ru-RU" altLang="ru-RU" sz="2800" dirty="0"/>
              <a:t>регулирования </a:t>
            </a:r>
            <a:r>
              <a:rPr lang="ru-RU" altLang="ru-RU" sz="2800" dirty="0" smtClean="0"/>
              <a:t>миграции</a:t>
            </a:r>
            <a:endParaRPr lang="ru-RU" sz="2800" dirty="0"/>
          </a:p>
        </p:txBody>
      </p:sp>
      <p:sp>
        <p:nvSpPr>
          <p:cNvPr id="16" name="Стрелка вправо 15"/>
          <p:cNvSpPr/>
          <p:nvPr/>
        </p:nvSpPr>
        <p:spPr>
          <a:xfrm>
            <a:off x="857224" y="3786190"/>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857224" y="471488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461373" y="5630019"/>
            <a:ext cx="356188" cy="461665"/>
          </a:xfrm>
          <a:prstGeom prst="rect">
            <a:avLst/>
          </a:prstGeom>
        </p:spPr>
        <p:txBody>
          <a:bodyPr wrap="none">
            <a:spAutoFit/>
          </a:bodyPr>
          <a:lstStyle/>
          <a:p>
            <a:r>
              <a:rPr lang="kk-KZ" dirty="0"/>
              <a:t>4</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448527"/>
                                        </p:tgtEl>
                                        <p:attrNameLst>
                                          <p:attrName>style.visibility</p:attrName>
                                        </p:attrNameLst>
                                      </p:cBhvr>
                                      <p:to>
                                        <p:strVal val="visible"/>
                                      </p:to>
                                    </p:set>
                                    <p:animEffect transition="in" filter="wipe(left)">
                                      <p:cBhvr>
                                        <p:cTn id="7" dur="1000"/>
                                        <p:tgtEl>
                                          <p:spTgt spid="448527"/>
                                        </p:tgtEl>
                                      </p:cBhvr>
                                    </p:animEffect>
                                  </p:childTnLst>
                                </p:cTn>
                              </p:par>
                            </p:childTnLst>
                          </p:cTn>
                        </p:par>
                        <p:par>
                          <p:cTn id="8" fill="hold" nodeType="afterGroup">
                            <p:stCondLst>
                              <p:cond delay="1000"/>
                            </p:stCondLst>
                            <p:childTnLst>
                              <p:par>
                                <p:cTn id="9" presetID="22" presetClass="entr" presetSubtype="8" fill="hold" grpId="0" nodeType="afterEffect" nodePh="1">
                                  <p:stCondLst>
                                    <p:cond delay="0"/>
                                  </p:stCondLst>
                                  <p:endCondLst>
                                    <p:cond evt="begin" delay="0">
                                      <p:tn val="9"/>
                                    </p:cond>
                                  </p:endCondLst>
                                  <p:childTnLst>
                                    <p:set>
                                      <p:cBhvr>
                                        <p:cTn id="10" dur="1" fill="hold">
                                          <p:stCondLst>
                                            <p:cond delay="0"/>
                                          </p:stCondLst>
                                        </p:cTn>
                                        <p:tgtEl>
                                          <p:spTgt spid="448528"/>
                                        </p:tgtEl>
                                        <p:attrNameLst>
                                          <p:attrName>style.visibility</p:attrName>
                                        </p:attrNameLst>
                                      </p:cBhvr>
                                      <p:to>
                                        <p:strVal val="visible"/>
                                      </p:to>
                                    </p:set>
                                    <p:animEffect transition="in" filter="wipe(left)">
                                      <p:cBhvr>
                                        <p:cTn id="11" dur="1000"/>
                                        <p:tgtEl>
                                          <p:spTgt spid="448528"/>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2500"/>
                            </p:stCondLst>
                            <p:childTnLst>
                              <p:par>
                                <p:cTn id="17" presetID="22" presetClass="entr" presetSubtype="8" fill="hold" grpId="0" nodeType="afterEffect">
                                  <p:stCondLst>
                                    <p:cond delay="25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p:stCondLst>
                              <p:cond delay="3250"/>
                            </p:stCondLst>
                            <p:childTnLst>
                              <p:par>
                                <p:cTn id="21" presetID="22" presetClass="entr" presetSubtype="8" fill="hold" grpId="0" nodeType="afterEffect">
                                  <p:stCondLst>
                                    <p:cond delay="10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3850"/>
                            </p:stCondLst>
                            <p:childTnLst>
                              <p:par>
                                <p:cTn id="25" presetID="22" presetClass="entr" presetSubtype="8" fill="hold" grpId="0" nodeType="afterEffect">
                                  <p:stCondLst>
                                    <p:cond delay="25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4600"/>
                            </p:stCondLst>
                            <p:childTnLst>
                              <p:par>
                                <p:cTn id="29" presetID="22" presetClass="entr" presetSubtype="8" fill="hold" grpId="0" nodeType="afterEffect">
                                  <p:stCondLst>
                                    <p:cond delay="10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5200"/>
                            </p:stCondLst>
                            <p:childTnLst>
                              <p:par>
                                <p:cTn id="33" presetID="22" presetClass="entr" presetSubtype="8" fill="hold" grpId="0" nodeType="afterEffect">
                                  <p:stCondLst>
                                    <p:cond delay="25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27" grpId="0"/>
      <p:bldP spid="448528" grpId="0"/>
      <p:bldP spid="3" grpId="0" animBg="1"/>
      <p:bldP spid="4" grpId="0"/>
      <p:bldP spid="5" grpId="0"/>
      <p:bldP spid="6" grpId="0"/>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5" name="Rectangle 5"/>
          <p:cNvSpPr>
            <a:spLocks noGrp="1" noChangeArrowheads="1"/>
          </p:cNvSpPr>
          <p:nvPr>
            <p:ph type="title"/>
          </p:nvPr>
        </p:nvSpPr>
        <p:spPr>
          <a:xfrm>
            <a:off x="1331640" y="1412776"/>
            <a:ext cx="6670103" cy="882336"/>
          </a:xfrm>
        </p:spPr>
        <p:txBody>
          <a:bodyPr rtlCol="0">
            <a:normAutofit fontScale="90000"/>
          </a:bodyPr>
          <a:lstStyle/>
          <a:p>
            <a:pPr eaLnBrk="1" fontAlgn="auto" hangingPunct="1">
              <a:spcAft>
                <a:spcPts val="0"/>
              </a:spcAft>
              <a:defRPr/>
            </a:pPr>
            <a:r>
              <a:rPr lang="ru-RU" sz="4000" dirty="0" smtClean="0"/>
              <a:t> </a:t>
            </a:r>
            <a:r>
              <a:rPr lang="ru-RU" sz="3100" b="1" dirty="0" err="1" smtClean="0">
                <a:solidFill>
                  <a:srgbClr val="C00000"/>
                </a:solidFill>
                <a:effectLst>
                  <a:outerShdw blurRad="38100" dist="38100" dir="2700000" algn="tl">
                    <a:srgbClr val="C0C0C0"/>
                  </a:outerShdw>
                </a:effectLst>
                <a:latin typeface="Arial" charset="0"/>
                <a:ea typeface="+mn-ea"/>
                <a:cs typeface="Times New Roman" pitchFamily="18" charset="0"/>
              </a:rPr>
              <a:t>Заң</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 </a:t>
            </a:r>
            <a:r>
              <a:rPr lang="ru-RU" sz="3100" b="1" dirty="0" err="1" smtClean="0">
                <a:solidFill>
                  <a:srgbClr val="C00000"/>
                </a:solidFill>
                <a:effectLst>
                  <a:outerShdw blurRad="38100" dist="38100" dir="2700000" algn="tl">
                    <a:srgbClr val="C0C0C0"/>
                  </a:outerShdw>
                </a:effectLst>
                <a:latin typeface="Arial" charset="0"/>
                <a:ea typeface="+mn-ea"/>
                <a:cs typeface="Times New Roman" pitchFamily="18" charset="0"/>
              </a:rPr>
              <a:t>жобасы</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 </a:t>
            </a:r>
            <a:r>
              <a:rPr lang="ru-RU" sz="3100" b="1" u="sng" dirty="0" smtClean="0">
                <a:solidFill>
                  <a:srgbClr val="C00000"/>
                </a:solidFill>
                <a:effectLst>
                  <a:outerShdw blurRad="38100" dist="38100" dir="2700000" algn="tl">
                    <a:srgbClr val="C0C0C0"/>
                  </a:outerShdw>
                </a:effectLst>
                <a:latin typeface="Arial" charset="0"/>
                <a:ea typeface="+mn-ea"/>
                <a:cs typeface="Times New Roman" pitchFamily="18" charset="0"/>
              </a:rPr>
              <a:t>24 </a:t>
            </a:r>
            <a:r>
              <a:rPr lang="ru-RU" sz="3100" b="1" u="sng" dirty="0" err="1" smtClean="0">
                <a:solidFill>
                  <a:srgbClr val="C00000"/>
                </a:solidFill>
                <a:effectLst>
                  <a:outerShdw blurRad="38100" dist="38100" dir="2700000" algn="tl">
                    <a:srgbClr val="C0C0C0"/>
                  </a:outerShdw>
                </a:effectLst>
                <a:latin typeface="Arial" charset="0"/>
                <a:ea typeface="+mn-ea"/>
                <a:cs typeface="Times New Roman" pitchFamily="18" charset="0"/>
              </a:rPr>
              <a:t>заңнамалық</a:t>
            </a:r>
            <a:r>
              <a:rPr lang="ru-RU" sz="3100" b="1" u="sng" dirty="0" smtClean="0">
                <a:solidFill>
                  <a:srgbClr val="C00000"/>
                </a:solidFill>
                <a:effectLst>
                  <a:outerShdw blurRad="38100" dist="38100" dir="2700000" algn="tl">
                    <a:srgbClr val="C0C0C0"/>
                  </a:outerShdw>
                </a:effectLst>
                <a:latin typeface="Arial" charset="0"/>
                <a:ea typeface="+mn-ea"/>
                <a:cs typeface="Times New Roman" pitchFamily="18" charset="0"/>
              </a:rPr>
              <a:t> </a:t>
            </a:r>
            <a:r>
              <a:rPr lang="ru-RU" sz="3100" b="1" u="sng" dirty="0" err="1" smtClean="0">
                <a:solidFill>
                  <a:srgbClr val="C00000"/>
                </a:solidFill>
                <a:effectLst>
                  <a:outerShdw blurRad="38100" dist="38100" dir="2700000" algn="tl">
                    <a:srgbClr val="C0C0C0"/>
                  </a:outerShdw>
                </a:effectLst>
                <a:latin typeface="Arial" charset="0"/>
                <a:ea typeface="+mn-ea"/>
                <a:cs typeface="Times New Roman" pitchFamily="18" charset="0"/>
              </a:rPr>
              <a:t>актіге</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 </a:t>
            </a:r>
            <a:r>
              <a:rPr lang="ru-RU" sz="3100" b="1" dirty="0" err="1" smtClean="0">
                <a:solidFill>
                  <a:srgbClr val="C00000"/>
                </a:solidFill>
                <a:effectLst>
                  <a:outerShdw blurRad="38100" dist="38100" dir="2700000" algn="tl">
                    <a:srgbClr val="C0C0C0"/>
                  </a:outerShdw>
                </a:effectLst>
                <a:latin typeface="Arial" charset="0"/>
                <a:ea typeface="+mn-ea"/>
                <a:cs typeface="Times New Roman" pitchFamily="18" charset="0"/>
              </a:rPr>
              <a:t>түзетулер</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 </a:t>
            </a:r>
            <a:r>
              <a:rPr lang="ru-RU" sz="3100" b="1" dirty="0" err="1" smtClean="0">
                <a:solidFill>
                  <a:srgbClr val="C00000"/>
                </a:solidFill>
                <a:effectLst>
                  <a:outerShdw blurRad="38100" dist="38100" dir="2700000" algn="tl">
                    <a:srgbClr val="C0C0C0"/>
                  </a:outerShdw>
                </a:effectLst>
                <a:latin typeface="Arial" charset="0"/>
                <a:ea typeface="+mn-ea"/>
                <a:cs typeface="Times New Roman" pitchFamily="18" charset="0"/>
              </a:rPr>
              <a:t>енгізуді</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 </a:t>
            </a:r>
            <a:r>
              <a:rPr lang="ru-RU" sz="3100" b="1" dirty="0" err="1" smtClean="0">
                <a:solidFill>
                  <a:srgbClr val="C00000"/>
                </a:solidFill>
                <a:effectLst>
                  <a:outerShdw blurRad="38100" dist="38100" dir="2700000" algn="tl">
                    <a:srgbClr val="C0C0C0"/>
                  </a:outerShdw>
                </a:effectLst>
                <a:latin typeface="Arial" charset="0"/>
                <a:ea typeface="+mn-ea"/>
                <a:cs typeface="Times New Roman" pitchFamily="18" charset="0"/>
              </a:rPr>
              <a:t>көздейді</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a:t>
            </a:r>
            <a:endParaRPr lang="ru-RU" sz="3100" i="1" dirty="0" smtClean="0">
              <a:solidFill>
                <a:srgbClr val="C00000"/>
              </a:solidFill>
            </a:endParaRPr>
          </a:p>
        </p:txBody>
      </p:sp>
      <p:sp>
        <p:nvSpPr>
          <p:cNvPr id="18436" name="Rectangle 13"/>
          <p:cNvSpPr>
            <a:spLocks noChangeArrowheads="1"/>
          </p:cNvSpPr>
          <p:nvPr/>
        </p:nvSpPr>
        <p:spPr bwMode="auto">
          <a:xfrm>
            <a:off x="189979" y="2495655"/>
            <a:ext cx="8501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indent="450850">
              <a:tabLst>
                <a:tab pos="630238" algn="l"/>
              </a:tabLst>
              <a:defRPr sz="2400" b="1">
                <a:solidFill>
                  <a:schemeClr val="tx1"/>
                </a:solidFill>
                <a:latin typeface="Arial" charset="0"/>
                <a:cs typeface="Times New Roman" pitchFamily="18" charset="0"/>
              </a:defRPr>
            </a:lvl1pPr>
            <a:lvl2pPr marL="742950" indent="-285750">
              <a:tabLst>
                <a:tab pos="630238" algn="l"/>
              </a:tabLst>
              <a:defRPr sz="2400" b="1">
                <a:solidFill>
                  <a:schemeClr val="tx1"/>
                </a:solidFill>
                <a:latin typeface="Arial" charset="0"/>
                <a:cs typeface="Times New Roman" pitchFamily="18" charset="0"/>
              </a:defRPr>
            </a:lvl2pPr>
            <a:lvl3pPr marL="1143000" indent="-228600">
              <a:tabLst>
                <a:tab pos="630238" algn="l"/>
              </a:tabLst>
              <a:defRPr sz="2400" b="1">
                <a:solidFill>
                  <a:schemeClr val="tx1"/>
                </a:solidFill>
                <a:latin typeface="Arial" charset="0"/>
                <a:cs typeface="Times New Roman" pitchFamily="18" charset="0"/>
              </a:defRPr>
            </a:lvl3pPr>
            <a:lvl4pPr marL="1600200" indent="-228600">
              <a:tabLst>
                <a:tab pos="630238" algn="l"/>
              </a:tabLst>
              <a:defRPr sz="2400" b="1">
                <a:solidFill>
                  <a:schemeClr val="tx1"/>
                </a:solidFill>
                <a:latin typeface="Arial" charset="0"/>
                <a:cs typeface="Times New Roman" pitchFamily="18" charset="0"/>
              </a:defRPr>
            </a:lvl4pPr>
            <a:lvl5pPr marL="2057400" indent="-228600">
              <a:tabLst>
                <a:tab pos="630238" algn="l"/>
              </a:tabLst>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9pPr>
          </a:lstStyle>
          <a:p>
            <a:pPr indent="457200" algn="ctr">
              <a:spcAft>
                <a:spcPts val="400"/>
              </a:spcAft>
            </a:pPr>
            <a:r>
              <a:rPr lang="ru-RU" altLang="ru-RU" sz="2800" dirty="0" smtClean="0">
                <a:solidFill>
                  <a:srgbClr val="10253F"/>
                </a:solidFill>
                <a:ea typeface="Times New Roman" pitchFamily="18" charset="0"/>
                <a:cs typeface="Arial" charset="0"/>
              </a:rPr>
              <a:t>5 кодекс </a:t>
            </a:r>
            <a:r>
              <a:rPr lang="ru-RU" altLang="ru-RU" sz="2800" dirty="0" err="1" smtClean="0">
                <a:solidFill>
                  <a:srgbClr val="10253F"/>
                </a:solidFill>
                <a:ea typeface="Times New Roman" pitchFamily="18" charset="0"/>
                <a:cs typeface="Arial" charset="0"/>
              </a:rPr>
              <a:t>және</a:t>
            </a:r>
            <a:r>
              <a:rPr lang="ru-RU" altLang="ru-RU" sz="2800" dirty="0" smtClean="0">
                <a:solidFill>
                  <a:srgbClr val="10253F"/>
                </a:solidFill>
                <a:ea typeface="Times New Roman" pitchFamily="18" charset="0"/>
                <a:cs typeface="Arial" charset="0"/>
              </a:rPr>
              <a:t> 19 </a:t>
            </a:r>
            <a:r>
              <a:rPr lang="ru-RU" altLang="ru-RU" sz="2800" dirty="0" err="1" smtClean="0">
                <a:solidFill>
                  <a:srgbClr val="10253F"/>
                </a:solidFill>
                <a:ea typeface="Times New Roman" pitchFamily="18" charset="0"/>
                <a:cs typeface="Arial" charset="0"/>
              </a:rPr>
              <a:t>заң</a:t>
            </a:r>
            <a:r>
              <a:rPr lang="ru-RU" altLang="ru-RU" sz="2800" dirty="0" smtClean="0">
                <a:solidFill>
                  <a:srgbClr val="10253F"/>
                </a:solidFill>
                <a:ea typeface="Times New Roman" pitchFamily="18" charset="0"/>
                <a:cs typeface="Arial" charset="0"/>
              </a:rPr>
              <a:t>    </a:t>
            </a:r>
            <a:endParaRPr lang="ru-RU" altLang="ru-RU" sz="2800" dirty="0">
              <a:solidFill>
                <a:srgbClr val="10253F"/>
              </a:solidFill>
              <a:ea typeface="Times New Roman" pitchFamily="18" charset="0"/>
              <a:cs typeface="Arial" charset="0"/>
            </a:endParaRPr>
          </a:p>
        </p:txBody>
      </p:sp>
      <p:sp>
        <p:nvSpPr>
          <p:cNvPr id="2" name="Прямоугольник 1"/>
          <p:cNvSpPr/>
          <p:nvPr/>
        </p:nvSpPr>
        <p:spPr>
          <a:xfrm>
            <a:off x="8573471" y="5661248"/>
            <a:ext cx="356188" cy="461665"/>
          </a:xfrm>
          <a:prstGeom prst="rect">
            <a:avLst/>
          </a:prstGeom>
        </p:spPr>
        <p:txBody>
          <a:bodyPr wrap="none">
            <a:spAutoFit/>
          </a:bodyPr>
          <a:lstStyle/>
          <a:p>
            <a:r>
              <a:rPr lang="kk-KZ" dirty="0"/>
              <a:t>5</a:t>
            </a:r>
            <a:endParaRPr lang="ru-RU" dirty="0"/>
          </a:p>
        </p:txBody>
      </p:sp>
    </p:spTree>
    <p:extLst>
      <p:ext uri="{BB962C8B-B14F-4D97-AF65-F5344CB8AC3E}">
        <p14:creationId xmlns:p14="http://schemas.microsoft.com/office/powerpoint/2010/main" val="5057140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 fill="hold"/>
                                        <p:tgtEl>
                                          <p:spTgt spid="18436"/>
                                        </p:tgtEl>
                                        <p:attrNameLst>
                                          <p:attrName>ppt_w</p:attrName>
                                        </p:attrNameLst>
                                      </p:cBhvr>
                                      <p:tavLst>
                                        <p:tav tm="0">
                                          <p:val>
                                            <p:fltVal val="0"/>
                                          </p:val>
                                        </p:tav>
                                        <p:tav tm="100000">
                                          <p:val>
                                            <p:strVal val="#ppt_w"/>
                                          </p:val>
                                        </p:tav>
                                      </p:tavLst>
                                    </p:anim>
                                    <p:anim calcmode="lin" valueType="num">
                                      <p:cBhvr>
                                        <p:cTn id="8" dur="500" fill="hold"/>
                                        <p:tgtEl>
                                          <p:spTgt spid="18436"/>
                                        </p:tgtEl>
                                        <p:attrNameLst>
                                          <p:attrName>ppt_h</p:attrName>
                                        </p:attrNameLst>
                                      </p:cBhvr>
                                      <p:tavLst>
                                        <p:tav tm="0">
                                          <p:val>
                                            <p:fltVal val="0"/>
                                          </p:val>
                                        </p:tav>
                                        <p:tav tm="100000">
                                          <p:val>
                                            <p:strVal val="#ppt_h"/>
                                          </p:val>
                                        </p:tav>
                                      </p:tavLst>
                                    </p:anim>
                                    <p:animEffect transition="in" filter="fade">
                                      <p:cBhvr>
                                        <p:cTn id="9"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5" name="Rectangle 5"/>
          <p:cNvSpPr>
            <a:spLocks noGrp="1" noChangeArrowheads="1"/>
          </p:cNvSpPr>
          <p:nvPr>
            <p:ph type="title"/>
          </p:nvPr>
        </p:nvSpPr>
        <p:spPr>
          <a:xfrm>
            <a:off x="1187624" y="1772816"/>
            <a:ext cx="6670103" cy="882336"/>
          </a:xfrm>
        </p:spPr>
        <p:txBody>
          <a:bodyPr rtlCol="0">
            <a:normAutofit fontScale="90000"/>
          </a:bodyPr>
          <a:lstStyle/>
          <a:p>
            <a:pPr eaLnBrk="1" fontAlgn="auto" hangingPunct="1">
              <a:spcAft>
                <a:spcPts val="0"/>
              </a:spcAft>
              <a:defRPr/>
            </a:pPr>
            <a:r>
              <a:rPr lang="ru-RU" sz="4000" dirty="0" smtClean="0"/>
              <a:t> </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Законопроект </a:t>
            </a:r>
            <a:r>
              <a:rPr lang="ru-RU" sz="3100" b="1" dirty="0">
                <a:solidFill>
                  <a:srgbClr val="C00000"/>
                </a:solidFill>
                <a:effectLst>
                  <a:outerShdw blurRad="38100" dist="38100" dir="2700000" algn="tl">
                    <a:srgbClr val="C0C0C0"/>
                  </a:outerShdw>
                </a:effectLst>
                <a:latin typeface="Arial" charset="0"/>
                <a:ea typeface="+mn-ea"/>
                <a:cs typeface="Times New Roman" pitchFamily="18" charset="0"/>
              </a:rPr>
              <a:t>предусматривает </a:t>
            </a:r>
            <a:r>
              <a:rPr lang="ru-RU" sz="3100" b="1" dirty="0" smtClean="0">
                <a:solidFill>
                  <a:srgbClr val="C00000"/>
                </a:solidFill>
                <a:effectLst>
                  <a:outerShdw blurRad="38100" dist="38100" dir="2700000" algn="tl">
                    <a:srgbClr val="C0C0C0"/>
                  </a:outerShdw>
                </a:effectLst>
                <a:latin typeface="Arial" charset="0"/>
                <a:ea typeface="+mn-ea"/>
                <a:cs typeface="Times New Roman" pitchFamily="18" charset="0"/>
              </a:rPr>
              <a:t>внесение </a:t>
            </a:r>
            <a:r>
              <a:rPr lang="ru-RU" sz="3100" b="1" u="sng" dirty="0" smtClean="0">
                <a:solidFill>
                  <a:srgbClr val="C00000"/>
                </a:solidFill>
                <a:effectLst>
                  <a:outerShdw blurRad="38100" dist="38100" dir="2700000" algn="tl">
                    <a:srgbClr val="C0C0C0"/>
                  </a:outerShdw>
                </a:effectLst>
                <a:latin typeface="Arial" charset="0"/>
                <a:ea typeface="+mn-ea"/>
                <a:cs typeface="Times New Roman" pitchFamily="18" charset="0"/>
              </a:rPr>
              <a:t>поправок в 24 </a:t>
            </a:r>
            <a:r>
              <a:rPr lang="ru-RU" sz="3100" b="1" u="sng" dirty="0">
                <a:solidFill>
                  <a:srgbClr val="C00000"/>
                </a:solidFill>
                <a:effectLst>
                  <a:outerShdw blurRad="38100" dist="38100" dir="2700000" algn="tl">
                    <a:srgbClr val="C0C0C0"/>
                  </a:outerShdw>
                </a:effectLst>
                <a:latin typeface="Arial" charset="0"/>
                <a:ea typeface="+mn-ea"/>
                <a:cs typeface="Times New Roman" pitchFamily="18" charset="0"/>
              </a:rPr>
              <a:t>законодательных акта</a:t>
            </a:r>
            <a:r>
              <a:rPr lang="ru-RU" sz="3100" b="1" u="sng" dirty="0" smtClean="0">
                <a:solidFill>
                  <a:srgbClr val="C00000"/>
                </a:solidFill>
                <a:effectLst>
                  <a:outerShdw blurRad="38100" dist="38100" dir="2700000" algn="tl">
                    <a:srgbClr val="C0C0C0"/>
                  </a:outerShdw>
                </a:effectLst>
                <a:latin typeface="Arial" charset="0"/>
                <a:ea typeface="+mn-ea"/>
                <a:cs typeface="Times New Roman" pitchFamily="18" charset="0"/>
              </a:rPr>
              <a:t>:</a:t>
            </a:r>
            <a:endParaRPr lang="ru-RU" sz="3100" i="1" u="sng" dirty="0" smtClean="0">
              <a:solidFill>
                <a:srgbClr val="C00000"/>
              </a:solidFill>
            </a:endParaRPr>
          </a:p>
        </p:txBody>
      </p:sp>
      <p:sp>
        <p:nvSpPr>
          <p:cNvPr id="18436" name="Rectangle 13"/>
          <p:cNvSpPr>
            <a:spLocks noChangeArrowheads="1"/>
          </p:cNvSpPr>
          <p:nvPr/>
        </p:nvSpPr>
        <p:spPr bwMode="auto">
          <a:xfrm>
            <a:off x="179512" y="3051974"/>
            <a:ext cx="8501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indent="450850">
              <a:tabLst>
                <a:tab pos="630238" algn="l"/>
              </a:tabLst>
              <a:defRPr sz="2400" b="1">
                <a:solidFill>
                  <a:schemeClr val="tx1"/>
                </a:solidFill>
                <a:latin typeface="Arial" charset="0"/>
                <a:cs typeface="Times New Roman" pitchFamily="18" charset="0"/>
              </a:defRPr>
            </a:lvl1pPr>
            <a:lvl2pPr marL="742950" indent="-285750">
              <a:tabLst>
                <a:tab pos="630238" algn="l"/>
              </a:tabLst>
              <a:defRPr sz="2400" b="1">
                <a:solidFill>
                  <a:schemeClr val="tx1"/>
                </a:solidFill>
                <a:latin typeface="Arial" charset="0"/>
                <a:cs typeface="Times New Roman" pitchFamily="18" charset="0"/>
              </a:defRPr>
            </a:lvl2pPr>
            <a:lvl3pPr marL="1143000" indent="-228600">
              <a:tabLst>
                <a:tab pos="630238" algn="l"/>
              </a:tabLst>
              <a:defRPr sz="2400" b="1">
                <a:solidFill>
                  <a:schemeClr val="tx1"/>
                </a:solidFill>
                <a:latin typeface="Arial" charset="0"/>
                <a:cs typeface="Times New Roman" pitchFamily="18" charset="0"/>
              </a:defRPr>
            </a:lvl3pPr>
            <a:lvl4pPr marL="1600200" indent="-228600">
              <a:tabLst>
                <a:tab pos="630238" algn="l"/>
              </a:tabLst>
              <a:defRPr sz="2400" b="1">
                <a:solidFill>
                  <a:schemeClr val="tx1"/>
                </a:solidFill>
                <a:latin typeface="Arial" charset="0"/>
                <a:cs typeface="Times New Roman" pitchFamily="18" charset="0"/>
              </a:defRPr>
            </a:lvl4pPr>
            <a:lvl5pPr marL="2057400" indent="-228600">
              <a:tabLst>
                <a:tab pos="630238" algn="l"/>
              </a:tabLst>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tabLst>
                <a:tab pos="630238" algn="l"/>
              </a:tabLst>
              <a:defRPr sz="2400" b="1">
                <a:solidFill>
                  <a:schemeClr val="tx1"/>
                </a:solidFill>
                <a:latin typeface="Arial" charset="0"/>
                <a:cs typeface="Times New Roman" pitchFamily="18" charset="0"/>
              </a:defRPr>
            </a:lvl9pPr>
          </a:lstStyle>
          <a:p>
            <a:pPr indent="457200" algn="ctr">
              <a:spcAft>
                <a:spcPts val="400"/>
              </a:spcAft>
            </a:pPr>
            <a:r>
              <a:rPr lang="ru-RU" altLang="ru-RU" sz="2800" dirty="0" smtClean="0">
                <a:solidFill>
                  <a:srgbClr val="10253F"/>
                </a:solidFill>
                <a:ea typeface="Times New Roman" pitchFamily="18" charset="0"/>
                <a:cs typeface="Arial" charset="0"/>
              </a:rPr>
              <a:t>5 кодексов и 19 законов </a:t>
            </a:r>
            <a:endParaRPr lang="ru-RU" altLang="ru-RU" sz="2800" dirty="0">
              <a:solidFill>
                <a:srgbClr val="10253F"/>
              </a:solidFill>
              <a:ea typeface="Times New Roman" pitchFamily="18" charset="0"/>
              <a:cs typeface="Arial" charset="0"/>
            </a:endParaRPr>
          </a:p>
        </p:txBody>
      </p:sp>
      <p:sp>
        <p:nvSpPr>
          <p:cNvPr id="2" name="Прямоугольник 1"/>
          <p:cNvSpPr/>
          <p:nvPr/>
        </p:nvSpPr>
        <p:spPr>
          <a:xfrm>
            <a:off x="8573471" y="5661248"/>
            <a:ext cx="356188" cy="461665"/>
          </a:xfrm>
          <a:prstGeom prst="rect">
            <a:avLst/>
          </a:prstGeom>
        </p:spPr>
        <p:txBody>
          <a:bodyPr wrap="none">
            <a:spAutoFit/>
          </a:bodyPr>
          <a:lstStyle/>
          <a:p>
            <a:r>
              <a:rPr lang="kk-KZ" dirty="0"/>
              <a:t>6</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25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500" fill="hold"/>
                                        <p:tgtEl>
                                          <p:spTgt spid="18436"/>
                                        </p:tgtEl>
                                        <p:attrNameLst>
                                          <p:attrName>ppt_w</p:attrName>
                                        </p:attrNameLst>
                                      </p:cBhvr>
                                      <p:tavLst>
                                        <p:tav tm="0">
                                          <p:val>
                                            <p:fltVal val="0"/>
                                          </p:val>
                                        </p:tav>
                                        <p:tav tm="100000">
                                          <p:val>
                                            <p:strVal val="#ppt_w"/>
                                          </p:val>
                                        </p:tav>
                                      </p:tavLst>
                                    </p:anim>
                                    <p:anim calcmode="lin" valueType="num">
                                      <p:cBhvr>
                                        <p:cTn id="8" dur="500" fill="hold"/>
                                        <p:tgtEl>
                                          <p:spTgt spid="18436"/>
                                        </p:tgtEl>
                                        <p:attrNameLst>
                                          <p:attrName>ppt_h</p:attrName>
                                        </p:attrNameLst>
                                      </p:cBhvr>
                                      <p:tavLst>
                                        <p:tav tm="0">
                                          <p:val>
                                            <p:fltVal val="0"/>
                                          </p:val>
                                        </p:tav>
                                        <p:tav tm="100000">
                                          <p:val>
                                            <p:strVal val="#ppt_h"/>
                                          </p:val>
                                        </p:tav>
                                      </p:tavLst>
                                    </p:anim>
                                    <p:animEffect transition="in" filter="fade">
                                      <p:cBhvr>
                                        <p:cTn id="9"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title"/>
          </p:nvPr>
        </p:nvSpPr>
        <p:spPr>
          <a:xfrm>
            <a:off x="457200" y="277812"/>
            <a:ext cx="8229600" cy="990947"/>
          </a:xfrm>
        </p:spPr>
        <p:txBody>
          <a:bodyPr rtlCol="0">
            <a:normAutofit fontScale="90000"/>
          </a:bodyPr>
          <a:lstStyle/>
          <a:p>
            <a:pPr eaLnBrk="1" fontAlgn="auto" hangingPunct="1">
              <a:spcAft>
                <a:spcPts val="0"/>
              </a:spcAft>
              <a:defRPr/>
            </a:pPr>
            <a:r>
              <a:rPr lang="ru-RU" sz="4000" dirty="0" smtClean="0"/>
              <a:t> </a:t>
            </a:r>
            <a:r>
              <a:rPr lang="ru-RU" sz="4000" dirty="0"/>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Қылмыстық-құқықтық</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r>
              <a:rPr lang="ru-RU" sz="3000" b="1" dirty="0" err="1">
                <a:solidFill>
                  <a:srgbClr val="C00000"/>
                </a:solidFill>
                <a:effectLst>
                  <a:outerShdw blurRad="38100" dist="38100" dir="2700000" algn="tl">
                    <a:srgbClr val="C0C0C0"/>
                  </a:outerShdw>
                </a:effectLst>
                <a:latin typeface="Arial" charset="0"/>
                <a:cs typeface="Times New Roman" pitchFamily="18" charset="0"/>
              </a:rPr>
              <a:t>және</a:t>
            </a:r>
            <a:r>
              <a:rPr lang="ru-RU" sz="3000" b="1" dirty="0">
                <a:solidFill>
                  <a:srgbClr val="C00000"/>
                </a:solidFill>
                <a:effectLst>
                  <a:outerShdw blurRad="38100" dist="38100" dir="2700000" algn="tl">
                    <a:srgbClr val="C0C0C0"/>
                  </a:outerShdw>
                </a:effectLst>
                <a:latin typeface="Arial" charset="0"/>
                <a:cs typeface="Times New Roman" pitchFamily="18" charset="0"/>
              </a:rPr>
              <a:t> </a:t>
            </a:r>
            <a:br>
              <a:rPr lang="ru-RU" sz="3000" b="1" dirty="0">
                <a:solidFill>
                  <a:srgbClr val="C00000"/>
                </a:solidFill>
                <a:effectLst>
                  <a:outerShdw blurRad="38100" dist="38100" dir="2700000" algn="tl">
                    <a:srgbClr val="C0C0C0"/>
                  </a:outerShdw>
                </a:effectLst>
                <a:latin typeface="Arial" charset="0"/>
                <a:cs typeface="Times New Roman" pitchFamily="18" charset="0"/>
              </a:rPr>
            </a:br>
            <a:r>
              <a:rPr lang="ru-RU" sz="3000" b="1" u="sng" dirty="0" err="1">
                <a:solidFill>
                  <a:srgbClr val="C00000"/>
                </a:solidFill>
                <a:effectLst>
                  <a:outerShdw blurRad="38100" dist="38100" dir="2700000" algn="tl">
                    <a:srgbClr val="C0C0C0"/>
                  </a:outerShdw>
                </a:effectLst>
                <a:latin typeface="Arial" charset="0"/>
                <a:cs typeface="Times New Roman" pitchFamily="18" charset="0"/>
              </a:rPr>
              <a:t>қылмыстық-процестік</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r>
              <a:rPr lang="ru-RU" sz="3000" b="1" u="sng" dirty="0" err="1">
                <a:solidFill>
                  <a:srgbClr val="C00000"/>
                </a:solidFill>
                <a:effectLst>
                  <a:outerShdw blurRad="38100" dist="38100" dir="2700000" algn="tl">
                    <a:srgbClr val="C0C0C0"/>
                  </a:outerShdw>
                </a:effectLst>
                <a:latin typeface="Arial" charset="0"/>
                <a:cs typeface="Times New Roman" pitchFamily="18" charset="0"/>
              </a:rPr>
              <a:t>шаралар</a:t>
            </a:r>
            <a:r>
              <a:rPr lang="ru-RU" sz="3000" b="1" u="sng" dirty="0">
                <a:solidFill>
                  <a:srgbClr val="C00000"/>
                </a:solidFill>
                <a:effectLst>
                  <a:outerShdw blurRad="38100" dist="38100" dir="2700000" algn="tl">
                    <a:srgbClr val="C0C0C0"/>
                  </a:outerShdw>
                </a:effectLst>
                <a:latin typeface="Arial" charset="0"/>
                <a:cs typeface="Times New Roman" pitchFamily="18" charset="0"/>
              </a:rPr>
              <a:t> </a:t>
            </a:r>
            <a:endParaRPr lang="ru-RU" sz="3000" b="1" u="sng" dirty="0">
              <a:solidFill>
                <a:srgbClr val="C00000"/>
              </a:solidFill>
              <a:effectLst>
                <a:outerShdw blurRad="38100" dist="38100" dir="2700000" algn="tl">
                  <a:srgbClr val="C0C0C0"/>
                </a:outerShdw>
              </a:effectLst>
              <a:latin typeface="Arial" charset="0"/>
              <a:ea typeface="+mn-ea"/>
              <a:cs typeface="Times New Roman" pitchFamily="18" charset="0"/>
            </a:endParaRPr>
          </a:p>
        </p:txBody>
      </p:sp>
      <p:sp>
        <p:nvSpPr>
          <p:cNvPr id="22532" name="Прямоугольник 2"/>
          <p:cNvSpPr>
            <a:spLocks noChangeArrowheads="1"/>
          </p:cNvSpPr>
          <p:nvPr/>
        </p:nvSpPr>
        <p:spPr bwMode="auto">
          <a:xfrm>
            <a:off x="1078682" y="1484784"/>
            <a:ext cx="798162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pPr lvl="0"/>
            <a:r>
              <a:rPr lang="ru-RU" altLang="ru-RU" sz="2200" dirty="0" smtClean="0">
                <a:solidFill>
                  <a:prstClr val="black"/>
                </a:solidFill>
              </a:rPr>
              <a:t>    </a:t>
            </a:r>
            <a:r>
              <a:rPr lang="ru-RU" altLang="ru-RU" sz="2200" dirty="0" err="1" smtClean="0">
                <a:solidFill>
                  <a:prstClr val="black"/>
                </a:solidFill>
              </a:rPr>
              <a:t>Террористік</a:t>
            </a:r>
            <a:r>
              <a:rPr lang="ru-RU" altLang="ru-RU" sz="2200" dirty="0" smtClean="0">
                <a:solidFill>
                  <a:prstClr val="black"/>
                </a:solidFill>
              </a:rPr>
              <a:t> </a:t>
            </a:r>
            <a:r>
              <a:rPr lang="ru-RU" altLang="ru-RU" sz="2200" dirty="0" err="1">
                <a:solidFill>
                  <a:prstClr val="black"/>
                </a:solidFill>
              </a:rPr>
              <a:t>қылмыстар</a:t>
            </a:r>
            <a:r>
              <a:rPr lang="ru-RU" altLang="ru-RU" sz="2200" dirty="0">
                <a:solidFill>
                  <a:prstClr val="black"/>
                </a:solidFill>
              </a:rPr>
              <a:t> </a:t>
            </a:r>
            <a:r>
              <a:rPr lang="ru-RU" altLang="ru-RU" sz="2200" dirty="0" err="1">
                <a:solidFill>
                  <a:prstClr val="black"/>
                </a:solidFill>
              </a:rPr>
              <a:t>үшін</a:t>
            </a:r>
            <a:r>
              <a:rPr lang="ru-RU" altLang="ru-RU" sz="2200" dirty="0">
                <a:solidFill>
                  <a:prstClr val="black"/>
                </a:solidFill>
              </a:rPr>
              <a:t> </a:t>
            </a:r>
            <a:r>
              <a:rPr lang="ru-RU" altLang="ru-RU" sz="2200" dirty="0" err="1">
                <a:solidFill>
                  <a:prstClr val="black"/>
                </a:solidFill>
              </a:rPr>
              <a:t>жауапкершілік</a:t>
            </a:r>
            <a:endParaRPr lang="ru-RU" altLang="ru-RU" sz="2200" dirty="0">
              <a:solidFill>
                <a:prstClr val="black"/>
              </a:solidFill>
            </a:endParaRPr>
          </a:p>
          <a:p>
            <a:pPr lvl="0"/>
            <a:r>
              <a:rPr lang="ru-RU" altLang="ru-RU" sz="2200" dirty="0">
                <a:solidFill>
                  <a:prstClr val="black"/>
                </a:solidFill>
              </a:rPr>
              <a:t>    </a:t>
            </a:r>
            <a:r>
              <a:rPr lang="ru-RU" altLang="ru-RU" sz="2200" dirty="0" err="1">
                <a:solidFill>
                  <a:prstClr val="black"/>
                </a:solidFill>
              </a:rPr>
              <a:t>шараларын</a:t>
            </a:r>
            <a:r>
              <a:rPr lang="ru-RU" altLang="ru-RU" sz="2200" dirty="0">
                <a:solidFill>
                  <a:prstClr val="black"/>
                </a:solidFill>
              </a:rPr>
              <a:t> </a:t>
            </a:r>
            <a:r>
              <a:rPr lang="ru-RU" altLang="ru-RU" sz="2200" dirty="0" err="1">
                <a:solidFill>
                  <a:prstClr val="black"/>
                </a:solidFill>
              </a:rPr>
              <a:t>күшейту</a:t>
            </a:r>
            <a:endParaRPr lang="ru-RU" altLang="ru-RU" sz="2200" dirty="0">
              <a:solidFill>
                <a:prstClr val="black"/>
              </a:solidFill>
            </a:endParaRPr>
          </a:p>
        </p:txBody>
      </p:sp>
      <p:sp>
        <p:nvSpPr>
          <p:cNvPr id="22533" name="Прямоугольник 4"/>
          <p:cNvSpPr>
            <a:spLocks noChangeArrowheads="1"/>
          </p:cNvSpPr>
          <p:nvPr/>
        </p:nvSpPr>
        <p:spPr bwMode="auto">
          <a:xfrm>
            <a:off x="1043608" y="2422426"/>
            <a:ext cx="801670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sz="2200" dirty="0" smtClean="0">
                <a:solidFill>
                  <a:prstClr val="black"/>
                </a:solidFill>
              </a:rPr>
              <a:t>     </a:t>
            </a:r>
            <a:r>
              <a:rPr lang="ru-RU" altLang="ru-RU" sz="2200" dirty="0" err="1">
                <a:solidFill>
                  <a:prstClr val="black"/>
                </a:solidFill>
              </a:rPr>
              <a:t>экстремистік</a:t>
            </a:r>
            <a:r>
              <a:rPr lang="ru-RU" altLang="ru-RU" sz="2200" dirty="0">
                <a:solidFill>
                  <a:prstClr val="black"/>
                </a:solidFill>
              </a:rPr>
              <a:t> </a:t>
            </a:r>
            <a:r>
              <a:rPr lang="ru-RU" altLang="ru-RU" sz="2200" dirty="0" err="1">
                <a:solidFill>
                  <a:prstClr val="black"/>
                </a:solidFill>
              </a:rPr>
              <a:t>және</a:t>
            </a:r>
            <a:r>
              <a:rPr lang="ru-RU" altLang="ru-RU" sz="2200" dirty="0">
                <a:solidFill>
                  <a:prstClr val="black"/>
                </a:solidFill>
              </a:rPr>
              <a:t> </a:t>
            </a:r>
            <a:r>
              <a:rPr lang="ru-RU" altLang="ru-RU" sz="2200" dirty="0" err="1">
                <a:solidFill>
                  <a:prstClr val="black"/>
                </a:solidFill>
              </a:rPr>
              <a:t>террористік</a:t>
            </a:r>
            <a:r>
              <a:rPr lang="ru-RU" altLang="ru-RU" sz="2200" dirty="0">
                <a:solidFill>
                  <a:prstClr val="black"/>
                </a:solidFill>
              </a:rPr>
              <a:t> </a:t>
            </a:r>
            <a:r>
              <a:rPr lang="ru-RU" altLang="ru-RU" sz="2200" dirty="0" err="1">
                <a:solidFill>
                  <a:prstClr val="black"/>
                </a:solidFill>
              </a:rPr>
              <a:t>қылмыстар</a:t>
            </a:r>
            <a:r>
              <a:rPr lang="ru-RU" altLang="ru-RU" sz="2200" dirty="0">
                <a:solidFill>
                  <a:prstClr val="black"/>
                </a:solidFill>
              </a:rPr>
              <a:t> </a:t>
            </a:r>
            <a:r>
              <a:rPr lang="ru-RU" altLang="ru-RU" sz="2200" dirty="0" err="1">
                <a:solidFill>
                  <a:prstClr val="black"/>
                </a:solidFill>
              </a:rPr>
              <a:t>үшін</a:t>
            </a:r>
            <a:endParaRPr lang="ru-RU" altLang="ru-RU" sz="2200" dirty="0">
              <a:solidFill>
                <a:prstClr val="black"/>
              </a:solidFill>
            </a:endParaRPr>
          </a:p>
          <a:p>
            <a:r>
              <a:rPr lang="ru-RU" altLang="ru-RU" sz="2200" dirty="0">
                <a:solidFill>
                  <a:prstClr val="black"/>
                </a:solidFill>
              </a:rPr>
              <a:t>     </a:t>
            </a:r>
            <a:r>
              <a:rPr lang="ru-RU" altLang="ru-RU" sz="2200" dirty="0" err="1">
                <a:solidFill>
                  <a:prstClr val="black"/>
                </a:solidFill>
              </a:rPr>
              <a:t>сотталған</a:t>
            </a:r>
            <a:r>
              <a:rPr lang="ru-RU" altLang="ru-RU" sz="2200" dirty="0">
                <a:solidFill>
                  <a:prstClr val="black"/>
                </a:solidFill>
              </a:rPr>
              <a:t> </a:t>
            </a:r>
            <a:r>
              <a:rPr lang="ru-RU" altLang="ru-RU" sz="2200" dirty="0" err="1">
                <a:solidFill>
                  <a:prstClr val="black"/>
                </a:solidFill>
              </a:rPr>
              <a:t>адамдардың</a:t>
            </a:r>
            <a:r>
              <a:rPr lang="ru-RU" altLang="ru-RU" sz="2200" dirty="0">
                <a:solidFill>
                  <a:prstClr val="black"/>
                </a:solidFill>
              </a:rPr>
              <a:t> </a:t>
            </a:r>
            <a:r>
              <a:rPr lang="ru-RU" altLang="ru-RU" sz="2200" dirty="0" err="1">
                <a:solidFill>
                  <a:prstClr val="black"/>
                </a:solidFill>
              </a:rPr>
              <a:t>мүлкін</a:t>
            </a:r>
            <a:r>
              <a:rPr lang="ru-RU" altLang="ru-RU" sz="2200" dirty="0">
                <a:solidFill>
                  <a:prstClr val="black"/>
                </a:solidFill>
              </a:rPr>
              <a:t> </a:t>
            </a:r>
            <a:r>
              <a:rPr lang="ru-RU" altLang="ru-RU" sz="2200" dirty="0" err="1">
                <a:solidFill>
                  <a:prstClr val="black"/>
                </a:solidFill>
              </a:rPr>
              <a:t>міндетті</a:t>
            </a:r>
            <a:r>
              <a:rPr lang="ru-RU" altLang="ru-RU" sz="2200" dirty="0">
                <a:solidFill>
                  <a:prstClr val="black"/>
                </a:solidFill>
              </a:rPr>
              <a:t> </a:t>
            </a:r>
            <a:r>
              <a:rPr lang="ru-RU" altLang="ru-RU" sz="2200" dirty="0" err="1">
                <a:solidFill>
                  <a:prstClr val="black"/>
                </a:solidFill>
              </a:rPr>
              <a:t>тәркілеуді</a:t>
            </a:r>
            <a:endParaRPr lang="ru-RU" altLang="ru-RU" sz="2200" dirty="0">
              <a:solidFill>
                <a:prstClr val="black"/>
              </a:solidFill>
            </a:endParaRPr>
          </a:p>
          <a:p>
            <a:r>
              <a:rPr lang="ru-RU" altLang="ru-RU" sz="2200" dirty="0">
                <a:solidFill>
                  <a:prstClr val="black"/>
                </a:solidFill>
              </a:rPr>
              <a:t>     </a:t>
            </a:r>
            <a:r>
              <a:rPr lang="ru-RU" altLang="ru-RU" sz="2200" dirty="0" err="1">
                <a:solidFill>
                  <a:prstClr val="black"/>
                </a:solidFill>
              </a:rPr>
              <a:t>енгізу</a:t>
            </a:r>
            <a:endParaRPr lang="ru-RU" altLang="ru-RU" sz="2200" dirty="0">
              <a:solidFill>
                <a:prstClr val="black"/>
              </a:solidFill>
            </a:endParaRPr>
          </a:p>
        </p:txBody>
      </p:sp>
      <p:sp>
        <p:nvSpPr>
          <p:cNvPr id="8" name="Прямоугольник 2"/>
          <p:cNvSpPr>
            <a:spLocks noChangeArrowheads="1"/>
          </p:cNvSpPr>
          <p:nvPr/>
        </p:nvSpPr>
        <p:spPr bwMode="auto">
          <a:xfrm>
            <a:off x="1043608" y="3789040"/>
            <a:ext cx="798011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sz="2200" dirty="0">
                <a:solidFill>
                  <a:prstClr val="black"/>
                </a:solidFill>
              </a:rPr>
              <a:t>     </a:t>
            </a:r>
            <a:r>
              <a:rPr lang="ru-RU" altLang="ru-RU" sz="2200" dirty="0" err="1">
                <a:solidFill>
                  <a:prstClr val="black"/>
                </a:solidFill>
              </a:rPr>
              <a:t>қарудың</a:t>
            </a:r>
            <a:r>
              <a:rPr lang="ru-RU" altLang="ru-RU" sz="2200" dirty="0">
                <a:solidFill>
                  <a:prstClr val="black"/>
                </a:solidFill>
              </a:rPr>
              <a:t> </a:t>
            </a:r>
            <a:r>
              <a:rPr lang="ru-RU" altLang="ru-RU" sz="2200" dirty="0" err="1">
                <a:solidFill>
                  <a:prstClr val="black"/>
                </a:solidFill>
              </a:rPr>
              <a:t>заңсыз</a:t>
            </a:r>
            <a:r>
              <a:rPr lang="ru-RU" altLang="ru-RU" sz="2200" dirty="0">
                <a:solidFill>
                  <a:prstClr val="black"/>
                </a:solidFill>
              </a:rPr>
              <a:t> </a:t>
            </a:r>
            <a:r>
              <a:rPr lang="ru-RU" altLang="ru-RU" sz="2200" dirty="0" err="1">
                <a:solidFill>
                  <a:prstClr val="black"/>
                </a:solidFill>
              </a:rPr>
              <a:t>айналымы</a:t>
            </a:r>
            <a:r>
              <a:rPr lang="ru-RU" altLang="ru-RU" sz="2200" dirty="0">
                <a:solidFill>
                  <a:prstClr val="black"/>
                </a:solidFill>
              </a:rPr>
              <a:t>, </a:t>
            </a:r>
            <a:r>
              <a:rPr lang="ru-RU" altLang="ru-RU" sz="2200" dirty="0" err="1">
                <a:solidFill>
                  <a:prstClr val="black"/>
                </a:solidFill>
              </a:rPr>
              <a:t>заңсыз</a:t>
            </a:r>
            <a:r>
              <a:rPr lang="ru-RU" altLang="ru-RU" sz="2200" dirty="0">
                <a:solidFill>
                  <a:prstClr val="black"/>
                </a:solidFill>
              </a:rPr>
              <a:t> </a:t>
            </a:r>
            <a:r>
              <a:rPr lang="ru-RU" altLang="ru-RU" sz="2200" dirty="0" err="1">
                <a:solidFill>
                  <a:prstClr val="black"/>
                </a:solidFill>
              </a:rPr>
              <a:t>көші-қон</a:t>
            </a:r>
            <a:r>
              <a:rPr lang="ru-RU" altLang="ru-RU" sz="2200" dirty="0">
                <a:solidFill>
                  <a:prstClr val="black"/>
                </a:solidFill>
              </a:rPr>
              <a:t> </a:t>
            </a:r>
            <a:r>
              <a:rPr lang="ru-RU" altLang="ru-RU" sz="2200" dirty="0" err="1">
                <a:solidFill>
                  <a:prstClr val="black"/>
                </a:solidFill>
              </a:rPr>
              <a:t>және</a:t>
            </a:r>
            <a:endParaRPr lang="ru-RU" altLang="ru-RU" sz="2200" dirty="0">
              <a:solidFill>
                <a:prstClr val="black"/>
              </a:solidFill>
            </a:endParaRPr>
          </a:p>
          <a:p>
            <a:r>
              <a:rPr lang="ru-RU" altLang="ru-RU" sz="2200" dirty="0">
                <a:solidFill>
                  <a:prstClr val="black"/>
                </a:solidFill>
              </a:rPr>
              <a:t>     </a:t>
            </a:r>
            <a:r>
              <a:rPr lang="ru-RU" altLang="ru-RU" sz="2200" dirty="0" err="1">
                <a:solidFill>
                  <a:prstClr val="black"/>
                </a:solidFill>
              </a:rPr>
              <a:t>есірткі</a:t>
            </a:r>
            <a:r>
              <a:rPr lang="ru-RU" altLang="ru-RU" sz="2200" dirty="0">
                <a:solidFill>
                  <a:prstClr val="black"/>
                </a:solidFill>
              </a:rPr>
              <a:t> </a:t>
            </a:r>
            <a:r>
              <a:rPr lang="ru-RU" altLang="ru-RU" sz="2200" dirty="0" err="1">
                <a:solidFill>
                  <a:prstClr val="black"/>
                </a:solidFill>
              </a:rPr>
              <a:t>саудасы</a:t>
            </a:r>
            <a:r>
              <a:rPr lang="ru-RU" altLang="ru-RU" sz="2200" dirty="0">
                <a:solidFill>
                  <a:prstClr val="black"/>
                </a:solidFill>
              </a:rPr>
              <a:t> </a:t>
            </a:r>
            <a:r>
              <a:rPr lang="ru-RU" altLang="ru-RU" sz="2200" dirty="0" err="1">
                <a:solidFill>
                  <a:prstClr val="black"/>
                </a:solidFill>
              </a:rPr>
              <a:t>саласындағы</a:t>
            </a:r>
            <a:r>
              <a:rPr lang="ru-RU" altLang="ru-RU" sz="2200" dirty="0">
                <a:solidFill>
                  <a:prstClr val="black"/>
                </a:solidFill>
              </a:rPr>
              <a:t> </a:t>
            </a:r>
            <a:r>
              <a:rPr lang="ru-RU" altLang="ru-RU" sz="2200" dirty="0" err="1">
                <a:solidFill>
                  <a:prstClr val="black"/>
                </a:solidFill>
              </a:rPr>
              <a:t>қылмыстар</a:t>
            </a:r>
            <a:r>
              <a:rPr lang="ru-RU" altLang="ru-RU" sz="2200" dirty="0">
                <a:solidFill>
                  <a:prstClr val="black"/>
                </a:solidFill>
              </a:rPr>
              <a:t> </a:t>
            </a:r>
            <a:r>
              <a:rPr lang="ru-RU" altLang="ru-RU" sz="2200" dirty="0" err="1">
                <a:solidFill>
                  <a:prstClr val="black"/>
                </a:solidFill>
              </a:rPr>
              <a:t>бойынша</a:t>
            </a:r>
            <a:endParaRPr lang="ru-RU" altLang="ru-RU" sz="2200" dirty="0">
              <a:solidFill>
                <a:prstClr val="black"/>
              </a:solidFill>
            </a:endParaRPr>
          </a:p>
          <a:p>
            <a:r>
              <a:rPr lang="ru-RU" altLang="ru-RU" sz="2200" dirty="0">
                <a:solidFill>
                  <a:prstClr val="black"/>
                </a:solidFill>
              </a:rPr>
              <a:t>     </a:t>
            </a:r>
            <a:r>
              <a:rPr lang="ru-RU" altLang="ru-RU" sz="2200" dirty="0" err="1">
                <a:solidFill>
                  <a:prstClr val="black"/>
                </a:solidFill>
              </a:rPr>
              <a:t>балама</a:t>
            </a:r>
            <a:r>
              <a:rPr lang="ru-RU" altLang="ru-RU" sz="2200" dirty="0">
                <a:solidFill>
                  <a:prstClr val="black"/>
                </a:solidFill>
              </a:rPr>
              <a:t> </a:t>
            </a:r>
            <a:r>
              <a:rPr lang="ru-RU" altLang="ru-RU" sz="2200" dirty="0" err="1">
                <a:solidFill>
                  <a:prstClr val="black"/>
                </a:solidFill>
              </a:rPr>
              <a:t>тергеулікті</a:t>
            </a:r>
            <a:r>
              <a:rPr lang="ru-RU" altLang="ru-RU" sz="2200" dirty="0">
                <a:solidFill>
                  <a:prstClr val="black"/>
                </a:solidFill>
              </a:rPr>
              <a:t> </a:t>
            </a:r>
            <a:r>
              <a:rPr lang="ru-RU" altLang="ru-RU" sz="2200" dirty="0" err="1">
                <a:solidFill>
                  <a:prstClr val="black"/>
                </a:solidFill>
              </a:rPr>
              <a:t>енгізу</a:t>
            </a:r>
            <a:endParaRPr lang="ru-RU" altLang="ru-RU" sz="2200" dirty="0">
              <a:solidFill>
                <a:prstClr val="black"/>
              </a:solidFill>
            </a:endParaRPr>
          </a:p>
          <a:p>
            <a:endParaRPr lang="ru-RU" altLang="ru-RU" sz="2200" dirty="0" smtClean="0">
              <a:solidFill>
                <a:prstClr val="black"/>
              </a:solidFill>
            </a:endParaRPr>
          </a:p>
        </p:txBody>
      </p:sp>
      <p:sp>
        <p:nvSpPr>
          <p:cNvPr id="9" name="Прямоугольник 1"/>
          <p:cNvSpPr>
            <a:spLocks noChangeArrowheads="1"/>
          </p:cNvSpPr>
          <p:nvPr/>
        </p:nvSpPr>
        <p:spPr bwMode="auto">
          <a:xfrm>
            <a:off x="1043608" y="5085184"/>
            <a:ext cx="758465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Arial" charset="0"/>
                <a:cs typeface="Times New Roman" pitchFamily="18" charset="0"/>
              </a:defRPr>
            </a:lvl1pPr>
            <a:lvl2pPr marL="742950" indent="-285750">
              <a:defRPr sz="2400" b="1">
                <a:solidFill>
                  <a:schemeClr val="tx1"/>
                </a:solidFill>
                <a:latin typeface="Arial" charset="0"/>
                <a:cs typeface="Times New Roman" pitchFamily="18" charset="0"/>
              </a:defRPr>
            </a:lvl2pPr>
            <a:lvl3pPr marL="1143000" indent="-228600">
              <a:defRPr sz="2400" b="1">
                <a:solidFill>
                  <a:schemeClr val="tx1"/>
                </a:solidFill>
                <a:latin typeface="Arial" charset="0"/>
                <a:cs typeface="Times New Roman" pitchFamily="18" charset="0"/>
              </a:defRPr>
            </a:lvl3pPr>
            <a:lvl4pPr marL="1600200" indent="-228600">
              <a:defRPr sz="2400" b="1">
                <a:solidFill>
                  <a:schemeClr val="tx1"/>
                </a:solidFill>
                <a:latin typeface="Arial" charset="0"/>
                <a:cs typeface="Times New Roman" pitchFamily="18" charset="0"/>
              </a:defRPr>
            </a:lvl4pPr>
            <a:lvl5pPr marL="2057400" indent="-228600">
              <a:defRPr sz="24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24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24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24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2400" b="1">
                <a:solidFill>
                  <a:schemeClr val="tx1"/>
                </a:solidFill>
                <a:latin typeface="Arial" charset="0"/>
                <a:cs typeface="Times New Roman" pitchFamily="18" charset="0"/>
              </a:defRPr>
            </a:lvl9pPr>
          </a:lstStyle>
          <a:p>
            <a:r>
              <a:rPr lang="ru-RU" altLang="ru-RU" sz="2200" dirty="0" smtClean="0">
                <a:solidFill>
                  <a:prstClr val="black"/>
                </a:solidFill>
                <a:cs typeface="Calibri" pitchFamily="34" charset="0"/>
              </a:rPr>
              <a:t>     </a:t>
            </a:r>
            <a:endParaRPr lang="ru-RU" altLang="ru-RU" sz="2200" dirty="0">
              <a:solidFill>
                <a:prstClr val="black"/>
              </a:solidFill>
            </a:endParaRPr>
          </a:p>
        </p:txBody>
      </p:sp>
      <p:sp>
        <p:nvSpPr>
          <p:cNvPr id="10" name="Стрелка вправо 9"/>
          <p:cNvSpPr/>
          <p:nvPr/>
        </p:nvSpPr>
        <p:spPr>
          <a:xfrm>
            <a:off x="714348" y="1500174"/>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1" name="Стрелка вправо 10"/>
          <p:cNvSpPr/>
          <p:nvPr/>
        </p:nvSpPr>
        <p:spPr>
          <a:xfrm>
            <a:off x="714348" y="2428868"/>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2" name="Стрелка вправо 11"/>
          <p:cNvSpPr/>
          <p:nvPr/>
        </p:nvSpPr>
        <p:spPr>
          <a:xfrm>
            <a:off x="714348" y="3786190"/>
            <a:ext cx="465595" cy="461665"/>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 name="Прямоугольник 1"/>
          <p:cNvSpPr/>
          <p:nvPr/>
        </p:nvSpPr>
        <p:spPr>
          <a:xfrm>
            <a:off x="8532440" y="5661248"/>
            <a:ext cx="356188" cy="461665"/>
          </a:xfrm>
          <a:prstGeom prst="rect">
            <a:avLst/>
          </a:prstGeom>
        </p:spPr>
        <p:txBody>
          <a:bodyPr wrap="none">
            <a:spAutoFit/>
          </a:bodyPr>
          <a:lstStyle/>
          <a:p>
            <a:r>
              <a:rPr lang="kk-KZ" dirty="0">
                <a:solidFill>
                  <a:prstClr val="black"/>
                </a:solidFill>
              </a:rPr>
              <a:t>7</a:t>
            </a:r>
            <a:endParaRPr lang="ru-RU" dirty="0">
              <a:solidFill>
                <a:prstClr val="black"/>
              </a:solidFill>
            </a:endParaRPr>
          </a:p>
        </p:txBody>
      </p:sp>
    </p:spTree>
    <p:extLst>
      <p:ext uri="{BB962C8B-B14F-4D97-AF65-F5344CB8AC3E}">
        <p14:creationId xmlns:p14="http://schemas.microsoft.com/office/powerpoint/2010/main" val="2705465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22532"/>
                                        </p:tgtEl>
                                        <p:attrNameLst>
                                          <p:attrName>style.visibility</p:attrName>
                                        </p:attrNameLst>
                                      </p:cBhvr>
                                      <p:to>
                                        <p:strVal val="visible"/>
                                      </p:to>
                                    </p:set>
                                    <p:animEffect transition="in" filter="wipe(left)">
                                      <p:cBhvr>
                                        <p:cTn id="11" dur="500"/>
                                        <p:tgtEl>
                                          <p:spTgt spid="2253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2533"/>
                                        </p:tgtEl>
                                        <p:attrNameLst>
                                          <p:attrName>style.visibility</p:attrName>
                                        </p:attrNameLst>
                                      </p:cBhvr>
                                      <p:to>
                                        <p:strVal val="visible"/>
                                      </p:to>
                                    </p:set>
                                    <p:animEffect transition="in" filter="wipe(left)">
                                      <p:cBhvr>
                                        <p:cTn id="19" dur="500"/>
                                        <p:tgtEl>
                                          <p:spTgt spid="22533"/>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3750"/>
                            </p:stCondLst>
                            <p:childTnLst>
                              <p:par>
                                <p:cTn id="25" presetID="22" presetClass="entr" presetSubtype="8"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4500"/>
                            </p:stCondLst>
                            <p:childTnLst>
                              <p:par>
                                <p:cTn id="29" presetID="22" presetClass="entr" presetSubtype="8" fill="hold" grpId="0" nodeType="afterEffect">
                                  <p:stCondLst>
                                    <p:cond delay="25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3" grpId="0"/>
      <p:bldP spid="8" grpId="0"/>
      <p:bldP spid="9" grpId="0"/>
      <p:bldP spid="10" grpId="0" animBg="1"/>
      <p:bldP spid="11" grpId="0" animBg="1"/>
      <p:bldP spid="12" grpId="0" animBg="1"/>
    </p:bldLst>
  </p:timing>
</p:sld>
</file>

<file path=ppt/theme/theme1.xml><?xml version="1.0" encoding="utf-8"?>
<a:theme xmlns:a="http://schemas.openxmlformats.org/drawingml/2006/main" name="1_Тема Office">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8629</TotalTime>
  <Words>921</Words>
  <Application>Microsoft Office PowerPoint</Application>
  <PresentationFormat>Экран (4:3)</PresentationFormat>
  <Paragraphs>152</Paragraphs>
  <Slides>24</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24</vt:i4>
      </vt:variant>
    </vt:vector>
  </HeadingPairs>
  <TitlesOfParts>
    <vt:vector size="26" baseType="lpstr">
      <vt:lpstr>1_Тема Office</vt:lpstr>
      <vt:lpstr>2_Тема Office</vt:lpstr>
      <vt:lpstr>«Қазақстан Республикасының кейбір заңнамалық актілеріне экстремизмге және терроризмге қарсы іс-қимыл мәселелері бойынша өзгерістер мен толықтырулар енгізу туралы» Қазақстан Республикасы Заңының жобасы</vt:lpstr>
      <vt:lpstr>Проект Закона Республики Казахстан  «О внесении изменений и дополнений  в некоторые законодательные акты Республики Казахстан по вопросам противодействия экстремизму и терроризму»</vt:lpstr>
      <vt:lpstr>Презентация PowerPoint</vt:lpstr>
      <vt:lpstr>Презентация PowerPoint</vt:lpstr>
      <vt:lpstr>Презентация PowerPoint</vt:lpstr>
      <vt:lpstr>Презентация PowerPoint</vt:lpstr>
      <vt:lpstr> Заң жобасы 24 заңнамалық актіге түзетулер енгізуді көздейді:</vt:lpstr>
      <vt:lpstr> Законопроект предусматривает внесение поправок в 24 законодательных акта:</vt:lpstr>
      <vt:lpstr>  Қылмыстық-құқықтық және  қылмыстық-процестік шаралар </vt:lpstr>
      <vt:lpstr> Уголовно-правовые и  уголовно-процессуальные меры  </vt:lpstr>
      <vt:lpstr> Қару айналымы саласында  қабылданатын шаралар</vt:lpstr>
      <vt:lpstr> Меры, принимаемые в сфере оборота оружия </vt:lpstr>
      <vt:lpstr> Діни қызмет саласында  қабылданатын шаралар</vt:lpstr>
      <vt:lpstr> Меры, принимаемые в сфере  религиозной деятельности</vt:lpstr>
      <vt:lpstr>Терроризмге қарсы күзетті қамтамасыз ету және сеніп тапсырылған объектінің тиісті қауіпсіздік деңгейін сақтау үшін террористік тұрғыда осал объекті бойынша күзет қызметін көрсету туралы келісімшарт жасасқан күзет қызметі субъектілерінің әкімшілік жауапкершілігі белгіленеді</vt:lpstr>
      <vt:lpstr>Устанавливается административная ответственность субъектов охранной деятельности, заключивших договор  об оказании охранных услуг по объекту,  уязвимому в террористическом отношении,  за обеспечение антитеррористической защиты и соблюдение должного уровня безопасности вверенного объекта</vt:lpstr>
      <vt:lpstr>Көші-қонды реттеу саласында  қолданылатын шаралар</vt:lpstr>
      <vt:lpstr>Меры, принимаемые в сфере  регулирования миграции</vt:lpstr>
      <vt:lpstr>Презентация PowerPoint</vt:lpstr>
      <vt:lpstr>Презентация PowerPoint</vt:lpstr>
      <vt:lpstr>  Байланыс саласында қабылданатын шаралар  </vt:lpstr>
      <vt:lpstr>  Меры, принимаемые в сфере связи   </vt:lpstr>
      <vt:lpstr>«Қазақстан Республикасының кейбір заңнамалық актілеріне экстремизмге және терроризмге қарсы іс-қимыл мәселелері  бойынша өзгерістер мен толықтырулар енгізу туралы» Қазақстан Республикасы Заңының жобасы</vt:lpstr>
      <vt:lpstr>Проект Закона Республики Казахстан  «О внесении изменений и дополнений в некоторые законодательные акты Республики Казахстан по вопросам противодействия экстремизму и терроризму»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Соотношение проектов нормативных правовых актов, разработка которых предусмотрена Сетевым графиком</dc:title>
  <dc:creator>administrator</dc:creator>
  <cp:lastModifiedBy>Нургали Керимбеков</cp:lastModifiedBy>
  <cp:revision>622</cp:revision>
  <cp:lastPrinted>2016-09-06T15:49:57Z</cp:lastPrinted>
  <dcterms:created xsi:type="dcterms:W3CDTF">2006-03-28T16:07:26Z</dcterms:created>
  <dcterms:modified xsi:type="dcterms:W3CDTF">2016-09-06T15:56:23Z</dcterms:modified>
</cp:coreProperties>
</file>