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9" r:id="rId3"/>
    <p:sldId id="269" r:id="rId4"/>
    <p:sldId id="265" r:id="rId5"/>
    <p:sldId id="271" r:id="rId6"/>
    <p:sldId id="263" r:id="rId7"/>
    <p:sldId id="264" r:id="rId8"/>
    <p:sldId id="272" r:id="rId9"/>
    <p:sldId id="260" r:id="rId10"/>
    <p:sldId id="257" r:id="rId11"/>
    <p:sldId id="273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007" autoAdjust="0"/>
  </p:normalViewPr>
  <p:slideViewPr>
    <p:cSldViewPr>
      <p:cViewPr>
        <p:scale>
          <a:sx n="75" d="100"/>
          <a:sy n="75" d="100"/>
        </p:scale>
        <p:origin x="-182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BDCD3-8D89-4A57-8085-83E13AD22A2D}" type="doc">
      <dgm:prSet loTypeId="urn:microsoft.com/office/officeart/2005/8/layout/cycle7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618AC86-BCB2-4381-94DE-00CB85D5AA9E}">
      <dgm:prSet phldrT="[Текст]"/>
      <dgm:spPr/>
      <dgm:t>
        <a:bodyPr/>
        <a:lstStyle/>
        <a:p>
          <a:r>
            <a:rPr lang="ru-RU" b="1" dirty="0" smtClean="0"/>
            <a:t>1. Приоритет высокотехнологичного развития в контексте глобальной конкуренции</a:t>
          </a:r>
          <a:endParaRPr lang="ru-RU" dirty="0"/>
        </a:p>
      </dgm:t>
    </dgm:pt>
    <dgm:pt modelId="{01EB8A62-855C-4DEE-B9FA-FC88B01F0194}" type="parTrans" cxnId="{D090783F-C470-4CEE-9FDF-D263B8F913F5}">
      <dgm:prSet/>
      <dgm:spPr/>
      <dgm:t>
        <a:bodyPr/>
        <a:lstStyle/>
        <a:p>
          <a:endParaRPr lang="ru-RU"/>
        </a:p>
      </dgm:t>
    </dgm:pt>
    <dgm:pt modelId="{9FB07300-6FEE-49D7-99ED-EA43FD4F939B}" type="sibTrans" cxnId="{D090783F-C470-4CEE-9FDF-D263B8F913F5}">
      <dgm:prSet/>
      <dgm:spPr/>
      <dgm:t>
        <a:bodyPr/>
        <a:lstStyle/>
        <a:p>
          <a:endParaRPr lang="ru-RU"/>
        </a:p>
      </dgm:t>
    </dgm:pt>
    <dgm:pt modelId="{6D8804A5-467F-45CE-83A7-484E5D26E9C8}">
      <dgm:prSet phldrT="[Текст]"/>
      <dgm:spPr/>
      <dgm:t>
        <a:bodyPr/>
        <a:lstStyle/>
        <a:p>
          <a:r>
            <a:rPr lang="ru-RU" b="1" dirty="0" smtClean="0"/>
            <a:t>3. Снижение ущерба от изменений климата, адаптация и поиск оптимума </a:t>
          </a:r>
          <a:endParaRPr lang="ru-RU" dirty="0"/>
        </a:p>
      </dgm:t>
    </dgm:pt>
    <dgm:pt modelId="{A352BBF7-C905-4571-97E5-E64229B33559}" type="parTrans" cxnId="{840FBDB6-FBA6-41E7-B9C6-65FB786C78B4}">
      <dgm:prSet/>
      <dgm:spPr/>
      <dgm:t>
        <a:bodyPr/>
        <a:lstStyle/>
        <a:p>
          <a:endParaRPr lang="ru-RU"/>
        </a:p>
      </dgm:t>
    </dgm:pt>
    <dgm:pt modelId="{72074971-0B39-436B-98E1-490E6B933654}" type="sibTrans" cxnId="{840FBDB6-FBA6-41E7-B9C6-65FB786C78B4}">
      <dgm:prSet/>
      <dgm:spPr/>
      <dgm:t>
        <a:bodyPr/>
        <a:lstStyle/>
        <a:p>
          <a:endParaRPr lang="ru-RU"/>
        </a:p>
      </dgm:t>
    </dgm:pt>
    <dgm:pt modelId="{E0250D57-7B83-4AD4-98BB-2C0CD86BF05D}">
      <dgm:prSet/>
      <dgm:spPr/>
      <dgm:t>
        <a:bodyPr/>
        <a:lstStyle/>
        <a:p>
          <a:r>
            <a:rPr lang="ru-RU" b="1" dirty="0" smtClean="0"/>
            <a:t>2. Минимизация долгосрочных финансово-инвестиционных рисков </a:t>
          </a:r>
          <a:endParaRPr lang="ru-RU" dirty="0"/>
        </a:p>
      </dgm:t>
    </dgm:pt>
    <dgm:pt modelId="{FB2529BB-5F2B-422B-9151-B31CE6F1E1D5}" type="parTrans" cxnId="{CB521D3D-2B17-4B81-BE92-24DA3BF751B5}">
      <dgm:prSet/>
      <dgm:spPr/>
      <dgm:t>
        <a:bodyPr/>
        <a:lstStyle/>
        <a:p>
          <a:endParaRPr lang="ru-RU"/>
        </a:p>
      </dgm:t>
    </dgm:pt>
    <dgm:pt modelId="{10BEDEBB-C17F-4D23-ADF1-D9D02746E1A2}" type="sibTrans" cxnId="{CB521D3D-2B17-4B81-BE92-24DA3BF751B5}">
      <dgm:prSet/>
      <dgm:spPr/>
      <dgm:t>
        <a:bodyPr/>
        <a:lstStyle/>
        <a:p>
          <a:endParaRPr lang="ru-RU"/>
        </a:p>
      </dgm:t>
    </dgm:pt>
    <dgm:pt modelId="{9D7851A3-B2A3-414D-A146-37CBF63126EF}" type="pres">
      <dgm:prSet presAssocID="{FB8BDCD3-8D89-4A57-8085-83E13AD22A2D}" presName="Name0" presStyleCnt="0">
        <dgm:presLayoutVars>
          <dgm:dir/>
          <dgm:resizeHandles val="exact"/>
        </dgm:presLayoutVars>
      </dgm:prSet>
      <dgm:spPr/>
    </dgm:pt>
    <dgm:pt modelId="{1A0636B4-2068-4A73-9633-A412C214D15B}" type="pres">
      <dgm:prSet presAssocID="{3618AC86-BCB2-4381-94DE-00CB85D5AA9E}" presName="node" presStyleLbl="node1" presStyleIdx="0" presStyleCnt="3" custScaleX="187287" custScaleY="243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25FFF-06E9-49A8-971D-A549762ABCC1}" type="pres">
      <dgm:prSet presAssocID="{9FB07300-6FEE-49D7-99ED-EA43FD4F939B}" presName="sibTrans" presStyleLbl="sibTrans2D1" presStyleIdx="0" presStyleCnt="3"/>
      <dgm:spPr/>
    </dgm:pt>
    <dgm:pt modelId="{4CAF85B4-2998-4287-A218-A2D910EDC4AB}" type="pres">
      <dgm:prSet presAssocID="{9FB07300-6FEE-49D7-99ED-EA43FD4F939B}" presName="connectorText" presStyleLbl="sibTrans2D1" presStyleIdx="0" presStyleCnt="3"/>
      <dgm:spPr/>
    </dgm:pt>
    <dgm:pt modelId="{3628C328-AAF8-4896-A819-256B89DF48A0}" type="pres">
      <dgm:prSet presAssocID="{6D8804A5-467F-45CE-83A7-484E5D26E9C8}" presName="node" presStyleLbl="node1" presStyleIdx="1" presStyleCnt="3" custScaleX="187287" custScaleY="243280" custRadScaleRad="131431" custRadScaleInc="-11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8AEBB-B04B-4903-892F-55956C4A7FF1}" type="pres">
      <dgm:prSet presAssocID="{72074971-0B39-436B-98E1-490E6B933654}" presName="sibTrans" presStyleLbl="sibTrans2D1" presStyleIdx="1" presStyleCnt="3"/>
      <dgm:spPr/>
    </dgm:pt>
    <dgm:pt modelId="{F2B91E48-19A7-4CC4-BBA2-360446D07351}" type="pres">
      <dgm:prSet presAssocID="{72074971-0B39-436B-98E1-490E6B933654}" presName="connectorText" presStyleLbl="sibTrans2D1" presStyleIdx="1" presStyleCnt="3"/>
      <dgm:spPr/>
    </dgm:pt>
    <dgm:pt modelId="{B7224697-C651-4D9D-B3B3-57527629ED3B}" type="pres">
      <dgm:prSet presAssocID="{E0250D57-7B83-4AD4-98BB-2C0CD86BF05D}" presName="node" presStyleLbl="node1" presStyleIdx="2" presStyleCnt="3" custScaleX="188510" custScaleY="243335" custRadScaleRad="150711" custRadScaleInc="12612">
        <dgm:presLayoutVars>
          <dgm:bulletEnabled val="1"/>
        </dgm:presLayoutVars>
      </dgm:prSet>
      <dgm:spPr/>
    </dgm:pt>
    <dgm:pt modelId="{771278A8-9C15-4BC7-8CBB-26C0554AABBA}" type="pres">
      <dgm:prSet presAssocID="{10BEDEBB-C17F-4D23-ADF1-D9D02746E1A2}" presName="sibTrans" presStyleLbl="sibTrans2D1" presStyleIdx="2" presStyleCnt="3"/>
      <dgm:spPr/>
    </dgm:pt>
    <dgm:pt modelId="{158E259D-0F07-4491-B0B4-96484C258A4A}" type="pres">
      <dgm:prSet presAssocID="{10BEDEBB-C17F-4D23-ADF1-D9D02746E1A2}" presName="connectorText" presStyleLbl="sibTrans2D1" presStyleIdx="2" presStyleCnt="3"/>
      <dgm:spPr/>
    </dgm:pt>
  </dgm:ptLst>
  <dgm:cxnLst>
    <dgm:cxn modelId="{83F3E30F-790F-4FB5-A029-3061F6C1ED0D}" type="presOf" srcId="{72074971-0B39-436B-98E1-490E6B933654}" destId="{4948AEBB-B04B-4903-892F-55956C4A7FF1}" srcOrd="0" destOrd="0" presId="urn:microsoft.com/office/officeart/2005/8/layout/cycle7"/>
    <dgm:cxn modelId="{F863C053-6CE4-4C5E-9CF9-D9AB41C15721}" type="presOf" srcId="{72074971-0B39-436B-98E1-490E6B933654}" destId="{F2B91E48-19A7-4CC4-BBA2-360446D07351}" srcOrd="1" destOrd="0" presId="urn:microsoft.com/office/officeart/2005/8/layout/cycle7"/>
    <dgm:cxn modelId="{AE40ED6C-4F5C-4DB4-9309-3C03B50D0F09}" type="presOf" srcId="{FB8BDCD3-8D89-4A57-8085-83E13AD22A2D}" destId="{9D7851A3-B2A3-414D-A146-37CBF63126EF}" srcOrd="0" destOrd="0" presId="urn:microsoft.com/office/officeart/2005/8/layout/cycle7"/>
    <dgm:cxn modelId="{DBF82DD5-BDEE-4522-AF8A-4D38E1325E5F}" type="presOf" srcId="{9FB07300-6FEE-49D7-99ED-EA43FD4F939B}" destId="{4CAF85B4-2998-4287-A218-A2D910EDC4AB}" srcOrd="1" destOrd="0" presId="urn:microsoft.com/office/officeart/2005/8/layout/cycle7"/>
    <dgm:cxn modelId="{840FBDB6-FBA6-41E7-B9C6-65FB786C78B4}" srcId="{FB8BDCD3-8D89-4A57-8085-83E13AD22A2D}" destId="{6D8804A5-467F-45CE-83A7-484E5D26E9C8}" srcOrd="1" destOrd="0" parTransId="{A352BBF7-C905-4571-97E5-E64229B33559}" sibTransId="{72074971-0B39-436B-98E1-490E6B933654}"/>
    <dgm:cxn modelId="{D3E6C437-456B-4D75-A0FF-575A3FB72CCE}" type="presOf" srcId="{9FB07300-6FEE-49D7-99ED-EA43FD4F939B}" destId="{45A25FFF-06E9-49A8-971D-A549762ABCC1}" srcOrd="0" destOrd="0" presId="urn:microsoft.com/office/officeart/2005/8/layout/cycle7"/>
    <dgm:cxn modelId="{D090783F-C470-4CEE-9FDF-D263B8F913F5}" srcId="{FB8BDCD3-8D89-4A57-8085-83E13AD22A2D}" destId="{3618AC86-BCB2-4381-94DE-00CB85D5AA9E}" srcOrd="0" destOrd="0" parTransId="{01EB8A62-855C-4DEE-B9FA-FC88B01F0194}" sibTransId="{9FB07300-6FEE-49D7-99ED-EA43FD4F939B}"/>
    <dgm:cxn modelId="{DFD05013-10E2-467D-AFFF-EEBCFA55D724}" type="presOf" srcId="{10BEDEBB-C17F-4D23-ADF1-D9D02746E1A2}" destId="{158E259D-0F07-4491-B0B4-96484C258A4A}" srcOrd="1" destOrd="0" presId="urn:microsoft.com/office/officeart/2005/8/layout/cycle7"/>
    <dgm:cxn modelId="{FDBC1E9A-2DFA-49BC-8CE5-CFB0F307B6A4}" type="presOf" srcId="{E0250D57-7B83-4AD4-98BB-2C0CD86BF05D}" destId="{B7224697-C651-4D9D-B3B3-57527629ED3B}" srcOrd="0" destOrd="0" presId="urn:microsoft.com/office/officeart/2005/8/layout/cycle7"/>
    <dgm:cxn modelId="{EE2A5FBE-7F47-4A3C-B693-6DE0B1DC1882}" type="presOf" srcId="{3618AC86-BCB2-4381-94DE-00CB85D5AA9E}" destId="{1A0636B4-2068-4A73-9633-A412C214D15B}" srcOrd="0" destOrd="0" presId="urn:microsoft.com/office/officeart/2005/8/layout/cycle7"/>
    <dgm:cxn modelId="{22382AA4-56C9-4D1E-A815-75CF3E9CD0F2}" type="presOf" srcId="{6D8804A5-467F-45CE-83A7-484E5D26E9C8}" destId="{3628C328-AAF8-4896-A819-256B89DF48A0}" srcOrd="0" destOrd="0" presId="urn:microsoft.com/office/officeart/2005/8/layout/cycle7"/>
    <dgm:cxn modelId="{802AD41D-B8ED-4998-AD7B-CA5D215BBAA0}" type="presOf" srcId="{10BEDEBB-C17F-4D23-ADF1-D9D02746E1A2}" destId="{771278A8-9C15-4BC7-8CBB-26C0554AABBA}" srcOrd="0" destOrd="0" presId="urn:microsoft.com/office/officeart/2005/8/layout/cycle7"/>
    <dgm:cxn modelId="{CB521D3D-2B17-4B81-BE92-24DA3BF751B5}" srcId="{FB8BDCD3-8D89-4A57-8085-83E13AD22A2D}" destId="{E0250D57-7B83-4AD4-98BB-2C0CD86BF05D}" srcOrd="2" destOrd="0" parTransId="{FB2529BB-5F2B-422B-9151-B31CE6F1E1D5}" sibTransId="{10BEDEBB-C17F-4D23-ADF1-D9D02746E1A2}"/>
    <dgm:cxn modelId="{7026F8CE-9221-4C90-A069-8D0052F8408D}" type="presParOf" srcId="{9D7851A3-B2A3-414D-A146-37CBF63126EF}" destId="{1A0636B4-2068-4A73-9633-A412C214D15B}" srcOrd="0" destOrd="0" presId="urn:microsoft.com/office/officeart/2005/8/layout/cycle7"/>
    <dgm:cxn modelId="{83D4565F-F881-4607-A3CE-04DD887CE833}" type="presParOf" srcId="{9D7851A3-B2A3-414D-A146-37CBF63126EF}" destId="{45A25FFF-06E9-49A8-971D-A549762ABCC1}" srcOrd="1" destOrd="0" presId="urn:microsoft.com/office/officeart/2005/8/layout/cycle7"/>
    <dgm:cxn modelId="{C833E817-4973-4803-B106-9D95E2E9B363}" type="presParOf" srcId="{45A25FFF-06E9-49A8-971D-A549762ABCC1}" destId="{4CAF85B4-2998-4287-A218-A2D910EDC4AB}" srcOrd="0" destOrd="0" presId="urn:microsoft.com/office/officeart/2005/8/layout/cycle7"/>
    <dgm:cxn modelId="{1D7D18F4-F0A0-49FC-B402-878E7DE26928}" type="presParOf" srcId="{9D7851A3-B2A3-414D-A146-37CBF63126EF}" destId="{3628C328-AAF8-4896-A819-256B89DF48A0}" srcOrd="2" destOrd="0" presId="urn:microsoft.com/office/officeart/2005/8/layout/cycle7"/>
    <dgm:cxn modelId="{0DBA3707-ADF2-4589-81BB-D2844FF912ED}" type="presParOf" srcId="{9D7851A3-B2A3-414D-A146-37CBF63126EF}" destId="{4948AEBB-B04B-4903-892F-55956C4A7FF1}" srcOrd="3" destOrd="0" presId="urn:microsoft.com/office/officeart/2005/8/layout/cycle7"/>
    <dgm:cxn modelId="{C682E7D8-C139-469F-897D-5CE5C5392BD1}" type="presParOf" srcId="{4948AEBB-B04B-4903-892F-55956C4A7FF1}" destId="{F2B91E48-19A7-4CC4-BBA2-360446D07351}" srcOrd="0" destOrd="0" presId="urn:microsoft.com/office/officeart/2005/8/layout/cycle7"/>
    <dgm:cxn modelId="{B3596FFA-1146-475A-8284-CACE126B044C}" type="presParOf" srcId="{9D7851A3-B2A3-414D-A146-37CBF63126EF}" destId="{B7224697-C651-4D9D-B3B3-57527629ED3B}" srcOrd="4" destOrd="0" presId="urn:microsoft.com/office/officeart/2005/8/layout/cycle7"/>
    <dgm:cxn modelId="{31750AA7-5478-4627-8B8E-CB784405AF28}" type="presParOf" srcId="{9D7851A3-B2A3-414D-A146-37CBF63126EF}" destId="{771278A8-9C15-4BC7-8CBB-26C0554AABBA}" srcOrd="5" destOrd="0" presId="urn:microsoft.com/office/officeart/2005/8/layout/cycle7"/>
    <dgm:cxn modelId="{A8BBE3A4-5D49-4522-86B3-CC2090B7084F}" type="presParOf" srcId="{771278A8-9C15-4BC7-8CBB-26C0554AABBA}" destId="{158E259D-0F07-4491-B0B4-96484C258A4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13768B-481E-4CA4-8DB8-D7EFFF01E4A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190852-FC22-4CC1-84E9-FE14C50868FD}">
      <dgm:prSet phldrT="[Текст]" custT="1"/>
      <dgm:spPr/>
      <dgm:t>
        <a:bodyPr/>
        <a:lstStyle/>
        <a:p>
          <a:pPr algn="l"/>
          <a:r>
            <a:rPr lang="ru-RU" sz="2000" b="1" dirty="0" smtClean="0"/>
            <a:t>Новая продукция и услуги</a:t>
          </a:r>
          <a:endParaRPr lang="ru-RU" sz="2000" b="1" dirty="0"/>
        </a:p>
      </dgm:t>
    </dgm:pt>
    <dgm:pt modelId="{B24BE16C-7B77-499A-AF99-BD3B76CCE0E4}" type="parTrans" cxnId="{8895C549-138C-4827-ABFB-5943519FD9D3}">
      <dgm:prSet/>
      <dgm:spPr/>
      <dgm:t>
        <a:bodyPr/>
        <a:lstStyle/>
        <a:p>
          <a:endParaRPr lang="ru-RU"/>
        </a:p>
      </dgm:t>
    </dgm:pt>
    <dgm:pt modelId="{0F97078A-20D1-484F-8276-0AC71B944BF6}" type="sibTrans" cxnId="{8895C549-138C-4827-ABFB-5943519FD9D3}">
      <dgm:prSet/>
      <dgm:spPr/>
      <dgm:t>
        <a:bodyPr/>
        <a:lstStyle/>
        <a:p>
          <a:endParaRPr lang="ru-RU"/>
        </a:p>
      </dgm:t>
    </dgm:pt>
    <dgm:pt modelId="{F9281F81-3750-4F8C-9629-84EEBD7A80F8}">
      <dgm:prSet phldrT="[Текст]" custT="1"/>
      <dgm:spPr/>
      <dgm:t>
        <a:bodyPr/>
        <a:lstStyle/>
        <a:p>
          <a:r>
            <a:rPr lang="ru-RU" sz="2000" b="1" dirty="0" smtClean="0"/>
            <a:t>Готовность к изменениям</a:t>
          </a:r>
          <a:endParaRPr lang="ru-RU" sz="2000" b="1" dirty="0"/>
        </a:p>
      </dgm:t>
    </dgm:pt>
    <dgm:pt modelId="{0E3C43CB-CA74-4038-B798-041FC67F6C2E}" type="parTrans" cxnId="{A4724A2C-489A-42F7-8201-4B5B10BDEDA7}">
      <dgm:prSet/>
      <dgm:spPr/>
      <dgm:t>
        <a:bodyPr/>
        <a:lstStyle/>
        <a:p>
          <a:endParaRPr lang="ru-RU"/>
        </a:p>
      </dgm:t>
    </dgm:pt>
    <dgm:pt modelId="{4B43FB27-98F9-4667-975D-CA4079D42B1D}" type="sibTrans" cxnId="{A4724A2C-489A-42F7-8201-4B5B10BDEDA7}">
      <dgm:prSet/>
      <dgm:spPr/>
      <dgm:t>
        <a:bodyPr/>
        <a:lstStyle/>
        <a:p>
          <a:endParaRPr lang="ru-RU"/>
        </a:p>
      </dgm:t>
    </dgm:pt>
    <dgm:pt modelId="{D3BEFBDA-F9AE-4B7B-A0EB-F7BACCFFCA96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Интерес для инвесторов</a:t>
          </a:r>
          <a:endParaRPr lang="ru-RU" sz="2000" b="1" dirty="0"/>
        </a:p>
      </dgm:t>
    </dgm:pt>
    <dgm:pt modelId="{54252CCB-433B-48F0-8B56-94A44EAB16C6}" type="parTrans" cxnId="{675EDE36-C518-4575-8D7E-2BF8777C0C87}">
      <dgm:prSet/>
      <dgm:spPr/>
      <dgm:t>
        <a:bodyPr/>
        <a:lstStyle/>
        <a:p>
          <a:endParaRPr lang="ru-RU"/>
        </a:p>
      </dgm:t>
    </dgm:pt>
    <dgm:pt modelId="{45624255-51CE-4420-82BE-2A7DCD4269CA}" type="sibTrans" cxnId="{675EDE36-C518-4575-8D7E-2BF8777C0C87}">
      <dgm:prSet/>
      <dgm:spPr/>
      <dgm:t>
        <a:bodyPr/>
        <a:lstStyle/>
        <a:p>
          <a:endParaRPr lang="ru-RU"/>
        </a:p>
      </dgm:t>
    </dgm:pt>
    <dgm:pt modelId="{B9194656-0B22-43CD-9106-BCD713F770E9}" type="pres">
      <dgm:prSet presAssocID="{0B13768B-481E-4CA4-8DB8-D7EFFF01E4A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974C1E7-449B-457B-BA03-9B699D89CF2F}" type="pres">
      <dgm:prSet presAssocID="{9F190852-FC22-4CC1-84E9-FE14C50868FD}" presName="Accent1" presStyleCnt="0"/>
      <dgm:spPr/>
    </dgm:pt>
    <dgm:pt modelId="{E9F6CCEE-0622-4932-8FB2-EE44C2ACFB4E}" type="pres">
      <dgm:prSet presAssocID="{9F190852-FC22-4CC1-84E9-FE14C50868FD}" presName="Accent" presStyleLbl="node1" presStyleIdx="0" presStyleCnt="3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DB9FBB64-D961-43D4-9877-2AC3A9FF8DF5}" type="pres">
      <dgm:prSet presAssocID="{9F190852-FC22-4CC1-84E9-FE14C50868FD}" presName="Parent1" presStyleLbl="revTx" presStyleIdx="0" presStyleCnt="3" custLinFactY="97569" custLinFactNeighborX="-41843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FE08E-BC0C-4AEF-A6C2-CC32969A90B8}" type="pres">
      <dgm:prSet presAssocID="{F9281F81-3750-4F8C-9629-84EEBD7A80F8}" presName="Accent2" presStyleCnt="0"/>
      <dgm:spPr/>
    </dgm:pt>
    <dgm:pt modelId="{E5D931E1-E4E2-4B4A-BAB8-FDD770FBE286}" type="pres">
      <dgm:prSet presAssocID="{F9281F81-3750-4F8C-9629-84EEBD7A80F8}" presName="Accent" presStyleLbl="node1" presStyleIdx="1" presStyleCnt="3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212AC8C2-B199-4837-BBCF-1F8E69D4662F}" type="pres">
      <dgm:prSet presAssocID="{F9281F81-3750-4F8C-9629-84EEBD7A80F8}" presName="Parent2" presStyleLbl="revTx" presStyleIdx="1" presStyleCnt="3" custScaleX="131188" custLinFactY="-100000" custLinFactNeighborX="50353" custLinFactNeighborY="-1036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2502F-B3BF-469B-9099-0099D0A875E9}" type="pres">
      <dgm:prSet presAssocID="{D3BEFBDA-F9AE-4B7B-A0EB-F7BACCFFCA96}" presName="Accent3" presStyleCnt="0"/>
      <dgm:spPr/>
    </dgm:pt>
    <dgm:pt modelId="{021EBB5F-2034-4779-96B8-9FAFC6A72069}" type="pres">
      <dgm:prSet presAssocID="{D3BEFBDA-F9AE-4B7B-A0EB-F7BACCFFCA96}" presName="Accent" presStyleLbl="node1" presStyleIdx="2" presStyleCnt="3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2ED1F099-F8AC-404C-A5F8-F42A418763F3}" type="pres">
      <dgm:prSet presAssocID="{D3BEFBDA-F9AE-4B7B-A0EB-F7BACCFFCA9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95C549-138C-4827-ABFB-5943519FD9D3}" srcId="{0B13768B-481E-4CA4-8DB8-D7EFFF01E4A2}" destId="{9F190852-FC22-4CC1-84E9-FE14C50868FD}" srcOrd="0" destOrd="0" parTransId="{B24BE16C-7B77-499A-AF99-BD3B76CCE0E4}" sibTransId="{0F97078A-20D1-484F-8276-0AC71B944BF6}"/>
    <dgm:cxn modelId="{675EDE36-C518-4575-8D7E-2BF8777C0C87}" srcId="{0B13768B-481E-4CA4-8DB8-D7EFFF01E4A2}" destId="{D3BEFBDA-F9AE-4B7B-A0EB-F7BACCFFCA96}" srcOrd="2" destOrd="0" parTransId="{54252CCB-433B-48F0-8B56-94A44EAB16C6}" sibTransId="{45624255-51CE-4420-82BE-2A7DCD4269CA}"/>
    <dgm:cxn modelId="{E3B932AA-0C1B-4C16-8F7C-98BDD14DA3AB}" type="presOf" srcId="{F9281F81-3750-4F8C-9629-84EEBD7A80F8}" destId="{212AC8C2-B199-4837-BBCF-1F8E69D4662F}" srcOrd="0" destOrd="0" presId="urn:microsoft.com/office/officeart/2009/layout/CircleArrowProcess"/>
    <dgm:cxn modelId="{A4724A2C-489A-42F7-8201-4B5B10BDEDA7}" srcId="{0B13768B-481E-4CA4-8DB8-D7EFFF01E4A2}" destId="{F9281F81-3750-4F8C-9629-84EEBD7A80F8}" srcOrd="1" destOrd="0" parTransId="{0E3C43CB-CA74-4038-B798-041FC67F6C2E}" sibTransId="{4B43FB27-98F9-4667-975D-CA4079D42B1D}"/>
    <dgm:cxn modelId="{17FDC571-9B08-4618-AC09-5821A1B3BD4F}" type="presOf" srcId="{0B13768B-481E-4CA4-8DB8-D7EFFF01E4A2}" destId="{B9194656-0B22-43CD-9106-BCD713F770E9}" srcOrd="0" destOrd="0" presId="urn:microsoft.com/office/officeart/2009/layout/CircleArrowProcess"/>
    <dgm:cxn modelId="{7A0D341C-5226-4A99-AD09-9A56D5DB78CA}" type="presOf" srcId="{D3BEFBDA-F9AE-4B7B-A0EB-F7BACCFFCA96}" destId="{2ED1F099-F8AC-404C-A5F8-F42A418763F3}" srcOrd="0" destOrd="0" presId="urn:microsoft.com/office/officeart/2009/layout/CircleArrowProcess"/>
    <dgm:cxn modelId="{F22D3C17-613C-49CD-A05F-BA484EC14E33}" type="presOf" srcId="{9F190852-FC22-4CC1-84E9-FE14C50868FD}" destId="{DB9FBB64-D961-43D4-9877-2AC3A9FF8DF5}" srcOrd="0" destOrd="0" presId="urn:microsoft.com/office/officeart/2009/layout/CircleArrowProcess"/>
    <dgm:cxn modelId="{D922B066-B6AB-4AF1-86F7-5A95344850B9}" type="presParOf" srcId="{B9194656-0B22-43CD-9106-BCD713F770E9}" destId="{7974C1E7-449B-457B-BA03-9B699D89CF2F}" srcOrd="0" destOrd="0" presId="urn:microsoft.com/office/officeart/2009/layout/CircleArrowProcess"/>
    <dgm:cxn modelId="{06A26048-CB20-4DEE-A0AC-54E11216449C}" type="presParOf" srcId="{7974C1E7-449B-457B-BA03-9B699D89CF2F}" destId="{E9F6CCEE-0622-4932-8FB2-EE44C2ACFB4E}" srcOrd="0" destOrd="0" presId="urn:microsoft.com/office/officeart/2009/layout/CircleArrowProcess"/>
    <dgm:cxn modelId="{90DF6ED9-AE0E-4170-B2AA-80EE3669B770}" type="presParOf" srcId="{B9194656-0B22-43CD-9106-BCD713F770E9}" destId="{DB9FBB64-D961-43D4-9877-2AC3A9FF8DF5}" srcOrd="1" destOrd="0" presId="urn:microsoft.com/office/officeart/2009/layout/CircleArrowProcess"/>
    <dgm:cxn modelId="{F73BA9BD-4DBC-4BAF-8660-EBA2146768E6}" type="presParOf" srcId="{B9194656-0B22-43CD-9106-BCD713F770E9}" destId="{C25FE08E-BC0C-4AEF-A6C2-CC32969A90B8}" srcOrd="2" destOrd="0" presId="urn:microsoft.com/office/officeart/2009/layout/CircleArrowProcess"/>
    <dgm:cxn modelId="{B0E0636D-E2B4-42E3-894E-D888612EC4C0}" type="presParOf" srcId="{C25FE08E-BC0C-4AEF-A6C2-CC32969A90B8}" destId="{E5D931E1-E4E2-4B4A-BAB8-FDD770FBE286}" srcOrd="0" destOrd="0" presId="urn:microsoft.com/office/officeart/2009/layout/CircleArrowProcess"/>
    <dgm:cxn modelId="{87808579-0E6A-4FE1-A0A2-1FD94323270F}" type="presParOf" srcId="{B9194656-0B22-43CD-9106-BCD713F770E9}" destId="{212AC8C2-B199-4837-BBCF-1F8E69D4662F}" srcOrd="3" destOrd="0" presId="urn:microsoft.com/office/officeart/2009/layout/CircleArrowProcess"/>
    <dgm:cxn modelId="{FCA8D673-0ED8-4266-9A9F-D2830DA7D9EB}" type="presParOf" srcId="{B9194656-0B22-43CD-9106-BCD713F770E9}" destId="{D332502F-B3BF-469B-9099-0099D0A875E9}" srcOrd="4" destOrd="0" presId="urn:microsoft.com/office/officeart/2009/layout/CircleArrowProcess"/>
    <dgm:cxn modelId="{90878F12-A6F1-424C-9036-2BC2CF530EC8}" type="presParOf" srcId="{D332502F-B3BF-469B-9099-0099D0A875E9}" destId="{021EBB5F-2034-4779-96B8-9FAFC6A72069}" srcOrd="0" destOrd="0" presId="urn:microsoft.com/office/officeart/2009/layout/CircleArrowProcess"/>
    <dgm:cxn modelId="{5FB780CF-0B16-4725-9AD6-2FB7C07D9B8F}" type="presParOf" srcId="{B9194656-0B22-43CD-9106-BCD713F770E9}" destId="{2ED1F099-F8AC-404C-A5F8-F42A418763F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13768B-481E-4CA4-8DB8-D7EFFF01E4A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190852-FC22-4CC1-84E9-FE14C50868F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Нормативные изменения</a:t>
          </a:r>
          <a:endParaRPr lang="ru-RU" sz="2000" b="1" dirty="0">
            <a:solidFill>
              <a:schemeClr val="tx1"/>
            </a:solidFill>
          </a:endParaRPr>
        </a:p>
      </dgm:t>
    </dgm:pt>
    <dgm:pt modelId="{B24BE16C-7B77-499A-AF99-BD3B76CCE0E4}" type="parTrans" cxnId="{8895C549-138C-4827-ABFB-5943519FD9D3}">
      <dgm:prSet/>
      <dgm:spPr/>
      <dgm:t>
        <a:bodyPr/>
        <a:lstStyle/>
        <a:p>
          <a:endParaRPr lang="ru-RU"/>
        </a:p>
      </dgm:t>
    </dgm:pt>
    <dgm:pt modelId="{0F97078A-20D1-484F-8276-0AC71B944BF6}" type="sibTrans" cxnId="{8895C549-138C-4827-ABFB-5943519FD9D3}">
      <dgm:prSet/>
      <dgm:spPr/>
      <dgm:t>
        <a:bodyPr/>
        <a:lstStyle/>
        <a:p>
          <a:endParaRPr lang="ru-RU"/>
        </a:p>
      </dgm:t>
    </dgm:pt>
    <dgm:pt modelId="{F9281F81-3750-4F8C-9629-84EEBD7A80F8}">
      <dgm:prSet phldrT="[Текст]" custT="1"/>
      <dgm:spPr/>
      <dgm:t>
        <a:bodyPr/>
        <a:lstStyle/>
        <a:p>
          <a:r>
            <a:rPr lang="ru-RU" sz="2000" b="1" dirty="0" smtClean="0"/>
            <a:t>Нехватка ресурсов</a:t>
          </a:r>
          <a:endParaRPr lang="ru-RU" sz="2000" b="1" dirty="0"/>
        </a:p>
      </dgm:t>
    </dgm:pt>
    <dgm:pt modelId="{0E3C43CB-CA74-4038-B798-041FC67F6C2E}" type="parTrans" cxnId="{A4724A2C-489A-42F7-8201-4B5B10BDEDA7}">
      <dgm:prSet/>
      <dgm:spPr/>
      <dgm:t>
        <a:bodyPr/>
        <a:lstStyle/>
        <a:p>
          <a:endParaRPr lang="ru-RU"/>
        </a:p>
      </dgm:t>
    </dgm:pt>
    <dgm:pt modelId="{4B43FB27-98F9-4667-975D-CA4079D42B1D}" type="sibTrans" cxnId="{A4724A2C-489A-42F7-8201-4B5B10BDEDA7}">
      <dgm:prSet/>
      <dgm:spPr/>
      <dgm:t>
        <a:bodyPr/>
        <a:lstStyle/>
        <a:p>
          <a:endParaRPr lang="ru-RU"/>
        </a:p>
      </dgm:t>
    </dgm:pt>
    <dgm:pt modelId="{D3BEFBDA-F9AE-4B7B-A0EB-F7BACCFFCA96}">
      <dgm:prSet phldrT="[Текст]" custT="1"/>
      <dgm:spPr/>
      <dgm:t>
        <a:bodyPr/>
        <a:lstStyle/>
        <a:p>
          <a:pPr algn="l"/>
          <a:r>
            <a:rPr lang="ru-RU" sz="2000" b="1" dirty="0" smtClean="0"/>
            <a:t>Новые запросы потребителей</a:t>
          </a:r>
          <a:endParaRPr lang="ru-RU" sz="2000" b="1" dirty="0"/>
        </a:p>
      </dgm:t>
    </dgm:pt>
    <dgm:pt modelId="{45624255-51CE-4420-82BE-2A7DCD4269CA}" type="sibTrans" cxnId="{675EDE36-C518-4575-8D7E-2BF8777C0C87}">
      <dgm:prSet/>
      <dgm:spPr/>
      <dgm:t>
        <a:bodyPr/>
        <a:lstStyle/>
        <a:p>
          <a:endParaRPr lang="ru-RU"/>
        </a:p>
      </dgm:t>
    </dgm:pt>
    <dgm:pt modelId="{54252CCB-433B-48F0-8B56-94A44EAB16C6}" type="parTrans" cxnId="{675EDE36-C518-4575-8D7E-2BF8777C0C87}">
      <dgm:prSet/>
      <dgm:spPr/>
      <dgm:t>
        <a:bodyPr/>
        <a:lstStyle/>
        <a:p>
          <a:endParaRPr lang="ru-RU"/>
        </a:p>
      </dgm:t>
    </dgm:pt>
    <dgm:pt modelId="{B9194656-0B22-43CD-9106-BCD713F770E9}" type="pres">
      <dgm:prSet presAssocID="{0B13768B-481E-4CA4-8DB8-D7EFFF01E4A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974C1E7-449B-457B-BA03-9B699D89CF2F}" type="pres">
      <dgm:prSet presAssocID="{9F190852-FC22-4CC1-84E9-FE14C50868FD}" presName="Accent1" presStyleCnt="0"/>
      <dgm:spPr/>
    </dgm:pt>
    <dgm:pt modelId="{E9F6CCEE-0622-4932-8FB2-EE44C2ACFB4E}" type="pres">
      <dgm:prSet presAssocID="{9F190852-FC22-4CC1-84E9-FE14C50868FD}" presName="Accent" presStyleLbl="node1" presStyleIdx="0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DB9FBB64-D961-43D4-9877-2AC3A9FF8DF5}" type="pres">
      <dgm:prSet presAssocID="{9F190852-FC22-4CC1-84E9-FE14C50868FD}" presName="Parent1" presStyleLbl="revTx" presStyleIdx="0" presStyleCnt="3" custScaleX="130960" custLinFactY="200000" custLinFactNeighborX="-1898" custLinFactNeighborY="2199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FE08E-BC0C-4AEF-A6C2-CC32969A90B8}" type="pres">
      <dgm:prSet presAssocID="{F9281F81-3750-4F8C-9629-84EEBD7A80F8}" presName="Accent2" presStyleCnt="0"/>
      <dgm:spPr/>
    </dgm:pt>
    <dgm:pt modelId="{E5D931E1-E4E2-4B4A-BAB8-FDD770FBE286}" type="pres">
      <dgm:prSet presAssocID="{F9281F81-3750-4F8C-9629-84EEBD7A80F8}" presName="Accent" presStyleLbl="node1" presStyleIdx="1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212AC8C2-B199-4837-BBCF-1F8E69D4662F}" type="pres">
      <dgm:prSet presAssocID="{F9281F81-3750-4F8C-9629-84EEBD7A80F8}" presName="Parent2" presStyleLbl="revTx" presStyleIdx="1" presStyleCnt="3" custLinFactY="-100000" custLinFactNeighborX="47883" custLinFactNeighborY="-1113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2502F-B3BF-469B-9099-0099D0A875E9}" type="pres">
      <dgm:prSet presAssocID="{D3BEFBDA-F9AE-4B7B-A0EB-F7BACCFFCA96}" presName="Accent3" presStyleCnt="0"/>
      <dgm:spPr/>
    </dgm:pt>
    <dgm:pt modelId="{021EBB5F-2034-4779-96B8-9FAFC6A72069}" type="pres">
      <dgm:prSet presAssocID="{D3BEFBDA-F9AE-4B7B-A0EB-F7BACCFFCA96}" presName="Accent" presStyleLbl="node1" presStyleIdx="2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2ED1F099-F8AC-404C-A5F8-F42A418763F3}" type="pres">
      <dgm:prSet presAssocID="{D3BEFBDA-F9AE-4B7B-A0EB-F7BACCFFCA96}" presName="Parent3" presStyleLbl="revTx" presStyleIdx="2" presStyleCnt="3" custScaleX="116724" custLinFactY="-100000" custLinFactNeighborX="-38254" custLinFactNeighborY="-1132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702FA2-38BF-4228-B578-DA63EA1799CE}" type="presOf" srcId="{F9281F81-3750-4F8C-9629-84EEBD7A80F8}" destId="{212AC8C2-B199-4837-BBCF-1F8E69D4662F}" srcOrd="0" destOrd="0" presId="urn:microsoft.com/office/officeart/2009/layout/CircleArrowProcess"/>
    <dgm:cxn modelId="{A4724A2C-489A-42F7-8201-4B5B10BDEDA7}" srcId="{0B13768B-481E-4CA4-8DB8-D7EFFF01E4A2}" destId="{F9281F81-3750-4F8C-9629-84EEBD7A80F8}" srcOrd="1" destOrd="0" parTransId="{0E3C43CB-CA74-4038-B798-041FC67F6C2E}" sibTransId="{4B43FB27-98F9-4667-975D-CA4079D42B1D}"/>
    <dgm:cxn modelId="{0A79B55D-5680-4C5C-BF28-749248C671AA}" type="presOf" srcId="{9F190852-FC22-4CC1-84E9-FE14C50868FD}" destId="{DB9FBB64-D961-43D4-9877-2AC3A9FF8DF5}" srcOrd="0" destOrd="0" presId="urn:microsoft.com/office/officeart/2009/layout/CircleArrowProcess"/>
    <dgm:cxn modelId="{5A3FA6BD-0131-451A-816D-8EB7F259C5FC}" type="presOf" srcId="{D3BEFBDA-F9AE-4B7B-A0EB-F7BACCFFCA96}" destId="{2ED1F099-F8AC-404C-A5F8-F42A418763F3}" srcOrd="0" destOrd="0" presId="urn:microsoft.com/office/officeart/2009/layout/CircleArrowProcess"/>
    <dgm:cxn modelId="{675EDE36-C518-4575-8D7E-2BF8777C0C87}" srcId="{0B13768B-481E-4CA4-8DB8-D7EFFF01E4A2}" destId="{D3BEFBDA-F9AE-4B7B-A0EB-F7BACCFFCA96}" srcOrd="2" destOrd="0" parTransId="{54252CCB-433B-48F0-8B56-94A44EAB16C6}" sibTransId="{45624255-51CE-4420-82BE-2A7DCD4269CA}"/>
    <dgm:cxn modelId="{8895C549-138C-4827-ABFB-5943519FD9D3}" srcId="{0B13768B-481E-4CA4-8DB8-D7EFFF01E4A2}" destId="{9F190852-FC22-4CC1-84E9-FE14C50868FD}" srcOrd="0" destOrd="0" parTransId="{B24BE16C-7B77-499A-AF99-BD3B76CCE0E4}" sibTransId="{0F97078A-20D1-484F-8276-0AC71B944BF6}"/>
    <dgm:cxn modelId="{BE354A1A-1684-498C-BA24-E9421D6861E5}" type="presOf" srcId="{0B13768B-481E-4CA4-8DB8-D7EFFF01E4A2}" destId="{B9194656-0B22-43CD-9106-BCD713F770E9}" srcOrd="0" destOrd="0" presId="urn:microsoft.com/office/officeart/2009/layout/CircleArrowProcess"/>
    <dgm:cxn modelId="{0CA35401-BBDE-4BF1-8EC5-4C130ACDF929}" type="presParOf" srcId="{B9194656-0B22-43CD-9106-BCD713F770E9}" destId="{7974C1E7-449B-457B-BA03-9B699D89CF2F}" srcOrd="0" destOrd="0" presId="urn:microsoft.com/office/officeart/2009/layout/CircleArrowProcess"/>
    <dgm:cxn modelId="{7AAFB826-FFFB-4475-A96D-7434330AD0D9}" type="presParOf" srcId="{7974C1E7-449B-457B-BA03-9B699D89CF2F}" destId="{E9F6CCEE-0622-4932-8FB2-EE44C2ACFB4E}" srcOrd="0" destOrd="0" presId="urn:microsoft.com/office/officeart/2009/layout/CircleArrowProcess"/>
    <dgm:cxn modelId="{C408ACF2-0BB1-48AD-A6CB-7A081DB5999B}" type="presParOf" srcId="{B9194656-0B22-43CD-9106-BCD713F770E9}" destId="{DB9FBB64-D961-43D4-9877-2AC3A9FF8DF5}" srcOrd="1" destOrd="0" presId="urn:microsoft.com/office/officeart/2009/layout/CircleArrowProcess"/>
    <dgm:cxn modelId="{A19CBAA8-59C3-49FA-B875-03879683BCD4}" type="presParOf" srcId="{B9194656-0B22-43CD-9106-BCD713F770E9}" destId="{C25FE08E-BC0C-4AEF-A6C2-CC32969A90B8}" srcOrd="2" destOrd="0" presId="urn:microsoft.com/office/officeart/2009/layout/CircleArrowProcess"/>
    <dgm:cxn modelId="{30BC951C-36E7-4EC7-B9EA-38D062A58DDC}" type="presParOf" srcId="{C25FE08E-BC0C-4AEF-A6C2-CC32969A90B8}" destId="{E5D931E1-E4E2-4B4A-BAB8-FDD770FBE286}" srcOrd="0" destOrd="0" presId="urn:microsoft.com/office/officeart/2009/layout/CircleArrowProcess"/>
    <dgm:cxn modelId="{4074861A-EFE7-4231-A7D1-35C016F06D25}" type="presParOf" srcId="{B9194656-0B22-43CD-9106-BCD713F770E9}" destId="{212AC8C2-B199-4837-BBCF-1F8E69D4662F}" srcOrd="3" destOrd="0" presId="urn:microsoft.com/office/officeart/2009/layout/CircleArrowProcess"/>
    <dgm:cxn modelId="{36BF93AC-BDFD-4FE6-9118-D88411C4423C}" type="presParOf" srcId="{B9194656-0B22-43CD-9106-BCD713F770E9}" destId="{D332502F-B3BF-469B-9099-0099D0A875E9}" srcOrd="4" destOrd="0" presId="urn:microsoft.com/office/officeart/2009/layout/CircleArrowProcess"/>
    <dgm:cxn modelId="{8D2B44AF-1E05-41A5-8F63-95805CC43868}" type="presParOf" srcId="{D332502F-B3BF-469B-9099-0099D0A875E9}" destId="{021EBB5F-2034-4779-96B8-9FAFC6A72069}" srcOrd="0" destOrd="0" presId="urn:microsoft.com/office/officeart/2009/layout/CircleArrowProcess"/>
    <dgm:cxn modelId="{1066D393-8D1E-45B4-8350-DFA8EDB660CA}" type="presParOf" srcId="{B9194656-0B22-43CD-9106-BCD713F770E9}" destId="{2ED1F099-F8AC-404C-A5F8-F42A418763F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D823DA-5780-435E-B266-2BBE392F3AB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ABE432-7E2B-4068-B871-CBFF44F576D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Учет</a:t>
          </a:r>
          <a:r>
            <a:rPr lang="ru-RU" sz="1800" dirty="0" smtClean="0"/>
            <a:t>: в Казахстане есть методология расчета ВПГ, верификация;</a:t>
          </a:r>
        </a:p>
      </dgm:t>
    </dgm:pt>
    <dgm:pt modelId="{DB8A1347-102A-46BB-B528-8A1D7C31F91D}" type="parTrans" cxnId="{76D7FD49-F339-420E-A01B-7F627E7BBF42}">
      <dgm:prSet/>
      <dgm:spPr/>
      <dgm:t>
        <a:bodyPr/>
        <a:lstStyle/>
        <a:p>
          <a:endParaRPr lang="ru-RU" sz="2000"/>
        </a:p>
      </dgm:t>
    </dgm:pt>
    <dgm:pt modelId="{E297685D-9600-46DE-86EE-DAC824E3E2BB}" type="sibTrans" cxnId="{76D7FD49-F339-420E-A01B-7F627E7BBF42}">
      <dgm:prSet/>
      <dgm:spPr/>
      <dgm:t>
        <a:bodyPr/>
        <a:lstStyle/>
        <a:p>
          <a:endParaRPr lang="ru-RU" sz="2000"/>
        </a:p>
      </dgm:t>
    </dgm:pt>
    <dgm:pt modelId="{2AAFB618-A302-43D4-A770-E2F9F00F980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Управление процессом ВПГ </a:t>
          </a:r>
          <a:r>
            <a:rPr lang="ru-RU" sz="1800" dirty="0" smtClean="0"/>
            <a:t>(как цикл </a:t>
          </a:r>
          <a:r>
            <a:rPr lang="en-US" sz="1800" dirty="0" smtClean="0"/>
            <a:t>PDCA) </a:t>
          </a:r>
          <a:r>
            <a:rPr lang="ru-RU" sz="1800" dirty="0" smtClean="0"/>
            <a:t> отсутствует на всех уровнях (высшее управление, ежедневный менеджмент);</a:t>
          </a:r>
        </a:p>
      </dgm:t>
    </dgm:pt>
    <dgm:pt modelId="{4934ACA5-51C1-4441-9F5A-88D51766C3B4}" type="parTrans" cxnId="{E030C0E5-0C35-47EB-A7F4-1A39ED1CC2EC}">
      <dgm:prSet/>
      <dgm:spPr/>
      <dgm:t>
        <a:bodyPr/>
        <a:lstStyle/>
        <a:p>
          <a:endParaRPr lang="ru-RU" sz="2000"/>
        </a:p>
      </dgm:t>
    </dgm:pt>
    <dgm:pt modelId="{4BC38DC4-0F55-4023-AFDD-A143690C4D71}" type="sibTrans" cxnId="{E030C0E5-0C35-47EB-A7F4-1A39ED1CC2EC}">
      <dgm:prSet/>
      <dgm:spPr/>
      <dgm:t>
        <a:bodyPr/>
        <a:lstStyle/>
        <a:p>
          <a:endParaRPr lang="ru-RU" sz="2000"/>
        </a:p>
      </dgm:t>
    </dgm:pt>
    <dgm:pt modelId="{1353305F-1730-4276-A3C7-6CF845FF7A8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Информация</a:t>
          </a:r>
          <a:r>
            <a:rPr lang="ru-RU" sz="1800" dirty="0" smtClean="0"/>
            <a:t> от компаний не раскрывается; государство не требует – это следующий шаг развития законодательства </a:t>
          </a:r>
        </a:p>
      </dgm:t>
    </dgm:pt>
    <dgm:pt modelId="{68F8A130-8EF4-4EB7-8AC7-820D7C47BD85}" type="parTrans" cxnId="{E65C21FF-9F72-44B4-93EB-59E01FBED353}">
      <dgm:prSet/>
      <dgm:spPr/>
      <dgm:t>
        <a:bodyPr/>
        <a:lstStyle/>
        <a:p>
          <a:endParaRPr lang="ru-RU" sz="2000"/>
        </a:p>
      </dgm:t>
    </dgm:pt>
    <dgm:pt modelId="{43FC1F9D-1E19-445A-B928-408E152EF78A}" type="sibTrans" cxnId="{E65C21FF-9F72-44B4-93EB-59E01FBED353}">
      <dgm:prSet/>
      <dgm:spPr/>
      <dgm:t>
        <a:bodyPr/>
        <a:lstStyle/>
        <a:p>
          <a:endParaRPr lang="ru-RU" sz="2000"/>
        </a:p>
      </dgm:t>
    </dgm:pt>
    <dgm:pt modelId="{FDFA4507-BA9E-4347-92EB-E954874449AC}" type="pres">
      <dgm:prSet presAssocID="{F7D823DA-5780-435E-B266-2BBE392F3ABC}" presName="Name0" presStyleCnt="0">
        <dgm:presLayoutVars>
          <dgm:chMax val="7"/>
          <dgm:chPref val="7"/>
          <dgm:dir/>
        </dgm:presLayoutVars>
      </dgm:prSet>
      <dgm:spPr/>
    </dgm:pt>
    <dgm:pt modelId="{11E8B3B4-1293-4B4B-B8A7-B6621E3AF063}" type="pres">
      <dgm:prSet presAssocID="{F7D823DA-5780-435E-B266-2BBE392F3ABC}" presName="Name1" presStyleCnt="0"/>
      <dgm:spPr/>
    </dgm:pt>
    <dgm:pt modelId="{45874E73-EECE-49E4-8CDF-837BDC0C8ED5}" type="pres">
      <dgm:prSet presAssocID="{F7D823DA-5780-435E-B266-2BBE392F3ABC}" presName="cycle" presStyleCnt="0"/>
      <dgm:spPr/>
    </dgm:pt>
    <dgm:pt modelId="{BFDA4590-C17A-463D-9707-6AE397C9F831}" type="pres">
      <dgm:prSet presAssocID="{F7D823DA-5780-435E-B266-2BBE392F3ABC}" presName="srcNode" presStyleLbl="node1" presStyleIdx="0" presStyleCnt="3"/>
      <dgm:spPr/>
    </dgm:pt>
    <dgm:pt modelId="{07DAA3BA-844F-4BA4-B5F2-AD93E4DDB2A1}" type="pres">
      <dgm:prSet presAssocID="{F7D823DA-5780-435E-B266-2BBE392F3ABC}" presName="conn" presStyleLbl="parChTrans1D2" presStyleIdx="0" presStyleCnt="1"/>
      <dgm:spPr/>
    </dgm:pt>
    <dgm:pt modelId="{B070AA25-AFFE-4D06-9F13-76C04EDDEC68}" type="pres">
      <dgm:prSet presAssocID="{F7D823DA-5780-435E-B266-2BBE392F3ABC}" presName="extraNode" presStyleLbl="node1" presStyleIdx="0" presStyleCnt="3"/>
      <dgm:spPr/>
    </dgm:pt>
    <dgm:pt modelId="{9DA85EA3-943B-4E3F-BB45-B7D38942B43E}" type="pres">
      <dgm:prSet presAssocID="{F7D823DA-5780-435E-B266-2BBE392F3ABC}" presName="dstNode" presStyleLbl="node1" presStyleIdx="0" presStyleCnt="3"/>
      <dgm:spPr/>
    </dgm:pt>
    <dgm:pt modelId="{4653A51E-2DAF-4A7B-A516-83928F5369D8}" type="pres">
      <dgm:prSet presAssocID="{BBABE432-7E2B-4068-B871-CBFF44F576D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7B61B-A4A2-4EA1-8A01-307B06A2387C}" type="pres">
      <dgm:prSet presAssocID="{BBABE432-7E2B-4068-B871-CBFF44F576D1}" presName="accent_1" presStyleCnt="0"/>
      <dgm:spPr/>
    </dgm:pt>
    <dgm:pt modelId="{BCF3181A-01A6-4B42-B190-BBF3115B8285}" type="pres">
      <dgm:prSet presAssocID="{BBABE432-7E2B-4068-B871-CBFF44F576D1}" presName="accentRepeatNode" presStyleLbl="solidFgAcc1" presStyleIdx="0" presStyleCnt="3"/>
      <dgm:spPr/>
    </dgm:pt>
    <dgm:pt modelId="{2AA91E42-9185-42A9-81C2-39A137E094EA}" type="pres">
      <dgm:prSet presAssocID="{2AAFB618-A302-43D4-A770-E2F9F00F980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87BF7-4202-4FA7-8E4E-B4F293F516C4}" type="pres">
      <dgm:prSet presAssocID="{2AAFB618-A302-43D4-A770-E2F9F00F9804}" presName="accent_2" presStyleCnt="0"/>
      <dgm:spPr/>
    </dgm:pt>
    <dgm:pt modelId="{05532339-9B6C-41A2-9A0A-A8DEC2D082D1}" type="pres">
      <dgm:prSet presAssocID="{2AAFB618-A302-43D4-A770-E2F9F00F9804}" presName="accentRepeatNode" presStyleLbl="solidFgAcc1" presStyleIdx="1" presStyleCnt="3"/>
      <dgm:spPr/>
    </dgm:pt>
    <dgm:pt modelId="{39BCFF8B-920C-47E9-A520-0C474C67012B}" type="pres">
      <dgm:prSet presAssocID="{1353305F-1730-4276-A3C7-6CF845FF7A8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D8FF4-8EAE-4EBC-A083-14EA8B024A9A}" type="pres">
      <dgm:prSet presAssocID="{1353305F-1730-4276-A3C7-6CF845FF7A82}" presName="accent_3" presStyleCnt="0"/>
      <dgm:spPr/>
    </dgm:pt>
    <dgm:pt modelId="{8EF76F29-F0FE-4975-A76C-EFA02296B78D}" type="pres">
      <dgm:prSet presAssocID="{1353305F-1730-4276-A3C7-6CF845FF7A82}" presName="accentRepeatNode" presStyleLbl="solidFgAcc1" presStyleIdx="2" presStyleCnt="3"/>
      <dgm:spPr/>
    </dgm:pt>
  </dgm:ptLst>
  <dgm:cxnLst>
    <dgm:cxn modelId="{D3579E45-4432-42ED-B5B4-41001A44E6E9}" type="presOf" srcId="{F7D823DA-5780-435E-B266-2BBE392F3ABC}" destId="{FDFA4507-BA9E-4347-92EB-E954874449AC}" srcOrd="0" destOrd="0" presId="urn:microsoft.com/office/officeart/2008/layout/VerticalCurvedList"/>
    <dgm:cxn modelId="{E65C21FF-9F72-44B4-93EB-59E01FBED353}" srcId="{F7D823DA-5780-435E-B266-2BBE392F3ABC}" destId="{1353305F-1730-4276-A3C7-6CF845FF7A82}" srcOrd="2" destOrd="0" parTransId="{68F8A130-8EF4-4EB7-8AC7-820D7C47BD85}" sibTransId="{43FC1F9D-1E19-445A-B928-408E152EF78A}"/>
    <dgm:cxn modelId="{E030C0E5-0C35-47EB-A7F4-1A39ED1CC2EC}" srcId="{F7D823DA-5780-435E-B266-2BBE392F3ABC}" destId="{2AAFB618-A302-43D4-A770-E2F9F00F9804}" srcOrd="1" destOrd="0" parTransId="{4934ACA5-51C1-4441-9F5A-88D51766C3B4}" sibTransId="{4BC38DC4-0F55-4023-AFDD-A143690C4D71}"/>
    <dgm:cxn modelId="{EF52F774-6D46-4B94-836C-641981EF9680}" type="presOf" srcId="{E297685D-9600-46DE-86EE-DAC824E3E2BB}" destId="{07DAA3BA-844F-4BA4-B5F2-AD93E4DDB2A1}" srcOrd="0" destOrd="0" presId="urn:microsoft.com/office/officeart/2008/layout/VerticalCurvedList"/>
    <dgm:cxn modelId="{FD7A4F28-090E-4604-853B-C491740DC2B2}" type="presOf" srcId="{2AAFB618-A302-43D4-A770-E2F9F00F9804}" destId="{2AA91E42-9185-42A9-81C2-39A137E094EA}" srcOrd="0" destOrd="0" presId="urn:microsoft.com/office/officeart/2008/layout/VerticalCurvedList"/>
    <dgm:cxn modelId="{C095A07D-EEFE-4AD3-838F-BE9D4A8B6C32}" type="presOf" srcId="{1353305F-1730-4276-A3C7-6CF845FF7A82}" destId="{39BCFF8B-920C-47E9-A520-0C474C67012B}" srcOrd="0" destOrd="0" presId="urn:microsoft.com/office/officeart/2008/layout/VerticalCurvedList"/>
    <dgm:cxn modelId="{760DEFA4-7E2E-4E7B-85A1-029868652F6F}" type="presOf" srcId="{BBABE432-7E2B-4068-B871-CBFF44F576D1}" destId="{4653A51E-2DAF-4A7B-A516-83928F5369D8}" srcOrd="0" destOrd="0" presId="urn:microsoft.com/office/officeart/2008/layout/VerticalCurvedList"/>
    <dgm:cxn modelId="{76D7FD49-F339-420E-A01B-7F627E7BBF42}" srcId="{F7D823DA-5780-435E-B266-2BBE392F3ABC}" destId="{BBABE432-7E2B-4068-B871-CBFF44F576D1}" srcOrd="0" destOrd="0" parTransId="{DB8A1347-102A-46BB-B528-8A1D7C31F91D}" sibTransId="{E297685D-9600-46DE-86EE-DAC824E3E2BB}"/>
    <dgm:cxn modelId="{F3BD575F-E143-4F98-B314-9EDA8731C84F}" type="presParOf" srcId="{FDFA4507-BA9E-4347-92EB-E954874449AC}" destId="{11E8B3B4-1293-4B4B-B8A7-B6621E3AF063}" srcOrd="0" destOrd="0" presId="urn:microsoft.com/office/officeart/2008/layout/VerticalCurvedList"/>
    <dgm:cxn modelId="{62BD05FA-9FCD-43CA-B594-E4B8DE894657}" type="presParOf" srcId="{11E8B3B4-1293-4B4B-B8A7-B6621E3AF063}" destId="{45874E73-EECE-49E4-8CDF-837BDC0C8ED5}" srcOrd="0" destOrd="0" presId="urn:microsoft.com/office/officeart/2008/layout/VerticalCurvedList"/>
    <dgm:cxn modelId="{9FD718FA-806C-4305-A702-41C79E00A5DA}" type="presParOf" srcId="{45874E73-EECE-49E4-8CDF-837BDC0C8ED5}" destId="{BFDA4590-C17A-463D-9707-6AE397C9F831}" srcOrd="0" destOrd="0" presId="urn:microsoft.com/office/officeart/2008/layout/VerticalCurvedList"/>
    <dgm:cxn modelId="{291FA746-3BB8-4066-B364-0F93C8322F4F}" type="presParOf" srcId="{45874E73-EECE-49E4-8CDF-837BDC0C8ED5}" destId="{07DAA3BA-844F-4BA4-B5F2-AD93E4DDB2A1}" srcOrd="1" destOrd="0" presId="urn:microsoft.com/office/officeart/2008/layout/VerticalCurvedList"/>
    <dgm:cxn modelId="{C598C3EC-027E-4267-B0B9-00F118457707}" type="presParOf" srcId="{45874E73-EECE-49E4-8CDF-837BDC0C8ED5}" destId="{B070AA25-AFFE-4D06-9F13-76C04EDDEC68}" srcOrd="2" destOrd="0" presId="urn:microsoft.com/office/officeart/2008/layout/VerticalCurvedList"/>
    <dgm:cxn modelId="{649AA3E5-5056-4646-823F-20AD47CDA948}" type="presParOf" srcId="{45874E73-EECE-49E4-8CDF-837BDC0C8ED5}" destId="{9DA85EA3-943B-4E3F-BB45-B7D38942B43E}" srcOrd="3" destOrd="0" presId="urn:microsoft.com/office/officeart/2008/layout/VerticalCurvedList"/>
    <dgm:cxn modelId="{F4120940-4678-4772-AA9D-2DA9D173D0C9}" type="presParOf" srcId="{11E8B3B4-1293-4B4B-B8A7-B6621E3AF063}" destId="{4653A51E-2DAF-4A7B-A516-83928F5369D8}" srcOrd="1" destOrd="0" presId="urn:microsoft.com/office/officeart/2008/layout/VerticalCurvedList"/>
    <dgm:cxn modelId="{B2242317-2834-4513-AC77-F0F27B440BB6}" type="presParOf" srcId="{11E8B3B4-1293-4B4B-B8A7-B6621E3AF063}" destId="{0C87B61B-A4A2-4EA1-8A01-307B06A2387C}" srcOrd="2" destOrd="0" presId="urn:microsoft.com/office/officeart/2008/layout/VerticalCurvedList"/>
    <dgm:cxn modelId="{B1A5346E-ED6F-4D7F-A32D-A4BA3CD84BB2}" type="presParOf" srcId="{0C87B61B-A4A2-4EA1-8A01-307B06A2387C}" destId="{BCF3181A-01A6-4B42-B190-BBF3115B8285}" srcOrd="0" destOrd="0" presId="urn:microsoft.com/office/officeart/2008/layout/VerticalCurvedList"/>
    <dgm:cxn modelId="{D01F56A5-D6FE-4CAE-AF8E-512FD397D631}" type="presParOf" srcId="{11E8B3B4-1293-4B4B-B8A7-B6621E3AF063}" destId="{2AA91E42-9185-42A9-81C2-39A137E094EA}" srcOrd="3" destOrd="0" presId="urn:microsoft.com/office/officeart/2008/layout/VerticalCurvedList"/>
    <dgm:cxn modelId="{7841E79B-1EE4-4159-9C36-A4786F7E7210}" type="presParOf" srcId="{11E8B3B4-1293-4B4B-B8A7-B6621E3AF063}" destId="{B4287BF7-4202-4FA7-8E4E-B4F293F516C4}" srcOrd="4" destOrd="0" presId="urn:microsoft.com/office/officeart/2008/layout/VerticalCurvedList"/>
    <dgm:cxn modelId="{49684E59-4F2C-4971-8711-5032AAAB13AC}" type="presParOf" srcId="{B4287BF7-4202-4FA7-8E4E-B4F293F516C4}" destId="{05532339-9B6C-41A2-9A0A-A8DEC2D082D1}" srcOrd="0" destOrd="0" presId="urn:microsoft.com/office/officeart/2008/layout/VerticalCurvedList"/>
    <dgm:cxn modelId="{4A342758-C37A-4891-9B74-AE892EE44385}" type="presParOf" srcId="{11E8B3B4-1293-4B4B-B8A7-B6621E3AF063}" destId="{39BCFF8B-920C-47E9-A520-0C474C67012B}" srcOrd="5" destOrd="0" presId="urn:microsoft.com/office/officeart/2008/layout/VerticalCurvedList"/>
    <dgm:cxn modelId="{FC533DA3-4C73-4C5C-903B-D93874804C6B}" type="presParOf" srcId="{11E8B3B4-1293-4B4B-B8A7-B6621E3AF063}" destId="{0C3D8FF4-8EAE-4EBC-A083-14EA8B024A9A}" srcOrd="6" destOrd="0" presId="urn:microsoft.com/office/officeart/2008/layout/VerticalCurvedList"/>
    <dgm:cxn modelId="{E0059341-958A-42DD-B29F-72C4C25C932E}" type="presParOf" srcId="{0C3D8FF4-8EAE-4EBC-A083-14EA8B024A9A}" destId="{8EF76F29-F0FE-4975-A76C-EFA02296B7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636B4-2068-4A73-9633-A412C214D15B}">
      <dsp:nvSpPr>
        <dsp:cNvPr id="0" name=""/>
        <dsp:cNvSpPr/>
      </dsp:nvSpPr>
      <dsp:spPr>
        <a:xfrm>
          <a:off x="2374500" y="-666973"/>
          <a:ext cx="3492001" cy="226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1. Приоритет высокотехнологичного развития в контексте глобальной конкуренции</a:t>
          </a:r>
          <a:endParaRPr lang="ru-RU" sz="2200" kern="1200" dirty="0"/>
        </a:p>
      </dsp:txBody>
      <dsp:txXfrm>
        <a:off x="2440927" y="-600546"/>
        <a:ext cx="3359147" cy="2135146"/>
      </dsp:txXfrm>
    </dsp:sp>
    <dsp:sp modelId="{45A25FFF-06E9-49A8-971D-A549762ABCC1}">
      <dsp:nvSpPr>
        <dsp:cNvPr id="0" name=""/>
        <dsp:cNvSpPr/>
      </dsp:nvSpPr>
      <dsp:spPr>
        <a:xfrm rot="3069261">
          <a:off x="4989587" y="1636951"/>
          <a:ext cx="408957" cy="326290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087474" y="1702209"/>
        <a:ext cx="213183" cy="195774"/>
      </dsp:txXfrm>
    </dsp:sp>
    <dsp:sp modelId="{3628C328-AAF8-4896-A819-256B89DF48A0}">
      <dsp:nvSpPr>
        <dsp:cNvPr id="0" name=""/>
        <dsp:cNvSpPr/>
      </dsp:nvSpPr>
      <dsp:spPr>
        <a:xfrm>
          <a:off x="4521631" y="1999166"/>
          <a:ext cx="3492001" cy="226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3. Снижение ущерба от изменений климата, адаптация и поиск оптимума </a:t>
          </a:r>
          <a:endParaRPr lang="ru-RU" sz="2200" kern="1200" dirty="0"/>
        </a:p>
      </dsp:txBody>
      <dsp:txXfrm>
        <a:off x="4588058" y="2065593"/>
        <a:ext cx="3359147" cy="2135146"/>
      </dsp:txXfrm>
    </dsp:sp>
    <dsp:sp modelId="{4948AEBB-B04B-4903-892F-55956C4A7FF1}">
      <dsp:nvSpPr>
        <dsp:cNvPr id="0" name=""/>
        <dsp:cNvSpPr/>
      </dsp:nvSpPr>
      <dsp:spPr>
        <a:xfrm rot="10800000">
          <a:off x="3813739" y="2970021"/>
          <a:ext cx="408957" cy="326290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911626" y="3035279"/>
        <a:ext cx="213183" cy="195774"/>
      </dsp:txXfrm>
    </dsp:sp>
    <dsp:sp modelId="{B7224697-C651-4D9D-B3B3-57527629ED3B}">
      <dsp:nvSpPr>
        <dsp:cNvPr id="0" name=""/>
        <dsp:cNvSpPr/>
      </dsp:nvSpPr>
      <dsp:spPr>
        <a:xfrm>
          <a:off x="0" y="1998910"/>
          <a:ext cx="3514804" cy="2268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2. Минимизация долгосрочных финансово-инвестиционных рисков </a:t>
          </a:r>
          <a:endParaRPr lang="ru-RU" sz="2200" kern="1200" dirty="0"/>
        </a:p>
      </dsp:txBody>
      <dsp:txXfrm>
        <a:off x="66442" y="2065352"/>
        <a:ext cx="3381920" cy="2135629"/>
      </dsp:txXfrm>
    </dsp:sp>
    <dsp:sp modelId="{771278A8-9C15-4BC7-8CBB-26C0554AABBA}">
      <dsp:nvSpPr>
        <dsp:cNvPr id="0" name=""/>
        <dsp:cNvSpPr/>
      </dsp:nvSpPr>
      <dsp:spPr>
        <a:xfrm rot="18693105">
          <a:off x="2734586" y="1636823"/>
          <a:ext cx="408957" cy="326290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832473" y="1702081"/>
        <a:ext cx="213183" cy="195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6CCEE-0622-4932-8FB2-EE44C2ACFB4E}">
      <dsp:nvSpPr>
        <dsp:cNvPr id="0" name=""/>
        <dsp:cNvSpPr/>
      </dsp:nvSpPr>
      <dsp:spPr>
        <a:xfrm>
          <a:off x="1395882" y="157455"/>
          <a:ext cx="2415688" cy="241605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DB9FBB64-D961-43D4-9877-2AC3A9FF8DF5}">
      <dsp:nvSpPr>
        <dsp:cNvPr id="0" name=""/>
        <dsp:cNvSpPr/>
      </dsp:nvSpPr>
      <dsp:spPr>
        <a:xfrm>
          <a:off x="1368148" y="2355442"/>
          <a:ext cx="1342351" cy="67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Новая продукция и услуги</a:t>
          </a:r>
          <a:endParaRPr lang="ru-RU" sz="2000" b="1" kern="1200" dirty="0"/>
        </a:p>
      </dsp:txBody>
      <dsp:txXfrm>
        <a:off x="1368148" y="2355442"/>
        <a:ext cx="1342351" cy="671015"/>
      </dsp:txXfrm>
    </dsp:sp>
    <dsp:sp modelId="{E5D931E1-E4E2-4B4A-BAB8-FDD770FBE286}">
      <dsp:nvSpPr>
        <dsp:cNvPr id="0" name=""/>
        <dsp:cNvSpPr/>
      </dsp:nvSpPr>
      <dsp:spPr>
        <a:xfrm>
          <a:off x="724933" y="1545658"/>
          <a:ext cx="2415688" cy="24160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212AC8C2-B199-4837-BBCF-1F8E69D4662F}">
      <dsp:nvSpPr>
        <dsp:cNvPr id="0" name=""/>
        <dsp:cNvSpPr/>
      </dsp:nvSpPr>
      <dsp:spPr>
        <a:xfrm>
          <a:off x="1728189" y="1059301"/>
          <a:ext cx="1761004" cy="67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Готовность к изменениям</a:t>
          </a:r>
          <a:endParaRPr lang="ru-RU" sz="2000" b="1" kern="1200" dirty="0"/>
        </a:p>
      </dsp:txBody>
      <dsp:txXfrm>
        <a:off x="1728189" y="1059301"/>
        <a:ext cx="1761004" cy="671015"/>
      </dsp:txXfrm>
    </dsp:sp>
    <dsp:sp modelId="{021EBB5F-2034-4779-96B8-9FAFC6A72069}">
      <dsp:nvSpPr>
        <dsp:cNvPr id="0" name=""/>
        <dsp:cNvSpPr/>
      </dsp:nvSpPr>
      <dsp:spPr>
        <a:xfrm>
          <a:off x="1567815" y="3099984"/>
          <a:ext cx="2075450" cy="207628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2ED1F099-F8AC-404C-A5F8-F42A418763F3}">
      <dsp:nvSpPr>
        <dsp:cNvPr id="0" name=""/>
        <dsp:cNvSpPr/>
      </dsp:nvSpPr>
      <dsp:spPr>
        <a:xfrm>
          <a:off x="1933004" y="3824199"/>
          <a:ext cx="1342351" cy="67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Интерес для инвесторов</a:t>
          </a:r>
          <a:endParaRPr lang="ru-RU" sz="2000" b="1" kern="1200" dirty="0"/>
        </a:p>
      </dsp:txBody>
      <dsp:txXfrm>
        <a:off x="1933004" y="3824199"/>
        <a:ext cx="1342351" cy="6710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6CCEE-0622-4932-8FB2-EE44C2ACFB4E}">
      <dsp:nvSpPr>
        <dsp:cNvPr id="0" name=""/>
        <dsp:cNvSpPr/>
      </dsp:nvSpPr>
      <dsp:spPr>
        <a:xfrm>
          <a:off x="1451118" y="103497"/>
          <a:ext cx="2511278" cy="251166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DB9FBB64-D961-43D4-9877-2AC3A9FF8DF5}">
      <dsp:nvSpPr>
        <dsp:cNvPr id="0" name=""/>
        <dsp:cNvSpPr/>
      </dsp:nvSpPr>
      <dsp:spPr>
        <a:xfrm>
          <a:off x="1763688" y="3939620"/>
          <a:ext cx="1827506" cy="697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Нормативные изменения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763688" y="3939620"/>
        <a:ext cx="1827506" cy="697567"/>
      </dsp:txXfrm>
    </dsp:sp>
    <dsp:sp modelId="{E5D931E1-E4E2-4B4A-BAB8-FDD770FBE286}">
      <dsp:nvSpPr>
        <dsp:cNvPr id="0" name=""/>
        <dsp:cNvSpPr/>
      </dsp:nvSpPr>
      <dsp:spPr>
        <a:xfrm>
          <a:off x="753619" y="1546632"/>
          <a:ext cx="2511278" cy="251166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212AC8C2-B199-4837-BBCF-1F8E69D4662F}">
      <dsp:nvSpPr>
        <dsp:cNvPr id="0" name=""/>
        <dsp:cNvSpPr/>
      </dsp:nvSpPr>
      <dsp:spPr>
        <a:xfrm>
          <a:off x="1979716" y="987289"/>
          <a:ext cx="1395469" cy="697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Нехватка ресурсов</a:t>
          </a:r>
          <a:endParaRPr lang="ru-RU" sz="2000" b="1" kern="1200" dirty="0"/>
        </a:p>
      </dsp:txBody>
      <dsp:txXfrm>
        <a:off x="1979716" y="987289"/>
        <a:ext cx="1395469" cy="697567"/>
      </dsp:txXfrm>
    </dsp:sp>
    <dsp:sp modelId="{021EBB5F-2034-4779-96B8-9FAFC6A72069}">
      <dsp:nvSpPr>
        <dsp:cNvPr id="0" name=""/>
        <dsp:cNvSpPr/>
      </dsp:nvSpPr>
      <dsp:spPr>
        <a:xfrm>
          <a:off x="1629855" y="3162464"/>
          <a:ext cx="2157577" cy="215844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2ED1F099-F8AC-404C-A5F8-F42A418763F3}">
      <dsp:nvSpPr>
        <dsp:cNvPr id="0" name=""/>
        <dsp:cNvSpPr/>
      </dsp:nvSpPr>
      <dsp:spPr>
        <a:xfrm>
          <a:off x="1358982" y="2427452"/>
          <a:ext cx="1628847" cy="697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Новые запросы потребителей</a:t>
          </a:r>
          <a:endParaRPr lang="ru-RU" sz="2000" b="1" kern="1200" dirty="0"/>
        </a:p>
      </dsp:txBody>
      <dsp:txXfrm>
        <a:off x="1358982" y="2427452"/>
        <a:ext cx="1628847" cy="6975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AA3BA-844F-4BA4-B5F2-AD93E4DDB2A1}">
      <dsp:nvSpPr>
        <dsp:cNvPr id="0" name=""/>
        <dsp:cNvSpPr/>
      </dsp:nvSpPr>
      <dsp:spPr>
        <a:xfrm>
          <a:off x="-5535497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3A51E-2DAF-4A7B-A516-83928F5369D8}">
      <dsp:nvSpPr>
        <dsp:cNvPr id="0" name=""/>
        <dsp:cNvSpPr/>
      </dsp:nvSpPr>
      <dsp:spPr>
        <a:xfrm>
          <a:off x="679640" y="489654"/>
          <a:ext cx="6093547" cy="979308"/>
        </a:xfrm>
        <a:prstGeom prst="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77326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Учет</a:t>
          </a:r>
          <a:r>
            <a:rPr lang="ru-RU" sz="1800" kern="1200" dirty="0" smtClean="0"/>
            <a:t>: в Казахстане есть методология расчета ВПГ, верификация;</a:t>
          </a:r>
        </a:p>
      </dsp:txBody>
      <dsp:txXfrm>
        <a:off x="679640" y="489654"/>
        <a:ext cx="6093547" cy="979308"/>
      </dsp:txXfrm>
    </dsp:sp>
    <dsp:sp modelId="{BCF3181A-01A6-4B42-B190-BBF3115B8285}">
      <dsp:nvSpPr>
        <dsp:cNvPr id="0" name=""/>
        <dsp:cNvSpPr/>
      </dsp:nvSpPr>
      <dsp:spPr>
        <a:xfrm>
          <a:off x="67572" y="367240"/>
          <a:ext cx="1224135" cy="1224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91E42-9185-42A9-81C2-39A137E094EA}">
      <dsp:nvSpPr>
        <dsp:cNvPr id="0" name=""/>
        <dsp:cNvSpPr/>
      </dsp:nvSpPr>
      <dsp:spPr>
        <a:xfrm>
          <a:off x="1035619" y="1958617"/>
          <a:ext cx="5737568" cy="979308"/>
        </a:xfrm>
        <a:prstGeom prst="rect">
          <a:avLst/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77326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Управление процессом ВПГ </a:t>
          </a:r>
          <a:r>
            <a:rPr lang="ru-RU" sz="1800" kern="1200" dirty="0" smtClean="0"/>
            <a:t>(как цикл </a:t>
          </a:r>
          <a:r>
            <a:rPr lang="en-US" sz="1800" kern="1200" dirty="0" smtClean="0"/>
            <a:t>PDCA) </a:t>
          </a:r>
          <a:r>
            <a:rPr lang="ru-RU" sz="1800" kern="1200" dirty="0" smtClean="0"/>
            <a:t> отсутствует на всех уровнях (высшее управление, ежедневный менеджмент);</a:t>
          </a:r>
        </a:p>
      </dsp:txBody>
      <dsp:txXfrm>
        <a:off x="1035619" y="1958617"/>
        <a:ext cx="5737568" cy="979308"/>
      </dsp:txXfrm>
    </dsp:sp>
    <dsp:sp modelId="{05532339-9B6C-41A2-9A0A-A8DEC2D082D1}">
      <dsp:nvSpPr>
        <dsp:cNvPr id="0" name=""/>
        <dsp:cNvSpPr/>
      </dsp:nvSpPr>
      <dsp:spPr>
        <a:xfrm>
          <a:off x="423551" y="1836204"/>
          <a:ext cx="1224135" cy="1224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CFF8B-920C-47E9-A520-0C474C67012B}">
      <dsp:nvSpPr>
        <dsp:cNvPr id="0" name=""/>
        <dsp:cNvSpPr/>
      </dsp:nvSpPr>
      <dsp:spPr>
        <a:xfrm>
          <a:off x="679640" y="3427580"/>
          <a:ext cx="6093547" cy="979308"/>
        </a:xfrm>
        <a:prstGeom prst="rect">
          <a:avLst/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77326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Информация</a:t>
          </a:r>
          <a:r>
            <a:rPr lang="ru-RU" sz="1800" kern="1200" dirty="0" smtClean="0"/>
            <a:t> от компаний не раскрывается; государство не требует – это следующий шаг развития законодательства </a:t>
          </a:r>
        </a:p>
      </dsp:txBody>
      <dsp:txXfrm>
        <a:off x="679640" y="3427580"/>
        <a:ext cx="6093547" cy="979308"/>
      </dsp:txXfrm>
    </dsp:sp>
    <dsp:sp modelId="{8EF76F29-F0FE-4975-A76C-EFA02296B78D}">
      <dsp:nvSpPr>
        <dsp:cNvPr id="0" name=""/>
        <dsp:cNvSpPr/>
      </dsp:nvSpPr>
      <dsp:spPr>
        <a:xfrm>
          <a:off x="67572" y="3305167"/>
          <a:ext cx="1224135" cy="1224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6F8D0-286F-4F3D-A09E-6D6EA1482D91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D9B11-EFC3-4264-B540-1DA1F650F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18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9B11-EFC3-4264-B540-1DA1F650FB0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651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9B11-EFC3-4264-B540-1DA1F650FB0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5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9B11-EFC3-4264-B540-1DA1F650FB0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8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9B11-EFC3-4264-B540-1DA1F650FB0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36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Влияние </a:t>
            </a:r>
            <a:r>
              <a:rPr lang="ru-RU" dirty="0" smtClean="0"/>
              <a:t>изменения климата на деятельность бизнеса будет только </a:t>
            </a:r>
            <a:r>
              <a:rPr lang="ru-RU" dirty="0" smtClean="0"/>
              <a:t>расти</a:t>
            </a:r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9B11-EFC3-4264-B540-1DA1F650FB0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28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Как </a:t>
            </a:r>
            <a:r>
              <a:rPr lang="ru-RU" dirty="0" smtClean="0"/>
              <a:t>правило новое регулирование увеличивает нагрузку на бизнес, что сокращает его возможности по реконструкции производства, в том числе с целью сокращения выбросов парниковых </a:t>
            </a:r>
            <a:r>
              <a:rPr lang="ru-RU" smtClean="0"/>
              <a:t>газов. Обидно, когда такое регулирование не имеет никакого практического смысла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9B11-EFC3-4264-B540-1DA1F650FB0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02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Углеродный менеджмент все больше усиливает свои позиции в качестве стратегического приоритета для многих компаний. Этому способствуют возможности снижения затрат на энергию, обеспечения стабильных </a:t>
            </a:r>
            <a:r>
              <a:rPr lang="ru-RU" dirty="0" err="1" smtClean="0"/>
              <a:t>энергопоставок</a:t>
            </a:r>
            <a:r>
              <a:rPr lang="ru-RU" dirty="0" smtClean="0"/>
              <a:t>, такие аспекты, как защита бизнеса от рисков, связанных с изменением климата и испорченной репутацией, и увеличение прибыли и сохранение конкурентоспособности. Компании по всему миру стараются поймать коммерческие возможности, связанные со снижением выбросов углерода. Зачастую компании действуют впереди любых политических решений.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9B11-EFC3-4264-B540-1DA1F650FB0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1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Эффективное управление выбросами и энергопотреблением требует высококлассного менеджмента в компании. </a:t>
            </a:r>
          </a:p>
          <a:p>
            <a:r>
              <a:rPr lang="ru-RU" dirty="0" smtClean="0"/>
              <a:t>Высочайший уровень ответственности, доведенный до уровня совета директоров и топ- менеджмента компаний.</a:t>
            </a:r>
          </a:p>
          <a:p>
            <a:r>
              <a:rPr lang="ru-RU" dirty="0" smtClean="0"/>
              <a:t>Разработка стратегии как на уровне компаний, так и государства.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9B11-EFC3-4264-B540-1DA1F650FB0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42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9B11-EFC3-4264-B540-1DA1F650FB0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625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 оценке ЮНЕП, в ближайшие 15 лет поток климатического финансирования должен составить 150 млрд. US$ в год для </a:t>
            </a:r>
            <a:r>
              <a:rPr lang="ru-RU" dirty="0" err="1" smtClean="0"/>
              <a:t>низкоуглеродного</a:t>
            </a:r>
            <a:r>
              <a:rPr lang="ru-RU" dirty="0" smtClean="0"/>
              <a:t> развития и 130 млрд. US$ в год для адаптации. План должен быть связан с целями и программами по развитию возобновляемых источников энергии, газификации страны, снижению количества отходов производства и потребления, ростом «зеленых» инвестиций. Кроме того, данный план должен содержать информацию по возможным последствиям или выгодам от ратификации Парижского соглашения и потерям бюджета и экономикой страны в случае задержки или не участия в новом климатическом соглашении. Просчитать риски, связанные с выполнением обязательств, принятых Казахстаном, для этого привлечь национальных и международных экспертов, а также доноров, оказывающих техническую и финансовую помощь в вопросах изменения климата, ЭЭ и ЭС, а также продвижения ВИЭ в Казахстане.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9B11-EFC3-4264-B540-1DA1F650FB0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0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C6DB-0B62-4BEF-AED5-96767D959250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842A-DBD7-43C4-BEEF-02F3A4E28A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C6DB-0B62-4BEF-AED5-96767D959250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842A-DBD7-43C4-BEEF-02F3A4E28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C6DB-0B62-4BEF-AED5-96767D959250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842A-DBD7-43C4-BEEF-02F3A4E28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C6DB-0B62-4BEF-AED5-96767D959250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842A-DBD7-43C4-BEEF-02F3A4E28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C6DB-0B62-4BEF-AED5-96767D959250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BE9842A-DBD7-43C4-BEEF-02F3A4E28A4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C6DB-0B62-4BEF-AED5-96767D959250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842A-DBD7-43C4-BEEF-02F3A4E28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C6DB-0B62-4BEF-AED5-96767D959250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842A-DBD7-43C4-BEEF-02F3A4E28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C6DB-0B62-4BEF-AED5-96767D959250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842A-DBD7-43C4-BEEF-02F3A4E28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C6DB-0B62-4BEF-AED5-96767D959250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842A-DBD7-43C4-BEEF-02F3A4E28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C6DB-0B62-4BEF-AED5-96767D959250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842A-DBD7-43C4-BEEF-02F3A4E28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C6DB-0B62-4BEF-AED5-96767D959250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842A-DBD7-43C4-BEEF-02F3A4E28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29C6DB-0B62-4BEF-AED5-96767D959250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E9842A-DBD7-43C4-BEEF-02F3A4E28A4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vopi.ru/uploads/posts/2015-10/1444638710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51637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140968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Актуальные проблемы отдельных секторов бизнеса на пути к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низкоуглеродному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развитию Казахстана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92460"/>
            <a:ext cx="5760640" cy="73228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/>
              <a:t>Казахстанская ассоциация природопользователей для устойчивого развития (КАПУР)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9224"/>
            <a:ext cx="1654830" cy="668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5110" y="6093296"/>
            <a:ext cx="1642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АСТАНА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79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Золотой </a:t>
            </a: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стандарт углеродной отчетности</a:t>
            </a:r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70916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C000"/>
              </a:buClr>
            </a:pPr>
            <a:r>
              <a:rPr lang="en-GB" dirty="0" smtClean="0"/>
              <a:t>Carbon Disclosure Project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smtClean="0"/>
              <a:t>CDP)</a:t>
            </a:r>
            <a:r>
              <a:rPr lang="ru-RU" dirty="0"/>
              <a:t> </a:t>
            </a:r>
            <a:r>
              <a:rPr lang="ru-RU" dirty="0" smtClean="0"/>
              <a:t>- это независимая </a:t>
            </a:r>
            <a:r>
              <a:rPr lang="ru-RU" dirty="0"/>
              <a:t>некоммерческая организация, </a:t>
            </a:r>
            <a:r>
              <a:rPr lang="ru-RU" dirty="0" smtClean="0"/>
              <a:t>с </a:t>
            </a:r>
            <a:r>
              <a:rPr lang="ru-RU" dirty="0"/>
              <a:t>2002 года </a:t>
            </a:r>
            <a:r>
              <a:rPr lang="ru-RU" dirty="0" smtClean="0"/>
              <a:t>занимается </a:t>
            </a:r>
            <a:r>
              <a:rPr lang="ru-RU" dirty="0"/>
              <a:t>сбором данных по влиянию на изменение климата у крупнейших корпораций, зарегистрированных на </a:t>
            </a:r>
            <a:r>
              <a:rPr lang="ru-RU" dirty="0" smtClean="0"/>
              <a:t>бирже</a:t>
            </a:r>
            <a:r>
              <a:rPr lang="ru-RU" dirty="0"/>
              <a:t>,</a:t>
            </a:r>
          </a:p>
          <a:p>
            <a:pPr>
              <a:buClr>
                <a:srgbClr val="FFC000"/>
              </a:buClr>
            </a:pPr>
            <a:r>
              <a:rPr lang="ru-RU" dirty="0" smtClean="0"/>
              <a:t>представляет </a:t>
            </a:r>
            <a:r>
              <a:rPr lang="ru-RU" dirty="0"/>
              <a:t>инвесторов с совокупным объемом управляемых активов 92 трлн долл. </a:t>
            </a:r>
            <a:r>
              <a:rPr lang="ru-RU" dirty="0" smtClean="0"/>
              <a:t>США </a:t>
            </a:r>
          </a:p>
          <a:p>
            <a:pPr>
              <a:buClr>
                <a:srgbClr val="FFC000"/>
              </a:buClr>
            </a:pPr>
            <a:r>
              <a:rPr lang="ru-RU" dirty="0" smtClean="0"/>
              <a:t>Данные </a:t>
            </a:r>
            <a:r>
              <a:rPr lang="ru-RU" dirty="0"/>
              <a:t>публикуются для широкой аудитории, в том числе для институциональных инвесторов, компаний, законодателей и их консультантов, частных организаций, государственных органов, ученых и общественности.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5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400" dirty="0" smtClean="0"/>
              <a:t>МЭ </a:t>
            </a:r>
            <a:r>
              <a:rPr lang="ru-RU" sz="2400" dirty="0"/>
              <a:t>РК совместно с МИР РК, МСХ РК, МНЭ РК, МФ РК, </a:t>
            </a:r>
            <a:r>
              <a:rPr lang="ru-RU" sz="2400" dirty="0" smtClean="0"/>
              <a:t>НПП «</a:t>
            </a:r>
            <a:r>
              <a:rPr lang="ru-RU" sz="2400" dirty="0" err="1" smtClean="0"/>
              <a:t>Атамекен</a:t>
            </a:r>
            <a:r>
              <a:rPr lang="ru-RU" sz="2400" dirty="0" smtClean="0"/>
              <a:t>» </a:t>
            </a:r>
            <a:r>
              <a:rPr lang="ru-RU" sz="2400" dirty="0"/>
              <a:t>и </a:t>
            </a:r>
            <a:r>
              <a:rPr lang="ru-RU" sz="2400" b="1" u="sng" dirty="0"/>
              <a:t>отраслевыми ассоциациями </a:t>
            </a:r>
            <a:r>
              <a:rPr lang="ru-RU" sz="2400" dirty="0"/>
              <a:t>разработать Стратегический план на 2021-2050 гг. </a:t>
            </a:r>
            <a:r>
              <a:rPr lang="ru-RU" sz="2400" dirty="0" err="1" smtClean="0"/>
              <a:t>низкоуглеродного</a:t>
            </a:r>
            <a:r>
              <a:rPr lang="ru-RU" sz="2400" dirty="0" smtClean="0"/>
              <a:t> развития </a:t>
            </a:r>
            <a:r>
              <a:rPr lang="ru-RU" sz="2400" dirty="0"/>
              <a:t>Республики Казахстан</a:t>
            </a:r>
            <a:endParaRPr lang="ru-RU" sz="2400" dirty="0" smtClean="0"/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400" dirty="0" smtClean="0"/>
              <a:t>Данный </a:t>
            </a:r>
            <a:r>
              <a:rPr lang="ru-RU" sz="2400" dirty="0"/>
              <a:t>документ должен </a:t>
            </a:r>
            <a:r>
              <a:rPr lang="ru-RU" sz="2400" dirty="0" smtClean="0"/>
              <a:t>содержать </a:t>
            </a:r>
            <a:r>
              <a:rPr lang="ru-RU" sz="2400" b="1" u="sng" dirty="0"/>
              <a:t>экономические и финансовые механизмы</a:t>
            </a:r>
            <a:r>
              <a:rPr lang="ru-RU" sz="2400" dirty="0"/>
              <a:t> по достижению целей Парижского соглашения с учетом привлечения в Казахстан международных климатических фондов и механизмов стимулирования развития экономики, с одной стороны, и к снижению парниковых газов от внедрения системы энергосбережения и </a:t>
            </a:r>
            <a:r>
              <a:rPr lang="ru-RU" sz="2400" dirty="0" err="1"/>
              <a:t>энергоэффективности</a:t>
            </a:r>
            <a:r>
              <a:rPr lang="ru-RU" sz="2400" dirty="0"/>
              <a:t>, с другой. </a:t>
            </a:r>
            <a:endParaRPr lang="ru-RU" sz="2400" dirty="0" smtClean="0"/>
          </a:p>
          <a:p>
            <a:pPr>
              <a:spcBef>
                <a:spcPts val="1200"/>
              </a:spcBef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6462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7258" y="274638"/>
            <a:ext cx="586954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/>
              <a:t>Диалоговая площадка бизнеса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709755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81" y="3746884"/>
            <a:ext cx="1257300" cy="12573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0808"/>
            <a:ext cx="1257300" cy="48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http://adsl.zveronline.ru/projects/pictures/global_warming/006000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5308" b="8790"/>
          <a:stretch/>
        </p:blipFill>
        <p:spPr bwMode="auto">
          <a:xfrm>
            <a:off x="4932040" y="3687468"/>
            <a:ext cx="4192082" cy="309630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7259" y="1556792"/>
            <a:ext cx="5869541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800" dirty="0"/>
              <a:t>Казахстанская ассоциация природопользователей</a:t>
            </a:r>
            <a:r>
              <a:rPr lang="en-US" sz="1800" dirty="0"/>
              <a:t> </a:t>
            </a:r>
            <a:r>
              <a:rPr lang="ru-RU" sz="1800" dirty="0"/>
              <a:t>для устойчивого развития (КАПУР), член региональной сети </a:t>
            </a:r>
            <a:r>
              <a:rPr lang="ru-RU" sz="1800" dirty="0" smtClean="0"/>
              <a:t> ВСПУР (</a:t>
            </a:r>
            <a:r>
              <a:rPr lang="en-US" sz="1800" dirty="0" smtClean="0"/>
              <a:t>WBCSD</a:t>
            </a:r>
            <a:r>
              <a:rPr lang="ru-RU" sz="1800" dirty="0" smtClean="0"/>
              <a:t>)</a:t>
            </a:r>
          </a:p>
          <a:p>
            <a:pPr marL="137160" indent="0">
              <a:buNone/>
            </a:pPr>
            <a:endParaRPr lang="ru-RU" sz="1800" dirty="0"/>
          </a:p>
          <a:p>
            <a:pPr marL="137160" indent="0">
              <a:buNone/>
            </a:pPr>
            <a:r>
              <a:rPr lang="ru-RU" sz="1800" dirty="0" smtClean="0"/>
              <a:t>19 </a:t>
            </a:r>
            <a:r>
              <a:rPr lang="ru-RU" sz="1800" dirty="0"/>
              <a:t>компаний, представляющих горнодобывающий, металлургический, нефтегазовый, энергетический, машиностроительный и химический</a:t>
            </a:r>
            <a:br>
              <a:rPr lang="ru-RU" sz="1800" dirty="0"/>
            </a:br>
            <a:r>
              <a:rPr lang="ru-RU" sz="1800" dirty="0"/>
              <a:t>секторы экономики, консалтинговые</a:t>
            </a:r>
            <a:br>
              <a:rPr lang="ru-RU" sz="1800" dirty="0"/>
            </a:br>
            <a:r>
              <a:rPr lang="ru-RU" sz="1800" dirty="0"/>
              <a:t>и сервисные услуги</a:t>
            </a:r>
            <a:endParaRPr lang="ru-RU" sz="1800" dirty="0" smtClean="0"/>
          </a:p>
          <a:p>
            <a:pPr marL="137160" indent="0">
              <a:buNone/>
            </a:pPr>
            <a:endParaRPr lang="ru-RU" sz="1800" dirty="0" smtClean="0"/>
          </a:p>
          <a:p>
            <a:pPr marL="137160" indent="0">
              <a:buNone/>
            </a:pPr>
            <a:r>
              <a:rPr lang="ru-RU" sz="1800" dirty="0" smtClean="0"/>
              <a:t>Журнал </a:t>
            </a:r>
            <a:r>
              <a:rPr lang="ru-RU" sz="1800" dirty="0"/>
              <a:t>«Экология и </a:t>
            </a:r>
            <a:endParaRPr lang="ru-RU" sz="1800" dirty="0" smtClean="0"/>
          </a:p>
          <a:p>
            <a:pPr marL="137160" indent="0">
              <a:buNone/>
            </a:pPr>
            <a:r>
              <a:rPr lang="ru-RU" sz="1800" dirty="0" smtClean="0"/>
              <a:t>промышленность </a:t>
            </a:r>
            <a:r>
              <a:rPr lang="ru-RU" sz="1800" dirty="0"/>
              <a:t>Казахстана</a:t>
            </a:r>
            <a:r>
              <a:rPr lang="ru-RU" sz="1800" dirty="0" smtClean="0"/>
              <a:t>»</a:t>
            </a:r>
          </a:p>
          <a:p>
            <a:pPr marL="137160" indent="0">
              <a:buNone/>
            </a:pPr>
            <a:r>
              <a:rPr lang="en-US" sz="1800" dirty="0" smtClean="0"/>
              <a:t>ISSN 2311-536</a:t>
            </a:r>
            <a:endParaRPr lang="en-US" sz="1800" dirty="0"/>
          </a:p>
          <a:p>
            <a:pPr marL="137160" indent="0">
              <a:buNone/>
            </a:pPr>
            <a:r>
              <a:rPr lang="en-US" sz="1800" dirty="0"/>
              <a:t>kbcsd@kap.kz</a:t>
            </a:r>
          </a:p>
          <a:p>
            <a:pPr marL="137160" indent="0">
              <a:buNone/>
            </a:pPr>
            <a:r>
              <a:rPr lang="en-US" sz="1800" dirty="0"/>
              <a:t>www.kap.kz</a:t>
            </a:r>
            <a:r>
              <a:rPr lang="ru-RU" sz="1800" dirty="0"/>
              <a:t> 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4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План презентации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894" y="3501008"/>
            <a:ext cx="8229600" cy="2160240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r>
              <a:rPr lang="ru-RU" sz="2400" dirty="0" smtClean="0"/>
              <a:t>Экспорт казахстанских товаров с углеродной составляющей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r>
              <a:rPr lang="ru-RU" sz="2400" dirty="0" smtClean="0"/>
              <a:t>Углеродный </a:t>
            </a:r>
            <a:r>
              <a:rPr lang="ru-RU" sz="2400" dirty="0" smtClean="0"/>
              <a:t>менеджмент: от учета к конкретным задачам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r>
              <a:rPr lang="ru-RU" sz="2400" dirty="0" err="1" smtClean="0"/>
              <a:t>Энергоэффективность</a:t>
            </a:r>
            <a:r>
              <a:rPr lang="ru-RU" sz="2400" dirty="0" smtClean="0"/>
              <a:t> и раскрытие </a:t>
            </a:r>
            <a:r>
              <a:rPr lang="ru-RU" sz="2400" dirty="0" smtClean="0"/>
              <a:t>информации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4127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Компании и инвесторы, которые способны оценивать риски и использовать новые возможности, будут всегда впереди с точки зрения глобальной конкурентоспособности</a:t>
            </a:r>
            <a:r>
              <a:rPr lang="ru-RU" dirty="0" smtClean="0"/>
              <a:t>. </a:t>
            </a:r>
            <a:endParaRPr lang="ru-RU" dirty="0" smtClean="0"/>
          </a:p>
          <a:p>
            <a:pPr lvl="1" algn="r"/>
            <a:r>
              <a:rPr lang="ru-RU" dirty="0" smtClean="0"/>
              <a:t>Пан Ги Мун, </a:t>
            </a:r>
          </a:p>
          <a:p>
            <a:pPr lvl="1" algn="r"/>
            <a:r>
              <a:rPr lang="ru-RU" dirty="0" smtClean="0"/>
              <a:t>ООН  Генеральный секретарь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74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41784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«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Низкоуглеродное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 развитие»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-триединая задача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522915"/>
              </p:ext>
            </p:extLst>
          </p:nvPr>
        </p:nvGraphicFramePr>
        <p:xfrm>
          <a:off x="467544" y="2204814"/>
          <a:ext cx="8229600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826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User\Galina\KBCSD 2012\05 Журнал Экология и промышленность\2016\№3(51)-2016 Охрана здоровья и вода\Верстка\на стр 42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75" y="3867460"/>
            <a:ext cx="2704336" cy="299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ialog.kz/sites/default/files/Image/promish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75" y="1327200"/>
            <a:ext cx="2216823" cy="24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Экспорт казахстанских товаров с углеродной составляющей</a:t>
            </a:r>
            <a:br>
              <a:rPr lang="ru-RU" sz="44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60200"/>
            <a:ext cx="8229600" cy="4709160"/>
          </a:xfrm>
        </p:spPr>
        <p:txBody>
          <a:bodyPr/>
          <a:lstStyle/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 2" pitchFamily="18" charset="2"/>
              <a:buChar char=""/>
            </a:pPr>
            <a:r>
              <a:rPr lang="ru-RU" dirty="0" smtClean="0"/>
              <a:t>Горнодобывающий сектор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 2" pitchFamily="18" charset="2"/>
              <a:buChar char=""/>
            </a:pPr>
            <a:r>
              <a:rPr lang="ru-RU" dirty="0" smtClean="0"/>
              <a:t>Металлургия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 2" pitchFamily="18" charset="2"/>
              <a:buChar char=""/>
            </a:pPr>
            <a:r>
              <a:rPr lang="ru-RU" dirty="0" smtClean="0"/>
              <a:t>Химическая промышленность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 2" pitchFamily="18" charset="2"/>
              <a:buChar char=""/>
            </a:pPr>
            <a:r>
              <a:rPr lang="ru-RU" dirty="0" smtClean="0"/>
              <a:t>Нефтегазодобывающая и перерабатывающая</a:t>
            </a:r>
          </a:p>
          <a:p>
            <a:pPr>
              <a:buFont typeface="Wingdings 2" pitchFamily="18" charset="2"/>
              <a:buChar char=""/>
            </a:pPr>
            <a:endParaRPr lang="ru-RU" dirty="0"/>
          </a:p>
        </p:txBody>
      </p:sp>
      <p:pic>
        <p:nvPicPr>
          <p:cNvPr id="2052" name="Picture 4" descr="https://tengrinews.kz/userdata/news/2014/news_257664/photo_1291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93704"/>
            <a:ext cx="478616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38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/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Доля </a:t>
            </a:r>
            <a:r>
              <a:rPr lang="ru-RU" sz="3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инновационно</a:t>
            </a:r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-активных предприятий в Казахстане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556992"/>
          </a:xfrm>
        </p:spPr>
        <p:txBody>
          <a:bodyPr>
            <a:noAutofit/>
          </a:bodyPr>
          <a:lstStyle/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 smtClean="0"/>
              <a:t>Атомная </a:t>
            </a:r>
            <a:r>
              <a:rPr lang="ru-RU" dirty="0"/>
              <a:t>отрасль			</a:t>
            </a:r>
            <a:r>
              <a:rPr lang="ru-RU" dirty="0" smtClean="0"/>
              <a:t>18-47</a:t>
            </a:r>
            <a:r>
              <a:rPr lang="ru-RU" dirty="0"/>
              <a:t>%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/>
              <a:t>Машиностроительная отрасль	</a:t>
            </a:r>
            <a:r>
              <a:rPr lang="ru-RU" dirty="0" smtClean="0"/>
              <a:t>27-36</a:t>
            </a:r>
            <a:r>
              <a:rPr lang="ru-RU" dirty="0"/>
              <a:t>%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/>
              <a:t>Химическая промышленность	</a:t>
            </a:r>
            <a:r>
              <a:rPr lang="ru-RU" dirty="0" smtClean="0"/>
              <a:t>16-28</a:t>
            </a:r>
            <a:r>
              <a:rPr lang="ru-RU" dirty="0" smtClean="0"/>
              <a:t>%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 smtClean="0"/>
              <a:t>Информационные и коммуникационные</a:t>
            </a:r>
            <a:br>
              <a:rPr lang="ru-RU" dirty="0" smtClean="0"/>
            </a:br>
            <a:r>
              <a:rPr lang="ru-RU" dirty="0" smtClean="0"/>
              <a:t>технологии				17-19%</a:t>
            </a:r>
            <a:endParaRPr lang="ru-RU" dirty="0"/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>
                <a:solidFill>
                  <a:srgbClr val="FFFF00"/>
                </a:solidFill>
              </a:rPr>
              <a:t>Горно-металлургический сектор	</a:t>
            </a:r>
            <a:r>
              <a:rPr lang="ru-RU" dirty="0" smtClean="0">
                <a:solidFill>
                  <a:srgbClr val="FFFF00"/>
                </a:solidFill>
              </a:rPr>
              <a:t>12-16,5%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FFFF00"/>
                </a:solidFill>
              </a:rPr>
              <a:t>Агропромышленный комплекс	</a:t>
            </a:r>
            <a:r>
              <a:rPr lang="ru-RU" dirty="0" smtClean="0">
                <a:solidFill>
                  <a:srgbClr val="FFFF00"/>
                </a:solidFill>
              </a:rPr>
              <a:t>11-13</a:t>
            </a:r>
            <a:r>
              <a:rPr lang="ru-RU" dirty="0" smtClean="0">
                <a:solidFill>
                  <a:srgbClr val="FFFF00"/>
                </a:solidFill>
              </a:rPr>
              <a:t>%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 smtClean="0"/>
              <a:t>Легкая промышленность		10-13%</a:t>
            </a:r>
            <a:endParaRPr lang="ru-RU" dirty="0"/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FFFF00"/>
                </a:solidFill>
              </a:rPr>
              <a:t>Нефтегазовый сектор   		</a:t>
            </a:r>
            <a:r>
              <a:rPr lang="ru-RU" dirty="0" smtClean="0">
                <a:solidFill>
                  <a:srgbClr val="FFFF00"/>
                </a:solidFill>
              </a:rPr>
              <a:t>9-11</a:t>
            </a:r>
            <a:r>
              <a:rPr lang="ru-RU" dirty="0" smtClean="0">
                <a:solidFill>
                  <a:srgbClr val="FFFF00"/>
                </a:solidFill>
              </a:rPr>
              <a:t>% 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FFFF00"/>
                </a:solidFill>
              </a:rPr>
              <a:t>Строительная отрасль 		</a:t>
            </a:r>
            <a:r>
              <a:rPr lang="ru-RU" dirty="0" smtClean="0">
                <a:solidFill>
                  <a:srgbClr val="FFFF00"/>
                </a:solidFill>
              </a:rPr>
              <a:t>3,5-5</a:t>
            </a:r>
            <a:r>
              <a:rPr lang="ru-RU" dirty="0" smtClean="0">
                <a:solidFill>
                  <a:srgbClr val="FFFF00"/>
                </a:solidFill>
              </a:rPr>
              <a:t>%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endParaRPr lang="ru-RU" dirty="0" smtClean="0"/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endParaRPr lang="ru-RU" sz="2400" dirty="0" smtClean="0"/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15659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По официальным статистическим данным </a:t>
            </a:r>
            <a:r>
              <a:rPr lang="ru-RU" sz="1600" dirty="0" smtClean="0"/>
              <a:t>РК</a:t>
            </a:r>
            <a:br>
              <a:rPr lang="ru-RU" sz="1600" dirty="0" smtClean="0"/>
            </a:br>
            <a:r>
              <a:rPr lang="ru-RU" sz="1600" dirty="0" smtClean="0"/>
              <a:t>за </a:t>
            </a:r>
            <a:r>
              <a:rPr lang="ru-RU" sz="1600" dirty="0"/>
              <a:t>2012-2014 гг.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54E4-274F-4F71-91E3-75984DF2CCB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03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Риски?</a:t>
            </a:r>
            <a:r>
              <a:rPr lang="ru-RU" dirty="0" smtClean="0"/>
              <a:t>                 Возможности! 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94506722"/>
              </p:ext>
            </p:extLst>
          </p:nvPr>
        </p:nvGraphicFramePr>
        <p:xfrm>
          <a:off x="4427984" y="1433596"/>
          <a:ext cx="4536504" cy="5333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83630" y="980728"/>
            <a:ext cx="298921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Компании-лидеры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19101042"/>
              </p:ext>
            </p:extLst>
          </p:nvPr>
        </p:nvGraphicFramePr>
        <p:xfrm>
          <a:off x="0" y="1433596"/>
          <a:ext cx="4716016" cy="5424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50184" y="980728"/>
            <a:ext cx="3034357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Бизнес как он есть</a:t>
            </a:r>
          </a:p>
        </p:txBody>
      </p:sp>
    </p:spTree>
    <p:extLst>
      <p:ext uri="{BB962C8B-B14F-4D97-AF65-F5344CB8AC3E}">
        <p14:creationId xmlns:p14="http://schemas.microsoft.com/office/powerpoint/2010/main" val="42466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Регуляторные риски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0916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  <a:buClr>
                <a:srgbClr val="FFC000"/>
              </a:buClr>
            </a:pPr>
            <a:r>
              <a:rPr lang="ru-RU" dirty="0" smtClean="0"/>
              <a:t>Стабильность законодательства очень важна </a:t>
            </a:r>
            <a:r>
              <a:rPr lang="ru-RU" dirty="0"/>
              <a:t>для </a:t>
            </a:r>
            <a:r>
              <a:rPr lang="ru-RU" dirty="0" smtClean="0"/>
              <a:t>инвесторов</a:t>
            </a:r>
            <a:endParaRPr lang="ru-RU" dirty="0"/>
          </a:p>
          <a:p>
            <a:pPr>
              <a:spcBef>
                <a:spcPts val="1200"/>
              </a:spcBef>
              <a:buClr>
                <a:srgbClr val="FFC000"/>
              </a:buClr>
            </a:pPr>
            <a:r>
              <a:rPr lang="ru-RU" dirty="0" smtClean="0"/>
              <a:t>В Казахстане базовые подходы к регулированию </a:t>
            </a:r>
            <a:r>
              <a:rPr lang="ru-RU" dirty="0"/>
              <a:t>выбросов парниковых </a:t>
            </a:r>
            <a:r>
              <a:rPr lang="ru-RU" dirty="0" smtClean="0"/>
              <a:t>газов изначально создавались по аналогии с выбросами загрязняющих веществ (напр.,  до 2016 г. действовала неверная формулировка «установки»)</a:t>
            </a:r>
          </a:p>
          <a:p>
            <a:pPr>
              <a:spcBef>
                <a:spcPts val="1200"/>
              </a:spcBef>
              <a:buClr>
                <a:srgbClr val="FFC000"/>
              </a:buClr>
            </a:pPr>
            <a:r>
              <a:rPr lang="ru-RU" dirty="0" smtClean="0"/>
              <a:t>Система регулирования по сути направлена на штрафы, а не на модернизацию производств, увеличивает </a:t>
            </a:r>
            <a:r>
              <a:rPr lang="ru-RU" dirty="0"/>
              <a:t>нагрузку на бизнес, </a:t>
            </a:r>
            <a:r>
              <a:rPr lang="ru-RU" dirty="0" smtClean="0"/>
              <a:t>сокращает </a:t>
            </a:r>
            <a:r>
              <a:rPr lang="ru-RU" dirty="0"/>
              <a:t>его возможности по реконструкции производства, в том числе с целью сокращения выбросов парниковых газов.</a:t>
            </a:r>
            <a:endParaRPr lang="ru-RU" dirty="0" smtClean="0"/>
          </a:p>
          <a:p>
            <a:pPr>
              <a:spcBef>
                <a:spcPts val="1200"/>
              </a:spcBef>
              <a:buClr>
                <a:srgbClr val="FFC000"/>
              </a:buClr>
            </a:pPr>
            <a:r>
              <a:rPr lang="ru-RU" dirty="0" smtClean="0"/>
              <a:t>Область Технического регулирования (стандартизация). Нужны международные стандарты.</a:t>
            </a:r>
            <a:endParaRPr lang="ru-RU" dirty="0"/>
          </a:p>
          <a:p>
            <a:pPr>
              <a:spcBef>
                <a:spcPts val="12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94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Углеродный менеджмент – от учета к конкретным задачам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01831503"/>
              </p:ext>
            </p:extLst>
          </p:nvPr>
        </p:nvGraphicFramePr>
        <p:xfrm>
          <a:off x="1259632" y="1484784"/>
          <a:ext cx="68407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737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Пять ключевых областей стратегии по изменению климата </a:t>
            </a:r>
          </a:p>
        </p:txBody>
      </p:sp>
      <p:pic>
        <p:nvPicPr>
          <p:cNvPr id="4" name="Picture 2" descr="http://s1.dmcdn.net/JpQ8u/1280x720-cO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04" y="2348880"/>
            <a:ext cx="7168796" cy="40324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555776" y="1617252"/>
            <a:ext cx="2736304" cy="10801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ЛИДЕРСТВО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868144" y="2348880"/>
            <a:ext cx="3096344" cy="10801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РИСКИ И ВОЗМОЖНОСТИ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28184" y="4170822"/>
            <a:ext cx="2736304" cy="10801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СТРАТЕГИЯ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72866" y="5685961"/>
            <a:ext cx="2736304" cy="10801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ОТЧЕТНОСТЬ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0" y="3573016"/>
            <a:ext cx="3347864" cy="10801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КОММУНИКАЦИИ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5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553</TotalTime>
  <Words>722</Words>
  <Application>Microsoft Office PowerPoint</Application>
  <PresentationFormat>Экран (4:3)</PresentationFormat>
  <Paragraphs>90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Актуальные проблемы отдельных секторов бизнеса на пути к низкоуглеродному развитию Казахстана</vt:lpstr>
      <vt:lpstr>План презентации</vt:lpstr>
      <vt:lpstr>«Низкоуглеродное развитие» -триединая задача</vt:lpstr>
      <vt:lpstr>Экспорт казахстанских товаров с углеродной составляющей </vt:lpstr>
      <vt:lpstr>Доля инновационно-активных предприятий в Казахстане </vt:lpstr>
      <vt:lpstr>      Риски?                 Возможности! </vt:lpstr>
      <vt:lpstr>Регуляторные риски </vt:lpstr>
      <vt:lpstr>Углеродный менеджмент – от учета к конкретным задачам</vt:lpstr>
      <vt:lpstr>Пять ключевых областей стратегии по изменению климата </vt:lpstr>
      <vt:lpstr>Золотой стандарт углеродной отчетности</vt:lpstr>
      <vt:lpstr>Необходимо</vt:lpstr>
      <vt:lpstr>Диалоговая площадка бизнеса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42</cp:revision>
  <dcterms:created xsi:type="dcterms:W3CDTF">2016-11-01T06:57:31Z</dcterms:created>
  <dcterms:modified xsi:type="dcterms:W3CDTF">2016-11-02T01:53:01Z</dcterms:modified>
</cp:coreProperties>
</file>