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17"/>
  </p:notesMasterIdLst>
  <p:handoutMasterIdLst>
    <p:handoutMasterId r:id="rId18"/>
  </p:handoutMasterIdLst>
  <p:sldIdLst>
    <p:sldId id="280" r:id="rId2"/>
    <p:sldId id="321" r:id="rId3"/>
    <p:sldId id="343" r:id="rId4"/>
    <p:sldId id="344" r:id="rId5"/>
    <p:sldId id="345" r:id="rId6"/>
    <p:sldId id="348" r:id="rId7"/>
    <p:sldId id="361" r:id="rId8"/>
    <p:sldId id="353" r:id="rId9"/>
    <p:sldId id="350" r:id="rId10"/>
    <p:sldId id="351" r:id="rId11"/>
    <p:sldId id="365" r:id="rId12"/>
    <p:sldId id="354" r:id="rId13"/>
    <p:sldId id="355" r:id="rId14"/>
    <p:sldId id="363" r:id="rId15"/>
    <p:sldId id="283" r:id="rId16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632-Elmira" initials="6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008080"/>
    <a:srgbClr val="FF9999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88838" autoAdjust="0"/>
  </p:normalViewPr>
  <p:slideViewPr>
    <p:cSldViewPr snapToGrid="0">
      <p:cViewPr>
        <p:scale>
          <a:sx n="80" d="100"/>
          <a:sy n="80" d="100"/>
        </p:scale>
        <p:origin x="-1998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7940968343902"/>
          <c:y val="5.8004057750091285E-2"/>
          <c:w val="0.8505439006189115"/>
          <c:h val="0.7617674466970361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Выбросы ПГ
 в РК</c:v>
                </c:pt>
              </c:strCache>
            </c:strRef>
          </c:tx>
          <c:spPr>
            <a:solidFill>
              <a:srgbClr val="4172AD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065112646509971E-3"/>
                  <c:y val="0.1269832382125559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389,575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65112646509971E-3"/>
                  <c:y val="0.1560079783754258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313,775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793631240676230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не</a:t>
                    </a:r>
                    <a:r>
                      <a:rPr lang="ru-RU" sz="1400" baseline="0" dirty="0" smtClean="0"/>
                      <a:t> более</a:t>
                    </a:r>
                  </a:p>
                  <a:p>
                    <a:r>
                      <a:rPr lang="ru-RU" sz="1400" baseline="0" dirty="0" smtClean="0"/>
                      <a:t> </a:t>
                    </a:r>
                    <a:r>
                      <a:rPr lang="en-US" sz="1400" dirty="0" smtClean="0"/>
                      <a:t>331,139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25400" cap="sq" cmpd="sng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cat>
            <c:strRef>
              <c:f>Лист1!$A$2:$A$4</c:f>
              <c:strCache>
                <c:ptCount val="3"/>
                <c:pt idx="0">
                  <c:v>1990г.</c:v>
                </c:pt>
                <c:pt idx="1">
                  <c:v>2014г.</c:v>
                </c:pt>
                <c:pt idx="2">
                  <c:v>2030г.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389.57499999999999</c:v>
                </c:pt>
                <c:pt idx="1">
                  <c:v>313.77499999999998</c:v>
                </c:pt>
                <c:pt idx="2">
                  <c:v>331.13900000000001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axId val="43206528"/>
        <c:axId val="43208064"/>
      </c:barChart>
      <c:catAx>
        <c:axId val="432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43208064"/>
        <c:crosses val="autoZero"/>
        <c:auto val="1"/>
        <c:lblAlgn val="ctr"/>
        <c:lblOffset val="100"/>
        <c:noMultiLvlLbl val="0"/>
      </c:catAx>
      <c:valAx>
        <c:axId val="43208064"/>
        <c:scaling>
          <c:orientation val="minMax"/>
          <c:max val="400"/>
          <c:min val="0"/>
        </c:scaling>
        <c:delete val="0"/>
        <c:axPos val="l"/>
        <c:majorGridlines/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43206528"/>
        <c:crosses val="autoZero"/>
        <c:crossBetween val="between"/>
        <c:majorUnit val="1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0.59169</cdr:x>
      <cdr:y>0.08632</cdr:y>
    </cdr:from>
    <cdr:to>
      <cdr:x>0.70793</cdr:x>
      <cdr:y>0.22565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360000">
          <a:off x="4903223" y="302143"/>
          <a:ext cx="963251" cy="4877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0.78556</cdr:x>
      <cdr:y>0</cdr:y>
    </cdr:from>
    <cdr:to>
      <cdr:x>0.96727</cdr:x>
      <cdr:y>0.08823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890101" y="0"/>
          <a:ext cx="899830" cy="26717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9E276-87F1-4776-95BB-F49D53EFB52E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B4EC-E55C-4016-8A08-C0C7E18C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6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0643"/>
          </a:xfrm>
          <a:prstGeom prst="rect">
            <a:avLst/>
          </a:prstGeom>
        </p:spPr>
        <p:txBody>
          <a:bodyPr vert="horz" lIns="90993" tIns="45496" rIns="90993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0643"/>
          </a:xfrm>
          <a:prstGeom prst="rect">
            <a:avLst/>
          </a:prstGeom>
        </p:spPr>
        <p:txBody>
          <a:bodyPr vert="horz" lIns="90993" tIns="45496" rIns="90993" bIns="45496" rtlCol="0"/>
          <a:lstStyle>
            <a:lvl1pPr algn="r">
              <a:defRPr sz="1200"/>
            </a:lvl1pPr>
          </a:lstStyle>
          <a:p>
            <a:fld id="{F035692A-78BA-48D9-91F3-E58AE37614C9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3" tIns="45496" rIns="90993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911"/>
            <a:ext cx="7941310" cy="2676327"/>
          </a:xfrm>
          <a:prstGeom prst="rect">
            <a:avLst/>
          </a:prstGeom>
        </p:spPr>
        <p:txBody>
          <a:bodyPr vert="horz" lIns="90993" tIns="45496" rIns="90993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7033"/>
            <a:ext cx="4301543" cy="340643"/>
          </a:xfrm>
          <a:prstGeom prst="rect">
            <a:avLst/>
          </a:prstGeom>
        </p:spPr>
        <p:txBody>
          <a:bodyPr vert="horz" lIns="90993" tIns="45496" rIns="90993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7033"/>
            <a:ext cx="4301543" cy="340643"/>
          </a:xfrm>
          <a:prstGeom prst="rect">
            <a:avLst/>
          </a:prstGeom>
        </p:spPr>
        <p:txBody>
          <a:bodyPr vert="horz" lIns="90993" tIns="45496" rIns="90993" bIns="45496" rtlCol="0" anchor="b"/>
          <a:lstStyle>
            <a:lvl1pPr algn="r">
              <a:defRPr sz="1200"/>
            </a:lvl1pPr>
          </a:lstStyle>
          <a:p>
            <a:fld id="{F8B714EC-9A7D-4C9E-88A7-E069442F4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6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34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053" indent="-284352" defTabSz="90834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5305" indent="-227481" defTabSz="90834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006" indent="-227481" defTabSz="90834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128" indent="-227481" defTabSz="90834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8091" indent="-227481" defTabSz="9083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053" indent="-227481" defTabSz="9083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015" indent="-227481" defTabSz="9083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2978" indent="-227481" defTabSz="9083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1F145-7471-4D34-BEAE-A6DA7C371D81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5521693" y="6406044"/>
            <a:ext cx="4225714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2" tIns="45487" rIns="90972" bIns="4548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E66452-32D5-421C-831C-9D68F86D16D3}" type="slidenum">
              <a:rPr lang="ru-RU" altLang="ru-RU" b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b="0"/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5521693" y="6406044"/>
            <a:ext cx="4225714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2" tIns="45487" rIns="90972" bIns="4548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83CC3F-C4F3-4791-A1F4-ED33F5C6F52B}" type="slidenum">
              <a:rPr lang="ru-RU" altLang="ru-RU" b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b="0"/>
          </a:p>
        </p:txBody>
      </p:sp>
      <p:sp>
        <p:nvSpPr>
          <p:cNvPr id="41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829" tIns="46912" rIns="93829" bIns="46912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Номер слайда 3"/>
          <p:cNvSpPr txBox="1">
            <a:spLocks noGrp="1"/>
          </p:cNvSpPr>
          <p:nvPr/>
        </p:nvSpPr>
        <p:spPr bwMode="auto">
          <a:xfrm>
            <a:off x="5523992" y="6406044"/>
            <a:ext cx="4223417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9" tIns="46912" rIns="93829" bIns="46912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112938-5C9A-4B20-B6F5-813F5C58CF38}" type="slidenum">
              <a:rPr lang="ru-RU" altLang="ru-RU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0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311" indent="-2867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689" indent="-22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266" indent="-22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5258" indent="-2297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1498" indent="-229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738" indent="-229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977" indent="-229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217" indent="-229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F8CDA1-599B-4558-8275-941C05D488E2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3874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14EC-9A7D-4C9E-88A7-E069442F471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D0AD-722C-4AA4-BCCF-4A7DE441CFD3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E478-1797-4799-BB65-39CB49FB1BBB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927B-922D-447C-BF8C-9249888BAB06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2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AF8D-F8C6-48DB-81CB-8FE21F1D5CAD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19B-78AF-401A-BDCC-0A5FF696303D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5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8A3A-9BB6-4BCE-8F16-E6E0E3BD017A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9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7C53-C8A4-43F4-AB8B-2D4608457A23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861-2AFF-4A8B-8D55-DFE017C824DF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0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A6-BD24-47B7-BA65-E47E743E9246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3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3301-FA19-47CB-AA84-A906F266FD90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8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DF4F-B271-478C-95BE-7A05D0D5C0C5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0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96D4C-C2F1-44DF-BC78-5CB56F1D3B7C}" type="datetime1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F41-52A3-4E0F-877A-1CB9BEB9A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2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un.org/sustainabledevelopment/ru/sustainable-development-goal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1524000" y="0"/>
            <a:ext cx="9144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ru-RU" sz="24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0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635079"/>
              </p:ext>
            </p:extLst>
          </p:nvPr>
        </p:nvGraphicFramePr>
        <p:xfrm>
          <a:off x="0" y="0"/>
          <a:ext cx="406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" name="CorelDRAW" r:id="rId4" imgW="357480" imgH="7198920" progId="">
                  <p:embed/>
                </p:oleObj>
              </mc:Choice>
              <mc:Fallback>
                <p:oleObj name="CorelDRAW" r:id="rId4" imgW="357480" imgH="7198920" progId="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06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423512" y="0"/>
            <a:ext cx="11768488" cy="685799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энергетики РК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Целей устойчивого развития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Парижского соглашения: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аспекты, вызовы и перспективы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9078" y="6257835"/>
            <a:ext cx="246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87425"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Астана,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27903" y="406395"/>
            <a:ext cx="4201815" cy="71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715" tIns="49358" rIns="98715" bIns="49358">
            <a:spAutoFit/>
          </a:bodyPr>
          <a:lstStyle/>
          <a:p>
            <a:pPr algn="ctr" defTabSz="987425">
              <a:defRPr/>
            </a:pPr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</a:t>
            </a:r>
            <a:b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 министрлігі</a:t>
            </a:r>
            <a:endParaRPr lang="kk-KZ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105135" y="406049"/>
            <a:ext cx="4695568" cy="71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400" tIns="49702" rIns="99400" bIns="49702">
            <a:spAutoFit/>
          </a:bodyPr>
          <a:lstStyle/>
          <a:p>
            <a:pPr algn="ctr" defTabSz="987425">
              <a:defRPr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энергетики</a:t>
            </a:r>
          </a:p>
          <a:p>
            <a:pPr algn="ctr" defTabSz="987425">
              <a:defRPr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22" y="280920"/>
            <a:ext cx="1188208" cy="1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7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1"/>
            <a:ext cx="12184689" cy="1038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«Обеспечить устойчивые модели </a:t>
            </a:r>
          </a:p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и производства»</a:t>
            </a:r>
          </a:p>
          <a:p>
            <a:pPr algn="ctr"/>
            <a:endParaRPr lang="ru-RU" sz="3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/>
          <p:nvPr/>
        </p:nvSpPr>
        <p:spPr>
          <a:xfrm>
            <a:off x="552450" y="1181099"/>
            <a:ext cx="11134725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pPr>
              <a:tabLst>
                <a:tab pos="361950" algn="l"/>
              </a:tabLst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 году добиться экологически рационального использования химических веществ и всех отходов, и существенно сократить их попадание в воздух, воду и почву, чтобы свести к минимуму их негативное воздействие на здоровье людей и окружающую среду</a:t>
            </a:r>
          </a:p>
          <a:p>
            <a:pPr>
              <a:tabLst>
                <a:tab pos="361950" algn="l"/>
              </a:tabLst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по переходу Республики Казахстан к «зеленой» экономике:</a:t>
            </a:r>
          </a:p>
          <a:p>
            <a:pPr>
              <a:tabLst>
                <a:tab pos="361950" algn="l"/>
              </a:tabLst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доведение переработки отходов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40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к 2030 г.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endParaRPr lang="ru-RU" sz="105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3705" y="5036087"/>
            <a:ext cx="1341969" cy="1300678"/>
          </a:xfrm>
          <a:prstGeom prst="rect">
            <a:avLst/>
          </a:prstGeom>
          <a:noFill/>
        </p:spPr>
      </p:pic>
      <p:pic>
        <p:nvPicPr>
          <p:cNvPr id="11" name="Picture 2" descr="http://www.un.org.ua/images/sdgs-icons/E_SDG_Icons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9759" y="5035594"/>
            <a:ext cx="1596546" cy="1306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12</a:t>
            </a:r>
            <a:r>
              <a:rPr lang="ru-RU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Обеспечить устойчивые модели </a:t>
            </a:r>
            <a:endParaRPr lang="ru-RU" sz="3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</a:t>
            </a:r>
            <a:r>
              <a:rPr lang="ru-RU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производства</a:t>
            </a:r>
            <a:endParaRPr lang="ru-RU" sz="3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/>
          <p:nvPr/>
        </p:nvSpPr>
        <p:spPr>
          <a:xfrm>
            <a:off x="552450" y="1181099"/>
            <a:ext cx="1126349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Министерством ведутся работы по внедрению: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раздельного сбора ТБО (внедряется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Актбюинской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Западно-Казахстанской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Карагандинской,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Северо-Казахстанской областях, в г.Астана);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сортировки ТБО (ведется в городах Караганда, Темиртау,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Жанаозен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Семей, Уральск, Астана);</a:t>
            </a:r>
          </a:p>
          <a:p>
            <a:pPr>
              <a:buFontTx/>
              <a:buChar char="-"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переработки ТБО (функционируют более 100 предприятий по сортировке и переработке ТБО);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января 2016 года внедрены расширенные обязательства производителей (импортеров) (РОП)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автотранспортные средства и их компоненты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(шины, аккумуляторы, отработанные масла); 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РОП вводится на отходы упаковки,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отходы электронного и электрического оборудования</a:t>
            </a:r>
            <a:r>
              <a:rPr lang="ru-RU" sz="2000" b="1" dirty="0" smtClean="0"/>
              <a:t>.</a:t>
            </a:r>
          </a:p>
        </p:txBody>
      </p:sp>
      <p:pic>
        <p:nvPicPr>
          <p:cNvPr id="8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5036087"/>
            <a:ext cx="1341969" cy="1300678"/>
          </a:xfrm>
          <a:prstGeom prst="rect">
            <a:avLst/>
          </a:prstGeom>
          <a:noFill/>
        </p:spPr>
      </p:pic>
      <p:pic>
        <p:nvPicPr>
          <p:cNvPr id="11" name="Picture 2" descr="http://www.un.org.ua/images/sdgs-icons/E_SDG_Icons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3500" y="5035594"/>
            <a:ext cx="1596546" cy="1306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1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13 «Принять срочные меры по борьбе </a:t>
            </a:r>
          </a:p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изменением климата и его последствиями»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5036087"/>
            <a:ext cx="1341969" cy="1300678"/>
          </a:xfrm>
          <a:prstGeom prst="rect">
            <a:avLst/>
          </a:prstGeom>
          <a:noFill/>
        </p:spPr>
      </p:pic>
      <p:pic>
        <p:nvPicPr>
          <p:cNvPr id="4099" name="Picture 3" descr="C:\Users\asylbekov_s\Desktop\презентация 3 ноября 2016\цур 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55" y="1555457"/>
            <a:ext cx="6886575" cy="45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13: Задачи по реализации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/>
          <p:nvPr/>
        </p:nvSpPr>
        <p:spPr>
          <a:xfrm>
            <a:off x="552450" y="1181099"/>
            <a:ext cx="111347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13.1   Повысить сопротивляемость и способность адаптироваться к опасным климатическим явлениям и стихийным бедствиям во всех странах.</a:t>
            </a:r>
          </a:p>
          <a:p>
            <a:pPr>
              <a:tabLst>
                <a:tab pos="361950" algn="l"/>
              </a:tabLs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13.2   Включить меры реагирования на изменение климата в политику, стратегии и планирование на национальном уровне.</a:t>
            </a:r>
          </a:p>
          <a:p>
            <a:pPr>
              <a:tabLst>
                <a:tab pos="361950" algn="l"/>
              </a:tabLs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13.3   Улучшить просвещение, распространение информации и возможности людей и учреждений по смягчению остроты и ослаблению последствий изменения климата, адаптации к ним и раннему предупреждению.</a:t>
            </a:r>
          </a:p>
          <a:p>
            <a:pPr>
              <a:tabLst>
                <a:tab pos="361950" algn="l"/>
              </a:tabLst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5036087"/>
            <a:ext cx="1341969" cy="1300678"/>
          </a:xfrm>
          <a:prstGeom prst="rect">
            <a:avLst/>
          </a:prstGeom>
          <a:noFill/>
        </p:spPr>
      </p:pic>
      <p:pic>
        <p:nvPicPr>
          <p:cNvPr id="10" name="Picture 1" descr="https://www.scout.org/sites/default/files/styles/770x/public/content_images/13-climate-action6b04.jpg?itok=aA6NA2P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1431" y="5034038"/>
            <a:ext cx="1919547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вклад РК к 2030 году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/>
          <p:nvPr/>
        </p:nvSpPr>
        <p:spPr>
          <a:xfrm>
            <a:off x="552450" y="1181099"/>
            <a:ext cx="111347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5036087"/>
            <a:ext cx="1341969" cy="1300678"/>
          </a:xfrm>
          <a:prstGeom prst="rect">
            <a:avLst/>
          </a:prstGeom>
          <a:noFill/>
        </p:spPr>
      </p:pic>
      <p:pic>
        <p:nvPicPr>
          <p:cNvPr id="10" name="Picture 1" descr="https://www.scout.org/sites/default/files/styles/770x/public/content_images/13-climate-action6b04.jpg?itok=aA6NA2P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1431" y="5034038"/>
            <a:ext cx="1919547" cy="13062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67427" y="3244334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Национальный вклад РК к 2030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67427" y="3244334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Национальный вклад РК к 2030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09547111"/>
              </p:ext>
            </p:extLst>
          </p:nvPr>
        </p:nvGraphicFramePr>
        <p:xfrm>
          <a:off x="653143" y="3195733"/>
          <a:ext cx="4952010" cy="302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2450" y="1374686"/>
            <a:ext cx="5052703" cy="181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5725">
              <a:spcAft>
                <a:spcPts val="500"/>
              </a:spcAft>
              <a:buFont typeface="Wingdings" pitchFamily="2" charset="2"/>
              <a:buChar char="Ø"/>
              <a:tabLst>
                <a:tab pos="3619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Безусловная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– снизить выбросы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парниковых газов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размере 15% от уровня 1990 года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85725">
              <a:spcAft>
                <a:spcPts val="500"/>
              </a:spcAft>
              <a:buFont typeface="Wingdings" pitchFamily="2" charset="2"/>
              <a:buChar char="Ø"/>
              <a:tabLst>
                <a:tab pos="3619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Условная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 снизить выбросы парниковых газов в размере 25% от уровня 1990 года*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2315" y="6155658"/>
            <a:ext cx="5170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500"/>
              </a:spcAft>
            </a:pPr>
            <a:r>
              <a:rPr lang="ru-RU" b="1" i="1" dirty="0">
                <a:solidFill>
                  <a:schemeClr val="tx2"/>
                </a:solidFill>
                <a:cs typeface="Arial" pitchFamily="34" charset="0"/>
              </a:rPr>
              <a:t>*достижение этих целей не является юридически обязательным.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59310" y="137468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Инструменты:</a:t>
            </a:r>
          </a:p>
          <a:p>
            <a:pPr>
              <a:tabLst>
                <a:tab pos="361950" algn="l"/>
              </a:tabLst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tabLst>
                <a:tab pos="36195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Глобальный экологический фонд </a:t>
            </a:r>
          </a:p>
          <a:p>
            <a:pPr>
              <a:buFont typeface="Wingdings" pitchFamily="2" charset="2"/>
              <a:buChar char="Ø"/>
              <a:tabLst>
                <a:tab pos="36195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Зеленый климатический фонд </a:t>
            </a:r>
          </a:p>
          <a:p>
            <a:pPr>
              <a:buFont typeface="Wingdings" pitchFamily="2" charset="2"/>
              <a:buChar char="Ø"/>
              <a:tabLst>
                <a:tab pos="36195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Международные финансовые организации</a:t>
            </a:r>
          </a:p>
          <a:p>
            <a:pPr>
              <a:buFont typeface="Wingdings" pitchFamily="2" charset="2"/>
              <a:buChar char="Ø"/>
              <a:tabLst>
                <a:tab pos="361950" algn="l"/>
              </a:tabLst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tabLst>
                <a:tab pos="36195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сегодняшний  день существуют необходимая институциональная база и отработанные механизмы для достижения целей в рамках Парижского соглашения</a:t>
            </a:r>
          </a:p>
        </p:txBody>
      </p:sp>
    </p:spTree>
    <p:extLst>
      <p:ext uri="{BB962C8B-B14F-4D97-AF65-F5344CB8AC3E}">
        <p14:creationId xmlns:p14="http://schemas.microsoft.com/office/powerpoint/2010/main" val="9553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309813" y="5851525"/>
            <a:ext cx="8196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graphicFrame>
        <p:nvGraphicFramePr>
          <p:cNvPr id="15363" name="Объект 3"/>
          <p:cNvGraphicFramePr>
            <a:graphicFrameLocks noChangeAspect="1"/>
          </p:cNvGraphicFramePr>
          <p:nvPr/>
        </p:nvGraphicFramePr>
        <p:xfrm>
          <a:off x="0" y="0"/>
          <a:ext cx="406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CorelDRAW" r:id="rId4" imgW="357480" imgH="7198920" progId="">
                  <p:embed/>
                </p:oleObj>
              </mc:Choice>
              <mc:Fallback>
                <p:oleObj name="CorelDRAW" r:id="rId4" imgW="357480" imgH="7198920" progId="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06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Новости - Новости - #9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5921" y="266701"/>
            <a:ext cx="8302529" cy="5400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2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39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устойчивого развития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100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466724" y="1733550"/>
            <a:ext cx="112395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Новая программа в области устойчивого развития: «Преобразование нашего мира: Повестка дня в области устойчивого развития на период до 2030 года»</a:t>
            </a:r>
          </a:p>
          <a:p>
            <a:pPr algn="just">
              <a:buFont typeface="Wingdings" pitchFamily="2" charset="2"/>
              <a:buChar char="ü"/>
            </a:pPr>
            <a:endParaRPr lang="ru-RU" sz="3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 17 целей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и 169 задач </a:t>
            </a:r>
          </a:p>
          <a:p>
            <a:pPr algn="just">
              <a:buFont typeface="Wingdings" pitchFamily="2" charset="2"/>
              <a:buChar char="ü"/>
            </a:pPr>
            <a:endParaRPr lang="ru-RU" sz="3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Универсальный, всеобъемлющий характер</a:t>
            </a:r>
          </a:p>
        </p:txBody>
      </p:sp>
      <p:pic>
        <p:nvPicPr>
          <p:cNvPr id="6" name="Picture 2" descr="SDG-button-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0256" y="3776353"/>
            <a:ext cx="2585414" cy="2560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устойчивого развития, </a:t>
            </a:r>
          </a:p>
          <a:p>
            <a:pPr lvl="1" algn="ctr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Министерством энергетики РК 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1214071"/>
            <a:ext cx="5285320" cy="5122694"/>
          </a:xfrm>
          <a:prstGeom prst="rect">
            <a:avLst/>
          </a:prstGeom>
          <a:noFill/>
        </p:spPr>
      </p:pic>
      <p:pic>
        <p:nvPicPr>
          <p:cNvPr id="9" name="Picture 2" descr="http://www.un.org.ua/images/sdgs-icons/E_SDG_Icons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529" y="3846669"/>
            <a:ext cx="1151511" cy="1057839"/>
          </a:xfrm>
          <a:prstGeom prst="rect">
            <a:avLst/>
          </a:prstGeom>
          <a:noFill/>
        </p:spPr>
      </p:pic>
      <p:pic>
        <p:nvPicPr>
          <p:cNvPr id="10" name="Picture 1" descr="https://www.scout.org/sites/default/files/styles/770x/public/content_images/13-climate-action6b04.jpg?itok=aA6NA2P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582" y="5105290"/>
            <a:ext cx="1135583" cy="1153006"/>
          </a:xfrm>
          <a:prstGeom prst="rect">
            <a:avLst/>
          </a:prstGeom>
          <a:noFill/>
        </p:spPr>
      </p:pic>
      <p:pic>
        <p:nvPicPr>
          <p:cNvPr id="4100" name="Picture 4" descr="Image result for sdg 7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7" y="1233278"/>
            <a:ext cx="1135584" cy="10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sdg 8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Image result for sdg 8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1300" y="1092530"/>
            <a:ext cx="43229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7. Обеспечить всеобщий доступ к недорогому, надежному, устойчивому и современному энергоснабжению</a:t>
            </a:r>
          </a:p>
          <a:p>
            <a:pPr algn="just">
              <a:tabLst>
                <a:tab pos="361950" algn="l"/>
              </a:tabLst>
            </a:pP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гибкую инфраструктуру, содействовать всеохватной и устойчивой индустриализации и поощрять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инновации</a:t>
            </a:r>
          </a:p>
          <a:p>
            <a:pPr algn="just">
              <a:tabLst>
                <a:tab pos="361950" algn="l"/>
              </a:tabLst>
            </a:pP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Обеспечить устойчивые модели потребления и производства</a:t>
            </a:r>
          </a:p>
          <a:p>
            <a:pPr algn="just">
              <a:tabLst>
                <a:tab pos="361950" algn="l"/>
              </a:tabLst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61950" algn="l"/>
              </a:tabLst>
            </a:pP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13. Принять срочные меры по борьбе с изменением климата и его последствиями</a:t>
            </a:r>
          </a:p>
        </p:txBody>
      </p:sp>
      <p:pic>
        <p:nvPicPr>
          <p:cNvPr id="4098" name="Picture 2" descr="Image result for sdg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3" y="2532143"/>
            <a:ext cx="1159445" cy="10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7 «Обеспечить всеобщий доступ к недорогому,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надежному, устойчивому и современному энергоснабжению» 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5036087"/>
            <a:ext cx="1341969" cy="1300678"/>
          </a:xfrm>
          <a:prstGeom prst="rect">
            <a:avLst/>
          </a:prstGeom>
          <a:noFill/>
        </p:spPr>
      </p:pic>
      <p:pic>
        <p:nvPicPr>
          <p:cNvPr id="6146" name="Picture 2" descr="C:\Users\asylbekov_s\Desktop\презентация 3 ноября 2016\цур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86" y="1459965"/>
            <a:ext cx="667351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7: Задачи по реализации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5036087"/>
            <a:ext cx="1341969" cy="1300678"/>
          </a:xfrm>
          <a:prstGeom prst="rect">
            <a:avLst/>
          </a:prstGeom>
          <a:noFill/>
        </p:spPr>
      </p:pic>
      <p:sp>
        <p:nvSpPr>
          <p:cNvPr id="9" name="Rectangle 3"/>
          <p:cNvSpPr/>
          <p:nvPr/>
        </p:nvSpPr>
        <p:spPr>
          <a:xfrm>
            <a:off x="524981" y="829387"/>
            <a:ext cx="11134725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tabLst>
                <a:tab pos="361950" algn="l"/>
              </a:tabLs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7.1	К 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2030 году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всеобщий доступ к недорогому, надежному и современному энергоснабжению;</a:t>
            </a:r>
          </a:p>
          <a:p>
            <a:pPr algn="just">
              <a:lnSpc>
                <a:spcPct val="80000"/>
              </a:lnSpc>
              <a:tabLst>
                <a:tab pos="361950" algn="l"/>
              </a:tabLst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tabLst>
                <a:tab pos="361950" algn="l"/>
              </a:tabLs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7.2	К 2030 году существенно увеличить долю возобновляемой энергии в мировом энергетическом балансе;</a:t>
            </a:r>
          </a:p>
          <a:p>
            <a:pPr algn="just">
              <a:lnSpc>
                <a:spcPct val="80000"/>
              </a:lnSpc>
              <a:tabLst>
                <a:tab pos="361950" algn="l"/>
              </a:tabLst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tabLst>
                <a:tab pos="361950" algn="l"/>
              </a:tabLs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7.3	К 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2030 году удвоить глобальный показатель повышения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361950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09562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ЦУР 7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69843"/>
              </p:ext>
            </p:extLst>
          </p:nvPr>
        </p:nvGraphicFramePr>
        <p:xfrm>
          <a:off x="409574" y="4053416"/>
          <a:ext cx="492442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44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 НАЦИИ – 100 конкретных шагов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шаг.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Укрупнение региональных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электросетевых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компаний (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рэк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шаг.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новой тарифной политики в электроэнергетике, стимулирующей инвестиции в отрасль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13830"/>
              </p:ext>
            </p:extLst>
          </p:nvPr>
        </p:nvGraphicFramePr>
        <p:xfrm>
          <a:off x="5514974" y="4053417"/>
          <a:ext cx="4924426" cy="204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4426"/>
              </a:tblGrid>
              <a:tr h="8364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Концепция по переходу Республики Казахстан к «зеленой экономике»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3.3. Энергосбережение и повышение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442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3.4. Развитие электроэнергетики 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Стрелка вниз 22"/>
          <p:cNvSpPr/>
          <p:nvPr/>
        </p:nvSpPr>
        <p:spPr>
          <a:xfrm rot="3493821">
            <a:off x="4396865" y="3342747"/>
            <a:ext cx="296786" cy="614598"/>
          </a:xfrm>
          <a:prstGeom prst="downArrow">
            <a:avLst>
              <a:gd name="adj1" fmla="val 50000"/>
              <a:gd name="adj2" fmla="val 40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8117047">
            <a:off x="6054215" y="3323696"/>
            <a:ext cx="296786" cy="614598"/>
          </a:xfrm>
          <a:prstGeom prst="downArrow">
            <a:avLst>
              <a:gd name="adj1" fmla="val 50000"/>
              <a:gd name="adj2" fmla="val 40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4" descr="http://www.undp.org/content/dam/undp/img/sdg/icons100/E_SDG_Icons_NoText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58406" y="3738245"/>
            <a:ext cx="1337503" cy="1299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7: Существующие механизмы и перспективы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/>
          <p:nvPr/>
        </p:nvSpPr>
        <p:spPr>
          <a:xfrm>
            <a:off x="552450" y="1143000"/>
            <a:ext cx="79146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Республике имеется 48 действующих объектов ВИЭ суммарной мощностью 252 МВт. Доля ВИЭ в общем объеме производства электроэнергии за              1-ое полугодие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т.г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Составила около 1% (0,94%),          т.е. выработано электроэнергии от ВИЭ в объеме       434 млн.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361950" algn="l"/>
              </a:tabLst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1986" name="Picture 2" descr="http://svoya.ucoz.ru/_ph/2/449082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8" y="3847606"/>
            <a:ext cx="3642879" cy="2551861"/>
          </a:xfrm>
          <a:prstGeom prst="rect">
            <a:avLst/>
          </a:prstGeom>
          <a:noFill/>
        </p:spPr>
      </p:pic>
      <p:pic>
        <p:nvPicPr>
          <p:cNvPr id="41990" name="Picture 6" descr="http://photos.wikimapia.org/p/00/02/14/81/53_ful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1486" y="1174631"/>
            <a:ext cx="3274781" cy="2215138"/>
          </a:xfrm>
          <a:prstGeom prst="rect">
            <a:avLst/>
          </a:prstGeom>
          <a:noFill/>
        </p:spPr>
      </p:pic>
      <p:sp>
        <p:nvSpPr>
          <p:cNvPr id="13" name="Rectangle 3"/>
          <p:cNvSpPr/>
          <p:nvPr/>
        </p:nvSpPr>
        <p:spPr>
          <a:xfrm>
            <a:off x="3946170" y="4039252"/>
            <a:ext cx="791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по переходу РК к «зеленой» экономике:</a:t>
            </a:r>
          </a:p>
          <a:p>
            <a:pPr marL="342900" indent="-342900">
              <a:buFontTx/>
              <a:buChar char="-"/>
              <a:tabLst>
                <a:tab pos="361950" algn="l"/>
              </a:tabLs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 2020 году достигнуть 3% доли СЭС и ВЭС в общем объеме производства электроэнергии;</a:t>
            </a:r>
          </a:p>
          <a:p>
            <a:pPr marL="342900" indent="-342900">
              <a:buFontTx/>
              <a:buChar char="-"/>
              <a:tabLst>
                <a:tab pos="361950" algn="l"/>
              </a:tabLs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2030 году достигнуть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доли СЭС и ВЭС в общем объеме производства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электроэнергии. </a:t>
            </a:r>
          </a:p>
          <a:p>
            <a:pPr algn="just">
              <a:tabLst>
                <a:tab pos="361950" algn="l"/>
              </a:tabLst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ctr"/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«Создать гибкую инфраструктуру, содействовать всеохватной</a:t>
            </a:r>
          </a:p>
          <a:p>
            <a:pPr lvl="2" algn="ctr"/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устойчивой индустриализации и поощрять инновации»</a:t>
            </a:r>
          </a:p>
          <a:p>
            <a:pPr lvl="2"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5036087"/>
            <a:ext cx="1341969" cy="1300678"/>
          </a:xfrm>
          <a:prstGeom prst="rect">
            <a:avLst/>
          </a:prstGeom>
          <a:noFill/>
        </p:spPr>
      </p:pic>
      <p:pic>
        <p:nvPicPr>
          <p:cNvPr id="5124" name="Picture 4" descr="Image result for &amp;tscy;&amp;ucy;&amp;rcy;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40" y="1459965"/>
            <a:ext cx="667351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«Создать гибкую инфраструктуру, содействовать 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всеохватной</a:t>
            </a:r>
          </a:p>
          <a:p>
            <a:pPr algn="ctr"/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устойчивой индустриализации и поощрять инновации»</a:t>
            </a:r>
            <a:endParaRPr lang="ru-RU" sz="25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/>
          <p:nvPr/>
        </p:nvSpPr>
        <p:spPr>
          <a:xfrm>
            <a:off x="542925" y="1133474"/>
            <a:ext cx="11134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в Астане Международного центра по развитию зеленых технологий и инвестиционных проектов под эгидой ООН на основе инфраструктуры выставки «Экспо-2017».</a:t>
            </a:r>
          </a:p>
        </p:txBody>
      </p:sp>
      <p:pic>
        <p:nvPicPr>
          <p:cNvPr id="8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5036087"/>
            <a:ext cx="1341969" cy="1300678"/>
          </a:xfrm>
          <a:prstGeom prst="rect">
            <a:avLst/>
          </a:prstGeom>
          <a:noFill/>
        </p:spPr>
      </p:pic>
      <p:pic>
        <p:nvPicPr>
          <p:cNvPr id="55298" name="Picture 2" descr="http://www.czechkazach.com/wp-content/uploads/2016/09/exp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05850" y="2647950"/>
            <a:ext cx="3371850" cy="2258285"/>
          </a:xfrm>
          <a:prstGeom prst="rect">
            <a:avLst/>
          </a:prstGeom>
          <a:noFill/>
        </p:spPr>
      </p:pic>
      <p:pic>
        <p:nvPicPr>
          <p:cNvPr id="55300" name="Picture 4" descr="http://s6.postimg.org/acxkyxes1/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7775" y="2325773"/>
            <a:ext cx="6651625" cy="4283481"/>
          </a:xfrm>
          <a:prstGeom prst="rect">
            <a:avLst/>
          </a:prstGeom>
          <a:noFill/>
        </p:spPr>
      </p:pic>
      <p:pic>
        <p:nvPicPr>
          <p:cNvPr id="10" name="Picture 2" descr="Image result for sdg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54" y="5036087"/>
            <a:ext cx="1596546" cy="13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29849"/>
            <a:ext cx="12184689" cy="106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12 «Обеспечить устойчивые модели </a:t>
            </a:r>
          </a:p>
          <a:p>
            <a:pPr algn="ctr"/>
            <a:r>
              <a:rPr lang="ru-RU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и производства»</a:t>
            </a:r>
          </a:p>
        </p:txBody>
      </p:sp>
      <p:sp>
        <p:nvSpPr>
          <p:cNvPr id="47" name="Номер слайда 4"/>
          <p:cNvSpPr txBox="1">
            <a:spLocks/>
          </p:cNvSpPr>
          <p:nvPr/>
        </p:nvSpPr>
        <p:spPr>
          <a:xfrm>
            <a:off x="9117626" y="63994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5376" cy="10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DG-button-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5036087"/>
            <a:ext cx="1341969" cy="1300678"/>
          </a:xfrm>
          <a:prstGeom prst="rect">
            <a:avLst/>
          </a:prstGeom>
          <a:noFill/>
        </p:spPr>
      </p:pic>
      <p:pic>
        <p:nvPicPr>
          <p:cNvPr id="5122" name="Picture 2" descr="C:\Users\asylbekov_s\Desktop\презентация 3 ноября 2016\цур 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96732"/>
            <a:ext cx="667351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524</Words>
  <Application>Microsoft Office PowerPoint</Application>
  <PresentationFormat>Произвольный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Основные задачи Министерства энергетики РК по реализации Целей устойчивого развития и Парижского соглашения: нормативные аспекты, вызовы и перспективы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619Muhametova</dc:creator>
  <cp:lastModifiedBy>Сабыр Асылбеков</cp:lastModifiedBy>
  <cp:revision>620</cp:revision>
  <cp:lastPrinted>2016-11-02T12:25:18Z</cp:lastPrinted>
  <dcterms:created xsi:type="dcterms:W3CDTF">2014-05-20T11:13:34Z</dcterms:created>
  <dcterms:modified xsi:type="dcterms:W3CDTF">2016-11-02T12:37:59Z</dcterms:modified>
</cp:coreProperties>
</file>