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78" r:id="rId4"/>
    <p:sldId id="279" r:id="rId5"/>
    <p:sldId id="277" r:id="rId6"/>
    <p:sldId id="299" r:id="rId7"/>
    <p:sldId id="276" r:id="rId8"/>
    <p:sldId id="305" r:id="rId9"/>
    <p:sldId id="309" r:id="rId10"/>
    <p:sldId id="310" r:id="rId11"/>
    <p:sldId id="283" r:id="rId12"/>
    <p:sldId id="282" r:id="rId13"/>
    <p:sldId id="260" r:id="rId14"/>
    <p:sldId id="287" r:id="rId15"/>
    <p:sldId id="307" r:id="rId16"/>
    <p:sldId id="308" r:id="rId17"/>
    <p:sldId id="306" r:id="rId18"/>
    <p:sldId id="311" r:id="rId19"/>
    <p:sldId id="292" r:id="rId20"/>
    <p:sldId id="295" r:id="rId21"/>
    <p:sldId id="302" r:id="rId22"/>
    <p:sldId id="303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DA5"/>
    <a:srgbClr val="1E768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1" autoAdjust="0"/>
    <p:restoredTop sz="94658" autoAdjust="0"/>
  </p:normalViewPr>
  <p:slideViewPr>
    <p:cSldViewPr snapToGrid="0">
      <p:cViewPr>
        <p:scale>
          <a:sx n="78" d="100"/>
          <a:sy n="78" d="100"/>
        </p:scale>
        <p:origin x="-256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2277F599-0CB0-43A8-85C7-B18772B81397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39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3B748AE7-631C-42BC-A779-8CAD383BB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1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8AE7-631C-42BC-A779-8CAD383BB4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1DA-936B-490F-BBBA-4778E48A6D8E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7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E10A-4D3F-4E90-BAEE-44A3B4097C70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0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227B-E2D7-44B1-BD2A-A374B4E3F607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6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8708-386C-459C-8841-A601299830EE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5F4F-886A-47C6-B80F-148B641A3C25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566-57B3-4BC4-9B97-FF2B2B6D5FF9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990D-C212-4778-AD83-7A5876B98E92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682-37C5-4090-B9C8-D1AACC92A6FA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1597-6069-4922-A872-8BC865742F68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DB3-E854-443F-A07C-26CC86404BCB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894B-E932-497F-8387-3543C5618CB1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2F1321-5115-43C7-9AA0-622E37A9B284}" type="datetime1">
              <a:rPr lang="ru-RU" smtClean="0">
                <a:solidFill>
                  <a:srgbClr val="073E87"/>
                </a:solidFill>
              </a:rPr>
              <a:pPr/>
              <a:t>12.11.2016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7546" y="1808248"/>
            <a:ext cx="8207375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endParaRPr lang="ru-RU" sz="3200" b="1" dirty="0">
              <a:solidFill>
                <a:srgbClr val="073E8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0" t="2856" r="8196" b="3387"/>
          <a:stretch/>
        </p:blipFill>
        <p:spPr>
          <a:xfrm>
            <a:off x="3340449" y="3816838"/>
            <a:ext cx="2281287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6305" y="220564"/>
            <a:ext cx="882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внутренних дел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Законов Республики Казахстан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дактилоскопической и геномной регистрации»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«О внесении изменений и дополнений в некоторые законодательные акты Республики Казахстан по вопросам дактилоскопической и геномной регистрации»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3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4183" y="332692"/>
            <a:ext cx="3043730" cy="163397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Казахстана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претендующие на получение паспорта или удостоверения личности гражданина Республики Казахстан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71667" y="495640"/>
            <a:ext cx="2776762" cy="175649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постоянно  проживающие  в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Казахстане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68" idx="1"/>
          </p:cNvCxnSpPr>
          <p:nvPr/>
        </p:nvCxnSpPr>
        <p:spPr>
          <a:xfrm flipH="1" flipV="1">
            <a:off x="2791968" y="1645920"/>
            <a:ext cx="799470" cy="641485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011576" y="2023211"/>
            <a:ext cx="669640" cy="536179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8" idx="2"/>
          </p:cNvCxnSpPr>
          <p:nvPr/>
        </p:nvCxnSpPr>
        <p:spPr>
          <a:xfrm flipH="1">
            <a:off x="2897977" y="2925225"/>
            <a:ext cx="232069" cy="0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172890" y="3206451"/>
            <a:ext cx="309416" cy="0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159034" y="3669792"/>
            <a:ext cx="547334" cy="731522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-2" y="2125176"/>
            <a:ext cx="2897979" cy="209101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иностранцы  и  лица  без  гражданства,  претендующие на получения вида на жительство, удостоверения лица без гражданства, удостоверения беженца</a:t>
            </a:r>
          </a:p>
        </p:txBody>
      </p:sp>
      <p:sp>
        <p:nvSpPr>
          <p:cNvPr id="49" name="Овал 48"/>
          <p:cNvSpPr/>
          <p:nvPr/>
        </p:nvSpPr>
        <p:spPr>
          <a:xfrm>
            <a:off x="4597600" y="4216192"/>
            <a:ext cx="3667661" cy="258694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подлежащие выдворению  за пределы  территории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Казахстана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либо  подпадающие  под  действие международных  договоров о  реадмиссии, ратифицированных Республикой Казахстан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54" name="Овал 53"/>
          <p:cNvSpPr/>
          <p:nvPr/>
        </p:nvSpPr>
        <p:spPr>
          <a:xfrm>
            <a:off x="6462370" y="2391138"/>
            <a:ext cx="2374731" cy="19141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 при получении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виз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130046" y="2023211"/>
            <a:ext cx="3150580" cy="18040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4925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srgbClr val="002060"/>
                </a:solidFill>
              </a:rPr>
              <a:t>Категории лиц </a:t>
            </a:r>
            <a:r>
              <a:rPr lang="ru-RU" sz="1700" b="1" dirty="0" smtClean="0">
                <a:solidFill>
                  <a:srgbClr val="002060"/>
                </a:solidFill>
              </a:rPr>
              <a:t>подлежащих</a:t>
            </a:r>
            <a:r>
              <a:rPr lang="ru-RU" sz="1700" b="1" dirty="0">
                <a:solidFill>
                  <a:srgbClr val="002060"/>
                </a:solidFill>
              </a:rPr>
              <a:t/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государственной дактилоскопической</a:t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регистрации</a:t>
            </a:r>
            <a:endParaRPr lang="ru-RU" sz="1700" b="1" dirty="0">
              <a:solidFill>
                <a:srgbClr val="002060"/>
              </a:solidFill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5169408" y="3827238"/>
            <a:ext cx="390144" cy="478044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Овал 179"/>
          <p:cNvSpPr/>
          <p:nvPr/>
        </p:nvSpPr>
        <p:spPr>
          <a:xfrm>
            <a:off x="324599" y="4305282"/>
            <a:ext cx="4047744" cy="249785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прибывшие  в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 осуществления  трудовой  деятельности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основании  разрешений,  выданных  трудовому  иммигранту,  иностранному работнику на трудоустройство или работодателю на привлечение иностранной рабочей силы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3162485" y="146415"/>
            <a:ext cx="3209182" cy="163361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граждане Казахстана, иностранцы и лица без гражданства, в отношении которых принято решение о выдаче удостоверения личности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моряка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>
            <a:stCxn id="68" idx="0"/>
            <a:endCxn id="24" idx="4"/>
          </p:cNvCxnSpPr>
          <p:nvPr/>
        </p:nvCxnSpPr>
        <p:spPr>
          <a:xfrm flipV="1">
            <a:off x="4705336" y="1780032"/>
            <a:ext cx="61740" cy="243179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10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3504" y="902208"/>
            <a:ext cx="5541152" cy="1121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tx1">
                <a:alpha val="17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Above"/>
            <a:lightRig rig="threePt" dir="t"/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дактилоскопической информации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возлагается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17"/>
          <p:cNvGrpSpPr/>
          <p:nvPr/>
        </p:nvGrpSpPr>
        <p:grpSpPr>
          <a:xfrm>
            <a:off x="441916" y="4093767"/>
            <a:ext cx="3849668" cy="1880311"/>
            <a:chOff x="598713" y="3154681"/>
            <a:chExt cx="3233057" cy="1869407"/>
          </a:xfrm>
          <a:effectLst/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98713" y="3154681"/>
              <a:ext cx="3233057" cy="18694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tx1">
                  <a:alpha val="17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15" y="3599933"/>
              <a:ext cx="2909400" cy="100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при документировании и регистрации населения, выдаче виз</a:t>
              </a:r>
              <a:endParaRPr lang="ru-RU" sz="20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6"/>
          <p:cNvGrpSpPr/>
          <p:nvPr/>
        </p:nvGrpSpPr>
        <p:grpSpPr>
          <a:xfrm>
            <a:off x="4925568" y="4093768"/>
            <a:ext cx="3464283" cy="1880311"/>
            <a:chOff x="4471281" y="3133724"/>
            <a:chExt cx="2935114" cy="280987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71281" y="3133724"/>
              <a:ext cx="2935114" cy="28098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tx1">
                  <a:alpha val="17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7980" y="4084913"/>
              <a:ext cx="2661716" cy="453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при выдаче виз</a:t>
              </a:r>
              <a:endPara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41916" y="2613320"/>
            <a:ext cx="310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органы внутренних дел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8428" y="2428655"/>
            <a:ext cx="414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заграничные учреждения Министерства иностранных дел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4420" y="286665"/>
            <a:ext cx="792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дактилоскопической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регистрации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11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240" y="1700010"/>
            <a:ext cx="2976520" cy="1439429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 Казахстана, иностранные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и лица без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гражданства при документировании и регистрации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4817" y="1700010"/>
            <a:ext cx="2778710" cy="132360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Иностранные граждане и лица без гражданства при получении виз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572768" y="3401567"/>
            <a:ext cx="438914" cy="3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737104" y="5102352"/>
            <a:ext cx="377952" cy="292608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242304" y="5169414"/>
            <a:ext cx="438915" cy="195070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826210" y="5340096"/>
            <a:ext cx="3705687" cy="1072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База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данных МВД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2336" y="3584448"/>
            <a:ext cx="3108960" cy="1481330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Дактилоскопическая информация, полученная подразделениями миграционной полиции МВД 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ЦОНах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пунктах  РПДРН, РПДРИ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1744" y="3578354"/>
            <a:ext cx="3072384" cy="148742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Дактилоскопическая информация, полученная органами в области внешнеполитической деятельности, органами внутренних дел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7239" y="316992"/>
            <a:ext cx="8166287" cy="829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tx1">
                <a:alpha val="17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Above"/>
            <a:lightRig rig="threePt" dir="t"/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Накопление и хранение дактилоскопической информации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>
            <a:endCxn id="33" idx="0"/>
          </p:cNvCxnSpPr>
          <p:nvPr/>
        </p:nvCxnSpPr>
        <p:spPr>
          <a:xfrm flipH="1">
            <a:off x="7107936" y="3035809"/>
            <a:ext cx="118162" cy="542545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12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>
            <a:stCxn id="17" idx="4"/>
          </p:cNvCxnSpPr>
          <p:nvPr/>
        </p:nvCxnSpPr>
        <p:spPr>
          <a:xfrm>
            <a:off x="4616880" y="1904605"/>
            <a:ext cx="735408" cy="3008771"/>
          </a:xfrm>
          <a:prstGeom prst="straightConnector1">
            <a:avLst/>
          </a:prstGeom>
          <a:noFill/>
          <a:ln w="1587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cxnSp>
        <p:nvCxnSpPr>
          <p:cNvPr id="7" name="Прямая со стрелкой 6"/>
          <p:cNvCxnSpPr>
            <a:stCxn id="17" idx="4"/>
          </p:cNvCxnSpPr>
          <p:nvPr/>
        </p:nvCxnSpPr>
        <p:spPr>
          <a:xfrm flipH="1">
            <a:off x="3962400" y="1904605"/>
            <a:ext cx="654480" cy="667907"/>
          </a:xfrm>
          <a:prstGeom prst="straightConnector1">
            <a:avLst/>
          </a:prstGeom>
          <a:noFill/>
          <a:ln w="1587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>
            <a:off x="4631945" y="1917655"/>
            <a:ext cx="720343" cy="620937"/>
          </a:xfrm>
          <a:prstGeom prst="straightConnector1">
            <a:avLst/>
          </a:prstGeom>
          <a:noFill/>
          <a:ln w="1587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sp>
        <p:nvSpPr>
          <p:cNvPr id="17" name="Овал 16"/>
          <p:cNvSpPr/>
          <p:nvPr/>
        </p:nvSpPr>
        <p:spPr>
          <a:xfrm>
            <a:off x="2254827" y="175808"/>
            <a:ext cx="4724105" cy="1728797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Категории лиц и объектов, подлежащих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геномной регистрации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081002" y="1904605"/>
            <a:ext cx="4062998" cy="2462645"/>
          </a:xfrm>
          <a:prstGeom prst="ellipse">
            <a:avLst/>
          </a:prstGeom>
          <a:noFill/>
          <a:ln w="57150" cmpd="thickThin"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биологические родственники без вести пропавших граждан,  в первую очередь, родители (родитель) и (или) дети (ребенок), а при их отсутствии другие биологические родственники в зависимости от степени родства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(при согласии)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46540" y="1670304"/>
            <a:ext cx="3828052" cy="2316480"/>
          </a:xfrm>
          <a:prstGeom prst="ellipse">
            <a:avLst/>
          </a:prstGeom>
          <a:noFill/>
          <a:ln w="57150" cmpd="thickThin"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лица, осужденные за совершение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тяжких и особо тяжких преступлений, и преступлений всех категорий  тяжести против половой неприкосновенности личности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904139" y="4682468"/>
            <a:ext cx="4069173" cy="1767100"/>
          </a:xfrm>
          <a:prstGeom prst="ellipse">
            <a:avLst/>
          </a:prstGeom>
          <a:noFill/>
          <a:ln w="57150" cmpd="thickThin"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Неопознанные </a:t>
            </a: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трупы</a:t>
            </a:r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 flipH="1">
            <a:off x="4206004" y="1904605"/>
            <a:ext cx="410876" cy="2777863"/>
          </a:xfrm>
          <a:prstGeom prst="straightConnector1">
            <a:avLst/>
          </a:prstGeom>
          <a:noFill/>
          <a:ln w="1587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sp>
        <p:nvSpPr>
          <p:cNvPr id="20" name="Овал 19"/>
          <p:cNvSpPr/>
          <p:nvPr/>
        </p:nvSpPr>
        <p:spPr>
          <a:xfrm>
            <a:off x="146540" y="4165664"/>
            <a:ext cx="4385080" cy="2600896"/>
          </a:xfrm>
          <a:prstGeom prst="ellipse">
            <a:avLst/>
          </a:prstGeom>
          <a:noFill/>
          <a:ln w="57150" cmpd="thickThin"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неустановленные лица, биологический материал которых изъят в ходе досудебного расследования по нераскрытым тяжким или особо тяжким уголовным правонарушениям, а также всех категорий уголовных правонарушений против половой неприкосновенности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личности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13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40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9" name="Овал 8"/>
          <p:cNvSpPr/>
          <p:nvPr/>
        </p:nvSpPr>
        <p:spPr>
          <a:xfrm>
            <a:off x="134113" y="914400"/>
            <a:ext cx="2473218" cy="1687201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геномной регистрации </a:t>
            </a:r>
            <a:r>
              <a:rPr lang="ru-RU" sz="1400" b="1" dirty="0" smtClean="0">
                <a:solidFill>
                  <a:schemeClr val="tx1"/>
                </a:solidFill>
              </a:rPr>
              <a:t>биологических </a:t>
            </a:r>
            <a:r>
              <a:rPr lang="ru-RU" sz="1400" b="1" dirty="0">
                <a:solidFill>
                  <a:schemeClr val="tx1"/>
                </a:solidFill>
              </a:rPr>
              <a:t>родственников без </a:t>
            </a:r>
            <a:r>
              <a:rPr lang="ru-RU" sz="1400" b="1" dirty="0" smtClean="0">
                <a:solidFill>
                  <a:schemeClr val="tx1"/>
                </a:solidFill>
              </a:rPr>
              <a:t>вести пропавших </a:t>
            </a:r>
            <a:r>
              <a:rPr lang="ru-RU" sz="1400" b="1" dirty="0">
                <a:solidFill>
                  <a:schemeClr val="tx1"/>
                </a:solidFill>
              </a:rPr>
              <a:t>граждан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908720"/>
            <a:ext cx="2209550" cy="1661039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геномной регистрации </a:t>
            </a:r>
            <a:r>
              <a:rPr lang="ru-RU" sz="1400" b="1" dirty="0" smtClean="0">
                <a:solidFill>
                  <a:schemeClr val="tx1"/>
                </a:solidFill>
              </a:rPr>
              <a:t>лиц</a:t>
            </a:r>
            <a:r>
              <a:rPr lang="ru-RU" sz="1400" b="1" dirty="0">
                <a:solidFill>
                  <a:schemeClr val="tx1"/>
                </a:solidFill>
              </a:rPr>
              <a:t>, осужденных за совершение уголовных </a:t>
            </a:r>
            <a:r>
              <a:rPr lang="ru-RU" sz="1400" b="1" dirty="0" smtClean="0">
                <a:solidFill>
                  <a:schemeClr val="tx1"/>
                </a:solidFill>
              </a:rPr>
              <a:t>преступлений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6365" y="856664"/>
            <a:ext cx="2077229" cy="1710143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геномной регистрации неустановленных лиц – биологические следы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7115084" y="881045"/>
            <a:ext cx="1943572" cy="1710144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Неопознанные трупы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597" y="3391481"/>
            <a:ext cx="1999758" cy="144711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органы внутренних дел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1103" y="3366625"/>
            <a:ext cx="2004524" cy="144711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органы внутренних дел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(КУИС , ОКД)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5227" y="3391481"/>
            <a:ext cx="2004524" cy="144711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органы внутренних дел при участии органов дознания и органов предварительного следствия, органов судебной экспертизы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04786" y="3391481"/>
            <a:ext cx="1944216" cy="1447116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органы внутренних дел при участии органов судебной медицинской экспертизы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5597" y="5461865"/>
            <a:ext cx="1753891" cy="105460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Органами судебной экспертизы МЮ, Уполномоченными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подразделениями ОВД</a:t>
            </a:r>
          </a:p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71103" y="5452844"/>
            <a:ext cx="1868169" cy="1072650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Уполномоченными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подразделениями ОВД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3382" y="5452844"/>
            <a:ext cx="1794538" cy="104658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Органами судебной экспертизы МЮ, Уполномоченными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подразделениями </a:t>
            </a:r>
            <a:r>
              <a:rPr lang="ru-RU" sz="1200" b="1" dirty="0" smtClean="0">
                <a:solidFill>
                  <a:srgbClr val="002060"/>
                </a:solidFill>
              </a:rPr>
              <a:t>ОВД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89301" y="5403925"/>
            <a:ext cx="1794538" cy="104658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Органами судебной экспертизы МЮ, Уполномоченными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подразделениями </a:t>
            </a:r>
            <a:r>
              <a:rPr lang="ru-RU" sz="1200" b="1" dirty="0" smtClean="0">
                <a:solidFill>
                  <a:srgbClr val="002060"/>
                </a:solidFill>
              </a:rPr>
              <a:t>ОВД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6292" y="4926095"/>
            <a:ext cx="5067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Получение геномной информации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63040" y="2818843"/>
            <a:ext cx="6413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Получение биологических материалов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endCxn id="13" idx="0"/>
          </p:cNvCxnSpPr>
          <p:nvPr/>
        </p:nvCxnSpPr>
        <p:spPr>
          <a:xfrm>
            <a:off x="1245476" y="2601601"/>
            <a:ext cx="0" cy="789880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025226" y="5070245"/>
            <a:ext cx="438912" cy="1588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54112" y="5033198"/>
            <a:ext cx="451104" cy="12192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86870" y="2592645"/>
            <a:ext cx="0" cy="821722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64420" y="286665"/>
            <a:ext cx="792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геномной регистрации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14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15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32448" cy="409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16992" y="5353050"/>
            <a:ext cx="8388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образцов буккальных тканей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производится на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стерильные одноразовые носители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коллекторы с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ватным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тампоном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7950" y="188913"/>
            <a:ext cx="8928100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ОТБОР биологического материала на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стерильные одноразовые носители </a:t>
            </a:r>
          </a:p>
        </p:txBody>
      </p:sp>
    </p:spTree>
    <p:extLst>
      <p:ext uri="{BB962C8B-B14F-4D97-AF65-F5344CB8AC3E}">
        <p14:creationId xmlns:p14="http://schemas.microsoft.com/office/powerpoint/2010/main" val="2209883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07950" y="188913"/>
            <a:ext cx="8928100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Виды стерильных одноразовых носителей для </a:t>
            </a: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ОТБОРА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биологического материала у живых лиц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/>
          <a:srcRect l="7913" t="18761" r="7015" b="15427"/>
          <a:stretch/>
        </p:blipFill>
        <p:spPr>
          <a:xfrm>
            <a:off x="539552" y="1250363"/>
            <a:ext cx="3232922" cy="187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9552" y="3081338"/>
            <a:ext cx="3349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FTA-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карточки для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биологического материала</a:t>
            </a:r>
          </a:p>
        </p:txBody>
      </p:sp>
      <p:pic>
        <p:nvPicPr>
          <p:cNvPr id="1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622675"/>
            <a:ext cx="34988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498975"/>
            <a:ext cx="2870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827088" y="5773738"/>
            <a:ext cx="416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Bode-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карточки для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биологического материала</a:t>
            </a:r>
          </a:p>
        </p:txBody>
      </p:sp>
      <p:pic>
        <p:nvPicPr>
          <p:cNvPr id="1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279525"/>
            <a:ext cx="2616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867400" y="4318000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Карточки для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биологического материала (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Copan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176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17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3" name="Picture 3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72000"/>
            <a:ext cx="1536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" name="Picture 4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15033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" name="Picture 15" descr="slide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6216" y="1052259"/>
            <a:ext cx="2278062" cy="1522412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035968" y="1575594"/>
            <a:ext cx="785813" cy="428625"/>
          </a:xfrm>
          <a:prstGeom prst="rightArrow">
            <a:avLst>
              <a:gd name="adj1" fmla="val 50000"/>
              <a:gd name="adj2" fmla="val 988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17079">
            <a:off x="5382948" y="1863725"/>
            <a:ext cx="1071563" cy="400050"/>
          </a:xfrm>
          <a:prstGeom prst="rightArrow">
            <a:avLst>
              <a:gd name="adj1" fmla="val 50000"/>
              <a:gd name="adj2" fmla="val 988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4" descr="Buccal with Transpor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000125"/>
            <a:ext cx="1692275" cy="1911350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44638"/>
            <a:ext cx="22336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Titled Buccal Collector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84301">
            <a:off x="5136626" y="1158876"/>
            <a:ext cx="1077912" cy="493713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" name="Двойная стрелка вверх/вниз 10"/>
          <p:cNvSpPr/>
          <p:nvPr/>
        </p:nvSpPr>
        <p:spPr>
          <a:xfrm rot="3644720">
            <a:off x="6351715" y="5219395"/>
            <a:ext cx="285750" cy="1071563"/>
          </a:xfrm>
          <a:prstGeom prst="upDownArrow">
            <a:avLst>
              <a:gd name="adj1" fmla="val 50000"/>
              <a:gd name="adj2" fmla="val 1014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4143375" y="4929188"/>
            <a:ext cx="2308225" cy="1808162"/>
            <a:chOff x="0" y="6"/>
            <a:chExt cx="154" cy="120"/>
          </a:xfrm>
        </p:grpSpPr>
        <p:pic>
          <p:nvPicPr>
            <p:cNvPr id="13" name="Picture 25" descr="image"/>
            <p:cNvPicPr>
              <a:picLocks noChangeAspect="1"/>
            </p:cNvPicPr>
            <p:nvPr/>
          </p:nvPicPr>
          <p:blipFill>
            <a:blip r:embed="rId8"/>
            <a:srcRect l="-2071" t="4692"/>
            <a:stretch>
              <a:fillRect/>
            </a:stretch>
          </p:blipFill>
          <p:spPr bwMode="auto">
            <a:xfrm>
              <a:off x="6" y="6"/>
              <a:ext cx="116" cy="1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2997" dir="5400000" algn="ctr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/>
            </p:cNvSpPr>
            <p:nvPr/>
          </p:nvSpPr>
          <p:spPr bwMode="auto">
            <a:xfrm>
              <a:off x="0" y="117"/>
              <a:ext cx="154" cy="9"/>
            </a:xfrm>
            <a:prstGeom prst="rect">
              <a:avLst/>
            </a:prstGeom>
            <a:solidFill>
              <a:srgbClr val="FFFFFF"/>
            </a:solidFill>
            <a:ln w="36124">
              <a:solidFill>
                <a:srgbClr val="FFFFFF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endParaRPr lang="ru-RU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 rot="5400000">
            <a:off x="7229110" y="3263600"/>
            <a:ext cx="686528" cy="428625"/>
          </a:xfrm>
          <a:prstGeom prst="rightArrow">
            <a:avLst>
              <a:gd name="adj1" fmla="val 50000"/>
              <a:gd name="adj2" fmla="val 988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41" descr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6063"/>
            <a:ext cx="17145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13486488">
            <a:off x="3937000" y="4284663"/>
            <a:ext cx="982663" cy="428625"/>
          </a:xfrm>
          <a:prstGeom prst="rightArrow">
            <a:avLst>
              <a:gd name="adj1" fmla="val 50000"/>
              <a:gd name="adj2" fmla="val 988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9056083">
            <a:off x="1504950" y="3684588"/>
            <a:ext cx="849313" cy="346075"/>
          </a:xfrm>
          <a:prstGeom prst="rightArrow">
            <a:avLst>
              <a:gd name="adj1" fmla="val 50000"/>
              <a:gd name="adj2" fmla="val 988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030865"/>
            <a:ext cx="2428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Коллектор для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отбора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буккальных образцов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984244" y="2574671"/>
            <a:ext cx="2428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буккальных образцов с внутренней стороны щеки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43438" y="4316740"/>
            <a:ext cx="1785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Амплификация ДНК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14562" y="4489672"/>
            <a:ext cx="17859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Детекция ампликонов (продуктов амплификации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6207012"/>
            <a:ext cx="292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Электрофореграмма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(выделенный профиль ДНК)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857625"/>
            <a:ext cx="27733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572251" y="5671090"/>
            <a:ext cx="24864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Розлив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лизирующего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буфера для выделения ДНК и реакционной смеси для амплификации ДНК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75" y="188640"/>
            <a:ext cx="9144000" cy="70788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создания и пополнения Базы данных геномной информации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429375" y="760175"/>
            <a:ext cx="2714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Прокалывание коллектора с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буккальными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образцами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панчере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7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14528" y="816864"/>
            <a:ext cx="83880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Принятие законопроекта позволит: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успешно решать задачи быстрого и точного установления личности;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обеспечить качественно новый уровень степени защищенности прав и свобод человека, интересов общества и государства от общественно опасных посягательств;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усилить контроль за миграционными потоками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088" y="2268701"/>
            <a:ext cx="857707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Уголовно-исполнительный кодекс  </a:t>
            </a:r>
          </a:p>
          <a:p>
            <a:pPr indent="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Кодекс об административных правонарушениях </a:t>
            </a:r>
          </a:p>
          <a:p>
            <a:pPr indent="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 законы: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правовом положении иностранцев»,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 органах национальной безопасности Республики Казахстан»,  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беженцах»,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миграции населения»,  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Государственной границе Республики Казахстан», 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документах, удостоверяющих личность», </a:t>
            </a:r>
          </a:p>
          <a:p>
            <a:pPr indent="457200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 органах внутренних дел Республики Казахстан»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304" y="221420"/>
            <a:ext cx="8997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Проектом Закона «О внесении изменений и дополнений в некоторые законодательные акты Республики Казахстан по вопросам дактилоскопической и геномной регистрации» предполагается внести изменения и дополнения в следующие нормативные правовые акты: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19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6448" y="731520"/>
            <a:ext cx="8217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Основания для разработки проектов Законов</a:t>
            </a:r>
            <a:b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«О дактилоскопической и геномной регистрации» и «О внесении изменений и дополнений в некоторые законодательные акты Республики Казахстан по вопросам дактилоскопической и геномной регистрации»: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поручение Главы государства, данное на заседании Совета Безопасности 10 июня 2016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342900" lvl="0" indent="-342900" algn="just"/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законопроектных работ Правительства Республики Казахстан на 2016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(пункты </a:t>
            </a:r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26-1 и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26-2)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2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2281" r="74624" b="69524"/>
          <a:stretch/>
        </p:blipFill>
        <p:spPr>
          <a:xfrm>
            <a:off x="139898" y="128451"/>
            <a:ext cx="2775839" cy="2009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948104" y="2654454"/>
            <a:ext cx="2956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Общественные обсуждения законопроектов</a:t>
            </a:r>
            <a:endParaRPr lang="ru-RU" sz="24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" y="2417931"/>
            <a:ext cx="2808207" cy="1859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15997"/>
          <a:stretch/>
        </p:blipFill>
        <p:spPr>
          <a:xfrm>
            <a:off x="5949166" y="4452412"/>
            <a:ext cx="3116078" cy="187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3001560" cy="20010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9" y="4452412"/>
            <a:ext cx="2853537" cy="19023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15" y="136628"/>
            <a:ext cx="2971083" cy="1981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30" y="136628"/>
            <a:ext cx="2990090" cy="19933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" y="4471362"/>
            <a:ext cx="2773381" cy="18369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20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0525" y="146685"/>
            <a:ext cx="8653463" cy="4872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опыт дактилоскопической регистрации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124" y="573024"/>
            <a:ext cx="89098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2004 год -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США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выдаваемые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паспорта содержат чип с биометрической информацией о владельце паспорта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 том числе с отпечатками пальцев)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2005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США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иностранцы при въезде подвергаются обязательной процедуре фотографирования и снятия отпечатков пальцев.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2007 год -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чип паспорта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помимо цифровой фотографии владельца вносятся отпечатки пальцев.</a:t>
            </a:r>
          </a:p>
          <a:p>
            <a:pPr algn="just"/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 год - Регламентом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Европейского Союза 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 принят Визовый кодекс, согласно которому иностранцам при получении визы для въезда в Шенгенскую зону необходимо пройти процедуру биометрической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регистрации. </a:t>
            </a:r>
            <a:endParaRPr lang="kk-KZ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 год -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начата поэтапная дактилоскопическая регистрация граждан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(при получении заграничных паспортов)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2010 год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недрен проект биометрической регистрации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Aadhaar.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 год -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введена 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дактилоскопическая регистрация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получении удостоверения личности.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в 1998 году принят Федеральный закон «О государственной дактилоскопической регистрации», в 2008 году принят Федеральный закон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государственной геномной регистрации».</a:t>
            </a:r>
          </a:p>
          <a:p>
            <a:pPr algn="just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Беларусь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в 2003 году принят Закон «О государственной дактилоскопической регистрации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более 100 стран внедряют национальные проекты по биометрической регистрации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 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21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2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8125" y="238125"/>
            <a:ext cx="8564499" cy="8713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Возможности использования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биометрической информации: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6992" y="1207008"/>
            <a:ext cx="8367713" cy="51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0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    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Оперативное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точное установление личности граждан</a:t>
            </a:r>
          </a:p>
          <a:p>
            <a:pPr marL="1080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Исключение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изготовления фальшивых документов</a:t>
            </a:r>
          </a:p>
          <a:p>
            <a:pPr marL="1080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Облегчение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процедуры прохождения границы</a:t>
            </a:r>
          </a:p>
          <a:p>
            <a:pPr marL="1080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Создание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барьера мошенническим действиям при оказании услуг в банковской сфере</a:t>
            </a:r>
          </a:p>
          <a:p>
            <a:pPr marL="1080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Персональная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верификация владельца документа при предоставлении государственных услуг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том числе разрешений на приобретение оружия, при выдаче водительских удостоверений) </a:t>
            </a:r>
            <a:endParaRPr lang="ru-RU" sz="25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22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7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6992" y="5272344"/>
            <a:ext cx="3877304" cy="698063"/>
          </a:xfrm>
          <a:prstGeom prst="roundRect">
            <a:avLst/>
          </a:prstGeom>
          <a:gradFill>
            <a:gsLst>
              <a:gs pos="28000">
                <a:srgbClr val="66FFFF"/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глав  38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статей</a:t>
            </a:r>
          </a:p>
          <a:p>
            <a:pPr algn="ctr">
              <a:defRPr/>
            </a:pPr>
            <a:endParaRPr lang="ru-RU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316992" y="585215"/>
            <a:ext cx="3877305" cy="455632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  <p:txBody>
          <a:bodyPr wrap="none" lIns="0" tIns="0" rIns="0" bIns="0" anchor="ctr"/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Закона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дактилоскопической 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геномной регистрации»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01" y="573496"/>
            <a:ext cx="3808486" cy="28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43489"/>
            <a:ext cx="3889497" cy="3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4425696" y="585216"/>
            <a:ext cx="4291584" cy="451294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relaxedInset"/>
          </a:sp3d>
        </p:spPr>
        <p:txBody>
          <a:bodyPr wrap="none" lIns="0" tIns="0" rIns="0" bIns="0" anchor="ctr"/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внесении изменений 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дополнений  в некоторые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законодательные акты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вопросам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дактилоскопической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геномной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регистрации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505" y="4706023"/>
            <a:ext cx="4322246" cy="3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696" y="546009"/>
            <a:ext cx="4291584" cy="3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4487845" y="5272343"/>
            <a:ext cx="4229435" cy="698063"/>
          </a:xfrm>
          <a:prstGeom prst="roundRect">
            <a:avLst/>
          </a:prstGeom>
          <a:gradFill>
            <a:gsLst>
              <a:gs pos="28000">
                <a:srgbClr val="66FFFF"/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статьи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3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1054" y="286665"/>
            <a:ext cx="5727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принятия законопроекта: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184" y="871440"/>
            <a:ext cx="861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Подтверждение или идентификации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личности человека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дактилоскопической или геномной информации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7821" y="2267865"/>
            <a:ext cx="4293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законопроекта: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1" y="2889505"/>
            <a:ext cx="864412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Установление правовых основ государственной дактилоскопической и геномной регистрации, основных понятий, принципов, задач, порядка их осуществления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основных требований к сбору , обработке, защите дактилоскопической и геномной информации,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отбору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использованию биологического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материала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государственного регулирования в сфере дактилоскопической и геномной регистрации</a:t>
            </a:r>
          </a:p>
          <a:p>
            <a:pPr algn="just"/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4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2269" y="363696"/>
            <a:ext cx="672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понятия законопроекта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48" y="999019"/>
            <a:ext cx="8180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Дактилоскопическая информация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биометрические данные об особенностях строения папиллярных узоров пальцев и (или) ладоней рук человека или неопознанного трупа, позволяющие установить его личность.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48" y="3256661"/>
            <a:ext cx="8180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Дактилоскопическая регистрация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деятельность, осуществляемая уполномоченными государственными органами по сбору, обработке, защите дактилоскопической информации, установлению или подтверждению личности человека.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5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3563" y="2108491"/>
            <a:ext cx="756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127" y="812860"/>
            <a:ext cx="7770737" cy="201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Геномная информация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персональные данные, включая кодированную информацию об определенных фрагментах дезоксирибонуклеиновой кислоты человека или неопознанного трупа, позволяющие установить его личность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6607" y="3333352"/>
            <a:ext cx="7687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Геномная регистрация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деятельность, осуществляемая уполномоченными государственными органами по сбору,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обработке, защите </a:t>
            </a:r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биологического материала и геномной информации,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установлению или подтверждению личности человека.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6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44183" y="332692"/>
            <a:ext cx="3043730" cy="163397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Казахстана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претендующие на получение паспорта или удостоверения личности гражданина Республики Казахстан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71667" y="495640"/>
            <a:ext cx="2776762" cy="175649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постоянно  проживающие  в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Казахстане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68" idx="1"/>
          </p:cNvCxnSpPr>
          <p:nvPr/>
        </p:nvCxnSpPr>
        <p:spPr>
          <a:xfrm flipH="1" flipV="1">
            <a:off x="2791968" y="1645920"/>
            <a:ext cx="799470" cy="641485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011576" y="2023211"/>
            <a:ext cx="669640" cy="536179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8" idx="2"/>
          </p:cNvCxnSpPr>
          <p:nvPr/>
        </p:nvCxnSpPr>
        <p:spPr>
          <a:xfrm flipH="1">
            <a:off x="2897977" y="2925225"/>
            <a:ext cx="232069" cy="0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172890" y="3206451"/>
            <a:ext cx="309416" cy="0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159034" y="3669792"/>
            <a:ext cx="547334" cy="731522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-2" y="2125176"/>
            <a:ext cx="2897979" cy="209101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иностранцы  и  лица  без  гражданства,  претендующие на получения вида на жительство, удостоверения лица без гражданства, удостоверения беженца</a:t>
            </a:r>
          </a:p>
        </p:txBody>
      </p:sp>
      <p:sp>
        <p:nvSpPr>
          <p:cNvPr id="49" name="Овал 48"/>
          <p:cNvSpPr/>
          <p:nvPr/>
        </p:nvSpPr>
        <p:spPr>
          <a:xfrm>
            <a:off x="4597600" y="4216192"/>
            <a:ext cx="3667661" cy="258694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подлежащие выдворению  за пределы  территории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Казахстана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либо  подпадающие  под  действие международных  договоров о  реадмиссии, ратифицированных Республикой Казахстан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82306" y="5010734"/>
            <a:ext cx="278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endParaRPr lang="ru-RU" sz="1100" dirty="0"/>
          </a:p>
        </p:txBody>
      </p:sp>
      <p:sp>
        <p:nvSpPr>
          <p:cNvPr id="54" name="Овал 53"/>
          <p:cNvSpPr/>
          <p:nvPr/>
        </p:nvSpPr>
        <p:spPr>
          <a:xfrm>
            <a:off x="6462370" y="2391138"/>
            <a:ext cx="2374731" cy="19141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 при получении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виз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130046" y="2023211"/>
            <a:ext cx="3150580" cy="18040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4925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srgbClr val="002060"/>
                </a:solidFill>
              </a:rPr>
              <a:t>Категории лиц </a:t>
            </a:r>
            <a:r>
              <a:rPr lang="ru-RU" sz="1700" b="1" dirty="0" smtClean="0">
                <a:solidFill>
                  <a:srgbClr val="002060"/>
                </a:solidFill>
              </a:rPr>
              <a:t>подлежащих</a:t>
            </a:r>
            <a:r>
              <a:rPr lang="ru-RU" sz="1700" b="1" dirty="0">
                <a:solidFill>
                  <a:srgbClr val="002060"/>
                </a:solidFill>
              </a:rPr>
              <a:t/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государственной дактилоскопической</a:t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регистрации</a:t>
            </a:r>
            <a:endParaRPr lang="ru-RU" sz="1700" b="1" dirty="0">
              <a:solidFill>
                <a:srgbClr val="002060"/>
              </a:solidFill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5169408" y="3827238"/>
            <a:ext cx="390144" cy="478044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Овал 179"/>
          <p:cNvSpPr/>
          <p:nvPr/>
        </p:nvSpPr>
        <p:spPr>
          <a:xfrm>
            <a:off x="324599" y="4305282"/>
            <a:ext cx="4047744" cy="249785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иностранцы  и  лица  без  гражданства,  прибывшие  в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 осуществления  трудовой  деятельности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основании  разрешений,  выданных  трудовому  иммигранту,  иностранному работнику на трудоустройство или работодателю на привлечение иностранной рабочей силы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3162485" y="146415"/>
            <a:ext cx="3209182" cy="163361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граждане Казахстана, иностранцы и лица без гражданства, в отношении которых принято решение о выдаче удостоверения личности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моряка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>
            <a:stCxn id="68" idx="0"/>
            <a:endCxn id="24" idx="4"/>
          </p:cNvCxnSpPr>
          <p:nvPr/>
        </p:nvCxnSpPr>
        <p:spPr>
          <a:xfrm flipV="1">
            <a:off x="4705336" y="1780032"/>
            <a:ext cx="61740" cy="243179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7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5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5519142_digital_fingerprint.jpg"/>
          <p:cNvPicPr>
            <a:picLocks noChangeAspect="1"/>
          </p:cNvPicPr>
          <p:nvPr/>
        </p:nvPicPr>
        <p:blipFill>
          <a:blip r:embed="rId2" cstate="print"/>
          <a:srcRect l="12588" t="5970" r="7805" b="14926"/>
          <a:stretch>
            <a:fillRect/>
          </a:stretch>
        </p:blipFill>
        <p:spPr>
          <a:xfrm rot="1372611">
            <a:off x="828506" y="767797"/>
            <a:ext cx="5093185" cy="52929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52" y="418844"/>
            <a:ext cx="8636028" cy="604244"/>
          </a:xfrm>
          <a:prstGeom prst="rect">
            <a:avLst/>
          </a:prstGeom>
          <a:noFill/>
        </p:spPr>
        <p:txBody>
          <a:bodyPr wrap="square" lIns="110722" tIns="55360" rIns="110722" bIns="55360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актилоскопический сканер</a:t>
            </a:r>
            <a:endParaRPr lang="ru-RU" sz="29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59470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09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45519142_digital_fingerprint.jpg"/>
          <p:cNvPicPr>
            <a:picLocks noChangeAspect="1"/>
          </p:cNvPicPr>
          <p:nvPr/>
        </p:nvPicPr>
        <p:blipFill>
          <a:blip r:embed="rId2" cstate="print"/>
          <a:srcRect l="12588" t="5970" r="7805" b="14926"/>
          <a:stretch>
            <a:fillRect/>
          </a:stretch>
        </p:blipFill>
        <p:spPr>
          <a:xfrm rot="1372611">
            <a:off x="2540239" y="1590139"/>
            <a:ext cx="4331132" cy="45009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0288" y="207265"/>
            <a:ext cx="7510272" cy="12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722" tIns="55360" rIns="0" bIns="55360">
            <a:spAutoFit/>
          </a:bodyPr>
          <a:lstStyle/>
          <a:p>
            <a:pPr algn="ctr">
              <a:spcBef>
                <a:spcPct val="35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Дактилоскопическая регистрация методом электронного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бескраскового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дактилоскопирования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9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8" name="Picture 2" descr="Раб с экра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42" y="1484784"/>
            <a:ext cx="2040862" cy="243229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Picture 6" descr="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918" y="1844824"/>
            <a:ext cx="2081907" cy="208190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" name="Picture 8" descr="Ладо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442" y="4336472"/>
            <a:ext cx="2703305" cy="214314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" name="Picture 10" descr="kontr_ott"/>
          <p:cNvPicPr preferRelativeResize="0">
            <a:picLocks noChangeAspect="1" noChangeArrowheads="1"/>
          </p:cNvPicPr>
          <p:nvPr/>
        </p:nvPicPr>
        <p:blipFill>
          <a:blip r:embed="rId6" cstate="print"/>
          <a:srcRect t="10965" b="14221"/>
          <a:stretch>
            <a:fillRect/>
          </a:stretch>
        </p:blipFill>
        <p:spPr bwMode="auto">
          <a:xfrm>
            <a:off x="4590143" y="1813922"/>
            <a:ext cx="2141324" cy="20971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73690" y="3953569"/>
            <a:ext cx="1800225" cy="4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722" tIns="55360" rIns="110722" bIns="5536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Ввод установочных данных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10432" y="3930703"/>
            <a:ext cx="1905013" cy="4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722" tIns="55360" rIns="110722" bIns="5536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Снятие контрольных оттисков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21710" y="3953569"/>
            <a:ext cx="1800225" cy="2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722" tIns="55360" rIns="110722" bIns="5536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Прокатка пальцев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6" y="4509120"/>
            <a:ext cx="2622716" cy="1956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2" y="4496386"/>
            <a:ext cx="2656585" cy="1956950"/>
          </a:xfrm>
          <a:prstGeom prst="rect">
            <a:avLst/>
          </a:prstGeom>
        </p:spPr>
      </p:pic>
      <p:pic>
        <p:nvPicPr>
          <p:cNvPr id="17" name="Picture 7" descr="Прокат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7" y="1860265"/>
            <a:ext cx="2127612" cy="205469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388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1234</Words>
  <Application>Microsoft Office PowerPoint</Application>
  <PresentationFormat>Экран (4:3)</PresentationFormat>
  <Paragraphs>201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AIPS-P1</dc:creator>
  <cp:lastModifiedBy>Какабай </cp:lastModifiedBy>
  <cp:revision>199</cp:revision>
  <cp:lastPrinted>2016-11-11T03:40:56Z</cp:lastPrinted>
  <dcterms:created xsi:type="dcterms:W3CDTF">2016-05-03T06:11:58Z</dcterms:created>
  <dcterms:modified xsi:type="dcterms:W3CDTF">2016-11-12T07:09:52Z</dcterms:modified>
</cp:coreProperties>
</file>