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38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F1F47-31D3-472C-BA31-BB7F8DBFB55C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28CD6-0D97-427D-92AD-84DD694C9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9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28CD6-0D97-427D-92AD-84DD694C908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23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667979"/>
            <a:ext cx="10972800" cy="147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6382" y="2222500"/>
            <a:ext cx="12072035" cy="530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292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3404" y="677054"/>
            <a:ext cx="510054" cy="510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06676" y="831952"/>
            <a:ext cx="327660" cy="198755"/>
          </a:xfrm>
          <a:custGeom>
            <a:avLst/>
            <a:gdLst/>
            <a:ahLst/>
            <a:cxnLst/>
            <a:rect l="l" t="t" r="r" b="b"/>
            <a:pathLst>
              <a:path w="327659" h="198755">
                <a:moveTo>
                  <a:pt x="97893" y="145613"/>
                </a:moveTo>
                <a:lnTo>
                  <a:pt x="122944" y="100913"/>
                </a:lnTo>
                <a:lnTo>
                  <a:pt x="162925" y="68865"/>
                </a:lnTo>
                <a:lnTo>
                  <a:pt x="204093" y="53900"/>
                </a:lnTo>
                <a:lnTo>
                  <a:pt x="237248" y="46737"/>
                </a:lnTo>
                <a:lnTo>
                  <a:pt x="256014" y="42532"/>
                </a:lnTo>
                <a:lnTo>
                  <a:pt x="291865" y="29467"/>
                </a:lnTo>
                <a:lnTo>
                  <a:pt x="327354" y="0"/>
                </a:lnTo>
                <a:lnTo>
                  <a:pt x="318715" y="11234"/>
                </a:lnTo>
                <a:lnTo>
                  <a:pt x="302194" y="50042"/>
                </a:lnTo>
                <a:lnTo>
                  <a:pt x="298530" y="74708"/>
                </a:lnTo>
                <a:lnTo>
                  <a:pt x="296608" y="86995"/>
                </a:lnTo>
                <a:lnTo>
                  <a:pt x="277518" y="127057"/>
                </a:lnTo>
                <a:lnTo>
                  <a:pt x="239983" y="161890"/>
                </a:lnTo>
                <a:lnTo>
                  <a:pt x="191891" y="188990"/>
                </a:lnTo>
                <a:lnTo>
                  <a:pt x="148060" y="198411"/>
                </a:lnTo>
                <a:lnTo>
                  <a:pt x="104555" y="195472"/>
                </a:lnTo>
                <a:lnTo>
                  <a:pt x="63777" y="181026"/>
                </a:lnTo>
                <a:lnTo>
                  <a:pt x="28124" y="155921"/>
                </a:lnTo>
                <a:lnTo>
                  <a:pt x="0" y="121009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397500"/>
            <a:ext cx="13004800" cy="415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2200" y="1930400"/>
            <a:ext cx="11023600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pc="5" dirty="0" smtClean="0"/>
              <a:t>О ВОПРОСАХ </a:t>
            </a:r>
            <a:r>
              <a:rPr sz="4000" b="1" spc="5" dirty="0" smtClean="0"/>
              <a:t>КОНКУРЕНТОСПОСОБНОСТ</a:t>
            </a:r>
            <a:r>
              <a:rPr lang="ru-RU" sz="4000" b="1" spc="5" dirty="0" smtClean="0"/>
              <a:t>И</a:t>
            </a:r>
            <a:r>
              <a:rPr sz="4000" b="1" spc="5" dirty="0" smtClean="0"/>
              <a:t> </a:t>
            </a:r>
            <a:r>
              <a:rPr sz="4000" b="1" spc="10" dirty="0"/>
              <a:t>И</a:t>
            </a:r>
            <a:r>
              <a:rPr sz="4000" b="1" spc="-20" dirty="0"/>
              <a:t> </a:t>
            </a:r>
            <a:r>
              <a:rPr sz="4000" b="1" spc="-15" dirty="0" smtClean="0"/>
              <a:t>РАЗВИТИ</a:t>
            </a:r>
            <a:r>
              <a:rPr lang="ru-RU" sz="4000" b="1" spc="-15" dirty="0" smtClean="0"/>
              <a:t>И</a:t>
            </a:r>
            <a:endParaRPr sz="4000" b="1" dirty="0"/>
          </a:p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z="4000" spc="-185" dirty="0"/>
              <a:t>ОТЕЧЕСТВЕННЫХ</a:t>
            </a:r>
            <a:r>
              <a:rPr sz="4000" spc="-50" dirty="0"/>
              <a:t> </a:t>
            </a:r>
            <a:r>
              <a:rPr sz="4000" spc="-40" dirty="0"/>
              <a:t>СМИ</a:t>
            </a:r>
            <a:endParaRPr sz="4000" dirty="0"/>
          </a:p>
        </p:txBody>
      </p:sp>
      <p:sp>
        <p:nvSpPr>
          <p:cNvPr id="6" name="object 6"/>
          <p:cNvSpPr txBox="1"/>
          <p:nvPr/>
        </p:nvSpPr>
        <p:spPr>
          <a:xfrm>
            <a:off x="3251200" y="3962400"/>
            <a:ext cx="6512559" cy="38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00" dirty="0">
                <a:solidFill>
                  <a:srgbClr val="4F7671"/>
                </a:solidFill>
                <a:latin typeface="Arial"/>
                <a:cs typeface="Arial"/>
              </a:rPr>
              <a:t>Министерство </a:t>
            </a:r>
            <a:r>
              <a:rPr sz="2500" spc="-135" dirty="0">
                <a:solidFill>
                  <a:srgbClr val="4F7671"/>
                </a:solidFill>
                <a:latin typeface="Arial"/>
                <a:cs typeface="Arial"/>
              </a:rPr>
              <a:t>информации </a:t>
            </a:r>
            <a:r>
              <a:rPr sz="2500" spc="-125" dirty="0">
                <a:solidFill>
                  <a:srgbClr val="4F7671"/>
                </a:solidFill>
                <a:latin typeface="Arial"/>
                <a:cs typeface="Arial"/>
              </a:rPr>
              <a:t>и </a:t>
            </a:r>
            <a:r>
              <a:rPr sz="2500" spc="-130" dirty="0">
                <a:solidFill>
                  <a:srgbClr val="4F7671"/>
                </a:solidFill>
                <a:latin typeface="Arial"/>
                <a:cs typeface="Arial"/>
              </a:rPr>
              <a:t>коммуникаций</a:t>
            </a:r>
            <a:r>
              <a:rPr sz="2500" spc="33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2500" spc="-105" dirty="0">
                <a:solidFill>
                  <a:srgbClr val="4F7671"/>
                </a:solidFill>
                <a:latin typeface="Arial"/>
                <a:cs typeface="Arial"/>
              </a:rPr>
              <a:t>РК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36300" y="469900"/>
            <a:ext cx="1079500" cy="1066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8294" y="4432300"/>
            <a:ext cx="694690" cy="1295400"/>
          </a:xfrm>
          <a:custGeom>
            <a:avLst/>
            <a:gdLst/>
            <a:ahLst/>
            <a:cxnLst/>
            <a:rect l="l" t="t" r="r" b="b"/>
            <a:pathLst>
              <a:path w="694690" h="1295400">
                <a:moveTo>
                  <a:pt x="694105" y="0"/>
                </a:moveTo>
                <a:lnTo>
                  <a:pt x="645017" y="930"/>
                </a:lnTo>
                <a:lnTo>
                  <a:pt x="596114" y="3710"/>
                </a:lnTo>
                <a:lnTo>
                  <a:pt x="547447" y="8327"/>
                </a:lnTo>
                <a:lnTo>
                  <a:pt x="499065" y="14765"/>
                </a:lnTo>
                <a:lnTo>
                  <a:pt x="451019" y="23010"/>
                </a:lnTo>
                <a:lnTo>
                  <a:pt x="403358" y="33048"/>
                </a:lnTo>
                <a:lnTo>
                  <a:pt x="356132" y="44864"/>
                </a:lnTo>
                <a:lnTo>
                  <a:pt x="309392" y="58444"/>
                </a:lnTo>
                <a:lnTo>
                  <a:pt x="263187" y="73772"/>
                </a:lnTo>
                <a:lnTo>
                  <a:pt x="217567" y="90836"/>
                </a:lnTo>
                <a:lnTo>
                  <a:pt x="172583" y="109619"/>
                </a:lnTo>
                <a:lnTo>
                  <a:pt x="128284" y="130108"/>
                </a:lnTo>
                <a:lnTo>
                  <a:pt x="84721" y="152288"/>
                </a:lnTo>
                <a:lnTo>
                  <a:pt x="41942" y="176144"/>
                </a:lnTo>
                <a:lnTo>
                  <a:pt x="0" y="201663"/>
                </a:lnTo>
                <a:lnTo>
                  <a:pt x="694105" y="1295400"/>
                </a:lnTo>
                <a:lnTo>
                  <a:pt x="694105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06918" y="4432300"/>
            <a:ext cx="2591435" cy="2591435"/>
          </a:xfrm>
          <a:custGeom>
            <a:avLst/>
            <a:gdLst/>
            <a:ahLst/>
            <a:cxnLst/>
            <a:rect l="l" t="t" r="r" b="b"/>
            <a:pathLst>
              <a:path w="2591434" h="2591434">
                <a:moveTo>
                  <a:pt x="601375" y="201663"/>
                </a:moveTo>
                <a:lnTo>
                  <a:pt x="560849" y="228439"/>
                </a:lnTo>
                <a:lnTo>
                  <a:pt x="521651" y="256464"/>
                </a:lnTo>
                <a:lnTo>
                  <a:pt x="483789" y="285695"/>
                </a:lnTo>
                <a:lnTo>
                  <a:pt x="447275" y="316090"/>
                </a:lnTo>
                <a:lnTo>
                  <a:pt x="412116" y="347605"/>
                </a:lnTo>
                <a:lnTo>
                  <a:pt x="378323" y="380196"/>
                </a:lnTo>
                <a:lnTo>
                  <a:pt x="345906" y="413820"/>
                </a:lnTo>
                <a:lnTo>
                  <a:pt x="314874" y="448435"/>
                </a:lnTo>
                <a:lnTo>
                  <a:pt x="285236" y="483997"/>
                </a:lnTo>
                <a:lnTo>
                  <a:pt x="256943" y="520548"/>
                </a:lnTo>
                <a:lnTo>
                  <a:pt x="230185" y="557789"/>
                </a:lnTo>
                <a:lnTo>
                  <a:pt x="204791" y="595932"/>
                </a:lnTo>
                <a:lnTo>
                  <a:pt x="180829" y="634850"/>
                </a:lnTo>
                <a:lnTo>
                  <a:pt x="158311" y="674499"/>
                </a:lnTo>
                <a:lnTo>
                  <a:pt x="137246" y="714835"/>
                </a:lnTo>
                <a:lnTo>
                  <a:pt x="117644" y="755816"/>
                </a:lnTo>
                <a:lnTo>
                  <a:pt x="99513" y="797398"/>
                </a:lnTo>
                <a:lnTo>
                  <a:pt x="82864" y="839539"/>
                </a:lnTo>
                <a:lnTo>
                  <a:pt x="67707" y="882194"/>
                </a:lnTo>
                <a:lnTo>
                  <a:pt x="54051" y="925321"/>
                </a:lnTo>
                <a:lnTo>
                  <a:pt x="41905" y="968876"/>
                </a:lnTo>
                <a:lnTo>
                  <a:pt x="31280" y="1012817"/>
                </a:lnTo>
                <a:lnTo>
                  <a:pt x="22185" y="1057099"/>
                </a:lnTo>
                <a:lnTo>
                  <a:pt x="14630" y="1101680"/>
                </a:lnTo>
                <a:lnTo>
                  <a:pt x="8624" y="1146517"/>
                </a:lnTo>
                <a:lnTo>
                  <a:pt x="4177" y="1191567"/>
                </a:lnTo>
                <a:lnTo>
                  <a:pt x="1299" y="1236785"/>
                </a:lnTo>
                <a:lnTo>
                  <a:pt x="0" y="1282129"/>
                </a:lnTo>
                <a:lnTo>
                  <a:pt x="288" y="1327557"/>
                </a:lnTo>
                <a:lnTo>
                  <a:pt x="2174" y="1373023"/>
                </a:lnTo>
                <a:lnTo>
                  <a:pt x="5667" y="1418486"/>
                </a:lnTo>
                <a:lnTo>
                  <a:pt x="10778" y="1463902"/>
                </a:lnTo>
                <a:lnTo>
                  <a:pt x="17515" y="1509228"/>
                </a:lnTo>
                <a:lnTo>
                  <a:pt x="25888" y="1554421"/>
                </a:lnTo>
                <a:lnTo>
                  <a:pt x="35907" y="1599437"/>
                </a:lnTo>
                <a:lnTo>
                  <a:pt x="47582" y="1644233"/>
                </a:lnTo>
                <a:lnTo>
                  <a:pt x="60923" y="1688766"/>
                </a:lnTo>
                <a:lnTo>
                  <a:pt x="75938" y="1732993"/>
                </a:lnTo>
                <a:lnTo>
                  <a:pt x="92638" y="1776871"/>
                </a:lnTo>
                <a:lnTo>
                  <a:pt x="111032" y="1820356"/>
                </a:lnTo>
                <a:lnTo>
                  <a:pt x="131130" y="1863405"/>
                </a:lnTo>
                <a:lnTo>
                  <a:pt x="152942" y="1905975"/>
                </a:lnTo>
                <a:lnTo>
                  <a:pt x="176476" y="1948023"/>
                </a:lnTo>
                <a:lnTo>
                  <a:pt x="201744" y="1989505"/>
                </a:lnTo>
                <a:lnTo>
                  <a:pt x="228520" y="2030031"/>
                </a:lnTo>
                <a:lnTo>
                  <a:pt x="256545" y="2069229"/>
                </a:lnTo>
                <a:lnTo>
                  <a:pt x="285777" y="2107091"/>
                </a:lnTo>
                <a:lnTo>
                  <a:pt x="316171" y="2143606"/>
                </a:lnTo>
                <a:lnTo>
                  <a:pt x="347686" y="2178765"/>
                </a:lnTo>
                <a:lnTo>
                  <a:pt x="380277" y="2212557"/>
                </a:lnTo>
                <a:lnTo>
                  <a:pt x="413902" y="2244975"/>
                </a:lnTo>
                <a:lnTo>
                  <a:pt x="448517" y="2276007"/>
                </a:lnTo>
                <a:lnTo>
                  <a:pt x="484078" y="2305644"/>
                </a:lnTo>
                <a:lnTo>
                  <a:pt x="520544" y="2333877"/>
                </a:lnTo>
                <a:lnTo>
                  <a:pt x="557870" y="2360695"/>
                </a:lnTo>
                <a:lnTo>
                  <a:pt x="596014" y="2386090"/>
                </a:lnTo>
                <a:lnTo>
                  <a:pt x="634932" y="2410051"/>
                </a:lnTo>
                <a:lnTo>
                  <a:pt x="674580" y="2432569"/>
                </a:lnTo>
                <a:lnTo>
                  <a:pt x="714917" y="2453634"/>
                </a:lnTo>
                <a:lnTo>
                  <a:pt x="755898" y="2473237"/>
                </a:lnTo>
                <a:lnTo>
                  <a:pt x="797480" y="2491367"/>
                </a:lnTo>
                <a:lnTo>
                  <a:pt x="839620" y="2508016"/>
                </a:lnTo>
                <a:lnTo>
                  <a:pt x="882275" y="2523174"/>
                </a:lnTo>
                <a:lnTo>
                  <a:pt x="925402" y="2536830"/>
                </a:lnTo>
                <a:lnTo>
                  <a:pt x="968957" y="2548975"/>
                </a:lnTo>
                <a:lnTo>
                  <a:pt x="1012898" y="2559600"/>
                </a:lnTo>
                <a:lnTo>
                  <a:pt x="1057181" y="2568695"/>
                </a:lnTo>
                <a:lnTo>
                  <a:pt x="1101762" y="2576251"/>
                </a:lnTo>
                <a:lnTo>
                  <a:pt x="1146599" y="2582256"/>
                </a:lnTo>
                <a:lnTo>
                  <a:pt x="1191648" y="2586703"/>
                </a:lnTo>
                <a:lnTo>
                  <a:pt x="1236866" y="2589581"/>
                </a:lnTo>
                <a:lnTo>
                  <a:pt x="1282211" y="2590881"/>
                </a:lnTo>
                <a:lnTo>
                  <a:pt x="1327638" y="2590593"/>
                </a:lnTo>
                <a:lnTo>
                  <a:pt x="1373105" y="2588707"/>
                </a:lnTo>
                <a:lnTo>
                  <a:pt x="1418568" y="2585213"/>
                </a:lnTo>
                <a:lnTo>
                  <a:pt x="1463984" y="2580103"/>
                </a:lnTo>
                <a:lnTo>
                  <a:pt x="1509309" y="2573366"/>
                </a:lnTo>
                <a:lnTo>
                  <a:pt x="1554502" y="2564992"/>
                </a:lnTo>
                <a:lnTo>
                  <a:pt x="1599518" y="2554973"/>
                </a:lnTo>
                <a:lnTo>
                  <a:pt x="1644314" y="2543298"/>
                </a:lnTo>
                <a:lnTo>
                  <a:pt x="1688847" y="2529958"/>
                </a:lnTo>
                <a:lnTo>
                  <a:pt x="1733075" y="2514943"/>
                </a:lnTo>
                <a:lnTo>
                  <a:pt x="1776952" y="2498243"/>
                </a:lnTo>
                <a:lnTo>
                  <a:pt x="1820437" y="2479849"/>
                </a:lnTo>
                <a:lnTo>
                  <a:pt x="1863486" y="2459751"/>
                </a:lnTo>
                <a:lnTo>
                  <a:pt x="1906056" y="2437939"/>
                </a:lnTo>
                <a:lnTo>
                  <a:pt x="1948104" y="2414404"/>
                </a:lnTo>
                <a:lnTo>
                  <a:pt x="1989587" y="2389136"/>
                </a:lnTo>
                <a:lnTo>
                  <a:pt x="2030112" y="2362360"/>
                </a:lnTo>
                <a:lnTo>
                  <a:pt x="2069311" y="2334335"/>
                </a:lnTo>
                <a:lnTo>
                  <a:pt x="2107172" y="2305104"/>
                </a:lnTo>
                <a:lnTo>
                  <a:pt x="2143687" y="2274709"/>
                </a:lnTo>
                <a:lnTo>
                  <a:pt x="2178846" y="2243194"/>
                </a:lnTo>
                <a:lnTo>
                  <a:pt x="2212639" y="2210603"/>
                </a:lnTo>
                <a:lnTo>
                  <a:pt x="2245056" y="2176979"/>
                </a:lnTo>
                <a:lnTo>
                  <a:pt x="2276088" y="2142364"/>
                </a:lnTo>
                <a:lnTo>
                  <a:pt x="2305725" y="2106802"/>
                </a:lnTo>
                <a:lnTo>
                  <a:pt x="2333958" y="2070336"/>
                </a:lnTo>
                <a:lnTo>
                  <a:pt x="2360777" y="2033010"/>
                </a:lnTo>
                <a:lnTo>
                  <a:pt x="2386171" y="1994867"/>
                </a:lnTo>
                <a:lnTo>
                  <a:pt x="2410132" y="1955949"/>
                </a:lnTo>
                <a:lnTo>
                  <a:pt x="2432650" y="1916300"/>
                </a:lnTo>
                <a:lnTo>
                  <a:pt x="2453716" y="1875964"/>
                </a:lnTo>
                <a:lnTo>
                  <a:pt x="2473318" y="1834983"/>
                </a:lnTo>
                <a:lnTo>
                  <a:pt x="2491449" y="1793401"/>
                </a:lnTo>
                <a:lnTo>
                  <a:pt x="2508098" y="1751260"/>
                </a:lnTo>
                <a:lnTo>
                  <a:pt x="2523255" y="1708605"/>
                </a:lnTo>
                <a:lnTo>
                  <a:pt x="2536911" y="1665478"/>
                </a:lnTo>
                <a:lnTo>
                  <a:pt x="2549057" y="1621923"/>
                </a:lnTo>
                <a:lnTo>
                  <a:pt x="2559682" y="1577982"/>
                </a:lnTo>
                <a:lnTo>
                  <a:pt x="2568777" y="1533700"/>
                </a:lnTo>
                <a:lnTo>
                  <a:pt x="2576332" y="1489119"/>
                </a:lnTo>
                <a:lnTo>
                  <a:pt x="2582338" y="1444282"/>
                </a:lnTo>
                <a:lnTo>
                  <a:pt x="2586785" y="1399232"/>
                </a:lnTo>
                <a:lnTo>
                  <a:pt x="2589663" y="1354014"/>
                </a:lnTo>
                <a:lnTo>
                  <a:pt x="2590962" y="1308670"/>
                </a:lnTo>
                <a:lnTo>
                  <a:pt x="2590878" y="1295400"/>
                </a:lnTo>
                <a:lnTo>
                  <a:pt x="1295481" y="1295400"/>
                </a:lnTo>
                <a:lnTo>
                  <a:pt x="601375" y="201663"/>
                </a:lnTo>
                <a:close/>
              </a:path>
              <a:path w="2591434" h="2591434">
                <a:moveTo>
                  <a:pt x="1295481" y="0"/>
                </a:moveTo>
                <a:lnTo>
                  <a:pt x="1295481" y="1295400"/>
                </a:lnTo>
                <a:lnTo>
                  <a:pt x="2590878" y="1295400"/>
                </a:lnTo>
                <a:lnTo>
                  <a:pt x="2588788" y="1217776"/>
                </a:lnTo>
                <a:lnTo>
                  <a:pt x="2585295" y="1172313"/>
                </a:lnTo>
                <a:lnTo>
                  <a:pt x="2580184" y="1126897"/>
                </a:lnTo>
                <a:lnTo>
                  <a:pt x="2573447" y="1081571"/>
                </a:lnTo>
                <a:lnTo>
                  <a:pt x="2565074" y="1036378"/>
                </a:lnTo>
                <a:lnTo>
                  <a:pt x="2555054" y="991362"/>
                </a:lnTo>
                <a:lnTo>
                  <a:pt x="2543380" y="946566"/>
                </a:lnTo>
                <a:lnTo>
                  <a:pt x="2530039" y="902033"/>
                </a:lnTo>
                <a:lnTo>
                  <a:pt x="2515024" y="857806"/>
                </a:lnTo>
                <a:lnTo>
                  <a:pt x="2498324" y="813928"/>
                </a:lnTo>
                <a:lnTo>
                  <a:pt x="2479930" y="770443"/>
                </a:lnTo>
                <a:lnTo>
                  <a:pt x="2459832" y="727394"/>
                </a:lnTo>
                <a:lnTo>
                  <a:pt x="2438020" y="684824"/>
                </a:lnTo>
                <a:lnTo>
                  <a:pt x="2414485" y="642776"/>
                </a:lnTo>
                <a:lnTo>
                  <a:pt x="2389218" y="601294"/>
                </a:lnTo>
                <a:lnTo>
                  <a:pt x="2362103" y="560301"/>
                </a:lnTo>
                <a:lnTo>
                  <a:pt x="2333525" y="520463"/>
                </a:lnTo>
                <a:lnTo>
                  <a:pt x="2303727" y="482057"/>
                </a:lnTo>
                <a:lnTo>
                  <a:pt x="2272554" y="444853"/>
                </a:lnTo>
                <a:lnTo>
                  <a:pt x="2240117" y="408961"/>
                </a:lnTo>
                <a:lnTo>
                  <a:pt x="2206458" y="374404"/>
                </a:lnTo>
                <a:lnTo>
                  <a:pt x="2171623" y="341207"/>
                </a:lnTo>
                <a:lnTo>
                  <a:pt x="2135655" y="309393"/>
                </a:lnTo>
                <a:lnTo>
                  <a:pt x="2098598" y="278987"/>
                </a:lnTo>
                <a:lnTo>
                  <a:pt x="2060496" y="250014"/>
                </a:lnTo>
                <a:lnTo>
                  <a:pt x="2021393" y="222497"/>
                </a:lnTo>
                <a:lnTo>
                  <a:pt x="1981333" y="196460"/>
                </a:lnTo>
                <a:lnTo>
                  <a:pt x="1940360" y="171928"/>
                </a:lnTo>
                <a:lnTo>
                  <a:pt x="1898518" y="148925"/>
                </a:lnTo>
                <a:lnTo>
                  <a:pt x="1855850" y="127474"/>
                </a:lnTo>
                <a:lnTo>
                  <a:pt x="1812402" y="107601"/>
                </a:lnTo>
                <a:lnTo>
                  <a:pt x="1768216" y="89329"/>
                </a:lnTo>
                <a:lnTo>
                  <a:pt x="1723337" y="72683"/>
                </a:lnTo>
                <a:lnTo>
                  <a:pt x="1677808" y="57686"/>
                </a:lnTo>
                <a:lnTo>
                  <a:pt x="1631675" y="44363"/>
                </a:lnTo>
                <a:lnTo>
                  <a:pt x="1584980" y="32738"/>
                </a:lnTo>
                <a:lnTo>
                  <a:pt x="1537767" y="22835"/>
                </a:lnTo>
                <a:lnTo>
                  <a:pt x="1490081" y="14679"/>
                </a:lnTo>
                <a:lnTo>
                  <a:pt x="1441965" y="8293"/>
                </a:lnTo>
                <a:lnTo>
                  <a:pt x="1393464" y="3702"/>
                </a:lnTo>
                <a:lnTo>
                  <a:pt x="1344621" y="929"/>
                </a:lnTo>
                <a:lnTo>
                  <a:pt x="1295481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8760" y="4630867"/>
            <a:ext cx="2207895" cy="2207895"/>
          </a:xfrm>
          <a:custGeom>
            <a:avLst/>
            <a:gdLst/>
            <a:ahLst/>
            <a:cxnLst/>
            <a:rect l="l" t="t" r="r" b="b"/>
            <a:pathLst>
              <a:path w="2207895" h="2207895">
                <a:moveTo>
                  <a:pt x="1103639" y="0"/>
                </a:moveTo>
                <a:lnTo>
                  <a:pt x="1059052" y="895"/>
                </a:lnTo>
                <a:lnTo>
                  <a:pt x="1014524" y="3581"/>
                </a:lnTo>
                <a:lnTo>
                  <a:pt x="970113" y="8058"/>
                </a:lnTo>
                <a:lnTo>
                  <a:pt x="925877" y="14326"/>
                </a:lnTo>
                <a:lnTo>
                  <a:pt x="881876" y="22385"/>
                </a:lnTo>
                <a:lnTo>
                  <a:pt x="838168" y="32235"/>
                </a:lnTo>
                <a:lnTo>
                  <a:pt x="794811" y="43876"/>
                </a:lnTo>
                <a:lnTo>
                  <a:pt x="751864" y="57307"/>
                </a:lnTo>
                <a:lnTo>
                  <a:pt x="709385" y="72529"/>
                </a:lnTo>
                <a:lnTo>
                  <a:pt x="667434" y="89542"/>
                </a:lnTo>
                <a:lnTo>
                  <a:pt x="626068" y="108346"/>
                </a:lnTo>
                <a:lnTo>
                  <a:pt x="585346" y="128941"/>
                </a:lnTo>
                <a:lnTo>
                  <a:pt x="545327" y="151327"/>
                </a:lnTo>
                <a:lnTo>
                  <a:pt x="506069" y="175504"/>
                </a:lnTo>
                <a:lnTo>
                  <a:pt x="467631" y="201471"/>
                </a:lnTo>
                <a:lnTo>
                  <a:pt x="430072" y="229229"/>
                </a:lnTo>
                <a:lnTo>
                  <a:pt x="393449" y="258779"/>
                </a:lnTo>
                <a:lnTo>
                  <a:pt x="357822" y="290119"/>
                </a:lnTo>
                <a:lnTo>
                  <a:pt x="323249" y="323249"/>
                </a:lnTo>
                <a:lnTo>
                  <a:pt x="290119" y="357822"/>
                </a:lnTo>
                <a:lnTo>
                  <a:pt x="258779" y="393449"/>
                </a:lnTo>
                <a:lnTo>
                  <a:pt x="229229" y="430072"/>
                </a:lnTo>
                <a:lnTo>
                  <a:pt x="201471" y="467632"/>
                </a:lnTo>
                <a:lnTo>
                  <a:pt x="175504" y="506070"/>
                </a:lnTo>
                <a:lnTo>
                  <a:pt x="151327" y="545328"/>
                </a:lnTo>
                <a:lnTo>
                  <a:pt x="128941" y="585347"/>
                </a:lnTo>
                <a:lnTo>
                  <a:pt x="108346" y="626069"/>
                </a:lnTo>
                <a:lnTo>
                  <a:pt x="89542" y="667435"/>
                </a:lnTo>
                <a:lnTo>
                  <a:pt x="72529" y="709387"/>
                </a:lnTo>
                <a:lnTo>
                  <a:pt x="57307" y="751866"/>
                </a:lnTo>
                <a:lnTo>
                  <a:pt x="43876" y="794814"/>
                </a:lnTo>
                <a:lnTo>
                  <a:pt x="32235" y="838171"/>
                </a:lnTo>
                <a:lnTo>
                  <a:pt x="22385" y="881880"/>
                </a:lnTo>
                <a:lnTo>
                  <a:pt x="14326" y="925882"/>
                </a:lnTo>
                <a:lnTo>
                  <a:pt x="8058" y="970118"/>
                </a:lnTo>
                <a:lnTo>
                  <a:pt x="3581" y="1014529"/>
                </a:lnTo>
                <a:lnTo>
                  <a:pt x="895" y="1059058"/>
                </a:lnTo>
                <a:lnTo>
                  <a:pt x="0" y="1103645"/>
                </a:lnTo>
                <a:lnTo>
                  <a:pt x="895" y="1148233"/>
                </a:lnTo>
                <a:lnTo>
                  <a:pt x="3581" y="1192761"/>
                </a:lnTo>
                <a:lnTo>
                  <a:pt x="8058" y="1237173"/>
                </a:lnTo>
                <a:lnTo>
                  <a:pt x="14326" y="1281409"/>
                </a:lnTo>
                <a:lnTo>
                  <a:pt x="22385" y="1325411"/>
                </a:lnTo>
                <a:lnTo>
                  <a:pt x="32235" y="1369119"/>
                </a:lnTo>
                <a:lnTo>
                  <a:pt x="43876" y="1412477"/>
                </a:lnTo>
                <a:lnTo>
                  <a:pt x="57307" y="1455424"/>
                </a:lnTo>
                <a:lnTo>
                  <a:pt x="72529" y="1497903"/>
                </a:lnTo>
                <a:lnTo>
                  <a:pt x="89542" y="1539855"/>
                </a:lnTo>
                <a:lnTo>
                  <a:pt x="108346" y="1581222"/>
                </a:lnTo>
                <a:lnTo>
                  <a:pt x="128941" y="1621944"/>
                </a:lnTo>
                <a:lnTo>
                  <a:pt x="151327" y="1661963"/>
                </a:lnTo>
                <a:lnTo>
                  <a:pt x="175504" y="1701221"/>
                </a:lnTo>
                <a:lnTo>
                  <a:pt x="201471" y="1739659"/>
                </a:lnTo>
                <a:lnTo>
                  <a:pt x="229229" y="1777219"/>
                </a:lnTo>
                <a:lnTo>
                  <a:pt x="258779" y="1813841"/>
                </a:lnTo>
                <a:lnTo>
                  <a:pt x="290119" y="1849468"/>
                </a:lnTo>
                <a:lnTo>
                  <a:pt x="323249" y="1884041"/>
                </a:lnTo>
                <a:lnTo>
                  <a:pt x="357822" y="1917172"/>
                </a:lnTo>
                <a:lnTo>
                  <a:pt x="393449" y="1948512"/>
                </a:lnTo>
                <a:lnTo>
                  <a:pt x="430072" y="1978061"/>
                </a:lnTo>
                <a:lnTo>
                  <a:pt x="467631" y="2005820"/>
                </a:lnTo>
                <a:lnTo>
                  <a:pt x="506069" y="2031787"/>
                </a:lnTo>
                <a:lnTo>
                  <a:pt x="545327" y="2055964"/>
                </a:lnTo>
                <a:lnTo>
                  <a:pt x="585346" y="2078349"/>
                </a:lnTo>
                <a:lnTo>
                  <a:pt x="626068" y="2098944"/>
                </a:lnTo>
                <a:lnTo>
                  <a:pt x="667434" y="2117748"/>
                </a:lnTo>
                <a:lnTo>
                  <a:pt x="709385" y="2134761"/>
                </a:lnTo>
                <a:lnTo>
                  <a:pt x="751864" y="2149984"/>
                </a:lnTo>
                <a:lnTo>
                  <a:pt x="794811" y="2163415"/>
                </a:lnTo>
                <a:lnTo>
                  <a:pt x="838168" y="2175056"/>
                </a:lnTo>
                <a:lnTo>
                  <a:pt x="881876" y="2184906"/>
                </a:lnTo>
                <a:lnTo>
                  <a:pt x="925877" y="2192964"/>
                </a:lnTo>
                <a:lnTo>
                  <a:pt x="970113" y="2199232"/>
                </a:lnTo>
                <a:lnTo>
                  <a:pt x="1014524" y="2203710"/>
                </a:lnTo>
                <a:lnTo>
                  <a:pt x="1059052" y="2206396"/>
                </a:lnTo>
                <a:lnTo>
                  <a:pt x="1103639" y="2207291"/>
                </a:lnTo>
                <a:lnTo>
                  <a:pt x="1148226" y="2206396"/>
                </a:lnTo>
                <a:lnTo>
                  <a:pt x="1192754" y="2203710"/>
                </a:lnTo>
                <a:lnTo>
                  <a:pt x="1237165" y="2199232"/>
                </a:lnTo>
                <a:lnTo>
                  <a:pt x="1281401" y="2192964"/>
                </a:lnTo>
                <a:lnTo>
                  <a:pt x="1325402" y="2184906"/>
                </a:lnTo>
                <a:lnTo>
                  <a:pt x="1369110" y="2175056"/>
                </a:lnTo>
                <a:lnTo>
                  <a:pt x="1412467" y="2163415"/>
                </a:lnTo>
                <a:lnTo>
                  <a:pt x="1455414" y="2149984"/>
                </a:lnTo>
                <a:lnTo>
                  <a:pt x="1497893" y="2134761"/>
                </a:lnTo>
                <a:lnTo>
                  <a:pt x="1539844" y="2117748"/>
                </a:lnTo>
                <a:lnTo>
                  <a:pt x="1581210" y="2098944"/>
                </a:lnTo>
                <a:lnTo>
                  <a:pt x="1621932" y="2078349"/>
                </a:lnTo>
                <a:lnTo>
                  <a:pt x="1661951" y="2055964"/>
                </a:lnTo>
                <a:lnTo>
                  <a:pt x="1701209" y="2031787"/>
                </a:lnTo>
                <a:lnTo>
                  <a:pt x="1739647" y="2005820"/>
                </a:lnTo>
                <a:lnTo>
                  <a:pt x="1777206" y="1978061"/>
                </a:lnTo>
                <a:lnTo>
                  <a:pt x="1813829" y="1948512"/>
                </a:lnTo>
                <a:lnTo>
                  <a:pt x="1849456" y="1917172"/>
                </a:lnTo>
                <a:lnTo>
                  <a:pt x="1884029" y="1884041"/>
                </a:lnTo>
                <a:lnTo>
                  <a:pt x="1917160" y="1849468"/>
                </a:lnTo>
                <a:lnTo>
                  <a:pt x="1948500" y="1813841"/>
                </a:lnTo>
                <a:lnTo>
                  <a:pt x="1978049" y="1777219"/>
                </a:lnTo>
                <a:lnTo>
                  <a:pt x="2005807" y="1739659"/>
                </a:lnTo>
                <a:lnTo>
                  <a:pt x="2031774" y="1701221"/>
                </a:lnTo>
                <a:lnTo>
                  <a:pt x="2055951" y="1661963"/>
                </a:lnTo>
                <a:lnTo>
                  <a:pt x="2078337" y="1621944"/>
                </a:lnTo>
                <a:lnTo>
                  <a:pt x="2098932" y="1581222"/>
                </a:lnTo>
                <a:lnTo>
                  <a:pt x="2117736" y="1539855"/>
                </a:lnTo>
                <a:lnTo>
                  <a:pt x="2134749" y="1497903"/>
                </a:lnTo>
                <a:lnTo>
                  <a:pt x="2149971" y="1455424"/>
                </a:lnTo>
                <a:lnTo>
                  <a:pt x="2163403" y="1412477"/>
                </a:lnTo>
                <a:lnTo>
                  <a:pt x="2175043" y="1369119"/>
                </a:lnTo>
                <a:lnTo>
                  <a:pt x="2184893" y="1325411"/>
                </a:lnTo>
                <a:lnTo>
                  <a:pt x="2192952" y="1281409"/>
                </a:lnTo>
                <a:lnTo>
                  <a:pt x="2199220" y="1237173"/>
                </a:lnTo>
                <a:lnTo>
                  <a:pt x="2203697" y="1192761"/>
                </a:lnTo>
                <a:lnTo>
                  <a:pt x="2206383" y="1148233"/>
                </a:lnTo>
                <a:lnTo>
                  <a:pt x="2207279" y="1103645"/>
                </a:lnTo>
                <a:lnTo>
                  <a:pt x="2206383" y="1059058"/>
                </a:lnTo>
                <a:lnTo>
                  <a:pt x="2203697" y="1014529"/>
                </a:lnTo>
                <a:lnTo>
                  <a:pt x="2199220" y="970118"/>
                </a:lnTo>
                <a:lnTo>
                  <a:pt x="2192952" y="925882"/>
                </a:lnTo>
                <a:lnTo>
                  <a:pt x="2184893" y="881880"/>
                </a:lnTo>
                <a:lnTo>
                  <a:pt x="2175043" y="838171"/>
                </a:lnTo>
                <a:lnTo>
                  <a:pt x="2163403" y="794814"/>
                </a:lnTo>
                <a:lnTo>
                  <a:pt x="2149971" y="751866"/>
                </a:lnTo>
                <a:lnTo>
                  <a:pt x="2134749" y="709387"/>
                </a:lnTo>
                <a:lnTo>
                  <a:pt x="2117736" y="667435"/>
                </a:lnTo>
                <a:lnTo>
                  <a:pt x="2098932" y="626069"/>
                </a:lnTo>
                <a:lnTo>
                  <a:pt x="2078337" y="585347"/>
                </a:lnTo>
                <a:lnTo>
                  <a:pt x="2055951" y="545328"/>
                </a:lnTo>
                <a:lnTo>
                  <a:pt x="2031774" y="506070"/>
                </a:lnTo>
                <a:lnTo>
                  <a:pt x="2005807" y="467632"/>
                </a:lnTo>
                <a:lnTo>
                  <a:pt x="1978049" y="430072"/>
                </a:lnTo>
                <a:lnTo>
                  <a:pt x="1948500" y="393449"/>
                </a:lnTo>
                <a:lnTo>
                  <a:pt x="1917160" y="357822"/>
                </a:lnTo>
                <a:lnTo>
                  <a:pt x="1884029" y="323249"/>
                </a:lnTo>
                <a:lnTo>
                  <a:pt x="1849456" y="290119"/>
                </a:lnTo>
                <a:lnTo>
                  <a:pt x="1813829" y="258779"/>
                </a:lnTo>
                <a:lnTo>
                  <a:pt x="1777206" y="229229"/>
                </a:lnTo>
                <a:lnTo>
                  <a:pt x="1739647" y="201471"/>
                </a:lnTo>
                <a:lnTo>
                  <a:pt x="1701209" y="175504"/>
                </a:lnTo>
                <a:lnTo>
                  <a:pt x="1661951" y="151327"/>
                </a:lnTo>
                <a:lnTo>
                  <a:pt x="1621932" y="128941"/>
                </a:lnTo>
                <a:lnTo>
                  <a:pt x="1581210" y="108346"/>
                </a:lnTo>
                <a:lnTo>
                  <a:pt x="1539844" y="89542"/>
                </a:lnTo>
                <a:lnTo>
                  <a:pt x="1497893" y="72529"/>
                </a:lnTo>
                <a:lnTo>
                  <a:pt x="1455414" y="57307"/>
                </a:lnTo>
                <a:lnTo>
                  <a:pt x="1412467" y="43876"/>
                </a:lnTo>
                <a:lnTo>
                  <a:pt x="1369110" y="32235"/>
                </a:lnTo>
                <a:lnTo>
                  <a:pt x="1325402" y="22385"/>
                </a:lnTo>
                <a:lnTo>
                  <a:pt x="1281401" y="14326"/>
                </a:lnTo>
                <a:lnTo>
                  <a:pt x="1237165" y="8058"/>
                </a:lnTo>
                <a:lnTo>
                  <a:pt x="1192754" y="3581"/>
                </a:lnTo>
                <a:lnTo>
                  <a:pt x="1148226" y="895"/>
                </a:lnTo>
                <a:lnTo>
                  <a:pt x="1103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50300" y="4445000"/>
            <a:ext cx="1295400" cy="2540000"/>
          </a:xfrm>
          <a:custGeom>
            <a:avLst/>
            <a:gdLst/>
            <a:ahLst/>
            <a:cxnLst/>
            <a:rect l="l" t="t" r="r" b="b"/>
            <a:pathLst>
              <a:path w="1295400" h="2540000">
                <a:moveTo>
                  <a:pt x="1295400" y="0"/>
                </a:moveTo>
                <a:lnTo>
                  <a:pt x="1246835" y="893"/>
                </a:lnTo>
                <a:lnTo>
                  <a:pt x="1198722" y="3553"/>
                </a:lnTo>
                <a:lnTo>
                  <a:pt x="1151092" y="7947"/>
                </a:lnTo>
                <a:lnTo>
                  <a:pt x="1103975" y="14045"/>
                </a:lnTo>
                <a:lnTo>
                  <a:pt x="1057403" y="21815"/>
                </a:lnTo>
                <a:lnTo>
                  <a:pt x="1011408" y="31226"/>
                </a:lnTo>
                <a:lnTo>
                  <a:pt x="966020" y="42247"/>
                </a:lnTo>
                <a:lnTo>
                  <a:pt x="921271" y="54846"/>
                </a:lnTo>
                <a:lnTo>
                  <a:pt x="877193" y="68991"/>
                </a:lnTo>
                <a:lnTo>
                  <a:pt x="833816" y="84653"/>
                </a:lnTo>
                <a:lnTo>
                  <a:pt x="791172" y="101799"/>
                </a:lnTo>
                <a:lnTo>
                  <a:pt x="749292" y="120397"/>
                </a:lnTo>
                <a:lnTo>
                  <a:pt x="708208" y="140418"/>
                </a:lnTo>
                <a:lnTo>
                  <a:pt x="667950" y="161829"/>
                </a:lnTo>
                <a:lnTo>
                  <a:pt x="628551" y="184599"/>
                </a:lnTo>
                <a:lnTo>
                  <a:pt x="590041" y="208697"/>
                </a:lnTo>
                <a:lnTo>
                  <a:pt x="552452" y="234091"/>
                </a:lnTo>
                <a:lnTo>
                  <a:pt x="515815" y="260750"/>
                </a:lnTo>
                <a:lnTo>
                  <a:pt x="480161" y="288644"/>
                </a:lnTo>
                <a:lnTo>
                  <a:pt x="445522" y="317739"/>
                </a:lnTo>
                <a:lnTo>
                  <a:pt x="411929" y="348007"/>
                </a:lnTo>
                <a:lnTo>
                  <a:pt x="379414" y="379414"/>
                </a:lnTo>
                <a:lnTo>
                  <a:pt x="348007" y="411929"/>
                </a:lnTo>
                <a:lnTo>
                  <a:pt x="317739" y="445522"/>
                </a:lnTo>
                <a:lnTo>
                  <a:pt x="288644" y="480161"/>
                </a:lnTo>
                <a:lnTo>
                  <a:pt x="260750" y="515815"/>
                </a:lnTo>
                <a:lnTo>
                  <a:pt x="234091" y="552452"/>
                </a:lnTo>
                <a:lnTo>
                  <a:pt x="208697" y="590041"/>
                </a:lnTo>
                <a:lnTo>
                  <a:pt x="184599" y="628551"/>
                </a:lnTo>
                <a:lnTo>
                  <a:pt x="161829" y="667950"/>
                </a:lnTo>
                <a:lnTo>
                  <a:pt x="140418" y="708208"/>
                </a:lnTo>
                <a:lnTo>
                  <a:pt x="120397" y="749292"/>
                </a:lnTo>
                <a:lnTo>
                  <a:pt x="101799" y="791172"/>
                </a:lnTo>
                <a:lnTo>
                  <a:pt x="84653" y="833816"/>
                </a:lnTo>
                <a:lnTo>
                  <a:pt x="68991" y="877193"/>
                </a:lnTo>
                <a:lnTo>
                  <a:pt x="54846" y="921271"/>
                </a:lnTo>
                <a:lnTo>
                  <a:pt x="42247" y="966020"/>
                </a:lnTo>
                <a:lnTo>
                  <a:pt x="31226" y="1011408"/>
                </a:lnTo>
                <a:lnTo>
                  <a:pt x="21815" y="1057403"/>
                </a:lnTo>
                <a:lnTo>
                  <a:pt x="14045" y="1103975"/>
                </a:lnTo>
                <a:lnTo>
                  <a:pt x="7947" y="1151092"/>
                </a:lnTo>
                <a:lnTo>
                  <a:pt x="3553" y="1198722"/>
                </a:lnTo>
                <a:lnTo>
                  <a:pt x="893" y="1246835"/>
                </a:lnTo>
                <a:lnTo>
                  <a:pt x="0" y="1295400"/>
                </a:lnTo>
                <a:lnTo>
                  <a:pt x="928" y="1344638"/>
                </a:lnTo>
                <a:lnTo>
                  <a:pt x="3693" y="1393497"/>
                </a:lnTo>
                <a:lnTo>
                  <a:pt x="8266" y="1441940"/>
                </a:lnTo>
                <a:lnTo>
                  <a:pt x="14617" y="1489926"/>
                </a:lnTo>
                <a:lnTo>
                  <a:pt x="22718" y="1537417"/>
                </a:lnTo>
                <a:lnTo>
                  <a:pt x="32539" y="1584375"/>
                </a:lnTo>
                <a:lnTo>
                  <a:pt x="44052" y="1630760"/>
                </a:lnTo>
                <a:lnTo>
                  <a:pt x="57226" y="1676533"/>
                </a:lnTo>
                <a:lnTo>
                  <a:pt x="72034" y="1721657"/>
                </a:lnTo>
                <a:lnTo>
                  <a:pt x="88445" y="1766091"/>
                </a:lnTo>
                <a:lnTo>
                  <a:pt x="106431" y="1809798"/>
                </a:lnTo>
                <a:lnTo>
                  <a:pt x="125962" y="1852739"/>
                </a:lnTo>
                <a:lnTo>
                  <a:pt x="147010" y="1894873"/>
                </a:lnTo>
                <a:lnTo>
                  <a:pt x="169544" y="1936164"/>
                </a:lnTo>
                <a:lnTo>
                  <a:pt x="193537" y="1976572"/>
                </a:lnTo>
                <a:lnTo>
                  <a:pt x="218959" y="2016058"/>
                </a:lnTo>
                <a:lnTo>
                  <a:pt x="245780" y="2054584"/>
                </a:lnTo>
                <a:lnTo>
                  <a:pt x="273972" y="2092110"/>
                </a:lnTo>
                <a:lnTo>
                  <a:pt x="303505" y="2128599"/>
                </a:lnTo>
                <a:lnTo>
                  <a:pt x="334351" y="2164010"/>
                </a:lnTo>
                <a:lnTo>
                  <a:pt x="366480" y="2198305"/>
                </a:lnTo>
                <a:lnTo>
                  <a:pt x="399863" y="2231447"/>
                </a:lnTo>
                <a:lnTo>
                  <a:pt x="434471" y="2263394"/>
                </a:lnTo>
                <a:lnTo>
                  <a:pt x="470274" y="2294110"/>
                </a:lnTo>
                <a:lnTo>
                  <a:pt x="507244" y="2323555"/>
                </a:lnTo>
                <a:lnTo>
                  <a:pt x="545352" y="2351690"/>
                </a:lnTo>
                <a:lnTo>
                  <a:pt x="584567" y="2378477"/>
                </a:lnTo>
                <a:lnTo>
                  <a:pt x="624862" y="2403876"/>
                </a:lnTo>
                <a:lnTo>
                  <a:pt x="666207" y="2427849"/>
                </a:lnTo>
                <a:lnTo>
                  <a:pt x="708573" y="2450357"/>
                </a:lnTo>
                <a:lnTo>
                  <a:pt x="751930" y="2471362"/>
                </a:lnTo>
                <a:lnTo>
                  <a:pt x="796250" y="2490824"/>
                </a:lnTo>
                <a:lnTo>
                  <a:pt x="841504" y="2508705"/>
                </a:lnTo>
                <a:lnTo>
                  <a:pt x="887661" y="2524966"/>
                </a:lnTo>
                <a:lnTo>
                  <a:pt x="934694" y="2539568"/>
                </a:lnTo>
                <a:lnTo>
                  <a:pt x="1295400" y="1295400"/>
                </a:lnTo>
                <a:lnTo>
                  <a:pt x="129540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84994" y="4445000"/>
            <a:ext cx="1656714" cy="2591435"/>
          </a:xfrm>
          <a:custGeom>
            <a:avLst/>
            <a:gdLst/>
            <a:ahLst/>
            <a:cxnLst/>
            <a:rect l="l" t="t" r="r" b="b"/>
            <a:pathLst>
              <a:path w="1656715" h="2591434">
                <a:moveTo>
                  <a:pt x="360705" y="0"/>
                </a:moveTo>
                <a:lnTo>
                  <a:pt x="360705" y="1295400"/>
                </a:lnTo>
                <a:lnTo>
                  <a:pt x="0" y="2539568"/>
                </a:lnTo>
                <a:lnTo>
                  <a:pt x="46892" y="2552232"/>
                </a:lnTo>
                <a:lnTo>
                  <a:pt x="93842" y="2563075"/>
                </a:lnTo>
                <a:lnTo>
                  <a:pt x="140813" y="2572117"/>
                </a:lnTo>
                <a:lnTo>
                  <a:pt x="187764" y="2579380"/>
                </a:lnTo>
                <a:lnTo>
                  <a:pt x="234658" y="2584885"/>
                </a:lnTo>
                <a:lnTo>
                  <a:pt x="281454" y="2588654"/>
                </a:lnTo>
                <a:lnTo>
                  <a:pt x="328116" y="2590707"/>
                </a:lnTo>
                <a:lnTo>
                  <a:pt x="374603" y="2591067"/>
                </a:lnTo>
                <a:lnTo>
                  <a:pt x="420877" y="2589755"/>
                </a:lnTo>
                <a:lnTo>
                  <a:pt x="466900" y="2586791"/>
                </a:lnTo>
                <a:lnTo>
                  <a:pt x="512631" y="2582197"/>
                </a:lnTo>
                <a:lnTo>
                  <a:pt x="558034" y="2575996"/>
                </a:lnTo>
                <a:lnTo>
                  <a:pt x="603068" y="2568207"/>
                </a:lnTo>
                <a:lnTo>
                  <a:pt x="647695" y="2558852"/>
                </a:lnTo>
                <a:lnTo>
                  <a:pt x="691876" y="2547954"/>
                </a:lnTo>
                <a:lnTo>
                  <a:pt x="735573" y="2535532"/>
                </a:lnTo>
                <a:lnTo>
                  <a:pt x="778747" y="2521609"/>
                </a:lnTo>
                <a:lnTo>
                  <a:pt x="821358" y="2506205"/>
                </a:lnTo>
                <a:lnTo>
                  <a:pt x="863369" y="2489343"/>
                </a:lnTo>
                <a:lnTo>
                  <a:pt x="904739" y="2471043"/>
                </a:lnTo>
                <a:lnTo>
                  <a:pt x="945432" y="2451327"/>
                </a:lnTo>
                <a:lnTo>
                  <a:pt x="985407" y="2430216"/>
                </a:lnTo>
                <a:lnTo>
                  <a:pt x="1024626" y="2407732"/>
                </a:lnTo>
                <a:lnTo>
                  <a:pt x="1063050" y="2383895"/>
                </a:lnTo>
                <a:lnTo>
                  <a:pt x="1100640" y="2358728"/>
                </a:lnTo>
                <a:lnTo>
                  <a:pt x="1137358" y="2332251"/>
                </a:lnTo>
                <a:lnTo>
                  <a:pt x="1173165" y="2304486"/>
                </a:lnTo>
                <a:lnTo>
                  <a:pt x="1208022" y="2275455"/>
                </a:lnTo>
                <a:lnTo>
                  <a:pt x="1241889" y="2245178"/>
                </a:lnTo>
                <a:lnTo>
                  <a:pt x="1274730" y="2213677"/>
                </a:lnTo>
                <a:lnTo>
                  <a:pt x="1306504" y="2180974"/>
                </a:lnTo>
                <a:lnTo>
                  <a:pt x="1337172" y="2147089"/>
                </a:lnTo>
                <a:lnTo>
                  <a:pt x="1366697" y="2112045"/>
                </a:lnTo>
                <a:lnTo>
                  <a:pt x="1395039" y="2075861"/>
                </a:lnTo>
                <a:lnTo>
                  <a:pt x="1422159" y="2038561"/>
                </a:lnTo>
                <a:lnTo>
                  <a:pt x="1448020" y="2000165"/>
                </a:lnTo>
                <a:lnTo>
                  <a:pt x="1472581" y="1960694"/>
                </a:lnTo>
                <a:lnTo>
                  <a:pt x="1495804" y="1920170"/>
                </a:lnTo>
                <a:lnTo>
                  <a:pt x="1517650" y="1878614"/>
                </a:lnTo>
                <a:lnTo>
                  <a:pt x="1538081" y="1836048"/>
                </a:lnTo>
                <a:lnTo>
                  <a:pt x="1557057" y="1792492"/>
                </a:lnTo>
                <a:lnTo>
                  <a:pt x="1574541" y="1747969"/>
                </a:lnTo>
                <a:lnTo>
                  <a:pt x="1590492" y="1702500"/>
                </a:lnTo>
                <a:lnTo>
                  <a:pt x="1604873" y="1656105"/>
                </a:lnTo>
                <a:lnTo>
                  <a:pt x="1617538" y="1609213"/>
                </a:lnTo>
                <a:lnTo>
                  <a:pt x="1628380" y="1562262"/>
                </a:lnTo>
                <a:lnTo>
                  <a:pt x="1637423" y="1515292"/>
                </a:lnTo>
                <a:lnTo>
                  <a:pt x="1644686" y="1468340"/>
                </a:lnTo>
                <a:lnTo>
                  <a:pt x="1650191" y="1421447"/>
                </a:lnTo>
                <a:lnTo>
                  <a:pt x="1653959" y="1374650"/>
                </a:lnTo>
                <a:lnTo>
                  <a:pt x="1656013" y="1327989"/>
                </a:lnTo>
                <a:lnTo>
                  <a:pt x="1656373" y="1281501"/>
                </a:lnTo>
                <a:lnTo>
                  <a:pt x="1655060" y="1235227"/>
                </a:lnTo>
                <a:lnTo>
                  <a:pt x="1652096" y="1189205"/>
                </a:lnTo>
                <a:lnTo>
                  <a:pt x="1647503" y="1143473"/>
                </a:lnTo>
                <a:lnTo>
                  <a:pt x="1641301" y="1098071"/>
                </a:lnTo>
                <a:lnTo>
                  <a:pt x="1633512" y="1053037"/>
                </a:lnTo>
                <a:lnTo>
                  <a:pt x="1624158" y="1008409"/>
                </a:lnTo>
                <a:lnTo>
                  <a:pt x="1613259" y="964228"/>
                </a:lnTo>
                <a:lnTo>
                  <a:pt x="1600837" y="920531"/>
                </a:lnTo>
                <a:lnTo>
                  <a:pt x="1586914" y="877358"/>
                </a:lnTo>
                <a:lnTo>
                  <a:pt x="1571511" y="834746"/>
                </a:lnTo>
                <a:lnTo>
                  <a:pt x="1554648" y="792736"/>
                </a:lnTo>
                <a:lnTo>
                  <a:pt x="1536348" y="751365"/>
                </a:lnTo>
                <a:lnTo>
                  <a:pt x="1516632" y="710673"/>
                </a:lnTo>
                <a:lnTo>
                  <a:pt x="1495521" y="670698"/>
                </a:lnTo>
                <a:lnTo>
                  <a:pt x="1473037" y="631479"/>
                </a:lnTo>
                <a:lnTo>
                  <a:pt x="1449200" y="593055"/>
                </a:lnTo>
                <a:lnTo>
                  <a:pt x="1424033" y="555464"/>
                </a:lnTo>
                <a:lnTo>
                  <a:pt x="1397557" y="518746"/>
                </a:lnTo>
                <a:lnTo>
                  <a:pt x="1369792" y="482940"/>
                </a:lnTo>
                <a:lnTo>
                  <a:pt x="1340760" y="448083"/>
                </a:lnTo>
                <a:lnTo>
                  <a:pt x="1310484" y="414215"/>
                </a:lnTo>
                <a:lnTo>
                  <a:pt x="1278983" y="381375"/>
                </a:lnTo>
                <a:lnTo>
                  <a:pt x="1246279" y="349601"/>
                </a:lnTo>
                <a:lnTo>
                  <a:pt x="1212395" y="318932"/>
                </a:lnTo>
                <a:lnTo>
                  <a:pt x="1177350" y="289407"/>
                </a:lnTo>
                <a:lnTo>
                  <a:pt x="1141167" y="261065"/>
                </a:lnTo>
                <a:lnTo>
                  <a:pt x="1103866" y="233945"/>
                </a:lnTo>
                <a:lnTo>
                  <a:pt x="1065470" y="208085"/>
                </a:lnTo>
                <a:lnTo>
                  <a:pt x="1025999" y="183524"/>
                </a:lnTo>
                <a:lnTo>
                  <a:pt x="985475" y="160301"/>
                </a:lnTo>
                <a:lnTo>
                  <a:pt x="943919" y="138455"/>
                </a:lnTo>
                <a:lnTo>
                  <a:pt x="901353" y="118024"/>
                </a:lnTo>
                <a:lnTo>
                  <a:pt x="857798" y="99047"/>
                </a:lnTo>
                <a:lnTo>
                  <a:pt x="813274" y="81564"/>
                </a:lnTo>
                <a:lnTo>
                  <a:pt x="767805" y="65612"/>
                </a:lnTo>
                <a:lnTo>
                  <a:pt x="721410" y="51231"/>
                </a:lnTo>
                <a:lnTo>
                  <a:pt x="670925" y="37693"/>
                </a:lnTo>
                <a:lnTo>
                  <a:pt x="619987" y="26212"/>
                </a:lnTo>
                <a:lnTo>
                  <a:pt x="568658" y="16799"/>
                </a:lnTo>
                <a:lnTo>
                  <a:pt x="517003" y="9463"/>
                </a:lnTo>
                <a:lnTo>
                  <a:pt x="465083" y="4211"/>
                </a:lnTo>
                <a:lnTo>
                  <a:pt x="412963" y="1054"/>
                </a:lnTo>
                <a:lnTo>
                  <a:pt x="360705" y="0"/>
                </a:lnTo>
                <a:close/>
              </a:path>
            </a:pathLst>
          </a:custGeom>
          <a:solidFill>
            <a:srgbClr val="29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37818" y="4643567"/>
            <a:ext cx="2207895" cy="2207895"/>
          </a:xfrm>
          <a:custGeom>
            <a:avLst/>
            <a:gdLst/>
            <a:ahLst/>
            <a:cxnLst/>
            <a:rect l="l" t="t" r="r" b="b"/>
            <a:pathLst>
              <a:path w="2207895" h="2207895">
                <a:moveTo>
                  <a:pt x="1103645" y="0"/>
                </a:moveTo>
                <a:lnTo>
                  <a:pt x="1059058" y="895"/>
                </a:lnTo>
                <a:lnTo>
                  <a:pt x="1014529" y="3581"/>
                </a:lnTo>
                <a:lnTo>
                  <a:pt x="970118" y="8058"/>
                </a:lnTo>
                <a:lnTo>
                  <a:pt x="925882" y="14326"/>
                </a:lnTo>
                <a:lnTo>
                  <a:pt x="881880" y="22385"/>
                </a:lnTo>
                <a:lnTo>
                  <a:pt x="838171" y="32235"/>
                </a:lnTo>
                <a:lnTo>
                  <a:pt x="794814" y="43876"/>
                </a:lnTo>
                <a:lnTo>
                  <a:pt x="751866" y="57307"/>
                </a:lnTo>
                <a:lnTo>
                  <a:pt x="709387" y="72529"/>
                </a:lnTo>
                <a:lnTo>
                  <a:pt x="667435" y="89542"/>
                </a:lnTo>
                <a:lnTo>
                  <a:pt x="626069" y="108346"/>
                </a:lnTo>
                <a:lnTo>
                  <a:pt x="585347" y="128941"/>
                </a:lnTo>
                <a:lnTo>
                  <a:pt x="545328" y="151327"/>
                </a:lnTo>
                <a:lnTo>
                  <a:pt x="506070" y="175504"/>
                </a:lnTo>
                <a:lnTo>
                  <a:pt x="467632" y="201471"/>
                </a:lnTo>
                <a:lnTo>
                  <a:pt x="430072" y="229229"/>
                </a:lnTo>
                <a:lnTo>
                  <a:pt x="393449" y="258779"/>
                </a:lnTo>
                <a:lnTo>
                  <a:pt x="357822" y="290119"/>
                </a:lnTo>
                <a:lnTo>
                  <a:pt x="323249" y="323249"/>
                </a:lnTo>
                <a:lnTo>
                  <a:pt x="290119" y="357822"/>
                </a:lnTo>
                <a:lnTo>
                  <a:pt x="258779" y="393449"/>
                </a:lnTo>
                <a:lnTo>
                  <a:pt x="229229" y="430072"/>
                </a:lnTo>
                <a:lnTo>
                  <a:pt x="201471" y="467632"/>
                </a:lnTo>
                <a:lnTo>
                  <a:pt x="175504" y="506070"/>
                </a:lnTo>
                <a:lnTo>
                  <a:pt x="151327" y="545328"/>
                </a:lnTo>
                <a:lnTo>
                  <a:pt x="128941" y="585347"/>
                </a:lnTo>
                <a:lnTo>
                  <a:pt x="108346" y="626069"/>
                </a:lnTo>
                <a:lnTo>
                  <a:pt x="89542" y="667435"/>
                </a:lnTo>
                <a:lnTo>
                  <a:pt x="72529" y="709387"/>
                </a:lnTo>
                <a:lnTo>
                  <a:pt x="57307" y="751866"/>
                </a:lnTo>
                <a:lnTo>
                  <a:pt x="43876" y="794814"/>
                </a:lnTo>
                <a:lnTo>
                  <a:pt x="32235" y="838171"/>
                </a:lnTo>
                <a:lnTo>
                  <a:pt x="22385" y="881880"/>
                </a:lnTo>
                <a:lnTo>
                  <a:pt x="14326" y="925882"/>
                </a:lnTo>
                <a:lnTo>
                  <a:pt x="8058" y="970118"/>
                </a:lnTo>
                <a:lnTo>
                  <a:pt x="3581" y="1014529"/>
                </a:lnTo>
                <a:lnTo>
                  <a:pt x="895" y="1059058"/>
                </a:lnTo>
                <a:lnTo>
                  <a:pt x="0" y="1103645"/>
                </a:lnTo>
                <a:lnTo>
                  <a:pt x="895" y="1148233"/>
                </a:lnTo>
                <a:lnTo>
                  <a:pt x="3581" y="1192761"/>
                </a:lnTo>
                <a:lnTo>
                  <a:pt x="8058" y="1237173"/>
                </a:lnTo>
                <a:lnTo>
                  <a:pt x="14326" y="1281409"/>
                </a:lnTo>
                <a:lnTo>
                  <a:pt x="22385" y="1325411"/>
                </a:lnTo>
                <a:lnTo>
                  <a:pt x="32235" y="1369119"/>
                </a:lnTo>
                <a:lnTo>
                  <a:pt x="43876" y="1412477"/>
                </a:lnTo>
                <a:lnTo>
                  <a:pt x="57307" y="1455424"/>
                </a:lnTo>
                <a:lnTo>
                  <a:pt x="72529" y="1497903"/>
                </a:lnTo>
                <a:lnTo>
                  <a:pt x="89542" y="1539855"/>
                </a:lnTo>
                <a:lnTo>
                  <a:pt x="108346" y="1581222"/>
                </a:lnTo>
                <a:lnTo>
                  <a:pt x="128941" y="1621944"/>
                </a:lnTo>
                <a:lnTo>
                  <a:pt x="151327" y="1661963"/>
                </a:lnTo>
                <a:lnTo>
                  <a:pt x="175504" y="1701221"/>
                </a:lnTo>
                <a:lnTo>
                  <a:pt x="201471" y="1739659"/>
                </a:lnTo>
                <a:lnTo>
                  <a:pt x="229229" y="1777219"/>
                </a:lnTo>
                <a:lnTo>
                  <a:pt x="258779" y="1813841"/>
                </a:lnTo>
                <a:lnTo>
                  <a:pt x="290119" y="1849468"/>
                </a:lnTo>
                <a:lnTo>
                  <a:pt x="323249" y="1884041"/>
                </a:lnTo>
                <a:lnTo>
                  <a:pt x="357822" y="1917172"/>
                </a:lnTo>
                <a:lnTo>
                  <a:pt x="393449" y="1948512"/>
                </a:lnTo>
                <a:lnTo>
                  <a:pt x="430072" y="1978061"/>
                </a:lnTo>
                <a:lnTo>
                  <a:pt x="467632" y="2005820"/>
                </a:lnTo>
                <a:lnTo>
                  <a:pt x="506070" y="2031787"/>
                </a:lnTo>
                <a:lnTo>
                  <a:pt x="545328" y="2055964"/>
                </a:lnTo>
                <a:lnTo>
                  <a:pt x="585347" y="2078349"/>
                </a:lnTo>
                <a:lnTo>
                  <a:pt x="626069" y="2098944"/>
                </a:lnTo>
                <a:lnTo>
                  <a:pt x="667435" y="2117748"/>
                </a:lnTo>
                <a:lnTo>
                  <a:pt x="709387" y="2134761"/>
                </a:lnTo>
                <a:lnTo>
                  <a:pt x="751866" y="2149984"/>
                </a:lnTo>
                <a:lnTo>
                  <a:pt x="794814" y="2163415"/>
                </a:lnTo>
                <a:lnTo>
                  <a:pt x="838171" y="2175056"/>
                </a:lnTo>
                <a:lnTo>
                  <a:pt x="881880" y="2184906"/>
                </a:lnTo>
                <a:lnTo>
                  <a:pt x="925882" y="2192964"/>
                </a:lnTo>
                <a:lnTo>
                  <a:pt x="970118" y="2199232"/>
                </a:lnTo>
                <a:lnTo>
                  <a:pt x="1014529" y="2203710"/>
                </a:lnTo>
                <a:lnTo>
                  <a:pt x="1059058" y="2206396"/>
                </a:lnTo>
                <a:lnTo>
                  <a:pt x="1103645" y="2207291"/>
                </a:lnTo>
                <a:lnTo>
                  <a:pt x="1148233" y="2206396"/>
                </a:lnTo>
                <a:lnTo>
                  <a:pt x="1192761" y="2203710"/>
                </a:lnTo>
                <a:lnTo>
                  <a:pt x="1237173" y="2199232"/>
                </a:lnTo>
                <a:lnTo>
                  <a:pt x="1281409" y="2192964"/>
                </a:lnTo>
                <a:lnTo>
                  <a:pt x="1325411" y="2184906"/>
                </a:lnTo>
                <a:lnTo>
                  <a:pt x="1369119" y="2175056"/>
                </a:lnTo>
                <a:lnTo>
                  <a:pt x="1412477" y="2163415"/>
                </a:lnTo>
                <a:lnTo>
                  <a:pt x="1455424" y="2149984"/>
                </a:lnTo>
                <a:lnTo>
                  <a:pt x="1497903" y="2134761"/>
                </a:lnTo>
                <a:lnTo>
                  <a:pt x="1539855" y="2117748"/>
                </a:lnTo>
                <a:lnTo>
                  <a:pt x="1581222" y="2098944"/>
                </a:lnTo>
                <a:lnTo>
                  <a:pt x="1621944" y="2078349"/>
                </a:lnTo>
                <a:lnTo>
                  <a:pt x="1661963" y="2055964"/>
                </a:lnTo>
                <a:lnTo>
                  <a:pt x="1701221" y="2031787"/>
                </a:lnTo>
                <a:lnTo>
                  <a:pt x="1739659" y="2005820"/>
                </a:lnTo>
                <a:lnTo>
                  <a:pt x="1777219" y="1978061"/>
                </a:lnTo>
                <a:lnTo>
                  <a:pt x="1813841" y="1948512"/>
                </a:lnTo>
                <a:lnTo>
                  <a:pt x="1849468" y="1917172"/>
                </a:lnTo>
                <a:lnTo>
                  <a:pt x="1884041" y="1884041"/>
                </a:lnTo>
                <a:lnTo>
                  <a:pt x="1917172" y="1849468"/>
                </a:lnTo>
                <a:lnTo>
                  <a:pt x="1948512" y="1813841"/>
                </a:lnTo>
                <a:lnTo>
                  <a:pt x="1978061" y="1777219"/>
                </a:lnTo>
                <a:lnTo>
                  <a:pt x="2005820" y="1739659"/>
                </a:lnTo>
                <a:lnTo>
                  <a:pt x="2031787" y="1701221"/>
                </a:lnTo>
                <a:lnTo>
                  <a:pt x="2055964" y="1661963"/>
                </a:lnTo>
                <a:lnTo>
                  <a:pt x="2078349" y="1621944"/>
                </a:lnTo>
                <a:lnTo>
                  <a:pt x="2098944" y="1581222"/>
                </a:lnTo>
                <a:lnTo>
                  <a:pt x="2117748" y="1539855"/>
                </a:lnTo>
                <a:lnTo>
                  <a:pt x="2134761" y="1497903"/>
                </a:lnTo>
                <a:lnTo>
                  <a:pt x="2149984" y="1455424"/>
                </a:lnTo>
                <a:lnTo>
                  <a:pt x="2163415" y="1412477"/>
                </a:lnTo>
                <a:lnTo>
                  <a:pt x="2175056" y="1369119"/>
                </a:lnTo>
                <a:lnTo>
                  <a:pt x="2184906" y="1325411"/>
                </a:lnTo>
                <a:lnTo>
                  <a:pt x="2192964" y="1281409"/>
                </a:lnTo>
                <a:lnTo>
                  <a:pt x="2199232" y="1237173"/>
                </a:lnTo>
                <a:lnTo>
                  <a:pt x="2203710" y="1192761"/>
                </a:lnTo>
                <a:lnTo>
                  <a:pt x="2206396" y="1148233"/>
                </a:lnTo>
                <a:lnTo>
                  <a:pt x="2207291" y="1103645"/>
                </a:lnTo>
                <a:lnTo>
                  <a:pt x="2206396" y="1059058"/>
                </a:lnTo>
                <a:lnTo>
                  <a:pt x="2203710" y="1014529"/>
                </a:lnTo>
                <a:lnTo>
                  <a:pt x="2199232" y="970118"/>
                </a:lnTo>
                <a:lnTo>
                  <a:pt x="2192964" y="925882"/>
                </a:lnTo>
                <a:lnTo>
                  <a:pt x="2184906" y="881880"/>
                </a:lnTo>
                <a:lnTo>
                  <a:pt x="2175056" y="838171"/>
                </a:lnTo>
                <a:lnTo>
                  <a:pt x="2163415" y="794814"/>
                </a:lnTo>
                <a:lnTo>
                  <a:pt x="2149984" y="751866"/>
                </a:lnTo>
                <a:lnTo>
                  <a:pt x="2134761" y="709387"/>
                </a:lnTo>
                <a:lnTo>
                  <a:pt x="2117748" y="667435"/>
                </a:lnTo>
                <a:lnTo>
                  <a:pt x="2098944" y="626069"/>
                </a:lnTo>
                <a:lnTo>
                  <a:pt x="2078349" y="585347"/>
                </a:lnTo>
                <a:lnTo>
                  <a:pt x="2055964" y="545328"/>
                </a:lnTo>
                <a:lnTo>
                  <a:pt x="2031787" y="506070"/>
                </a:lnTo>
                <a:lnTo>
                  <a:pt x="2005820" y="467632"/>
                </a:lnTo>
                <a:lnTo>
                  <a:pt x="1978061" y="430072"/>
                </a:lnTo>
                <a:lnTo>
                  <a:pt x="1948512" y="393449"/>
                </a:lnTo>
                <a:lnTo>
                  <a:pt x="1917172" y="357822"/>
                </a:lnTo>
                <a:lnTo>
                  <a:pt x="1884041" y="323249"/>
                </a:lnTo>
                <a:lnTo>
                  <a:pt x="1849468" y="290119"/>
                </a:lnTo>
                <a:lnTo>
                  <a:pt x="1813841" y="258779"/>
                </a:lnTo>
                <a:lnTo>
                  <a:pt x="1777219" y="229229"/>
                </a:lnTo>
                <a:lnTo>
                  <a:pt x="1739659" y="201471"/>
                </a:lnTo>
                <a:lnTo>
                  <a:pt x="1701221" y="175504"/>
                </a:lnTo>
                <a:lnTo>
                  <a:pt x="1661963" y="151327"/>
                </a:lnTo>
                <a:lnTo>
                  <a:pt x="1621944" y="128941"/>
                </a:lnTo>
                <a:lnTo>
                  <a:pt x="1581222" y="108346"/>
                </a:lnTo>
                <a:lnTo>
                  <a:pt x="1539855" y="89542"/>
                </a:lnTo>
                <a:lnTo>
                  <a:pt x="1497903" y="72529"/>
                </a:lnTo>
                <a:lnTo>
                  <a:pt x="1455424" y="57307"/>
                </a:lnTo>
                <a:lnTo>
                  <a:pt x="1412477" y="43876"/>
                </a:lnTo>
                <a:lnTo>
                  <a:pt x="1369119" y="32235"/>
                </a:lnTo>
                <a:lnTo>
                  <a:pt x="1325411" y="22385"/>
                </a:lnTo>
                <a:lnTo>
                  <a:pt x="1281409" y="14326"/>
                </a:lnTo>
                <a:lnTo>
                  <a:pt x="1237173" y="8058"/>
                </a:lnTo>
                <a:lnTo>
                  <a:pt x="1192761" y="3581"/>
                </a:lnTo>
                <a:lnTo>
                  <a:pt x="1148233" y="895"/>
                </a:lnTo>
                <a:lnTo>
                  <a:pt x="1103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5363" y="4432300"/>
            <a:ext cx="1094105" cy="1295400"/>
          </a:xfrm>
          <a:custGeom>
            <a:avLst/>
            <a:gdLst/>
            <a:ahLst/>
            <a:cxnLst/>
            <a:rect l="l" t="t" r="r" b="b"/>
            <a:pathLst>
              <a:path w="1094105" h="1295400">
                <a:moveTo>
                  <a:pt x="1093736" y="0"/>
                </a:moveTo>
                <a:lnTo>
                  <a:pt x="1044596" y="929"/>
                </a:lnTo>
                <a:lnTo>
                  <a:pt x="995753" y="3702"/>
                </a:lnTo>
                <a:lnTo>
                  <a:pt x="947252" y="8293"/>
                </a:lnTo>
                <a:lnTo>
                  <a:pt x="899136" y="14679"/>
                </a:lnTo>
                <a:lnTo>
                  <a:pt x="851450" y="22835"/>
                </a:lnTo>
                <a:lnTo>
                  <a:pt x="804238" y="32738"/>
                </a:lnTo>
                <a:lnTo>
                  <a:pt x="757542" y="44363"/>
                </a:lnTo>
                <a:lnTo>
                  <a:pt x="711409" y="57686"/>
                </a:lnTo>
                <a:lnTo>
                  <a:pt x="665880" y="72683"/>
                </a:lnTo>
                <a:lnTo>
                  <a:pt x="621001" y="89329"/>
                </a:lnTo>
                <a:lnTo>
                  <a:pt x="576815" y="107601"/>
                </a:lnTo>
                <a:lnTo>
                  <a:pt x="533367" y="127474"/>
                </a:lnTo>
                <a:lnTo>
                  <a:pt x="490699" y="148925"/>
                </a:lnTo>
                <a:lnTo>
                  <a:pt x="448857" y="171928"/>
                </a:lnTo>
                <a:lnTo>
                  <a:pt x="407884" y="196460"/>
                </a:lnTo>
                <a:lnTo>
                  <a:pt x="367824" y="222497"/>
                </a:lnTo>
                <a:lnTo>
                  <a:pt x="328721" y="250014"/>
                </a:lnTo>
                <a:lnTo>
                  <a:pt x="290619" y="278987"/>
                </a:lnTo>
                <a:lnTo>
                  <a:pt x="253562" y="309393"/>
                </a:lnTo>
                <a:lnTo>
                  <a:pt x="217594" y="341207"/>
                </a:lnTo>
                <a:lnTo>
                  <a:pt x="182759" y="374404"/>
                </a:lnTo>
                <a:lnTo>
                  <a:pt x="149100" y="408961"/>
                </a:lnTo>
                <a:lnTo>
                  <a:pt x="116663" y="444853"/>
                </a:lnTo>
                <a:lnTo>
                  <a:pt x="85490" y="482057"/>
                </a:lnTo>
                <a:lnTo>
                  <a:pt x="55626" y="520548"/>
                </a:lnTo>
                <a:lnTo>
                  <a:pt x="27114" y="560301"/>
                </a:lnTo>
                <a:lnTo>
                  <a:pt x="0" y="601294"/>
                </a:lnTo>
                <a:lnTo>
                  <a:pt x="1093736" y="1295400"/>
                </a:lnTo>
                <a:lnTo>
                  <a:pt x="1093736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3618" y="4432300"/>
            <a:ext cx="2591435" cy="2591435"/>
          </a:xfrm>
          <a:custGeom>
            <a:avLst/>
            <a:gdLst/>
            <a:ahLst/>
            <a:cxnLst/>
            <a:rect l="l" t="t" r="r" b="b"/>
            <a:pathLst>
              <a:path w="2591435" h="2591434">
                <a:moveTo>
                  <a:pt x="201744" y="601294"/>
                </a:moveTo>
                <a:lnTo>
                  <a:pt x="176476" y="642776"/>
                </a:lnTo>
                <a:lnTo>
                  <a:pt x="152942" y="684824"/>
                </a:lnTo>
                <a:lnTo>
                  <a:pt x="131130" y="727394"/>
                </a:lnTo>
                <a:lnTo>
                  <a:pt x="111032" y="770443"/>
                </a:lnTo>
                <a:lnTo>
                  <a:pt x="92638" y="813928"/>
                </a:lnTo>
                <a:lnTo>
                  <a:pt x="75938" y="857806"/>
                </a:lnTo>
                <a:lnTo>
                  <a:pt x="60923" y="902033"/>
                </a:lnTo>
                <a:lnTo>
                  <a:pt x="47582" y="946566"/>
                </a:lnTo>
                <a:lnTo>
                  <a:pt x="35907" y="991363"/>
                </a:lnTo>
                <a:lnTo>
                  <a:pt x="25888" y="1036379"/>
                </a:lnTo>
                <a:lnTo>
                  <a:pt x="17515" y="1081571"/>
                </a:lnTo>
                <a:lnTo>
                  <a:pt x="10778" y="1126897"/>
                </a:lnTo>
                <a:lnTo>
                  <a:pt x="5667" y="1172313"/>
                </a:lnTo>
                <a:lnTo>
                  <a:pt x="2174" y="1217776"/>
                </a:lnTo>
                <a:lnTo>
                  <a:pt x="288" y="1263243"/>
                </a:lnTo>
                <a:lnTo>
                  <a:pt x="0" y="1308670"/>
                </a:lnTo>
                <a:lnTo>
                  <a:pt x="1299" y="1354015"/>
                </a:lnTo>
                <a:lnTo>
                  <a:pt x="4177" y="1399233"/>
                </a:lnTo>
                <a:lnTo>
                  <a:pt x="8624" y="1444283"/>
                </a:lnTo>
                <a:lnTo>
                  <a:pt x="14630" y="1489120"/>
                </a:lnTo>
                <a:lnTo>
                  <a:pt x="22185" y="1533701"/>
                </a:lnTo>
                <a:lnTo>
                  <a:pt x="31280" y="1577984"/>
                </a:lnTo>
                <a:lnTo>
                  <a:pt x="41905" y="1621925"/>
                </a:lnTo>
                <a:lnTo>
                  <a:pt x="54051" y="1665480"/>
                </a:lnTo>
                <a:lnTo>
                  <a:pt x="67707" y="1708607"/>
                </a:lnTo>
                <a:lnTo>
                  <a:pt x="82864" y="1751263"/>
                </a:lnTo>
                <a:lnTo>
                  <a:pt x="99513" y="1793403"/>
                </a:lnTo>
                <a:lnTo>
                  <a:pt x="117644" y="1834986"/>
                </a:lnTo>
                <a:lnTo>
                  <a:pt x="137246" y="1875967"/>
                </a:lnTo>
                <a:lnTo>
                  <a:pt x="158311" y="1916304"/>
                </a:lnTo>
                <a:lnTo>
                  <a:pt x="180829" y="1955953"/>
                </a:lnTo>
                <a:lnTo>
                  <a:pt x="204791" y="1994871"/>
                </a:lnTo>
                <a:lnTo>
                  <a:pt x="230185" y="2033015"/>
                </a:lnTo>
                <a:lnTo>
                  <a:pt x="257004" y="2070342"/>
                </a:lnTo>
                <a:lnTo>
                  <a:pt x="285236" y="2106808"/>
                </a:lnTo>
                <a:lnTo>
                  <a:pt x="314874" y="2142371"/>
                </a:lnTo>
                <a:lnTo>
                  <a:pt x="345906" y="2176986"/>
                </a:lnTo>
                <a:lnTo>
                  <a:pt x="378323" y="2210611"/>
                </a:lnTo>
                <a:lnTo>
                  <a:pt x="412116" y="2243203"/>
                </a:lnTo>
                <a:lnTo>
                  <a:pt x="447275" y="2274719"/>
                </a:lnTo>
                <a:lnTo>
                  <a:pt x="483789" y="2305114"/>
                </a:lnTo>
                <a:lnTo>
                  <a:pt x="521651" y="2334346"/>
                </a:lnTo>
                <a:lnTo>
                  <a:pt x="560849" y="2362372"/>
                </a:lnTo>
                <a:lnTo>
                  <a:pt x="601375" y="2389149"/>
                </a:lnTo>
                <a:lnTo>
                  <a:pt x="642858" y="2414416"/>
                </a:lnTo>
                <a:lnTo>
                  <a:pt x="684905" y="2437950"/>
                </a:lnTo>
                <a:lnTo>
                  <a:pt x="727476" y="2459761"/>
                </a:lnTo>
                <a:lnTo>
                  <a:pt x="770525" y="2479858"/>
                </a:lnTo>
                <a:lnTo>
                  <a:pt x="814010" y="2498252"/>
                </a:lnTo>
                <a:lnTo>
                  <a:pt x="857887" y="2514951"/>
                </a:lnTo>
                <a:lnTo>
                  <a:pt x="902114" y="2529965"/>
                </a:lnTo>
                <a:lnTo>
                  <a:pt x="946648" y="2543305"/>
                </a:lnTo>
                <a:lnTo>
                  <a:pt x="991444" y="2554979"/>
                </a:lnTo>
                <a:lnTo>
                  <a:pt x="1036460" y="2564998"/>
                </a:lnTo>
                <a:lnTo>
                  <a:pt x="1081652" y="2573371"/>
                </a:lnTo>
                <a:lnTo>
                  <a:pt x="1126978" y="2580108"/>
                </a:lnTo>
                <a:lnTo>
                  <a:pt x="1172394" y="2585218"/>
                </a:lnTo>
                <a:lnTo>
                  <a:pt x="1217857" y="2588711"/>
                </a:lnTo>
                <a:lnTo>
                  <a:pt x="1263324" y="2590596"/>
                </a:lnTo>
                <a:lnTo>
                  <a:pt x="1308751" y="2590884"/>
                </a:lnTo>
                <a:lnTo>
                  <a:pt x="1354095" y="2589584"/>
                </a:lnTo>
                <a:lnTo>
                  <a:pt x="1399314" y="2586706"/>
                </a:lnTo>
                <a:lnTo>
                  <a:pt x="1444363" y="2582259"/>
                </a:lnTo>
                <a:lnTo>
                  <a:pt x="1489200" y="2576253"/>
                </a:lnTo>
                <a:lnTo>
                  <a:pt x="1533781" y="2568697"/>
                </a:lnTo>
                <a:lnTo>
                  <a:pt x="1578064" y="2559602"/>
                </a:lnTo>
                <a:lnTo>
                  <a:pt x="1622004" y="2548977"/>
                </a:lnTo>
                <a:lnTo>
                  <a:pt x="1665560" y="2536831"/>
                </a:lnTo>
                <a:lnTo>
                  <a:pt x="1708687" y="2523175"/>
                </a:lnTo>
                <a:lnTo>
                  <a:pt x="1751342" y="2508017"/>
                </a:lnTo>
                <a:lnTo>
                  <a:pt x="1793482" y="2491368"/>
                </a:lnTo>
                <a:lnTo>
                  <a:pt x="1835064" y="2473237"/>
                </a:lnTo>
                <a:lnTo>
                  <a:pt x="1876045" y="2453635"/>
                </a:lnTo>
                <a:lnTo>
                  <a:pt x="1916382" y="2432569"/>
                </a:lnTo>
                <a:lnTo>
                  <a:pt x="1956030" y="2410051"/>
                </a:lnTo>
                <a:lnTo>
                  <a:pt x="1994948" y="2386090"/>
                </a:lnTo>
                <a:lnTo>
                  <a:pt x="2033092" y="2360695"/>
                </a:lnTo>
                <a:lnTo>
                  <a:pt x="2070418" y="2333877"/>
                </a:lnTo>
                <a:lnTo>
                  <a:pt x="2106883" y="2305644"/>
                </a:lnTo>
                <a:lnTo>
                  <a:pt x="2142445" y="2276007"/>
                </a:lnTo>
                <a:lnTo>
                  <a:pt x="2177060" y="2244975"/>
                </a:lnTo>
                <a:lnTo>
                  <a:pt x="2210685" y="2212557"/>
                </a:lnTo>
                <a:lnTo>
                  <a:pt x="2243276" y="2178765"/>
                </a:lnTo>
                <a:lnTo>
                  <a:pt x="2274790" y="2143606"/>
                </a:lnTo>
                <a:lnTo>
                  <a:pt x="2305185" y="2107091"/>
                </a:lnTo>
                <a:lnTo>
                  <a:pt x="2334417" y="2069229"/>
                </a:lnTo>
                <a:lnTo>
                  <a:pt x="2362442" y="2030031"/>
                </a:lnTo>
                <a:lnTo>
                  <a:pt x="2389218" y="1989505"/>
                </a:lnTo>
                <a:lnTo>
                  <a:pt x="2414485" y="1948023"/>
                </a:lnTo>
                <a:lnTo>
                  <a:pt x="2438020" y="1905975"/>
                </a:lnTo>
                <a:lnTo>
                  <a:pt x="2459832" y="1863405"/>
                </a:lnTo>
                <a:lnTo>
                  <a:pt x="2479930" y="1820356"/>
                </a:lnTo>
                <a:lnTo>
                  <a:pt x="2498324" y="1776871"/>
                </a:lnTo>
                <a:lnTo>
                  <a:pt x="2515024" y="1732993"/>
                </a:lnTo>
                <a:lnTo>
                  <a:pt x="2530039" y="1688766"/>
                </a:lnTo>
                <a:lnTo>
                  <a:pt x="2543380" y="1644233"/>
                </a:lnTo>
                <a:lnTo>
                  <a:pt x="2555054" y="1599437"/>
                </a:lnTo>
                <a:lnTo>
                  <a:pt x="2565074" y="1554421"/>
                </a:lnTo>
                <a:lnTo>
                  <a:pt x="2573447" y="1509228"/>
                </a:lnTo>
                <a:lnTo>
                  <a:pt x="2580184" y="1463902"/>
                </a:lnTo>
                <a:lnTo>
                  <a:pt x="2585295" y="1418486"/>
                </a:lnTo>
                <a:lnTo>
                  <a:pt x="2588788" y="1373023"/>
                </a:lnTo>
                <a:lnTo>
                  <a:pt x="2590674" y="1327557"/>
                </a:lnTo>
                <a:lnTo>
                  <a:pt x="2590878" y="1295400"/>
                </a:lnTo>
                <a:lnTo>
                  <a:pt x="1295481" y="1295400"/>
                </a:lnTo>
                <a:lnTo>
                  <a:pt x="201744" y="601294"/>
                </a:lnTo>
                <a:close/>
              </a:path>
              <a:path w="2591435" h="2591434">
                <a:moveTo>
                  <a:pt x="1295481" y="0"/>
                </a:moveTo>
                <a:lnTo>
                  <a:pt x="1295481" y="1295400"/>
                </a:lnTo>
                <a:lnTo>
                  <a:pt x="2590878" y="1295400"/>
                </a:lnTo>
                <a:lnTo>
                  <a:pt x="2590962" y="1282129"/>
                </a:lnTo>
                <a:lnTo>
                  <a:pt x="2589663" y="1236785"/>
                </a:lnTo>
                <a:lnTo>
                  <a:pt x="2586785" y="1191567"/>
                </a:lnTo>
                <a:lnTo>
                  <a:pt x="2582338" y="1146517"/>
                </a:lnTo>
                <a:lnTo>
                  <a:pt x="2576332" y="1101680"/>
                </a:lnTo>
                <a:lnTo>
                  <a:pt x="2568777" y="1057099"/>
                </a:lnTo>
                <a:lnTo>
                  <a:pt x="2559682" y="1012817"/>
                </a:lnTo>
                <a:lnTo>
                  <a:pt x="2549057" y="968876"/>
                </a:lnTo>
                <a:lnTo>
                  <a:pt x="2536911" y="925321"/>
                </a:lnTo>
                <a:lnTo>
                  <a:pt x="2523255" y="882194"/>
                </a:lnTo>
                <a:lnTo>
                  <a:pt x="2508098" y="839539"/>
                </a:lnTo>
                <a:lnTo>
                  <a:pt x="2491449" y="797398"/>
                </a:lnTo>
                <a:lnTo>
                  <a:pt x="2473318" y="755816"/>
                </a:lnTo>
                <a:lnTo>
                  <a:pt x="2453716" y="714835"/>
                </a:lnTo>
                <a:lnTo>
                  <a:pt x="2432650" y="674499"/>
                </a:lnTo>
                <a:lnTo>
                  <a:pt x="2410132" y="634850"/>
                </a:lnTo>
                <a:lnTo>
                  <a:pt x="2386171" y="595932"/>
                </a:lnTo>
                <a:lnTo>
                  <a:pt x="2360777" y="557789"/>
                </a:lnTo>
                <a:lnTo>
                  <a:pt x="2333958" y="520463"/>
                </a:lnTo>
                <a:lnTo>
                  <a:pt x="2305725" y="483997"/>
                </a:lnTo>
                <a:lnTo>
                  <a:pt x="2276088" y="448435"/>
                </a:lnTo>
                <a:lnTo>
                  <a:pt x="2245056" y="413820"/>
                </a:lnTo>
                <a:lnTo>
                  <a:pt x="2212639" y="380196"/>
                </a:lnTo>
                <a:lnTo>
                  <a:pt x="2178846" y="347605"/>
                </a:lnTo>
                <a:lnTo>
                  <a:pt x="2143687" y="316090"/>
                </a:lnTo>
                <a:lnTo>
                  <a:pt x="2107172" y="285695"/>
                </a:lnTo>
                <a:lnTo>
                  <a:pt x="2069311" y="256464"/>
                </a:lnTo>
                <a:lnTo>
                  <a:pt x="2030112" y="228439"/>
                </a:lnTo>
                <a:lnTo>
                  <a:pt x="1989587" y="201663"/>
                </a:lnTo>
                <a:lnTo>
                  <a:pt x="1947644" y="176144"/>
                </a:lnTo>
                <a:lnTo>
                  <a:pt x="1904865" y="152288"/>
                </a:lnTo>
                <a:lnTo>
                  <a:pt x="1861302" y="130108"/>
                </a:lnTo>
                <a:lnTo>
                  <a:pt x="1817003" y="109619"/>
                </a:lnTo>
                <a:lnTo>
                  <a:pt x="1772019" y="90836"/>
                </a:lnTo>
                <a:lnTo>
                  <a:pt x="1726399" y="73772"/>
                </a:lnTo>
                <a:lnTo>
                  <a:pt x="1680194" y="58444"/>
                </a:lnTo>
                <a:lnTo>
                  <a:pt x="1633454" y="44864"/>
                </a:lnTo>
                <a:lnTo>
                  <a:pt x="1586228" y="33048"/>
                </a:lnTo>
                <a:lnTo>
                  <a:pt x="1538567" y="23010"/>
                </a:lnTo>
                <a:lnTo>
                  <a:pt x="1490521" y="14765"/>
                </a:lnTo>
                <a:lnTo>
                  <a:pt x="1442139" y="8327"/>
                </a:lnTo>
                <a:lnTo>
                  <a:pt x="1393472" y="3710"/>
                </a:lnTo>
                <a:lnTo>
                  <a:pt x="1344569" y="930"/>
                </a:lnTo>
                <a:lnTo>
                  <a:pt x="1295481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59689" y="4630867"/>
            <a:ext cx="2207895" cy="2207895"/>
          </a:xfrm>
          <a:custGeom>
            <a:avLst/>
            <a:gdLst/>
            <a:ahLst/>
            <a:cxnLst/>
            <a:rect l="l" t="t" r="r" b="b"/>
            <a:pathLst>
              <a:path w="2207895" h="2207895">
                <a:moveTo>
                  <a:pt x="1103645" y="0"/>
                </a:moveTo>
                <a:lnTo>
                  <a:pt x="1059058" y="895"/>
                </a:lnTo>
                <a:lnTo>
                  <a:pt x="1014529" y="3581"/>
                </a:lnTo>
                <a:lnTo>
                  <a:pt x="970118" y="8058"/>
                </a:lnTo>
                <a:lnTo>
                  <a:pt x="925882" y="14326"/>
                </a:lnTo>
                <a:lnTo>
                  <a:pt x="881880" y="22385"/>
                </a:lnTo>
                <a:lnTo>
                  <a:pt x="838171" y="32235"/>
                </a:lnTo>
                <a:lnTo>
                  <a:pt x="794814" y="43876"/>
                </a:lnTo>
                <a:lnTo>
                  <a:pt x="751866" y="57307"/>
                </a:lnTo>
                <a:lnTo>
                  <a:pt x="709387" y="72529"/>
                </a:lnTo>
                <a:lnTo>
                  <a:pt x="667435" y="89542"/>
                </a:lnTo>
                <a:lnTo>
                  <a:pt x="626069" y="108346"/>
                </a:lnTo>
                <a:lnTo>
                  <a:pt x="585347" y="128941"/>
                </a:lnTo>
                <a:lnTo>
                  <a:pt x="545328" y="151327"/>
                </a:lnTo>
                <a:lnTo>
                  <a:pt x="506070" y="175504"/>
                </a:lnTo>
                <a:lnTo>
                  <a:pt x="467632" y="201471"/>
                </a:lnTo>
                <a:lnTo>
                  <a:pt x="430072" y="229229"/>
                </a:lnTo>
                <a:lnTo>
                  <a:pt x="393449" y="258779"/>
                </a:lnTo>
                <a:lnTo>
                  <a:pt x="357822" y="290119"/>
                </a:lnTo>
                <a:lnTo>
                  <a:pt x="323249" y="323249"/>
                </a:lnTo>
                <a:lnTo>
                  <a:pt x="290119" y="357822"/>
                </a:lnTo>
                <a:lnTo>
                  <a:pt x="258779" y="393449"/>
                </a:lnTo>
                <a:lnTo>
                  <a:pt x="229229" y="430072"/>
                </a:lnTo>
                <a:lnTo>
                  <a:pt x="201471" y="467632"/>
                </a:lnTo>
                <a:lnTo>
                  <a:pt x="175504" y="506070"/>
                </a:lnTo>
                <a:lnTo>
                  <a:pt x="151327" y="545328"/>
                </a:lnTo>
                <a:lnTo>
                  <a:pt x="128941" y="585347"/>
                </a:lnTo>
                <a:lnTo>
                  <a:pt x="108346" y="626069"/>
                </a:lnTo>
                <a:lnTo>
                  <a:pt x="89542" y="667435"/>
                </a:lnTo>
                <a:lnTo>
                  <a:pt x="72529" y="709387"/>
                </a:lnTo>
                <a:lnTo>
                  <a:pt x="57307" y="751866"/>
                </a:lnTo>
                <a:lnTo>
                  <a:pt x="43876" y="794814"/>
                </a:lnTo>
                <a:lnTo>
                  <a:pt x="32235" y="838171"/>
                </a:lnTo>
                <a:lnTo>
                  <a:pt x="22385" y="881880"/>
                </a:lnTo>
                <a:lnTo>
                  <a:pt x="14326" y="925882"/>
                </a:lnTo>
                <a:lnTo>
                  <a:pt x="8058" y="970118"/>
                </a:lnTo>
                <a:lnTo>
                  <a:pt x="3581" y="1014529"/>
                </a:lnTo>
                <a:lnTo>
                  <a:pt x="895" y="1059058"/>
                </a:lnTo>
                <a:lnTo>
                  <a:pt x="0" y="1103645"/>
                </a:lnTo>
                <a:lnTo>
                  <a:pt x="895" y="1148233"/>
                </a:lnTo>
                <a:lnTo>
                  <a:pt x="3581" y="1192761"/>
                </a:lnTo>
                <a:lnTo>
                  <a:pt x="8058" y="1237173"/>
                </a:lnTo>
                <a:lnTo>
                  <a:pt x="14326" y="1281409"/>
                </a:lnTo>
                <a:lnTo>
                  <a:pt x="22385" y="1325411"/>
                </a:lnTo>
                <a:lnTo>
                  <a:pt x="32235" y="1369119"/>
                </a:lnTo>
                <a:lnTo>
                  <a:pt x="43876" y="1412477"/>
                </a:lnTo>
                <a:lnTo>
                  <a:pt x="57307" y="1455424"/>
                </a:lnTo>
                <a:lnTo>
                  <a:pt x="72529" y="1497903"/>
                </a:lnTo>
                <a:lnTo>
                  <a:pt x="89542" y="1539855"/>
                </a:lnTo>
                <a:lnTo>
                  <a:pt x="108346" y="1581222"/>
                </a:lnTo>
                <a:lnTo>
                  <a:pt x="128941" y="1621944"/>
                </a:lnTo>
                <a:lnTo>
                  <a:pt x="151327" y="1661963"/>
                </a:lnTo>
                <a:lnTo>
                  <a:pt x="175504" y="1701221"/>
                </a:lnTo>
                <a:lnTo>
                  <a:pt x="201471" y="1739659"/>
                </a:lnTo>
                <a:lnTo>
                  <a:pt x="229229" y="1777219"/>
                </a:lnTo>
                <a:lnTo>
                  <a:pt x="258779" y="1813841"/>
                </a:lnTo>
                <a:lnTo>
                  <a:pt x="290119" y="1849468"/>
                </a:lnTo>
                <a:lnTo>
                  <a:pt x="323249" y="1884041"/>
                </a:lnTo>
                <a:lnTo>
                  <a:pt x="357822" y="1917172"/>
                </a:lnTo>
                <a:lnTo>
                  <a:pt x="393449" y="1948512"/>
                </a:lnTo>
                <a:lnTo>
                  <a:pt x="430072" y="1978061"/>
                </a:lnTo>
                <a:lnTo>
                  <a:pt x="467632" y="2005820"/>
                </a:lnTo>
                <a:lnTo>
                  <a:pt x="506070" y="2031787"/>
                </a:lnTo>
                <a:lnTo>
                  <a:pt x="545328" y="2055964"/>
                </a:lnTo>
                <a:lnTo>
                  <a:pt x="585347" y="2078349"/>
                </a:lnTo>
                <a:lnTo>
                  <a:pt x="626069" y="2098944"/>
                </a:lnTo>
                <a:lnTo>
                  <a:pt x="667435" y="2117748"/>
                </a:lnTo>
                <a:lnTo>
                  <a:pt x="709387" y="2134761"/>
                </a:lnTo>
                <a:lnTo>
                  <a:pt x="751866" y="2149984"/>
                </a:lnTo>
                <a:lnTo>
                  <a:pt x="794814" y="2163415"/>
                </a:lnTo>
                <a:lnTo>
                  <a:pt x="838171" y="2175056"/>
                </a:lnTo>
                <a:lnTo>
                  <a:pt x="881880" y="2184906"/>
                </a:lnTo>
                <a:lnTo>
                  <a:pt x="925882" y="2192964"/>
                </a:lnTo>
                <a:lnTo>
                  <a:pt x="970118" y="2199232"/>
                </a:lnTo>
                <a:lnTo>
                  <a:pt x="1014529" y="2203710"/>
                </a:lnTo>
                <a:lnTo>
                  <a:pt x="1059058" y="2206396"/>
                </a:lnTo>
                <a:lnTo>
                  <a:pt x="1103645" y="2207291"/>
                </a:lnTo>
                <a:lnTo>
                  <a:pt x="1148233" y="2206396"/>
                </a:lnTo>
                <a:lnTo>
                  <a:pt x="1192761" y="2203710"/>
                </a:lnTo>
                <a:lnTo>
                  <a:pt x="1237173" y="2199232"/>
                </a:lnTo>
                <a:lnTo>
                  <a:pt x="1281409" y="2192964"/>
                </a:lnTo>
                <a:lnTo>
                  <a:pt x="1325411" y="2184906"/>
                </a:lnTo>
                <a:lnTo>
                  <a:pt x="1369119" y="2175056"/>
                </a:lnTo>
                <a:lnTo>
                  <a:pt x="1412477" y="2163415"/>
                </a:lnTo>
                <a:lnTo>
                  <a:pt x="1455424" y="2149984"/>
                </a:lnTo>
                <a:lnTo>
                  <a:pt x="1497903" y="2134761"/>
                </a:lnTo>
                <a:lnTo>
                  <a:pt x="1539855" y="2117748"/>
                </a:lnTo>
                <a:lnTo>
                  <a:pt x="1581222" y="2098944"/>
                </a:lnTo>
                <a:lnTo>
                  <a:pt x="1621944" y="2078349"/>
                </a:lnTo>
                <a:lnTo>
                  <a:pt x="1661963" y="2055964"/>
                </a:lnTo>
                <a:lnTo>
                  <a:pt x="1701221" y="2031787"/>
                </a:lnTo>
                <a:lnTo>
                  <a:pt x="1739659" y="2005820"/>
                </a:lnTo>
                <a:lnTo>
                  <a:pt x="1777219" y="1978061"/>
                </a:lnTo>
                <a:lnTo>
                  <a:pt x="1813841" y="1948512"/>
                </a:lnTo>
                <a:lnTo>
                  <a:pt x="1849468" y="1917172"/>
                </a:lnTo>
                <a:lnTo>
                  <a:pt x="1884041" y="1884041"/>
                </a:lnTo>
                <a:lnTo>
                  <a:pt x="1917172" y="1849468"/>
                </a:lnTo>
                <a:lnTo>
                  <a:pt x="1948512" y="1813841"/>
                </a:lnTo>
                <a:lnTo>
                  <a:pt x="1978061" y="1777219"/>
                </a:lnTo>
                <a:lnTo>
                  <a:pt x="2005820" y="1739659"/>
                </a:lnTo>
                <a:lnTo>
                  <a:pt x="2031787" y="1701221"/>
                </a:lnTo>
                <a:lnTo>
                  <a:pt x="2055964" y="1661963"/>
                </a:lnTo>
                <a:lnTo>
                  <a:pt x="2078349" y="1621944"/>
                </a:lnTo>
                <a:lnTo>
                  <a:pt x="2098944" y="1581222"/>
                </a:lnTo>
                <a:lnTo>
                  <a:pt x="2117748" y="1539855"/>
                </a:lnTo>
                <a:lnTo>
                  <a:pt x="2134761" y="1497903"/>
                </a:lnTo>
                <a:lnTo>
                  <a:pt x="2149984" y="1455424"/>
                </a:lnTo>
                <a:lnTo>
                  <a:pt x="2163415" y="1412477"/>
                </a:lnTo>
                <a:lnTo>
                  <a:pt x="2175056" y="1369119"/>
                </a:lnTo>
                <a:lnTo>
                  <a:pt x="2184906" y="1325411"/>
                </a:lnTo>
                <a:lnTo>
                  <a:pt x="2192964" y="1281409"/>
                </a:lnTo>
                <a:lnTo>
                  <a:pt x="2199232" y="1237173"/>
                </a:lnTo>
                <a:lnTo>
                  <a:pt x="2203710" y="1192761"/>
                </a:lnTo>
                <a:lnTo>
                  <a:pt x="2206396" y="1148233"/>
                </a:lnTo>
                <a:lnTo>
                  <a:pt x="2207291" y="1103645"/>
                </a:lnTo>
                <a:lnTo>
                  <a:pt x="2206396" y="1059058"/>
                </a:lnTo>
                <a:lnTo>
                  <a:pt x="2203710" y="1014529"/>
                </a:lnTo>
                <a:lnTo>
                  <a:pt x="2199232" y="970118"/>
                </a:lnTo>
                <a:lnTo>
                  <a:pt x="2192964" y="925882"/>
                </a:lnTo>
                <a:lnTo>
                  <a:pt x="2184906" y="881880"/>
                </a:lnTo>
                <a:lnTo>
                  <a:pt x="2175056" y="838171"/>
                </a:lnTo>
                <a:lnTo>
                  <a:pt x="2163415" y="794814"/>
                </a:lnTo>
                <a:lnTo>
                  <a:pt x="2149984" y="751866"/>
                </a:lnTo>
                <a:lnTo>
                  <a:pt x="2134761" y="709387"/>
                </a:lnTo>
                <a:lnTo>
                  <a:pt x="2117748" y="667435"/>
                </a:lnTo>
                <a:lnTo>
                  <a:pt x="2098944" y="626069"/>
                </a:lnTo>
                <a:lnTo>
                  <a:pt x="2078349" y="585347"/>
                </a:lnTo>
                <a:lnTo>
                  <a:pt x="2055964" y="545328"/>
                </a:lnTo>
                <a:lnTo>
                  <a:pt x="2031787" y="506070"/>
                </a:lnTo>
                <a:lnTo>
                  <a:pt x="2005820" y="467632"/>
                </a:lnTo>
                <a:lnTo>
                  <a:pt x="1978061" y="430072"/>
                </a:lnTo>
                <a:lnTo>
                  <a:pt x="1948512" y="393449"/>
                </a:lnTo>
                <a:lnTo>
                  <a:pt x="1917172" y="357822"/>
                </a:lnTo>
                <a:lnTo>
                  <a:pt x="1884041" y="323249"/>
                </a:lnTo>
                <a:lnTo>
                  <a:pt x="1849468" y="290119"/>
                </a:lnTo>
                <a:lnTo>
                  <a:pt x="1813841" y="258779"/>
                </a:lnTo>
                <a:lnTo>
                  <a:pt x="1777219" y="229229"/>
                </a:lnTo>
                <a:lnTo>
                  <a:pt x="1739659" y="201471"/>
                </a:lnTo>
                <a:lnTo>
                  <a:pt x="1701221" y="175504"/>
                </a:lnTo>
                <a:lnTo>
                  <a:pt x="1661963" y="151327"/>
                </a:lnTo>
                <a:lnTo>
                  <a:pt x="1621944" y="128941"/>
                </a:lnTo>
                <a:lnTo>
                  <a:pt x="1581222" y="108346"/>
                </a:lnTo>
                <a:lnTo>
                  <a:pt x="1539855" y="89542"/>
                </a:lnTo>
                <a:lnTo>
                  <a:pt x="1497903" y="72529"/>
                </a:lnTo>
                <a:lnTo>
                  <a:pt x="1455424" y="57307"/>
                </a:lnTo>
                <a:lnTo>
                  <a:pt x="1412477" y="43876"/>
                </a:lnTo>
                <a:lnTo>
                  <a:pt x="1369119" y="32235"/>
                </a:lnTo>
                <a:lnTo>
                  <a:pt x="1325411" y="22385"/>
                </a:lnTo>
                <a:lnTo>
                  <a:pt x="1281409" y="14326"/>
                </a:lnTo>
                <a:lnTo>
                  <a:pt x="1237173" y="8058"/>
                </a:lnTo>
                <a:lnTo>
                  <a:pt x="1192761" y="3581"/>
                </a:lnTo>
                <a:lnTo>
                  <a:pt x="1148233" y="895"/>
                </a:lnTo>
                <a:lnTo>
                  <a:pt x="1103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15000" y="5080000"/>
            <a:ext cx="1578610" cy="141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 algn="ctr">
              <a:lnSpc>
                <a:spcPct val="100000"/>
              </a:lnSpc>
            </a:pPr>
            <a:r>
              <a:rPr sz="4500" b="1" spc="-335" dirty="0">
                <a:solidFill>
                  <a:srgbClr val="292B2C"/>
                </a:solidFill>
                <a:latin typeface="Arial"/>
                <a:cs typeface="Arial"/>
              </a:rPr>
              <a:t>9%</a:t>
            </a:r>
            <a:endParaRPr sz="4500" b="1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800"/>
              </a:spcBef>
            </a:pPr>
            <a:r>
              <a:rPr sz="2000" spc="-25" dirty="0">
                <a:solidFill>
                  <a:srgbClr val="292B2C"/>
                </a:solidFill>
                <a:latin typeface="Arial"/>
                <a:cs typeface="Arial"/>
              </a:rPr>
              <a:t>Электронные  </a:t>
            </a:r>
            <a:r>
              <a:rPr sz="2000" spc="-20" dirty="0">
                <a:solidFill>
                  <a:srgbClr val="292B2C"/>
                </a:solidFill>
                <a:latin typeface="Arial"/>
                <a:cs typeface="Arial"/>
              </a:rPr>
              <a:t>СМИ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80500" y="5016500"/>
            <a:ext cx="1918335" cy="139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ct val="100000"/>
              </a:lnSpc>
            </a:pPr>
            <a:r>
              <a:rPr sz="4500" b="1" spc="-335" dirty="0">
                <a:solidFill>
                  <a:srgbClr val="292B2C"/>
                </a:solidFill>
                <a:latin typeface="Arial"/>
                <a:cs typeface="Arial"/>
              </a:rPr>
              <a:t>7%</a:t>
            </a:r>
            <a:endParaRPr sz="4500" b="1" dirty="0">
              <a:latin typeface="Arial"/>
              <a:cs typeface="Arial"/>
            </a:endParaRPr>
          </a:p>
          <a:p>
            <a:pPr marL="12700" marR="5080" algn="ctr">
              <a:lnSpc>
                <a:spcPct val="101899"/>
              </a:lnSpc>
              <a:spcBef>
                <a:spcPts val="1055"/>
              </a:spcBef>
            </a:pPr>
            <a:r>
              <a:rPr sz="1800" spc="-30" dirty="0">
                <a:solidFill>
                  <a:srgbClr val="292B2C"/>
                </a:solidFill>
                <a:latin typeface="Arial"/>
                <a:cs typeface="Arial"/>
              </a:rPr>
              <a:t>Информационные  </a:t>
            </a:r>
            <a:r>
              <a:rPr sz="1800" spc="-25" dirty="0">
                <a:solidFill>
                  <a:srgbClr val="292B2C"/>
                </a:solidFill>
                <a:latin typeface="Arial"/>
                <a:cs typeface="Arial"/>
              </a:rPr>
              <a:t>агентства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114800" y="2082800"/>
            <a:ext cx="4773295" cy="1233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710"/>
              </a:lnSpc>
            </a:pPr>
            <a:r>
              <a:rPr sz="8100" b="1" spc="-5" dirty="0" smtClean="0"/>
              <a:t>30</a:t>
            </a:r>
            <a:r>
              <a:rPr lang="ru-RU" sz="8100" b="1" spc="-5" dirty="0" smtClean="0"/>
              <a:t>14</a:t>
            </a:r>
            <a:r>
              <a:rPr sz="8100" spc="-85" dirty="0" smtClean="0"/>
              <a:t> </a:t>
            </a:r>
            <a:r>
              <a:rPr sz="8100" spc="-434" dirty="0"/>
              <a:t>СМИ</a:t>
            </a:r>
            <a:endParaRPr sz="8100" dirty="0"/>
          </a:p>
        </p:txBody>
      </p:sp>
      <p:sp>
        <p:nvSpPr>
          <p:cNvPr id="14" name="object 14"/>
          <p:cNvSpPr txBox="1"/>
          <p:nvPr/>
        </p:nvSpPr>
        <p:spPr>
          <a:xfrm>
            <a:off x="2895600" y="1358900"/>
            <a:ext cx="7225665" cy="624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100" spc="-229" dirty="0">
                <a:solidFill>
                  <a:srgbClr val="4F7671"/>
                </a:solidFill>
                <a:latin typeface="Arial"/>
                <a:cs typeface="Arial"/>
              </a:rPr>
              <a:t>В </a:t>
            </a:r>
            <a:r>
              <a:rPr sz="4100" spc="-195" dirty="0">
                <a:solidFill>
                  <a:srgbClr val="4F7671"/>
                </a:solidFill>
                <a:latin typeface="Arial"/>
                <a:cs typeface="Arial"/>
              </a:rPr>
              <a:t>Казахстане</a:t>
            </a:r>
            <a:r>
              <a:rPr sz="4100" spc="175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4100" spc="-150" dirty="0">
                <a:solidFill>
                  <a:srgbClr val="4F7671"/>
                </a:solidFill>
                <a:latin typeface="Arial"/>
                <a:cs typeface="Arial"/>
              </a:rPr>
              <a:t>зарегистрировано</a:t>
            </a:r>
            <a:endParaRPr sz="4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49500" y="5080000"/>
            <a:ext cx="1232535" cy="141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b="1" spc="-5" dirty="0">
                <a:solidFill>
                  <a:srgbClr val="292B2C"/>
                </a:solidFill>
                <a:latin typeface="Arial"/>
                <a:cs typeface="Arial"/>
              </a:rPr>
              <a:t>84</a:t>
            </a:r>
            <a:r>
              <a:rPr sz="4500" b="1" spc="495" dirty="0">
                <a:solidFill>
                  <a:srgbClr val="292B2C"/>
                </a:solidFill>
                <a:latin typeface="Arial"/>
                <a:cs typeface="Arial"/>
              </a:rPr>
              <a:t>%</a:t>
            </a:r>
            <a:endParaRPr sz="4500" b="1" dirty="0">
              <a:latin typeface="Arial"/>
              <a:cs typeface="Arial"/>
            </a:endParaRPr>
          </a:p>
          <a:p>
            <a:pPr marL="330200" marR="55880" indent="-279400">
              <a:lnSpc>
                <a:spcPct val="100000"/>
              </a:lnSpc>
              <a:spcBef>
                <a:spcPts val="800"/>
              </a:spcBef>
            </a:pPr>
            <a:r>
              <a:rPr sz="2000" spc="-55" dirty="0">
                <a:solidFill>
                  <a:srgbClr val="292B2C"/>
                </a:solidFill>
                <a:latin typeface="Arial"/>
                <a:cs typeface="Arial"/>
              </a:rPr>
              <a:t>Печатные  </a:t>
            </a:r>
            <a:r>
              <a:rPr sz="2000" spc="-20" dirty="0">
                <a:solidFill>
                  <a:srgbClr val="292B2C"/>
                </a:solidFill>
                <a:latin typeface="Arial"/>
                <a:cs typeface="Arial"/>
              </a:rPr>
              <a:t>СМИ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82800" y="7302500"/>
            <a:ext cx="175704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1 201</a:t>
            </a:r>
            <a:r>
              <a:rPr sz="1400" spc="-7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ГАЗЕТ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292B2C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1 324</a:t>
            </a:r>
            <a:r>
              <a:rPr sz="1400" spc="-5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92B2C"/>
                </a:solidFill>
                <a:latin typeface="Arial"/>
                <a:cs typeface="Arial"/>
              </a:rPr>
              <a:t>ЖУРНАЛОВ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57800" y="7353300"/>
            <a:ext cx="2487930" cy="130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400" spc="-5" dirty="0" smtClean="0">
                <a:solidFill>
                  <a:srgbClr val="292B2C"/>
                </a:solidFill>
                <a:latin typeface="Arial"/>
                <a:cs typeface="Arial"/>
              </a:rPr>
              <a:t>1</a:t>
            </a:r>
            <a:r>
              <a:rPr lang="ru-RU" sz="1400" spc="-5" dirty="0" smtClean="0">
                <a:solidFill>
                  <a:srgbClr val="292B2C"/>
                </a:solidFill>
                <a:latin typeface="Arial"/>
                <a:cs typeface="Arial"/>
              </a:rPr>
              <a:t>1</a:t>
            </a:r>
            <a:r>
              <a:rPr sz="1400" spc="-5" dirty="0" smtClean="0">
                <a:solidFill>
                  <a:srgbClr val="292B2C"/>
                </a:solidFill>
                <a:latin typeface="Arial"/>
                <a:cs typeface="Arial"/>
              </a:rPr>
              <a:t>0</a:t>
            </a:r>
            <a:r>
              <a:rPr sz="1400" spc="-30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292B2C"/>
                </a:solidFill>
                <a:latin typeface="Arial"/>
                <a:cs typeface="Arial"/>
              </a:rPr>
              <a:t>ТЕЛЕКОМПАНИЙ,</a:t>
            </a:r>
            <a:endParaRPr sz="1400" dirty="0">
              <a:latin typeface="Arial"/>
              <a:cs typeface="Arial"/>
            </a:endParaRPr>
          </a:p>
          <a:p>
            <a:pPr marL="12700" marR="5080" indent="-1270" algn="ctr">
              <a:lnSpc>
                <a:spcPct val="101200"/>
              </a:lnSpc>
            </a:pP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60 </a:t>
            </a:r>
            <a:r>
              <a:rPr sz="1400" spc="25" dirty="0">
                <a:solidFill>
                  <a:srgbClr val="292B2C"/>
                </a:solidFill>
                <a:latin typeface="Arial"/>
                <a:cs typeface="Arial"/>
              </a:rPr>
              <a:t>РАДИОКОМПАНИЙ, </a:t>
            </a:r>
            <a:endParaRPr lang="ru-RU" sz="1400" spc="25" dirty="0" smtClean="0">
              <a:solidFill>
                <a:srgbClr val="292B2C"/>
              </a:solidFill>
              <a:latin typeface="Arial"/>
              <a:cs typeface="Arial"/>
            </a:endParaRPr>
          </a:p>
          <a:p>
            <a:pPr marL="12700" marR="5080" indent="-1270" algn="ctr">
              <a:lnSpc>
                <a:spcPct val="101200"/>
              </a:lnSpc>
            </a:pPr>
            <a:r>
              <a:rPr sz="1400" spc="-5" dirty="0" smtClean="0">
                <a:solidFill>
                  <a:srgbClr val="292B2C"/>
                </a:solidFill>
                <a:latin typeface="Arial"/>
                <a:cs typeface="Arial"/>
              </a:rPr>
              <a:t>107  </a:t>
            </a:r>
            <a:r>
              <a:rPr sz="1400" spc="30" dirty="0">
                <a:solidFill>
                  <a:srgbClr val="292B2C"/>
                </a:solidFill>
                <a:latin typeface="Arial"/>
                <a:cs typeface="Arial"/>
              </a:rPr>
              <a:t>КАБЕЛЬНЫХ </a:t>
            </a:r>
            <a:r>
              <a:rPr sz="1400" spc="-10" dirty="0">
                <a:solidFill>
                  <a:srgbClr val="292B2C"/>
                </a:solidFill>
                <a:latin typeface="Arial"/>
                <a:cs typeface="Arial"/>
              </a:rPr>
              <a:t>ОПЕРАТОРОВ  </a:t>
            </a:r>
            <a:endParaRPr lang="ru-RU" sz="1400" spc="-10" dirty="0" smtClean="0">
              <a:solidFill>
                <a:srgbClr val="292B2C"/>
              </a:solidFill>
              <a:latin typeface="Arial"/>
              <a:cs typeface="Arial"/>
            </a:endParaRPr>
          </a:p>
          <a:p>
            <a:pPr marL="12700" marR="5080" indent="-1270" algn="ctr">
              <a:lnSpc>
                <a:spcPct val="101200"/>
              </a:lnSpc>
            </a:pPr>
            <a:r>
              <a:rPr sz="1400" dirty="0" smtClean="0">
                <a:solidFill>
                  <a:srgbClr val="292B2C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8 </a:t>
            </a:r>
            <a:r>
              <a:rPr sz="1400" spc="-10" dirty="0">
                <a:solidFill>
                  <a:srgbClr val="292B2C"/>
                </a:solidFill>
                <a:latin typeface="Arial"/>
                <a:cs typeface="Arial"/>
              </a:rPr>
              <a:t>ОПЕРАТОРОВ  </a:t>
            </a:r>
            <a:r>
              <a:rPr sz="1400" spc="10" dirty="0">
                <a:solidFill>
                  <a:srgbClr val="292B2C"/>
                </a:solidFill>
                <a:latin typeface="Arial"/>
                <a:cs typeface="Arial"/>
              </a:rPr>
              <a:t>СПУТНИКОВОГО</a:t>
            </a:r>
            <a:r>
              <a:rPr sz="1400" spc="-6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92B2C"/>
                </a:solidFill>
                <a:latin typeface="Arial"/>
                <a:cs typeface="Arial"/>
              </a:rPr>
              <a:t>ВЕЩАНИЯ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55100" y="7416800"/>
            <a:ext cx="22479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solidFill>
                  <a:srgbClr val="292B2C"/>
                </a:solidFill>
                <a:latin typeface="Arial"/>
                <a:cs typeface="Arial"/>
              </a:rPr>
              <a:t>202</a:t>
            </a:r>
            <a:r>
              <a:rPr lang="ru-RU" sz="1400" spc="-60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292B2C"/>
                </a:solidFill>
                <a:latin typeface="Arial"/>
                <a:cs typeface="Arial"/>
              </a:rPr>
              <a:t>ИНФОРМАГЕНТСТВ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02973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00" y="381000"/>
            <a:ext cx="12725400" cy="1120860"/>
          </a:xfrm>
          <a:prstGeom prst="rect">
            <a:avLst/>
          </a:prstGeom>
        </p:spPr>
        <p:txBody>
          <a:bodyPr vert="horz" wrap="square" lIns="0" tIns="195620" rIns="0" bIns="0" rtlCol="0">
            <a:spAutoFit/>
          </a:bodyPr>
          <a:lstStyle/>
          <a:p>
            <a:pPr marL="5054600">
              <a:lnSpc>
                <a:spcPct val="100000"/>
              </a:lnSpc>
            </a:pPr>
            <a:r>
              <a:rPr lang="ru-RU" sz="6000" b="1" spc="175" dirty="0" smtClean="0"/>
              <a:t>Электронные СМИ</a:t>
            </a:r>
            <a:endParaRPr sz="6000" b="1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66382" y="2222500"/>
            <a:ext cx="12072035" cy="5388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21375" indent="-224154">
              <a:lnSpc>
                <a:spcPct val="100000"/>
              </a:lnSpc>
              <a:buClr>
                <a:srgbClr val="4F7671"/>
              </a:buClr>
              <a:buSzPct val="118181"/>
              <a:buChar char="•"/>
              <a:tabLst>
                <a:tab pos="5922010" algn="l"/>
              </a:tabLst>
            </a:pPr>
            <a:r>
              <a:rPr sz="2200" spc="-20" dirty="0" err="1" smtClean="0"/>
              <a:t>Изменилось</a:t>
            </a:r>
            <a:r>
              <a:rPr sz="2200" spc="-20" dirty="0" smtClean="0"/>
              <a:t> </a:t>
            </a:r>
            <a:r>
              <a:rPr sz="2200" spc="-25" dirty="0"/>
              <a:t>позиционирование</a:t>
            </a:r>
            <a:r>
              <a:rPr sz="2200" spc="10" dirty="0"/>
              <a:t> </a:t>
            </a:r>
            <a:r>
              <a:rPr sz="2200" spc="-60" dirty="0"/>
              <a:t>«Хабара»</a:t>
            </a:r>
            <a:endParaRPr sz="2200" dirty="0"/>
          </a:p>
          <a:p>
            <a:pPr marL="5684520">
              <a:lnSpc>
                <a:spcPct val="100000"/>
              </a:lnSpc>
              <a:spcBef>
                <a:spcPts val="30"/>
              </a:spcBef>
              <a:buClr>
                <a:srgbClr val="4F7671"/>
              </a:buClr>
              <a:buFont typeface="Arial"/>
              <a:buChar char="•"/>
            </a:pPr>
            <a:endParaRPr sz="2200" dirty="0"/>
          </a:p>
          <a:p>
            <a:pPr marL="6149975" lvl="1" indent="-224154">
              <a:lnSpc>
                <a:spcPts val="2620"/>
              </a:lnSpc>
              <a:buClr>
                <a:srgbClr val="4F7671"/>
              </a:buClr>
              <a:buSzPct val="118181"/>
              <a:buFontTx/>
              <a:buChar char="•"/>
              <a:tabLst>
                <a:tab pos="6150610" algn="l"/>
              </a:tabLst>
            </a:pPr>
            <a:r>
              <a:rPr sz="2200" spc="-35" dirty="0" err="1" smtClean="0">
                <a:solidFill>
                  <a:srgbClr val="292B2C"/>
                </a:solidFill>
                <a:latin typeface="Arial"/>
                <a:cs typeface="Arial"/>
              </a:rPr>
              <a:t>Осуществлен</a:t>
            </a:r>
            <a:r>
              <a:rPr sz="2200" spc="-35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292B2C"/>
                </a:solidFill>
                <a:latin typeface="Arial"/>
                <a:cs typeface="Arial"/>
              </a:rPr>
              <a:t>ребрендинг </a:t>
            </a:r>
            <a:r>
              <a:rPr sz="2200" spc="-45" dirty="0" err="1">
                <a:solidFill>
                  <a:srgbClr val="292B2C"/>
                </a:solidFill>
                <a:latin typeface="Arial"/>
                <a:cs typeface="Arial"/>
              </a:rPr>
              <a:t>телеканала</a:t>
            </a:r>
            <a:r>
              <a:rPr sz="2200" spc="1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400" spc="-65" dirty="0" smtClean="0"/>
              <a:t>«</a:t>
            </a:r>
            <a:r>
              <a:rPr sz="2200" dirty="0" smtClean="0">
                <a:solidFill>
                  <a:srgbClr val="292B2C"/>
                </a:solidFill>
                <a:latin typeface="Arial"/>
                <a:cs typeface="Arial"/>
              </a:rPr>
              <a:t>24KZ</a:t>
            </a:r>
            <a:r>
              <a:rPr lang="ru-RU" sz="2200" spc="-60" dirty="0"/>
              <a:t>»</a:t>
            </a:r>
            <a:endParaRPr lang="ru-RU" sz="2200" dirty="0"/>
          </a:p>
          <a:p>
            <a:pPr marL="6149975">
              <a:lnSpc>
                <a:spcPts val="2620"/>
              </a:lnSpc>
            </a:pPr>
            <a:r>
              <a:rPr spc="-60" dirty="0" err="1" smtClean="0"/>
              <a:t>на</a:t>
            </a:r>
            <a:r>
              <a:rPr spc="-60" dirty="0" smtClean="0"/>
              <a:t> </a:t>
            </a:r>
            <a:r>
              <a:rPr spc="-65" dirty="0"/>
              <a:t>«Хабар</a:t>
            </a:r>
            <a:r>
              <a:rPr dirty="0"/>
              <a:t> </a:t>
            </a:r>
            <a:r>
              <a:rPr spc="-5" dirty="0"/>
              <a:t>24»</a:t>
            </a:r>
          </a:p>
          <a:p>
            <a:pPr marL="5684520"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6378575" marR="227329" lvl="2" indent="-224154">
              <a:lnSpc>
                <a:spcPts val="2600"/>
              </a:lnSpc>
              <a:buClr>
                <a:srgbClr val="4F7671"/>
              </a:buClr>
              <a:buSzPct val="118181"/>
              <a:buFontTx/>
              <a:buChar char="•"/>
              <a:tabLst>
                <a:tab pos="6379210" algn="l"/>
              </a:tabLst>
            </a:pPr>
            <a:r>
              <a:rPr sz="2200" spc="-45" dirty="0" err="1" smtClean="0">
                <a:solidFill>
                  <a:srgbClr val="292B2C"/>
                </a:solidFill>
                <a:latin typeface="Arial"/>
                <a:cs typeface="Arial"/>
              </a:rPr>
              <a:t>Телеканал</a:t>
            </a:r>
            <a:r>
              <a:rPr sz="2200" spc="-45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40" dirty="0" smtClean="0">
                <a:solidFill>
                  <a:srgbClr val="292B2C"/>
                </a:solidFill>
                <a:latin typeface="Arial"/>
                <a:cs typeface="Arial"/>
              </a:rPr>
              <a:t>«</a:t>
            </a:r>
            <a:r>
              <a:rPr sz="2200" spc="-5" dirty="0" smtClean="0">
                <a:solidFill>
                  <a:srgbClr val="292B2C"/>
                </a:solidFill>
                <a:latin typeface="Arial"/>
                <a:cs typeface="Arial"/>
              </a:rPr>
              <a:t>Kazakh </a:t>
            </a:r>
            <a:r>
              <a:rPr sz="2200" spc="-125" dirty="0" smtClean="0">
                <a:solidFill>
                  <a:srgbClr val="292B2C"/>
                </a:solidFill>
                <a:latin typeface="Arial"/>
                <a:cs typeface="Arial"/>
              </a:rPr>
              <a:t>TV</a:t>
            </a:r>
            <a:r>
              <a:rPr lang="ru-RU" sz="2200" spc="-60" dirty="0" smtClean="0"/>
              <a:t>»</a:t>
            </a:r>
            <a:r>
              <a:rPr sz="2200" spc="-125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292B2C"/>
                </a:solidFill>
                <a:latin typeface="Arial"/>
                <a:cs typeface="Arial"/>
              </a:rPr>
              <a:t>объединен </a:t>
            </a:r>
            <a:r>
              <a:rPr sz="2200" spc="40" dirty="0">
                <a:solidFill>
                  <a:srgbClr val="292B2C"/>
                </a:solidFill>
                <a:latin typeface="Arial"/>
                <a:cs typeface="Arial"/>
              </a:rPr>
              <a:t>с </a:t>
            </a:r>
            <a:r>
              <a:rPr sz="2200" spc="-40" dirty="0">
                <a:solidFill>
                  <a:srgbClr val="292B2C"/>
                </a:solidFill>
                <a:latin typeface="Arial"/>
                <a:cs typeface="Arial"/>
              </a:rPr>
              <a:t>«Білім  </a:t>
            </a:r>
            <a:r>
              <a:rPr sz="2200" spc="-10" dirty="0">
                <a:solidFill>
                  <a:srgbClr val="292B2C"/>
                </a:solidFill>
                <a:latin typeface="Arial"/>
                <a:cs typeface="Arial"/>
              </a:rPr>
              <a:t>және </a:t>
            </a:r>
            <a:r>
              <a:rPr sz="2200" spc="-45" dirty="0">
                <a:solidFill>
                  <a:srgbClr val="292B2C"/>
                </a:solidFill>
                <a:latin typeface="Arial"/>
                <a:cs typeface="Arial"/>
              </a:rPr>
              <a:t>мәдениет» </a:t>
            </a:r>
            <a:r>
              <a:rPr sz="2200" spc="-20" dirty="0">
                <a:solidFill>
                  <a:srgbClr val="292B2C"/>
                </a:solidFill>
                <a:latin typeface="Arial"/>
                <a:cs typeface="Arial"/>
              </a:rPr>
              <a:t>под </a:t>
            </a:r>
            <a:r>
              <a:rPr sz="2200" spc="-30" dirty="0">
                <a:solidFill>
                  <a:srgbClr val="292B2C"/>
                </a:solidFill>
                <a:latin typeface="Arial"/>
                <a:cs typeface="Arial"/>
              </a:rPr>
              <a:t>общим </a:t>
            </a:r>
            <a:r>
              <a:rPr sz="2200" spc="-40" dirty="0" err="1">
                <a:solidFill>
                  <a:srgbClr val="292B2C"/>
                </a:solidFill>
                <a:latin typeface="Arial"/>
                <a:cs typeface="Arial"/>
              </a:rPr>
              <a:t>названием</a:t>
            </a:r>
            <a:r>
              <a:rPr sz="2200" spc="-4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40" dirty="0" smtClean="0">
                <a:solidFill>
                  <a:srgbClr val="292B2C"/>
                </a:solidFill>
                <a:latin typeface="Arial"/>
                <a:cs typeface="Arial"/>
              </a:rPr>
              <a:t>«</a:t>
            </a:r>
            <a:r>
              <a:rPr sz="2200" spc="-5" dirty="0" smtClean="0">
                <a:solidFill>
                  <a:srgbClr val="292B2C"/>
                </a:solidFill>
                <a:latin typeface="Arial"/>
                <a:cs typeface="Arial"/>
              </a:rPr>
              <a:t>Kazakh</a:t>
            </a:r>
            <a:r>
              <a:rPr sz="2200" spc="-65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200" spc="-85" dirty="0">
                <a:solidFill>
                  <a:srgbClr val="292B2C"/>
                </a:solidFill>
                <a:latin typeface="Arial"/>
                <a:cs typeface="Arial"/>
              </a:rPr>
              <a:t>TV»</a:t>
            </a:r>
            <a:endParaRPr sz="2200" dirty="0">
              <a:latin typeface="Arial"/>
              <a:cs typeface="Arial"/>
            </a:endParaRPr>
          </a:p>
          <a:p>
            <a:pPr marL="5684520" lvl="2">
              <a:lnSpc>
                <a:spcPct val="100000"/>
              </a:lnSpc>
              <a:spcBef>
                <a:spcPts val="10"/>
              </a:spcBef>
              <a:buClr>
                <a:srgbClr val="4F7671"/>
              </a:buClr>
              <a:buFont typeface="Arial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6607175" marR="5080" lvl="3" indent="-224154">
              <a:lnSpc>
                <a:spcPts val="2600"/>
              </a:lnSpc>
              <a:buClr>
                <a:srgbClr val="4F7671"/>
              </a:buClr>
              <a:buSzPct val="118181"/>
              <a:buFontTx/>
              <a:buChar char="•"/>
              <a:tabLst>
                <a:tab pos="6607809" algn="l"/>
              </a:tabLst>
            </a:pPr>
            <a:r>
              <a:rPr sz="2200" spc="-45" dirty="0" err="1" smtClean="0">
                <a:solidFill>
                  <a:srgbClr val="292B2C"/>
                </a:solidFill>
                <a:latin typeface="Arial"/>
                <a:cs typeface="Arial"/>
              </a:rPr>
              <a:t>Телеканал</a:t>
            </a:r>
            <a:r>
              <a:rPr sz="2200" spc="-45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lang="ru-RU" sz="2200" spc="-45" dirty="0" smtClean="0">
                <a:solidFill>
                  <a:srgbClr val="292B2C"/>
                </a:solidFill>
                <a:latin typeface="Arial"/>
                <a:cs typeface="Arial"/>
              </a:rPr>
              <a:t>«</a:t>
            </a:r>
            <a:r>
              <a:rPr sz="2200" spc="15" dirty="0" err="1" smtClean="0">
                <a:solidFill>
                  <a:srgbClr val="292B2C"/>
                </a:solidFill>
                <a:latin typeface="Arial"/>
                <a:cs typeface="Arial"/>
              </a:rPr>
              <a:t>Kazsport</a:t>
            </a:r>
            <a:r>
              <a:rPr lang="ru-RU" sz="2200" spc="-85" dirty="0" smtClean="0">
                <a:solidFill>
                  <a:srgbClr val="292B2C"/>
                </a:solidFill>
                <a:latin typeface="Arial"/>
                <a:cs typeface="Arial"/>
              </a:rPr>
              <a:t>» </a:t>
            </a:r>
            <a:r>
              <a:rPr sz="2200" spc="-45" dirty="0" err="1" smtClean="0">
                <a:solidFill>
                  <a:srgbClr val="292B2C"/>
                </a:solidFill>
                <a:latin typeface="Arial"/>
                <a:cs typeface="Arial"/>
              </a:rPr>
              <a:t>перешел</a:t>
            </a:r>
            <a:r>
              <a:rPr sz="2200" spc="-45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200" spc="-60" dirty="0">
                <a:solidFill>
                  <a:srgbClr val="292B2C"/>
                </a:solidFill>
                <a:latin typeface="Arial"/>
                <a:cs typeface="Arial"/>
              </a:rPr>
              <a:t>на </a:t>
            </a:r>
            <a:r>
              <a:rPr sz="2200" spc="-55" dirty="0">
                <a:solidFill>
                  <a:srgbClr val="292B2C"/>
                </a:solidFill>
                <a:latin typeface="Arial"/>
                <a:cs typeface="Arial"/>
              </a:rPr>
              <a:t>вещание  </a:t>
            </a:r>
            <a:r>
              <a:rPr sz="2200" spc="-35" dirty="0">
                <a:solidFill>
                  <a:srgbClr val="292B2C"/>
                </a:solidFill>
                <a:latin typeface="Arial"/>
                <a:cs typeface="Arial"/>
              </a:rPr>
              <a:t>в </a:t>
            </a:r>
            <a:r>
              <a:rPr sz="2200" spc="-25" dirty="0">
                <a:solidFill>
                  <a:srgbClr val="292B2C"/>
                </a:solidFill>
                <a:latin typeface="Arial"/>
                <a:cs typeface="Arial"/>
              </a:rPr>
              <a:t>современном </a:t>
            </a:r>
            <a:r>
              <a:rPr sz="2200" spc="-30" dirty="0">
                <a:solidFill>
                  <a:srgbClr val="292B2C"/>
                </a:solidFill>
                <a:latin typeface="Arial"/>
                <a:cs typeface="Arial"/>
              </a:rPr>
              <a:t>телевизионном </a:t>
            </a:r>
            <a:r>
              <a:rPr sz="2200" spc="-5" dirty="0">
                <a:solidFill>
                  <a:srgbClr val="292B2C"/>
                </a:solidFill>
                <a:latin typeface="Arial"/>
                <a:cs typeface="Arial"/>
              </a:rPr>
              <a:t>HD  </a:t>
            </a:r>
            <a:r>
              <a:rPr sz="2200" spc="-35" dirty="0" err="1" smtClean="0">
                <a:solidFill>
                  <a:srgbClr val="292B2C"/>
                </a:solidFill>
                <a:latin typeface="Arial"/>
                <a:cs typeface="Arial"/>
              </a:rPr>
              <a:t>формате</a:t>
            </a:r>
            <a:endParaRPr sz="2200" dirty="0">
              <a:latin typeface="Arial"/>
              <a:cs typeface="Arial"/>
            </a:endParaRPr>
          </a:p>
          <a:p>
            <a:pPr marL="5684520" lvl="3">
              <a:lnSpc>
                <a:spcPct val="100000"/>
              </a:lnSpc>
              <a:spcBef>
                <a:spcPts val="5"/>
              </a:spcBef>
              <a:buClr>
                <a:srgbClr val="4F7671"/>
              </a:buClr>
              <a:buFont typeface="Arial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7064375" lvl="4" indent="-224154">
              <a:lnSpc>
                <a:spcPts val="2620"/>
              </a:lnSpc>
              <a:buClr>
                <a:srgbClr val="4F7671"/>
              </a:buClr>
              <a:buSzPct val="118181"/>
              <a:buChar char="•"/>
              <a:tabLst>
                <a:tab pos="7065009" algn="l"/>
              </a:tabLst>
            </a:pPr>
            <a:r>
              <a:rPr sz="2200" spc="-35" dirty="0" err="1" smtClean="0">
                <a:solidFill>
                  <a:srgbClr val="292B2C"/>
                </a:solidFill>
                <a:latin typeface="Arial"/>
                <a:cs typeface="Arial"/>
              </a:rPr>
              <a:t>Были</a:t>
            </a:r>
            <a:r>
              <a:rPr sz="2200" spc="-35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292B2C"/>
                </a:solidFill>
                <a:latin typeface="Arial"/>
                <a:cs typeface="Arial"/>
              </a:rPr>
              <a:t>расширены </a:t>
            </a:r>
            <a:r>
              <a:rPr sz="2200" spc="-25" dirty="0">
                <a:solidFill>
                  <a:srgbClr val="292B2C"/>
                </a:solidFill>
                <a:latin typeface="Arial"/>
                <a:cs typeface="Arial"/>
              </a:rPr>
              <a:t>зоны</a:t>
            </a:r>
            <a:r>
              <a:rPr sz="2200" spc="1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200" spc="-45" dirty="0">
                <a:solidFill>
                  <a:srgbClr val="292B2C"/>
                </a:solidFill>
                <a:latin typeface="Arial"/>
                <a:cs typeface="Arial"/>
              </a:rPr>
              <a:t>охвата</a:t>
            </a:r>
            <a:endParaRPr sz="2200" dirty="0">
              <a:latin typeface="Arial"/>
              <a:cs typeface="Arial"/>
            </a:endParaRPr>
          </a:p>
          <a:p>
            <a:pPr marL="7064375" marR="662305">
              <a:lnSpc>
                <a:spcPts val="2600"/>
              </a:lnSpc>
              <a:spcBef>
                <a:spcPts val="100"/>
              </a:spcBef>
            </a:pPr>
            <a:r>
              <a:rPr spc="20" dirty="0"/>
              <a:t>«Казахского </a:t>
            </a:r>
            <a:r>
              <a:rPr spc="-15" dirty="0"/>
              <a:t>радио», </a:t>
            </a:r>
            <a:r>
              <a:rPr spc="25" dirty="0"/>
              <a:t>«Шалкар»</a:t>
            </a:r>
            <a:r>
              <a:rPr spc="-70" dirty="0"/>
              <a:t> </a:t>
            </a:r>
            <a:r>
              <a:rPr spc="-35" dirty="0"/>
              <a:t>и  </a:t>
            </a:r>
            <a:r>
              <a:rPr spc="-25" dirty="0"/>
              <a:t>радио</a:t>
            </a:r>
            <a:r>
              <a:rPr spc="-50" dirty="0"/>
              <a:t> </a:t>
            </a:r>
            <a:r>
              <a:rPr spc="10" dirty="0"/>
              <a:t>«Classic»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2555" y="4528730"/>
            <a:ext cx="10884535" cy="571500"/>
          </a:xfrm>
          <a:custGeom>
            <a:avLst/>
            <a:gdLst/>
            <a:ahLst/>
            <a:cxnLst/>
            <a:rect l="l" t="t" r="r" b="b"/>
            <a:pathLst>
              <a:path w="10884535" h="571500">
                <a:moveTo>
                  <a:pt x="0" y="0"/>
                </a:moveTo>
                <a:lnTo>
                  <a:pt x="4397565" y="0"/>
                </a:lnTo>
                <a:lnTo>
                  <a:pt x="5073269" y="570904"/>
                </a:lnTo>
                <a:lnTo>
                  <a:pt x="10884027" y="570904"/>
                </a:lnTo>
              </a:path>
            </a:pathLst>
          </a:custGeom>
          <a:ln w="50800">
            <a:solidFill>
              <a:srgbClr val="EAEF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32555" y="8526076"/>
            <a:ext cx="10876915" cy="571500"/>
          </a:xfrm>
          <a:custGeom>
            <a:avLst/>
            <a:gdLst/>
            <a:ahLst/>
            <a:cxnLst/>
            <a:rect l="l" t="t" r="r" b="b"/>
            <a:pathLst>
              <a:path w="10876915" h="571500">
                <a:moveTo>
                  <a:pt x="0" y="570904"/>
                </a:moveTo>
                <a:lnTo>
                  <a:pt x="4394479" y="570904"/>
                </a:lnTo>
                <a:lnTo>
                  <a:pt x="5069713" y="0"/>
                </a:lnTo>
                <a:lnTo>
                  <a:pt x="10876419" y="0"/>
                </a:lnTo>
              </a:path>
            </a:pathLst>
          </a:custGeom>
          <a:ln w="50800">
            <a:solidFill>
              <a:srgbClr val="EAEF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667979"/>
            <a:ext cx="10972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0">
              <a:lnSpc>
                <a:spcPct val="100000"/>
              </a:lnSpc>
            </a:pPr>
            <a:r>
              <a:rPr sz="6000" b="1" spc="145" dirty="0"/>
              <a:t>Печатные</a:t>
            </a:r>
            <a:r>
              <a:rPr sz="6000" spc="-85" dirty="0"/>
              <a:t> </a:t>
            </a:r>
            <a:r>
              <a:rPr sz="6000" spc="-325" dirty="0"/>
              <a:t>СМИ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2057400" y="2590800"/>
            <a:ext cx="8902700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spc="-40" dirty="0">
                <a:solidFill>
                  <a:srgbClr val="4F7671"/>
                </a:solidFill>
                <a:latin typeface="Arial"/>
                <a:cs typeface="Arial"/>
              </a:rPr>
              <a:t>Модернизация </a:t>
            </a:r>
            <a:r>
              <a:rPr sz="3000" spc="-35" dirty="0">
                <a:solidFill>
                  <a:srgbClr val="4F7671"/>
                </a:solidFill>
                <a:latin typeface="Arial"/>
                <a:cs typeface="Arial"/>
              </a:rPr>
              <a:t>государственных</a:t>
            </a:r>
            <a:r>
              <a:rPr sz="3000" spc="45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4F7671"/>
                </a:solidFill>
                <a:latin typeface="Arial"/>
                <a:cs typeface="Arial"/>
              </a:rPr>
              <a:t>газет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4F7671"/>
                </a:solidFill>
                <a:latin typeface="Arial"/>
                <a:cs typeface="Arial"/>
              </a:rPr>
              <a:t>«Егемен </a:t>
            </a:r>
            <a:r>
              <a:rPr sz="3000" b="1" spc="25" dirty="0">
                <a:solidFill>
                  <a:srgbClr val="4F7671"/>
                </a:solidFill>
                <a:latin typeface="Arial"/>
                <a:cs typeface="Arial"/>
              </a:rPr>
              <a:t>Казахстан» </a:t>
            </a:r>
            <a:r>
              <a:rPr sz="3000" b="1" spc="-45" dirty="0">
                <a:solidFill>
                  <a:srgbClr val="4F7671"/>
                </a:solidFill>
                <a:latin typeface="Arial"/>
                <a:cs typeface="Arial"/>
              </a:rPr>
              <a:t>и </a:t>
            </a:r>
            <a:r>
              <a:rPr sz="3000" b="1" spc="40" dirty="0">
                <a:solidFill>
                  <a:srgbClr val="4F7671"/>
                </a:solidFill>
                <a:latin typeface="Arial"/>
                <a:cs typeface="Arial"/>
              </a:rPr>
              <a:t>«Казахстанская</a:t>
            </a:r>
            <a:r>
              <a:rPr sz="3000" b="1" spc="10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3000" b="1" spc="-65" dirty="0">
                <a:solidFill>
                  <a:srgbClr val="4F7671"/>
                </a:solidFill>
                <a:latin typeface="Arial"/>
                <a:cs typeface="Arial"/>
              </a:rPr>
              <a:t>правда»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53170" y="4836413"/>
            <a:ext cx="4002187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41669" y="5448300"/>
            <a:ext cx="5911850" cy="276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buSzPct val="75000"/>
              <a:buChar char="•"/>
              <a:tabLst>
                <a:tab pos="196215" algn="l"/>
              </a:tabLst>
            </a:pPr>
            <a:r>
              <a:rPr sz="2000" spc="-35" dirty="0">
                <a:solidFill>
                  <a:srgbClr val="292B2C"/>
                </a:solidFill>
                <a:latin typeface="Arial"/>
                <a:cs typeface="Arial"/>
              </a:rPr>
              <a:t>Осуществлен </a:t>
            </a:r>
            <a:r>
              <a:rPr sz="2000" b="1" dirty="0" err="1">
                <a:solidFill>
                  <a:srgbClr val="292B2C"/>
                </a:solidFill>
                <a:latin typeface="Arial"/>
                <a:cs typeface="Arial"/>
              </a:rPr>
              <a:t>редизайн</a:t>
            </a:r>
            <a:r>
              <a:rPr sz="2000" b="1" spc="-3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000" b="1" spc="10" dirty="0" err="1" smtClean="0">
                <a:solidFill>
                  <a:srgbClr val="292B2C"/>
                </a:solidFill>
                <a:latin typeface="Arial"/>
                <a:cs typeface="Arial"/>
              </a:rPr>
              <a:t>газет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SzPct val="75000"/>
              <a:buChar char="•"/>
              <a:tabLst>
                <a:tab pos="196215" algn="l"/>
              </a:tabLst>
            </a:pPr>
            <a:r>
              <a:rPr sz="2000" spc="-60" dirty="0">
                <a:solidFill>
                  <a:srgbClr val="292B2C"/>
                </a:solidFill>
                <a:latin typeface="Arial"/>
                <a:cs typeface="Arial"/>
              </a:rPr>
              <a:t>Улучшена </a:t>
            </a:r>
            <a:r>
              <a:rPr sz="2000" spc="-20" dirty="0" err="1">
                <a:solidFill>
                  <a:srgbClr val="292B2C"/>
                </a:solidFill>
                <a:latin typeface="Arial"/>
                <a:cs typeface="Arial"/>
              </a:rPr>
              <a:t>маркетинговая</a:t>
            </a:r>
            <a:r>
              <a:rPr sz="2000" spc="4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000" spc="-30" dirty="0" err="1" smtClean="0">
                <a:solidFill>
                  <a:srgbClr val="292B2C"/>
                </a:solidFill>
                <a:latin typeface="Arial"/>
                <a:cs typeface="Arial"/>
              </a:rPr>
              <a:t>составляющая</a:t>
            </a:r>
            <a:endParaRPr sz="2000" dirty="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buSzPct val="75000"/>
              <a:buChar char="•"/>
              <a:tabLst>
                <a:tab pos="196215" algn="l"/>
              </a:tabLst>
            </a:pPr>
            <a:r>
              <a:rPr sz="2000" spc="-30" dirty="0">
                <a:solidFill>
                  <a:srgbClr val="292B2C"/>
                </a:solidFill>
                <a:latin typeface="Arial"/>
                <a:cs typeface="Arial"/>
              </a:rPr>
              <a:t>Создана </a:t>
            </a:r>
            <a:r>
              <a:rPr sz="2000" spc="5" dirty="0">
                <a:solidFill>
                  <a:srgbClr val="292B2C"/>
                </a:solidFill>
                <a:latin typeface="Arial"/>
                <a:cs typeface="Arial"/>
              </a:rPr>
              <a:t>связка </a:t>
            </a:r>
            <a:r>
              <a:rPr sz="2000" spc="-50" dirty="0">
                <a:solidFill>
                  <a:srgbClr val="292B2C"/>
                </a:solidFill>
                <a:latin typeface="Arial"/>
                <a:cs typeface="Arial"/>
              </a:rPr>
              <a:t>«печатная </a:t>
            </a:r>
            <a:r>
              <a:rPr sz="2000" spc="-25" dirty="0">
                <a:solidFill>
                  <a:srgbClr val="292B2C"/>
                </a:solidFill>
                <a:latin typeface="Arial"/>
                <a:cs typeface="Arial"/>
              </a:rPr>
              <a:t>версия </a:t>
            </a:r>
            <a:r>
              <a:rPr sz="2000" spc="-114" dirty="0">
                <a:solidFill>
                  <a:srgbClr val="292B2C"/>
                </a:solidFill>
                <a:latin typeface="Arial"/>
                <a:cs typeface="Arial"/>
              </a:rPr>
              <a:t>– </a:t>
            </a:r>
            <a:r>
              <a:rPr sz="2000" spc="-10" dirty="0">
                <a:solidFill>
                  <a:srgbClr val="292B2C"/>
                </a:solidFill>
                <a:latin typeface="Arial"/>
                <a:cs typeface="Arial"/>
              </a:rPr>
              <a:t>электронное  </a:t>
            </a:r>
            <a:r>
              <a:rPr sz="2000" spc="-30" dirty="0">
                <a:solidFill>
                  <a:srgbClr val="292B2C"/>
                </a:solidFill>
                <a:latin typeface="Arial"/>
                <a:cs typeface="Arial"/>
              </a:rPr>
              <a:t>издание» </a:t>
            </a:r>
            <a:r>
              <a:rPr sz="2000" spc="-15" dirty="0">
                <a:solidFill>
                  <a:srgbClr val="292B2C"/>
                </a:solidFill>
                <a:latin typeface="Arial"/>
                <a:cs typeface="Arial"/>
              </a:rPr>
              <a:t>за </a:t>
            </a:r>
            <a:r>
              <a:rPr sz="2000" spc="-30" dirty="0">
                <a:solidFill>
                  <a:srgbClr val="292B2C"/>
                </a:solidFill>
                <a:latin typeface="Arial"/>
                <a:cs typeface="Arial"/>
              </a:rPr>
              <a:t>счет </a:t>
            </a:r>
            <a:r>
              <a:rPr sz="2000" spc="-40" dirty="0" err="1">
                <a:solidFill>
                  <a:srgbClr val="292B2C"/>
                </a:solidFill>
                <a:latin typeface="Arial"/>
                <a:cs typeface="Arial"/>
              </a:rPr>
              <a:t>внедрения</a:t>
            </a:r>
            <a:r>
              <a:rPr sz="2000" spc="7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000" spc="-15" dirty="0" smtClean="0">
                <a:solidFill>
                  <a:srgbClr val="292B2C"/>
                </a:solidFill>
                <a:latin typeface="Arial"/>
                <a:cs typeface="Arial"/>
              </a:rPr>
              <a:t>QR-</a:t>
            </a:r>
            <a:r>
              <a:rPr sz="2000" spc="-15" dirty="0" err="1" smtClean="0">
                <a:solidFill>
                  <a:srgbClr val="292B2C"/>
                </a:solidFill>
                <a:latin typeface="Arial"/>
                <a:cs typeface="Arial"/>
              </a:rPr>
              <a:t>кода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SzPct val="75000"/>
              <a:buChar char="•"/>
              <a:tabLst>
                <a:tab pos="196215" algn="l"/>
              </a:tabLst>
            </a:pPr>
            <a:r>
              <a:rPr sz="2000" spc="-35" dirty="0">
                <a:solidFill>
                  <a:srgbClr val="292B2C"/>
                </a:solidFill>
                <a:latin typeface="Arial"/>
                <a:cs typeface="Arial"/>
              </a:rPr>
              <a:t>Выход </a:t>
            </a:r>
            <a:r>
              <a:rPr sz="2000" spc="-15" dirty="0">
                <a:solidFill>
                  <a:srgbClr val="292B2C"/>
                </a:solidFill>
                <a:latin typeface="Arial"/>
                <a:cs typeface="Arial"/>
              </a:rPr>
              <a:t>газет </a:t>
            </a:r>
            <a:r>
              <a:rPr sz="2000" spc="-30" dirty="0">
                <a:solidFill>
                  <a:srgbClr val="292B2C"/>
                </a:solidFill>
                <a:latin typeface="Arial"/>
                <a:cs typeface="Arial"/>
              </a:rPr>
              <a:t>в </a:t>
            </a:r>
            <a:r>
              <a:rPr sz="2000" spc="-45" dirty="0">
                <a:solidFill>
                  <a:srgbClr val="292B2C"/>
                </a:solidFill>
                <a:latin typeface="Arial"/>
                <a:cs typeface="Arial"/>
              </a:rPr>
              <a:t>Астане переведен</a:t>
            </a:r>
            <a:r>
              <a:rPr sz="2000" spc="12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92B2C"/>
                </a:solidFill>
                <a:latin typeface="Arial"/>
                <a:cs typeface="Arial"/>
              </a:rPr>
              <a:t>в</a:t>
            </a:r>
            <a:endParaRPr sz="2000" dirty="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</a:pPr>
            <a:r>
              <a:rPr sz="2000" b="1" spc="-5" dirty="0" err="1">
                <a:solidFill>
                  <a:srgbClr val="292B2C"/>
                </a:solidFill>
                <a:latin typeface="Arial"/>
                <a:cs typeface="Arial"/>
              </a:rPr>
              <a:t>полноцветный</a:t>
            </a:r>
            <a:r>
              <a:rPr sz="2000" b="1" spc="-7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000" b="1" spc="-5" dirty="0" err="1" smtClean="0">
                <a:solidFill>
                  <a:srgbClr val="292B2C"/>
                </a:solidFill>
                <a:latin typeface="Arial"/>
                <a:cs typeface="Arial"/>
              </a:rPr>
              <a:t>вариант</a:t>
            </a:r>
            <a:endParaRPr sz="2000" dirty="0">
              <a:latin typeface="Arial"/>
              <a:cs typeface="Arial"/>
            </a:endParaRPr>
          </a:p>
          <a:p>
            <a:pPr marL="195580" marR="409575" indent="-182880">
              <a:lnSpc>
                <a:spcPct val="100000"/>
              </a:lnSpc>
              <a:buSzPct val="75000"/>
              <a:buFont typeface="Arial"/>
              <a:buChar char="•"/>
              <a:tabLst>
                <a:tab pos="196215" algn="l"/>
              </a:tabLst>
            </a:pPr>
            <a:r>
              <a:rPr sz="2000" b="1" dirty="0">
                <a:solidFill>
                  <a:srgbClr val="292B2C"/>
                </a:solidFill>
                <a:latin typeface="Arial"/>
                <a:cs typeface="Arial"/>
              </a:rPr>
              <a:t>В </a:t>
            </a:r>
            <a:r>
              <a:rPr sz="2000" b="1" spc="-5" dirty="0">
                <a:solidFill>
                  <a:srgbClr val="292B2C"/>
                </a:solidFill>
                <a:latin typeface="Arial"/>
                <a:cs typeface="Arial"/>
              </a:rPr>
              <a:t>2017 </a:t>
            </a:r>
            <a:r>
              <a:rPr sz="2000" b="1" spc="15" dirty="0">
                <a:solidFill>
                  <a:srgbClr val="292B2C"/>
                </a:solidFill>
                <a:latin typeface="Arial"/>
                <a:cs typeface="Arial"/>
              </a:rPr>
              <a:t>году </a:t>
            </a:r>
            <a:r>
              <a:rPr sz="2000" spc="-50" dirty="0">
                <a:solidFill>
                  <a:srgbClr val="292B2C"/>
                </a:solidFill>
                <a:latin typeface="Arial"/>
                <a:cs typeface="Arial"/>
              </a:rPr>
              <a:t>Газеты </a:t>
            </a:r>
            <a:r>
              <a:rPr sz="2000" spc="-35" dirty="0">
                <a:solidFill>
                  <a:srgbClr val="292B2C"/>
                </a:solidFill>
                <a:latin typeface="Arial"/>
                <a:cs typeface="Arial"/>
              </a:rPr>
              <a:t>планируют перейти </a:t>
            </a:r>
            <a:r>
              <a:rPr sz="2000" spc="-55" dirty="0">
                <a:solidFill>
                  <a:srgbClr val="292B2C"/>
                </a:solidFill>
                <a:latin typeface="Arial"/>
                <a:cs typeface="Arial"/>
              </a:rPr>
              <a:t>на  </a:t>
            </a:r>
            <a:r>
              <a:rPr sz="2000" spc="-25" dirty="0">
                <a:solidFill>
                  <a:srgbClr val="292B2C"/>
                </a:solidFill>
                <a:latin typeface="Arial"/>
                <a:cs typeface="Arial"/>
              </a:rPr>
              <a:t>евроформат </a:t>
            </a:r>
            <a:r>
              <a:rPr sz="2000" spc="-30" dirty="0">
                <a:solidFill>
                  <a:srgbClr val="292B2C"/>
                </a:solidFill>
                <a:latin typeface="Arial"/>
                <a:cs typeface="Arial"/>
              </a:rPr>
              <a:t>и </a:t>
            </a:r>
            <a:r>
              <a:rPr sz="2000" spc="-25" dirty="0">
                <a:solidFill>
                  <a:srgbClr val="292B2C"/>
                </a:solidFill>
                <a:latin typeface="Arial"/>
                <a:cs typeface="Arial"/>
              </a:rPr>
              <a:t>выпускаться </a:t>
            </a:r>
            <a:r>
              <a:rPr sz="2000" spc="-5" dirty="0">
                <a:solidFill>
                  <a:srgbClr val="292B2C"/>
                </a:solidFill>
                <a:latin typeface="Arial"/>
                <a:cs typeface="Arial"/>
              </a:rPr>
              <a:t>5 </a:t>
            </a:r>
            <a:r>
              <a:rPr sz="2000" dirty="0">
                <a:solidFill>
                  <a:srgbClr val="292B2C"/>
                </a:solidFill>
                <a:latin typeface="Arial"/>
                <a:cs typeface="Arial"/>
              </a:rPr>
              <a:t>раз </a:t>
            </a:r>
            <a:r>
              <a:rPr sz="2000" spc="-30" dirty="0">
                <a:solidFill>
                  <a:srgbClr val="292B2C"/>
                </a:solidFill>
                <a:latin typeface="Arial"/>
                <a:cs typeface="Arial"/>
              </a:rPr>
              <a:t>в </a:t>
            </a:r>
            <a:r>
              <a:rPr sz="2000" spc="-45" dirty="0">
                <a:solidFill>
                  <a:srgbClr val="292B2C"/>
                </a:solidFill>
                <a:latin typeface="Arial"/>
                <a:cs typeface="Arial"/>
              </a:rPr>
              <a:t>неделю </a:t>
            </a:r>
            <a:r>
              <a:rPr sz="2000" spc="15" dirty="0">
                <a:solidFill>
                  <a:srgbClr val="292B2C"/>
                </a:solidFill>
                <a:latin typeface="Arial"/>
                <a:cs typeface="Arial"/>
              </a:rPr>
              <a:t>(с  </a:t>
            </a:r>
            <a:r>
              <a:rPr sz="2000" spc="-30" dirty="0">
                <a:solidFill>
                  <a:srgbClr val="292B2C"/>
                </a:solidFill>
                <a:latin typeface="Arial"/>
                <a:cs typeface="Arial"/>
              </a:rPr>
              <a:t>понедельника </a:t>
            </a:r>
            <a:r>
              <a:rPr sz="2000" spc="-15" dirty="0">
                <a:solidFill>
                  <a:srgbClr val="292B2C"/>
                </a:solidFill>
                <a:latin typeface="Arial"/>
                <a:cs typeface="Arial"/>
              </a:rPr>
              <a:t>по</a:t>
            </a:r>
            <a:r>
              <a:rPr sz="2000" spc="-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92B2C"/>
                </a:solidFill>
                <a:latin typeface="Arial"/>
                <a:cs typeface="Arial"/>
              </a:rPr>
              <a:t>пятницу)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4920" y="3560826"/>
            <a:ext cx="3982720" cy="2685415"/>
          </a:xfrm>
          <a:custGeom>
            <a:avLst/>
            <a:gdLst/>
            <a:ahLst/>
            <a:cxnLst/>
            <a:rect l="l" t="t" r="r" b="b"/>
            <a:pathLst>
              <a:path w="3982720" h="2685415">
                <a:moveTo>
                  <a:pt x="0" y="0"/>
                </a:moveTo>
                <a:lnTo>
                  <a:pt x="3982300" y="0"/>
                </a:lnTo>
                <a:lnTo>
                  <a:pt x="3982300" y="2685110"/>
                </a:lnTo>
                <a:lnTo>
                  <a:pt x="0" y="2685110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51367" y="6253226"/>
            <a:ext cx="4453890" cy="2685415"/>
          </a:xfrm>
          <a:custGeom>
            <a:avLst/>
            <a:gdLst/>
            <a:ahLst/>
            <a:cxnLst/>
            <a:rect l="l" t="t" r="r" b="b"/>
            <a:pathLst>
              <a:path w="4453890" h="2685415">
                <a:moveTo>
                  <a:pt x="0" y="0"/>
                </a:moveTo>
                <a:lnTo>
                  <a:pt x="4453432" y="0"/>
                </a:lnTo>
                <a:lnTo>
                  <a:pt x="4453432" y="2685111"/>
                </a:lnTo>
                <a:lnTo>
                  <a:pt x="0" y="2685111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556000"/>
            <a:ext cx="4635500" cy="269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2500" y="3556000"/>
            <a:ext cx="4432300" cy="269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53226"/>
            <a:ext cx="4203700" cy="2685415"/>
          </a:xfrm>
          <a:custGeom>
            <a:avLst/>
            <a:gdLst/>
            <a:ahLst/>
            <a:cxnLst/>
            <a:rect l="l" t="t" r="r" b="b"/>
            <a:pathLst>
              <a:path w="4203700" h="2685415">
                <a:moveTo>
                  <a:pt x="0" y="2685111"/>
                </a:moveTo>
                <a:lnTo>
                  <a:pt x="0" y="0"/>
                </a:lnTo>
                <a:lnTo>
                  <a:pt x="4203103" y="0"/>
                </a:lnTo>
                <a:lnTo>
                  <a:pt x="4203103" y="2685111"/>
                </a:lnTo>
                <a:lnTo>
                  <a:pt x="0" y="2685111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9700" y="6248400"/>
            <a:ext cx="4648200" cy="269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667979"/>
            <a:ext cx="10972800" cy="1108036"/>
          </a:xfrm>
          <a:prstGeom prst="rect">
            <a:avLst/>
          </a:prstGeom>
        </p:spPr>
        <p:txBody>
          <a:bodyPr vert="horz" wrap="square" lIns="0" tIns="182920" rIns="0" bIns="0" rtlCol="0">
            <a:spAutoFit/>
          </a:bodyPr>
          <a:lstStyle/>
          <a:p>
            <a:pPr marL="3721100">
              <a:lnSpc>
                <a:spcPct val="100000"/>
              </a:lnSpc>
            </a:pPr>
            <a:r>
              <a:rPr sz="6000" b="1" spc="165" dirty="0"/>
              <a:t>Интернет</a:t>
            </a:r>
            <a:endParaRPr sz="6000" b="1" dirty="0"/>
          </a:p>
        </p:txBody>
      </p:sp>
      <p:sp>
        <p:nvSpPr>
          <p:cNvPr id="9" name="object 9"/>
          <p:cNvSpPr txBox="1"/>
          <p:nvPr/>
        </p:nvSpPr>
        <p:spPr>
          <a:xfrm>
            <a:off x="305760" y="7298512"/>
            <a:ext cx="9715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760" y="8212911"/>
            <a:ext cx="9715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300" y="7264400"/>
            <a:ext cx="3036570" cy="1161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kk-KZ" sz="1500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00" spc="-35" dirty="0" err="1" smtClean="0">
                <a:solidFill>
                  <a:srgbClr val="FFFFFF"/>
                </a:solidFill>
                <a:latin typeface="Arial"/>
                <a:cs typeface="Arial"/>
              </a:rPr>
              <a:t>айт</a:t>
            </a:r>
            <a:r>
              <a:rPr sz="1500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«e-history.kz» 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трансформировался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масштабный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исторический</a:t>
            </a:r>
            <a:r>
              <a:rPr sz="15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портал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«National </a:t>
            </a:r>
            <a:r>
              <a:rPr sz="1500" spc="10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History».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kk-KZ" sz="1500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500" spc="-15" dirty="0" err="1" smtClean="0">
                <a:solidFill>
                  <a:srgbClr val="FFFFFF"/>
                </a:solidFill>
                <a:latin typeface="Arial"/>
                <a:cs typeface="Arial"/>
              </a:rPr>
              <a:t>оздан</a:t>
            </a:r>
            <a:r>
              <a:rPr sz="15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раздел</a:t>
            </a:r>
            <a:r>
              <a:rPr sz="15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«Казахстаника»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700" y="6781800"/>
            <a:ext cx="1685925" cy="328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30" dirty="0">
                <a:solidFill>
                  <a:srgbClr val="FFFFFF"/>
                </a:solidFill>
                <a:latin typeface="Arial"/>
                <a:cs typeface="Arial"/>
              </a:rPr>
              <a:t>«e-histor</a:t>
            </a:r>
            <a:r>
              <a:rPr sz="2100" spc="-16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.kz»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09126" y="6597713"/>
            <a:ext cx="9715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09126" y="7512113"/>
            <a:ext cx="9715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09126" y="7969313"/>
            <a:ext cx="9715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91600" y="6565900"/>
            <a:ext cx="3729354" cy="2075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Количество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уникальных пользователей  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интернет-ресурса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ИА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«Казинформ» </a:t>
            </a:r>
            <a:r>
              <a:rPr sz="1500" spc="90" dirty="0">
                <a:solidFill>
                  <a:srgbClr val="FFFFFF"/>
                </a:solidFill>
                <a:latin typeface="Arial"/>
                <a:cs typeface="Arial"/>
              </a:rPr>
              <a:t>к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концу 2016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года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45 </a:t>
            </a:r>
            <a:r>
              <a:rPr sz="1500" spc="-35" dirty="0">
                <a:solidFill>
                  <a:srgbClr val="FFFFFF"/>
                </a:solidFill>
                <a:latin typeface="Arial"/>
                <a:cs typeface="Arial"/>
              </a:rPr>
              <a:t>тысяч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пользователей  в</a:t>
            </a:r>
            <a:r>
              <a:rPr sz="15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 err="1" smtClean="0">
                <a:solidFill>
                  <a:srgbClr val="FFFFFF"/>
                </a:solidFill>
                <a:latin typeface="Arial"/>
                <a:cs typeface="Arial"/>
              </a:rPr>
              <a:t>сутки</a:t>
            </a:r>
            <a:endParaRPr sz="1500" dirty="0">
              <a:latin typeface="Arial"/>
              <a:cs typeface="Arial"/>
            </a:endParaRPr>
          </a:p>
          <a:p>
            <a:pPr marL="12700" marR="1156970">
              <a:lnSpc>
                <a:spcPct val="100000"/>
              </a:lnSpc>
            </a:pP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Цель 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100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000 </a:t>
            </a:r>
            <a:r>
              <a:rPr sz="1500" b="1" spc="5" dirty="0">
                <a:solidFill>
                  <a:srgbClr val="FFFFFF"/>
                </a:solidFill>
                <a:latin typeface="Arial"/>
                <a:cs typeface="Arial"/>
              </a:rPr>
              <a:t>уникальных 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пользователей 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25" dirty="0" err="1" smtClean="0">
                <a:solidFill>
                  <a:srgbClr val="FFFFFF"/>
                </a:solidFill>
                <a:latin typeface="Arial"/>
                <a:cs typeface="Arial"/>
              </a:rPr>
              <a:t>сутки</a:t>
            </a:r>
            <a:endParaRPr sz="1500" dirty="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500" spc="95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2017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году </a:t>
            </a:r>
            <a:r>
              <a:rPr sz="1500" spc="-8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500" spc="-60" dirty="0">
                <a:solidFill>
                  <a:srgbClr val="FFFFFF"/>
                </a:solidFill>
                <a:latin typeface="Arial"/>
                <a:cs typeface="Arial"/>
              </a:rPr>
              <a:t>АО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«Казконтент»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запускает 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проект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«Мобильные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версии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приложения 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отечественных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20" dirty="0" err="1">
                <a:solidFill>
                  <a:srgbClr val="FFFFFF"/>
                </a:solidFill>
                <a:latin typeface="Arial"/>
                <a:cs typeface="Arial"/>
              </a:rPr>
              <a:t>интернет</a:t>
            </a:r>
            <a:r>
              <a:rPr sz="1500" spc="-20" dirty="0">
                <a:solidFill>
                  <a:srgbClr val="FFFFFF"/>
                </a:solidFill>
                <a:latin typeface="Arial"/>
                <a:cs typeface="Arial"/>
              </a:rPr>
              <a:t>-СМИ</a:t>
            </a:r>
            <a:r>
              <a:rPr sz="1500" spc="-2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2800" y="2006600"/>
            <a:ext cx="884555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65400" marR="5080" indent="-2552700">
              <a:lnSpc>
                <a:spcPct val="100000"/>
              </a:lnSpc>
            </a:pPr>
            <a:r>
              <a:rPr sz="2500" b="1" spc="-15" dirty="0">
                <a:solidFill>
                  <a:srgbClr val="4F7671"/>
                </a:solidFill>
                <a:latin typeface="Arial"/>
                <a:cs typeface="Arial"/>
              </a:rPr>
              <a:t>План </a:t>
            </a:r>
            <a:r>
              <a:rPr sz="2500" b="1" dirty="0">
                <a:solidFill>
                  <a:srgbClr val="4F7671"/>
                </a:solidFill>
                <a:latin typeface="Arial"/>
                <a:cs typeface="Arial"/>
              </a:rPr>
              <a:t>модернизации </a:t>
            </a:r>
            <a:r>
              <a:rPr sz="2500" b="1" spc="10" dirty="0">
                <a:solidFill>
                  <a:srgbClr val="4F7671"/>
                </a:solidFill>
                <a:latin typeface="Arial"/>
                <a:cs typeface="Arial"/>
              </a:rPr>
              <a:t>интернет-ресурсов </a:t>
            </a:r>
            <a:r>
              <a:rPr sz="2500" b="1" spc="-15" dirty="0">
                <a:solidFill>
                  <a:srgbClr val="4F7671"/>
                </a:solidFill>
                <a:latin typeface="Arial"/>
                <a:cs typeface="Arial"/>
              </a:rPr>
              <a:t>отечественных  </a:t>
            </a:r>
            <a:r>
              <a:rPr sz="2500" b="1" spc="95" dirty="0">
                <a:solidFill>
                  <a:srgbClr val="4F7671"/>
                </a:solidFill>
                <a:latin typeface="Arial"/>
                <a:cs typeface="Arial"/>
              </a:rPr>
              <a:t>СМИ </a:t>
            </a:r>
            <a:r>
              <a:rPr sz="2500" b="1" spc="5" dirty="0">
                <a:solidFill>
                  <a:srgbClr val="4F7671"/>
                </a:solidFill>
                <a:latin typeface="Arial"/>
                <a:cs typeface="Arial"/>
              </a:rPr>
              <a:t>на </a:t>
            </a:r>
            <a:r>
              <a:rPr sz="2500" b="1" spc="20" dirty="0">
                <a:solidFill>
                  <a:srgbClr val="4F7671"/>
                </a:solidFill>
                <a:latin typeface="Arial"/>
                <a:cs typeface="Arial"/>
              </a:rPr>
              <a:t>2016-2020</a:t>
            </a:r>
            <a:r>
              <a:rPr sz="2500" b="1" spc="-165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2500" b="1" spc="-35" dirty="0">
                <a:solidFill>
                  <a:srgbClr val="4F7671"/>
                </a:solidFill>
                <a:latin typeface="Arial"/>
                <a:cs typeface="Arial"/>
              </a:rPr>
              <a:t>годы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76800" y="3695700"/>
            <a:ext cx="3035300" cy="2418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«Bnews.kz»</a:t>
            </a:r>
            <a:endParaRPr sz="2100" dirty="0">
              <a:latin typeface="Arial"/>
              <a:cs typeface="Arial"/>
            </a:endParaRPr>
          </a:p>
          <a:p>
            <a:pPr marL="50800" marR="418465">
              <a:lnSpc>
                <a:spcPct val="100000"/>
              </a:lnSpc>
              <a:spcBef>
                <a:spcPts val="280"/>
              </a:spcBef>
            </a:pP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переходит </a:t>
            </a:r>
            <a:r>
              <a:rPr sz="1500" spc="2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новостного 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формата </a:t>
            </a:r>
            <a:r>
              <a:rPr sz="1500" spc="-40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аналитическую и  </a:t>
            </a:r>
            <a:r>
              <a:rPr sz="1500" spc="-5" dirty="0" err="1">
                <a:solidFill>
                  <a:srgbClr val="FFFFFF"/>
                </a:solidFill>
                <a:latin typeface="Arial"/>
                <a:cs typeface="Arial"/>
              </a:rPr>
              <a:t>экспертную</a:t>
            </a:r>
            <a:r>
              <a:rPr sz="15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 err="1" smtClean="0">
                <a:solidFill>
                  <a:srgbClr val="FFFFFF"/>
                </a:solidFill>
                <a:latin typeface="Arial"/>
                <a:cs typeface="Arial"/>
              </a:rPr>
              <a:t>площадку</a:t>
            </a:r>
            <a:endParaRPr sz="1500" dirty="0">
              <a:latin typeface="Arial"/>
              <a:cs typeface="Arial"/>
            </a:endParaRPr>
          </a:p>
          <a:p>
            <a:pPr marL="88900">
              <a:lnSpc>
                <a:spcPts val="2460"/>
              </a:lnSpc>
              <a:spcBef>
                <a:spcPts val="1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«Baq.kz»</a:t>
            </a:r>
            <a:endParaRPr sz="2100" dirty="0">
              <a:latin typeface="Arial"/>
              <a:cs typeface="Arial"/>
            </a:endParaRPr>
          </a:p>
          <a:p>
            <a:pPr marL="76200" marR="5080">
              <a:lnSpc>
                <a:spcPts val="1800"/>
              </a:lnSpc>
            </a:pP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планирует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стать </a:t>
            </a:r>
            <a:r>
              <a:rPr sz="1500" spc="-30" dirty="0">
                <a:solidFill>
                  <a:srgbClr val="FFFFFF"/>
                </a:solidFill>
                <a:latin typeface="Arial"/>
                <a:cs typeface="Arial"/>
              </a:rPr>
              <a:t>главным 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информационным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агентством,  </a:t>
            </a:r>
            <a:r>
              <a:rPr sz="1500" spc="-25" dirty="0">
                <a:solidFill>
                  <a:srgbClr val="FFFFFF"/>
                </a:solidFill>
                <a:latin typeface="Arial"/>
                <a:cs typeface="Arial"/>
              </a:rPr>
              <a:t>работающем 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исключительно</a:t>
            </a:r>
            <a:r>
              <a:rPr sz="1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на  </a:t>
            </a:r>
            <a:r>
              <a:rPr sz="1500" b="1" spc="-10" dirty="0" err="1">
                <a:solidFill>
                  <a:srgbClr val="FFFFFF"/>
                </a:solidFill>
                <a:latin typeface="Arial"/>
                <a:cs typeface="Arial"/>
              </a:rPr>
              <a:t>государственном</a:t>
            </a:r>
            <a:r>
              <a:rPr sz="15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языке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692" y="3348621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5" h="1607185">
                <a:moveTo>
                  <a:pt x="0" y="0"/>
                </a:moveTo>
                <a:lnTo>
                  <a:pt x="3416366" y="0"/>
                </a:lnTo>
                <a:lnTo>
                  <a:pt x="3416366" y="1606740"/>
                </a:lnTo>
                <a:lnTo>
                  <a:pt x="0" y="1606740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8141" y="2550452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4" h="829945">
                <a:moveTo>
                  <a:pt x="0" y="0"/>
                </a:moveTo>
                <a:lnTo>
                  <a:pt x="829627" y="0"/>
                </a:lnTo>
                <a:lnTo>
                  <a:pt x="829627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9495" y="3348621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4" h="1607185">
                <a:moveTo>
                  <a:pt x="0" y="0"/>
                </a:moveTo>
                <a:lnTo>
                  <a:pt x="3416363" y="0"/>
                </a:lnTo>
                <a:lnTo>
                  <a:pt x="3416363" y="1606740"/>
                </a:lnTo>
                <a:lnTo>
                  <a:pt x="0" y="1606740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8941" y="2550452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5" h="829945">
                <a:moveTo>
                  <a:pt x="0" y="0"/>
                </a:moveTo>
                <a:lnTo>
                  <a:pt x="829627" y="0"/>
                </a:lnTo>
                <a:lnTo>
                  <a:pt x="829627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60295" y="3352850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4" h="1607185">
                <a:moveTo>
                  <a:pt x="0" y="0"/>
                </a:moveTo>
                <a:lnTo>
                  <a:pt x="3416363" y="0"/>
                </a:lnTo>
                <a:lnTo>
                  <a:pt x="3416363" y="1606753"/>
                </a:lnTo>
                <a:lnTo>
                  <a:pt x="0" y="1606753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49741" y="2554681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5" h="829945">
                <a:moveTo>
                  <a:pt x="0" y="0"/>
                </a:moveTo>
                <a:lnTo>
                  <a:pt x="829627" y="0"/>
                </a:lnTo>
                <a:lnTo>
                  <a:pt x="829627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3966" y="6258915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5" h="1607184">
                <a:moveTo>
                  <a:pt x="0" y="0"/>
                </a:moveTo>
                <a:lnTo>
                  <a:pt x="3416362" y="0"/>
                </a:lnTo>
                <a:lnTo>
                  <a:pt x="3416362" y="1606753"/>
                </a:lnTo>
                <a:lnTo>
                  <a:pt x="0" y="1606753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3416" y="5460746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4" h="829945">
                <a:moveTo>
                  <a:pt x="0" y="0"/>
                </a:moveTo>
                <a:lnTo>
                  <a:pt x="829635" y="0"/>
                </a:lnTo>
                <a:lnTo>
                  <a:pt x="829635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9495" y="6263144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4" h="1607184">
                <a:moveTo>
                  <a:pt x="0" y="0"/>
                </a:moveTo>
                <a:lnTo>
                  <a:pt x="3416363" y="0"/>
                </a:lnTo>
                <a:lnTo>
                  <a:pt x="3416363" y="1606753"/>
                </a:lnTo>
                <a:lnTo>
                  <a:pt x="0" y="1606753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8941" y="5464987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5" h="829945">
                <a:moveTo>
                  <a:pt x="0" y="0"/>
                </a:moveTo>
                <a:lnTo>
                  <a:pt x="829627" y="0"/>
                </a:lnTo>
                <a:lnTo>
                  <a:pt x="829627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14261" y="6177738"/>
            <a:ext cx="3416935" cy="1607185"/>
          </a:xfrm>
          <a:custGeom>
            <a:avLst/>
            <a:gdLst/>
            <a:ahLst/>
            <a:cxnLst/>
            <a:rect l="l" t="t" r="r" b="b"/>
            <a:pathLst>
              <a:path w="3416934" h="1607184">
                <a:moveTo>
                  <a:pt x="0" y="0"/>
                </a:moveTo>
                <a:lnTo>
                  <a:pt x="3416363" y="0"/>
                </a:lnTo>
                <a:lnTo>
                  <a:pt x="3416363" y="1606753"/>
                </a:lnTo>
                <a:lnTo>
                  <a:pt x="0" y="1606753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91599" y="6604001"/>
            <a:ext cx="2740025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sz="1700" dirty="0">
                <a:solidFill>
                  <a:srgbClr val="292B2C"/>
                </a:solidFill>
                <a:latin typeface="Arial"/>
                <a:cs typeface="Arial"/>
              </a:rPr>
              <a:t>Устранение неточностей </a:t>
            </a:r>
            <a:r>
              <a:rPr lang="ru-RU" sz="1700" dirty="0" smtClean="0">
                <a:solidFill>
                  <a:srgbClr val="292B2C"/>
                </a:solidFill>
                <a:latin typeface="Arial"/>
                <a:cs typeface="Arial"/>
              </a:rPr>
              <a:t>и двоякого</a:t>
            </a:r>
            <a:r>
              <a:rPr lang="ru-RU" sz="1700" dirty="0">
                <a:solidFill>
                  <a:srgbClr val="292B2C"/>
                </a:solidFill>
                <a:latin typeface="Arial"/>
                <a:cs typeface="Arial"/>
              </a:rPr>
              <a:t>	</a:t>
            </a:r>
            <a:r>
              <a:rPr lang="ru-RU" sz="1700" dirty="0" smtClean="0">
                <a:solidFill>
                  <a:srgbClr val="292B2C"/>
                </a:solidFill>
                <a:latin typeface="Arial"/>
                <a:cs typeface="Arial"/>
              </a:rPr>
              <a:t>толкования </a:t>
            </a:r>
            <a:r>
              <a:rPr sz="1700" dirty="0" err="1" smtClean="0">
                <a:solidFill>
                  <a:srgbClr val="292B2C"/>
                </a:solidFill>
                <a:latin typeface="Arial"/>
                <a:cs typeface="Arial"/>
              </a:rPr>
              <a:t>норм</a:t>
            </a:r>
            <a:endParaRPr sz="1700" dirty="0">
              <a:solidFill>
                <a:srgbClr val="292B2C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91600" y="5432953"/>
            <a:ext cx="2740025" cy="93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0" marR="153670">
              <a:lnSpc>
                <a:spcPct val="105300"/>
              </a:lnSpc>
            </a:pPr>
            <a:r>
              <a:rPr sz="1900" b="1" spc="-25" dirty="0">
                <a:solidFill>
                  <a:srgbClr val="4F7671"/>
                </a:solidFill>
                <a:latin typeface="Arial"/>
                <a:cs typeface="Arial"/>
              </a:rPr>
              <a:t>УСТРАНЕНИЕ  НЕТОЧНОСТЕЙ</a:t>
            </a:r>
            <a:endParaRPr sz="19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49741" y="5363387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5" h="829945">
                <a:moveTo>
                  <a:pt x="0" y="0"/>
                </a:moveTo>
                <a:lnTo>
                  <a:pt x="829627" y="0"/>
                </a:lnTo>
                <a:lnTo>
                  <a:pt x="829627" y="829627"/>
                </a:lnTo>
                <a:lnTo>
                  <a:pt x="0" y="829627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915400" y="54864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2700" y="3606800"/>
            <a:ext cx="2730500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sz="1700" spc="-30" dirty="0">
                <a:solidFill>
                  <a:srgbClr val="292B2C"/>
                </a:solidFill>
                <a:latin typeface="Arial"/>
                <a:cs typeface="Arial"/>
              </a:rPr>
              <a:t>Внедрение </a:t>
            </a:r>
            <a:r>
              <a:rPr sz="1700" spc="-25" dirty="0">
                <a:solidFill>
                  <a:srgbClr val="292B2C"/>
                </a:solidFill>
                <a:latin typeface="Arial"/>
                <a:cs typeface="Arial"/>
              </a:rPr>
              <a:t>разрешения </a:t>
            </a:r>
            <a:r>
              <a:rPr sz="1700" spc="-45" dirty="0">
                <a:solidFill>
                  <a:srgbClr val="292B2C"/>
                </a:solidFill>
                <a:latin typeface="Arial"/>
                <a:cs typeface="Arial"/>
              </a:rPr>
              <a:t>на  </a:t>
            </a:r>
            <a:r>
              <a:rPr sz="1700" spc="-20" dirty="0">
                <a:solidFill>
                  <a:srgbClr val="292B2C"/>
                </a:solidFill>
                <a:latin typeface="Arial"/>
                <a:cs typeface="Arial"/>
              </a:rPr>
              <a:t>рекламу </a:t>
            </a:r>
            <a:r>
              <a:rPr sz="1700" spc="-40" dirty="0">
                <a:solidFill>
                  <a:srgbClr val="292B2C"/>
                </a:solidFill>
                <a:latin typeface="Arial"/>
                <a:cs typeface="Arial"/>
              </a:rPr>
              <a:t>для </a:t>
            </a:r>
            <a:r>
              <a:rPr sz="1700" spc="-30" dirty="0">
                <a:solidFill>
                  <a:srgbClr val="292B2C"/>
                </a:solidFill>
                <a:latin typeface="Arial"/>
                <a:cs typeface="Arial"/>
              </a:rPr>
              <a:t>определенной  </a:t>
            </a:r>
            <a:r>
              <a:rPr sz="1700" spc="-10" dirty="0">
                <a:solidFill>
                  <a:srgbClr val="292B2C"/>
                </a:solidFill>
                <a:latin typeface="Arial"/>
                <a:cs typeface="Arial"/>
              </a:rPr>
              <a:t>продукции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93900" y="2613553"/>
            <a:ext cx="1829840" cy="61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sz="1900" b="1" spc="10" dirty="0">
                <a:solidFill>
                  <a:srgbClr val="4F7671"/>
                </a:solidFill>
                <a:latin typeface="Arial"/>
                <a:cs typeface="Arial"/>
              </a:rPr>
              <a:t>ВНЕДРЕНИЕ  </a:t>
            </a:r>
            <a:r>
              <a:rPr sz="1900" b="1" spc="-5" dirty="0">
                <a:solidFill>
                  <a:srgbClr val="4F7671"/>
                </a:solidFill>
                <a:latin typeface="Arial"/>
                <a:cs typeface="Arial"/>
              </a:rPr>
              <a:t>РАЗРЕШЕНИЯ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38692" y="653477"/>
            <a:ext cx="11277600" cy="843861"/>
          </a:xfrm>
          <a:prstGeom prst="rect">
            <a:avLst/>
          </a:prstGeom>
        </p:spPr>
        <p:txBody>
          <a:bodyPr vert="horz" wrap="square" lIns="0" tIns="119420" rIns="0" bIns="0" rtlCol="0">
            <a:spAutoFit/>
          </a:bodyPr>
          <a:lstStyle/>
          <a:p>
            <a:pPr marL="139700">
              <a:lnSpc>
                <a:spcPct val="100000"/>
              </a:lnSpc>
            </a:pPr>
            <a:r>
              <a:rPr sz="4700" b="1" spc="204" dirty="0"/>
              <a:t>Меры </a:t>
            </a:r>
            <a:r>
              <a:rPr sz="4700" b="1" spc="360" dirty="0"/>
              <a:t>поддержки </a:t>
            </a:r>
            <a:r>
              <a:rPr sz="4700" spc="-270" dirty="0"/>
              <a:t>отечественных</a:t>
            </a:r>
            <a:r>
              <a:rPr sz="4700" spc="-575" dirty="0"/>
              <a:t> </a:t>
            </a:r>
            <a:r>
              <a:rPr sz="4700" spc="-254" dirty="0"/>
              <a:t>СМИ</a:t>
            </a:r>
            <a:endParaRPr sz="4700" dirty="0"/>
          </a:p>
        </p:txBody>
      </p:sp>
      <p:sp>
        <p:nvSpPr>
          <p:cNvPr id="20" name="object 20"/>
          <p:cNvSpPr txBox="1"/>
          <p:nvPr/>
        </p:nvSpPr>
        <p:spPr>
          <a:xfrm>
            <a:off x="1193800" y="26670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3500" y="3517900"/>
            <a:ext cx="2959100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kk-KZ" sz="1700" spc="-25" dirty="0" smtClean="0">
                <a:solidFill>
                  <a:srgbClr val="292B2C"/>
                </a:solidFill>
                <a:latin typeface="Arial"/>
                <a:cs typeface="Arial"/>
              </a:rPr>
              <a:t>Введение новых понятий, как </a:t>
            </a:r>
            <a:r>
              <a:rPr sz="1700" spc="-25" dirty="0" smtClean="0">
                <a:solidFill>
                  <a:srgbClr val="292B2C"/>
                </a:solidFill>
                <a:latin typeface="Arial"/>
                <a:cs typeface="Arial"/>
              </a:rPr>
              <a:t>«</a:t>
            </a:r>
            <a:r>
              <a:rPr sz="1700" spc="-25" dirty="0" err="1" smtClean="0">
                <a:solidFill>
                  <a:srgbClr val="292B2C"/>
                </a:solidFill>
                <a:latin typeface="Arial"/>
                <a:cs typeface="Arial"/>
              </a:rPr>
              <a:t>товары</a:t>
            </a:r>
            <a:r>
              <a:rPr sz="1700" spc="-25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92B2C"/>
                </a:solidFill>
                <a:latin typeface="Arial"/>
                <a:cs typeface="Arial"/>
              </a:rPr>
              <a:t>вспомогательного  характера», </a:t>
            </a:r>
            <a:r>
              <a:rPr sz="1700" spc="-35" dirty="0">
                <a:solidFill>
                  <a:srgbClr val="292B2C"/>
                </a:solidFill>
                <a:latin typeface="Arial"/>
                <a:cs typeface="Arial"/>
              </a:rPr>
              <a:t>«теле-  </a:t>
            </a:r>
            <a:r>
              <a:rPr sz="1700" spc="-10" dirty="0">
                <a:solidFill>
                  <a:srgbClr val="292B2C"/>
                </a:solidFill>
                <a:latin typeface="Arial"/>
                <a:cs typeface="Arial"/>
              </a:rPr>
              <a:t>торговля»,</a:t>
            </a:r>
            <a:r>
              <a:rPr sz="1700" spc="-25" dirty="0">
                <a:solidFill>
                  <a:srgbClr val="292B2C"/>
                </a:solidFill>
                <a:latin typeface="Arial"/>
                <a:cs typeface="Arial"/>
              </a:rPr>
              <a:t> «телегазета»,</a:t>
            </a:r>
            <a:endParaRPr sz="1700" dirty="0">
              <a:latin typeface="Arial"/>
              <a:cs typeface="Arial"/>
            </a:endParaRPr>
          </a:p>
          <a:p>
            <a:pPr marL="12700">
              <a:lnSpc>
                <a:spcPts val="1939"/>
              </a:lnSpc>
            </a:pPr>
            <a:r>
              <a:rPr sz="1700" spc="-35" dirty="0">
                <a:solidFill>
                  <a:srgbClr val="292B2C"/>
                </a:solidFill>
                <a:latin typeface="Arial"/>
                <a:cs typeface="Arial"/>
              </a:rPr>
              <a:t>«IP</a:t>
            </a:r>
            <a:r>
              <a:rPr sz="1700" spc="-4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292B2C"/>
                </a:solidFill>
                <a:latin typeface="Arial"/>
                <a:cs typeface="Arial"/>
              </a:rPr>
              <a:t>телевидение»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80100" y="2588153"/>
            <a:ext cx="2336330" cy="61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sz="1900" b="1" spc="20" dirty="0">
                <a:solidFill>
                  <a:srgbClr val="4F7671"/>
                </a:solidFill>
                <a:latin typeface="Arial"/>
                <a:cs typeface="Arial"/>
              </a:rPr>
              <a:t>ВВЕДЕНИЕ  НОВЫХ</a:t>
            </a:r>
            <a:r>
              <a:rPr sz="1900" b="1" spc="-7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4F7671"/>
                </a:solidFill>
                <a:latin typeface="Arial"/>
                <a:cs typeface="Arial"/>
              </a:rPr>
              <a:t>ПОНЯТИЙ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54600" y="26670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02700" y="3517900"/>
            <a:ext cx="3061970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kk-KZ" sz="1700" spc="-20" dirty="0" smtClean="0">
                <a:solidFill>
                  <a:srgbClr val="292B2C"/>
                </a:solidFill>
                <a:latin typeface="Arial"/>
                <a:cs typeface="Arial"/>
              </a:rPr>
              <a:t>Исключение мер, таких как </a:t>
            </a:r>
            <a:r>
              <a:rPr sz="1700" spc="-20" dirty="0" err="1" smtClean="0">
                <a:solidFill>
                  <a:srgbClr val="292B2C"/>
                </a:solidFill>
                <a:latin typeface="Arial"/>
                <a:cs typeface="Arial"/>
              </a:rPr>
              <a:t>административного</a:t>
            </a:r>
            <a:r>
              <a:rPr sz="1700" spc="-20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292B2C"/>
                </a:solidFill>
                <a:latin typeface="Arial"/>
                <a:cs typeface="Arial"/>
              </a:rPr>
              <a:t>взыскания  </a:t>
            </a:r>
            <a:r>
              <a:rPr sz="1700" spc="-25" dirty="0">
                <a:solidFill>
                  <a:srgbClr val="292B2C"/>
                </a:solidFill>
                <a:latin typeface="Arial"/>
                <a:cs typeface="Arial"/>
              </a:rPr>
              <a:t>в </a:t>
            </a:r>
            <a:r>
              <a:rPr sz="1700" spc="-35" dirty="0">
                <a:solidFill>
                  <a:srgbClr val="292B2C"/>
                </a:solidFill>
                <a:latin typeface="Arial"/>
                <a:cs typeface="Arial"/>
              </a:rPr>
              <a:t>виде </a:t>
            </a:r>
            <a:r>
              <a:rPr sz="1700" spc="-25" dirty="0">
                <a:solidFill>
                  <a:srgbClr val="292B2C"/>
                </a:solidFill>
                <a:latin typeface="Arial"/>
                <a:cs typeface="Arial"/>
              </a:rPr>
              <a:t>приостановления  </a:t>
            </a:r>
            <a:r>
              <a:rPr sz="1700" spc="-30" dirty="0">
                <a:solidFill>
                  <a:srgbClr val="292B2C"/>
                </a:solidFill>
                <a:latin typeface="Arial"/>
                <a:cs typeface="Arial"/>
              </a:rPr>
              <a:t>деятельности или  </a:t>
            </a:r>
            <a:r>
              <a:rPr sz="1700" dirty="0">
                <a:solidFill>
                  <a:srgbClr val="292B2C"/>
                </a:solidFill>
                <a:latin typeface="Arial"/>
                <a:cs typeface="Arial"/>
              </a:rPr>
              <a:t>конфискации</a:t>
            </a:r>
            <a:r>
              <a:rPr sz="1700" spc="-7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92B2C"/>
                </a:solidFill>
                <a:latin typeface="Arial"/>
                <a:cs typeface="Arial"/>
              </a:rPr>
              <a:t>тиража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15400" y="2603500"/>
            <a:ext cx="2816224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0">
              <a:lnSpc>
                <a:spcPts val="1440"/>
              </a:lnSpc>
            </a:pPr>
            <a:r>
              <a:rPr sz="1900" b="1" spc="25" dirty="0">
                <a:solidFill>
                  <a:srgbClr val="4F7671"/>
                </a:solidFill>
                <a:latin typeface="Arial"/>
                <a:cs typeface="Arial"/>
              </a:rPr>
              <a:t>ИСКЛЮЧЕНИЕ</a:t>
            </a:r>
            <a:endParaRPr sz="1900" b="1" dirty="0">
              <a:latin typeface="Arial"/>
              <a:cs typeface="Arial"/>
            </a:endParaRPr>
          </a:p>
          <a:p>
            <a:pPr marL="12700">
              <a:lnSpc>
                <a:spcPts val="3600"/>
              </a:lnSpc>
              <a:tabLst>
                <a:tab pos="850265" algn="l"/>
              </a:tabLst>
            </a:pPr>
            <a:r>
              <a:rPr sz="3700" b="1" spc="-5" dirty="0">
                <a:solidFill>
                  <a:srgbClr val="FFFFFF"/>
                </a:solidFill>
                <a:latin typeface="Arial"/>
                <a:cs typeface="Arial"/>
              </a:rPr>
              <a:t>3	</a:t>
            </a:r>
            <a:r>
              <a:rPr sz="1900" b="1" spc="10" dirty="0">
                <a:solidFill>
                  <a:srgbClr val="4F7671"/>
                </a:solidFill>
                <a:latin typeface="Arial"/>
                <a:cs typeface="Arial"/>
              </a:rPr>
              <a:t>МЕР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2700" y="6464300"/>
            <a:ext cx="259270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kk-KZ" sz="1700" spc="-35" dirty="0" smtClean="0">
                <a:solidFill>
                  <a:srgbClr val="292B2C"/>
                </a:solidFill>
                <a:latin typeface="Arial"/>
                <a:cs typeface="Arial"/>
              </a:rPr>
              <a:t>Устранение необходимости </a:t>
            </a:r>
            <a:r>
              <a:rPr sz="1700" spc="-35" dirty="0" err="1" smtClean="0">
                <a:solidFill>
                  <a:srgbClr val="292B2C"/>
                </a:solidFill>
                <a:latin typeface="Arial"/>
                <a:cs typeface="Arial"/>
              </a:rPr>
              <a:t>направлять</a:t>
            </a:r>
            <a:r>
              <a:rPr sz="1700" spc="-45" dirty="0" smtClean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700" spc="-35" dirty="0">
                <a:solidFill>
                  <a:srgbClr val="292B2C"/>
                </a:solidFill>
                <a:latin typeface="Arial"/>
                <a:cs typeface="Arial"/>
              </a:rPr>
              <a:t>обязательный  </a:t>
            </a:r>
            <a:r>
              <a:rPr sz="1700" spc="-30" dirty="0">
                <a:solidFill>
                  <a:srgbClr val="292B2C"/>
                </a:solidFill>
                <a:latin typeface="Arial"/>
                <a:cs typeface="Arial"/>
              </a:rPr>
              <a:t>бумажный </a:t>
            </a:r>
            <a:r>
              <a:rPr sz="1700" spc="-5" dirty="0">
                <a:solidFill>
                  <a:srgbClr val="292B2C"/>
                </a:solidFill>
                <a:latin typeface="Arial"/>
                <a:cs typeface="Arial"/>
              </a:rPr>
              <a:t>экземпляр </a:t>
            </a:r>
            <a:r>
              <a:rPr sz="1700" spc="-25" dirty="0">
                <a:solidFill>
                  <a:srgbClr val="292B2C"/>
                </a:solidFill>
                <a:latin typeface="Arial"/>
                <a:cs typeface="Arial"/>
              </a:rPr>
              <a:t>в  </a:t>
            </a:r>
            <a:r>
              <a:rPr sz="1700" spc="-35" dirty="0">
                <a:solidFill>
                  <a:srgbClr val="292B2C"/>
                </a:solidFill>
                <a:latin typeface="Arial"/>
                <a:cs typeface="Arial"/>
              </a:rPr>
              <a:t>уполномоченный</a:t>
            </a:r>
            <a:r>
              <a:rPr sz="1700" spc="-4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292B2C"/>
                </a:solidFill>
                <a:latin typeface="Arial"/>
                <a:cs typeface="Arial"/>
              </a:rPr>
              <a:t>орган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19300" y="5509153"/>
            <a:ext cx="2294890" cy="59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sz="1900" b="1" spc="-25" dirty="0">
                <a:solidFill>
                  <a:srgbClr val="4F7671"/>
                </a:solidFill>
                <a:latin typeface="Arial"/>
                <a:cs typeface="Arial"/>
              </a:rPr>
              <a:t>УСТРАНЕНИЕ  </a:t>
            </a:r>
            <a:r>
              <a:rPr sz="1900" b="1" spc="10" dirty="0">
                <a:solidFill>
                  <a:srgbClr val="4F7671"/>
                </a:solidFill>
                <a:latin typeface="Arial"/>
                <a:cs typeface="Arial"/>
              </a:rPr>
              <a:t>НЕОБХОДИМОСТИ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06500" y="55880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43500" y="6448702"/>
            <a:ext cx="2959100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00"/>
              </a:lnSpc>
            </a:pPr>
            <a:r>
              <a:rPr lang="kk-KZ" sz="1700" dirty="0" smtClean="0">
                <a:solidFill>
                  <a:srgbClr val="292B2C"/>
                </a:solidFill>
                <a:latin typeface="Arial"/>
                <a:cs typeface="Arial"/>
              </a:rPr>
              <a:t>Вовлечение в информационное пространтво </a:t>
            </a:r>
            <a:r>
              <a:rPr sz="1700" dirty="0" err="1" smtClean="0">
                <a:solidFill>
                  <a:srgbClr val="292B2C"/>
                </a:solidFill>
                <a:latin typeface="Arial"/>
                <a:cs typeface="Arial"/>
              </a:rPr>
              <a:t>граждан</a:t>
            </a:r>
            <a:r>
              <a:rPr sz="1700" dirty="0">
                <a:solidFill>
                  <a:srgbClr val="292B2C"/>
                </a:solidFill>
                <a:latin typeface="Arial"/>
                <a:cs typeface="Arial"/>
              </a:rPr>
              <a:t>, </a:t>
            </a:r>
            <a:r>
              <a:rPr sz="1700" spc="-45" dirty="0">
                <a:solidFill>
                  <a:srgbClr val="292B2C"/>
                </a:solidFill>
                <a:latin typeface="Arial"/>
                <a:cs typeface="Arial"/>
              </a:rPr>
              <a:t>не </a:t>
            </a:r>
            <a:r>
              <a:rPr sz="1700" spc="-30" dirty="0">
                <a:solidFill>
                  <a:srgbClr val="292B2C"/>
                </a:solidFill>
                <a:latin typeface="Arial"/>
                <a:cs typeface="Arial"/>
              </a:rPr>
              <a:t>являющихся  </a:t>
            </a:r>
            <a:r>
              <a:rPr sz="1700" spc="-15" dirty="0">
                <a:solidFill>
                  <a:srgbClr val="292B2C"/>
                </a:solidFill>
                <a:latin typeface="Arial"/>
                <a:cs typeface="Arial"/>
              </a:rPr>
              <a:t>журналистами </a:t>
            </a:r>
            <a:r>
              <a:rPr sz="1700" dirty="0">
                <a:solidFill>
                  <a:srgbClr val="292B2C"/>
                </a:solidFill>
                <a:latin typeface="Arial"/>
                <a:cs typeface="Arial"/>
              </a:rPr>
              <a:t>-</a:t>
            </a:r>
            <a:r>
              <a:rPr sz="1700" spc="-4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292B2C"/>
                </a:solidFill>
                <a:latin typeface="Arial"/>
                <a:cs typeface="Arial"/>
              </a:rPr>
              <a:t>«блоггеры»  </a:t>
            </a:r>
            <a:r>
              <a:rPr sz="1700" spc="-25" dirty="0">
                <a:solidFill>
                  <a:srgbClr val="292B2C"/>
                </a:solidFill>
                <a:latin typeface="Arial"/>
                <a:cs typeface="Arial"/>
              </a:rPr>
              <a:t>и</a:t>
            </a:r>
            <a:r>
              <a:rPr sz="1700" spc="-100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292B2C"/>
                </a:solidFill>
                <a:latin typeface="Arial"/>
                <a:cs typeface="Arial"/>
              </a:rPr>
              <a:t>«фрилансеры»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40400" y="5356753"/>
            <a:ext cx="2574290" cy="614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sz="1900" b="1" spc="5" dirty="0">
                <a:solidFill>
                  <a:srgbClr val="4F7671"/>
                </a:solidFill>
                <a:latin typeface="Arial"/>
                <a:cs typeface="Arial"/>
              </a:rPr>
              <a:t>ВОВЛЕЧЕНИЕ </a:t>
            </a:r>
            <a:r>
              <a:rPr sz="1900" b="1" spc="70" dirty="0">
                <a:solidFill>
                  <a:srgbClr val="4F7671"/>
                </a:solidFill>
                <a:latin typeface="Arial"/>
                <a:cs typeface="Arial"/>
              </a:rPr>
              <a:t>В  </a:t>
            </a:r>
            <a:r>
              <a:rPr sz="1900" b="1" spc="-5" dirty="0">
                <a:solidFill>
                  <a:srgbClr val="4F7671"/>
                </a:solidFill>
                <a:latin typeface="Arial"/>
                <a:cs typeface="Arial"/>
              </a:rPr>
              <a:t>ИНФОРМАЦИОННОЕ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40400" y="5981700"/>
            <a:ext cx="2028189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solidFill>
                  <a:srgbClr val="4F7671"/>
                </a:solidFill>
                <a:latin typeface="Arial"/>
                <a:cs typeface="Arial"/>
              </a:rPr>
              <a:t>ПРОСТРАНСТВО</a:t>
            </a:r>
            <a:endParaRPr sz="1900" b="1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54600" y="5588000"/>
            <a:ext cx="287020" cy="568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" y="0"/>
            <a:ext cx="12996545" cy="9753600"/>
          </a:xfrm>
          <a:custGeom>
            <a:avLst/>
            <a:gdLst/>
            <a:ahLst/>
            <a:cxnLst/>
            <a:rect l="l" t="t" r="r" b="b"/>
            <a:pathLst>
              <a:path w="12996545" h="9753600">
                <a:moveTo>
                  <a:pt x="0" y="0"/>
                </a:moveTo>
                <a:lnTo>
                  <a:pt x="12996375" y="0"/>
                </a:lnTo>
                <a:lnTo>
                  <a:pt x="12996375" y="9753599"/>
                </a:lnTo>
                <a:lnTo>
                  <a:pt x="0" y="9753599"/>
                </a:lnTo>
                <a:lnTo>
                  <a:pt x="0" y="0"/>
                </a:lnTo>
                <a:close/>
              </a:path>
            </a:pathLst>
          </a:custGeom>
          <a:solidFill>
            <a:srgbClr val="4F7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48700" y="8417539"/>
            <a:ext cx="3082925" cy="65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1200"/>
              </a:lnSpc>
            </a:pPr>
            <a:r>
              <a:rPr lang="kk-KZ" sz="1400" spc="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spc="70" dirty="0" err="1">
                <a:solidFill>
                  <a:srgbClr val="FFFFFF"/>
                </a:solidFill>
                <a:latin typeface="Arial"/>
                <a:cs typeface="Arial"/>
              </a:rPr>
              <a:t>тажировки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журналистов 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базе 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известных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мировых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СМИ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Arial"/>
                <a:cs typeface="Arial"/>
              </a:rPr>
              <a:t>(Financial </a:t>
            </a:r>
            <a:r>
              <a:rPr sz="140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Times,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i="1" spc="25" dirty="0">
                <a:solidFill>
                  <a:srgbClr val="FFFFFF"/>
                </a:solidFill>
                <a:latin typeface="Arial"/>
                <a:cs typeface="Arial"/>
              </a:rPr>
              <a:t>New </a:t>
            </a:r>
            <a:r>
              <a:rPr sz="1400" i="1" spc="-15" dirty="0">
                <a:solidFill>
                  <a:srgbClr val="FFFFFF"/>
                </a:solidFill>
                <a:latin typeface="Arial"/>
                <a:cs typeface="Arial"/>
              </a:rPr>
              <a:t>York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Times </a:t>
            </a:r>
            <a:r>
              <a:rPr sz="1400" i="1" spc="4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Arial"/>
                <a:cs typeface="Arial"/>
              </a:rPr>
              <a:t>др.)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667979"/>
            <a:ext cx="10972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2800">
              <a:lnSpc>
                <a:spcPct val="100000"/>
              </a:lnSpc>
            </a:pPr>
            <a:r>
              <a:rPr sz="6000" b="1" spc="220" dirty="0">
                <a:solidFill>
                  <a:srgbClr val="FFFFFF"/>
                </a:solidFill>
              </a:rPr>
              <a:t>Масштабные</a:t>
            </a:r>
            <a:r>
              <a:rPr sz="6000" spc="-70" dirty="0">
                <a:solidFill>
                  <a:srgbClr val="FFFFFF"/>
                </a:solidFill>
              </a:rPr>
              <a:t> </a:t>
            </a:r>
            <a:r>
              <a:rPr sz="6000" spc="-385" dirty="0">
                <a:solidFill>
                  <a:srgbClr val="FFFFFF"/>
                </a:solidFill>
              </a:rPr>
              <a:t>Цели</a:t>
            </a:r>
            <a:endParaRPr sz="6000" dirty="0"/>
          </a:p>
        </p:txBody>
      </p:sp>
      <p:sp>
        <p:nvSpPr>
          <p:cNvPr id="5" name="object 5"/>
          <p:cNvSpPr txBox="1"/>
          <p:nvPr/>
        </p:nvSpPr>
        <p:spPr>
          <a:xfrm>
            <a:off x="1041400" y="2425700"/>
            <a:ext cx="3615054" cy="2648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ct val="100000"/>
              </a:lnSpc>
            </a:pP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6000" dirty="0">
              <a:latin typeface="Arial"/>
              <a:cs typeface="Arial"/>
            </a:endParaRPr>
          </a:p>
          <a:p>
            <a:pPr marL="12700" marR="5080" algn="ctr">
              <a:lnSpc>
                <a:spcPct val="101899"/>
              </a:lnSpc>
              <a:spcBef>
                <a:spcPts val="4555"/>
              </a:spcBef>
            </a:pP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ПОДДЕРЖКА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ГОСУДАРСТВА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Arial"/>
                <a:cs typeface="Arial"/>
              </a:rPr>
              <a:t>ДЛЯ СМИ 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ВИДЕ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СУБСИДИЙ</a:t>
            </a:r>
            <a:endParaRPr sz="1800" dirty="0">
              <a:latin typeface="Arial"/>
              <a:cs typeface="Arial"/>
            </a:endParaRPr>
          </a:p>
          <a:p>
            <a:pPr marL="1066800" marR="1046480" algn="ctr">
              <a:lnSpc>
                <a:spcPct val="101200"/>
              </a:lnSpc>
              <a:spcBef>
                <a:spcPts val="1220"/>
              </a:spcBef>
            </a:pPr>
            <a:r>
              <a:rPr sz="1400" spc="90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делается 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во 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всем</a:t>
            </a:r>
            <a:r>
              <a:rPr sz="1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мире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9500" y="2425700"/>
            <a:ext cx="3417570" cy="326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8735" algn="ctr">
              <a:lnSpc>
                <a:spcPct val="100000"/>
              </a:lnSpc>
            </a:pP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6000" dirty="0">
              <a:latin typeface="Arial"/>
              <a:cs typeface="Arial"/>
            </a:endParaRPr>
          </a:p>
          <a:p>
            <a:pPr marL="495300" marR="492759" indent="2540" algn="ctr">
              <a:lnSpc>
                <a:spcPct val="101899"/>
              </a:lnSpc>
              <a:spcBef>
                <a:spcPts val="455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ПОВЫШЕНИЕ  КАЧЕСТВА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ВЕЩАНИЯ</a:t>
            </a:r>
            <a:endParaRPr sz="1800" dirty="0">
              <a:latin typeface="Arial"/>
              <a:cs typeface="Arial"/>
            </a:endParaRPr>
          </a:p>
          <a:p>
            <a:pPr marL="12700" marR="5080" indent="-1270" algn="ctr">
              <a:lnSpc>
                <a:spcPct val="98200"/>
              </a:lnSpc>
              <a:spcBef>
                <a:spcPts val="1170"/>
              </a:spcBef>
            </a:pP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цифровые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технологии,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HD, Ultra HD  </a:t>
            </a:r>
            <a:r>
              <a:rPr sz="1400" i="1" spc="-5" dirty="0" err="1" smtClean="0">
                <a:solidFill>
                  <a:srgbClr val="FFFFFF"/>
                </a:solidFill>
                <a:latin typeface="Arial"/>
                <a:cs typeface="Arial"/>
              </a:rPr>
              <a:t>форматы</a:t>
            </a:r>
            <a:r>
              <a:rPr sz="1400" i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совершенствованию  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подходов 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производству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контента 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(форматы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тематики,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соответствие  </a:t>
            </a:r>
            <a:r>
              <a:rPr sz="1400" i="1" spc="-5" dirty="0">
                <a:solidFill>
                  <a:srgbClr val="FFFFFF"/>
                </a:solidFill>
                <a:latin typeface="Arial"/>
                <a:cs typeface="Arial"/>
              </a:rPr>
              <a:t>интересам</a:t>
            </a:r>
            <a:r>
              <a:rPr sz="1400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Arial"/>
                <a:cs typeface="Arial"/>
              </a:rPr>
              <a:t>аудитории)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6700" y="2425700"/>
            <a:ext cx="2061210" cy="2531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5575" algn="ctr">
              <a:lnSpc>
                <a:spcPct val="100000"/>
              </a:lnSpc>
            </a:pPr>
            <a:r>
              <a:rPr sz="60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6000">
              <a:latin typeface="Arial"/>
              <a:cs typeface="Arial"/>
            </a:endParaRPr>
          </a:p>
          <a:p>
            <a:pPr marL="12700" marR="5080" indent="6985" algn="ctr">
              <a:lnSpc>
                <a:spcPct val="101899"/>
              </a:lnSpc>
              <a:spcBef>
                <a:spcPts val="3854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ПОВЫШЕНИЕ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АНАЛИТИЧЕСКОЙ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СОСТАВЛЯЮЩЕЙ  </a:t>
            </a:r>
            <a:r>
              <a:rPr sz="1800" spc="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ГАЗЕТАХ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19401" y="2259736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3600" y="2259736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72676" y="2259736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65200" y="6350000"/>
            <a:ext cx="3789679" cy="2329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65" algn="ctr">
              <a:lnSpc>
                <a:spcPct val="100000"/>
              </a:lnSpc>
            </a:pPr>
            <a:r>
              <a:rPr sz="6000" b="1" spc="-5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kk-KZ" sz="40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7465" algn="ctr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660400" marR="675005" algn="ctr">
              <a:lnSpc>
                <a:spcPct val="101899"/>
              </a:lnSpc>
              <a:spcBef>
                <a:spcPts val="1955"/>
              </a:spcBef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ОТХОД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ПРАКТИКИ 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ПУБЛИКАЦИИ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«ВТОРОСОРТНЫХ»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ПУБЛИКАЦИЙ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8900" y="6350000"/>
            <a:ext cx="2860040" cy="2039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6000" b="1" spc="-5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lang="kk-KZ" sz="60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 marL="12065" marR="5080" algn="ctr">
              <a:lnSpc>
                <a:spcPct val="101899"/>
              </a:lnSpc>
              <a:spcBef>
                <a:spcPts val="305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РАЗВИТИЕ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ОТРАСЛЕВОЙ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Arial"/>
                <a:cs typeface="Arial"/>
              </a:rPr>
              <a:t>ЖУРНАЛИСТИКИ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59800" y="6350000"/>
            <a:ext cx="3105150" cy="202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 algn="ctr">
              <a:lnSpc>
                <a:spcPct val="100000"/>
              </a:lnSpc>
            </a:pPr>
            <a:r>
              <a:rPr sz="6000" b="1" spc="-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lang="kk-KZ" sz="60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6195" algn="ctr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 marL="12700" marR="5080" indent="-3175" algn="ctr">
              <a:lnSpc>
                <a:spcPct val="101899"/>
              </a:lnSpc>
              <a:spcBef>
                <a:spcPts val="295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ПРОФЕССИОНАЛЬНОЕ 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ОБУЧЕНИЕ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ЖУРНАЛИСТОВ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40775" y="618260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4961" y="618260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94025" y="6182601"/>
            <a:ext cx="1270000" cy="1270000"/>
          </a:xfrm>
          <a:custGeom>
            <a:avLst/>
            <a:gdLst/>
            <a:ahLst/>
            <a:cxnLst/>
            <a:rect l="l" t="t" r="r" b="b"/>
            <a:pathLst>
              <a:path w="1270000" h="1270000">
                <a:moveTo>
                  <a:pt x="1084012" y="185987"/>
                </a:moveTo>
                <a:lnTo>
                  <a:pt x="1116291" y="220729"/>
                </a:lnTo>
                <a:lnTo>
                  <a:pt x="1145497" y="257207"/>
                </a:lnTo>
                <a:lnTo>
                  <a:pt x="1171628" y="295248"/>
                </a:lnTo>
                <a:lnTo>
                  <a:pt x="1194685" y="334679"/>
                </a:lnTo>
                <a:lnTo>
                  <a:pt x="1214667" y="375324"/>
                </a:lnTo>
                <a:lnTo>
                  <a:pt x="1231576" y="417012"/>
                </a:lnTo>
                <a:lnTo>
                  <a:pt x="1245410" y="459568"/>
                </a:lnTo>
                <a:lnTo>
                  <a:pt x="1256170" y="502818"/>
                </a:lnTo>
                <a:lnTo>
                  <a:pt x="1263855" y="546589"/>
                </a:lnTo>
                <a:lnTo>
                  <a:pt x="1268467" y="590707"/>
                </a:lnTo>
                <a:lnTo>
                  <a:pt x="1270004" y="635000"/>
                </a:lnTo>
                <a:lnTo>
                  <a:pt x="1268467" y="679292"/>
                </a:lnTo>
                <a:lnTo>
                  <a:pt x="1263855" y="723410"/>
                </a:lnTo>
                <a:lnTo>
                  <a:pt x="1256170" y="767181"/>
                </a:lnTo>
                <a:lnTo>
                  <a:pt x="1245410" y="810431"/>
                </a:lnTo>
                <a:lnTo>
                  <a:pt x="1231576" y="852987"/>
                </a:lnTo>
                <a:lnTo>
                  <a:pt x="1214667" y="894675"/>
                </a:lnTo>
                <a:lnTo>
                  <a:pt x="1194685" y="935320"/>
                </a:lnTo>
                <a:lnTo>
                  <a:pt x="1171628" y="974751"/>
                </a:lnTo>
                <a:lnTo>
                  <a:pt x="1145497" y="1012792"/>
                </a:lnTo>
                <a:lnTo>
                  <a:pt x="1116291" y="1049270"/>
                </a:lnTo>
                <a:lnTo>
                  <a:pt x="1084012" y="1084012"/>
                </a:lnTo>
                <a:lnTo>
                  <a:pt x="1049270" y="1116291"/>
                </a:lnTo>
                <a:lnTo>
                  <a:pt x="1012792" y="1145497"/>
                </a:lnTo>
                <a:lnTo>
                  <a:pt x="974751" y="1171628"/>
                </a:lnTo>
                <a:lnTo>
                  <a:pt x="935320" y="1194685"/>
                </a:lnTo>
                <a:lnTo>
                  <a:pt x="894675" y="1214667"/>
                </a:lnTo>
                <a:lnTo>
                  <a:pt x="852987" y="1231576"/>
                </a:lnTo>
                <a:lnTo>
                  <a:pt x="810431" y="1245410"/>
                </a:lnTo>
                <a:lnTo>
                  <a:pt x="767181" y="1256170"/>
                </a:lnTo>
                <a:lnTo>
                  <a:pt x="723410" y="1263855"/>
                </a:lnTo>
                <a:lnTo>
                  <a:pt x="679292" y="1268467"/>
                </a:lnTo>
                <a:lnTo>
                  <a:pt x="634999" y="1270004"/>
                </a:lnTo>
                <a:lnTo>
                  <a:pt x="590707" y="1268467"/>
                </a:lnTo>
                <a:lnTo>
                  <a:pt x="546589" y="1263855"/>
                </a:lnTo>
                <a:lnTo>
                  <a:pt x="502818" y="1256170"/>
                </a:lnTo>
                <a:lnTo>
                  <a:pt x="459568" y="1245410"/>
                </a:lnTo>
                <a:lnTo>
                  <a:pt x="417012" y="1231576"/>
                </a:lnTo>
                <a:lnTo>
                  <a:pt x="375324" y="1214667"/>
                </a:lnTo>
                <a:lnTo>
                  <a:pt x="334679" y="1194685"/>
                </a:lnTo>
                <a:lnTo>
                  <a:pt x="295248" y="1171628"/>
                </a:lnTo>
                <a:lnTo>
                  <a:pt x="257207" y="1145497"/>
                </a:lnTo>
                <a:lnTo>
                  <a:pt x="220729" y="1116291"/>
                </a:lnTo>
                <a:lnTo>
                  <a:pt x="185987" y="1084012"/>
                </a:lnTo>
                <a:lnTo>
                  <a:pt x="153708" y="1049270"/>
                </a:lnTo>
                <a:lnTo>
                  <a:pt x="124504" y="1012792"/>
                </a:lnTo>
                <a:lnTo>
                  <a:pt x="98373" y="974751"/>
                </a:lnTo>
                <a:lnTo>
                  <a:pt x="75317" y="935320"/>
                </a:lnTo>
                <a:lnTo>
                  <a:pt x="55335" y="894675"/>
                </a:lnTo>
                <a:lnTo>
                  <a:pt x="38427" y="852987"/>
                </a:lnTo>
                <a:lnTo>
                  <a:pt x="24593" y="810431"/>
                </a:lnTo>
                <a:lnTo>
                  <a:pt x="13833" y="767181"/>
                </a:lnTo>
                <a:lnTo>
                  <a:pt x="6148" y="723410"/>
                </a:lnTo>
                <a:lnTo>
                  <a:pt x="1537" y="679292"/>
                </a:lnTo>
                <a:lnTo>
                  <a:pt x="0" y="634999"/>
                </a:lnTo>
                <a:lnTo>
                  <a:pt x="1537" y="590707"/>
                </a:lnTo>
                <a:lnTo>
                  <a:pt x="6148" y="546589"/>
                </a:lnTo>
                <a:lnTo>
                  <a:pt x="13833" y="502818"/>
                </a:lnTo>
                <a:lnTo>
                  <a:pt x="24593" y="459568"/>
                </a:lnTo>
                <a:lnTo>
                  <a:pt x="38427" y="417012"/>
                </a:lnTo>
                <a:lnTo>
                  <a:pt x="55335" y="375324"/>
                </a:lnTo>
                <a:lnTo>
                  <a:pt x="75317" y="334679"/>
                </a:lnTo>
                <a:lnTo>
                  <a:pt x="98373" y="295248"/>
                </a:lnTo>
                <a:lnTo>
                  <a:pt x="124504" y="257207"/>
                </a:lnTo>
                <a:lnTo>
                  <a:pt x="153708" y="220729"/>
                </a:lnTo>
                <a:lnTo>
                  <a:pt x="185987" y="185987"/>
                </a:lnTo>
                <a:lnTo>
                  <a:pt x="220729" y="153708"/>
                </a:lnTo>
                <a:lnTo>
                  <a:pt x="257207" y="124504"/>
                </a:lnTo>
                <a:lnTo>
                  <a:pt x="295248" y="98373"/>
                </a:lnTo>
                <a:lnTo>
                  <a:pt x="334679" y="75317"/>
                </a:lnTo>
                <a:lnTo>
                  <a:pt x="375324" y="55335"/>
                </a:lnTo>
                <a:lnTo>
                  <a:pt x="417012" y="38427"/>
                </a:lnTo>
                <a:lnTo>
                  <a:pt x="459568" y="24593"/>
                </a:lnTo>
                <a:lnTo>
                  <a:pt x="502818" y="13833"/>
                </a:lnTo>
                <a:lnTo>
                  <a:pt x="546589" y="6148"/>
                </a:lnTo>
                <a:lnTo>
                  <a:pt x="590707" y="1537"/>
                </a:lnTo>
                <a:lnTo>
                  <a:pt x="635000" y="0"/>
                </a:lnTo>
                <a:lnTo>
                  <a:pt x="679292" y="1537"/>
                </a:lnTo>
                <a:lnTo>
                  <a:pt x="723410" y="6148"/>
                </a:lnTo>
                <a:lnTo>
                  <a:pt x="767181" y="13833"/>
                </a:lnTo>
                <a:lnTo>
                  <a:pt x="810431" y="24593"/>
                </a:lnTo>
                <a:lnTo>
                  <a:pt x="852987" y="38427"/>
                </a:lnTo>
                <a:lnTo>
                  <a:pt x="894675" y="55335"/>
                </a:lnTo>
                <a:lnTo>
                  <a:pt x="935320" y="75317"/>
                </a:lnTo>
                <a:lnTo>
                  <a:pt x="974751" y="98373"/>
                </a:lnTo>
                <a:lnTo>
                  <a:pt x="1012792" y="124504"/>
                </a:lnTo>
                <a:lnTo>
                  <a:pt x="1049270" y="153708"/>
                </a:lnTo>
                <a:lnTo>
                  <a:pt x="1084012" y="18598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" y="0"/>
            <a:ext cx="12996545" cy="9753600"/>
          </a:xfrm>
          <a:custGeom>
            <a:avLst/>
            <a:gdLst/>
            <a:ahLst/>
            <a:cxnLst/>
            <a:rect l="l" t="t" r="r" b="b"/>
            <a:pathLst>
              <a:path w="12996545" h="9753600">
                <a:moveTo>
                  <a:pt x="0" y="0"/>
                </a:moveTo>
                <a:lnTo>
                  <a:pt x="12996375" y="0"/>
                </a:lnTo>
                <a:lnTo>
                  <a:pt x="12996375" y="9753599"/>
                </a:lnTo>
                <a:lnTo>
                  <a:pt x="0" y="9753599"/>
                </a:lnTo>
                <a:lnTo>
                  <a:pt x="0" y="0"/>
                </a:lnTo>
                <a:close/>
              </a:path>
            </a:pathLst>
          </a:custGeom>
          <a:solidFill>
            <a:srgbClr val="EA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40400"/>
            <a:ext cx="13004800" cy="401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4915" y="5104827"/>
            <a:ext cx="10554970" cy="20840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64795" rIns="0" bIns="0" rtlCol="0">
            <a:spAutoFit/>
          </a:bodyPr>
          <a:lstStyle/>
          <a:p>
            <a:pPr marL="379730" marR="711200">
              <a:lnSpc>
                <a:spcPct val="100000"/>
              </a:lnSpc>
              <a:spcBef>
                <a:spcPts val="2085"/>
              </a:spcBef>
            </a:pPr>
            <a:r>
              <a:rPr sz="2500" spc="9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2500" spc="-5" dirty="0">
                <a:solidFill>
                  <a:srgbClr val="FFFFFF"/>
                </a:solidFill>
                <a:latin typeface="Arial"/>
                <a:cs typeface="Arial"/>
              </a:rPr>
              <a:t>1 200 </a:t>
            </a:r>
            <a:r>
              <a:rPr sz="2500" spc="120" dirty="0">
                <a:solidFill>
                  <a:srgbClr val="FFFFFF"/>
                </a:solidFill>
                <a:latin typeface="Arial"/>
                <a:cs typeface="Arial"/>
              </a:rPr>
              <a:t>сельских </a:t>
            </a:r>
            <a:r>
              <a:rPr sz="2500" spc="95" dirty="0">
                <a:solidFill>
                  <a:srgbClr val="FFFFFF"/>
                </a:solidFill>
                <a:latin typeface="Arial"/>
                <a:cs typeface="Arial"/>
              </a:rPr>
              <a:t>населенных </a:t>
            </a:r>
            <a:r>
              <a:rPr sz="2500" spc="105" dirty="0">
                <a:solidFill>
                  <a:srgbClr val="FFFFFF"/>
                </a:solidFill>
                <a:latin typeface="Arial"/>
                <a:cs typeface="Arial"/>
              </a:rPr>
              <a:t>пунктах </a:t>
            </a:r>
            <a:r>
              <a:rPr sz="2500" spc="24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500" spc="-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14" dirty="0">
                <a:solidFill>
                  <a:srgbClr val="FFFFFF"/>
                </a:solidFill>
                <a:latin typeface="Arial"/>
                <a:cs typeface="Arial"/>
              </a:rPr>
              <a:t>высокоскоростному  </a:t>
            </a:r>
            <a:r>
              <a:rPr sz="2500" spc="80" dirty="0">
                <a:solidFill>
                  <a:srgbClr val="FFFFFF"/>
                </a:solidFill>
                <a:latin typeface="Arial"/>
                <a:cs typeface="Arial"/>
              </a:rPr>
              <a:t>интернету </a:t>
            </a:r>
            <a:r>
              <a:rPr sz="2500" spc="90" dirty="0">
                <a:solidFill>
                  <a:srgbClr val="FFFFFF"/>
                </a:solidFill>
                <a:latin typeface="Arial"/>
                <a:cs typeface="Arial"/>
              </a:rPr>
              <a:t>будут </a:t>
            </a:r>
            <a:r>
              <a:rPr sz="2500" spc="150" dirty="0">
                <a:solidFill>
                  <a:srgbClr val="FFFFFF"/>
                </a:solidFill>
                <a:latin typeface="Arial"/>
                <a:cs typeface="Arial"/>
              </a:rPr>
              <a:t>подключены </a:t>
            </a:r>
            <a:r>
              <a:rPr sz="2500" spc="114" dirty="0">
                <a:solidFill>
                  <a:srgbClr val="FFFFFF"/>
                </a:solidFill>
                <a:latin typeface="Arial"/>
                <a:cs typeface="Arial"/>
              </a:rPr>
              <a:t>социально-важные </a:t>
            </a:r>
            <a:r>
              <a:rPr sz="2500" spc="80" dirty="0">
                <a:solidFill>
                  <a:srgbClr val="FFFFFF"/>
                </a:solidFill>
                <a:latin typeface="Arial"/>
                <a:cs typeface="Arial"/>
              </a:rPr>
              <a:t>объекты,  </a:t>
            </a:r>
            <a:r>
              <a:rPr sz="2500" spc="85" dirty="0">
                <a:solidFill>
                  <a:srgbClr val="FFFFFF"/>
                </a:solidFill>
                <a:latin typeface="Arial"/>
                <a:cs typeface="Arial"/>
              </a:rPr>
              <a:t>такие </a:t>
            </a:r>
            <a:r>
              <a:rPr sz="2500" spc="165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2500" spc="145" dirty="0">
                <a:solidFill>
                  <a:srgbClr val="FFFFFF"/>
                </a:solidFill>
                <a:latin typeface="Arial"/>
                <a:cs typeface="Arial"/>
              </a:rPr>
              <a:t>школы, </a:t>
            </a:r>
            <a:r>
              <a:rPr sz="2500" spc="110" dirty="0">
                <a:solidFill>
                  <a:srgbClr val="FFFFFF"/>
                </a:solidFill>
                <a:latin typeface="Arial"/>
                <a:cs typeface="Arial"/>
              </a:rPr>
              <a:t>больницы, </a:t>
            </a:r>
            <a:r>
              <a:rPr sz="2500" spc="90" dirty="0">
                <a:solidFill>
                  <a:srgbClr val="FFFFFF"/>
                </a:solidFill>
                <a:latin typeface="Arial"/>
                <a:cs typeface="Arial"/>
              </a:rPr>
              <a:t>отделения </a:t>
            </a:r>
            <a:r>
              <a:rPr sz="2500" spc="95" dirty="0">
                <a:solidFill>
                  <a:srgbClr val="FFFFFF"/>
                </a:solidFill>
                <a:latin typeface="Arial"/>
                <a:cs typeface="Arial"/>
              </a:rPr>
              <a:t>почты, </a:t>
            </a:r>
            <a:r>
              <a:rPr sz="2500" spc="114" dirty="0">
                <a:solidFill>
                  <a:srgbClr val="FFFFFF"/>
                </a:solidFill>
                <a:latin typeface="Arial"/>
                <a:cs typeface="Arial"/>
              </a:rPr>
              <a:t>различные  </a:t>
            </a:r>
            <a:r>
              <a:rPr sz="2500" spc="100" dirty="0">
                <a:solidFill>
                  <a:srgbClr val="FFFFFF"/>
                </a:solidFill>
                <a:latin typeface="Arial"/>
                <a:cs typeface="Arial"/>
              </a:rPr>
              <a:t>государственные </a:t>
            </a:r>
            <a:r>
              <a:rPr sz="2500" spc="114" dirty="0">
                <a:solidFill>
                  <a:srgbClr val="FFFFFF"/>
                </a:solidFill>
                <a:latin typeface="Arial"/>
                <a:cs typeface="Arial"/>
              </a:rPr>
              <a:t>организации </a:t>
            </a:r>
            <a:r>
              <a:rPr sz="2500" spc="13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500" spc="140" dirty="0">
                <a:solidFill>
                  <a:srgbClr val="FFFFFF"/>
                </a:solidFill>
                <a:latin typeface="Arial"/>
                <a:cs typeface="Arial"/>
              </a:rPr>
              <a:t>бюджетные</a:t>
            </a:r>
            <a:r>
              <a:rPr sz="2500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500" spc="110" dirty="0">
                <a:solidFill>
                  <a:srgbClr val="FFFFFF"/>
                </a:solidFill>
                <a:latin typeface="Arial"/>
                <a:cs typeface="Arial"/>
              </a:rPr>
              <a:t>учреждения.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667979"/>
            <a:ext cx="11353800" cy="1445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b="1" spc="135" dirty="0"/>
              <a:t>Развитие </a:t>
            </a:r>
            <a:r>
              <a:rPr b="1" spc="220" dirty="0"/>
              <a:t>казахстанского </a:t>
            </a:r>
            <a:r>
              <a:rPr b="1" spc="114" dirty="0"/>
              <a:t>сегмента  Интернета </a:t>
            </a:r>
            <a:r>
              <a:rPr spc="-170" dirty="0"/>
              <a:t>состоит </a:t>
            </a:r>
            <a:r>
              <a:rPr spc="-110" dirty="0"/>
              <a:t>из </a:t>
            </a:r>
            <a:r>
              <a:rPr spc="-360" dirty="0"/>
              <a:t>двух</a:t>
            </a:r>
            <a:r>
              <a:rPr spc="130" dirty="0"/>
              <a:t> </a:t>
            </a:r>
            <a:r>
              <a:rPr spc="-265" dirty="0"/>
              <a:t>направлений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4915" y="2349254"/>
            <a:ext cx="1074420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8960">
              <a:lnSpc>
                <a:spcPct val="100000"/>
              </a:lnSpc>
            </a:pPr>
            <a:r>
              <a:rPr lang="kk-KZ" sz="2500" spc="-40" dirty="0" smtClean="0">
                <a:solidFill>
                  <a:srgbClr val="4F7671"/>
                </a:solidFill>
                <a:latin typeface="Arial"/>
                <a:cs typeface="Arial"/>
              </a:rPr>
              <a:t>1. </a:t>
            </a:r>
            <a:r>
              <a:rPr sz="2500" spc="-40" dirty="0" err="1" smtClean="0">
                <a:solidFill>
                  <a:srgbClr val="4F7671"/>
                </a:solidFill>
                <a:latin typeface="Arial"/>
                <a:cs typeface="Arial"/>
              </a:rPr>
              <a:t>Техническое</a:t>
            </a:r>
            <a:r>
              <a:rPr sz="2500" spc="-40" dirty="0" smtClean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lang="ru-RU" sz="2500" spc="90" dirty="0" smtClean="0">
                <a:solidFill>
                  <a:srgbClr val="4F7671"/>
                </a:solidFill>
                <a:latin typeface="Arial"/>
                <a:cs typeface="Arial"/>
              </a:rPr>
              <a:t>–</a:t>
            </a:r>
            <a:r>
              <a:rPr sz="2500" spc="90" dirty="0" smtClean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2500" spc="-50" dirty="0" err="1" smtClean="0">
                <a:solidFill>
                  <a:srgbClr val="4F7671"/>
                </a:solidFill>
                <a:latin typeface="Arial"/>
                <a:cs typeface="Arial"/>
              </a:rPr>
              <a:t>обеспечение</a:t>
            </a:r>
            <a:r>
              <a:rPr sz="2500" spc="-50" dirty="0" smtClean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2500" spc="-55" dirty="0">
                <a:solidFill>
                  <a:srgbClr val="4F7671"/>
                </a:solidFill>
                <a:latin typeface="Arial"/>
                <a:cs typeface="Arial"/>
              </a:rPr>
              <a:t>населения </a:t>
            </a:r>
            <a:r>
              <a:rPr sz="2500" spc="-35" dirty="0">
                <a:solidFill>
                  <a:srgbClr val="4F7671"/>
                </a:solidFill>
                <a:latin typeface="Arial"/>
                <a:cs typeface="Arial"/>
              </a:rPr>
              <a:t>услугами </a:t>
            </a:r>
            <a:r>
              <a:rPr sz="2500" spc="5" dirty="0">
                <a:solidFill>
                  <a:srgbClr val="4F7671"/>
                </a:solidFill>
                <a:latin typeface="Arial"/>
                <a:cs typeface="Arial"/>
              </a:rPr>
              <a:t>широкополосного  </a:t>
            </a:r>
            <a:r>
              <a:rPr sz="2500" spc="-35" dirty="0">
                <a:solidFill>
                  <a:srgbClr val="4F7671"/>
                </a:solidFill>
                <a:latin typeface="Arial"/>
                <a:cs typeface="Arial"/>
              </a:rPr>
              <a:t>доступа </a:t>
            </a:r>
            <a:r>
              <a:rPr sz="2500" spc="150" dirty="0">
                <a:solidFill>
                  <a:srgbClr val="4F7671"/>
                </a:solidFill>
                <a:latin typeface="Arial"/>
                <a:cs typeface="Arial"/>
              </a:rPr>
              <a:t>к </a:t>
            </a:r>
            <a:r>
              <a:rPr sz="2500" spc="-30" dirty="0" err="1">
                <a:solidFill>
                  <a:srgbClr val="4F7671"/>
                </a:solidFill>
                <a:latin typeface="Arial"/>
                <a:cs typeface="Arial"/>
              </a:rPr>
              <a:t>сети</a:t>
            </a:r>
            <a:r>
              <a:rPr sz="2500" spc="-21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2500" spc="-35" dirty="0" err="1" smtClean="0">
                <a:solidFill>
                  <a:srgbClr val="4F7671"/>
                </a:solidFill>
                <a:latin typeface="Arial"/>
                <a:cs typeface="Arial"/>
              </a:rPr>
              <a:t>Интернет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kk-KZ" sz="2000" i="1" spc="-10" dirty="0" smtClean="0">
              <a:solidFill>
                <a:srgbClr val="4F76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i="1" spc="-10" dirty="0" err="1" smtClean="0">
                <a:solidFill>
                  <a:srgbClr val="4F7671"/>
                </a:solidFill>
                <a:latin typeface="Arial"/>
                <a:cs typeface="Arial"/>
              </a:rPr>
              <a:t>Количество</a:t>
            </a:r>
            <a:r>
              <a:rPr sz="2000" i="1" spc="-10" dirty="0" smtClean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4F7671"/>
                </a:solidFill>
                <a:latin typeface="Arial"/>
                <a:cs typeface="Arial"/>
              </a:rPr>
              <a:t>казахстанских </a:t>
            </a:r>
            <a:r>
              <a:rPr sz="2000" i="1" spc="-40" dirty="0">
                <a:solidFill>
                  <a:srgbClr val="4F7671"/>
                </a:solidFill>
                <a:latin typeface="Arial"/>
                <a:cs typeface="Arial"/>
              </a:rPr>
              <a:t>пользователей </a:t>
            </a:r>
            <a:r>
              <a:rPr sz="2000" i="1" spc="-50" dirty="0" err="1">
                <a:solidFill>
                  <a:srgbClr val="4F7671"/>
                </a:solidFill>
                <a:latin typeface="Arial"/>
                <a:cs typeface="Arial"/>
              </a:rPr>
              <a:t>Интернета</a:t>
            </a:r>
            <a:r>
              <a:rPr sz="2000" i="1" spc="-50" dirty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2000" i="1" spc="-60" dirty="0" err="1" smtClean="0">
                <a:solidFill>
                  <a:srgbClr val="4F7671"/>
                </a:solidFill>
                <a:latin typeface="Arial"/>
                <a:cs typeface="Arial"/>
              </a:rPr>
              <a:t>превышает</a:t>
            </a:r>
            <a:r>
              <a:rPr lang="ru-RU" sz="2000" i="1" spc="170" dirty="0" smtClean="0">
                <a:solidFill>
                  <a:srgbClr val="4F7671"/>
                </a:solidFill>
                <a:latin typeface="Arial"/>
                <a:cs typeface="Arial"/>
              </a:rPr>
              <a:t> </a:t>
            </a:r>
            <a:r>
              <a:rPr sz="2000" i="1" spc="-5" dirty="0" smtClean="0">
                <a:solidFill>
                  <a:srgbClr val="4F7671"/>
                </a:solidFill>
                <a:latin typeface="Arial"/>
                <a:cs typeface="Arial"/>
              </a:rPr>
              <a:t>72%.</a:t>
            </a:r>
            <a:endParaRPr lang="kk-KZ" sz="2000" i="1" spc="-5" dirty="0" smtClean="0">
              <a:solidFill>
                <a:srgbClr val="4F76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lang="kk-KZ" sz="2000" i="1" spc="-5" dirty="0" smtClean="0">
              <a:solidFill>
                <a:srgbClr val="4F7671"/>
              </a:solidFill>
              <a:latin typeface="Arial"/>
              <a:cs typeface="Arial"/>
            </a:endParaRPr>
          </a:p>
          <a:p>
            <a:pPr marL="12700"/>
            <a:r>
              <a:rPr lang="kk-KZ" sz="2500" spc="-40" dirty="0">
                <a:solidFill>
                  <a:srgbClr val="4F7671"/>
                </a:solidFill>
                <a:latin typeface="Arial"/>
                <a:cs typeface="Arial"/>
              </a:rPr>
              <a:t>2. Создание условий для появления новых интернет-ресурсов, а также укрепление положения </a:t>
            </a:r>
            <a:r>
              <a:rPr lang="kk-KZ" sz="2500" spc="-40" dirty="0" smtClean="0">
                <a:solidFill>
                  <a:srgbClr val="4F7671"/>
                </a:solidFill>
                <a:latin typeface="Arial"/>
                <a:cs typeface="Arial"/>
              </a:rPr>
              <a:t>существующих</a:t>
            </a:r>
            <a:endParaRPr lang="ru-RU" sz="2500" spc="-40" dirty="0">
              <a:solidFill>
                <a:srgbClr val="4F767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20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545</Words>
  <Application>Microsoft Office PowerPoint</Application>
  <PresentationFormat>Произвольный</PresentationFormat>
  <Paragraphs>106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О ВОПРОСАХ КОНКУРЕНТОСПОСОБНОСТИ И РАЗВИТИИ ОТЕЧЕСТВЕННЫХ СМИ</vt:lpstr>
      <vt:lpstr>3014 СМИ</vt:lpstr>
      <vt:lpstr>Электронные СМИ</vt:lpstr>
      <vt:lpstr>Печатные СМИ</vt:lpstr>
      <vt:lpstr>Интернет</vt:lpstr>
      <vt:lpstr>Меры поддержки отечественных СМИ</vt:lpstr>
      <vt:lpstr>Масштабные Цели</vt:lpstr>
      <vt:lpstr>Развитие казахстанского сегмента  Интернета состоит из двух направлений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КОНКУРЕНТОСПОСОБНОСТЬ И РАЗВИТИЕ ОТЕЧЕСТВЕННЫХ СМИ</dc:title>
  <dc:creator>sm-07</dc:creator>
  <cp:lastModifiedBy>user</cp:lastModifiedBy>
  <cp:revision>9</cp:revision>
  <dcterms:created xsi:type="dcterms:W3CDTF">2016-11-29T06:29:51Z</dcterms:created>
  <dcterms:modified xsi:type="dcterms:W3CDTF">2016-11-30T06:08:05Z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2016-11-29T00:00:00Z</vt:filetime>
  </property>
</Properties>
</file>