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408" r:id="rId3"/>
    <p:sldId id="424" r:id="rId4"/>
    <p:sldId id="409" r:id="rId5"/>
    <p:sldId id="363" r:id="rId6"/>
    <p:sldId id="330" r:id="rId7"/>
    <p:sldId id="418" r:id="rId8"/>
    <p:sldId id="412" r:id="rId9"/>
    <p:sldId id="344" r:id="rId10"/>
    <p:sldId id="406" r:id="rId11"/>
    <p:sldId id="420" r:id="rId12"/>
    <p:sldId id="387" r:id="rId13"/>
    <p:sldId id="422" r:id="rId14"/>
    <p:sldId id="423" r:id="rId15"/>
    <p:sldId id="388" r:id="rId16"/>
    <p:sldId id="413" r:id="rId17"/>
    <p:sldId id="417" r:id="rId18"/>
    <p:sldId id="419" r:id="rId19"/>
    <p:sldId id="415" r:id="rId20"/>
    <p:sldId id="367" r:id="rId21"/>
    <p:sldId id="376" r:id="rId22"/>
  </p:sldIdLst>
  <p:sldSz cx="10080625" cy="7200900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CC"/>
    <a:srgbClr val="99CCFF"/>
    <a:srgbClr val="006600"/>
    <a:srgbClr val="FFFFCC"/>
    <a:srgbClr val="FFFF66"/>
    <a:srgbClr val="CC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9" autoAdjust="0"/>
    <p:restoredTop sz="95792" autoAdjust="0"/>
  </p:normalViewPr>
  <p:slideViewPr>
    <p:cSldViewPr>
      <p:cViewPr>
        <p:scale>
          <a:sx n="75" d="100"/>
          <a:sy n="75" d="100"/>
        </p:scale>
        <p:origin x="48" y="180"/>
      </p:cViewPr>
      <p:guideLst>
        <p:guide orient="horz" pos="2268"/>
        <p:guide pos="317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7F25D-CCB4-41BF-812E-F5C4446B89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85800"/>
            <a:ext cx="47974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3A601-7D56-4A15-8B9A-7E876830EE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32301-12B4-4CA5-89EC-0312433C4D72}" type="slidenum">
              <a:rPr lang="ru-RU"/>
              <a:pPr/>
              <a:t>1</a:t>
            </a:fld>
            <a:endParaRPr lang="ru-RU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EEFAAD6-1DCA-4DA6-98CA-4A6B398A3231}" type="slidenum">
              <a:rPr lang="en-US" sz="1200">
                <a:latin typeface="Arial" charset="0"/>
              </a:rPr>
              <a:pPr algn="r">
                <a:defRPr/>
              </a:pPr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709613"/>
            <a:ext cx="4751388" cy="3394075"/>
          </a:xfrm>
          <a:ln w="12700" cap="flat"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18000"/>
            <a:ext cx="5027612" cy="4106863"/>
          </a:xfrm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E90E-A34F-434E-8992-9EC041C57298}" type="slidenum">
              <a:rPr lang="ru-RU"/>
              <a:pPr/>
              <a:t>5</a:t>
            </a:fld>
            <a:endParaRPr lang="ru-RU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687388"/>
            <a:ext cx="4795838" cy="3425825"/>
          </a:xfrm>
          <a:ln w="12700" cap="flat"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4" tIns="46033" rIns="92064" bIns="46033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903E5-1A9F-470C-AD4A-0EF9A71D7979}" type="slidenum">
              <a:rPr lang="ru-RU"/>
              <a:pPr/>
              <a:t>11</a:t>
            </a:fld>
            <a:endParaRPr lang="ru-RU"/>
          </a:p>
        </p:txBody>
      </p:sp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D7E7C1-788E-4DD8-9945-1AF4CEC91044}" type="slidenum">
              <a:rPr lang="ru-RU" sz="1200">
                <a:latin typeface="Arial" charset="0"/>
              </a:rPr>
              <a:pPr algn="r"/>
              <a:t>11</a:t>
            </a:fld>
            <a:endParaRPr lang="ru-RU" sz="1200">
              <a:latin typeface="Arial" charset="0"/>
            </a:endParaRPr>
          </a:p>
        </p:txBody>
      </p:sp>
      <p:sp>
        <p:nvSpPr>
          <p:cNvPr id="398339" name="Rectangle 7"/>
          <p:cNvSpPr txBox="1">
            <a:spLocks noGrp="1" noChangeArrowheads="1"/>
          </p:cNvSpPr>
          <p:nvPr/>
        </p:nvSpPr>
        <p:spPr bwMode="auto">
          <a:xfrm>
            <a:off x="3889375" y="8688388"/>
            <a:ext cx="2968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84" tIns="47593" rIns="95184" bIns="47593" anchor="b"/>
          <a:lstStyle/>
          <a:p>
            <a:pPr algn="r" defTabSz="949325"/>
            <a:fld id="{B2AD1D3B-C992-44D4-95D8-96CF3287A43D}" type="slidenum">
              <a:rPr lang="en-GB" sz="1300">
                <a:latin typeface="Arial" charset="0"/>
              </a:rPr>
              <a:pPr algn="r" defTabSz="949325"/>
              <a:t>11</a:t>
            </a:fld>
            <a:endParaRPr lang="en-GB" sz="1300">
              <a:latin typeface="Arial" charset="0"/>
            </a:endParaRPr>
          </a:p>
        </p:txBody>
      </p:sp>
      <p:sp>
        <p:nvSpPr>
          <p:cNvPr id="398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85800"/>
            <a:ext cx="4802188" cy="3430588"/>
          </a:xfrm>
          <a:ln/>
        </p:spPr>
      </p:sp>
      <p:sp>
        <p:nvSpPr>
          <p:cNvPr id="398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95184" tIns="47593" rIns="95184" bIns="4759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24734-1B31-4673-9BC9-D7B26381975F}" type="slidenum">
              <a:rPr lang="ru-RU"/>
              <a:pPr/>
              <a:t>19</a:t>
            </a:fld>
            <a:endParaRPr lang="ru-RU"/>
          </a:p>
        </p:txBody>
      </p:sp>
      <p:sp>
        <p:nvSpPr>
          <p:cNvPr id="39219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70" rIns="92138" bIns="46070" anchor="b"/>
          <a:lstStyle/>
          <a:p>
            <a:pPr algn="r" defTabSz="925513"/>
            <a:fld id="{EFB05B6B-B277-4B8B-8AF0-50BED1D8D1B6}" type="slidenum">
              <a:rPr lang="kk-KZ" sz="1200">
                <a:solidFill>
                  <a:srgbClr val="000000"/>
                </a:solidFill>
                <a:cs typeface="Arial" charset="0"/>
              </a:rPr>
              <a:pPr algn="r" defTabSz="925513"/>
              <a:t>19</a:t>
            </a:fld>
            <a:endParaRPr lang="kk-KZ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219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17575"/>
            <a:fld id="{01DDB60C-DC0A-4407-9050-EE80EA9D387F}" type="slidenum">
              <a:rPr lang="ru-RU" sz="1200">
                <a:solidFill>
                  <a:srgbClr val="000000"/>
                </a:solidFill>
                <a:cs typeface="Arial" charset="0"/>
              </a:rPr>
              <a:pPr algn="r" defTabSz="917575"/>
              <a:t>19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2196" name="Text Box 2"/>
          <p:cNvSpPr txBox="1">
            <a:spLocks noChangeArrowheads="1"/>
          </p:cNvSpPr>
          <p:nvPr/>
        </p:nvSpPr>
        <p:spPr bwMode="auto">
          <a:xfrm>
            <a:off x="703263" y="685800"/>
            <a:ext cx="5456237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983" tIns="45992" rIns="91983" bIns="45992" anchor="ctr"/>
          <a:lstStyle/>
          <a:p>
            <a:pPr algn="l" defTabSz="917575"/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2197" name="Rectangle 3"/>
          <p:cNvSpPr>
            <a:spLocks noGrp="1" noChangeArrowheads="1"/>
          </p:cNvSpPr>
          <p:nvPr>
            <p:ph type="body"/>
          </p:nvPr>
        </p:nvSpPr>
        <p:spPr>
          <a:xfrm>
            <a:off x="687388" y="4344988"/>
            <a:ext cx="5483225" cy="4114800"/>
          </a:xfrm>
        </p:spPr>
        <p:txBody>
          <a:bodyPr wrap="none" lIns="84164" tIns="42082" rIns="84164" bIns="42082" anchor="ctr"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F4E15-360E-4E33-8219-511118E0651A}" type="slidenum">
              <a:rPr lang="ru-RU"/>
              <a:pPr/>
              <a:t>20</a:t>
            </a:fld>
            <a:endParaRPr lang="ru-RU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685800"/>
            <a:ext cx="4797425" cy="34290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4364038"/>
            <a:ext cx="5027612" cy="4116387"/>
          </a:xfrm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1CED-7ED6-407E-ACA2-48AD6FCFB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4D4F8-6E6B-46E0-9526-16B04EBC54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639763"/>
            <a:ext cx="2141537" cy="5761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639763"/>
            <a:ext cx="6275388" cy="5761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DD9A4-7391-4A61-A0DB-A6A6D96F2B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39763"/>
            <a:ext cx="8569325" cy="1200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5650" y="2079625"/>
            <a:ext cx="8569325" cy="43211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" y="6561138"/>
            <a:ext cx="2100263" cy="4794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6561138"/>
            <a:ext cx="3190875" cy="4794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713" y="6561138"/>
            <a:ext cx="2100262" cy="479425"/>
          </a:xfrm>
        </p:spPr>
        <p:txBody>
          <a:bodyPr/>
          <a:lstStyle>
            <a:lvl1pPr>
              <a:defRPr/>
            </a:lvl1pPr>
          </a:lstStyle>
          <a:p>
            <a:fld id="{99A289DF-E2ED-4F59-B35C-AD1E3737B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639763"/>
            <a:ext cx="8569325" cy="576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650" y="6561138"/>
            <a:ext cx="2100263" cy="4794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4875" y="6561138"/>
            <a:ext cx="3190875" cy="4794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4713" y="6561138"/>
            <a:ext cx="2100262" cy="479425"/>
          </a:xfrm>
        </p:spPr>
        <p:txBody>
          <a:bodyPr/>
          <a:lstStyle>
            <a:lvl1pPr>
              <a:defRPr/>
            </a:lvl1pPr>
          </a:lstStyle>
          <a:p>
            <a:fld id="{9EE665E0-9166-4BA5-A316-B6861AEEB6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BC456-B65E-446A-BC51-2DE2CD4B98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97AC2-3E4F-4074-9A2E-E607E656C3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079625"/>
            <a:ext cx="420846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079625"/>
            <a:ext cx="420846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03F8-BFD7-4F44-AE86-1B662A8FE9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029D3-30F1-48D1-B6E7-CE2B3B777F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3F78-AE32-43AC-955C-FAECF0344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4C574-E944-4490-8DBC-1F460D931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1299-A0CD-4F50-A068-01F48B52BE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F542D-0851-4D3E-BF16-4B92E0E484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397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079625"/>
            <a:ext cx="85693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61138"/>
            <a:ext cx="21002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t" anchorCtr="0" compatLnSpc="1">
            <a:prstTxWarp prst="textNoShape">
              <a:avLst/>
            </a:prstTxWarp>
          </a:bodyPr>
          <a:lstStyle>
            <a:lvl1pPr algn="l" defTabSz="942975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61138"/>
            <a:ext cx="3190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t" anchorCtr="0" compatLnSpc="1">
            <a:prstTxWarp prst="textNoShape">
              <a:avLst/>
            </a:prstTxWarp>
          </a:bodyPr>
          <a:lstStyle>
            <a:lvl1pPr defTabSz="942975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61138"/>
            <a:ext cx="21002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t" anchorCtr="0" compatLnSpc="1">
            <a:prstTxWarp prst="textNoShape">
              <a:avLst/>
            </a:prstTxWarp>
          </a:bodyPr>
          <a:lstStyle>
            <a:lvl1pPr algn="r" defTabSz="942975">
              <a:defRPr sz="1400"/>
            </a:lvl1pPr>
          </a:lstStyle>
          <a:p>
            <a:fld id="{8AA72C8D-60FD-4FE6-82B3-4207FE0DBE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 dir="r"/>
  </p:transition>
  <p:txStyles>
    <p:titleStyle>
      <a:lvl1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marL="4572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6pPr>
      <a:lvl7pPr marL="9144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7pPr>
      <a:lvl8pPr marL="13716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8pPr>
      <a:lvl9pPr marL="18288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9pPr>
    </p:titleStyle>
    <p:bodyStyle>
      <a:lvl1pPr marL="352425" indent="-352425" algn="l" defTabSz="942975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5275" algn="l" defTabSz="942975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77925" indent="-234950" algn="l" defTabSz="9429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49413" indent="-234950" algn="l" defTabSz="942975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20900" indent="-234950" algn="l" defTabSz="9429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78100" indent="-234950" algn="l" defTabSz="9429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35300" indent="-234950" algn="l" defTabSz="9429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92500" indent="-234950" algn="l" defTabSz="9429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49700" indent="-234950" algn="l" defTabSz="9429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8438" y="6473825"/>
            <a:ext cx="7056437" cy="355600"/>
          </a:xfrm>
          <a:ln/>
        </p:spPr>
        <p:txBody>
          <a:bodyPr lIns="94928" tIns="47464" rIns="94928" bIns="47464"/>
          <a:lstStyle/>
          <a:p>
            <a:pPr marL="0" indent="0" algn="ctr">
              <a:buFontTx/>
              <a:buNone/>
            </a:pPr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Астана, 201</a:t>
            </a:r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год</a:t>
            </a:r>
            <a:endParaRPr lang="ru-RU" sz="1900" b="1" i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grpSp>
        <p:nvGrpSpPr>
          <p:cNvPr id="133123" name="Group 13"/>
          <p:cNvGrpSpPr>
            <a:grpSpLocks/>
          </p:cNvGrpSpPr>
          <p:nvPr/>
        </p:nvGrpSpPr>
        <p:grpSpPr bwMode="auto">
          <a:xfrm>
            <a:off x="0" y="273050"/>
            <a:ext cx="10080625" cy="1590675"/>
            <a:chOff x="0" y="164"/>
            <a:chExt cx="5851" cy="954"/>
          </a:xfrm>
        </p:grpSpPr>
        <p:pic>
          <p:nvPicPr>
            <p:cNvPr id="133124" name="Picture 10" descr="Gerb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1" y="164"/>
              <a:ext cx="936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25" name="Rectangle 11"/>
            <p:cNvSpPr>
              <a:spLocks noChangeArrowheads="1"/>
            </p:cNvSpPr>
            <p:nvPr/>
          </p:nvSpPr>
          <p:spPr bwMode="auto">
            <a:xfrm>
              <a:off x="3550" y="391"/>
              <a:ext cx="2301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2478" tIns="51242" rIns="102478" bIns="51242">
              <a:spAutoFit/>
            </a:bodyPr>
            <a:lstStyle/>
            <a:p>
              <a:pPr defTabSz="1017588"/>
              <a:r>
                <a:rPr lang="ru-RU" sz="2100" b="1">
                  <a:solidFill>
                    <a:srgbClr val="0033CC"/>
                  </a:solidFill>
                  <a:latin typeface="Algerian" pitchFamily="82" charset="0"/>
                  <a:cs typeface="Arial" charset="0"/>
                </a:rPr>
                <a:t>Министерство </a:t>
              </a:r>
            </a:p>
            <a:p>
              <a:pPr defTabSz="1017588"/>
              <a:r>
                <a:rPr lang="ru-RU" sz="2100" b="1">
                  <a:solidFill>
                    <a:srgbClr val="0033CC"/>
                  </a:solidFill>
                  <a:latin typeface="Algerian" pitchFamily="82" charset="0"/>
                  <a:cs typeface="Arial" charset="0"/>
                </a:rPr>
                <a:t>финансов</a:t>
              </a:r>
            </a:p>
            <a:p>
              <a:pPr defTabSz="1017588"/>
              <a:r>
                <a:rPr lang="ru-RU" sz="2100" b="1">
                  <a:solidFill>
                    <a:srgbClr val="0033CC"/>
                  </a:solidFill>
                  <a:latin typeface="Algerian" pitchFamily="82" charset="0"/>
                  <a:cs typeface="Arial" charset="0"/>
                </a:rPr>
                <a:t>Республики Казахстан</a:t>
              </a:r>
            </a:p>
          </p:txBody>
        </p:sp>
        <p:sp>
          <p:nvSpPr>
            <p:cNvPr id="133126" name="Text Box 12"/>
            <p:cNvSpPr txBox="1">
              <a:spLocks noChangeArrowheads="1"/>
            </p:cNvSpPr>
            <p:nvPr/>
          </p:nvSpPr>
          <p:spPr bwMode="auto">
            <a:xfrm>
              <a:off x="0" y="391"/>
              <a:ext cx="2313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773" tIns="50887" rIns="101773" bIns="50887">
              <a:spAutoFit/>
            </a:bodyPr>
            <a:lstStyle/>
            <a:p>
              <a:pPr defTabSz="1017588">
                <a:spcBef>
                  <a:spcPct val="50000"/>
                </a:spcBef>
              </a:pPr>
              <a:r>
                <a:rPr lang="ru-RU" sz="2100" b="1">
                  <a:solidFill>
                    <a:srgbClr val="0033CC"/>
                  </a:solidFill>
                  <a:latin typeface="Algerian" pitchFamily="82" charset="0"/>
                  <a:cs typeface="Arial" charset="0"/>
                </a:rPr>
                <a:t>Қазақстан Республикасы </a:t>
              </a:r>
              <a:r>
                <a:rPr lang="kk-KZ" sz="21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Қ</a:t>
              </a:r>
              <a:r>
                <a:rPr lang="kk-KZ" sz="2100" b="1">
                  <a:solidFill>
                    <a:srgbClr val="0033CC"/>
                  </a:solidFill>
                  <a:latin typeface="Algerian" pitchFamily="82" charset="0"/>
                  <a:cs typeface="Arial" charset="0"/>
                </a:rPr>
                <a:t>аржы </a:t>
              </a:r>
              <a:r>
                <a:rPr lang="ru-RU" sz="2100" b="1">
                  <a:solidFill>
                    <a:srgbClr val="0033CC"/>
                  </a:solidFill>
                  <a:latin typeface="Algerian" pitchFamily="82" charset="0"/>
                  <a:cs typeface="Arial" charset="0"/>
                </a:rPr>
                <a:t> министрлігі</a:t>
              </a:r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92188" y="2390775"/>
            <a:ext cx="8324850" cy="19526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kk-KZ" sz="27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Отчет об исполнении республиканского бюджета за </a:t>
            </a:r>
            <a:r>
              <a:rPr lang="kk-KZ" sz="2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2011 </a:t>
            </a:r>
            <a:r>
              <a:rPr lang="kk-KZ" sz="27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год</a:t>
            </a:r>
            <a:endParaRPr lang="ru-RU" sz="27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727075"/>
          </a:xfrm>
        </p:spPr>
        <p:txBody>
          <a:bodyPr lIns="89135" tIns="44566" rIns="89135" bIns="44566" anchor="t"/>
          <a:lstStyle/>
          <a:p>
            <a:r>
              <a:rPr lang="ru-RU" sz="1600" b="1"/>
              <a:t> </a:t>
            </a:r>
            <a:r>
              <a:rPr lang="ru-RU" sz="2200" b="1">
                <a:solidFill>
                  <a:srgbClr val="0033CC"/>
                </a:solidFill>
              </a:rPr>
              <a:t>Отставание фактического исполнения республиканского бюджета от плана</a:t>
            </a:r>
            <a:r>
              <a:rPr lang="ru-RU" sz="2500" b="1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8412163" y="0"/>
            <a:ext cx="1668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64" tIns="47432" rIns="94864" bIns="47432">
            <a:spAutoFit/>
          </a:bodyPr>
          <a:lstStyle/>
          <a:p>
            <a:pPr algn="r" defTabSz="942975">
              <a:spcBef>
                <a:spcPct val="50000"/>
              </a:spcBef>
            </a:pPr>
            <a:r>
              <a:rPr lang="ru-RU" sz="1400" b="1">
                <a:latin typeface="Arial" charset="0"/>
                <a:cs typeface="Arial" charset="0"/>
              </a:rPr>
              <a:t> </a:t>
            </a:r>
            <a:endParaRPr lang="ru-RU" sz="1400" b="1">
              <a:cs typeface="Arial" charset="0"/>
            </a:endParaRP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9596438" y="6696075"/>
            <a:ext cx="48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209" tIns="47105" rIns="94209" bIns="47105" anchor="ctr"/>
          <a:lstStyle/>
          <a:p>
            <a:pPr defTabSz="942975"/>
            <a:r>
              <a:rPr lang="ru-RU" sz="2100"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89400" y="1257300"/>
            <a:ext cx="2143125" cy="7556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/>
            <a:r>
              <a:rPr lang="ru-RU" b="1">
                <a:solidFill>
                  <a:srgbClr val="0033CC"/>
                </a:solidFill>
              </a:rPr>
              <a:t>5 127,2 </a:t>
            </a:r>
          </a:p>
          <a:p>
            <a:pPr defTabSz="942975"/>
            <a:r>
              <a:rPr lang="ru-RU" b="1">
                <a:solidFill>
                  <a:srgbClr val="0033CC"/>
                </a:solidFill>
              </a:rPr>
              <a:t>или 99,2% 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6225" y="1257300"/>
            <a:ext cx="3335338" cy="7556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endParaRPr lang="ru-RU" b="1">
              <a:solidFill>
                <a:srgbClr val="000099"/>
              </a:solidFill>
              <a:latin typeface="Arial" charset="0"/>
            </a:endParaRPr>
          </a:p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b="1">
                <a:solidFill>
                  <a:srgbClr val="0033CC"/>
                </a:solidFill>
                <a:latin typeface="Arial" charset="0"/>
              </a:rPr>
              <a:t>      </a:t>
            </a:r>
            <a:r>
              <a:rPr lang="ru-RU" b="1">
                <a:solidFill>
                  <a:srgbClr val="0033CC"/>
                </a:solidFill>
                <a:latin typeface="Algerian" pitchFamily="82" charset="0"/>
              </a:rPr>
              <a:t>Расходы, всего</a:t>
            </a:r>
          </a:p>
          <a:p>
            <a:pPr defTabSz="942975" eaLnBrk="0" hangingPunct="0">
              <a:tabLst>
                <a:tab pos="557213" algn="l"/>
              </a:tabLst>
            </a:pPr>
            <a:endParaRPr lang="ru-RU" b="1">
              <a:solidFill>
                <a:srgbClr val="0033CC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276225" y="3525838"/>
            <a:ext cx="5000625" cy="1360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1600" i="1">
                <a:solidFill>
                  <a:srgbClr val="0033CC"/>
                </a:solidFill>
              </a:rPr>
              <a:t>непредставление документов, подтверждающих обоснованность платежа, позднее заключение договоров,   непредставление актов выполненных работ подрядчиком и актов поставки товаров поставщиками</a:t>
            </a:r>
            <a:endParaRPr lang="ru-RU" sz="1600">
              <a:solidFill>
                <a:srgbClr val="0033CC"/>
              </a:solidFill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76225" y="2163763"/>
            <a:ext cx="3335338" cy="75723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tabLst>
                <a:tab pos="557213" algn="l"/>
              </a:tabLst>
            </a:pPr>
            <a:r>
              <a:rPr lang="ru-RU" b="1">
                <a:solidFill>
                  <a:srgbClr val="0033CC"/>
                </a:solidFill>
                <a:latin typeface="Algerian" pitchFamily="82" charset="0"/>
              </a:rPr>
              <a:t>Отклонение от плана</a:t>
            </a: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4089400" y="2163763"/>
            <a:ext cx="2143125" cy="75723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/>
            <a:r>
              <a:rPr lang="ru-RU" b="1">
                <a:solidFill>
                  <a:srgbClr val="0033CC"/>
                </a:solidFill>
              </a:rPr>
              <a:t>42,9  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675313" y="3525838"/>
            <a:ext cx="1350962" cy="1360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34,3  </a:t>
            </a: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5675313" y="5037138"/>
            <a:ext cx="1350962" cy="12858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6,1</a:t>
            </a:r>
            <a:r>
              <a:rPr lang="ru-RU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5675313" y="6473825"/>
            <a:ext cx="1350962" cy="5302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2,5</a:t>
            </a:r>
            <a:endParaRPr lang="ru-RU">
              <a:solidFill>
                <a:srgbClr val="0033CC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76225" y="5111750"/>
            <a:ext cx="5000625" cy="12096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/>
              <a:t> </a:t>
            </a:r>
            <a:r>
              <a:rPr lang="ru-RU" sz="1600" i="1">
                <a:solidFill>
                  <a:srgbClr val="0033CC"/>
                </a:solidFill>
              </a:rPr>
              <a:t>неиспользованные средства по распределяемым программам – 3,3 млрд.тенге, курсовая разница по обслуживанию правительственного долга</a:t>
            </a:r>
            <a:r>
              <a:rPr lang="ru-RU" sz="1600"/>
              <a:t> - </a:t>
            </a:r>
            <a:r>
              <a:rPr lang="ru-RU" sz="1600" i="1">
                <a:solidFill>
                  <a:srgbClr val="0033CC"/>
                </a:solidFill>
              </a:rPr>
              <a:t>1,6 млрд.тенге, экономия по ФОТ – 1,2 млрд.тенге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276225" y="6473825"/>
            <a:ext cx="5000625" cy="5302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/>
              <a:t>  </a:t>
            </a:r>
            <a:r>
              <a:rPr lang="ru-RU" sz="1600" i="1">
                <a:solidFill>
                  <a:srgbClr val="0033CC"/>
                </a:solidFill>
              </a:rPr>
              <a:t>экономия по государственным закупкам </a:t>
            </a: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7820025" y="3752850"/>
            <a:ext cx="1984375" cy="6794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sz="1900" i="1">
                <a:solidFill>
                  <a:srgbClr val="0033CC"/>
                </a:solidFill>
              </a:rPr>
              <a:t>МЧС РК </a:t>
            </a:r>
          </a:p>
          <a:p>
            <a:pPr defTabSz="942975">
              <a:spcBef>
                <a:spcPct val="20000"/>
              </a:spcBef>
            </a:pPr>
            <a:r>
              <a:rPr lang="ru-RU" sz="1900" b="1" i="1">
                <a:solidFill>
                  <a:srgbClr val="0033CC"/>
                </a:solidFill>
              </a:rPr>
              <a:t>6,5 млрд.тенге</a:t>
            </a:r>
            <a:endParaRPr lang="ru-RU" sz="1900" b="1">
              <a:solidFill>
                <a:srgbClr val="0033CC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8770938" y="877888"/>
            <a:ext cx="1628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algn="l" defTabSz="942975" eaLnBrk="0" hangingPunct="0"/>
            <a:r>
              <a:rPr lang="ru-RU" sz="1600" b="1" i="1">
                <a:solidFill>
                  <a:schemeClr val="accent2"/>
                </a:solidFill>
              </a:rPr>
              <a:t>млрд.тенге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6627813" y="1331913"/>
            <a:ext cx="2935287" cy="1135062"/>
          </a:xfrm>
          <a:prstGeom prst="wedgeRoundRectCallout">
            <a:avLst>
              <a:gd name="adj1" fmla="val -57449"/>
              <a:gd name="adj2" fmla="val 135755"/>
              <a:gd name="adj3" fmla="val 16667"/>
            </a:avLst>
          </a:prstGeom>
          <a:solidFill>
            <a:srgbClr val="CCCC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4273" tIns="47137" rIns="94273" bIns="47137" anchor="ctr"/>
          <a:lstStyle/>
          <a:p>
            <a:pPr defTabSz="942975"/>
            <a:r>
              <a:rPr lang="ru-RU" sz="1600" b="1" i="1">
                <a:solidFill>
                  <a:srgbClr val="0033CC"/>
                </a:solidFill>
              </a:rPr>
              <a:t>из них</a:t>
            </a:r>
          </a:p>
          <a:p>
            <a:pPr defTabSz="942975"/>
            <a:r>
              <a:rPr lang="ru-RU" sz="1900" b="1">
                <a:solidFill>
                  <a:srgbClr val="0033CC"/>
                </a:solidFill>
              </a:rPr>
              <a:t>17 млрд.тенге</a:t>
            </a:r>
            <a:r>
              <a:rPr lang="ru-RU" sz="1600" b="1">
                <a:solidFill>
                  <a:srgbClr val="0033CC"/>
                </a:solidFill>
              </a:rPr>
              <a:t> </a:t>
            </a:r>
            <a:r>
              <a:rPr lang="ru-RU" sz="1900" b="1" i="1">
                <a:solidFill>
                  <a:srgbClr val="0033CC"/>
                </a:solidFill>
              </a:rPr>
              <a:t>перенесены</a:t>
            </a:r>
          </a:p>
          <a:p>
            <a:pPr defTabSz="942975"/>
            <a:r>
              <a:rPr lang="ru-RU" sz="1900" b="1" i="1">
                <a:solidFill>
                  <a:srgbClr val="0033CC"/>
                </a:solidFill>
              </a:rPr>
              <a:t> на 2012 год</a:t>
            </a:r>
            <a:r>
              <a:rPr lang="ru-RU" sz="1900" i="1">
                <a:solidFill>
                  <a:srgbClr val="0033CC"/>
                </a:solidFill>
              </a:rPr>
              <a:t> </a:t>
            </a:r>
          </a:p>
        </p:txBody>
      </p:sp>
      <p:cxnSp>
        <p:nvCxnSpPr>
          <p:cNvPr id="62" name="Прямая со стрелкой 6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7026275" y="3146425"/>
            <a:ext cx="793750" cy="10604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7820025" y="2768600"/>
            <a:ext cx="1984375" cy="7556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sz="1900" i="1">
                <a:solidFill>
                  <a:srgbClr val="0033CC"/>
                </a:solidFill>
              </a:rPr>
              <a:t>КНБ РК</a:t>
            </a:r>
          </a:p>
          <a:p>
            <a:pPr defTabSz="942975">
              <a:spcBef>
                <a:spcPct val="20000"/>
              </a:spcBef>
            </a:pPr>
            <a:r>
              <a:rPr lang="ru-RU" sz="1900" b="1" i="1">
                <a:solidFill>
                  <a:srgbClr val="0033CC"/>
                </a:solidFill>
              </a:rPr>
              <a:t>9,6 млрд.тенге</a:t>
            </a: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7820025" y="4733925"/>
            <a:ext cx="1984375" cy="6794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sz="1900" i="1">
                <a:solidFill>
                  <a:srgbClr val="0033CC"/>
                </a:solidFill>
              </a:rPr>
              <a:t>МФ РК</a:t>
            </a:r>
          </a:p>
          <a:p>
            <a:pPr defTabSz="942975">
              <a:spcBef>
                <a:spcPct val="20000"/>
              </a:spcBef>
            </a:pPr>
            <a:r>
              <a:rPr lang="ru-RU" sz="1900" b="1" i="1">
                <a:solidFill>
                  <a:srgbClr val="0033CC"/>
                </a:solidFill>
              </a:rPr>
              <a:t>6,1 млрд.тенге</a:t>
            </a:r>
            <a:endParaRPr lang="ru-RU" sz="1900" b="1">
              <a:solidFill>
                <a:srgbClr val="0033CC"/>
              </a:solidFill>
            </a:endParaRPr>
          </a:p>
        </p:txBody>
      </p:sp>
      <p:cxnSp>
        <p:nvCxnSpPr>
          <p:cNvPr id="15" name="Прямая со стрелкой 6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7026275" y="4092575"/>
            <a:ext cx="793750" cy="1143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6" name="Прямая со стрелкой 6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7026275" y="4206875"/>
            <a:ext cx="793750" cy="8667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7820025" y="5641975"/>
            <a:ext cx="1984375" cy="68103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sz="1900" i="1">
                <a:solidFill>
                  <a:srgbClr val="0033CC"/>
                </a:solidFill>
              </a:rPr>
              <a:t>МЗ РК</a:t>
            </a:r>
          </a:p>
          <a:p>
            <a:pPr defTabSz="942975">
              <a:spcBef>
                <a:spcPct val="20000"/>
              </a:spcBef>
            </a:pPr>
            <a:r>
              <a:rPr lang="ru-RU" sz="1900" b="1" i="1">
                <a:solidFill>
                  <a:srgbClr val="0033CC"/>
                </a:solidFill>
              </a:rPr>
              <a:t>3,1 млрд.тенге</a:t>
            </a:r>
            <a:endParaRPr lang="ru-RU" sz="1900" b="1">
              <a:solidFill>
                <a:srgbClr val="0033CC"/>
              </a:solidFill>
            </a:endParaRPr>
          </a:p>
        </p:txBody>
      </p:sp>
      <p:cxnSp>
        <p:nvCxnSpPr>
          <p:cNvPr id="18" name="Прямая со стрелкой 6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7026275" y="4206875"/>
            <a:ext cx="793750" cy="17764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72761" name="Rectangle 25"/>
          <p:cNvSpPr>
            <a:spLocks noChangeArrowheads="1"/>
          </p:cNvSpPr>
          <p:nvPr/>
        </p:nvSpPr>
        <p:spPr bwMode="auto">
          <a:xfrm>
            <a:off x="9721850" y="6721475"/>
            <a:ext cx="346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9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0"/>
            <a:ext cx="9961562" cy="709613"/>
          </a:xfrm>
        </p:spPr>
        <p:txBody>
          <a:bodyPr lIns="0" rIns="0" anchor="t"/>
          <a:lstStyle/>
          <a:p>
            <a:r>
              <a:rPr lang="ru-RU" sz="2300" b="1">
                <a:solidFill>
                  <a:srgbClr val="0033CC"/>
                </a:solidFill>
              </a:rPr>
              <a:t>Расходы республиканского бюджета </a:t>
            </a:r>
            <a:br>
              <a:rPr lang="ru-RU" sz="2300" b="1">
                <a:solidFill>
                  <a:srgbClr val="0033CC"/>
                </a:solidFill>
              </a:rPr>
            </a:br>
            <a:r>
              <a:rPr lang="ru-RU" sz="2300" b="1">
                <a:solidFill>
                  <a:srgbClr val="0033CC"/>
                </a:solidFill>
              </a:rPr>
              <a:t>на  социальную сферу за 2001-2011 годы</a:t>
            </a:r>
            <a:endParaRPr lang="de-DE" sz="2300" b="1">
              <a:solidFill>
                <a:srgbClr val="0033CC"/>
              </a:solidFill>
            </a:endParaRPr>
          </a:p>
        </p:txBody>
      </p:sp>
      <p:graphicFrame>
        <p:nvGraphicFramePr>
          <p:cNvPr id="39731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76263"/>
          <a:ext cx="10080625" cy="6408737"/>
        </p:xfrm>
        <a:graphic>
          <a:graphicData uri="http://schemas.openxmlformats.org/presentationml/2006/ole">
            <p:oleObj spid="_x0000_s397315" name="Диаграмма" r:id="rId4" imgW="10858357" imgH="5381816" progId="Excel.Sheet.8">
              <p:embed/>
            </p:oleObj>
          </a:graphicData>
        </a:graphic>
      </p:graphicFrame>
      <p:sp>
        <p:nvSpPr>
          <p:cNvPr id="397316" name="TextBox 8"/>
          <p:cNvSpPr txBox="1">
            <a:spLocks noChangeArrowheads="1"/>
          </p:cNvSpPr>
          <p:nvPr/>
        </p:nvSpPr>
        <p:spPr bwMode="auto">
          <a:xfrm>
            <a:off x="0" y="6880225"/>
            <a:ext cx="167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400" b="1">
                <a:solidFill>
                  <a:srgbClr val="003366"/>
                </a:solidFill>
                <a:latin typeface="Algerian" pitchFamily="82" charset="0"/>
              </a:rPr>
              <a:t>млрд.тенге</a:t>
            </a:r>
          </a:p>
        </p:txBody>
      </p:sp>
      <p:sp>
        <p:nvSpPr>
          <p:cNvPr id="397317" name="Text Box 9"/>
          <p:cNvSpPr txBox="1">
            <a:spLocks noChangeArrowheads="1"/>
          </p:cNvSpPr>
          <p:nvPr/>
        </p:nvSpPr>
        <p:spPr bwMode="auto">
          <a:xfrm>
            <a:off x="9247188" y="7532688"/>
            <a:ext cx="187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273" tIns="47137" rIns="94273" bIns="47137">
            <a:spAutoFit/>
          </a:bodyPr>
          <a:lstStyle/>
          <a:p>
            <a:pPr algn="l" defTabSz="942975"/>
            <a:endParaRPr lang="ru-RU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9596438" y="6696075"/>
            <a:ext cx="48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209" tIns="47105" rIns="94209" bIns="47105" anchor="ctr"/>
          <a:lstStyle/>
          <a:p>
            <a:pPr defTabSz="942975"/>
            <a:r>
              <a:rPr lang="ru-RU" sz="21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223963" y="647700"/>
            <a:ext cx="7596187" cy="46656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9642475" y="6721475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10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35258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1008063" y="504825"/>
            <a:ext cx="2643187" cy="1071563"/>
          </a:xfrm>
          <a:prstGeom prst="straightConnector1">
            <a:avLst/>
          </a:prstGeom>
          <a:ln w="31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455988" y="1152525"/>
            <a:ext cx="642937" cy="285750"/>
          </a:xfrm>
          <a:prstGeom prst="straightConnector1">
            <a:avLst/>
          </a:prstGeom>
          <a:ln w="31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949" name="TextBox 34"/>
          <p:cNvSpPr txBox="1">
            <a:spLocks noChangeArrowheads="1"/>
          </p:cNvSpPr>
          <p:nvPr/>
        </p:nvSpPr>
        <p:spPr bwMode="auto">
          <a:xfrm rot="-1309020">
            <a:off x="2228850" y="863600"/>
            <a:ext cx="960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200">
                <a:latin typeface="Calibri" pitchFamily="34" charset="0"/>
              </a:rPr>
              <a:t>в 2,3 раза</a:t>
            </a:r>
          </a:p>
        </p:txBody>
      </p:sp>
      <p:sp>
        <p:nvSpPr>
          <p:cNvPr id="338950" name="TextBox 35"/>
          <p:cNvSpPr txBox="1">
            <a:spLocks noChangeArrowheads="1"/>
          </p:cNvSpPr>
          <p:nvPr/>
        </p:nvSpPr>
        <p:spPr bwMode="auto">
          <a:xfrm rot="-1309020">
            <a:off x="3563938" y="1135063"/>
            <a:ext cx="9604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200">
                <a:latin typeface="Calibri" pitchFamily="34" charset="0"/>
              </a:rPr>
              <a:t>в 1,3 раза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0"/>
            <a:ext cx="5118100" cy="35258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25838"/>
            <a:ext cx="5749925" cy="36750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47" name="Прямая со стрелкой 46"/>
          <p:cNvCxnSpPr/>
          <p:nvPr/>
        </p:nvCxnSpPr>
        <p:spPr>
          <a:xfrm flipV="1">
            <a:off x="6192838" y="504825"/>
            <a:ext cx="2643187" cy="1071563"/>
          </a:xfrm>
          <a:prstGeom prst="straightConnector1">
            <a:avLst/>
          </a:prstGeom>
          <a:ln w="31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8640763" y="1079500"/>
            <a:ext cx="642937" cy="285750"/>
          </a:xfrm>
          <a:prstGeom prst="straightConnector1">
            <a:avLst/>
          </a:prstGeom>
          <a:ln w="31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408738" y="4824413"/>
            <a:ext cx="642937" cy="285750"/>
          </a:xfrm>
          <a:prstGeom prst="straightConnector1">
            <a:avLst/>
          </a:prstGeom>
          <a:ln w="31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311525" y="4321175"/>
            <a:ext cx="3000375" cy="1071563"/>
          </a:xfrm>
          <a:prstGeom prst="straightConnector1">
            <a:avLst/>
          </a:prstGeom>
          <a:ln w="31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957" name="TextBox 51"/>
          <p:cNvSpPr txBox="1">
            <a:spLocks noChangeArrowheads="1"/>
          </p:cNvSpPr>
          <p:nvPr/>
        </p:nvSpPr>
        <p:spPr bwMode="auto">
          <a:xfrm rot="-1309020">
            <a:off x="7053263" y="1079500"/>
            <a:ext cx="9604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200">
                <a:latin typeface="Calibri" pitchFamily="34" charset="0"/>
              </a:rPr>
              <a:t>в 2,6 раза</a:t>
            </a:r>
          </a:p>
        </p:txBody>
      </p:sp>
      <p:sp>
        <p:nvSpPr>
          <p:cNvPr id="338958" name="TextBox 52"/>
          <p:cNvSpPr txBox="1">
            <a:spLocks noChangeArrowheads="1"/>
          </p:cNvSpPr>
          <p:nvPr/>
        </p:nvSpPr>
        <p:spPr bwMode="auto">
          <a:xfrm rot="-1309020">
            <a:off x="8669338" y="1104900"/>
            <a:ext cx="9604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200">
                <a:latin typeface="Calibri" pitchFamily="34" charset="0"/>
              </a:rPr>
              <a:t>в 1,3 раза</a:t>
            </a:r>
          </a:p>
        </p:txBody>
      </p:sp>
      <p:sp>
        <p:nvSpPr>
          <p:cNvPr id="338959" name="TextBox 54"/>
          <p:cNvSpPr txBox="1">
            <a:spLocks noChangeArrowheads="1"/>
          </p:cNvSpPr>
          <p:nvPr/>
        </p:nvSpPr>
        <p:spPr bwMode="auto">
          <a:xfrm rot="-1309020">
            <a:off x="4665663" y="4735513"/>
            <a:ext cx="958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200">
                <a:latin typeface="Calibri" pitchFamily="34" charset="0"/>
              </a:rPr>
              <a:t>в 3,4 раза</a:t>
            </a:r>
          </a:p>
        </p:txBody>
      </p:sp>
      <p:sp>
        <p:nvSpPr>
          <p:cNvPr id="338960" name="TextBox 55"/>
          <p:cNvSpPr txBox="1">
            <a:spLocks noChangeArrowheads="1"/>
          </p:cNvSpPr>
          <p:nvPr/>
        </p:nvSpPr>
        <p:spPr bwMode="auto">
          <a:xfrm rot="-1309020">
            <a:off x="6478588" y="4886325"/>
            <a:ext cx="95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200">
                <a:latin typeface="Calibri" pitchFamily="34" charset="0"/>
              </a:rPr>
              <a:t>в 1,3 раза</a:t>
            </a:r>
          </a:p>
        </p:txBody>
      </p:sp>
      <p:sp>
        <p:nvSpPr>
          <p:cNvPr id="338961" name="Rectangle 17"/>
          <p:cNvSpPr>
            <a:spLocks noChangeArrowheads="1"/>
          </p:cNvSpPr>
          <p:nvPr/>
        </p:nvSpPr>
        <p:spPr bwMode="auto">
          <a:xfrm>
            <a:off x="9558338" y="6721475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11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 bwMode="auto">
          <a:xfrm rot="-638207">
            <a:off x="1931988" y="5775325"/>
            <a:ext cx="30114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algn="r" defTabSz="942975" eaLnBrk="0" hangingPunct="0"/>
            <a:r>
              <a:rPr lang="ru-RU" sz="33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endParaRPr lang="ru-RU" sz="330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264150"/>
            <a:ext cx="10080625" cy="1709738"/>
          </a:xfrm>
          <a:prstGeom prst="rect">
            <a:avLst/>
          </a:prstGeom>
          <a:gradFill rotWithShape="1">
            <a:gsLst>
              <a:gs pos="0">
                <a:srgbClr val="DDFFFF">
                  <a:gamma/>
                  <a:shade val="86275"/>
                  <a:invGamma/>
                </a:srgbClr>
              </a:gs>
              <a:gs pos="100000">
                <a:srgbClr val="DD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/>
          <a:lstStyle/>
          <a:p>
            <a:pPr algn="l" defTabSz="942975"/>
            <a:r>
              <a:rPr lang="ru-RU" sz="1400" b="1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sz="1400" b="1" i="1">
                <a:solidFill>
                  <a:srgbClr val="000099"/>
                </a:solidFill>
                <a:latin typeface="Arial" charset="0"/>
              </a:rPr>
              <a:t>       Конечные результаты: Показатель материнской смертности снизился на 23 %, младенческой смертности на 10 %. Заболеваемость всего населения республики составила 54 465,4 на 100 тыс. человек населения против 58 077,1, в 20</a:t>
            </a:r>
            <a:r>
              <a:rPr lang="kk-KZ" sz="1400" b="1" i="1">
                <a:solidFill>
                  <a:srgbClr val="000099"/>
                </a:solidFill>
                <a:latin typeface="Arial" charset="0"/>
              </a:rPr>
              <a:t>10</a:t>
            </a:r>
            <a:r>
              <a:rPr lang="ru-RU" sz="1400" b="1" i="1">
                <a:solidFill>
                  <a:srgbClr val="000099"/>
                </a:solidFill>
                <a:latin typeface="Arial" charset="0"/>
              </a:rPr>
              <a:t> году. Смертность от болезней системы кровообращения снизилась на 20 %. Показатель смертности от злокачественных новообразований снизился на 8,2%. Заболеваемость туберкулезом снижена на 8,9%, смертность на 2,3%.</a:t>
            </a:r>
            <a:r>
              <a:rPr lang="ru-RU" sz="14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1400" b="1" i="1">
                <a:solidFill>
                  <a:srgbClr val="000099"/>
                </a:solidFill>
                <a:latin typeface="Arial" charset="0"/>
              </a:rPr>
              <a:t>Центром санитарной авиации осуществлено 323 вылета и спасено 377 жизней. Скринингами охвачено более 7,0 млн. человек, у 1,2 млн. выявлены заболевания, своевременно оздоровлено свыше 600 тыс. человек.</a:t>
            </a:r>
          </a:p>
          <a:p>
            <a:pPr algn="l" defTabSz="942975"/>
            <a:endParaRPr lang="ru-RU" sz="1400" b="1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9596438" y="6696075"/>
            <a:ext cx="48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209" tIns="47105" rIns="94209" bIns="47105" anchor="ctr"/>
          <a:lstStyle/>
          <a:p>
            <a:pPr defTabSz="942975"/>
            <a:r>
              <a:rPr lang="ru-RU" sz="2400">
                <a:solidFill>
                  <a:srgbClr val="000099"/>
                </a:solidFill>
                <a:cs typeface="Arial" charset="0"/>
              </a:rPr>
              <a:t>12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0080625" cy="727075"/>
          </a:xfrm>
          <a:prstGeom prst="rect">
            <a:avLst/>
          </a:prstGeom>
          <a:gradFill rotWithShape="1">
            <a:gsLst>
              <a:gs pos="0">
                <a:srgbClr val="99CCFF">
                  <a:alpha val="50000"/>
                </a:srgbClr>
              </a:gs>
              <a:gs pos="100000">
                <a:srgbClr val="99CCFF">
                  <a:gamma/>
                  <a:tint val="7372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/>
          <a:lstStyle/>
          <a:p>
            <a:pPr defTabSz="942975" eaLnBrk="0" hangingPunct="0"/>
            <a:r>
              <a:rPr lang="ru-RU" sz="2100" b="1">
                <a:solidFill>
                  <a:srgbClr val="0033CC"/>
                </a:solidFill>
              </a:rPr>
              <a:t>                Государственная программа развития здравоохранения Республики Казахстан «Саламатты Қазақстан» на 2011-2015 годы	</a:t>
            </a:r>
            <a:br>
              <a:rPr lang="ru-RU" sz="2100" b="1">
                <a:solidFill>
                  <a:srgbClr val="0033CC"/>
                </a:solidFill>
              </a:rPr>
            </a:br>
            <a:endParaRPr lang="ru-RU" sz="2100" b="1">
              <a:solidFill>
                <a:srgbClr val="0033CC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 bwMode="auto">
          <a:xfrm>
            <a:off x="195263" y="1257300"/>
            <a:ext cx="2224087" cy="754063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>
                <a:solidFill>
                  <a:srgbClr val="000099"/>
                </a:solidFill>
              </a:rPr>
              <a:t>Развитие кардиохирургической помощи</a:t>
            </a:r>
            <a:endParaRPr lang="ru-RU" sz="1400" b="1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133725" y="1785938"/>
            <a:ext cx="1984375" cy="52705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>
                <a:solidFill>
                  <a:srgbClr val="000099"/>
                </a:solidFill>
              </a:rPr>
              <a:t>Безопасность донорской крови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81900" y="1785938"/>
            <a:ext cx="2303463" cy="75565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>
                <a:solidFill>
                  <a:srgbClr val="000099"/>
                </a:solidFill>
              </a:rPr>
              <a:t>Доступность медицинской помощи населению</a:t>
            </a:r>
            <a:endParaRPr lang="ru-RU" sz="1400" b="1">
              <a:solidFill>
                <a:srgbClr val="00009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520950"/>
            <a:ext cx="1223963" cy="83185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открыто 8 инсультных центров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88" y="3978275"/>
            <a:ext cx="1946275" cy="982663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Открыт Национальный научный кардиохирургический центр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39863" y="2520950"/>
            <a:ext cx="1500187" cy="83185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algn="l"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     более 20 специалистов     </a:t>
            </a:r>
          </a:p>
          <a:p>
            <a:pPr algn="l"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   обучено</a:t>
            </a:r>
            <a:r>
              <a:rPr lang="ru-RU" sz="1200">
                <a:latin typeface="Arial" charset="0"/>
              </a:rPr>
              <a:t> </a:t>
            </a:r>
            <a:r>
              <a:rPr lang="ru-RU" sz="1200" b="1">
                <a:solidFill>
                  <a:srgbClr val="000099"/>
                </a:solidFill>
                <a:latin typeface="Arial" charset="0"/>
              </a:rPr>
              <a:t>за   </a:t>
            </a:r>
          </a:p>
          <a:p>
            <a:pPr algn="l"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    рубежом</a:t>
            </a:r>
          </a:p>
        </p:txBody>
      </p:sp>
      <p:cxnSp>
        <p:nvCxnSpPr>
          <p:cNvPr id="62" name="Прямая со стрелкой 61"/>
          <p:cNvCxnSpPr>
            <a:cxnSpLocks noChangeShapeType="1"/>
          </p:cNvCxnSpPr>
          <p:nvPr/>
        </p:nvCxnSpPr>
        <p:spPr bwMode="auto">
          <a:xfrm>
            <a:off x="1295400" y="2016125"/>
            <a:ext cx="1588" cy="1798638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9" name="Прямая со стрелкой 61"/>
          <p:cNvCxnSpPr>
            <a:cxnSpLocks noChangeShapeType="1"/>
          </p:cNvCxnSpPr>
          <p:nvPr/>
        </p:nvCxnSpPr>
        <p:spPr bwMode="auto">
          <a:xfrm>
            <a:off x="287338" y="2016125"/>
            <a:ext cx="1587" cy="504825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024188" y="2879725"/>
            <a:ext cx="1279525" cy="682625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Построено 10  центров крови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29013" y="3960813"/>
            <a:ext cx="1901825" cy="982662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Создан Республиканский научный </a:t>
            </a:r>
          </a:p>
          <a:p>
            <a:pPr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центр трансфузиологии</a:t>
            </a:r>
          </a:p>
        </p:txBody>
      </p:sp>
      <p:cxnSp>
        <p:nvCxnSpPr>
          <p:cNvPr id="12" name="Прямая со стрелкой 61"/>
          <p:cNvCxnSpPr>
            <a:cxnSpLocks noChangeShapeType="1"/>
          </p:cNvCxnSpPr>
          <p:nvPr/>
        </p:nvCxnSpPr>
        <p:spPr bwMode="auto">
          <a:xfrm>
            <a:off x="3348038" y="2349500"/>
            <a:ext cx="0" cy="503238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3" name="Прямая со стрелкой 61"/>
          <p:cNvCxnSpPr>
            <a:cxnSpLocks noChangeShapeType="1"/>
          </p:cNvCxnSpPr>
          <p:nvPr/>
        </p:nvCxnSpPr>
        <p:spPr bwMode="auto">
          <a:xfrm>
            <a:off x="4392613" y="2376488"/>
            <a:ext cx="0" cy="1512887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421563" y="2995613"/>
            <a:ext cx="1504950" cy="681037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50 передвижных мобильных комплексов</a:t>
            </a:r>
          </a:p>
        </p:txBody>
      </p:sp>
      <p:cxnSp>
        <p:nvCxnSpPr>
          <p:cNvPr id="15" name="Прямая со стрелкой 61"/>
          <p:cNvCxnSpPr>
            <a:cxnSpLocks noChangeShapeType="1"/>
          </p:cNvCxnSpPr>
          <p:nvPr/>
        </p:nvCxnSpPr>
        <p:spPr bwMode="auto">
          <a:xfrm>
            <a:off x="7848600" y="2592388"/>
            <a:ext cx="1588" cy="361950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graphicFrame>
        <p:nvGraphicFramePr>
          <p:cNvPr id="401438" name="Object 4"/>
          <p:cNvGraphicFramePr>
            <a:graphicFrameLocks noChangeAspect="1"/>
          </p:cNvGraphicFramePr>
          <p:nvPr/>
        </p:nvGraphicFramePr>
        <p:xfrm>
          <a:off x="0" y="0"/>
          <a:ext cx="1158875" cy="863600"/>
        </p:xfrm>
        <a:graphic>
          <a:graphicData uri="http://schemas.openxmlformats.org/presentationml/2006/ole">
            <p:oleObj spid="_x0000_s401438" name="Visio" r:id="rId3" imgW="568591" imgH="618848" progId="">
              <p:embed/>
            </p:oleObj>
          </a:graphicData>
        </a:graphic>
      </p:graphicFrame>
      <p:sp>
        <p:nvSpPr>
          <p:cNvPr id="401440" name="AutoShape 9"/>
          <p:cNvSpPr>
            <a:spLocks noChangeArrowheads="1"/>
          </p:cNvSpPr>
          <p:nvPr/>
        </p:nvSpPr>
        <p:spPr bwMode="auto">
          <a:xfrm rot="10800000">
            <a:off x="1150938" y="803275"/>
            <a:ext cx="8929687" cy="7556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rot="10800000" wrap="none" lIns="94273" tIns="47137" rIns="94273" bIns="47137" anchor="ctr"/>
          <a:lstStyle/>
          <a:p>
            <a:pPr defTabSz="942975"/>
            <a:r>
              <a:rPr lang="ru-RU" sz="1900" b="1" i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1400" i="1">
                <a:solidFill>
                  <a:schemeClr val="accent2"/>
                </a:solidFill>
                <a:latin typeface="Arial" charset="0"/>
              </a:rPr>
              <a:t>Для реализации программы в 2011 году </a:t>
            </a:r>
          </a:p>
          <a:p>
            <a:pPr defTabSz="942975"/>
            <a:r>
              <a:rPr lang="ru-RU" sz="1400" i="1">
                <a:solidFill>
                  <a:schemeClr val="accent2"/>
                </a:solidFill>
                <a:latin typeface="Arial" charset="0"/>
              </a:rPr>
              <a:t>выделено 62,5 млрд.тенге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135938" y="3978275"/>
            <a:ext cx="1749425" cy="90805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3 Консультативно-диагностических поезда</a:t>
            </a:r>
          </a:p>
        </p:txBody>
      </p:sp>
      <p:cxnSp>
        <p:nvCxnSpPr>
          <p:cNvPr id="17" name="Прямая со стрелкой 61"/>
          <p:cNvCxnSpPr>
            <a:cxnSpLocks noChangeShapeType="1"/>
          </p:cNvCxnSpPr>
          <p:nvPr/>
        </p:nvCxnSpPr>
        <p:spPr bwMode="auto">
          <a:xfrm>
            <a:off x="9072563" y="2663825"/>
            <a:ext cx="1587" cy="1295400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357813" y="1785938"/>
            <a:ext cx="2143125" cy="75565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>
                <a:solidFill>
                  <a:srgbClr val="000099"/>
                </a:solidFill>
              </a:rPr>
              <a:t>Совершенствование травматологической помощи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437188" y="3070225"/>
            <a:ext cx="1666875" cy="681038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Центр санитарной авиации</a:t>
            </a:r>
          </a:p>
        </p:txBody>
      </p:sp>
      <p:cxnSp>
        <p:nvCxnSpPr>
          <p:cNvPr id="20" name="Прямая со стрелкой 61"/>
          <p:cNvCxnSpPr>
            <a:cxnSpLocks noChangeShapeType="1"/>
          </p:cNvCxnSpPr>
          <p:nvPr/>
        </p:nvCxnSpPr>
        <p:spPr bwMode="auto">
          <a:xfrm>
            <a:off x="6408738" y="2592388"/>
            <a:ext cx="0" cy="503237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545138" y="4176713"/>
            <a:ext cx="1666875" cy="833437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Приобретено 6 вертолетов, 73 реанимобиля</a:t>
            </a:r>
          </a:p>
        </p:txBody>
      </p:sp>
      <p:cxnSp>
        <p:nvCxnSpPr>
          <p:cNvPr id="22" name="Прямая со стрелкой 61"/>
          <p:cNvCxnSpPr>
            <a:cxnSpLocks noChangeShapeType="1"/>
          </p:cNvCxnSpPr>
          <p:nvPr/>
        </p:nvCxnSpPr>
        <p:spPr bwMode="auto">
          <a:xfrm>
            <a:off x="6408738" y="3671888"/>
            <a:ext cx="1587" cy="430212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3" name="Прямая со стрелкой 61"/>
          <p:cNvCxnSpPr>
            <a:cxnSpLocks noChangeShapeType="1"/>
          </p:cNvCxnSpPr>
          <p:nvPr/>
        </p:nvCxnSpPr>
        <p:spPr bwMode="auto">
          <a:xfrm>
            <a:off x="2303463" y="2016125"/>
            <a:ext cx="1587" cy="504825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 bwMode="auto">
          <a:xfrm rot="-638207">
            <a:off x="1931988" y="5775325"/>
            <a:ext cx="30114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algn="r" defTabSz="942975" eaLnBrk="0" hangingPunct="0"/>
            <a:r>
              <a:rPr lang="ru-RU" sz="33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endParaRPr lang="ru-RU" sz="330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616575"/>
            <a:ext cx="10080625" cy="1008063"/>
          </a:xfrm>
          <a:prstGeom prst="rect">
            <a:avLst/>
          </a:prstGeom>
          <a:gradFill rotWithShape="1">
            <a:gsLst>
              <a:gs pos="0">
                <a:srgbClr val="DDFFFF">
                  <a:gamma/>
                  <a:shade val="86275"/>
                  <a:invGamma/>
                </a:srgbClr>
              </a:gs>
              <a:gs pos="100000">
                <a:srgbClr val="DD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/>
          <a:lstStyle/>
          <a:p>
            <a:pPr algn="l" defTabSz="942975"/>
            <a:r>
              <a:rPr lang="ru-RU" sz="1400" b="1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ru-RU" sz="1400" b="1" i="1">
                <a:solidFill>
                  <a:srgbClr val="000099"/>
                </a:solidFill>
                <a:latin typeface="Arial" charset="0"/>
              </a:rPr>
              <a:t>Конечные результаты: </a:t>
            </a:r>
          </a:p>
          <a:p>
            <a:pPr algn="l" defTabSz="942975"/>
            <a:r>
              <a:rPr lang="ru-RU" sz="1400" b="1" i="1">
                <a:solidFill>
                  <a:srgbClr val="000099"/>
                </a:solidFill>
                <a:latin typeface="Arial" charset="0"/>
              </a:rPr>
              <a:t>Привлечено 1 647 зарубежных преподавателей в 27 ВУЗов страны, 300 магистрантов выехали на семестр и учебный год в ВУЗы Европы, Юго-Восточной Азии и страны СНГ. Укреплена материально-техническая база ТиПО, доля учебных заведений ТиПО, оснащенных современным оборудованием – 40,7%. Всего в стране действует 7 696 школ, в которых обучается 2,5 млн.детей. По сравнению с 2010 годом общий охват детей 3-6 лет</a:t>
            </a:r>
            <a:r>
              <a:rPr lang="ru-RU" sz="1400">
                <a:latin typeface="Arial" charset="0"/>
              </a:rPr>
              <a:t> </a:t>
            </a:r>
            <a:r>
              <a:rPr lang="ru-RU" sz="1400" b="1" i="1">
                <a:solidFill>
                  <a:srgbClr val="000099"/>
                </a:solidFill>
                <a:latin typeface="Arial" charset="0"/>
              </a:rPr>
              <a:t>увеличен с 55% до 65,4%. Общее количество детей, посещающих дошкольные организации 588 тысяч. 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9596438" y="6696075"/>
            <a:ext cx="48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209" tIns="47105" rIns="94209" bIns="47105" anchor="ctr"/>
          <a:lstStyle/>
          <a:p>
            <a:pPr defTabSz="942975"/>
            <a:r>
              <a:rPr lang="ru-RU" sz="2400">
                <a:solidFill>
                  <a:srgbClr val="000099"/>
                </a:solidFill>
                <a:cs typeface="Arial" charset="0"/>
              </a:rPr>
              <a:t>13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0080625" cy="647700"/>
          </a:xfrm>
          <a:prstGeom prst="rect">
            <a:avLst/>
          </a:prstGeom>
          <a:gradFill rotWithShape="1">
            <a:gsLst>
              <a:gs pos="0">
                <a:srgbClr val="99CCFF">
                  <a:alpha val="50000"/>
                </a:srgbClr>
              </a:gs>
              <a:gs pos="100000">
                <a:srgbClr val="99CCFF">
                  <a:gamma/>
                  <a:tint val="7372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/>
          <a:lstStyle/>
          <a:p>
            <a:pPr defTabSz="942975" eaLnBrk="0" hangingPunct="0"/>
            <a:r>
              <a:rPr lang="ru-RU" sz="2100" b="1">
                <a:solidFill>
                  <a:srgbClr val="0033CC"/>
                </a:solidFill>
              </a:rPr>
              <a:t> </a:t>
            </a:r>
            <a:r>
              <a:rPr lang="ru-RU" sz="2400" b="1">
                <a:solidFill>
                  <a:srgbClr val="0033CC"/>
                </a:solidFill>
              </a:rPr>
              <a:t>Государственная программа развития образования</a:t>
            </a:r>
            <a:r>
              <a:rPr lang="ru-RU" sz="2400"/>
              <a:t> </a:t>
            </a:r>
            <a:r>
              <a:rPr lang="ru-RU" sz="2400" b="1">
                <a:solidFill>
                  <a:srgbClr val="0033CC"/>
                </a:solidFill>
              </a:rPr>
              <a:t>на 2011-2020 годы</a:t>
            </a:r>
            <a:br>
              <a:rPr lang="ru-RU" sz="2400" b="1">
                <a:solidFill>
                  <a:srgbClr val="0033CC"/>
                </a:solidFill>
              </a:rPr>
            </a:br>
            <a:endParaRPr lang="ru-RU" sz="2400" b="1">
              <a:solidFill>
                <a:srgbClr val="0033CC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 bwMode="auto">
          <a:xfrm>
            <a:off x="195263" y="1368425"/>
            <a:ext cx="2224087" cy="642938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>
                <a:solidFill>
                  <a:srgbClr val="000099"/>
                </a:solidFill>
              </a:rPr>
              <a:t> </a:t>
            </a:r>
            <a:r>
              <a:rPr lang="ru-RU" sz="1400" b="1" i="1"/>
              <a:t>Высшее и послевузовское обучение</a:t>
            </a:r>
            <a:endParaRPr lang="ru-RU" sz="1400" b="1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095625" y="1655763"/>
            <a:ext cx="2022475" cy="657225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/>
              <a:t>Техническое и профессиональное образование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777163" y="1944688"/>
            <a:ext cx="2108200" cy="503237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>
                <a:solidFill>
                  <a:srgbClr val="000099"/>
                </a:solidFill>
              </a:rPr>
              <a:t> </a:t>
            </a:r>
            <a:r>
              <a:rPr lang="ru-RU" sz="1400" b="1" i="1"/>
              <a:t>Дошкольное воспитание и обучение</a:t>
            </a:r>
            <a:endParaRPr lang="ru-RU" sz="1400" b="1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7338" y="3887788"/>
            <a:ext cx="1727200" cy="936625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 Обеспечение академической мобильности за счет средств государства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592388"/>
            <a:ext cx="1439863" cy="695325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Разработана новая классификация ВУЗов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55763" y="2592388"/>
            <a:ext cx="1368425" cy="688975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    Разработаны положения ГОСО</a:t>
            </a:r>
          </a:p>
        </p:txBody>
      </p:sp>
      <p:cxnSp>
        <p:nvCxnSpPr>
          <p:cNvPr id="62" name="Прямая со стрелкой 61"/>
          <p:cNvCxnSpPr>
            <a:cxnSpLocks noChangeShapeType="1"/>
          </p:cNvCxnSpPr>
          <p:nvPr/>
        </p:nvCxnSpPr>
        <p:spPr bwMode="auto">
          <a:xfrm>
            <a:off x="1511300" y="2016125"/>
            <a:ext cx="1588" cy="1798638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9" name="Прямая со стрелкой 61"/>
          <p:cNvCxnSpPr>
            <a:cxnSpLocks noChangeShapeType="1"/>
          </p:cNvCxnSpPr>
          <p:nvPr/>
        </p:nvCxnSpPr>
        <p:spPr bwMode="auto">
          <a:xfrm>
            <a:off x="719138" y="2016125"/>
            <a:ext cx="1587" cy="504825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170238" y="2520950"/>
            <a:ext cx="1493837" cy="503238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 Создан Холдинг «</a:t>
            </a:r>
            <a:r>
              <a:rPr lang="kk-KZ" sz="1200" b="1">
                <a:solidFill>
                  <a:srgbClr val="000099"/>
                </a:solidFill>
                <a:latin typeface="Arial" charset="0"/>
              </a:rPr>
              <a:t>Кәсіпқор</a:t>
            </a:r>
            <a:r>
              <a:rPr lang="ru-RU" sz="1200" b="1">
                <a:solidFill>
                  <a:srgbClr val="000099"/>
                </a:solidFill>
                <a:latin typeface="Arial" charset="0"/>
              </a:rPr>
              <a:t>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744913" y="4248150"/>
            <a:ext cx="2305050" cy="50165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400" b="1" i="1">
              <a:solidFill>
                <a:srgbClr val="000099"/>
              </a:solidFill>
            </a:endParaRPr>
          </a:p>
          <a:p>
            <a:pPr defTabSz="942975"/>
            <a:r>
              <a:rPr lang="ru-RU" sz="1400" b="1" i="1"/>
              <a:t>Электронное обучение </a:t>
            </a:r>
          </a:p>
          <a:p>
            <a:pPr defTabSz="942975"/>
            <a:r>
              <a:rPr lang="ru-RU" sz="1400" b="1" i="1"/>
              <a:t>«</a:t>
            </a:r>
            <a:r>
              <a:rPr lang="en-US" sz="1400" b="1" i="1"/>
              <a:t>e-Learning</a:t>
            </a:r>
            <a:r>
              <a:rPr lang="ru-RU" sz="1400" b="1" i="1"/>
              <a:t>»</a:t>
            </a:r>
          </a:p>
          <a:p>
            <a:pPr defTabSz="942975"/>
            <a:endParaRPr lang="ru-RU" sz="1400" b="1" i="1"/>
          </a:p>
          <a:p>
            <a:pPr defTabSz="942975" eaLnBrk="0" hangingPunct="0"/>
            <a:endParaRPr lang="ru-RU" sz="1200" b="1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2" name="Прямая со стрелкой 61"/>
          <p:cNvCxnSpPr>
            <a:cxnSpLocks noChangeShapeType="1"/>
          </p:cNvCxnSpPr>
          <p:nvPr/>
        </p:nvCxnSpPr>
        <p:spPr bwMode="auto">
          <a:xfrm>
            <a:off x="4752975" y="4752975"/>
            <a:ext cx="1588" cy="215900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421563" y="2995613"/>
            <a:ext cx="1504950" cy="822325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 Функционирует 8 096 дошкольных организаций</a:t>
            </a:r>
          </a:p>
        </p:txBody>
      </p:sp>
      <p:cxnSp>
        <p:nvCxnSpPr>
          <p:cNvPr id="14" name="Прямая со стрелкой 61"/>
          <p:cNvCxnSpPr>
            <a:cxnSpLocks noChangeShapeType="1"/>
          </p:cNvCxnSpPr>
          <p:nvPr/>
        </p:nvCxnSpPr>
        <p:spPr bwMode="auto">
          <a:xfrm>
            <a:off x="8208963" y="2520950"/>
            <a:ext cx="1587" cy="361950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402457" name="AutoShape 9"/>
          <p:cNvSpPr>
            <a:spLocks noChangeArrowheads="1"/>
          </p:cNvSpPr>
          <p:nvPr/>
        </p:nvSpPr>
        <p:spPr bwMode="auto">
          <a:xfrm rot="10800000">
            <a:off x="1150938" y="803275"/>
            <a:ext cx="8929687" cy="7556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rot="10800000" wrap="none" lIns="94273" tIns="47137" rIns="94273" bIns="47137" anchor="ctr"/>
          <a:lstStyle/>
          <a:p>
            <a:pPr defTabSz="942975"/>
            <a:r>
              <a:rPr lang="ru-RU" sz="1900" b="1" i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1400" i="1">
                <a:solidFill>
                  <a:schemeClr val="accent2"/>
                </a:solidFill>
                <a:latin typeface="Arial" charset="0"/>
              </a:rPr>
              <a:t>Для реализации программы в 2011 году </a:t>
            </a:r>
          </a:p>
          <a:p>
            <a:pPr defTabSz="942975"/>
            <a:r>
              <a:rPr lang="ru-RU" sz="1400" i="1">
                <a:solidFill>
                  <a:schemeClr val="accent2"/>
                </a:solidFill>
                <a:latin typeface="Arial" charset="0"/>
              </a:rPr>
              <a:t>выделено 72,3 млрд.тенге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712200" y="3978275"/>
            <a:ext cx="1152525" cy="846138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 Введено 48 детских садов на 12 820 мест</a:t>
            </a:r>
          </a:p>
        </p:txBody>
      </p:sp>
      <p:cxnSp>
        <p:nvCxnSpPr>
          <p:cNvPr id="16" name="Прямая со стрелкой 61"/>
          <p:cNvCxnSpPr>
            <a:cxnSpLocks noChangeShapeType="1"/>
          </p:cNvCxnSpPr>
          <p:nvPr/>
        </p:nvCxnSpPr>
        <p:spPr bwMode="auto">
          <a:xfrm>
            <a:off x="9361488" y="2592388"/>
            <a:ext cx="1587" cy="1295400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327650" y="1944688"/>
            <a:ext cx="2144713" cy="452437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400" b="1" i="1">
                <a:solidFill>
                  <a:srgbClr val="000099"/>
                </a:solidFill>
              </a:rPr>
              <a:t> </a:t>
            </a:r>
            <a:r>
              <a:rPr lang="ru-RU" sz="1400" b="1" i="1"/>
              <a:t>Среднее образование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472113" y="2808288"/>
            <a:ext cx="1450975" cy="681037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 eaLnBrk="0" hangingPunct="0"/>
            <a:r>
              <a:rPr lang="ru-RU" sz="1200" b="1">
                <a:solidFill>
                  <a:srgbClr val="000099"/>
                </a:solidFill>
                <a:latin typeface="Arial" charset="0"/>
              </a:rPr>
              <a:t> Введена 21 школа на 14 870 мест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194425" y="4032250"/>
            <a:ext cx="1665288" cy="1079500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Созданы и действуют 6 Назарбаев Интеллектуальных школ</a:t>
            </a:r>
          </a:p>
        </p:txBody>
      </p:sp>
      <p:cxnSp>
        <p:nvCxnSpPr>
          <p:cNvPr id="20" name="Прямая со стрелкой 61"/>
          <p:cNvCxnSpPr>
            <a:cxnSpLocks noChangeShapeType="1"/>
          </p:cNvCxnSpPr>
          <p:nvPr/>
        </p:nvCxnSpPr>
        <p:spPr bwMode="auto">
          <a:xfrm>
            <a:off x="6119813" y="2520950"/>
            <a:ext cx="0" cy="215900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1" name="Прямая со стрелкой 61"/>
          <p:cNvCxnSpPr>
            <a:cxnSpLocks noChangeShapeType="1"/>
          </p:cNvCxnSpPr>
          <p:nvPr/>
        </p:nvCxnSpPr>
        <p:spPr bwMode="auto">
          <a:xfrm>
            <a:off x="2303463" y="2016125"/>
            <a:ext cx="1587" cy="504825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2" name="Прямая со стрелкой 61"/>
          <p:cNvCxnSpPr>
            <a:cxnSpLocks noChangeShapeType="1"/>
          </p:cNvCxnSpPr>
          <p:nvPr/>
        </p:nvCxnSpPr>
        <p:spPr bwMode="auto">
          <a:xfrm>
            <a:off x="7056438" y="2520950"/>
            <a:ext cx="0" cy="1512888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816350" y="4968875"/>
            <a:ext cx="2303463" cy="576263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algn="l"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      В 44 организациях образования внедрено электронное обучение</a:t>
            </a:r>
          </a:p>
        </p:txBody>
      </p:sp>
      <p:cxnSp>
        <p:nvCxnSpPr>
          <p:cNvPr id="24" name="Прямая со стрелкой 61"/>
          <p:cNvCxnSpPr>
            <a:cxnSpLocks noChangeShapeType="1"/>
          </p:cNvCxnSpPr>
          <p:nvPr/>
        </p:nvCxnSpPr>
        <p:spPr bwMode="auto">
          <a:xfrm>
            <a:off x="3887788" y="2305050"/>
            <a:ext cx="1587" cy="219075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744913" y="3168650"/>
            <a:ext cx="1655762" cy="936625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 Ведется строительство 4 межрегиональных центров и 1 профлицея</a:t>
            </a:r>
          </a:p>
        </p:txBody>
      </p:sp>
      <p:cxnSp>
        <p:nvCxnSpPr>
          <p:cNvPr id="26" name="Прямая со стрелкой 61"/>
          <p:cNvCxnSpPr>
            <a:cxnSpLocks noChangeShapeType="1"/>
          </p:cNvCxnSpPr>
          <p:nvPr/>
        </p:nvCxnSpPr>
        <p:spPr bwMode="auto">
          <a:xfrm>
            <a:off x="4824413" y="2376488"/>
            <a:ext cx="0" cy="719137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087563" y="3455988"/>
            <a:ext cx="1584325" cy="1049337"/>
          </a:xfrm>
          <a:prstGeom prst="rect">
            <a:avLst/>
          </a:prstGeom>
          <a:gradFill rotWithShape="1">
            <a:gsLst>
              <a:gs pos="0">
                <a:srgbClr val="DDFFFF">
                  <a:alpha val="60001"/>
                </a:srgbClr>
              </a:gs>
              <a:gs pos="100000">
                <a:srgbClr val="DDFFFF">
                  <a:gamma/>
                  <a:shade val="8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1200" b="1">
                <a:solidFill>
                  <a:srgbClr val="000099"/>
                </a:solidFill>
                <a:latin typeface="Arial" charset="0"/>
              </a:rPr>
              <a:t>    Разработана Дорожная карта по созданию колледжей мирового уровня</a:t>
            </a:r>
          </a:p>
        </p:txBody>
      </p:sp>
      <p:cxnSp>
        <p:nvCxnSpPr>
          <p:cNvPr id="28" name="Прямая со стрелкой 61"/>
          <p:cNvCxnSpPr>
            <a:cxnSpLocks noChangeShapeType="1"/>
          </p:cNvCxnSpPr>
          <p:nvPr/>
        </p:nvCxnSpPr>
        <p:spPr bwMode="auto">
          <a:xfrm>
            <a:off x="3168650" y="2305050"/>
            <a:ext cx="0" cy="1008063"/>
          </a:xfrm>
          <a:prstGeom prst="straightConnector1">
            <a:avLst/>
          </a:prstGeom>
          <a:noFill/>
          <a:ln w="19050" algn="ctr">
            <a:solidFill>
              <a:srgbClr val="339933"/>
            </a:solidFill>
            <a:prstDash val="sysDot"/>
            <a:round/>
            <a:headEnd/>
            <a:tailEnd type="arrow" w="med" len="med"/>
          </a:ln>
        </p:spPr>
      </p:cxn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638" y="2011363"/>
            <a:ext cx="4530725" cy="48291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7" name="Скругленный прямоугольник 10"/>
          <p:cNvGrpSpPr>
            <a:grpSpLocks/>
          </p:cNvGrpSpPr>
          <p:nvPr/>
        </p:nvGrpSpPr>
        <p:grpSpPr bwMode="auto">
          <a:xfrm>
            <a:off x="0" y="198438"/>
            <a:ext cx="10080625" cy="484187"/>
            <a:chOff x="19" y="108"/>
            <a:chExt cx="5568" cy="291"/>
          </a:xfrm>
        </p:grpSpPr>
        <p:pic>
          <p:nvPicPr>
            <p:cNvPr id="339972" name="Скругленный прямоугольник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" y="108"/>
              <a:ext cx="5568" cy="291"/>
            </a:xfrm>
            <a:prstGeom prst="rect">
              <a:avLst/>
            </a:prstGeom>
            <a:noFill/>
          </p:spPr>
        </p:pic>
        <p:sp>
          <p:nvSpPr>
            <p:cNvPr id="339973" name="Text Box 5"/>
            <p:cNvSpPr txBox="1">
              <a:spLocks noChangeArrowheads="1"/>
            </p:cNvSpPr>
            <p:nvPr/>
          </p:nvSpPr>
          <p:spPr bwMode="auto">
            <a:xfrm>
              <a:off x="44" y="132"/>
              <a:ext cx="552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/>
              <a:r>
                <a:rPr lang="ru-RU" sz="1900" b="1" i="1">
                  <a:solidFill>
                    <a:srgbClr val="003366"/>
                  </a:solidFill>
                  <a:cs typeface="Arial" charset="0"/>
                </a:rPr>
                <a:t>Реализация Программы занятости 2020 в 2011 году</a:t>
              </a:r>
            </a:p>
          </p:txBody>
        </p:sp>
      </p:grpSp>
      <p:grpSp>
        <p:nvGrpSpPr>
          <p:cNvPr id="8" name="Скругленный прямоугольник 10"/>
          <p:cNvGrpSpPr>
            <a:grpSpLocks/>
          </p:cNvGrpSpPr>
          <p:nvPr/>
        </p:nvGrpSpPr>
        <p:grpSpPr bwMode="auto">
          <a:xfrm>
            <a:off x="0" y="727075"/>
            <a:ext cx="10080625" cy="1209675"/>
            <a:chOff x="-12" y="530"/>
            <a:chExt cx="5568" cy="603"/>
          </a:xfrm>
        </p:grpSpPr>
        <p:pic>
          <p:nvPicPr>
            <p:cNvPr id="339975" name="Скругленный прямоугольник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2" y="530"/>
              <a:ext cx="5568" cy="603"/>
            </a:xfrm>
            <a:prstGeom prst="rect">
              <a:avLst/>
            </a:prstGeom>
            <a:noFill/>
          </p:spPr>
        </p:pic>
        <p:sp>
          <p:nvSpPr>
            <p:cNvPr id="339976" name="Text Box 8"/>
            <p:cNvSpPr txBox="1">
              <a:spLocks noChangeArrowheads="1"/>
            </p:cNvSpPr>
            <p:nvPr/>
          </p:nvSpPr>
          <p:spPr bwMode="auto">
            <a:xfrm>
              <a:off x="29" y="569"/>
              <a:ext cx="5491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/>
              <a:r>
                <a:rPr lang="ru-RU" sz="18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Освоено 33,7 млрд. тенге, или 90,2 % от плана. в т.ч. на строительство жилья   11 млрд.тенге. </a:t>
              </a:r>
            </a:p>
            <a:p>
              <a:pPr algn="l" defTabSz="942975"/>
              <a:r>
                <a:rPr lang="ru-RU" sz="18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Обратились за участием в Программе 84,7 тыс. человек.</a:t>
              </a:r>
            </a:p>
            <a:p>
              <a:pPr algn="l" defTabSz="942975"/>
              <a:r>
                <a:rPr lang="ru-RU" sz="18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Трудоустроены 38,1 тыс. человек.</a:t>
              </a:r>
            </a:p>
          </p:txBody>
        </p:sp>
      </p:grpSp>
      <p:grpSp>
        <p:nvGrpSpPr>
          <p:cNvPr id="9" name="Скругленный прямоугольник 10"/>
          <p:cNvGrpSpPr>
            <a:grpSpLocks/>
          </p:cNvGrpSpPr>
          <p:nvPr/>
        </p:nvGrpSpPr>
        <p:grpSpPr bwMode="auto">
          <a:xfrm>
            <a:off x="0" y="1933575"/>
            <a:ext cx="5207000" cy="5280025"/>
            <a:chOff x="215" y="1160"/>
            <a:chExt cx="2761" cy="3168"/>
          </a:xfrm>
        </p:grpSpPr>
        <p:pic>
          <p:nvPicPr>
            <p:cNvPr id="339978" name="Скругленный прямоугольник 1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" y="1160"/>
              <a:ext cx="2761" cy="3168"/>
            </a:xfrm>
            <a:prstGeom prst="rect">
              <a:avLst/>
            </a:prstGeom>
            <a:noFill/>
          </p:spPr>
        </p:pic>
        <p:sp>
          <p:nvSpPr>
            <p:cNvPr id="339979" name="Text Box 11"/>
            <p:cNvSpPr txBox="1">
              <a:spLocks noChangeArrowheads="1"/>
            </p:cNvSpPr>
            <p:nvPr/>
          </p:nvSpPr>
          <p:spPr bwMode="auto">
            <a:xfrm>
              <a:off x="359" y="1304"/>
              <a:ext cx="2477" cy="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/>
              <a:endParaRPr lang="ru-RU" sz="1200" b="1" i="1">
                <a:latin typeface="Arial" charset="0"/>
                <a:cs typeface="Arial" charset="0"/>
              </a:endParaRPr>
            </a:p>
            <a:p>
              <a:pPr algn="l" defTabSz="942975"/>
              <a:endParaRPr lang="ru-RU" sz="1200" b="1" i="1">
                <a:latin typeface="Arial" charset="0"/>
                <a:cs typeface="Arial" charset="0"/>
              </a:endParaRPr>
            </a:p>
            <a:p>
              <a:pPr algn="l" defTabSz="942975"/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В результате  реализации Программы:</a:t>
              </a:r>
            </a:p>
            <a:p>
              <a:pPr algn="l" defTabSz="942975"/>
              <a:r>
                <a:rPr lang="ru-RU" sz="1200" b="1" i="1" u="sng">
                  <a:solidFill>
                    <a:srgbClr val="003366"/>
                  </a:solidFill>
                  <a:latin typeface="Arial" charset="0"/>
                  <a:cs typeface="Arial" charset="0"/>
                </a:rPr>
                <a:t>По 1-направлению </a:t>
              </a: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(обучение и содействие в трудоустройстве):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заключены договоры с 431 организацией образования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профессиональным обучением охвачено 69,3 тыс. человек (94,9% от плана) 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завершили обучение 31,5 тыс.чел., из них трудоустроено 15,7 тыс.чел.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на создание социальных рабочих мест заключены договоры с 3,4 тыс. работодателями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на социальные рабочие места трудоустроено 16,2 тыс.человек</a:t>
              </a:r>
            </a:p>
            <a:p>
              <a:pPr algn="l" defTabSz="942975"/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</a:t>
              </a:r>
            </a:p>
            <a:p>
              <a:pPr algn="l" defTabSz="942975"/>
              <a:r>
                <a:rPr lang="ru-RU" sz="1200" b="1" i="1" u="sng">
                  <a:solidFill>
                    <a:srgbClr val="003366"/>
                  </a:solidFill>
                  <a:latin typeface="Arial" charset="0"/>
                  <a:cs typeface="Arial" charset="0"/>
                </a:rPr>
                <a:t>По 2-направлению</a:t>
              </a: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(содействие развитие предпринимательства на селе)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получили микрокредит 1435 человек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прошли обучение основам предпринимательства 4,7 тыс. человек</a:t>
              </a:r>
            </a:p>
            <a:p>
              <a:pPr algn="l" defTabSz="942975">
                <a:buFont typeface="Arial" charset="0"/>
                <a:buChar char="•"/>
              </a:pPr>
              <a:endParaRPr lang="ru-RU" sz="1200" b="1" i="1">
                <a:solidFill>
                  <a:srgbClr val="003366"/>
                </a:solidFill>
                <a:latin typeface="Arial" charset="0"/>
                <a:cs typeface="Arial" charset="0"/>
              </a:endParaRPr>
            </a:p>
            <a:p>
              <a:pPr algn="l" defTabSz="942975"/>
              <a:r>
                <a:rPr lang="ru-RU" sz="1200" b="1" i="1" u="sng">
                  <a:solidFill>
                    <a:srgbClr val="003366"/>
                  </a:solidFill>
                  <a:latin typeface="Arial" charset="0"/>
                  <a:cs typeface="Arial" charset="0"/>
                </a:rPr>
                <a:t>По 3-направлению</a:t>
              </a: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(повышение мобильности трудовых ресурсов)</a:t>
              </a:r>
            </a:p>
            <a:p>
              <a:pPr algn="l" defTabSz="942975">
                <a:buFont typeface="Arial" charset="0"/>
                <a:buChar char="•"/>
              </a:pPr>
              <a:r>
                <a:rPr lang="ru-RU" sz="1200" b="1" i="1">
                  <a:solidFill>
                    <a:srgbClr val="003366"/>
                  </a:solidFill>
                  <a:latin typeface="Arial" charset="0"/>
                  <a:cs typeface="Arial" charset="0"/>
                </a:rPr>
                <a:t> завершено строительство 212 индивидуальных жилых домов и 13 многоквартирных жилых домов</a:t>
              </a:r>
            </a:p>
            <a:p>
              <a:pPr algn="l" defTabSz="942975">
                <a:buFont typeface="Arial" charset="0"/>
                <a:buChar char="•"/>
              </a:pPr>
              <a:endParaRPr lang="ru-RU" sz="1400" b="1" i="1">
                <a:solidFill>
                  <a:srgbClr val="003366"/>
                </a:solidFill>
                <a:latin typeface="Arial" charset="0"/>
                <a:cs typeface="Arial" charset="0"/>
              </a:endParaRPr>
            </a:p>
            <a:p>
              <a:pPr algn="l" defTabSz="942975">
                <a:buFont typeface="Arial" charset="0"/>
                <a:buChar char="•"/>
              </a:pPr>
              <a:endParaRPr lang="ru-RU" sz="1600" b="1" i="1">
                <a:solidFill>
                  <a:srgbClr val="0033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39981" name="Rectangle 13"/>
          <p:cNvSpPr>
            <a:spLocks noChangeArrowheads="1"/>
          </p:cNvSpPr>
          <p:nvPr/>
        </p:nvSpPr>
        <p:spPr bwMode="auto">
          <a:xfrm>
            <a:off x="9558338" y="6721475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14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6550" y="-179388"/>
            <a:ext cx="10417175" cy="1331913"/>
          </a:xfrm>
        </p:spPr>
        <p:txBody>
          <a:bodyPr lIns="89135" tIns="44566" rIns="89135" bIns="44566" anchor="t"/>
          <a:lstStyle/>
          <a:p>
            <a:r>
              <a:rPr lang="ru-RU" sz="1600" b="1"/>
              <a:t>							      </a:t>
            </a:r>
            <a:r>
              <a:rPr lang="ru-RU" sz="1600" b="1">
                <a:solidFill>
                  <a:srgbClr val="000099"/>
                </a:solidFill>
              </a:rPr>
              <a:t/>
            </a:r>
            <a:br>
              <a:rPr lang="ru-RU" sz="1600" b="1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000099"/>
                </a:solidFill>
              </a:rPr>
              <a:t>      </a:t>
            </a:r>
            <a:r>
              <a:rPr lang="ru-RU" sz="2400" b="1">
                <a:solidFill>
                  <a:srgbClr val="000099"/>
                </a:solidFill>
              </a:rPr>
              <a:t>Расходы республиканского бюджета 2011 года в рамках Программы жилищного строительства в Республике Казахстан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8412163" y="0"/>
            <a:ext cx="1668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64" tIns="47432" rIns="94864" bIns="47432">
            <a:spAutoFit/>
          </a:bodyPr>
          <a:lstStyle/>
          <a:p>
            <a:pPr algn="r" defTabSz="942975">
              <a:spcBef>
                <a:spcPct val="50000"/>
              </a:spcBef>
            </a:pPr>
            <a:r>
              <a:rPr lang="ru-RU" sz="1400" b="1">
                <a:latin typeface="Arial" charset="0"/>
                <a:cs typeface="Arial" charset="0"/>
              </a:rPr>
              <a:t> </a:t>
            </a:r>
            <a:endParaRPr lang="ru-RU" sz="1400" b="1"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20025" y="1104900"/>
            <a:ext cx="1743075" cy="52863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b="1">
                <a:solidFill>
                  <a:srgbClr val="000099"/>
                </a:solidFill>
              </a:rPr>
              <a:t> </a:t>
            </a:r>
            <a:r>
              <a:rPr lang="ru-RU" b="1">
                <a:solidFill>
                  <a:srgbClr val="000099"/>
                </a:solidFill>
                <a:latin typeface="Arial" charset="0"/>
                <a:cs typeface="Arial" charset="0"/>
              </a:rPr>
              <a:t>67,8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263" y="1104900"/>
            <a:ext cx="6194425" cy="52863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2100" b="1">
                <a:solidFill>
                  <a:srgbClr val="000099"/>
                </a:solidFill>
              </a:rPr>
              <a:t>Расходы бюджета 2011 года, всего</a:t>
            </a:r>
          </a:p>
          <a:p>
            <a:pPr defTabSz="942975" eaLnBrk="0" hangingPunct="0">
              <a:tabLst>
                <a:tab pos="557213" algn="l"/>
              </a:tabLst>
            </a:pPr>
            <a:endParaRPr lang="ru-RU" sz="2100" b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195263" y="4432300"/>
            <a:ext cx="6194425" cy="7556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endParaRPr lang="ru-RU" sz="2100" i="1">
              <a:solidFill>
                <a:srgbClr val="000099"/>
              </a:solidFill>
            </a:endParaRPr>
          </a:p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1900" i="1">
                <a:solidFill>
                  <a:srgbClr val="000099"/>
                </a:solidFill>
              </a:rPr>
              <a:t>- на развитие, обустройство и (или) приобретение инженерно-коммуникационной инфраструктуры </a:t>
            </a:r>
          </a:p>
          <a:p>
            <a:pPr defTabSz="942975" eaLnBrk="0" hangingPunct="0">
              <a:tabLst>
                <a:tab pos="557213" algn="l"/>
              </a:tabLst>
            </a:pPr>
            <a:endParaRPr lang="ru-RU" sz="1900" b="1" i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95263" y="3525838"/>
            <a:ext cx="6194425" cy="8318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endParaRPr lang="ru-RU" sz="2100" i="1">
              <a:solidFill>
                <a:srgbClr val="000099"/>
              </a:solidFill>
            </a:endParaRPr>
          </a:p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1900" i="1">
                <a:solidFill>
                  <a:srgbClr val="000099"/>
                </a:solidFill>
              </a:rPr>
              <a:t>- на строительство  и (или) приобретение жилья государственного коммунального жилищного фонда</a:t>
            </a:r>
          </a:p>
          <a:p>
            <a:pPr defTabSz="942975" eaLnBrk="0" hangingPunct="0">
              <a:tabLst>
                <a:tab pos="557213" algn="l"/>
              </a:tabLst>
            </a:pPr>
            <a:endParaRPr lang="ru-RU" sz="1900" b="1" i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95263" y="2768600"/>
            <a:ext cx="6194425" cy="6762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endParaRPr lang="ru-RU" sz="2100" b="1">
              <a:solidFill>
                <a:srgbClr val="000099"/>
              </a:solidFill>
            </a:endParaRPr>
          </a:p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2100" b="1">
                <a:solidFill>
                  <a:srgbClr val="000099"/>
                </a:solidFill>
              </a:rPr>
              <a:t>Трансферты регионам, итого: </a:t>
            </a:r>
          </a:p>
          <a:p>
            <a:pPr defTabSz="942975" eaLnBrk="0" hangingPunct="0">
              <a:tabLst>
                <a:tab pos="557213" algn="l"/>
              </a:tabLst>
            </a:pPr>
            <a:endParaRPr lang="ru-RU" sz="2100" b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95263" y="1785938"/>
            <a:ext cx="6194425" cy="830262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endParaRPr lang="ru-RU" sz="2100" b="1">
              <a:solidFill>
                <a:srgbClr val="000099"/>
              </a:solidFill>
            </a:endParaRPr>
          </a:p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2100" b="1">
                <a:solidFill>
                  <a:srgbClr val="000099"/>
                </a:solidFill>
              </a:rPr>
              <a:t>Бюджетные кредиты регионам на строительство и (или) приобретение жилья</a:t>
            </a:r>
          </a:p>
          <a:p>
            <a:pPr defTabSz="942975" eaLnBrk="0" hangingPunct="0">
              <a:tabLst>
                <a:tab pos="557213" algn="l"/>
              </a:tabLst>
            </a:pPr>
            <a:endParaRPr lang="ru-RU" sz="2100" b="1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7820025" y="1862138"/>
            <a:ext cx="1743075" cy="6794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endParaRPr lang="ru-RU" b="1">
              <a:solidFill>
                <a:srgbClr val="000099"/>
              </a:solidFill>
            </a:endParaRPr>
          </a:p>
          <a:p>
            <a:pPr defTabSz="942975">
              <a:spcBef>
                <a:spcPct val="20000"/>
              </a:spcBef>
            </a:pPr>
            <a:r>
              <a:rPr lang="ru-RU" b="1">
                <a:solidFill>
                  <a:srgbClr val="000099"/>
                </a:solidFill>
              </a:rPr>
              <a:t> </a:t>
            </a:r>
            <a:r>
              <a:rPr lang="ru-RU" b="1">
                <a:solidFill>
                  <a:srgbClr val="000099"/>
                </a:solidFill>
                <a:latin typeface="Arial Cyr" charset="-52"/>
              </a:rPr>
              <a:t>28,8</a:t>
            </a:r>
          </a:p>
          <a:p>
            <a:pPr algn="r" defTabSz="942975"/>
            <a:endParaRPr lang="ru-RU" b="1">
              <a:solidFill>
                <a:srgbClr val="000099"/>
              </a:solidFill>
              <a:latin typeface="Arial Cyr" charset="-52"/>
              <a:cs typeface="Arial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820025" y="2768600"/>
            <a:ext cx="1743075" cy="6746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b="1">
                <a:solidFill>
                  <a:srgbClr val="000099"/>
                </a:solidFill>
                <a:latin typeface="Arial Cyr" charset="-52"/>
              </a:rPr>
              <a:t>39</a:t>
            </a:r>
          </a:p>
          <a:p>
            <a:pPr defTabSz="942975"/>
            <a:endParaRPr lang="ru-RU" sz="1400" b="1">
              <a:solidFill>
                <a:srgbClr val="000099"/>
              </a:solidFill>
              <a:latin typeface="Arial Cyr" charset="-52"/>
              <a:cs typeface="Arial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7820025" y="3525838"/>
            <a:ext cx="1743075" cy="8318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r>
              <a:rPr lang="ru-RU" b="1" i="1">
                <a:solidFill>
                  <a:srgbClr val="000099"/>
                </a:solidFill>
                <a:latin typeface="Arial" charset="0"/>
                <a:cs typeface="Arial" charset="0"/>
              </a:rPr>
              <a:t>10,9</a:t>
            </a: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820025" y="4432300"/>
            <a:ext cx="1743075" cy="6794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>
              <a:spcBef>
                <a:spcPct val="20000"/>
              </a:spcBef>
            </a:pPr>
            <a:endParaRPr lang="ru-RU" b="1" i="1">
              <a:solidFill>
                <a:srgbClr val="000099"/>
              </a:solidFill>
            </a:endParaRPr>
          </a:p>
          <a:p>
            <a:pPr defTabSz="942975">
              <a:spcBef>
                <a:spcPct val="20000"/>
              </a:spcBef>
            </a:pPr>
            <a:r>
              <a:rPr lang="ru-RU" b="1" i="1">
                <a:solidFill>
                  <a:srgbClr val="000099"/>
                </a:solidFill>
              </a:rPr>
              <a:t> </a:t>
            </a:r>
            <a:r>
              <a:rPr lang="ru-RU" b="1" i="1">
                <a:solidFill>
                  <a:srgbClr val="000099"/>
                </a:solidFill>
                <a:latin typeface="Arial Cyr" charset="-52"/>
              </a:rPr>
              <a:t>28,1</a:t>
            </a:r>
          </a:p>
          <a:p>
            <a:pPr defTabSz="942975"/>
            <a:endParaRPr lang="ru-RU" sz="1400" b="1" i="1">
              <a:solidFill>
                <a:srgbClr val="000099"/>
              </a:solidFill>
              <a:latin typeface="Arial Cyr" charset="-52"/>
              <a:cs typeface="Arial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8453438" y="803275"/>
            <a:ext cx="16271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algn="l" defTabSz="942975" eaLnBrk="0" hangingPunct="0"/>
            <a:r>
              <a:rPr lang="ru-RU" sz="1600" b="1">
                <a:solidFill>
                  <a:srgbClr val="000099"/>
                </a:solidFill>
              </a:rPr>
              <a:t>млрд.тенге</a:t>
            </a: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0" y="5414963"/>
            <a:ext cx="10080625" cy="178593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4273" tIns="47137" rIns="94273" bIns="47137" anchor="ctr"/>
          <a:lstStyle/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1900" i="1">
                <a:solidFill>
                  <a:srgbClr val="000099"/>
                </a:solidFill>
              </a:rPr>
              <a:t>        </a:t>
            </a:r>
            <a:r>
              <a:rPr lang="ru-RU" sz="2100" b="1" i="1">
                <a:solidFill>
                  <a:srgbClr val="000099"/>
                </a:solidFill>
              </a:rPr>
              <a:t> </a:t>
            </a:r>
            <a:r>
              <a:rPr lang="ru-RU" sz="2100" i="1">
                <a:solidFill>
                  <a:srgbClr val="000099"/>
                </a:solidFill>
              </a:rPr>
              <a:t>Введено в эксплуатацию 152,6 тыс.кв.метров арендного жилья (2,5 тыс.квартир), 355,6 тыс.кв.метров кредитного жилья (4,7 тыс.квартир). Всего предприятиями и организациями гос.собственности за 2011 год сдано в эксплуатацию 834,3 тыс.кв.метров жилья. По республике построено</a:t>
            </a:r>
          </a:p>
          <a:p>
            <a:pPr algn="l" defTabSz="942975">
              <a:spcBef>
                <a:spcPct val="20000"/>
              </a:spcBef>
              <a:tabLst>
                <a:tab pos="557213" algn="l"/>
              </a:tabLst>
            </a:pPr>
            <a:r>
              <a:rPr lang="ru-RU" sz="2100" i="1">
                <a:solidFill>
                  <a:srgbClr val="000099"/>
                </a:solidFill>
              </a:rPr>
              <a:t> 1253 км.инженерных сетей.</a:t>
            </a:r>
            <a:endParaRPr lang="ru-RU" sz="2100" i="1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89137" name="Rectangle 17"/>
          <p:cNvSpPr>
            <a:spLocks noChangeArrowheads="1"/>
          </p:cNvSpPr>
          <p:nvPr/>
        </p:nvSpPr>
        <p:spPr bwMode="auto">
          <a:xfrm>
            <a:off x="9577388" y="6724650"/>
            <a:ext cx="50323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80625" cy="749300"/>
          </a:xfrm>
        </p:spPr>
        <p:txBody>
          <a:bodyPr lIns="94268" tIns="47133" rIns="94268" bIns="47133"/>
          <a:lstStyle/>
          <a:p>
            <a:r>
              <a:rPr lang="ru-RU" sz="2500" b="1">
                <a:solidFill>
                  <a:srgbClr val="0033CC"/>
                </a:solidFill>
                <a:cs typeface="Tahoma" pitchFamily="34" charset="0"/>
              </a:rPr>
              <a:t>Развитие отраслей сельского хозяйства</a:t>
            </a:r>
          </a:p>
        </p:txBody>
      </p:sp>
      <p:sp>
        <p:nvSpPr>
          <p:cNvPr id="394243" name="TextBox 17"/>
          <p:cNvSpPr txBox="1">
            <a:spLocks noChangeArrowheads="1"/>
          </p:cNvSpPr>
          <p:nvPr/>
        </p:nvSpPr>
        <p:spPr bwMode="auto">
          <a:xfrm>
            <a:off x="531813" y="1851025"/>
            <a:ext cx="1295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33" tIns="33516" rIns="67033" bIns="33516">
            <a:spAutoFit/>
          </a:bodyPr>
          <a:lstStyle/>
          <a:p>
            <a:pPr algn="l" defTabSz="671513"/>
            <a:r>
              <a:rPr lang="ru-RU" sz="1400">
                <a:latin typeface="Tahoma" pitchFamily="34" charset="0"/>
                <a:cs typeface="Tahoma" pitchFamily="34" charset="0"/>
              </a:rPr>
              <a:t>млрд. тенге</a:t>
            </a:r>
          </a:p>
        </p:txBody>
      </p:sp>
      <p:graphicFrame>
        <p:nvGraphicFramePr>
          <p:cNvPr id="394244" name="Диаграмма 21"/>
          <p:cNvGraphicFramePr>
            <a:graphicFrameLocks/>
          </p:cNvGraphicFramePr>
          <p:nvPr/>
        </p:nvGraphicFramePr>
        <p:xfrm>
          <a:off x="200025" y="727075"/>
          <a:ext cx="9602788" cy="6275388"/>
        </p:xfrm>
        <a:graphic>
          <a:graphicData uri="http://schemas.openxmlformats.org/presentationml/2006/ole">
            <p:oleObj spid="_x0000_s394244" name="Лист" r:id="rId3" imgW="11791902" imgH="7705820" progId="Excel.Sheet.8">
              <p:embed/>
            </p:oleObj>
          </a:graphicData>
        </a:graphic>
      </p:graphicFrame>
      <p:sp>
        <p:nvSpPr>
          <p:cNvPr id="6" name="Стрелка вверх 5"/>
          <p:cNvSpPr>
            <a:spLocks noChangeArrowheads="1"/>
          </p:cNvSpPr>
          <p:nvPr/>
        </p:nvSpPr>
        <p:spPr bwMode="auto">
          <a:xfrm flipH="1">
            <a:off x="5991225" y="1785938"/>
            <a:ext cx="103188" cy="809625"/>
          </a:xfrm>
          <a:prstGeom prst="upArrow">
            <a:avLst>
              <a:gd name="adj1" fmla="val 50000"/>
              <a:gd name="adj2" fmla="val 4725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4268" tIns="47133" rIns="94268" bIns="47133" anchor="ctr"/>
          <a:lstStyle/>
          <a:p>
            <a:pPr defTabSz="671513"/>
            <a:endParaRPr lang="ru-RU" sz="13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8" name="Прямая соединительная линия 7"/>
          <p:cNvCxnSpPr>
            <a:endCxn id="6" idx="2"/>
          </p:cNvCxnSpPr>
          <p:nvPr/>
        </p:nvCxnSpPr>
        <p:spPr>
          <a:xfrm flipV="1">
            <a:off x="4725988" y="2608263"/>
            <a:ext cx="1317625" cy="79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18400" y="2374900"/>
            <a:ext cx="59848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57813" y="2011363"/>
            <a:ext cx="70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8" tIns="47133" rIns="94268" bIns="47133">
            <a:spAutoFit/>
          </a:bodyPr>
          <a:lstStyle/>
          <a:p>
            <a:pPr algn="l" defTabSz="671513"/>
            <a:r>
              <a:rPr lang="ru-RU" sz="1400" b="1">
                <a:solidFill>
                  <a:srgbClr val="558ED5"/>
                </a:solidFill>
                <a:latin typeface="Tahoma" pitchFamily="34" charset="0"/>
                <a:cs typeface="Tahoma" pitchFamily="34" charset="0"/>
              </a:rPr>
              <a:t>27%</a:t>
            </a:r>
          </a:p>
        </p:txBody>
      </p:sp>
      <p:sp>
        <p:nvSpPr>
          <p:cNvPr id="394251" name="AutoShape 11"/>
          <p:cNvSpPr>
            <a:spLocks noChangeArrowheads="1"/>
          </p:cNvSpPr>
          <p:nvPr/>
        </p:nvSpPr>
        <p:spPr bwMode="auto">
          <a:xfrm>
            <a:off x="436563" y="727075"/>
            <a:ext cx="2460625" cy="1362075"/>
          </a:xfrm>
          <a:prstGeom prst="wedgeRoundRectCallout">
            <a:avLst>
              <a:gd name="adj1" fmla="val 126954"/>
              <a:gd name="adj2" fmla="val 33597"/>
              <a:gd name="adj3" fmla="val 16667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4273" tIns="47137" rIns="94273" bIns="47137" anchor="ctr"/>
          <a:lstStyle/>
          <a:p>
            <a:pPr defTabSz="942975"/>
            <a:endParaRPr lang="ru-RU" sz="1900" b="1">
              <a:solidFill>
                <a:srgbClr val="003366"/>
              </a:solidFill>
            </a:endParaRPr>
          </a:p>
          <a:p>
            <a:pPr algn="l" defTabSz="942975"/>
            <a:r>
              <a:rPr lang="ru-RU" sz="1600" b="1">
                <a:solidFill>
                  <a:srgbClr val="0033CC"/>
                </a:solidFill>
              </a:rPr>
              <a:t>По итогам 2011 года валовой продукт сельского хозяйства увеличился на 27% </a:t>
            </a:r>
            <a:endParaRPr lang="ru-RU" sz="1600">
              <a:solidFill>
                <a:srgbClr val="0033CC"/>
              </a:solidFill>
            </a:endParaRPr>
          </a:p>
          <a:p>
            <a:pPr algn="l" defTabSz="942975"/>
            <a:endParaRPr lang="ru-RU" sz="1600" b="1">
              <a:solidFill>
                <a:srgbClr val="0033CC"/>
              </a:solidFill>
            </a:endParaRPr>
          </a:p>
          <a:p>
            <a:pPr defTabSz="942975"/>
            <a:endParaRPr lang="ru-RU" sz="2100" b="1">
              <a:solidFill>
                <a:srgbClr val="003366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8453438" y="803275"/>
            <a:ext cx="16271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algn="l" defTabSz="942975" eaLnBrk="0" hangingPunct="0"/>
            <a:r>
              <a:rPr lang="ru-RU" sz="1600" b="1">
                <a:solidFill>
                  <a:srgbClr val="000099"/>
                </a:solidFill>
              </a:rPr>
              <a:t>млн.тенге</a:t>
            </a:r>
          </a:p>
        </p:txBody>
      </p:sp>
      <p:sp>
        <p:nvSpPr>
          <p:cNvPr id="394253" name="Rectangle 13"/>
          <p:cNvSpPr>
            <a:spLocks noChangeArrowheads="1"/>
          </p:cNvSpPr>
          <p:nvPr/>
        </p:nvSpPr>
        <p:spPr bwMode="auto">
          <a:xfrm>
            <a:off x="9577388" y="6724650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16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165" name="Group 877"/>
          <p:cNvGraphicFramePr>
            <a:graphicFrameLocks noGrp="1"/>
          </p:cNvGraphicFramePr>
          <p:nvPr/>
        </p:nvGraphicFramePr>
        <p:xfrm>
          <a:off x="195263" y="727075"/>
          <a:ext cx="9690100" cy="5910263"/>
        </p:xfrm>
        <a:graphic>
          <a:graphicData uri="http://schemas.openxmlformats.org/drawingml/2006/table">
            <a:tbl>
              <a:tblPr/>
              <a:tblGrid>
                <a:gridCol w="4319587"/>
                <a:gridCol w="1284288"/>
                <a:gridCol w="2482850"/>
                <a:gridCol w="160337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42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Объем инвестиций, </a:t>
                      </a:r>
                    </a:p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млрд. тенге 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1388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места, </a:t>
                      </a:r>
                    </a:p>
                    <a:p>
                      <a:pPr marL="0" marR="0" lvl="0" indent="0" algn="ctr" defTabSz="941388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FDD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</a:t>
                      </a: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том числе: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389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1 831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Горно-металлургическая промышленность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369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Нефтепереработка и инфраструктура нефтегазового сектора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353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Транспортная и телекоммуникационная инфраструктура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471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Химическая промышленность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Машиностроение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Легкая промышленность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Фармацевтическая промышленность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Стройиндустрия и деревообрабатывающая промышленность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79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Туристская отрасль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АПК и сельхозпереработка,  в том числе: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460375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83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7700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8,7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0488">
                <a:tc>
                  <a:txBody>
                    <a:bodyPr/>
                    <a:lstStyle/>
                    <a:p>
                      <a:pPr marL="0" marR="0" lvl="0" indent="460375" algn="l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сельхозпереработка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6,5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96374" name="Rectangle 86"/>
          <p:cNvSpPr>
            <a:spLocks noChangeArrowheads="1"/>
          </p:cNvSpPr>
          <p:nvPr/>
        </p:nvSpPr>
        <p:spPr bwMode="auto">
          <a:xfrm>
            <a:off x="9540875" y="6724650"/>
            <a:ext cx="5397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17</a:t>
            </a:r>
          </a:p>
        </p:txBody>
      </p:sp>
      <p:sp>
        <p:nvSpPr>
          <p:cNvPr id="396379" name="Rectangle 91"/>
          <p:cNvSpPr>
            <a:spLocks noChangeArrowheads="1"/>
          </p:cNvSpPr>
          <p:nvPr/>
        </p:nvSpPr>
        <p:spPr bwMode="auto">
          <a:xfrm>
            <a:off x="0" y="0"/>
            <a:ext cx="100806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35" tIns="44566" rIns="89135" bIns="44566"/>
          <a:lstStyle/>
          <a:p>
            <a:pPr defTabSz="942975"/>
            <a:r>
              <a:rPr lang="ru-RU" sz="1400" b="1">
                <a:solidFill>
                  <a:srgbClr val="000099"/>
                </a:solidFill>
              </a:rPr>
              <a:t>      </a:t>
            </a:r>
            <a:r>
              <a:rPr lang="ru-RU" sz="2100" b="1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2100" b="1">
                <a:solidFill>
                  <a:srgbClr val="000099"/>
                </a:solidFill>
              </a:rPr>
              <a:t>Проекты, запущенные в рамках Карты индустриализации </a:t>
            </a:r>
            <a:br>
              <a:rPr lang="ru-RU" sz="2100" b="1">
                <a:solidFill>
                  <a:srgbClr val="000099"/>
                </a:solidFill>
              </a:rPr>
            </a:br>
            <a:r>
              <a:rPr lang="ru-RU" sz="2100" b="1">
                <a:solidFill>
                  <a:srgbClr val="000099"/>
                </a:solidFill>
              </a:rPr>
              <a:t>в 2010-2011 годах в разрезе отраслей</a:t>
            </a:r>
            <a:r>
              <a:rPr lang="ru-RU" sz="2100" b="1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49" descr="Ос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3"/>
            <a:ext cx="10080625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0" y="0"/>
            <a:ext cx="100806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>
              <a:spcBef>
                <a:spcPct val="50000"/>
              </a:spcBef>
            </a:pPr>
            <a:r>
              <a:rPr lang="ru-RU" sz="2100" b="1">
                <a:solidFill>
                  <a:srgbClr val="000099"/>
                </a:solidFill>
                <a:latin typeface="Arial Cyr" charset="-52"/>
              </a:rPr>
              <a:t>Расходы республиканского бюджета на транспортную инфраструктуру</a:t>
            </a:r>
          </a:p>
        </p:txBody>
      </p:sp>
      <p:sp>
        <p:nvSpPr>
          <p:cNvPr id="72" name="Скругленный прямоугольник 71"/>
          <p:cNvSpPr>
            <a:spLocks noChangeArrowheads="1"/>
          </p:cNvSpPr>
          <p:nvPr/>
        </p:nvSpPr>
        <p:spPr bwMode="auto">
          <a:xfrm>
            <a:off x="3051175" y="2843213"/>
            <a:ext cx="609600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35001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37115" tIns="37115" rIns="37115" bIns="37115" anchor="ctr"/>
          <a:lstStyle/>
          <a:p>
            <a:pPr defTabSz="942975"/>
            <a:r>
              <a:rPr lang="ru-RU" sz="900" b="1">
                <a:solidFill>
                  <a:srgbClr val="000000"/>
                </a:solidFill>
                <a:latin typeface="Arial" charset="0"/>
                <a:cs typeface="Arial" charset="0"/>
              </a:rPr>
              <a:t>Актобе</a:t>
            </a:r>
          </a:p>
        </p:txBody>
      </p:sp>
      <p:sp>
        <p:nvSpPr>
          <p:cNvPr id="4" name="Скругленный прямоугольник 71"/>
          <p:cNvSpPr>
            <a:spLocks noChangeArrowheads="1"/>
          </p:cNvSpPr>
          <p:nvPr/>
        </p:nvSpPr>
        <p:spPr bwMode="auto">
          <a:xfrm>
            <a:off x="6384925" y="6399213"/>
            <a:ext cx="700088" cy="201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35001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37115" tIns="37115" rIns="37115" bIns="37115" anchor="ctr"/>
          <a:lstStyle/>
          <a:p>
            <a:pPr defTabSz="942975"/>
            <a:r>
              <a:rPr lang="ru-RU" sz="900" b="1">
                <a:solidFill>
                  <a:srgbClr val="000000"/>
                </a:solidFill>
                <a:latin typeface="Arial" charset="0"/>
                <a:cs typeface="Arial" charset="0"/>
              </a:rPr>
              <a:t>Тараз</a:t>
            </a:r>
          </a:p>
        </p:txBody>
      </p:sp>
      <p:sp>
        <p:nvSpPr>
          <p:cNvPr id="5" name="Скругленный прямоугольник 71"/>
          <p:cNvSpPr>
            <a:spLocks noChangeArrowheads="1"/>
          </p:cNvSpPr>
          <p:nvPr/>
        </p:nvSpPr>
        <p:spPr bwMode="auto">
          <a:xfrm>
            <a:off x="8121650" y="5864225"/>
            <a:ext cx="698500" cy="211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35001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37115" tIns="37115" rIns="37115" bIns="37115" anchor="ctr"/>
          <a:lstStyle/>
          <a:p>
            <a:pPr defTabSz="942975"/>
            <a:r>
              <a:rPr lang="ru-RU" sz="900" b="1">
                <a:solidFill>
                  <a:srgbClr val="000000"/>
                </a:solidFill>
                <a:latin typeface="Arial" charset="0"/>
                <a:cs typeface="Arial" charset="0"/>
              </a:rPr>
              <a:t>Алматы</a:t>
            </a:r>
          </a:p>
        </p:txBody>
      </p:sp>
      <p:sp>
        <p:nvSpPr>
          <p:cNvPr id="65" name="Блок-схема: узел 64"/>
          <p:cNvSpPr>
            <a:spLocks noChangeArrowheads="1"/>
          </p:cNvSpPr>
          <p:nvPr/>
        </p:nvSpPr>
        <p:spPr bwMode="auto">
          <a:xfrm>
            <a:off x="6553200" y="6273800"/>
            <a:ext cx="85725" cy="92075"/>
          </a:xfrm>
          <a:prstGeom prst="flowChartConnector">
            <a:avLst/>
          </a:prstGeom>
          <a:solidFill>
            <a:srgbClr val="C00000"/>
          </a:solidFill>
          <a:ln w="19050" algn="ctr">
            <a:solidFill>
              <a:srgbClr val="BFBFBF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/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Блок-схема: узел 65"/>
          <p:cNvSpPr>
            <a:spLocks noChangeArrowheads="1"/>
          </p:cNvSpPr>
          <p:nvPr/>
        </p:nvSpPr>
        <p:spPr bwMode="auto">
          <a:xfrm>
            <a:off x="5718175" y="6454775"/>
            <a:ext cx="85725" cy="90488"/>
          </a:xfrm>
          <a:prstGeom prst="flowChartConnector">
            <a:avLst/>
          </a:prstGeom>
          <a:solidFill>
            <a:srgbClr val="C00000"/>
          </a:solidFill>
          <a:ln w="19050" algn="ctr">
            <a:solidFill>
              <a:srgbClr val="BFBFBF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/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Блок-схема: узел 66"/>
          <p:cNvSpPr>
            <a:spLocks noChangeArrowheads="1"/>
          </p:cNvSpPr>
          <p:nvPr/>
        </p:nvSpPr>
        <p:spPr bwMode="auto">
          <a:xfrm>
            <a:off x="4760913" y="5264150"/>
            <a:ext cx="85725" cy="92075"/>
          </a:xfrm>
          <a:prstGeom prst="flowChartConnector">
            <a:avLst/>
          </a:prstGeom>
          <a:solidFill>
            <a:srgbClr val="C00000"/>
          </a:solidFill>
          <a:ln w="19050" algn="ctr">
            <a:solidFill>
              <a:srgbClr val="BFBFBF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/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Блок-схема: узел 67"/>
          <p:cNvSpPr>
            <a:spLocks noChangeArrowheads="1"/>
          </p:cNvSpPr>
          <p:nvPr/>
        </p:nvSpPr>
        <p:spPr bwMode="auto">
          <a:xfrm>
            <a:off x="2982913" y="2925763"/>
            <a:ext cx="87312" cy="93662"/>
          </a:xfrm>
          <a:prstGeom prst="flowChartConnector">
            <a:avLst/>
          </a:prstGeom>
          <a:solidFill>
            <a:srgbClr val="C00000"/>
          </a:solidFill>
          <a:ln w="19050" algn="ctr">
            <a:solidFill>
              <a:srgbClr val="BFBFBF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/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Блок-схема: узел 64"/>
          <p:cNvSpPr>
            <a:spLocks noChangeArrowheads="1"/>
          </p:cNvSpPr>
          <p:nvPr/>
        </p:nvSpPr>
        <p:spPr bwMode="auto">
          <a:xfrm>
            <a:off x="6143625" y="2828925"/>
            <a:ext cx="87313" cy="92075"/>
          </a:xfrm>
          <a:prstGeom prst="flowChartConnector">
            <a:avLst/>
          </a:prstGeom>
          <a:solidFill>
            <a:srgbClr val="C00000"/>
          </a:solidFill>
          <a:ln w="19050" algn="ctr">
            <a:solidFill>
              <a:srgbClr val="BFBFBF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94273" tIns="47137" rIns="94273" bIns="47137" anchor="ctr"/>
          <a:lstStyle/>
          <a:p>
            <a:pPr defTabSz="942975"/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105" name="AutoShape 58"/>
          <p:cNvSpPr>
            <a:spLocks noChangeArrowheads="1"/>
          </p:cNvSpPr>
          <p:nvPr/>
        </p:nvSpPr>
        <p:spPr bwMode="auto">
          <a:xfrm>
            <a:off x="0" y="727075"/>
            <a:ext cx="5118100" cy="1512888"/>
          </a:xfrm>
          <a:prstGeom prst="roundRect">
            <a:avLst>
              <a:gd name="adj" fmla="val 7722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0070C0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lIns="37115" tIns="37115" rIns="37115" bIns="37115"/>
          <a:lstStyle/>
          <a:p>
            <a:pPr defTabSz="1017588">
              <a:spcBef>
                <a:spcPct val="50000"/>
              </a:spcBef>
            </a:pPr>
            <a:r>
              <a:rPr lang="ru-RU" sz="1900" b="1" i="1">
                <a:solidFill>
                  <a:schemeClr val="bg1"/>
                </a:solidFill>
              </a:rPr>
              <a:t>Автодорожная отрасль</a:t>
            </a:r>
          </a:p>
          <a:p>
            <a:pPr defTabSz="1017588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Arial Cyr" charset="-52"/>
                <a:cs typeface="Arial" charset="0"/>
              </a:rPr>
              <a:t>Протяженность автомобильных дорог Республики Казахстан составляет 128 тыс.км, из которых более 97,1 тыс.км автодороги общего пользования.</a:t>
            </a:r>
          </a:p>
        </p:txBody>
      </p:sp>
      <p:sp>
        <p:nvSpPr>
          <p:cNvPr id="48" name="AutoShape 58"/>
          <p:cNvSpPr>
            <a:spLocks noChangeArrowheads="1"/>
          </p:cNvSpPr>
          <p:nvPr/>
        </p:nvSpPr>
        <p:spPr bwMode="auto">
          <a:xfrm>
            <a:off x="5516563" y="3222625"/>
            <a:ext cx="4368800" cy="831850"/>
          </a:xfrm>
          <a:prstGeom prst="roundRect">
            <a:avLst>
              <a:gd name="adj" fmla="val 7722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7115" tIns="37115" rIns="37115" bIns="37115" anchor="ctr"/>
          <a:lstStyle/>
          <a:p>
            <a:pPr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Проведен капитальный ремонт 635 км на сумму 31,6 млрд.тенге.</a:t>
            </a:r>
          </a:p>
          <a:p>
            <a:pPr algn="l" defTabSz="1017588">
              <a:lnSpc>
                <a:spcPct val="150000"/>
              </a:lnSpc>
            </a:pPr>
            <a:endParaRPr lang="ru-RU" sz="1400" b="1">
              <a:solidFill>
                <a:srgbClr val="000099"/>
              </a:solidFill>
              <a:latin typeface="Arial Cyr" charset="-52"/>
              <a:cs typeface="Arial" charset="0"/>
            </a:endParaRPr>
          </a:p>
        </p:txBody>
      </p:sp>
      <p:sp>
        <p:nvSpPr>
          <p:cNvPr id="391187" name="AutoShape 48"/>
          <p:cNvSpPr>
            <a:spLocks noChangeArrowheads="1"/>
          </p:cNvSpPr>
          <p:nvPr/>
        </p:nvSpPr>
        <p:spPr bwMode="auto">
          <a:xfrm>
            <a:off x="0" y="3600450"/>
            <a:ext cx="1746250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7115" tIns="37115" rIns="37115" bIns="37115" anchor="ctr"/>
          <a:lstStyle/>
          <a:p>
            <a:pPr algn="l" defTabSz="1017588"/>
            <a:r>
              <a:rPr lang="ru-RU" sz="1200" b="1">
                <a:solidFill>
                  <a:srgbClr val="000099"/>
                </a:solidFill>
                <a:latin typeface="Arial" charset="0"/>
                <a:cs typeface="Arial" charset="0"/>
              </a:rPr>
              <a:t>         </a:t>
            </a:r>
            <a:r>
              <a:rPr lang="ru-RU" sz="1400" b="1">
                <a:solidFill>
                  <a:srgbClr val="000099"/>
                </a:solidFill>
                <a:latin typeface="Arial" charset="0"/>
                <a:cs typeface="Arial" charset="0"/>
              </a:rPr>
              <a:t>в 2001г.  </a:t>
            </a:r>
          </a:p>
          <a:p>
            <a:pPr algn="l" defTabSz="1017588"/>
            <a:r>
              <a:rPr lang="ru-RU" sz="1400" b="1">
                <a:solidFill>
                  <a:srgbClr val="000099"/>
                </a:solidFill>
                <a:latin typeface="Arial" charset="0"/>
                <a:cs typeface="Arial" charset="0"/>
              </a:rPr>
              <a:t> 27,7 млрд.тенге</a:t>
            </a:r>
          </a:p>
        </p:txBody>
      </p:sp>
      <p:sp>
        <p:nvSpPr>
          <p:cNvPr id="391191" name="AutoShape 48"/>
          <p:cNvSpPr>
            <a:spLocks noChangeArrowheads="1"/>
          </p:cNvSpPr>
          <p:nvPr/>
        </p:nvSpPr>
        <p:spPr bwMode="auto">
          <a:xfrm>
            <a:off x="5437188" y="4279900"/>
            <a:ext cx="4448175" cy="2268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7115" tIns="37115" rIns="37115" bIns="37115" anchor="ctr"/>
          <a:lstStyle/>
          <a:p>
            <a:pPr algn="l"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Завершено строительство объектов железнодорожных линий «Жетыген – Коргас» и «Узень – государственная граница с Туркменистаном» общей протяженностью 439 км. </a:t>
            </a:r>
          </a:p>
          <a:p>
            <a:pPr algn="l"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В г.Астане введен в эксплуатацию завод по производству пассажирских вагонов «Тальго». </a:t>
            </a:r>
            <a:endParaRPr lang="ru-RU" sz="1400">
              <a:solidFill>
                <a:srgbClr val="000099"/>
              </a:solidFill>
              <a:latin typeface="Arial Cyr" charset="-52"/>
            </a:endParaRPr>
          </a:p>
        </p:txBody>
      </p:sp>
      <p:sp>
        <p:nvSpPr>
          <p:cNvPr id="2" name="AutoShape 58"/>
          <p:cNvSpPr>
            <a:spLocks noChangeArrowheads="1"/>
          </p:cNvSpPr>
          <p:nvPr/>
        </p:nvSpPr>
        <p:spPr bwMode="auto">
          <a:xfrm>
            <a:off x="0" y="5113338"/>
            <a:ext cx="5276850" cy="1814512"/>
          </a:xfrm>
          <a:prstGeom prst="roundRect">
            <a:avLst>
              <a:gd name="adj" fmla="val 7722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7115" tIns="37115" rIns="37115" bIns="37115" anchor="ctr"/>
          <a:lstStyle/>
          <a:p>
            <a:pPr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Выполнено – 5,3 тыс.км;</a:t>
            </a:r>
          </a:p>
          <a:p>
            <a:pPr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Введено в эксплуатацию  – 336 км дорог, </a:t>
            </a:r>
          </a:p>
          <a:p>
            <a:pPr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в т.ч.</a:t>
            </a:r>
            <a:r>
              <a:rPr lang="en-US" sz="1400" b="1">
                <a:solidFill>
                  <a:srgbClr val="000099"/>
                </a:solidFill>
                <a:latin typeface="Arial Cyr" charset="-52"/>
              </a:rPr>
              <a:t> </a:t>
            </a:r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«Западная Европа-Западный Китай» – 215 км;</a:t>
            </a:r>
          </a:p>
          <a:p>
            <a:pPr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Обеспечено рабочими местами более 100 тыс.чел.;</a:t>
            </a:r>
          </a:p>
          <a:p>
            <a:pPr defTabSz="1017588"/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Продолжено развитие смежных отраслей.</a:t>
            </a:r>
          </a:p>
        </p:txBody>
      </p:sp>
      <p:sp>
        <p:nvSpPr>
          <p:cNvPr id="391195" name="AutoShape 48"/>
          <p:cNvSpPr>
            <a:spLocks noChangeArrowheads="1"/>
          </p:cNvSpPr>
          <p:nvPr/>
        </p:nvSpPr>
        <p:spPr bwMode="auto">
          <a:xfrm>
            <a:off x="3373438" y="3600450"/>
            <a:ext cx="1744662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7115" tIns="37115" rIns="37115" bIns="37115" anchor="ctr"/>
          <a:lstStyle/>
          <a:p>
            <a:pPr algn="l" defTabSz="1017588"/>
            <a:r>
              <a:rPr lang="ru-RU" sz="1200" b="1">
                <a:solidFill>
                  <a:srgbClr val="000099"/>
                </a:solidFill>
                <a:latin typeface="Arial" charset="0"/>
                <a:cs typeface="Arial" charset="0"/>
              </a:rPr>
              <a:t>       </a:t>
            </a:r>
            <a:r>
              <a:rPr lang="ru-RU" sz="1400" b="1">
                <a:solidFill>
                  <a:srgbClr val="000099"/>
                </a:solidFill>
                <a:latin typeface="Arial" charset="0"/>
                <a:cs typeface="Arial" charset="0"/>
              </a:rPr>
              <a:t>в 2011г. </a:t>
            </a:r>
          </a:p>
          <a:p>
            <a:pPr algn="l" defTabSz="1017588"/>
            <a:r>
              <a:rPr lang="ru-RU" sz="1400" b="1">
                <a:solidFill>
                  <a:srgbClr val="000099"/>
                </a:solidFill>
                <a:latin typeface="Arial" charset="0"/>
                <a:cs typeface="Arial" charset="0"/>
              </a:rPr>
              <a:t>258 млрд.тенге</a:t>
            </a:r>
          </a:p>
        </p:txBody>
      </p:sp>
      <p:sp>
        <p:nvSpPr>
          <p:cNvPr id="3" name="AutoShape 58"/>
          <p:cNvSpPr>
            <a:spLocks noChangeArrowheads="1"/>
          </p:cNvSpPr>
          <p:nvPr/>
        </p:nvSpPr>
        <p:spPr bwMode="auto">
          <a:xfrm>
            <a:off x="5437188" y="803275"/>
            <a:ext cx="4448175" cy="982663"/>
          </a:xfrm>
          <a:prstGeom prst="roundRect">
            <a:avLst>
              <a:gd name="adj" fmla="val 7722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0070C0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lIns="37115" tIns="37115" rIns="37115" bIns="37115"/>
          <a:lstStyle/>
          <a:p>
            <a:pPr defTabSz="1017588">
              <a:spcBef>
                <a:spcPct val="50000"/>
              </a:spcBef>
            </a:pPr>
            <a:r>
              <a:rPr lang="ru-RU" sz="1900" b="1" i="1">
                <a:solidFill>
                  <a:schemeClr val="bg1"/>
                </a:solidFill>
              </a:rPr>
              <a:t>Железнодорожная отрасль</a:t>
            </a:r>
          </a:p>
          <a:p>
            <a:pPr defTabSz="1017588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Arial Cyr" charset="-52"/>
                <a:cs typeface="Arial" charset="0"/>
              </a:rPr>
              <a:t>Эксплуатационная длина железных дорог Казахстана составляет 14,2 тыс.км </a:t>
            </a:r>
          </a:p>
        </p:txBody>
      </p:sp>
      <p:sp>
        <p:nvSpPr>
          <p:cNvPr id="6" name="AutoShape 58"/>
          <p:cNvSpPr>
            <a:spLocks noChangeArrowheads="1"/>
          </p:cNvSpPr>
          <p:nvPr/>
        </p:nvSpPr>
        <p:spPr bwMode="auto">
          <a:xfrm>
            <a:off x="5437188" y="1936750"/>
            <a:ext cx="4448175" cy="908050"/>
          </a:xfrm>
          <a:prstGeom prst="roundRect">
            <a:avLst>
              <a:gd name="adj" fmla="val 7722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7115" tIns="37115" rIns="37115" bIns="37115" anchor="ctr"/>
          <a:lstStyle/>
          <a:p>
            <a:pPr defTabSz="1017588"/>
            <a:r>
              <a:rPr lang="ru-RU" sz="1400" b="1">
                <a:solidFill>
                  <a:srgbClr val="000099"/>
                </a:solidFill>
              </a:rPr>
              <a:t> </a:t>
            </a:r>
            <a:r>
              <a:rPr lang="ru-RU" sz="1400" b="1">
                <a:solidFill>
                  <a:srgbClr val="000099"/>
                </a:solidFill>
                <a:latin typeface="Arial Cyr" charset="-52"/>
              </a:rPr>
              <a:t>Объем инвестиций 73,8 млрд.тенге, из них:  59,7 млрд.тенге из республиканского бюджета. </a:t>
            </a:r>
          </a:p>
        </p:txBody>
      </p:sp>
      <p:sp>
        <p:nvSpPr>
          <p:cNvPr id="391202" name="AutoShape 48"/>
          <p:cNvSpPr>
            <a:spLocks noChangeArrowheads="1"/>
          </p:cNvSpPr>
          <p:nvPr/>
        </p:nvSpPr>
        <p:spPr bwMode="auto">
          <a:xfrm>
            <a:off x="0" y="2466975"/>
            <a:ext cx="5118100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7115" tIns="37115" rIns="37115" bIns="37115" anchor="ctr"/>
          <a:lstStyle/>
          <a:p>
            <a:pPr algn="l" defTabSz="1017588"/>
            <a:r>
              <a:rPr lang="ru-RU" sz="1400" b="1">
                <a:solidFill>
                  <a:srgbClr val="000099"/>
                </a:solidFill>
                <a:latin typeface="Arial" charset="0"/>
                <a:cs typeface="Arial" charset="0"/>
              </a:rPr>
              <a:t>за 11 лет на развитие транспортной отрасли </a:t>
            </a:r>
            <a:r>
              <a:rPr lang="ru-RU" sz="1400" b="1">
                <a:solidFill>
                  <a:srgbClr val="000099"/>
                </a:solidFill>
                <a:latin typeface="Arial Cyr" charset="-52"/>
                <a:cs typeface="Arial" charset="0"/>
              </a:rPr>
              <a:t>выделено </a:t>
            </a:r>
            <a:r>
              <a:rPr lang="ru-RU" sz="1600" b="1">
                <a:solidFill>
                  <a:srgbClr val="000099"/>
                </a:solidFill>
                <a:latin typeface="Arial Cyr" charset="-52"/>
              </a:rPr>
              <a:t>1 254 млрд.тенге </a:t>
            </a:r>
          </a:p>
        </p:txBody>
      </p:sp>
      <p:sp>
        <p:nvSpPr>
          <p:cNvPr id="31" name="Стрелка вниз 30"/>
          <p:cNvSpPr>
            <a:spLocks noChangeArrowheads="1"/>
          </p:cNvSpPr>
          <p:nvPr/>
        </p:nvSpPr>
        <p:spPr bwMode="auto">
          <a:xfrm>
            <a:off x="3690938" y="4506913"/>
            <a:ext cx="53340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Стрелка вниз 30"/>
          <p:cNvSpPr>
            <a:spLocks noChangeArrowheads="1"/>
          </p:cNvSpPr>
          <p:nvPr/>
        </p:nvSpPr>
        <p:spPr bwMode="auto">
          <a:xfrm>
            <a:off x="595313" y="3222625"/>
            <a:ext cx="534987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1206" name="TextBox 9"/>
          <p:cNvSpPr txBox="1">
            <a:spLocks noChangeArrowheads="1"/>
          </p:cNvSpPr>
          <p:nvPr/>
        </p:nvSpPr>
        <p:spPr bwMode="auto">
          <a:xfrm>
            <a:off x="1704975" y="3373438"/>
            <a:ext cx="16684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>
            <a:spAutoFit/>
          </a:bodyPr>
          <a:lstStyle/>
          <a:p>
            <a:pPr algn="l" defTabSz="942975"/>
            <a:r>
              <a:rPr lang="ru-RU" sz="1900" b="1" i="1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ru-RU" sz="1400" b="1" i="1">
                <a:solidFill>
                  <a:srgbClr val="0033CC"/>
                </a:solidFill>
                <a:latin typeface="Arial Cyr" charset="-52"/>
                <a:cs typeface="Arial" charset="0"/>
              </a:rPr>
              <a:t>расходы увел.в 9,3 раза</a:t>
            </a:r>
            <a:endParaRPr lang="ru-RU" sz="1400">
              <a:solidFill>
                <a:srgbClr val="0033CC"/>
              </a:solidFill>
              <a:latin typeface="Arial Cyr" charset="-52"/>
              <a:cs typeface="Arial" charset="0"/>
            </a:endParaRPr>
          </a:p>
        </p:txBody>
      </p:sp>
      <p:sp>
        <p:nvSpPr>
          <p:cNvPr id="391207" name="Line 46"/>
          <p:cNvSpPr>
            <a:spLocks noChangeShapeType="1"/>
          </p:cNvSpPr>
          <p:nvPr/>
        </p:nvSpPr>
        <p:spPr bwMode="auto">
          <a:xfrm>
            <a:off x="1944688" y="4054475"/>
            <a:ext cx="1189037" cy="0"/>
          </a:xfrm>
          <a:prstGeom prst="line">
            <a:avLst/>
          </a:prstGeom>
          <a:noFill/>
          <a:ln w="66675">
            <a:solidFill>
              <a:srgbClr val="00FFFF"/>
            </a:solidFill>
            <a:round/>
            <a:headEnd/>
            <a:tailEnd type="triangle" w="lg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Стрелка вниз 30"/>
          <p:cNvSpPr>
            <a:spLocks noChangeArrowheads="1"/>
          </p:cNvSpPr>
          <p:nvPr/>
        </p:nvSpPr>
        <p:spPr bwMode="auto">
          <a:xfrm>
            <a:off x="7262813" y="2843213"/>
            <a:ext cx="533400" cy="3444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1209" name="Rectangle 41"/>
          <p:cNvSpPr>
            <a:spLocks noChangeArrowheads="1"/>
          </p:cNvSpPr>
          <p:nvPr/>
        </p:nvSpPr>
        <p:spPr bwMode="auto">
          <a:xfrm>
            <a:off x="9558338" y="6721475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236538" y="436563"/>
            <a:ext cx="10080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2100" b="1">
                <a:solidFill>
                  <a:srgbClr val="112755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49" name="AutoShape 218"/>
          <p:cNvGrpSpPr>
            <a:grpSpLocks/>
          </p:cNvGrpSpPr>
          <p:nvPr/>
        </p:nvGrpSpPr>
        <p:grpSpPr bwMode="auto">
          <a:xfrm>
            <a:off x="2260600" y="144463"/>
            <a:ext cx="7820025" cy="3168650"/>
            <a:chOff x="1970" y="1951"/>
            <a:chExt cx="3575" cy="376"/>
          </a:xfrm>
        </p:grpSpPr>
        <p:pic>
          <p:nvPicPr>
            <p:cNvPr id="374788" name="AutoShape 21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0" y="1951"/>
              <a:ext cx="3575" cy="376"/>
            </a:xfrm>
            <a:prstGeom prst="rect">
              <a:avLst/>
            </a:prstGeom>
            <a:noFill/>
          </p:spPr>
        </p:pic>
        <p:sp>
          <p:nvSpPr>
            <p:cNvPr id="374789" name="Text Box 5"/>
            <p:cNvSpPr txBox="1">
              <a:spLocks noChangeArrowheads="1"/>
            </p:cNvSpPr>
            <p:nvPr/>
          </p:nvSpPr>
          <p:spPr bwMode="auto">
            <a:xfrm>
              <a:off x="2024" y="2008"/>
              <a:ext cx="346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21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 </a:t>
              </a:r>
              <a:endParaRPr lang="ru-RU" sz="19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endParaRPr>
            </a:p>
          </p:txBody>
        </p:sp>
      </p:grpSp>
      <p:grpSp>
        <p:nvGrpSpPr>
          <p:cNvPr id="3" name="AutoShape 218"/>
          <p:cNvGrpSpPr>
            <a:grpSpLocks/>
          </p:cNvGrpSpPr>
          <p:nvPr/>
        </p:nvGrpSpPr>
        <p:grpSpPr bwMode="auto">
          <a:xfrm>
            <a:off x="2260600" y="2952750"/>
            <a:ext cx="7820025" cy="1404938"/>
            <a:chOff x="1974" y="2316"/>
            <a:chExt cx="3579" cy="268"/>
          </a:xfrm>
        </p:grpSpPr>
        <p:pic>
          <p:nvPicPr>
            <p:cNvPr id="374791" name="AutoShape 2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4" y="2316"/>
              <a:ext cx="3579" cy="268"/>
            </a:xfrm>
            <a:prstGeom prst="rect">
              <a:avLst/>
            </a:prstGeom>
            <a:noFill/>
          </p:spPr>
        </p:pic>
        <p:sp>
          <p:nvSpPr>
            <p:cNvPr id="374792" name="Text Box 8"/>
            <p:cNvSpPr txBox="1">
              <a:spLocks noChangeArrowheads="1"/>
            </p:cNvSpPr>
            <p:nvPr/>
          </p:nvSpPr>
          <p:spPr bwMode="auto">
            <a:xfrm>
              <a:off x="2026" y="2350"/>
              <a:ext cx="34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 </a:t>
              </a:r>
            </a:p>
          </p:txBody>
        </p:sp>
      </p:grpSp>
      <p:sp>
        <p:nvSpPr>
          <p:cNvPr id="374802" name="Rectangle 6"/>
          <p:cNvSpPr txBox="1">
            <a:spLocks noGrp="1" noChangeArrowheads="1"/>
          </p:cNvSpPr>
          <p:nvPr/>
        </p:nvSpPr>
        <p:spPr bwMode="auto">
          <a:xfrm>
            <a:off x="9393238" y="136525"/>
            <a:ext cx="5524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/>
          <a:lstStyle/>
          <a:p>
            <a:pPr algn="r" defTabSz="942975"/>
            <a:r>
              <a:rPr lang="ru-RU" sz="2300" baseline="-2500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74803" name="Rectangle 19"/>
          <p:cNvSpPr>
            <a:spLocks noChangeArrowheads="1"/>
          </p:cNvSpPr>
          <p:nvPr/>
        </p:nvSpPr>
        <p:spPr bwMode="auto">
          <a:xfrm>
            <a:off x="0" y="5111750"/>
            <a:ext cx="14684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Глава 3</a:t>
            </a:r>
          </a:p>
          <a:p>
            <a:pPr algn="l" defTabSz="942975"/>
            <a:endParaRPr lang="ru-RU" sz="1900" b="1" i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endParaRPr lang="ru-RU" sz="19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  <a:p>
            <a:pPr algn="l" defTabSz="942975"/>
            <a:endParaRPr lang="ru-RU" sz="19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  <a:p>
            <a:pPr algn="l" defTabSz="942975"/>
            <a:endParaRPr lang="ru-RU" sz="19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6" name="AutoShape 218"/>
          <p:cNvGrpSpPr>
            <a:grpSpLocks/>
          </p:cNvGrpSpPr>
          <p:nvPr/>
        </p:nvGrpSpPr>
        <p:grpSpPr bwMode="auto">
          <a:xfrm>
            <a:off x="2260600" y="4054475"/>
            <a:ext cx="7820025" cy="2947988"/>
            <a:chOff x="1993" y="3160"/>
            <a:chExt cx="3579" cy="384"/>
          </a:xfrm>
        </p:grpSpPr>
        <p:pic>
          <p:nvPicPr>
            <p:cNvPr id="374807" name="AutoShape 21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3" y="3160"/>
              <a:ext cx="3579" cy="384"/>
            </a:xfrm>
            <a:prstGeom prst="rect">
              <a:avLst/>
            </a:prstGeom>
            <a:noFill/>
          </p:spPr>
        </p:pic>
        <p:sp>
          <p:nvSpPr>
            <p:cNvPr id="374808" name="Text Box 24"/>
            <p:cNvSpPr txBox="1">
              <a:spLocks noChangeArrowheads="1"/>
            </p:cNvSpPr>
            <p:nvPr/>
          </p:nvSpPr>
          <p:spPr bwMode="auto">
            <a:xfrm>
              <a:off x="2051" y="3216"/>
              <a:ext cx="346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defTabSz="942975"/>
              <a:r>
                <a:rPr lang="ru-RU" sz="1400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 </a:t>
              </a:r>
            </a:p>
          </p:txBody>
        </p:sp>
      </p:grpSp>
      <p:sp>
        <p:nvSpPr>
          <p:cNvPr id="374809" name="Rectangle 25"/>
          <p:cNvSpPr>
            <a:spLocks noChangeArrowheads="1"/>
          </p:cNvSpPr>
          <p:nvPr/>
        </p:nvSpPr>
        <p:spPr bwMode="auto">
          <a:xfrm>
            <a:off x="3849688" y="5491163"/>
            <a:ext cx="60356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algn="l" defTabSz="9429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9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</a:t>
            </a:r>
          </a:p>
        </p:txBody>
      </p:sp>
      <p:sp>
        <p:nvSpPr>
          <p:cNvPr id="374810" name="AutoShape 13"/>
          <p:cNvSpPr>
            <a:spLocks noChangeArrowheads="1"/>
          </p:cNvSpPr>
          <p:nvPr/>
        </p:nvSpPr>
        <p:spPr bwMode="auto">
          <a:xfrm>
            <a:off x="1784350" y="1104900"/>
            <a:ext cx="396875" cy="303213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4273" tIns="47137" rIns="94273" bIns="47137" anchor="ctr"/>
          <a:lstStyle/>
          <a:p>
            <a:pPr algn="l" defTabSz="942975"/>
            <a:endParaRPr lang="ru-RU" sz="1900">
              <a:latin typeface="Arial" charset="0"/>
            </a:endParaRPr>
          </a:p>
        </p:txBody>
      </p:sp>
      <p:sp>
        <p:nvSpPr>
          <p:cNvPr id="374811" name="AutoShape 13"/>
          <p:cNvSpPr>
            <a:spLocks noChangeArrowheads="1"/>
          </p:cNvSpPr>
          <p:nvPr/>
        </p:nvSpPr>
        <p:spPr bwMode="auto">
          <a:xfrm>
            <a:off x="1865313" y="3448050"/>
            <a:ext cx="366712" cy="304800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4273" tIns="47137" rIns="94273" bIns="47137" anchor="ctr"/>
          <a:lstStyle/>
          <a:p>
            <a:pPr algn="l" defTabSz="942975"/>
            <a:endParaRPr lang="ru-RU" sz="1900">
              <a:latin typeface="Arial" charset="0"/>
            </a:endParaRPr>
          </a:p>
        </p:txBody>
      </p:sp>
      <p:sp>
        <p:nvSpPr>
          <p:cNvPr id="374814" name="AutoShape 13"/>
          <p:cNvSpPr>
            <a:spLocks noChangeArrowheads="1"/>
          </p:cNvSpPr>
          <p:nvPr/>
        </p:nvSpPr>
        <p:spPr bwMode="auto">
          <a:xfrm>
            <a:off x="1865313" y="5414963"/>
            <a:ext cx="366712" cy="304800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4273" tIns="47137" rIns="94273" bIns="47137" anchor="ctr"/>
          <a:lstStyle/>
          <a:p>
            <a:pPr algn="l" defTabSz="942975"/>
            <a:endParaRPr lang="ru-RU" sz="1900">
              <a:latin typeface="Arial" charset="0"/>
            </a:endParaRPr>
          </a:p>
        </p:txBody>
      </p:sp>
      <p:sp>
        <p:nvSpPr>
          <p:cNvPr id="374815" name="Rectangle 31"/>
          <p:cNvSpPr>
            <a:spLocks noChangeArrowheads="1"/>
          </p:cNvSpPr>
          <p:nvPr/>
        </p:nvSpPr>
        <p:spPr bwMode="auto">
          <a:xfrm>
            <a:off x="9520238" y="6624638"/>
            <a:ext cx="5603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09" tIns="47105" rIns="94209" bIns="47105">
            <a:spAutoFit/>
          </a:bodyPr>
          <a:lstStyle/>
          <a:p>
            <a:pPr algn="l" defTabSz="942975"/>
            <a:r>
              <a:rPr lang="kk-KZ" sz="21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 </a:t>
            </a:r>
            <a:endParaRPr lang="ru-RU" sz="21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74816" name="Rectangle 32"/>
          <p:cNvSpPr>
            <a:spLocks noChangeArrowheads="1"/>
          </p:cNvSpPr>
          <p:nvPr/>
        </p:nvSpPr>
        <p:spPr bwMode="auto">
          <a:xfrm>
            <a:off x="0" y="0"/>
            <a:ext cx="10080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42" tIns="45772" rIns="91542" bIns="45772">
            <a:spAutoFit/>
          </a:bodyPr>
          <a:lstStyle/>
          <a:p>
            <a:pPr algn="l" defTabSz="909638" eaLnBrk="0" hangingPunct="0">
              <a:spcBef>
                <a:spcPct val="50000"/>
              </a:spcBef>
            </a:pPr>
            <a:r>
              <a:rPr lang="ru-RU" sz="2100" b="1">
                <a:solidFill>
                  <a:srgbClr val="0033CC"/>
                </a:solidFill>
              </a:rPr>
              <a:t>         Структура отчета об исполнении республиканского бюджета за 2011 год</a:t>
            </a:r>
          </a:p>
        </p:txBody>
      </p:sp>
      <p:sp>
        <p:nvSpPr>
          <p:cNvPr id="374820" name="Rectangle 36"/>
          <p:cNvSpPr>
            <a:spLocks noChangeAspect="1" noChangeArrowheads="1"/>
          </p:cNvSpPr>
          <p:nvPr/>
        </p:nvSpPr>
        <p:spPr bwMode="auto">
          <a:xfrm>
            <a:off x="2419350" y="720725"/>
            <a:ext cx="76612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42" tIns="45772" rIns="91542" bIns="45772">
            <a:spAutoFit/>
          </a:bodyPr>
          <a:lstStyle/>
          <a:p>
            <a:pPr algn="l" defTabSz="909638" eaLnBrk="0" hangingPunct="0">
              <a:spcBef>
                <a:spcPct val="50000"/>
              </a:spcBef>
            </a:pPr>
            <a:r>
              <a:rPr lang="ru-RU" sz="1400" b="1">
                <a:solidFill>
                  <a:srgbClr val="0033CC"/>
                </a:solidFill>
              </a:rPr>
              <a:t>Пояснительная записка к отчету об исполнении республиканского бюджета                                за 2011 год:</a:t>
            </a:r>
          </a:p>
          <a:p>
            <a:pPr algn="l" defTabSz="909638" eaLnBrk="0" hangingPunct="0">
              <a:spcBef>
                <a:spcPct val="50000"/>
              </a:spcBef>
            </a:pPr>
            <a:r>
              <a:rPr lang="ru-RU" sz="1400" i="1">
                <a:solidFill>
                  <a:srgbClr val="0033CC"/>
                </a:solidFill>
              </a:rPr>
              <a:t>- аналитическая информация об экономической ситуации и основных направлениях бюджетно-налоговой политики;                                                                                                                                           - о достижении целей и реализации приоритетов, определенных в стратегических и программных документах страны;                                                                                                                                                                                                             - исполнение статей Закона Республики Казахстан «О республиканском бюджете на 2011 год;                                                                                                                                        - данные об отклонении скорректированного бюджета на 2011 год, приложения 1-4 к ЗРК «О республиканском бюджете на 2011 год»</a:t>
            </a:r>
          </a:p>
        </p:txBody>
      </p:sp>
      <p:sp>
        <p:nvSpPr>
          <p:cNvPr id="374821" name="Rectangle 37"/>
          <p:cNvSpPr>
            <a:spLocks noChangeArrowheads="1"/>
          </p:cNvSpPr>
          <p:nvPr/>
        </p:nvSpPr>
        <p:spPr bwMode="auto">
          <a:xfrm>
            <a:off x="2500313" y="3222625"/>
            <a:ext cx="73850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42" tIns="45772" rIns="91542" bIns="45772">
            <a:spAutoFit/>
          </a:bodyPr>
          <a:lstStyle/>
          <a:p>
            <a:pPr algn="l" defTabSz="909638"/>
            <a:r>
              <a:rPr lang="ru-RU" sz="1400" b="1">
                <a:solidFill>
                  <a:srgbClr val="0033CC"/>
                </a:solidFill>
              </a:rPr>
              <a:t>Данные об исполнении республиканского бюджета за 2011 год </a:t>
            </a:r>
            <a:r>
              <a:rPr lang="ru-RU" sz="1400" i="1">
                <a:solidFill>
                  <a:srgbClr val="0033CC"/>
                </a:solidFill>
              </a:rPr>
              <a:t>(отчет об исполнении республиканского бюджета за 2011 год, об использовании средств распределяемых бюджетных программ)</a:t>
            </a:r>
          </a:p>
          <a:p>
            <a:pPr algn="l" defTabSz="909638"/>
            <a:endParaRPr lang="ru-RU" sz="1400" i="1">
              <a:solidFill>
                <a:srgbClr val="0033CC"/>
              </a:solidFill>
            </a:endParaRPr>
          </a:p>
          <a:p>
            <a:pPr algn="l" defTabSz="909638" eaLnBrk="0" hangingPunct="0">
              <a:spcBef>
                <a:spcPct val="50000"/>
              </a:spcBef>
              <a:buFontTx/>
              <a:buChar char="-"/>
            </a:pPr>
            <a:endParaRPr lang="ru-RU" sz="1400" i="1">
              <a:solidFill>
                <a:srgbClr val="0033CC"/>
              </a:solidFill>
            </a:endParaRPr>
          </a:p>
        </p:txBody>
      </p:sp>
      <p:sp>
        <p:nvSpPr>
          <p:cNvPr id="374822" name="Rectangle 38"/>
          <p:cNvSpPr>
            <a:spLocks noChangeArrowheads="1"/>
          </p:cNvSpPr>
          <p:nvPr/>
        </p:nvSpPr>
        <p:spPr bwMode="auto">
          <a:xfrm>
            <a:off x="2500313" y="4432300"/>
            <a:ext cx="75803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42" tIns="45772" rIns="91542" bIns="45772">
            <a:spAutoFit/>
          </a:bodyPr>
          <a:lstStyle/>
          <a:p>
            <a:pPr marL="628650" indent="-628650" algn="l" defTabSz="909638" eaLnBrk="0" hangingPunct="0">
              <a:spcBef>
                <a:spcPct val="50000"/>
              </a:spcBef>
            </a:pPr>
            <a:r>
              <a:rPr lang="ru-RU" sz="1400" b="1">
                <a:solidFill>
                  <a:srgbClr val="0033CC"/>
                </a:solidFill>
              </a:rPr>
              <a:t>Аналитический отчет об исполнении республиканского бюджета за 2011 год по структуре бюджета:</a:t>
            </a:r>
            <a:r>
              <a:rPr lang="ru-RU" sz="1400"/>
              <a:t> </a:t>
            </a:r>
          </a:p>
          <a:p>
            <a:pPr marL="628650" indent="-628650" algn="l" defTabSz="909638" eaLnBrk="0" hangingPunct="0">
              <a:spcBef>
                <a:spcPct val="50000"/>
              </a:spcBef>
            </a:pPr>
            <a:r>
              <a:rPr lang="ru-RU" sz="1400" i="1"/>
              <a:t>             </a:t>
            </a:r>
            <a:r>
              <a:rPr lang="ru-RU" sz="1400" b="1" i="1">
                <a:solidFill>
                  <a:srgbClr val="0033CC"/>
                </a:solidFill>
              </a:rPr>
              <a:t>доходы</a:t>
            </a:r>
            <a:r>
              <a:rPr lang="ru-RU" sz="1400" i="1">
                <a:solidFill>
                  <a:srgbClr val="0033CC"/>
                </a:solidFill>
              </a:rPr>
              <a:t> (в разрезе специфик),</a:t>
            </a:r>
            <a:r>
              <a:rPr lang="ru-RU" sz="1400">
                <a:solidFill>
                  <a:srgbClr val="0033CC"/>
                </a:solidFill>
              </a:rPr>
              <a:t>                                                                                           </a:t>
            </a:r>
            <a:r>
              <a:rPr lang="ru-RU" sz="1400" b="1" i="1">
                <a:solidFill>
                  <a:srgbClr val="0033CC"/>
                </a:solidFill>
              </a:rPr>
              <a:t>затраты</a:t>
            </a:r>
            <a:r>
              <a:rPr lang="ru-RU" sz="1400" i="1">
                <a:solidFill>
                  <a:srgbClr val="0033CC"/>
                </a:solidFill>
              </a:rPr>
              <a:t> (в разрезе 625 бюджетных программ),                                                   </a:t>
            </a:r>
            <a:r>
              <a:rPr lang="ru-RU" sz="1400" b="1" i="1">
                <a:solidFill>
                  <a:srgbClr val="0033CC"/>
                </a:solidFill>
              </a:rPr>
              <a:t>бюджетные кредиты</a:t>
            </a:r>
            <a:r>
              <a:rPr lang="ru-RU" sz="1400" i="1">
                <a:solidFill>
                  <a:srgbClr val="0033CC"/>
                </a:solidFill>
              </a:rPr>
              <a:t> (в разрезе 6 бюджетных программ),                                  </a:t>
            </a:r>
            <a:r>
              <a:rPr lang="ru-RU" sz="1400" b="1" i="1">
                <a:solidFill>
                  <a:srgbClr val="0033CC"/>
                </a:solidFill>
              </a:rPr>
              <a:t>приобретение финансовых активов</a:t>
            </a:r>
            <a:r>
              <a:rPr lang="ru-RU" sz="1400" i="1">
                <a:solidFill>
                  <a:srgbClr val="0033CC"/>
                </a:solidFill>
              </a:rPr>
              <a:t> (в разрезе 25 бюджетных программ), </a:t>
            </a:r>
            <a:r>
              <a:rPr lang="ru-RU" sz="1400" b="1" i="1">
                <a:solidFill>
                  <a:srgbClr val="0033CC"/>
                </a:solidFill>
              </a:rPr>
              <a:t>поступление от продажи финансовых активов</a:t>
            </a:r>
            <a:r>
              <a:rPr lang="ru-RU" sz="1400" i="1">
                <a:solidFill>
                  <a:srgbClr val="0033CC"/>
                </a:solidFill>
              </a:rPr>
              <a:t> ( в разрезе специфик).                        </a:t>
            </a:r>
            <a:r>
              <a:rPr lang="ru-RU" sz="1400" b="1" i="1">
                <a:solidFill>
                  <a:srgbClr val="0033CC"/>
                </a:solidFill>
              </a:rPr>
              <a:t>Итоги контрольной деятельности за 2011 год</a:t>
            </a:r>
          </a:p>
          <a:p>
            <a:pPr marL="628650" indent="-628650" algn="l" defTabSz="909638" eaLnBrk="0" hangingPunct="0">
              <a:spcBef>
                <a:spcPct val="50000"/>
              </a:spcBef>
            </a:pPr>
            <a:endParaRPr lang="ru-RU" sz="1400" b="1" i="1">
              <a:solidFill>
                <a:srgbClr val="0033CC"/>
              </a:solidFill>
            </a:endParaRPr>
          </a:p>
        </p:txBody>
      </p:sp>
      <p:sp>
        <p:nvSpPr>
          <p:cNvPr id="374824" name="Rectangle 40"/>
          <p:cNvSpPr>
            <a:spLocks noChangeArrowheads="1"/>
          </p:cNvSpPr>
          <p:nvPr/>
        </p:nvSpPr>
        <p:spPr bwMode="auto">
          <a:xfrm>
            <a:off x="276225" y="2466975"/>
            <a:ext cx="14287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algn="l" defTabSz="942975"/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l" defTabSz="942975"/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</a:p>
          <a:p>
            <a:pPr algn="l" defTabSz="942975"/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Глава 2</a:t>
            </a:r>
          </a:p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endParaRPr lang="ru-RU" sz="19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AutoShape 218"/>
          <p:cNvGrpSpPr>
            <a:grpSpLocks/>
          </p:cNvGrpSpPr>
          <p:nvPr/>
        </p:nvGrpSpPr>
        <p:grpSpPr bwMode="auto">
          <a:xfrm>
            <a:off x="146050" y="2768600"/>
            <a:ext cx="1638300" cy="1738313"/>
            <a:chOff x="1974" y="2316"/>
            <a:chExt cx="3579" cy="268"/>
          </a:xfrm>
        </p:grpSpPr>
        <p:pic>
          <p:nvPicPr>
            <p:cNvPr id="374826" name="AutoShape 2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4" y="2316"/>
              <a:ext cx="3579" cy="268"/>
            </a:xfrm>
            <a:prstGeom prst="rect">
              <a:avLst/>
            </a:prstGeom>
            <a:noFill/>
          </p:spPr>
        </p:pic>
        <p:sp>
          <p:nvSpPr>
            <p:cNvPr id="374827" name="Text Box 43"/>
            <p:cNvSpPr txBox="1">
              <a:spLocks noChangeArrowheads="1"/>
            </p:cNvSpPr>
            <p:nvPr/>
          </p:nvSpPr>
          <p:spPr bwMode="auto">
            <a:xfrm>
              <a:off x="2026" y="2350"/>
              <a:ext cx="34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4" name="AutoShape 218"/>
          <p:cNvGrpSpPr>
            <a:grpSpLocks/>
          </p:cNvGrpSpPr>
          <p:nvPr/>
        </p:nvGrpSpPr>
        <p:grpSpPr bwMode="auto">
          <a:xfrm>
            <a:off x="146050" y="4733925"/>
            <a:ext cx="1638300" cy="1663700"/>
            <a:chOff x="1974" y="2316"/>
            <a:chExt cx="3579" cy="268"/>
          </a:xfrm>
        </p:grpSpPr>
        <p:pic>
          <p:nvPicPr>
            <p:cNvPr id="374829" name="AutoShape 2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4" y="2316"/>
              <a:ext cx="3579" cy="268"/>
            </a:xfrm>
            <a:prstGeom prst="rect">
              <a:avLst/>
            </a:prstGeom>
            <a:noFill/>
          </p:spPr>
        </p:pic>
        <p:sp>
          <p:nvSpPr>
            <p:cNvPr id="374830" name="Text Box 46"/>
            <p:cNvSpPr txBox="1">
              <a:spLocks noChangeArrowheads="1"/>
            </p:cNvSpPr>
            <p:nvPr/>
          </p:nvSpPr>
          <p:spPr bwMode="auto">
            <a:xfrm>
              <a:off x="2026" y="2350"/>
              <a:ext cx="34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 </a:t>
              </a:r>
            </a:p>
          </p:txBody>
        </p:sp>
      </p:grpSp>
      <p:sp>
        <p:nvSpPr>
          <p:cNvPr id="374831" name="Rectangle 47"/>
          <p:cNvSpPr>
            <a:spLocks noChangeArrowheads="1"/>
          </p:cNvSpPr>
          <p:nvPr/>
        </p:nvSpPr>
        <p:spPr bwMode="auto">
          <a:xfrm>
            <a:off x="146050" y="2693988"/>
            <a:ext cx="16383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algn="l" defTabSz="942975"/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Глава 2 </a:t>
            </a:r>
          </a:p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endParaRPr lang="ru-RU" sz="19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4832" name="Rectangle 48"/>
          <p:cNvSpPr>
            <a:spLocks noChangeArrowheads="1"/>
          </p:cNvSpPr>
          <p:nvPr/>
        </p:nvSpPr>
        <p:spPr bwMode="auto">
          <a:xfrm>
            <a:off x="215900" y="4960938"/>
            <a:ext cx="14128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Глава 3 </a:t>
            </a:r>
          </a:p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endParaRPr lang="ru-RU" sz="19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5" name="AutoShape 218"/>
          <p:cNvGrpSpPr>
            <a:grpSpLocks/>
          </p:cNvGrpSpPr>
          <p:nvPr/>
        </p:nvGrpSpPr>
        <p:grpSpPr bwMode="auto">
          <a:xfrm>
            <a:off x="146050" y="500063"/>
            <a:ext cx="1558925" cy="1738312"/>
            <a:chOff x="1974" y="2316"/>
            <a:chExt cx="3579" cy="268"/>
          </a:xfrm>
        </p:grpSpPr>
        <p:pic>
          <p:nvPicPr>
            <p:cNvPr id="374835" name="AutoShape 2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4" y="2316"/>
              <a:ext cx="3579" cy="268"/>
            </a:xfrm>
            <a:prstGeom prst="rect">
              <a:avLst/>
            </a:prstGeom>
            <a:noFill/>
          </p:spPr>
        </p:pic>
        <p:sp>
          <p:nvSpPr>
            <p:cNvPr id="374836" name="Text Box 52"/>
            <p:cNvSpPr txBox="1">
              <a:spLocks noChangeArrowheads="1"/>
            </p:cNvSpPr>
            <p:nvPr/>
          </p:nvSpPr>
          <p:spPr bwMode="auto">
            <a:xfrm>
              <a:off x="2026" y="2350"/>
              <a:ext cx="34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273" tIns="47137" rIns="94273" bIns="47137" anchor="ctr"/>
            <a:lstStyle/>
            <a:p>
              <a:pPr algn="l" defTabSz="94297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 </a:t>
              </a:r>
            </a:p>
          </p:txBody>
        </p:sp>
      </p:grpSp>
      <p:sp>
        <p:nvSpPr>
          <p:cNvPr id="374837" name="Rectangle 53"/>
          <p:cNvSpPr>
            <a:spLocks noChangeArrowheads="1"/>
          </p:cNvSpPr>
          <p:nvPr/>
        </p:nvSpPr>
        <p:spPr bwMode="auto">
          <a:xfrm>
            <a:off x="146050" y="425450"/>
            <a:ext cx="16383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algn="l" defTabSz="942975"/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r>
              <a:rPr lang="ru-RU" sz="19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Глава 1 </a:t>
            </a:r>
          </a:p>
          <a:p>
            <a:pPr algn="l" defTabSz="942975"/>
            <a:endParaRPr lang="ru-RU" sz="19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l" defTabSz="942975"/>
            <a:endParaRPr lang="ru-RU" sz="19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4838" name="Rectangle 54"/>
          <p:cNvSpPr>
            <a:spLocks noChangeArrowheads="1"/>
          </p:cNvSpPr>
          <p:nvPr/>
        </p:nvSpPr>
        <p:spPr bwMode="auto">
          <a:xfrm>
            <a:off x="9644063" y="6721475"/>
            <a:ext cx="436562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3"/>
          <p:cNvSpPr>
            <a:spLocks noChangeArrowheads="1"/>
          </p:cNvSpPr>
          <p:nvPr/>
        </p:nvSpPr>
        <p:spPr bwMode="gray">
          <a:xfrm>
            <a:off x="4956175" y="-141288"/>
            <a:ext cx="168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580" tIns="42291" rIns="84580" bIns="42291" anchor="ctr">
            <a:spAutoFit/>
          </a:bodyPr>
          <a:lstStyle/>
          <a:p>
            <a:pPr defTabSz="846138" eaLnBrk="0" hangingPunct="0">
              <a:spcBef>
                <a:spcPct val="50000"/>
              </a:spcBef>
            </a:pPr>
            <a:endParaRPr lang="en-GB" sz="13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503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76275" y="500063"/>
            <a:ext cx="87280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008" dir="5400000" algn="ctr" rotWithShape="0">
              <a:srgbClr val="FFFFFF">
                <a:alpha val="74997"/>
              </a:srgbClr>
            </a:outerShdw>
          </a:effectLst>
        </p:spPr>
        <p:txBody>
          <a:bodyPr wrap="none" lIns="42291" tIns="33832" rIns="84580" bIns="33832" anchor="b"/>
          <a:lstStyle/>
          <a:p>
            <a:pPr algn="l" defTabSz="942975" eaLnBrk="0" hangingPunct="0"/>
            <a:r>
              <a:rPr lang="ru-RU" sz="19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                  </a:t>
            </a:r>
          </a:p>
          <a:p>
            <a:pPr algn="l" defTabSz="942975" eaLnBrk="0" hangingPunct="0"/>
            <a:r>
              <a:rPr lang="ru-RU" sz="1900" b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                                              </a:t>
            </a:r>
            <a:endParaRPr lang="en-US" sz="1900" b="1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9252" name="Text Box 72"/>
          <p:cNvSpPr txBox="1">
            <a:spLocks noChangeArrowheads="1"/>
          </p:cNvSpPr>
          <p:nvPr/>
        </p:nvSpPr>
        <p:spPr bwMode="auto">
          <a:xfrm>
            <a:off x="2597150" y="2543175"/>
            <a:ext cx="685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2291" tIns="42291" rIns="42291" bIns="42291">
            <a:spAutoFit/>
          </a:bodyPr>
          <a:lstStyle/>
          <a:p>
            <a:pPr defTabSz="846138" eaLnBrk="0" hangingPunct="0">
              <a:spcBef>
                <a:spcPct val="50000"/>
              </a:spcBef>
            </a:pPr>
            <a:endParaRPr lang="en-GB" sz="13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9253" name="Object 5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-357188" y="431800"/>
          <a:ext cx="10869613" cy="6769100"/>
        </p:xfrm>
        <a:graphic>
          <a:graphicData uri="http://schemas.openxmlformats.org/presentationml/2006/ole">
            <p:oleObj spid="_x0000_s309253" name="Диаграмма" r:id="rId7" imgW="4124230" imgH="2266998" progId="MSGraph.Chart.8">
              <p:embed followColorScheme="textAndBackground"/>
            </p:oleObj>
          </a:graphicData>
        </a:graphic>
      </p:graphicFrame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431800" y="287338"/>
            <a:ext cx="9361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algn="l" defTabSz="942975" eaLnBrk="0" hangingPunct="0"/>
            <a:r>
              <a:rPr lang="ru-RU" b="1">
                <a:solidFill>
                  <a:srgbClr val="003366"/>
                </a:solidFill>
              </a:rPr>
              <a:t>Дефицит республиканского бюджета на 2007-2011 годы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9558338" y="6721475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19</a:t>
            </a:r>
          </a:p>
        </p:txBody>
      </p:sp>
    </p:spTree>
    <p:custDataLst>
      <p:tags r:id="rId2"/>
    </p:custData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1111250"/>
          </a:xfrm>
        </p:spPr>
        <p:txBody>
          <a:bodyPr/>
          <a:lstStyle/>
          <a:p>
            <a:r>
              <a:rPr lang="ru-RU" sz="2500" b="1">
                <a:solidFill>
                  <a:srgbClr val="000099"/>
                </a:solidFill>
              </a:rPr>
              <a:t>Итоги контроля исполнения республиканского бюджета                          за 2010-2011 годы</a:t>
            </a:r>
          </a:p>
        </p:txBody>
      </p:sp>
      <p:graphicFrame>
        <p:nvGraphicFramePr>
          <p:cNvPr id="319491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25425" y="1152525"/>
          <a:ext cx="9413875" cy="5865813"/>
        </p:xfrm>
        <a:graphic>
          <a:graphicData uri="http://schemas.openxmlformats.org/presentationml/2006/ole">
            <p:oleObj spid="_x0000_s319491" r:id="rId3" imgW="8894835" imgH="5541744" progId="Excel.Sheet.8">
              <p:embed/>
            </p:oleObj>
          </a:graphicData>
        </a:graphic>
      </p:graphicFrame>
      <p:sp>
        <p:nvSpPr>
          <p:cNvPr id="319492" name="Заголовок 1"/>
          <p:cNvSpPr txBox="1">
            <a:spLocks/>
          </p:cNvSpPr>
          <p:nvPr/>
        </p:nvSpPr>
        <p:spPr bwMode="auto">
          <a:xfrm>
            <a:off x="8296275" y="1030288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3" tIns="47137" rIns="94273" bIns="47137"/>
          <a:lstStyle/>
          <a:p>
            <a:pPr algn="l" defTabSz="942975" eaLnBrk="0" hangingPunct="0"/>
            <a:r>
              <a:rPr lang="ru-RU" sz="1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млрд.тенге</a:t>
            </a: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9326563" y="6548438"/>
            <a:ext cx="4841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209" tIns="47105" rIns="94209" bIns="47105" anchor="ctr"/>
          <a:lstStyle/>
          <a:p>
            <a:pPr defTabSz="942975"/>
            <a:r>
              <a:rPr lang="ru-RU" sz="21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9558338" y="6721475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20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236538" y="436563"/>
            <a:ext cx="10080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46" tIns="49373" rIns="98746" bIns="49373" anchor="ctr"/>
          <a:lstStyle/>
          <a:p>
            <a:pPr defTabSz="987425"/>
            <a:r>
              <a:rPr lang="ru-RU" sz="2200" b="1">
                <a:solidFill>
                  <a:srgbClr val="112755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49" name="AutoShape 218"/>
          <p:cNvGrpSpPr>
            <a:grpSpLocks/>
          </p:cNvGrpSpPr>
          <p:nvPr/>
        </p:nvGrpSpPr>
        <p:grpSpPr bwMode="auto">
          <a:xfrm>
            <a:off x="3532188" y="122238"/>
            <a:ext cx="6548437" cy="2720975"/>
            <a:chOff x="1970" y="1951"/>
            <a:chExt cx="3575" cy="376"/>
          </a:xfrm>
        </p:grpSpPr>
        <p:pic>
          <p:nvPicPr>
            <p:cNvPr id="403460" name="AutoShape 21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0" y="1951"/>
              <a:ext cx="3575" cy="376"/>
            </a:xfrm>
            <a:prstGeom prst="rect">
              <a:avLst/>
            </a:prstGeom>
            <a:noFill/>
          </p:spPr>
        </p:pic>
        <p:sp>
          <p:nvSpPr>
            <p:cNvPr id="403461" name="Text Box 5"/>
            <p:cNvSpPr txBox="1">
              <a:spLocks noChangeArrowheads="1"/>
            </p:cNvSpPr>
            <p:nvPr/>
          </p:nvSpPr>
          <p:spPr bwMode="auto">
            <a:xfrm>
              <a:off x="2024" y="2008"/>
              <a:ext cx="346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746" tIns="49373" rIns="98746" bIns="49373" anchor="ctr"/>
            <a:lstStyle/>
            <a:p>
              <a:pPr algn="l" defTabSz="98742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22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Послания  Президента  Республики Казахстан народу Казахстана:</a:t>
              </a:r>
            </a:p>
            <a:p>
              <a:pPr algn="l" defTabSz="98742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Tx/>
                <a:buChar char="-"/>
              </a:pP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от 29 января 2010 года «Новое десятилетие - новый экономический подъем - новые возможности Казахстана»</a:t>
              </a:r>
            </a:p>
            <a:p>
              <a:pPr algn="l" defTabSz="98742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Tx/>
                <a:buChar char="-"/>
              </a:pP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 от 28 января 2011 года «Построим будущее вместе» </a:t>
              </a:r>
            </a:p>
          </p:txBody>
        </p:sp>
      </p:grpSp>
      <p:grpSp>
        <p:nvGrpSpPr>
          <p:cNvPr id="3" name="AutoShape 218"/>
          <p:cNvGrpSpPr>
            <a:grpSpLocks/>
          </p:cNvGrpSpPr>
          <p:nvPr/>
        </p:nvGrpSpPr>
        <p:grpSpPr bwMode="auto">
          <a:xfrm>
            <a:off x="3611563" y="2693988"/>
            <a:ext cx="6469062" cy="1209675"/>
            <a:chOff x="1974" y="2316"/>
            <a:chExt cx="3579" cy="268"/>
          </a:xfrm>
        </p:grpSpPr>
        <p:pic>
          <p:nvPicPr>
            <p:cNvPr id="403463" name="AutoShape 2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4" y="2316"/>
              <a:ext cx="3579" cy="268"/>
            </a:xfrm>
            <a:prstGeom prst="rect">
              <a:avLst/>
            </a:prstGeom>
            <a:noFill/>
          </p:spPr>
        </p:pic>
        <p:sp>
          <p:nvSpPr>
            <p:cNvPr id="403464" name="Text Box 8"/>
            <p:cNvSpPr txBox="1">
              <a:spLocks noChangeArrowheads="1"/>
            </p:cNvSpPr>
            <p:nvPr/>
          </p:nvSpPr>
          <p:spPr bwMode="auto">
            <a:xfrm>
              <a:off x="2026" y="2350"/>
              <a:ext cx="34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746" tIns="49373" rIns="98746" bIns="49373" anchor="ctr"/>
            <a:lstStyle/>
            <a:p>
              <a:pPr algn="l" defTabSz="98742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1900" b="1" i="1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  <a:cs typeface="Arial" charset="0"/>
                </a:rPr>
                <a:t>Прогноз социально-экономического развития и бюджетных параметров Республики Казахстан на 2011-2015 годы </a:t>
              </a:r>
            </a:p>
          </p:txBody>
        </p:sp>
      </p:grpSp>
      <p:grpSp>
        <p:nvGrpSpPr>
          <p:cNvPr id="4" name="AutoShape 218"/>
          <p:cNvGrpSpPr>
            <a:grpSpLocks/>
          </p:cNvGrpSpPr>
          <p:nvPr/>
        </p:nvGrpSpPr>
        <p:grpSpPr bwMode="auto">
          <a:xfrm>
            <a:off x="3611563" y="3827463"/>
            <a:ext cx="6469062" cy="530225"/>
            <a:chOff x="1985" y="2588"/>
            <a:chExt cx="3579" cy="265"/>
          </a:xfrm>
        </p:grpSpPr>
        <p:pic>
          <p:nvPicPr>
            <p:cNvPr id="403466" name="AutoShape 21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5" y="2588"/>
              <a:ext cx="3579" cy="265"/>
            </a:xfrm>
            <a:prstGeom prst="rect">
              <a:avLst/>
            </a:prstGeom>
            <a:noFill/>
          </p:spPr>
        </p:pic>
        <p:sp>
          <p:nvSpPr>
            <p:cNvPr id="403467" name="Text Box 11"/>
            <p:cNvSpPr txBox="1">
              <a:spLocks noChangeArrowheads="1"/>
            </p:cNvSpPr>
            <p:nvPr/>
          </p:nvSpPr>
          <p:spPr bwMode="auto">
            <a:xfrm>
              <a:off x="2038" y="2621"/>
              <a:ext cx="34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746" tIns="49373" rIns="98746" bIns="49373" anchor="ctr"/>
            <a:lstStyle/>
            <a:p>
              <a:pPr marL="2222500" lvl="4" indent="-247650" algn="l" defTabSz="98742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</a:pPr>
              <a:endParaRPr lang="ru-RU" sz="1900">
                <a:latin typeface="Arial" charset="0"/>
                <a:cs typeface="Arial" charset="0"/>
              </a:endParaRPr>
            </a:p>
            <a:p>
              <a:pPr marL="2222500" lvl="4" indent="-247650" algn="l" defTabSz="987425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ru-RU" sz="1900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AutoShape 218"/>
          <p:cNvGrpSpPr>
            <a:grpSpLocks/>
          </p:cNvGrpSpPr>
          <p:nvPr/>
        </p:nvGrpSpPr>
        <p:grpSpPr bwMode="auto">
          <a:xfrm>
            <a:off x="3611563" y="4432300"/>
            <a:ext cx="6469062" cy="757238"/>
            <a:chOff x="1993" y="2872"/>
            <a:chExt cx="3579" cy="269"/>
          </a:xfrm>
        </p:grpSpPr>
        <p:pic>
          <p:nvPicPr>
            <p:cNvPr id="403469" name="AutoShape 21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3" y="2872"/>
              <a:ext cx="3579" cy="269"/>
            </a:xfrm>
            <a:prstGeom prst="rect">
              <a:avLst/>
            </a:prstGeom>
            <a:noFill/>
          </p:spPr>
        </p:pic>
        <p:sp>
          <p:nvSpPr>
            <p:cNvPr id="403470" name="Text Box 14"/>
            <p:cNvSpPr txBox="1">
              <a:spLocks noChangeArrowheads="1"/>
            </p:cNvSpPr>
            <p:nvPr/>
          </p:nvSpPr>
          <p:spPr bwMode="auto">
            <a:xfrm>
              <a:off x="2046" y="2906"/>
              <a:ext cx="34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746" tIns="49373" rIns="98746" bIns="49373" anchor="ctr"/>
            <a:lstStyle/>
            <a:p>
              <a:pPr defTabSz="987425"/>
              <a:r>
                <a:rPr lang="ru-RU" sz="1500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21" name="Прямоугольник 20"/>
          <p:cNvGrpSpPr>
            <a:grpSpLocks/>
          </p:cNvGrpSpPr>
          <p:nvPr/>
        </p:nvGrpSpPr>
        <p:grpSpPr bwMode="auto">
          <a:xfrm>
            <a:off x="198438" y="349250"/>
            <a:ext cx="2935287" cy="6124575"/>
            <a:chOff x="188" y="2093"/>
            <a:chExt cx="1648" cy="1831"/>
          </a:xfrm>
        </p:grpSpPr>
        <p:pic>
          <p:nvPicPr>
            <p:cNvPr id="403472" name="Прямоугольник 2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" y="2093"/>
              <a:ext cx="1648" cy="1831"/>
            </a:xfrm>
            <a:prstGeom prst="rect">
              <a:avLst/>
            </a:prstGeom>
            <a:noFill/>
          </p:spPr>
        </p:pic>
        <p:sp>
          <p:nvSpPr>
            <p:cNvPr id="403473" name="Text Box 17"/>
            <p:cNvSpPr txBox="1">
              <a:spLocks noChangeArrowheads="1"/>
            </p:cNvSpPr>
            <p:nvPr/>
          </p:nvSpPr>
          <p:spPr bwMode="auto">
            <a:xfrm>
              <a:off x="225" y="2115"/>
              <a:ext cx="1575" cy="1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746" tIns="49373" rIns="98746" bIns="49373" anchor="ctr"/>
            <a:lstStyle/>
            <a:p>
              <a:pPr algn="l" defTabSz="987425"/>
              <a:endParaRPr lang="ru-RU" sz="19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03474" name="Rectangle 6"/>
          <p:cNvSpPr txBox="1">
            <a:spLocks noGrp="1" noChangeArrowheads="1"/>
          </p:cNvSpPr>
          <p:nvPr/>
        </p:nvSpPr>
        <p:spPr bwMode="auto">
          <a:xfrm>
            <a:off x="9394825" y="136525"/>
            <a:ext cx="5508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46" tIns="49373" rIns="98746" bIns="49373"/>
          <a:lstStyle/>
          <a:p>
            <a:pPr algn="r" defTabSz="987425"/>
            <a:r>
              <a:rPr lang="ru-RU" sz="2400" baseline="-2500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03475" name="Rectangle 19"/>
          <p:cNvSpPr>
            <a:spLocks noChangeArrowheads="1"/>
          </p:cNvSpPr>
          <p:nvPr/>
        </p:nvSpPr>
        <p:spPr bwMode="auto">
          <a:xfrm>
            <a:off x="276225" y="1104900"/>
            <a:ext cx="2700338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746" tIns="49373" rIns="98746" bIns="49373">
            <a:spAutoFit/>
          </a:bodyPr>
          <a:lstStyle/>
          <a:p>
            <a:pPr algn="l" defTabSz="987425"/>
            <a:r>
              <a:rPr lang="ru-RU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Основа для</a:t>
            </a:r>
          </a:p>
          <a:p>
            <a:pPr algn="l" defTabSz="987425"/>
            <a:r>
              <a:rPr lang="ru-RU"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 реализации </a:t>
            </a:r>
            <a:br>
              <a:rPr lang="ru-RU"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</a:br>
            <a:r>
              <a:rPr lang="ru-RU"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     Закона    </a:t>
            </a:r>
          </a:p>
          <a:p>
            <a:pPr algn="l" defTabSz="987425"/>
            <a:r>
              <a:rPr lang="ru-RU"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  Республики    </a:t>
            </a:r>
          </a:p>
          <a:p>
            <a:pPr algn="l" defTabSz="987425"/>
            <a:r>
              <a:rPr lang="ru-RU"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   Казахстан </a:t>
            </a:r>
            <a:br>
              <a:rPr lang="ru-RU"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</a:br>
            <a:endParaRPr lang="ru-RU" sz="26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  <a:p>
            <a:pPr algn="l" defTabSz="987425"/>
            <a:r>
              <a:rPr lang="ru-RU" sz="22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«О республиканс</a:t>
            </a:r>
          </a:p>
          <a:p>
            <a:pPr algn="l" defTabSz="987425"/>
            <a:r>
              <a:rPr lang="ru-RU" sz="22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ком бюджете </a:t>
            </a:r>
          </a:p>
          <a:p>
            <a:pPr algn="l" defTabSz="987425"/>
            <a:r>
              <a:rPr lang="ru-RU" sz="22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 на 2011 год»</a:t>
            </a:r>
          </a:p>
          <a:p>
            <a:pPr algn="l" defTabSz="987425"/>
            <a:endParaRPr lang="ru-RU" sz="2200" b="1" i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  <a:p>
            <a:pPr algn="l" defTabSz="987425"/>
            <a:endParaRPr lang="ru-RU" sz="22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  <a:p>
            <a:pPr algn="l" defTabSz="987425"/>
            <a:endParaRPr lang="ru-RU" sz="19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  <a:p>
            <a:pPr algn="l" defTabSz="987425"/>
            <a:endParaRPr lang="ru-RU" sz="19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cs typeface="Arial" charset="0"/>
            </a:endParaRPr>
          </a:p>
          <a:p>
            <a:pPr algn="l" defTabSz="987425"/>
            <a:endParaRPr lang="ru-RU" sz="19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3476" name="Rectangle 20"/>
          <p:cNvSpPr>
            <a:spLocks noChangeArrowheads="1"/>
          </p:cNvSpPr>
          <p:nvPr/>
        </p:nvSpPr>
        <p:spPr bwMode="auto">
          <a:xfrm>
            <a:off x="3849688" y="4583113"/>
            <a:ext cx="59928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746" tIns="49373" rIns="98746" bIns="49373">
            <a:spAutoFit/>
          </a:bodyPr>
          <a:lstStyle/>
          <a:p>
            <a:pPr algn="l" defTabSz="98742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9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Налоговый кодекс Республики Казахстан</a:t>
            </a:r>
          </a:p>
        </p:txBody>
      </p:sp>
      <p:sp>
        <p:nvSpPr>
          <p:cNvPr id="403477" name="Rectangle 21"/>
          <p:cNvSpPr>
            <a:spLocks noChangeArrowheads="1"/>
          </p:cNvSpPr>
          <p:nvPr/>
        </p:nvSpPr>
        <p:spPr bwMode="auto">
          <a:xfrm>
            <a:off x="3849688" y="3902075"/>
            <a:ext cx="60325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746" tIns="49373" rIns="98746" bIns="49373">
            <a:spAutoFit/>
          </a:bodyPr>
          <a:lstStyle/>
          <a:p>
            <a:pPr algn="l" defTabSz="98742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9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Бюджетный кодекс Республики Казахстан</a:t>
            </a:r>
          </a:p>
        </p:txBody>
      </p:sp>
      <p:grpSp>
        <p:nvGrpSpPr>
          <p:cNvPr id="6" name="AutoShape 218"/>
          <p:cNvGrpSpPr>
            <a:grpSpLocks/>
          </p:cNvGrpSpPr>
          <p:nvPr/>
        </p:nvGrpSpPr>
        <p:grpSpPr bwMode="auto">
          <a:xfrm>
            <a:off x="3611563" y="5189538"/>
            <a:ext cx="6469062" cy="1093787"/>
            <a:chOff x="1993" y="3160"/>
            <a:chExt cx="3579" cy="384"/>
          </a:xfrm>
        </p:grpSpPr>
        <p:pic>
          <p:nvPicPr>
            <p:cNvPr id="403479" name="AutoShape 21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93" y="3160"/>
              <a:ext cx="3579" cy="384"/>
            </a:xfrm>
            <a:prstGeom prst="rect">
              <a:avLst/>
            </a:prstGeom>
            <a:noFill/>
          </p:spPr>
        </p:pic>
        <p:sp>
          <p:nvSpPr>
            <p:cNvPr id="403480" name="Text Box 24"/>
            <p:cNvSpPr txBox="1">
              <a:spLocks noChangeArrowheads="1"/>
            </p:cNvSpPr>
            <p:nvPr/>
          </p:nvSpPr>
          <p:spPr bwMode="auto">
            <a:xfrm>
              <a:off x="2051" y="3216"/>
              <a:ext cx="346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746" tIns="49373" rIns="98746" bIns="49373" anchor="ctr"/>
            <a:lstStyle/>
            <a:p>
              <a:pPr defTabSz="987425"/>
              <a:r>
                <a:rPr lang="ru-RU" sz="1500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 </a:t>
              </a:r>
            </a:p>
          </p:txBody>
        </p:sp>
      </p:grpSp>
      <p:sp>
        <p:nvSpPr>
          <p:cNvPr id="403481" name="Rectangle 25"/>
          <p:cNvSpPr>
            <a:spLocks noChangeArrowheads="1"/>
          </p:cNvSpPr>
          <p:nvPr/>
        </p:nvSpPr>
        <p:spPr bwMode="auto">
          <a:xfrm>
            <a:off x="3849688" y="5491163"/>
            <a:ext cx="60325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746" tIns="49373" rIns="98746" bIns="49373">
            <a:spAutoFit/>
          </a:bodyPr>
          <a:lstStyle/>
          <a:p>
            <a:pPr algn="l" defTabSz="98742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9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rial" charset="0"/>
              </a:rPr>
              <a:t>Концепция формирования и использования средств Национального фонда  </a:t>
            </a:r>
          </a:p>
        </p:txBody>
      </p:sp>
      <p:sp>
        <p:nvSpPr>
          <p:cNvPr id="403482" name="AutoShape 13"/>
          <p:cNvSpPr>
            <a:spLocks noChangeArrowheads="1"/>
          </p:cNvSpPr>
          <p:nvPr/>
        </p:nvSpPr>
        <p:spPr bwMode="auto">
          <a:xfrm>
            <a:off x="3133725" y="1331913"/>
            <a:ext cx="398463" cy="303212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746" tIns="49373" rIns="98746" bIns="49373" anchor="ctr"/>
          <a:lstStyle/>
          <a:p>
            <a:pPr algn="l" defTabSz="987425"/>
            <a:endParaRPr lang="ru-RU" sz="1900">
              <a:latin typeface="Arial" charset="0"/>
            </a:endParaRPr>
          </a:p>
        </p:txBody>
      </p:sp>
      <p:sp>
        <p:nvSpPr>
          <p:cNvPr id="403483" name="AutoShape 13"/>
          <p:cNvSpPr>
            <a:spLocks noChangeArrowheads="1"/>
          </p:cNvSpPr>
          <p:nvPr/>
        </p:nvSpPr>
        <p:spPr bwMode="auto">
          <a:xfrm>
            <a:off x="3214688" y="3070225"/>
            <a:ext cx="396875" cy="303213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746" tIns="49373" rIns="98746" bIns="49373" anchor="ctr"/>
          <a:lstStyle/>
          <a:p>
            <a:pPr algn="l" defTabSz="987425"/>
            <a:endParaRPr lang="ru-RU" sz="1900">
              <a:latin typeface="Arial" charset="0"/>
            </a:endParaRPr>
          </a:p>
        </p:txBody>
      </p:sp>
      <p:sp>
        <p:nvSpPr>
          <p:cNvPr id="403484" name="AutoShape 13"/>
          <p:cNvSpPr>
            <a:spLocks noChangeArrowheads="1"/>
          </p:cNvSpPr>
          <p:nvPr/>
        </p:nvSpPr>
        <p:spPr bwMode="auto">
          <a:xfrm>
            <a:off x="3214688" y="3902075"/>
            <a:ext cx="396875" cy="303213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746" tIns="49373" rIns="98746" bIns="49373" anchor="ctr"/>
          <a:lstStyle/>
          <a:p>
            <a:pPr algn="l" defTabSz="987425"/>
            <a:endParaRPr lang="ru-RU" sz="1900">
              <a:latin typeface="Arial" charset="0"/>
            </a:endParaRPr>
          </a:p>
        </p:txBody>
      </p:sp>
      <p:sp>
        <p:nvSpPr>
          <p:cNvPr id="403485" name="AutoShape 13"/>
          <p:cNvSpPr>
            <a:spLocks noChangeArrowheads="1"/>
          </p:cNvSpPr>
          <p:nvPr/>
        </p:nvSpPr>
        <p:spPr bwMode="auto">
          <a:xfrm>
            <a:off x="3214688" y="4583113"/>
            <a:ext cx="396875" cy="304800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746" tIns="49373" rIns="98746" bIns="49373" anchor="ctr"/>
          <a:lstStyle/>
          <a:p>
            <a:pPr algn="l" defTabSz="987425"/>
            <a:endParaRPr lang="ru-RU" sz="1900">
              <a:latin typeface="Arial" charset="0"/>
            </a:endParaRPr>
          </a:p>
        </p:txBody>
      </p:sp>
      <p:sp>
        <p:nvSpPr>
          <p:cNvPr id="403486" name="AutoShape 13"/>
          <p:cNvSpPr>
            <a:spLocks noChangeArrowheads="1"/>
          </p:cNvSpPr>
          <p:nvPr/>
        </p:nvSpPr>
        <p:spPr bwMode="auto">
          <a:xfrm>
            <a:off x="3214688" y="5491163"/>
            <a:ext cx="396875" cy="303212"/>
          </a:xfrm>
          <a:custGeom>
            <a:avLst/>
            <a:gdLst>
              <a:gd name="T0" fmla="*/ 270272 w 21600"/>
              <a:gd name="T1" fmla="*/ 0 h 21600"/>
              <a:gd name="T2" fmla="*/ 0 w 21600"/>
              <a:gd name="T3" fmla="*/ 144463 h 21600"/>
              <a:gd name="T4" fmla="*/ 270272 w 21600"/>
              <a:gd name="T5" fmla="*/ 288925 h 21600"/>
              <a:gd name="T6" fmla="*/ 3603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746" tIns="49373" rIns="98746" bIns="49373" anchor="ctr"/>
          <a:lstStyle/>
          <a:p>
            <a:pPr algn="l" defTabSz="987425"/>
            <a:endParaRPr lang="ru-RU" sz="1900">
              <a:latin typeface="Arial" charset="0"/>
            </a:endParaRPr>
          </a:p>
        </p:txBody>
      </p:sp>
      <p:sp>
        <p:nvSpPr>
          <p:cNvPr id="403487" name="Rectangle 31"/>
          <p:cNvSpPr>
            <a:spLocks noChangeArrowheads="1"/>
          </p:cNvSpPr>
          <p:nvPr/>
        </p:nvSpPr>
        <p:spPr bwMode="auto">
          <a:xfrm>
            <a:off x="9520238" y="6624638"/>
            <a:ext cx="56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680" tIns="49341" rIns="98680" bIns="49341">
            <a:spAutoFit/>
          </a:bodyPr>
          <a:lstStyle/>
          <a:p>
            <a:pPr algn="l" defTabSz="987425"/>
            <a:r>
              <a:rPr lang="kk-KZ" sz="21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 </a:t>
            </a:r>
            <a:endParaRPr lang="ru-RU" sz="21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03488" name="Rectangle 32"/>
          <p:cNvSpPr>
            <a:spLocks noChangeArrowheads="1"/>
          </p:cNvSpPr>
          <p:nvPr/>
        </p:nvSpPr>
        <p:spPr bwMode="auto">
          <a:xfrm>
            <a:off x="9720263" y="6840538"/>
            <a:ext cx="360362" cy="47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311" name="Group 431"/>
          <p:cNvGraphicFramePr>
            <a:graphicFrameLocks noGrp="1"/>
          </p:cNvGraphicFramePr>
          <p:nvPr>
            <p:ph idx="1"/>
          </p:nvPr>
        </p:nvGraphicFramePr>
        <p:xfrm>
          <a:off x="195263" y="727075"/>
          <a:ext cx="9690100" cy="6042026"/>
        </p:xfrm>
        <a:graphic>
          <a:graphicData uri="http://schemas.openxmlformats.org/drawingml/2006/table">
            <a:tbl>
              <a:tblPr/>
              <a:tblGrid>
                <a:gridCol w="4117975"/>
                <a:gridCol w="1284287"/>
                <a:gridCol w="4287838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4297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статей - 25, из них: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429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Выполнено, всего - 22 статьи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429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Выполнены частично -  3 статей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429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выполнены -16 статей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</a:t>
                      </a:r>
                    </a:p>
                    <a:p>
                      <a:pPr marL="0" marR="0" lvl="0" indent="0" algn="ctr" defTabSz="9429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  - 6 статей                     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3888">
                <a:tc>
                  <a:txBody>
                    <a:bodyPr/>
                    <a:lstStyle/>
                    <a:p>
                      <a:pPr marL="0" marR="0" lvl="0" indent="0" algn="l" defTabSz="94297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2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3, ст.6, ст.7, ст.10, ст.11, ст.12, ст.13-1, ст.14, ст.15, ст.16,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18,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ст.19, ст.20, ст.21,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ст.22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4, 5,  8, 9, 13, 23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1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 по расходной части бюджета выполнен на 99,2%),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ст. 6-1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в связи с передачей полномочий исполнительных органов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предусматривалось поступление в РБ трансфертов из областных бюджетов -7,7 млрд.тенге, однако в бюджет поступило 99,8%, недопоступило18,2 млн.тенге: по исполнительным органам государственного архитектурно-строительного контроля и лицензирования Актюбинской и Атырауской областей - 4,7 млн.тенге и по организации деятельности ЦОН Атырауской области - 13,6 млн.тенге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ст.17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не исполнена в связи с тем, что предусмотренные 7,2 млрд.тенге на формирование и хранение государственного материального резерва выделены Министерству по чрезвычайным ситуациям в сумме 6,6 млрд.тенге в связи с неисполнением поставщиками обязательств по договорам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79270" name="Rectangle 390"/>
          <p:cNvSpPr>
            <a:spLocks noChangeArrowheads="1"/>
          </p:cNvSpPr>
          <p:nvPr/>
        </p:nvSpPr>
        <p:spPr bwMode="auto">
          <a:xfrm>
            <a:off x="0" y="0"/>
            <a:ext cx="10080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42" tIns="45772" rIns="91542" bIns="45772">
            <a:spAutoFit/>
          </a:bodyPr>
          <a:lstStyle/>
          <a:p>
            <a:pPr algn="l" defTabSz="909638" eaLnBrk="0" hangingPunct="0">
              <a:spcBef>
                <a:spcPct val="50000"/>
              </a:spcBef>
            </a:pPr>
            <a:r>
              <a:rPr lang="ru-RU" sz="2100" b="1">
                <a:solidFill>
                  <a:srgbClr val="0033CC"/>
                </a:solidFill>
              </a:rPr>
              <a:t>Сведения об исполнении статей Закона РК «О республиканском бюджете на 2011»</a:t>
            </a:r>
            <a:r>
              <a:rPr lang="ru-RU" sz="210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79281" name="Rectangle 401"/>
          <p:cNvSpPr>
            <a:spLocks noChangeArrowheads="1"/>
          </p:cNvSpPr>
          <p:nvPr/>
        </p:nvSpPr>
        <p:spPr bwMode="auto">
          <a:xfrm>
            <a:off x="9720263" y="6840538"/>
            <a:ext cx="360362" cy="47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3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-676275" y="0"/>
            <a:ext cx="1127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42" tIns="45772" rIns="91542" bIns="45772">
            <a:spAutoFit/>
          </a:bodyPr>
          <a:lstStyle/>
          <a:p>
            <a:pPr defTabSz="909638" eaLnBrk="0" hangingPunct="0">
              <a:spcBef>
                <a:spcPct val="50000"/>
              </a:spcBef>
            </a:pPr>
            <a:r>
              <a:rPr lang="ru-RU" sz="2400" b="1">
                <a:solidFill>
                  <a:srgbClr val="003366"/>
                </a:solidFill>
              </a:rPr>
              <a:t>Исполнение поступлений республиканского бюджета                                                    за 2011 год  в сравнении с 2010 годом</a:t>
            </a:r>
          </a:p>
        </p:txBody>
      </p:sp>
      <p:graphicFrame>
        <p:nvGraphicFramePr>
          <p:cNvPr id="294915" name="Object 3"/>
          <p:cNvGraphicFramePr>
            <a:graphicFrameLocks/>
          </p:cNvGraphicFramePr>
          <p:nvPr/>
        </p:nvGraphicFramePr>
        <p:xfrm>
          <a:off x="0" y="727075"/>
          <a:ext cx="10080625" cy="6473825"/>
        </p:xfrm>
        <a:graphic>
          <a:graphicData uri="http://schemas.openxmlformats.org/presentationml/2006/ole">
            <p:oleObj spid="_x0000_s294915" name="Диаграмма" r:id="rId4" imgW="9239440" imgH="5619702" progId="Excel.Sheet.8">
              <p:embed followColorScheme="full"/>
            </p:oleObj>
          </a:graphicData>
        </a:graphic>
      </p:graphicFrame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9445625" y="6553200"/>
            <a:ext cx="635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223" tIns="50112" rIns="100223" bIns="50112" anchor="ctr"/>
          <a:lstStyle/>
          <a:p>
            <a:pPr defTabSz="1003300"/>
            <a:r>
              <a:rPr lang="ru-RU" sz="2400" b="1">
                <a:solidFill>
                  <a:srgbClr val="003366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9721850" y="6721475"/>
            <a:ext cx="346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4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19"/>
          <p:cNvGrpSpPr>
            <a:grpSpLocks/>
          </p:cNvGrpSpPr>
          <p:nvPr/>
        </p:nvGrpSpPr>
        <p:grpSpPr bwMode="auto">
          <a:xfrm>
            <a:off x="7342188" y="3146425"/>
            <a:ext cx="2228850" cy="606425"/>
            <a:chOff x="471" y="272"/>
            <a:chExt cx="1161" cy="1539"/>
          </a:xfrm>
        </p:grpSpPr>
        <p:sp>
          <p:nvSpPr>
            <p:cNvPr id="222211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22216" name="Group 19"/>
          <p:cNvGrpSpPr>
            <a:grpSpLocks/>
          </p:cNvGrpSpPr>
          <p:nvPr/>
        </p:nvGrpSpPr>
        <p:grpSpPr bwMode="auto">
          <a:xfrm>
            <a:off x="517525" y="3222625"/>
            <a:ext cx="2220913" cy="454025"/>
            <a:chOff x="471" y="272"/>
            <a:chExt cx="1161" cy="1539"/>
          </a:xfrm>
        </p:grpSpPr>
        <p:sp>
          <p:nvSpPr>
            <p:cNvPr id="222217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9001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9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22220" name="Group 16"/>
          <p:cNvGrpSpPr>
            <a:grpSpLocks/>
          </p:cNvGrpSpPr>
          <p:nvPr/>
        </p:nvGrpSpPr>
        <p:grpSpPr bwMode="auto">
          <a:xfrm>
            <a:off x="7342188" y="954088"/>
            <a:ext cx="2220912" cy="2192337"/>
            <a:chOff x="471" y="272"/>
            <a:chExt cx="1161" cy="1539"/>
          </a:xfrm>
        </p:grpSpPr>
        <p:sp>
          <p:nvSpPr>
            <p:cNvPr id="222221" name="Oval 17"/>
            <p:cNvSpPr>
              <a:spLocks noChangeArrowheads="1"/>
            </p:cNvSpPr>
            <p:nvPr/>
          </p:nvSpPr>
          <p:spPr bwMode="ltGray">
            <a:xfrm>
              <a:off x="471" y="1394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black">
          <a:xfrm rot="10800000" flipV="1">
            <a:off x="831850" y="6548438"/>
            <a:ext cx="14303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2010</a:t>
            </a:r>
            <a:endParaRPr lang="ru-RU" b="1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black">
          <a:xfrm rot="10800000" flipV="1">
            <a:off x="7897813" y="6546850"/>
            <a:ext cx="14287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2011</a:t>
            </a:r>
            <a:endParaRPr lang="ru-RU" b="1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black">
          <a:xfrm>
            <a:off x="436563" y="3298825"/>
            <a:ext cx="2381250" cy="38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kk-KZ" sz="1900" b="1">
                <a:solidFill>
                  <a:srgbClr val="003366"/>
                </a:solidFill>
              </a:rPr>
              <a:t>71,4 (119,6 %)</a:t>
            </a:r>
            <a:endParaRPr lang="ru-RU" sz="1900" b="1">
              <a:solidFill>
                <a:srgbClr val="003366"/>
              </a:solidFill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black">
          <a:xfrm>
            <a:off x="7026275" y="3222625"/>
            <a:ext cx="26162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900" b="1">
                <a:solidFill>
                  <a:srgbClr val="003366"/>
                </a:solidFill>
                <a:cs typeface="Arial" charset="0"/>
              </a:rPr>
              <a:t>108,9 (126,1 %)</a:t>
            </a:r>
            <a:r>
              <a:rPr lang="en-US" sz="1900" b="1">
                <a:solidFill>
                  <a:srgbClr val="003366"/>
                </a:solidFill>
                <a:cs typeface="Arial" charset="0"/>
              </a:rPr>
              <a:t> </a:t>
            </a:r>
            <a:endParaRPr lang="ru-RU" sz="1900" b="1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222235" name="Rectangle 27"/>
          <p:cNvSpPr>
            <a:spLocks noGrp="1" noChangeArrowheads="1"/>
          </p:cNvSpPr>
          <p:nvPr>
            <p:ph type="title"/>
          </p:nvPr>
        </p:nvSpPr>
        <p:spPr>
          <a:xfrm>
            <a:off x="119063" y="198438"/>
            <a:ext cx="9961562" cy="954087"/>
          </a:xfrm>
          <a:noFill/>
          <a:ln/>
        </p:spPr>
        <p:txBody>
          <a:bodyPr lIns="89135" tIns="44566" rIns="89135" bIns="44566" anchor="t"/>
          <a:lstStyle/>
          <a:p>
            <a:r>
              <a:rPr lang="ru-RU" sz="2500" b="1">
                <a:solidFill>
                  <a:srgbClr val="003366"/>
                </a:solidFill>
              </a:rPr>
              <a:t>Доходы республиканского бюджета за 2010-2011 годы</a:t>
            </a:r>
            <a:r>
              <a:rPr lang="ru-RU" sz="2500">
                <a:solidFill>
                  <a:srgbClr val="003366"/>
                </a:solidFill>
              </a:rPr>
              <a:t>,</a:t>
            </a:r>
            <a:r>
              <a:rPr lang="ru-RU" sz="2500" b="1">
                <a:solidFill>
                  <a:srgbClr val="003366"/>
                </a:solidFill>
              </a:rPr>
              <a:t> млрд.тенге</a:t>
            </a:r>
            <a:r>
              <a:rPr lang="ru-RU" sz="25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black">
          <a:xfrm>
            <a:off x="7342188" y="1558925"/>
            <a:ext cx="2220912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en-US" sz="19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kk-KZ" b="1">
                <a:solidFill>
                  <a:srgbClr val="003366"/>
                </a:solidFill>
              </a:rPr>
              <a:t>3 001,2 (102,3%)</a:t>
            </a:r>
          </a:p>
          <a:p>
            <a:pPr defTabSz="942975">
              <a:spcBef>
                <a:spcPct val="50000"/>
              </a:spcBef>
            </a:pPr>
            <a:endParaRPr lang="ru-RU" b="1">
              <a:solidFill>
                <a:srgbClr val="003366"/>
              </a:solidFill>
            </a:endParaRPr>
          </a:p>
        </p:txBody>
      </p:sp>
      <p:grpSp>
        <p:nvGrpSpPr>
          <p:cNvPr id="222238" name="Group 13"/>
          <p:cNvGrpSpPr>
            <a:grpSpLocks/>
          </p:cNvGrpSpPr>
          <p:nvPr/>
        </p:nvGrpSpPr>
        <p:grpSpPr bwMode="auto">
          <a:xfrm>
            <a:off x="436563" y="4279900"/>
            <a:ext cx="2301875" cy="2228850"/>
            <a:chOff x="471" y="272"/>
            <a:chExt cx="1161" cy="1539"/>
          </a:xfrm>
        </p:grpSpPr>
        <p:sp>
          <p:nvSpPr>
            <p:cNvPr id="222239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9" name="Text Box 24"/>
          <p:cNvSpPr txBox="1">
            <a:spLocks noChangeArrowheads="1"/>
          </p:cNvSpPr>
          <p:nvPr/>
        </p:nvSpPr>
        <p:spPr bwMode="black">
          <a:xfrm>
            <a:off x="676275" y="5111750"/>
            <a:ext cx="1665288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b="1">
                <a:solidFill>
                  <a:srgbClr val="003366"/>
                </a:solidFill>
              </a:rPr>
              <a:t>1 447,5</a:t>
            </a:r>
          </a:p>
          <a:p>
            <a:pPr defTabSz="942975"/>
            <a:r>
              <a:rPr lang="kk-KZ" b="1">
                <a:solidFill>
                  <a:srgbClr val="003366"/>
                </a:solidFill>
              </a:rPr>
              <a:t>(100,5 %)</a:t>
            </a:r>
            <a:r>
              <a:rPr lang="kk-KZ"/>
              <a:t>  </a:t>
            </a:r>
            <a:endParaRPr lang="ru-RU"/>
          </a:p>
        </p:txBody>
      </p:sp>
      <p:grpSp>
        <p:nvGrpSpPr>
          <p:cNvPr id="222242" name="Group 16"/>
          <p:cNvGrpSpPr>
            <a:grpSpLocks/>
          </p:cNvGrpSpPr>
          <p:nvPr/>
        </p:nvGrpSpPr>
        <p:grpSpPr bwMode="auto">
          <a:xfrm>
            <a:off x="517525" y="1030288"/>
            <a:ext cx="2141538" cy="2116137"/>
            <a:chOff x="471" y="272"/>
            <a:chExt cx="1161" cy="1539"/>
          </a:xfrm>
        </p:grpSpPr>
        <p:sp>
          <p:nvSpPr>
            <p:cNvPr id="222243" name="Oval 17"/>
            <p:cNvSpPr>
              <a:spLocks noChangeArrowheads="1"/>
            </p:cNvSpPr>
            <p:nvPr/>
          </p:nvSpPr>
          <p:spPr bwMode="ltGray">
            <a:xfrm>
              <a:off x="471" y="1394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0" name="Text Box 22"/>
          <p:cNvSpPr txBox="1">
            <a:spLocks noChangeArrowheads="1"/>
          </p:cNvSpPr>
          <p:nvPr/>
        </p:nvSpPr>
        <p:spPr bwMode="black">
          <a:xfrm>
            <a:off x="357188" y="1635125"/>
            <a:ext cx="23812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kk-KZ" b="1">
                <a:solidFill>
                  <a:srgbClr val="003366"/>
                </a:solidFill>
              </a:rPr>
              <a:t>2 083,6 (110,4%)</a:t>
            </a:r>
          </a:p>
        </p:txBody>
      </p:sp>
      <p:grpSp>
        <p:nvGrpSpPr>
          <p:cNvPr id="222247" name="Group 19"/>
          <p:cNvGrpSpPr>
            <a:grpSpLocks/>
          </p:cNvGrpSpPr>
          <p:nvPr/>
        </p:nvGrpSpPr>
        <p:grpSpPr bwMode="auto">
          <a:xfrm>
            <a:off x="517525" y="3827463"/>
            <a:ext cx="2220913" cy="379412"/>
            <a:chOff x="471" y="272"/>
            <a:chExt cx="1161" cy="1539"/>
          </a:xfrm>
        </p:grpSpPr>
        <p:sp>
          <p:nvSpPr>
            <p:cNvPr id="222248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2" name="Text Box 22"/>
          <p:cNvSpPr txBox="1">
            <a:spLocks noChangeArrowheads="1"/>
          </p:cNvSpPr>
          <p:nvPr/>
        </p:nvSpPr>
        <p:spPr bwMode="black">
          <a:xfrm>
            <a:off x="195263" y="3827463"/>
            <a:ext cx="286067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kk-KZ" sz="1900" b="1">
                <a:solidFill>
                  <a:srgbClr val="003366"/>
                </a:solidFill>
              </a:rPr>
              <a:t>23,7 (90,0 %)</a:t>
            </a:r>
            <a:endParaRPr lang="ru-RU" sz="1900" b="1">
              <a:solidFill>
                <a:srgbClr val="003366"/>
              </a:solidFill>
            </a:endParaRPr>
          </a:p>
        </p:txBody>
      </p:sp>
      <p:sp>
        <p:nvSpPr>
          <p:cNvPr id="222251" name="AutoShape 43"/>
          <p:cNvSpPr>
            <a:spLocks/>
          </p:cNvSpPr>
          <p:nvPr/>
        </p:nvSpPr>
        <p:spPr bwMode="auto">
          <a:xfrm>
            <a:off x="6707188" y="1104900"/>
            <a:ext cx="714375" cy="5065713"/>
          </a:xfrm>
          <a:prstGeom prst="leftBrace">
            <a:avLst>
              <a:gd name="adj1" fmla="val 59093"/>
              <a:gd name="adj2" fmla="val 83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2253" name="Group 19"/>
          <p:cNvGrpSpPr>
            <a:grpSpLocks/>
          </p:cNvGrpSpPr>
          <p:nvPr/>
        </p:nvGrpSpPr>
        <p:grpSpPr bwMode="auto">
          <a:xfrm>
            <a:off x="7342188" y="3827463"/>
            <a:ext cx="2220912" cy="303212"/>
            <a:chOff x="471" y="272"/>
            <a:chExt cx="1161" cy="1539"/>
          </a:xfrm>
        </p:grpSpPr>
        <p:sp>
          <p:nvSpPr>
            <p:cNvPr id="222254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Text Box 22"/>
          <p:cNvSpPr txBox="1">
            <a:spLocks noChangeArrowheads="1"/>
          </p:cNvSpPr>
          <p:nvPr/>
        </p:nvSpPr>
        <p:spPr bwMode="black">
          <a:xfrm>
            <a:off x="7026275" y="3675063"/>
            <a:ext cx="269716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en-US" sz="19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9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900" b="1">
                <a:solidFill>
                  <a:srgbClr val="003366"/>
                </a:solidFill>
                <a:cs typeface="Arial" charset="0"/>
              </a:rPr>
              <a:t>16,1 (113,4 %)</a:t>
            </a:r>
            <a:r>
              <a:rPr lang="kk-KZ" b="1">
                <a:solidFill>
                  <a:srgbClr val="003366"/>
                </a:solidFill>
                <a:cs typeface="Arial" charset="0"/>
              </a:rPr>
              <a:t> </a:t>
            </a:r>
            <a:endParaRPr lang="ru-RU" sz="1900" b="1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black">
          <a:xfrm>
            <a:off x="3690938" y="1558925"/>
            <a:ext cx="20621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sz="1600" b="1">
                <a:solidFill>
                  <a:srgbClr val="003366"/>
                </a:solidFill>
                <a:latin typeface="Algerian" pitchFamily="82" charset="0"/>
                <a:cs typeface="Arial" charset="0"/>
              </a:rPr>
              <a:t>Налоговые поступления</a:t>
            </a:r>
            <a:endParaRPr lang="ru-RU" sz="1600" b="1">
              <a:solidFill>
                <a:srgbClr val="003366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black">
          <a:xfrm>
            <a:off x="3373438" y="2995613"/>
            <a:ext cx="28575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sz="1600" b="1">
                <a:solidFill>
                  <a:srgbClr val="003366"/>
                </a:solidFill>
                <a:latin typeface="Algerian" pitchFamily="82" charset="0"/>
                <a:cs typeface="Arial" charset="0"/>
              </a:rPr>
              <a:t>Неналоговые</a:t>
            </a:r>
          </a:p>
          <a:p>
            <a:pPr defTabSz="942975"/>
            <a:r>
              <a:rPr lang="kk-KZ" sz="1600" b="1">
                <a:solidFill>
                  <a:srgbClr val="003366"/>
                </a:solidFill>
                <a:latin typeface="Algerian" pitchFamily="82" charset="0"/>
                <a:cs typeface="Arial" charset="0"/>
              </a:rPr>
              <a:t>поступления</a:t>
            </a:r>
            <a:endParaRPr lang="ru-RU" sz="1600" b="1">
              <a:solidFill>
                <a:srgbClr val="003366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51" name="Стрелка вправо 50"/>
          <p:cNvSpPr>
            <a:spLocks noChangeArrowheads="1"/>
          </p:cNvSpPr>
          <p:nvPr/>
        </p:nvSpPr>
        <p:spPr bwMode="auto">
          <a:xfrm>
            <a:off x="5753100" y="1785938"/>
            <a:ext cx="555625" cy="166687"/>
          </a:xfrm>
          <a:prstGeom prst="rightArrow">
            <a:avLst>
              <a:gd name="adj1" fmla="val 50000"/>
              <a:gd name="adj2" fmla="val 63750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Стрелка вправо 50"/>
          <p:cNvSpPr>
            <a:spLocks noChangeArrowheads="1"/>
          </p:cNvSpPr>
          <p:nvPr/>
        </p:nvSpPr>
        <p:spPr bwMode="auto">
          <a:xfrm rot="10728356" flipV="1">
            <a:off x="3214688" y="1785938"/>
            <a:ext cx="555625" cy="157162"/>
          </a:xfrm>
          <a:prstGeom prst="rightArrow">
            <a:avLst>
              <a:gd name="adj1" fmla="val 50000"/>
              <a:gd name="adj2" fmla="val 67614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Стрелка вправо 50"/>
          <p:cNvSpPr>
            <a:spLocks noChangeArrowheads="1"/>
          </p:cNvSpPr>
          <p:nvPr/>
        </p:nvSpPr>
        <p:spPr bwMode="auto">
          <a:xfrm rot="10800000">
            <a:off x="3133725" y="3373438"/>
            <a:ext cx="555625" cy="144462"/>
          </a:xfrm>
          <a:prstGeom prst="rightArrow">
            <a:avLst>
              <a:gd name="adj1" fmla="val 50000"/>
              <a:gd name="adj2" fmla="val 73558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rot="10800000"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" name="Стрелка вправо 50"/>
          <p:cNvSpPr>
            <a:spLocks noChangeArrowheads="1"/>
          </p:cNvSpPr>
          <p:nvPr/>
        </p:nvSpPr>
        <p:spPr bwMode="auto">
          <a:xfrm>
            <a:off x="5991225" y="3373438"/>
            <a:ext cx="555625" cy="141287"/>
          </a:xfrm>
          <a:prstGeom prst="rightArrow">
            <a:avLst>
              <a:gd name="adj1" fmla="val 50000"/>
              <a:gd name="adj2" fmla="val 75211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black">
          <a:xfrm>
            <a:off x="3452813" y="3675063"/>
            <a:ext cx="28590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sz="1600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Поступления от продажи основного капитала</a:t>
            </a:r>
            <a:endParaRPr lang="ru-RU" sz="1600" b="1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black">
          <a:xfrm>
            <a:off x="3373438" y="4733925"/>
            <a:ext cx="28575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sz="1600" b="1">
                <a:solidFill>
                  <a:srgbClr val="003366"/>
                </a:solidFill>
                <a:latin typeface="Arial" charset="0"/>
                <a:cs typeface="Arial" charset="0"/>
              </a:rPr>
              <a:t>Трансферты</a:t>
            </a:r>
            <a:endParaRPr lang="ru-RU" sz="1600" b="1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Стрелка вправо 50"/>
          <p:cNvSpPr>
            <a:spLocks noChangeArrowheads="1"/>
          </p:cNvSpPr>
          <p:nvPr/>
        </p:nvSpPr>
        <p:spPr bwMode="auto">
          <a:xfrm rot="10800000">
            <a:off x="3133725" y="3902075"/>
            <a:ext cx="555625" cy="141288"/>
          </a:xfrm>
          <a:prstGeom prst="rightArrow">
            <a:avLst>
              <a:gd name="adj1" fmla="val 50000"/>
              <a:gd name="adj2" fmla="val 75210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rot="10800000"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Стрелка вправо 50"/>
          <p:cNvSpPr>
            <a:spLocks noChangeArrowheads="1"/>
          </p:cNvSpPr>
          <p:nvPr/>
        </p:nvSpPr>
        <p:spPr bwMode="auto">
          <a:xfrm>
            <a:off x="5991225" y="3902075"/>
            <a:ext cx="555625" cy="142875"/>
          </a:xfrm>
          <a:prstGeom prst="rightArrow">
            <a:avLst>
              <a:gd name="adj1" fmla="val 50000"/>
              <a:gd name="adj2" fmla="val 74375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Стрелка вправо 50"/>
          <p:cNvSpPr>
            <a:spLocks noChangeArrowheads="1"/>
          </p:cNvSpPr>
          <p:nvPr/>
        </p:nvSpPr>
        <p:spPr bwMode="auto">
          <a:xfrm rot="10800000">
            <a:off x="3214688" y="4886325"/>
            <a:ext cx="555625" cy="142875"/>
          </a:xfrm>
          <a:prstGeom prst="rightArrow">
            <a:avLst>
              <a:gd name="adj1" fmla="val 50000"/>
              <a:gd name="adj2" fmla="val 74375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rot="10800000"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Стрелка вправо 50"/>
          <p:cNvSpPr>
            <a:spLocks noChangeArrowheads="1"/>
          </p:cNvSpPr>
          <p:nvPr/>
        </p:nvSpPr>
        <p:spPr bwMode="auto">
          <a:xfrm>
            <a:off x="5991225" y="4886325"/>
            <a:ext cx="555625" cy="142875"/>
          </a:xfrm>
          <a:prstGeom prst="rightArrow">
            <a:avLst>
              <a:gd name="adj1" fmla="val 50000"/>
              <a:gd name="adj2" fmla="val 74375"/>
            </a:avLst>
          </a:prstGeom>
          <a:solidFill>
            <a:srgbClr val="339933"/>
          </a:solidFill>
          <a:ln w="25400" algn="ctr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endParaRPr lang="ru-RU" sz="1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22281" name="Group 13"/>
          <p:cNvGrpSpPr>
            <a:grpSpLocks/>
          </p:cNvGrpSpPr>
          <p:nvPr/>
        </p:nvGrpSpPr>
        <p:grpSpPr bwMode="auto">
          <a:xfrm>
            <a:off x="7342188" y="4205288"/>
            <a:ext cx="2301875" cy="2228850"/>
            <a:chOff x="471" y="272"/>
            <a:chExt cx="1161" cy="1539"/>
          </a:xfrm>
        </p:grpSpPr>
        <p:sp>
          <p:nvSpPr>
            <p:cNvPr id="222282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22287" name="AutoShape 79"/>
          <p:cNvSpPr>
            <a:spLocks/>
          </p:cNvSpPr>
          <p:nvPr/>
        </p:nvSpPr>
        <p:spPr bwMode="auto">
          <a:xfrm rot="10800000">
            <a:off x="2659063" y="1181100"/>
            <a:ext cx="635000" cy="5141913"/>
          </a:xfrm>
          <a:prstGeom prst="leftBrace">
            <a:avLst>
              <a:gd name="adj1" fmla="val 55933"/>
              <a:gd name="adj2" fmla="val 16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black">
          <a:xfrm>
            <a:off x="3532188" y="5264150"/>
            <a:ext cx="1430337" cy="73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sz="2100" b="1">
                <a:solidFill>
                  <a:srgbClr val="003366"/>
                </a:solidFill>
              </a:rPr>
              <a:t>3 626,2 (106,2%)</a:t>
            </a:r>
            <a:endParaRPr lang="ru-RU" sz="2100" b="1">
              <a:solidFill>
                <a:srgbClr val="003366"/>
              </a:solidFill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black">
          <a:xfrm>
            <a:off x="5118100" y="5264150"/>
            <a:ext cx="1430338" cy="73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ru-RU" sz="2100" b="1">
                <a:solidFill>
                  <a:srgbClr val="003366"/>
                </a:solidFill>
              </a:rPr>
              <a:t>4 451,7 (102,4 %)</a:t>
            </a:r>
          </a:p>
        </p:txBody>
      </p:sp>
      <p:sp>
        <p:nvSpPr>
          <p:cNvPr id="222208" name="Text Box 24"/>
          <p:cNvSpPr txBox="1">
            <a:spLocks noChangeArrowheads="1"/>
          </p:cNvSpPr>
          <p:nvPr/>
        </p:nvSpPr>
        <p:spPr bwMode="black">
          <a:xfrm>
            <a:off x="7661275" y="4960938"/>
            <a:ext cx="1666875" cy="855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b="1">
                <a:solidFill>
                  <a:srgbClr val="003366"/>
                </a:solidFill>
              </a:rPr>
              <a:t>1 325,4</a:t>
            </a:r>
          </a:p>
          <a:p>
            <a:pPr defTabSz="942975"/>
            <a:r>
              <a:rPr lang="kk-KZ" b="1">
                <a:solidFill>
                  <a:srgbClr val="003366"/>
                </a:solidFill>
              </a:rPr>
              <a:t>(101,1 %)</a:t>
            </a:r>
            <a:r>
              <a:rPr lang="kk-KZ">
                <a:solidFill>
                  <a:srgbClr val="003366"/>
                </a:solidFill>
              </a:rPr>
              <a:t>  </a:t>
            </a:r>
            <a:endParaRPr lang="ru-RU">
              <a:solidFill>
                <a:srgbClr val="003366"/>
              </a:solidFill>
            </a:endParaRPr>
          </a:p>
        </p:txBody>
      </p:sp>
      <p:sp>
        <p:nvSpPr>
          <p:cNvPr id="222293" name="Rectangle 85"/>
          <p:cNvSpPr>
            <a:spLocks noChangeArrowheads="1"/>
          </p:cNvSpPr>
          <p:nvPr/>
        </p:nvSpPr>
        <p:spPr bwMode="auto">
          <a:xfrm>
            <a:off x="9721850" y="6721475"/>
            <a:ext cx="346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5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576263"/>
          </a:xfrm>
        </p:spPr>
        <p:txBody>
          <a:bodyPr/>
          <a:lstStyle/>
          <a:p>
            <a:r>
              <a:rPr lang="ru-RU" sz="2100" b="1">
                <a:solidFill>
                  <a:schemeClr val="accent2"/>
                </a:solidFill>
              </a:rPr>
              <a:t>Информация по перевыполнению плана по доходам  республиканского бюджета              за 2011 год</a:t>
            </a:r>
            <a:endParaRPr lang="ru-RU" sz="2100">
              <a:solidFill>
                <a:schemeClr val="accent2"/>
              </a:solidFill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079625"/>
            <a:ext cx="4206875" cy="43211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/>
              <a:t>	</a:t>
            </a:r>
            <a:endParaRPr lang="ru-RU" sz="2900"/>
          </a:p>
        </p:txBody>
      </p:sp>
      <p:graphicFrame>
        <p:nvGraphicFramePr>
          <p:cNvPr id="395315" name="Group 51"/>
          <p:cNvGraphicFramePr>
            <a:graphicFrameLocks noGrp="1"/>
          </p:cNvGraphicFramePr>
          <p:nvPr>
            <p:ph sz="half" idx="4294967295"/>
          </p:nvPr>
        </p:nvGraphicFramePr>
        <p:xfrm>
          <a:off x="146050" y="795338"/>
          <a:ext cx="9788525" cy="5859465"/>
        </p:xfrm>
        <a:graphic>
          <a:graphicData uri="http://schemas.openxmlformats.org/drawingml/2006/table">
            <a:tbl>
              <a:tblPr/>
              <a:tblGrid>
                <a:gridCol w="7143750"/>
                <a:gridCol w="2644775"/>
              </a:tblGrid>
              <a:tr h="557213">
                <a:tc gridSpan="2">
                  <a:txBody>
                    <a:bodyPr/>
                    <a:lstStyle/>
                    <a:p>
                      <a:pPr marL="0" marR="0" lvl="0" indent="0" algn="just" defTabSz="9429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Доходы республиканского бюджета в целом перевыполнены на 90,8 млрд.тенге </a:t>
                      </a:r>
                    </a:p>
                    <a:p>
                      <a:pPr marL="0" marR="0" lvl="0" indent="0" algn="just" defTabSz="9429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(план 3 035,4 млрд.тенге, факт 3 126,3 млрд.тенге), в том числе:</a:t>
                      </a:r>
                    </a:p>
                  </a:txBody>
                  <a:tcPr marL="94273" marR="94273" marT="47137" marB="471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 Увеличение,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в основном, составило::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роста   внешнеторгового   оборота  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        48,8 млрд.тенге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уменьшения сумм возврата НДС из республиканского бюджета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          9,8 млрд.тенге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разовых поступлений по налогу на сверхприбыль по дополнительной декларации за 2009-2010 годы  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          6,2  млрд.тенге</a:t>
                      </a:r>
                    </a:p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преждевременной уплатой НДПИ отдельными компаниями по деятельности за 4 квартал 2011 года (срок уплаты  25.02.2012 г.)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        11,5 млрд. тенге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поступления дивидендов  на государственный пакет акций от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Kazakhmys PLC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и от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ENRC PLC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(Великобритания) и ряда АО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          6,1  млрд.тенге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штрафов,  которые не планируются 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         12,5 млрд. тенге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 поступлений  по Соглашению между Правительством Российской Федерации и Правительством Республики  Казахстан  о сотрудничестве и взаимных расчетах при утилизации ядерных боеприпасов 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        3,3  млрд. тенге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поступлений сумм возврата трансфертов, использованных не по целевому назначению и неиспользованных целевых трансфертов 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14,7  млрд.тенге</a:t>
                      </a:r>
                    </a:p>
                    <a:p>
                      <a:pPr marL="0" marR="0" lvl="0" indent="0" algn="ctr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Уменьшение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429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 авансовых платежей по КПН  отдельными налогоплательщиками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10,1  млрд.тенге</a:t>
                      </a:r>
                    </a:p>
                  </a:txBody>
                  <a:tcPr marL="94273" marR="94273" marT="47137" marB="47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</a:tr>
            </a:tbl>
          </a:graphicData>
        </a:graphic>
      </p:graphicFrame>
      <p:sp>
        <p:nvSpPr>
          <p:cNvPr id="395307" name="Rectangle 43"/>
          <p:cNvSpPr>
            <a:spLocks noChangeArrowheads="1"/>
          </p:cNvSpPr>
          <p:nvPr/>
        </p:nvSpPr>
        <p:spPr bwMode="auto">
          <a:xfrm>
            <a:off x="9721850" y="6721475"/>
            <a:ext cx="346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6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0" y="687388"/>
          <a:ext cx="10082213" cy="6513512"/>
        </p:xfrm>
        <a:graphic>
          <a:graphicData uri="http://schemas.openxmlformats.org/presentationml/2006/ole">
            <p:oleObj spid="_x0000_s388098" name="Лист" r:id="rId3" imgW="11791902" imgH="9448610" progId="Excel.Sheet.8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95263" y="273050"/>
            <a:ext cx="9578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0" tIns="47130" rIns="94260" bIns="47130">
            <a:spAutoFit/>
          </a:bodyPr>
          <a:lstStyle/>
          <a:p>
            <a:pPr defTabSz="942975" eaLnBrk="0" hangingPunct="0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Динамика недоимки по состоянию на 1 января 2012 года</a:t>
            </a: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9644063" y="6721475"/>
            <a:ext cx="436562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black">
          <a:xfrm>
            <a:off x="1704975" y="3675063"/>
            <a:ext cx="1271588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ru-RU" sz="1600">
                <a:solidFill>
                  <a:srgbClr val="003366"/>
                </a:solidFill>
                <a:cs typeface="Arial" charset="0"/>
              </a:rPr>
              <a:t>100,3</a:t>
            </a:r>
            <a:endParaRPr lang="ru-RU" sz="1600">
              <a:solidFill>
                <a:srgbClr val="003366"/>
              </a:solidFill>
            </a:endParaRPr>
          </a:p>
        </p:txBody>
      </p:sp>
      <p:sp>
        <p:nvSpPr>
          <p:cNvPr id="19" name=" 3"/>
          <p:cNvSpPr>
            <a:spLocks/>
          </p:cNvSpPr>
          <p:nvPr/>
        </p:nvSpPr>
        <p:spPr bwMode="auto">
          <a:xfrm rot="-433897">
            <a:off x="1547813" y="1028700"/>
            <a:ext cx="5473700" cy="1419225"/>
          </a:xfrm>
          <a:custGeom>
            <a:avLst/>
            <a:gdLst>
              <a:gd name="T0" fmla="*/ 0 w 2092325"/>
              <a:gd name="T1" fmla="*/ 1254125 h 1254125"/>
              <a:gd name="T2" fmla="*/ 1811684 w 2092325"/>
              <a:gd name="T3" fmla="*/ 0 h 1254125"/>
              <a:gd name="T4" fmla="*/ 2092325 w 2092325"/>
              <a:gd name="T5" fmla="*/ 250825 h 1254125"/>
              <a:gd name="T6" fmla="*/ 1882337 w 2092325"/>
              <a:gd name="T7" fmla="*/ 627063 h 1254125"/>
              <a:gd name="T8" fmla="*/ 5898240 60000 65536"/>
              <a:gd name="T9" fmla="*/ 17694720 60000 65536"/>
              <a:gd name="T10" fmla="*/ 0 60000 65536"/>
              <a:gd name="T11" fmla="*/ 589824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2325" h="1254125">
                <a:moveTo>
                  <a:pt x="0" y="1254125"/>
                </a:moveTo>
                <a:cubicBezTo>
                  <a:pt x="232481" y="696736"/>
                  <a:pt x="842263" y="330950"/>
                  <a:pt x="1829348" y="156766"/>
                </a:cubicBezTo>
                <a:lnTo>
                  <a:pt x="1829348" y="156766"/>
                </a:lnTo>
                <a:lnTo>
                  <a:pt x="1811684" y="0"/>
                </a:lnTo>
                <a:lnTo>
                  <a:pt x="2092325" y="250825"/>
                </a:lnTo>
                <a:lnTo>
                  <a:pt x="1882337" y="627063"/>
                </a:lnTo>
                <a:lnTo>
                  <a:pt x="1864674" y="470297"/>
                </a:lnTo>
                <a:cubicBezTo>
                  <a:pt x="970279" y="539970"/>
                  <a:pt x="348721" y="801246"/>
                  <a:pt x="0" y="1254125"/>
                </a:cubicBezTo>
                <a:lnTo>
                  <a:pt x="0" y="1254125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gamma/>
                  <a:shade val="46275"/>
                  <a:invGamma/>
                </a:srgbClr>
              </a:gs>
              <a:gs pos="5000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rot="-886569">
            <a:off x="3055938" y="1257300"/>
            <a:ext cx="3097212" cy="452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4273" tIns="47137" rIns="94273" bIns="47137" anchor="ctr"/>
          <a:lstStyle/>
          <a:p>
            <a:pPr defTabSz="942975"/>
            <a:r>
              <a:rPr lang="ru-RU" sz="160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600" b="1" i="1">
                <a:solidFill>
                  <a:srgbClr val="003366"/>
                </a:solidFill>
                <a:cs typeface="Arial" charset="0"/>
              </a:rPr>
              <a:t>увеличение в 2,2 раза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18" name="Group 19"/>
          <p:cNvGrpSpPr>
            <a:grpSpLocks/>
          </p:cNvGrpSpPr>
          <p:nvPr/>
        </p:nvGrpSpPr>
        <p:grpSpPr bwMode="auto">
          <a:xfrm>
            <a:off x="7104063" y="4960938"/>
            <a:ext cx="2540000" cy="908050"/>
            <a:chOff x="471" y="272"/>
            <a:chExt cx="1161" cy="1539"/>
          </a:xfrm>
        </p:grpSpPr>
        <p:sp>
          <p:nvSpPr>
            <p:cNvPr id="265219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6C2220"/>
                </a:gs>
                <a:gs pos="50000">
                  <a:schemeClr val="accent2">
                    <a:alpha val="50000"/>
                  </a:schemeClr>
                </a:gs>
                <a:gs pos="100000">
                  <a:srgbClr val="6C222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65221" name="Group 19"/>
          <p:cNvGrpSpPr>
            <a:grpSpLocks/>
          </p:cNvGrpSpPr>
          <p:nvPr/>
        </p:nvGrpSpPr>
        <p:grpSpPr bwMode="auto">
          <a:xfrm>
            <a:off x="676275" y="4886325"/>
            <a:ext cx="2538413" cy="757238"/>
            <a:chOff x="471" y="272"/>
            <a:chExt cx="1161" cy="1539"/>
          </a:xfrm>
        </p:grpSpPr>
        <p:sp>
          <p:nvSpPr>
            <p:cNvPr id="265222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6C2220"/>
                </a:gs>
                <a:gs pos="50000">
                  <a:schemeClr val="accent2">
                    <a:alpha val="50000"/>
                  </a:schemeClr>
                </a:gs>
                <a:gs pos="100000">
                  <a:srgbClr val="6C222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65224" name="Group 16"/>
          <p:cNvGrpSpPr>
            <a:grpSpLocks/>
          </p:cNvGrpSpPr>
          <p:nvPr/>
        </p:nvGrpSpPr>
        <p:grpSpPr bwMode="auto">
          <a:xfrm>
            <a:off x="7104063" y="1181100"/>
            <a:ext cx="2538412" cy="4460875"/>
            <a:chOff x="471" y="272"/>
            <a:chExt cx="1161" cy="1539"/>
          </a:xfrm>
        </p:grpSpPr>
        <p:sp>
          <p:nvSpPr>
            <p:cNvPr id="265225" name="Oval 17"/>
            <p:cNvSpPr>
              <a:spLocks noChangeArrowheads="1"/>
            </p:cNvSpPr>
            <p:nvPr/>
          </p:nvSpPr>
          <p:spPr bwMode="ltGray">
            <a:xfrm>
              <a:off x="471" y="1394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>
                    <a:alpha val="83000"/>
                  </a:srgbClr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solidFill>
                  <a:srgbClr val="003366"/>
                </a:solidFill>
                <a:latin typeface="Algerian" pitchFamily="82" charset="0"/>
                <a:cs typeface="Arial" charset="0"/>
              </a:endParaRPr>
            </a:p>
          </p:txBody>
        </p:sp>
        <p:sp>
          <p:nvSpPr>
            <p:cNvPr id="3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>
                    <a:alpha val="83000"/>
                  </a:srgbClr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solidFill>
                  <a:srgbClr val="003366"/>
                </a:solidFill>
                <a:latin typeface="Algerian" pitchFamily="82" charset="0"/>
                <a:cs typeface="Arial" charset="0"/>
              </a:endParaRPr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black">
          <a:xfrm>
            <a:off x="4244975" y="3978275"/>
            <a:ext cx="14303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Факт</a:t>
            </a:r>
            <a:endParaRPr lang="ru-RU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black">
          <a:xfrm rot="10800000" flipV="1">
            <a:off x="0" y="803275"/>
            <a:ext cx="1430338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b="1">
                <a:solidFill>
                  <a:srgbClr val="003366"/>
                </a:solidFill>
                <a:latin typeface="Algerian" pitchFamily="82" charset="0"/>
                <a:cs typeface="Arial" charset="0"/>
              </a:rPr>
              <a:t>2010 г.</a:t>
            </a:r>
            <a:endParaRPr lang="ru-RU" b="1">
              <a:solidFill>
                <a:srgbClr val="003366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black">
          <a:xfrm rot="10800000" flipV="1">
            <a:off x="8650288" y="803275"/>
            <a:ext cx="1430337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/>
            <a:r>
              <a:rPr lang="kk-KZ" b="1">
                <a:solidFill>
                  <a:srgbClr val="003366"/>
                </a:solidFill>
                <a:latin typeface="Algerian" pitchFamily="82" charset="0"/>
                <a:cs typeface="Arial" charset="0"/>
              </a:rPr>
              <a:t>2011г.</a:t>
            </a:r>
            <a:endParaRPr lang="ru-RU" b="1">
              <a:solidFill>
                <a:srgbClr val="003366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black">
          <a:xfrm>
            <a:off x="0" y="6021388"/>
            <a:ext cx="3690938" cy="73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kk-KZ" sz="2100" b="1">
                <a:solidFill>
                  <a:srgbClr val="003366"/>
                </a:solidFill>
              </a:rPr>
              <a:t>не освоено 37,5 млрд.тенге, или 0,9 %</a:t>
            </a:r>
            <a:endParaRPr lang="ru-RU" sz="2100" b="1">
              <a:solidFill>
                <a:srgbClr val="003366"/>
              </a:solidFill>
            </a:endParaRPr>
          </a:p>
        </p:txBody>
      </p:sp>
      <p:sp>
        <p:nvSpPr>
          <p:cNvPr id="26523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030288"/>
          </a:xfrm>
          <a:noFill/>
          <a:ln/>
        </p:spPr>
        <p:txBody>
          <a:bodyPr lIns="89135" tIns="44566" rIns="89135" bIns="44566" anchor="t"/>
          <a:lstStyle/>
          <a:p>
            <a:r>
              <a:rPr lang="ru-RU" sz="2500" b="1">
                <a:solidFill>
                  <a:srgbClr val="003366"/>
                </a:solidFill>
              </a:rPr>
              <a:t>Исполнение расходов республиканского бюджета </a:t>
            </a:r>
            <a:br>
              <a:rPr lang="ru-RU" sz="2500" b="1">
                <a:solidFill>
                  <a:srgbClr val="003366"/>
                </a:solidFill>
              </a:rPr>
            </a:br>
            <a:r>
              <a:rPr lang="ru-RU" sz="2500" b="1">
                <a:solidFill>
                  <a:srgbClr val="003366"/>
                </a:solidFill>
              </a:rPr>
              <a:t>за 2010 – 2011 годы</a:t>
            </a:r>
            <a:r>
              <a:rPr lang="ru-RU" sz="29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black">
          <a:xfrm>
            <a:off x="7104063" y="2616200"/>
            <a:ext cx="2619375" cy="233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Освоено</a:t>
            </a:r>
            <a:r>
              <a:rPr lang="en-US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  </a:t>
            </a:r>
            <a:endParaRPr lang="ru-RU" b="1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 defTabSz="942975">
              <a:spcBef>
                <a:spcPct val="50000"/>
              </a:spcBef>
            </a:pPr>
            <a:r>
              <a:rPr lang="kk-KZ" b="1">
                <a:solidFill>
                  <a:srgbClr val="003366"/>
                </a:solidFill>
              </a:rPr>
              <a:t>5 127,3  </a:t>
            </a:r>
            <a:r>
              <a:rPr lang="kk-KZ" sz="2100" b="1">
                <a:solidFill>
                  <a:srgbClr val="003366"/>
                </a:solidFill>
              </a:rPr>
              <a:t>млрд.тенге </a:t>
            </a:r>
          </a:p>
          <a:p>
            <a:pPr defTabSz="942975">
              <a:spcBef>
                <a:spcPct val="50000"/>
              </a:spcBef>
            </a:pPr>
            <a:r>
              <a:rPr lang="kk-KZ" sz="2100" b="1">
                <a:solidFill>
                  <a:srgbClr val="003366"/>
                </a:solidFill>
              </a:rPr>
              <a:t>(99,2%)</a:t>
            </a:r>
          </a:p>
          <a:p>
            <a:pPr defTabSz="942975">
              <a:spcBef>
                <a:spcPct val="50000"/>
              </a:spcBef>
            </a:pPr>
            <a:endParaRPr lang="ru-RU" sz="2100" b="1">
              <a:solidFill>
                <a:srgbClr val="003366"/>
              </a:solidFill>
            </a:endParaRP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9596438" y="6696075"/>
            <a:ext cx="48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209" tIns="47105" rIns="94209" bIns="47105" anchor="ctr"/>
          <a:lstStyle/>
          <a:p>
            <a:pPr defTabSz="942975"/>
            <a:r>
              <a:rPr lang="ru-RU" sz="2100" b="1">
                <a:solidFill>
                  <a:srgbClr val="003366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265239" name="AutoShape 23"/>
          <p:cNvSpPr>
            <a:spLocks/>
          </p:cNvSpPr>
          <p:nvPr/>
        </p:nvSpPr>
        <p:spPr bwMode="auto">
          <a:xfrm>
            <a:off x="3214688" y="1635125"/>
            <a:ext cx="476250" cy="3402013"/>
          </a:xfrm>
          <a:prstGeom prst="rightBrace">
            <a:avLst>
              <a:gd name="adj1" fmla="val 59495"/>
              <a:gd name="adj2" fmla="val 5001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5240" name="AutoShape 24"/>
          <p:cNvSpPr>
            <a:spLocks/>
          </p:cNvSpPr>
          <p:nvPr/>
        </p:nvSpPr>
        <p:spPr bwMode="auto">
          <a:xfrm rot="10800000">
            <a:off x="6548438" y="1482725"/>
            <a:ext cx="635000" cy="3779838"/>
          </a:xfrm>
          <a:prstGeom prst="rightBrace">
            <a:avLst>
              <a:gd name="adj1" fmla="val 496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5241" name="AutoShape 25"/>
          <p:cNvSpPr>
            <a:spLocks noChangeArrowheads="1"/>
          </p:cNvSpPr>
          <p:nvPr/>
        </p:nvSpPr>
        <p:spPr bwMode="auto">
          <a:xfrm>
            <a:off x="3690938" y="1635125"/>
            <a:ext cx="1906587" cy="984250"/>
          </a:xfrm>
          <a:prstGeom prst="wedgeRoundRectCallout">
            <a:avLst>
              <a:gd name="adj1" fmla="val -38338"/>
              <a:gd name="adj2" fmla="val 105083"/>
              <a:gd name="adj3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4273" tIns="47137" rIns="94273" bIns="47137" anchor="ctr"/>
          <a:lstStyle/>
          <a:p>
            <a:pPr defTabSz="942975"/>
            <a:endParaRPr lang="ru-RU" sz="1900" b="1">
              <a:solidFill>
                <a:srgbClr val="003366"/>
              </a:solidFill>
            </a:endParaRPr>
          </a:p>
          <a:p>
            <a:pPr defTabSz="942975"/>
            <a:r>
              <a:rPr lang="ru-RU" sz="2100" b="1">
                <a:solidFill>
                  <a:srgbClr val="003366"/>
                </a:solidFill>
              </a:rPr>
              <a:t>План</a:t>
            </a:r>
            <a:r>
              <a:rPr lang="ru-RU" sz="2100">
                <a:solidFill>
                  <a:srgbClr val="003366"/>
                </a:solidFill>
              </a:rPr>
              <a:t> </a:t>
            </a:r>
          </a:p>
          <a:p>
            <a:pPr defTabSz="942975"/>
            <a:r>
              <a:rPr lang="ru-RU" sz="2100" b="1">
                <a:solidFill>
                  <a:srgbClr val="003366"/>
                </a:solidFill>
              </a:rPr>
              <a:t>4 321,4 млрд.тенге</a:t>
            </a:r>
          </a:p>
          <a:p>
            <a:pPr defTabSz="942975"/>
            <a:endParaRPr lang="ru-RU" sz="2100" b="1">
              <a:solidFill>
                <a:srgbClr val="003366"/>
              </a:solidFill>
            </a:endParaRPr>
          </a:p>
        </p:txBody>
      </p:sp>
      <p:sp>
        <p:nvSpPr>
          <p:cNvPr id="265242" name="AutoShape 26"/>
          <p:cNvSpPr>
            <a:spLocks noChangeArrowheads="1"/>
          </p:cNvSpPr>
          <p:nvPr/>
        </p:nvSpPr>
        <p:spPr bwMode="auto">
          <a:xfrm>
            <a:off x="4167188" y="3448050"/>
            <a:ext cx="1824037" cy="1057275"/>
          </a:xfrm>
          <a:prstGeom prst="wedgeRoundRectCallout">
            <a:avLst>
              <a:gd name="adj1" fmla="val 74449"/>
              <a:gd name="adj2" fmla="val -50000"/>
              <a:gd name="adj3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4273" tIns="47137" rIns="94273" bIns="47137" anchor="ctr"/>
          <a:lstStyle/>
          <a:p>
            <a:pPr defTabSz="942975"/>
            <a:r>
              <a:rPr lang="ru-RU" sz="2100" b="1">
                <a:solidFill>
                  <a:srgbClr val="003366"/>
                </a:solidFill>
              </a:rPr>
              <a:t>План</a:t>
            </a:r>
            <a:r>
              <a:rPr lang="ru-RU" sz="2100">
                <a:solidFill>
                  <a:srgbClr val="003366"/>
                </a:solidFill>
              </a:rPr>
              <a:t> </a:t>
            </a:r>
          </a:p>
          <a:p>
            <a:pPr defTabSz="942975"/>
            <a:r>
              <a:rPr lang="ru-RU" sz="2100" b="1">
                <a:solidFill>
                  <a:srgbClr val="003366"/>
                </a:solidFill>
              </a:rPr>
              <a:t>5 170,2 млрд.тенге</a:t>
            </a:r>
          </a:p>
        </p:txBody>
      </p:sp>
      <p:sp>
        <p:nvSpPr>
          <p:cNvPr id="265243" name="AutoShape 27"/>
          <p:cNvSpPr>
            <a:spLocks/>
          </p:cNvSpPr>
          <p:nvPr/>
        </p:nvSpPr>
        <p:spPr bwMode="auto">
          <a:xfrm rot="5400000">
            <a:off x="1756569" y="4485481"/>
            <a:ext cx="377825" cy="2538413"/>
          </a:xfrm>
          <a:prstGeom prst="rightBrace">
            <a:avLst>
              <a:gd name="adj1" fmla="val 5598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5245" name="AutoShape 29"/>
          <p:cNvSpPr>
            <a:spLocks/>
          </p:cNvSpPr>
          <p:nvPr/>
        </p:nvSpPr>
        <p:spPr bwMode="auto">
          <a:xfrm rot="5400000">
            <a:off x="8184357" y="4636294"/>
            <a:ext cx="379412" cy="2540000"/>
          </a:xfrm>
          <a:prstGeom prst="rightBrace">
            <a:avLst>
              <a:gd name="adj1" fmla="val 5578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5248" name="Group 16"/>
          <p:cNvGrpSpPr>
            <a:grpSpLocks/>
          </p:cNvGrpSpPr>
          <p:nvPr/>
        </p:nvGrpSpPr>
        <p:grpSpPr bwMode="auto">
          <a:xfrm>
            <a:off x="676275" y="1181100"/>
            <a:ext cx="2538413" cy="4310063"/>
            <a:chOff x="471" y="272"/>
            <a:chExt cx="1161" cy="1539"/>
          </a:xfrm>
        </p:grpSpPr>
        <p:sp>
          <p:nvSpPr>
            <p:cNvPr id="265249" name="Oval 17"/>
            <p:cNvSpPr>
              <a:spLocks noChangeArrowheads="1"/>
            </p:cNvSpPr>
            <p:nvPr/>
          </p:nvSpPr>
          <p:spPr bwMode="ltGray">
            <a:xfrm>
              <a:off x="471" y="1394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>
                    <a:alpha val="83000"/>
                  </a:srgbClr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solidFill>
                  <a:srgbClr val="003366"/>
                </a:solidFill>
                <a:latin typeface="Algerian" pitchFamily="82" charset="0"/>
                <a:cs typeface="Arial" charset="0"/>
              </a:endParaRP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>
                    <a:alpha val="83000"/>
                  </a:srgbClr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4273" tIns="47137" rIns="94273" bIns="47137" anchor="ctr"/>
            <a:lstStyle/>
            <a:p>
              <a:pPr algn="l" defTabSz="942975"/>
              <a:endParaRPr lang="ru-RU" sz="2300" b="1">
                <a:solidFill>
                  <a:srgbClr val="003366"/>
                </a:solidFill>
                <a:latin typeface="Algerian" pitchFamily="82" charset="0"/>
                <a:cs typeface="Arial" charset="0"/>
              </a:endParaRPr>
            </a:p>
          </p:txBody>
        </p:sp>
      </p:grpSp>
      <p:sp>
        <p:nvSpPr>
          <p:cNvPr id="7" name="Text Box 22"/>
          <p:cNvSpPr txBox="1">
            <a:spLocks noChangeArrowheads="1"/>
          </p:cNvSpPr>
          <p:nvPr/>
        </p:nvSpPr>
        <p:spPr bwMode="black">
          <a:xfrm>
            <a:off x="517525" y="2541588"/>
            <a:ext cx="2616200" cy="233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Освоено</a:t>
            </a:r>
            <a:r>
              <a:rPr lang="en-US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  </a:t>
            </a:r>
            <a:endParaRPr lang="ru-RU" b="1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 defTabSz="942975">
              <a:spcBef>
                <a:spcPct val="50000"/>
              </a:spcBef>
            </a:pPr>
            <a:r>
              <a:rPr lang="kk-KZ" b="1">
                <a:solidFill>
                  <a:srgbClr val="003366"/>
                </a:solidFill>
              </a:rPr>
              <a:t>4 284,0  </a:t>
            </a:r>
            <a:r>
              <a:rPr lang="kk-KZ" sz="2100" b="1">
                <a:solidFill>
                  <a:srgbClr val="003366"/>
                </a:solidFill>
              </a:rPr>
              <a:t>млрд.тенге </a:t>
            </a:r>
          </a:p>
          <a:p>
            <a:pPr defTabSz="942975">
              <a:spcBef>
                <a:spcPct val="50000"/>
              </a:spcBef>
            </a:pPr>
            <a:r>
              <a:rPr lang="kk-KZ" sz="2100" b="1">
                <a:solidFill>
                  <a:srgbClr val="003366"/>
                </a:solidFill>
              </a:rPr>
              <a:t>(99,1%)</a:t>
            </a:r>
          </a:p>
          <a:p>
            <a:pPr defTabSz="942975">
              <a:spcBef>
                <a:spcPct val="50000"/>
              </a:spcBef>
            </a:pPr>
            <a:endParaRPr lang="ru-RU" sz="2100" b="1">
              <a:solidFill>
                <a:srgbClr val="003366"/>
              </a:solidFill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black">
          <a:xfrm>
            <a:off x="6389688" y="6021388"/>
            <a:ext cx="3690937" cy="73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lIns="94273" tIns="47137" rIns="94273" bIns="47137">
            <a:spAutoFit/>
          </a:bodyPr>
          <a:lstStyle/>
          <a:p>
            <a:pPr defTabSz="942975">
              <a:spcBef>
                <a:spcPct val="50000"/>
              </a:spcBef>
            </a:pPr>
            <a:r>
              <a:rPr lang="kk-KZ" sz="2100" b="1">
                <a:solidFill>
                  <a:srgbClr val="003366"/>
                </a:solidFill>
              </a:rPr>
              <a:t>не освоено 42,9 млрд.тенге, или 0,8 %</a:t>
            </a:r>
            <a:endParaRPr lang="ru-RU" sz="2100" b="1">
              <a:solidFill>
                <a:srgbClr val="003366"/>
              </a:solidFill>
            </a:endParaRPr>
          </a:p>
        </p:txBody>
      </p:sp>
      <p:sp>
        <p:nvSpPr>
          <p:cNvPr id="265253" name="Rectangle 37"/>
          <p:cNvSpPr>
            <a:spLocks noChangeArrowheads="1"/>
          </p:cNvSpPr>
          <p:nvPr/>
        </p:nvSpPr>
        <p:spPr bwMode="auto">
          <a:xfrm>
            <a:off x="9721850" y="6721475"/>
            <a:ext cx="346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4273" tIns="47137" rIns="94273" bIns="47137">
            <a:spAutoFit/>
          </a:bodyPr>
          <a:lstStyle/>
          <a:p>
            <a:pPr defTabSz="942975"/>
            <a:r>
              <a:rPr lang="ru-RU">
                <a:solidFill>
                  <a:srgbClr val="000099"/>
                </a:solidFill>
              </a:rPr>
              <a:t>8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Chart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42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42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8839</TotalTime>
  <Words>1762</Words>
  <Application>Microsoft PowerPoint</Application>
  <PresentationFormat>Произвольный</PresentationFormat>
  <Paragraphs>390</Paragraphs>
  <Slides>21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Оформление по умолчанию</vt:lpstr>
      <vt:lpstr>Диаграмма</vt:lpstr>
      <vt:lpstr>Лист</vt:lpstr>
      <vt:lpstr>Visio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Доходы республиканского бюджета за 2010-2011 годы, млрд.тенге </vt:lpstr>
      <vt:lpstr>Информация по перевыполнению плана по доходам  республиканского бюджета              за 2011 год</vt:lpstr>
      <vt:lpstr>Слайд 8</vt:lpstr>
      <vt:lpstr>Исполнение расходов республиканского бюджета  за 2010 – 2011 годы </vt:lpstr>
      <vt:lpstr> Отставание фактического исполнения республиканского бюджета от плана </vt:lpstr>
      <vt:lpstr>Расходы республиканского бюджета  на  социальную сферу за 2001-2011 годы</vt:lpstr>
      <vt:lpstr>Слайд 12</vt:lpstr>
      <vt:lpstr>Слайд 13</vt:lpstr>
      <vt:lpstr>Слайд 14</vt:lpstr>
      <vt:lpstr>Слайд 15</vt:lpstr>
      <vt:lpstr>                    Расходы республиканского бюджета 2011 года в рамках Программы жилищного строительства в Республике Казахстан</vt:lpstr>
      <vt:lpstr>Развитие отраслей сельского хозяйства</vt:lpstr>
      <vt:lpstr>Слайд 18</vt:lpstr>
      <vt:lpstr>Слайд 19</vt:lpstr>
      <vt:lpstr>Слайд 20</vt:lpstr>
      <vt:lpstr>Итоги контроля исполнения республиканского бюджета                          за 2010-2011 годы</vt:lpstr>
    </vt:vector>
  </TitlesOfParts>
  <Company>Таможенный Комитет Республики Казахстан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Ola</cp:lastModifiedBy>
  <cp:revision>339</cp:revision>
  <dcterms:created xsi:type="dcterms:W3CDTF">2007-04-25T13:50:46Z</dcterms:created>
  <dcterms:modified xsi:type="dcterms:W3CDTF">2012-05-18T12:00:25Z</dcterms:modified>
</cp:coreProperties>
</file>