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7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66"/>
    <a:srgbClr val="339999"/>
    <a:srgbClr val="99CCCC"/>
    <a:srgbClr val="CCFFFF"/>
    <a:srgbClr val="33FFFF"/>
    <a:srgbClr val="CCCCCC"/>
    <a:srgbClr val="CC9999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1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6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1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90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79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70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06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73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0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7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F945-DF8F-40DB-B164-A126A1C4A45E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7F2A-2C27-4D70-B810-54F6CFB5C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04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296024" y="0"/>
            <a:ext cx="5895975" cy="485775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5934074" y="0"/>
            <a:ext cx="723900" cy="485776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-9524"/>
            <a:ext cx="6981825" cy="333374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619875" y="-9527"/>
            <a:ext cx="723900" cy="333377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6419850"/>
            <a:ext cx="10277475" cy="43815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г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Астана, 2019 год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9915525" y="6419848"/>
            <a:ext cx="723900" cy="438152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95726" y="6705600"/>
            <a:ext cx="8296274" cy="152400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0800000">
            <a:off x="3648076" y="6705600"/>
            <a:ext cx="495299" cy="161925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276973"/>
            <a:ext cx="5219700" cy="2857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857750" y="6286495"/>
            <a:ext cx="723900" cy="276230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64405" y="1014412"/>
            <a:ext cx="10256045" cy="3900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58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ПРОЕКТ УТОЧНЕНИЯ РЕСПУБЛИКАНСКОГО </a:t>
            </a:r>
          </a:p>
          <a:p>
            <a:r>
              <a:rPr lang="ru-RU" sz="58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БЮДЖЕТА </a:t>
            </a:r>
          </a:p>
          <a:p>
            <a:r>
              <a:rPr lang="ru-RU" sz="58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НА 2019 ГОД</a:t>
            </a:r>
            <a:endParaRPr lang="ru-RU" sz="5800" b="1" dirty="0">
              <a:solidFill>
                <a:srgbClr val="339999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47749" y="4972050"/>
            <a:ext cx="103346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Arial Narrow" panose="020B0606020202030204" pitchFamily="34" charset="0"/>
              </a:rPr>
              <a:t>«Повышение качества жизни населения, </a:t>
            </a:r>
            <a:r>
              <a:rPr lang="ru-RU" sz="2000" dirty="0" smtClean="0">
                <a:latin typeface="Arial Narrow" panose="020B0606020202030204" pitchFamily="34" charset="0"/>
              </a:rPr>
              <a:t>через пересмотр приоритетов бюджетных расходов с акцентом на социальный сектор, безопасность и инфраструктуру»</a:t>
            </a:r>
            <a:endParaRPr lang="ru-RU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9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КОМПЛЕКСНЫЙ ПЛАН РАЗВИТИЯ ТУРКЕСТАНСКОЙ ОБЛАСТИ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77803"/>
              </p:ext>
            </p:extLst>
          </p:nvPr>
        </p:nvGraphicFramePr>
        <p:xfrm>
          <a:off x="142876" y="1064783"/>
          <a:ext cx="11868150" cy="4688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675"/>
                <a:gridCol w="1855943"/>
                <a:gridCol w="1600766"/>
                <a:gridCol w="1600766"/>
              </a:tblGrid>
              <a:tr h="37164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 (млрд. тенге)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0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уточнения бюджета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7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17,6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59,9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42,3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2720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объектов в сфере образования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7,7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10,3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2,6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677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объектов в сфере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з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дравоохранения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5,5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914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Энергетический комплекс</a:t>
                      </a: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7,3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5,5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593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Транспортная инфраструктура</a:t>
                      </a: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3,9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4,4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0,5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472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Жилищно-коммунальное хозяйство и благоустройство </a:t>
                      </a:r>
                    </a:p>
                  </a:txBody>
                  <a:tcPr marL="144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28,6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25,0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4596">
                <a:tc>
                  <a:txBody>
                    <a:bodyPr/>
                    <a:lstStyle/>
                    <a:p>
                      <a:pPr marL="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и реконструкция систем тепло-, водоснабжения и водоотведения</a:t>
                      </a:r>
                    </a:p>
                  </a:txBody>
                  <a:tcPr marL="144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2,3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2,3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</a:rPr>
              <a:t>КОМПЛЕКСНЫЙ ПЛАН РАЗВИТИЯ </a:t>
            </a: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ГОРОДА АСТАНА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11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23061"/>
              </p:ext>
            </p:extLst>
          </p:nvPr>
        </p:nvGraphicFramePr>
        <p:xfrm>
          <a:off x="161926" y="1064783"/>
          <a:ext cx="11906248" cy="505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2539"/>
                <a:gridCol w="1861901"/>
                <a:gridCol w="1605904"/>
                <a:gridCol w="1605904"/>
              </a:tblGrid>
              <a:tr h="37043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 (млрд. тенге)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9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бюджет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уточнения бюджета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6802"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118,1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139,9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21,8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609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объектов в сфере образования</a:t>
                      </a: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21,2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09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Транспортная инфраструктура</a:t>
                      </a: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42,1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13,0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8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Энергетический комплекс</a:t>
                      </a: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34,8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34,8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88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Жилищно-коммунальное хозяйство и благоустройство</a:t>
                      </a: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5,9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Индустриальный парк г. Астана</a:t>
                      </a: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0,6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и реконструкция систем тепло-, водоснабжения и водоотведения</a:t>
                      </a:r>
                    </a:p>
                  </a:txBody>
                  <a:tcPr marL="180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25,8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8,9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201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Кредитование на строительство и реконструкцию систем тепло-, водоснабжения и водоотведения</a:t>
                      </a:r>
                    </a:p>
                  </a:txBody>
                  <a:tcPr marL="180000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9,5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9,5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68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68162"/>
            <a:ext cx="12191999" cy="965338"/>
          </a:xfrm>
        </p:spPr>
        <p:txBody>
          <a:bodyPr anchor="ctr">
            <a:noAutofit/>
          </a:bodyPr>
          <a:lstStyle/>
          <a:p>
            <a:pPr lvl="2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РАСХОДЫ </a:t>
            </a: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СОЦИАЛЬНОЙ </a:t>
            </a:r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СФЕРЫ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12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986968"/>
              </p:ext>
            </p:extLst>
          </p:nvPr>
        </p:nvGraphicFramePr>
        <p:xfrm>
          <a:off x="120878" y="1460222"/>
          <a:ext cx="11966347" cy="5047036"/>
        </p:xfrm>
        <a:graphic>
          <a:graphicData uri="http://schemas.openxmlformats.org/drawingml/2006/table">
            <a:tbl>
              <a:tblPr/>
              <a:tblGrid>
                <a:gridCol w="5527447"/>
                <a:gridCol w="1657350"/>
                <a:gridCol w="838200"/>
                <a:gridCol w="1524000"/>
                <a:gridCol w="885825"/>
                <a:gridCol w="1533525"/>
              </a:tblGrid>
              <a:tr h="291653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 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1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 бюджет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уточнения бюджета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7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 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4 831,4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7,5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5 155,1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8,0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323,7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7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l" defTabSz="6858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общим объемам расходов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45,0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43,3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6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8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Социальное обеспечение и социальная помощь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3 043,4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4,8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3 223,2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179,8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1 118,0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1,7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192</a:t>
                      </a:r>
                      <a:r>
                        <a:rPr lang="ru-RU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74,2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583,4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0,9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595,9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12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936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Культура и спорт</a:t>
                      </a:r>
                      <a:endParaRPr lang="ru-RU" sz="2000" b="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07999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78,5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  <a:endParaRPr lang="ru-RU" sz="2000" b="0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161" marR="5161" marT="516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93,6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15,1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19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t"/>
                      <a:r>
                        <a:rPr lang="ru-RU" sz="14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Справочно</a:t>
                      </a:r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i="0" dirty="0"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01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  Объем ВВП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0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64 011,5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64 335,0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29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13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0" y="238124"/>
            <a:ext cx="12191999" cy="965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ru-RU" sz="3200" b="1" smtClean="0">
                <a:solidFill>
                  <a:srgbClr val="339999"/>
                </a:solidFill>
                <a:latin typeface="Arial Narrow" panose="020B0606020202030204" pitchFamily="34" charset="0"/>
              </a:rPr>
              <a:t>РАСХОДЫ НА ПОДДЕРЖКУ РЕАЛЬНОГО </a:t>
            </a:r>
            <a:r>
              <a:rPr lang="ru-RU" sz="3200" b="1" kern="120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СЕКТОРА ЭКОНОМИКИ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82873"/>
              </p:ext>
            </p:extLst>
          </p:nvPr>
        </p:nvGraphicFramePr>
        <p:xfrm>
          <a:off x="194504" y="1269755"/>
          <a:ext cx="11802990" cy="5031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722"/>
                <a:gridCol w="1442691"/>
                <a:gridCol w="945371"/>
                <a:gridCol w="1540654"/>
                <a:gridCol w="896150"/>
                <a:gridCol w="1218402"/>
              </a:tblGrid>
              <a:tr h="281382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 (млрд. тенге)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328" marR="8328" marT="83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328" marR="8328" marT="83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94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 бюджет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уточнения бюджета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52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1 859,1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2 171,4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312,4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9689">
                <a:tc>
                  <a:txBody>
                    <a:bodyPr/>
                    <a:lstStyle/>
                    <a:p>
                      <a:pPr marL="0" algn="l" defTabSz="6858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400" b="1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к общим объемам расходов</a:t>
                      </a:r>
                    </a:p>
                  </a:txBody>
                  <a:tcPr marL="17999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17,3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kk-KZ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18,3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1200" b="1" i="1" u="none" strike="noStrike">
                        <a:solidFill>
                          <a:srgbClr val="843C0C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t" latinLnBrk="0" hangingPunct="1"/>
                      <a:r>
                        <a:rPr lang="ru-RU" sz="1400" b="1" i="1" u="none" strike="noStrike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жол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562,4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615,5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Нұрлы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146,1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252,4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Программа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развития регионов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162,1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232,1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9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Развитие АПК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250,4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267,3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493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Энергетика </a:t>
                      </a:r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и </a:t>
                      </a:r>
                      <a:r>
                        <a:rPr lang="ru-R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экология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85,7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141,1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ГПИИР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163,7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Минерально-сырьевая база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7,1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49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«Цифровой Казахстан»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19,3</a:t>
                      </a:r>
                      <a:endParaRPr lang="ru-RU" sz="18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-0,2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9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«Дорожная карта бизнеса»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71449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39,9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kk-KZ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41,7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3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14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32753"/>
              </p:ext>
            </p:extLst>
          </p:nvPr>
        </p:nvGraphicFramePr>
        <p:xfrm>
          <a:off x="172246" y="1280830"/>
          <a:ext cx="11876878" cy="397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8323"/>
                <a:gridCol w="1864631"/>
                <a:gridCol w="1012109"/>
                <a:gridCol w="1569166"/>
                <a:gridCol w="912044"/>
                <a:gridCol w="1240605"/>
              </a:tblGrid>
              <a:tr h="344916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 год (млрд. тенге)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 бюджет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уточнения бюджета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0" i="0" u="none" strike="noStrike" dirty="0" smtClean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8895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328" marR="8328" marT="8328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ВВП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млрд. тенге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39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207" marR="8207" marT="820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1 281,9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371,6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400" b="1" i="1" u="none" strike="noStrike" dirty="0">
                          <a:solidFill>
                            <a:srgbClr val="2E75B6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89,7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586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% к общим объемам расходов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11,9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400" b="1" i="1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11,5</a:t>
                      </a:r>
                      <a:endParaRPr lang="ru-RU" sz="1400" b="1" i="1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200" b="1" i="1" u="none" strike="noStrike" dirty="0">
                          <a:solidFill>
                            <a:srgbClr val="843C0C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endParaRPr lang="ru-RU" sz="16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внутренних дел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2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353,4</a:t>
                      </a:r>
                      <a:endParaRPr lang="ru-RU" sz="20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2000" b="0" i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346,9</a:t>
                      </a:r>
                      <a:endParaRPr lang="ru-RU" sz="2000" b="0" i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-6,5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41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kern="1200" baseline="0" dirty="0" smtClean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Министерство обороны</a:t>
                      </a:r>
                    </a:p>
                  </a:txBody>
                  <a:tcPr marL="72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316,0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319,3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3,4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Arial" pitchFamily="34" charset="0"/>
                        </a:rPr>
                        <a:t>Государственный оборонный заказ</a:t>
                      </a: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255,7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255,9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kern="1200" smtClean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Специальные государственные органы</a:t>
                      </a:r>
                      <a:endParaRPr lang="kk-KZ" sz="2000" b="0" i="0" u="none" strike="noStrike" kern="1200" dirty="0" smtClean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309,0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409,7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t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100,8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Заголовок 1"/>
          <p:cNvSpPr txBox="1">
            <a:spLocks/>
          </p:cNvSpPr>
          <p:nvPr/>
        </p:nvSpPr>
        <p:spPr>
          <a:xfrm>
            <a:off x="0" y="315492"/>
            <a:ext cx="12191999" cy="965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ru-RU" sz="3200" b="1" dirty="0" smtClean="0">
                <a:solidFill>
                  <a:srgbClr val="339999"/>
                </a:solidFill>
                <a:latin typeface="Arial Narrow" panose="020B0606020202030204" pitchFamily="34" charset="0"/>
              </a:rPr>
              <a:t>РАСХОДЫ </a:t>
            </a:r>
            <a:r>
              <a:rPr lang="ru-RU" sz="3200" b="1" dirty="0">
                <a:solidFill>
                  <a:srgbClr val="339999"/>
                </a:solidFill>
                <a:latin typeface="Arial Narrow" panose="020B0606020202030204" pitchFamily="34" charset="0"/>
              </a:rPr>
              <a:t>СИЛОВОГО </a:t>
            </a: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БЛОКА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6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1" y="315492"/>
            <a:ext cx="11911014" cy="608433"/>
          </a:xfrm>
        </p:spPr>
        <p:txBody>
          <a:bodyPr anchor="ctr">
            <a:noAutofit/>
          </a:bodyPr>
          <a:lstStyle/>
          <a:p>
            <a:r>
              <a:rPr lang="ru-RU" sz="3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МАКРОЭКОНОМИЧЕСКИЕ ПОКАЗАТЕЛИ</a:t>
            </a:r>
            <a:endParaRPr lang="ru-RU" sz="3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44981" y="1143102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4,0-6,0 %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948048" y="1155613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370,0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Т/долл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США </a:t>
            </a:r>
          </a:p>
        </p:txBody>
      </p:sp>
      <p:sp>
        <p:nvSpPr>
          <p:cNvPr id="21" name="Пятиугольник 20"/>
          <p:cNvSpPr/>
          <p:nvPr/>
        </p:nvSpPr>
        <p:spPr>
          <a:xfrm>
            <a:off x="462647" y="3045596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Объем ВВП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>
            <a:off x="3341914" y="3080981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Цена на нефть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6144981" y="3086412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Инфляция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8948048" y="3086412"/>
            <a:ext cx="2590802" cy="620486"/>
          </a:xfrm>
          <a:prstGeom prst="homePlat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Курс тенге к </a:t>
            </a:r>
          </a:p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доллару США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41914" y="4217426"/>
            <a:ext cx="2590802" cy="17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Прогноз мировой цены на нефть сохранен на ранее утвержденном уровне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62647" y="1155613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64 335,0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млрд. тенге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41914" y="1155613"/>
            <a:ext cx="2590802" cy="143278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55,0 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долл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США за баррель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2647" y="4217426"/>
            <a:ext cx="2590802" cy="17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Объем ВВП вырос на 323,5 млрд. тенге. Реальный прирост к 2018 году составит 3,8%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096000" y="4217426"/>
            <a:ext cx="2590802" cy="17961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Среднегодовой  уровень сохранен в ранее заданном коридоре</a:t>
            </a:r>
          </a:p>
          <a:p>
            <a:pPr algn="just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48048" y="4217426"/>
            <a:ext cx="25908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Среднегодовой  курс сохранен на ранее утвержденном уровне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5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15492"/>
            <a:ext cx="12191999" cy="876299"/>
          </a:xfrm>
        </p:spPr>
        <p:txBody>
          <a:bodyPr anchor="ctr">
            <a:noAutofit/>
          </a:bodyPr>
          <a:lstStyle/>
          <a:p>
            <a:r>
              <a:rPr lang="ru-RU" sz="3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ОСНОВНЫЕ НАПРАВЛЕНИЯ РАСХОДОВ ПРОЕКТА УТОЧНЕНИЯ РЕСПУБЛИКАНСКОГО БЮДЖЕТА НА 2019 ГОД</a:t>
            </a:r>
            <a:endParaRPr lang="ru-RU" sz="3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5324" y="1428750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НОВЫЕ СОЦИАЛЬНЫЕ МЕР ГЛАВЫ ГОСУДАРСТВА </a:t>
            </a:r>
          </a:p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kk-KZ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ӘЛЕУМЕТТІК ҚАМҚОРЛЫҚ</a:t>
            </a:r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»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38198" y="1599481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1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10581083" y="1694272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5324" y="2613952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МЕРОПРИЯТИЯ В РАМКАХ «ГОДА МОЛОДЕЖИ»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38199" y="2846836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2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10581083" y="2905178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5324" y="3782232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СОЗДАНИЕ ФОНДА ПРЯМЫХ ИНВЕСТИЦИЙ «КАЗАХСТАНСКИЙ ИНВЕСТИЦИОННЫЙ ФОНД РАЗВИТИЯ»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838199" y="3977016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3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5400000">
            <a:off x="10581083" y="4027024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95324" y="4969562"/>
            <a:ext cx="10620376" cy="10229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lvl="2"/>
            <a:r>
              <a:rPr lang="ru-RU" sz="26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РЕАЛИЗАЦИЯ РАНЕЕ ПРИНЯТЫХ ОБЯЗАТЕЛЬСТВ</a:t>
            </a:r>
            <a:endParaRPr lang="ru-RU" sz="26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838199" y="5164346"/>
            <a:ext cx="619125" cy="63341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4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5400000">
            <a:off x="10581083" y="5238594"/>
            <a:ext cx="650082" cy="533399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674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0537"/>
            <a:ext cx="12191999" cy="589383"/>
          </a:xfrm>
        </p:spPr>
        <p:txBody>
          <a:bodyPr anchor="ctr">
            <a:noAutofit/>
          </a:bodyPr>
          <a:lstStyle/>
          <a:p>
            <a:r>
              <a:rPr lang="ru-RU" sz="3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ПАРАМЕТРЫ РЕСПУБЛИКАНСКОГО БЮДЖЕТА</a:t>
            </a:r>
            <a:endParaRPr lang="ru-RU" sz="3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19646"/>
              </p:ext>
            </p:extLst>
          </p:nvPr>
        </p:nvGraphicFramePr>
        <p:xfrm>
          <a:off x="148727" y="994378"/>
          <a:ext cx="11786099" cy="52159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0089"/>
                <a:gridCol w="1489422"/>
                <a:gridCol w="1702196"/>
                <a:gridCol w="1702196"/>
                <a:gridCol w="1702196"/>
              </a:tblGrid>
              <a:tr h="3381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2018 год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год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Утвержденный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бюджет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Проект уточненного бюджета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Отклонение</a:t>
                      </a:r>
                      <a:endParaRPr lang="ru-RU" sz="13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I. </a:t>
                      </a:r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ПОСТУПЛЕНИЯ, из них: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8 907,6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9 748,1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10 568,6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820,5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15,2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5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0" u="none" strike="noStrike" dirty="0" err="1">
                          <a:effectLst/>
                          <a:latin typeface="Arial Narrow" panose="020B0606020202030204" pitchFamily="34" charset="0"/>
                        </a:rPr>
                        <a:t>Ненефтяные</a:t>
                      </a:r>
                      <a:r>
                        <a:rPr lang="ru-RU" sz="1800" i="0" u="none" strike="noStrike" dirty="0">
                          <a:effectLst/>
                          <a:latin typeface="Arial Narrow" panose="020B0606020202030204" pitchFamily="34" charset="0"/>
                        </a:rPr>
                        <a:t> поступления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246,9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6 307,5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6 487,6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180,1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381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i="0" u="none" strike="noStrike" dirty="0">
                          <a:effectLst/>
                          <a:latin typeface="Arial Narrow" panose="020B0606020202030204" pitchFamily="34" charset="0"/>
                        </a:rPr>
                        <a:t>Нефтяные </a:t>
                      </a:r>
                      <a:r>
                        <a:rPr lang="ru-RU" sz="180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поступления,</a:t>
                      </a:r>
                      <a:r>
                        <a:rPr lang="ru-RU" sz="1800" i="0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в том числе:</a:t>
                      </a:r>
                      <a:endParaRPr lang="ru-R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660,8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3 440,6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4 081,0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640,4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91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>
                          <a:effectLst/>
                          <a:latin typeface="Arial Narrow" panose="020B0606020202030204" pitchFamily="34" charset="0"/>
                        </a:rPr>
                        <a:t>Гарантированный трансферт из </a:t>
                      </a:r>
                      <a:r>
                        <a:rPr lang="ru-RU" sz="1400" b="0" i="1" u="none" strike="noStrike" dirty="0" err="1">
                          <a:effectLst/>
                          <a:latin typeface="Arial Narrow" panose="020B0606020202030204" pitchFamily="34" charset="0"/>
                        </a:rPr>
                        <a:t>Нацфонда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2 600,0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2 450,0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2 700,0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250,0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23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Целевой трансферт из </a:t>
                      </a:r>
                      <a:r>
                        <a:rPr lang="ru-RU" sz="1400" b="0" i="1" u="none" strike="noStrike" dirty="0" err="1" smtClean="0">
                          <a:effectLst/>
                          <a:latin typeface="Arial Narrow" panose="020B0606020202030204" pitchFamily="34" charset="0"/>
                        </a:rPr>
                        <a:t>Нац</a:t>
                      </a:r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 фонда</a:t>
                      </a:r>
                    </a:p>
                  </a:txBody>
                  <a:tcPr marL="360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370,0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523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1" u="none" strike="noStrike" dirty="0" smtClean="0">
                          <a:effectLst/>
                          <a:latin typeface="Arial Narrow" panose="020B0606020202030204" pitchFamily="34" charset="0"/>
                        </a:rPr>
                        <a:t>ЭТП на</a:t>
                      </a:r>
                      <a:r>
                        <a:rPr lang="ru-RU" sz="1400" b="0" i="1" u="none" strike="noStrike" baseline="0" dirty="0" smtClean="0">
                          <a:effectLst/>
                          <a:latin typeface="Arial Narrow" panose="020B0606020202030204" pitchFamily="34" charset="0"/>
                        </a:rPr>
                        <a:t> нефть</a:t>
                      </a:r>
                      <a:endParaRPr lang="ru-RU" sz="1400" b="0" i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60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1 060,8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990,6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1 011,0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20,4</a:t>
                      </a:r>
                      <a:endParaRPr lang="ru-RU" sz="1400" b="0" i="1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II. </a:t>
                      </a:r>
                      <a:r>
                        <a:rPr lang="ru-RU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РАСХОДЫ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636,8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10 727,1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11 895,2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1 168,1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88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16,4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16,8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18,5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III. </a:t>
                      </a:r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</a:t>
                      </a:r>
                      <a:endParaRPr lang="ru-RU" sz="16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-729,2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-979,0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326,6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-347,6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1,2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-1,5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3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u="none" strike="noStrike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НЕНЕФТЯНОЙ ДЕФИЦИТ</a:t>
                      </a:r>
                      <a:endParaRPr lang="ru-RU" sz="20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0386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-4 </a:t>
                      </a:r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390,0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-4</a:t>
                      </a:r>
                      <a:r>
                        <a:rPr lang="ru-RU" sz="2000" b="1" i="0" u="none" strike="noStrike" kern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419,7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-5 407,6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1" i="0" u="none" strike="noStrike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-987,9</a:t>
                      </a:r>
                      <a:endParaRPr lang="ru-RU" sz="2000" b="1" i="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процентах к ВВП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24000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7,5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-6,9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-8,4</a:t>
                      </a:r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ОБЪЕМ ВВП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032" marR="5032" marT="503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58 785,7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64 011,5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64 335,0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323,5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52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96737"/>
            <a:ext cx="12191999" cy="876299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СОЦИАЛЬНЫЕ МЕРЫ ГЛАВЫ ГОСУДАРСТВА </a:t>
            </a: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/>
            </a:r>
            <a:b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«</a:t>
            </a:r>
            <a:r>
              <a:rPr lang="kk-KZ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ӘЛЕУМЕТТІК ҚАМҚОРЛЫҚ</a:t>
            </a:r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7367"/>
              </p:ext>
            </p:extLst>
          </p:nvPr>
        </p:nvGraphicFramePr>
        <p:xfrm>
          <a:off x="183527" y="1444463"/>
          <a:ext cx="11742619" cy="376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3802"/>
                <a:gridCol w="1908817"/>
              </a:tblGrid>
              <a:tr h="58436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Наименование </a:t>
                      </a:r>
                      <a:endParaRPr lang="ru-RU" sz="1400" b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2019 год</a:t>
                      </a:r>
                      <a:r>
                        <a:rPr lang="ru-RU" sz="14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(млрд. тенге)</a:t>
                      </a:r>
                      <a:r>
                        <a:rPr lang="ru-RU" sz="14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           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8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в том числе:</a:t>
                      </a:r>
                      <a:endParaRPr lang="ru-RU" sz="2800" b="1" kern="1200" dirty="0" smtClean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kk-KZ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444,3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0010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Arial Narrow" panose="020B0606020202030204" pitchFamily="34" charset="0"/>
                        </a:rPr>
                        <a:t>Усиление социальной поддержки отдельных категорий</a:t>
                      </a:r>
                      <a:r>
                        <a:rPr lang="ru-RU" sz="2200" b="0" baseline="0" dirty="0" smtClean="0">
                          <a:latin typeface="Arial Narrow" panose="020B0606020202030204" pitchFamily="34" charset="0"/>
                        </a:rPr>
                        <a:t> граждан</a:t>
                      </a:r>
                      <a:endParaRPr lang="ru-RU" sz="2200" b="0" dirty="0" smtClean="0">
                        <a:latin typeface="Arial Narrow" panose="020B0606020202030204" pitchFamily="34" charset="0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224,3</a:t>
                      </a:r>
                      <a:endParaRPr lang="ru-RU" sz="2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жильем малообеспеченных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многодетных семей</a:t>
                      </a:r>
                      <a:endParaRPr lang="ru-RU" sz="2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50,0</a:t>
                      </a:r>
                      <a:endParaRPr lang="ru-RU" sz="2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региональной инфраструктуры</a:t>
                      </a: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90,0</a:t>
                      </a:r>
                      <a:endParaRPr lang="ru-RU" sz="2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936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Специальный проект «</a:t>
                      </a:r>
                      <a:r>
                        <a:rPr lang="kk-KZ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Ауыл – Ел</a:t>
                      </a:r>
                      <a:r>
                        <a:rPr lang="kk-KZ" sz="2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бесігі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  <a:endParaRPr lang="ru-RU" sz="2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144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kk-KZ" sz="22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30,0</a:t>
                      </a:r>
                      <a:endParaRPr lang="ru-RU" sz="22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74" y="315494"/>
            <a:ext cx="6210299" cy="846558"/>
          </a:xfrm>
        </p:spPr>
        <p:txBody>
          <a:bodyPr anchor="ctr">
            <a:noAutofit/>
          </a:bodyPr>
          <a:lstStyle/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1. ИЗМЕНЕНИЕ МЕХАНИЗМА НАЗНАЧЕНИЯ АДРЕСНОЙ СОЦИАЛЬНО ПОМОЩИ</a:t>
            </a:r>
            <a:endParaRPr lang="ru-RU" sz="2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934074" y="315494"/>
            <a:ext cx="6276974" cy="8465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2. УВЕЛИЧЕНИЕ РАЗМЕРОВ ПОСОБИЙ</a:t>
            </a:r>
            <a:endParaRPr lang="ru-RU" sz="2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00030"/>
              </p:ext>
            </p:extLst>
          </p:nvPr>
        </p:nvGraphicFramePr>
        <p:xfrm>
          <a:off x="122077" y="1313281"/>
          <a:ext cx="5682322" cy="226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61"/>
                <a:gridCol w="2841161"/>
              </a:tblGrid>
              <a:tr h="4417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 1 апреля 2019 года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С 1 апреля 2019 года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766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ЧЕРТА</a:t>
                      </a:r>
                      <a:r>
                        <a:rPr lang="ru-RU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БЕДНОСТИ</a:t>
                      </a:r>
                      <a:endParaRPr lang="ru-RU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14 849 тенге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20 789 тенге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176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ЧИСЛЕННОСТЬ ПОЛУЧАТЕЛЕЙ АСП</a:t>
                      </a:r>
                      <a:endParaRPr lang="ru-RU" sz="18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571,6 тыс. человек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более 830 тыс. человек</a:t>
                      </a:r>
                      <a:endParaRPr lang="ru-RU" sz="20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142666" y="3766167"/>
            <a:ext cx="58302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* При исчислении 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совокупного  дохода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семьи</a:t>
            </a:r>
            <a:r>
              <a:rPr lang="ru-RU" sz="12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исключаться</a:t>
            </a:r>
            <a:r>
              <a:rPr lang="ru-RU" sz="1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3 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вида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пособия: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СГП 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многодетным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семьям, пособие 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многодетным матерям, награжденным «</a:t>
            </a:r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К</a:t>
            </a:r>
            <a:r>
              <a:rPr lang="ru-RU" sz="120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умис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Алка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» и «Алтын </a:t>
            </a:r>
            <a:r>
              <a:rPr lang="ru-RU" sz="1200" i="1" dirty="0" err="1">
                <a:latin typeface="Arial Narrow" panose="020B0606020202030204" pitchFamily="34" charset="0"/>
                <a:cs typeface="Arial" panose="020B0604020202020204" pitchFamily="34" charset="0"/>
              </a:rPr>
              <a:t>Алка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», детское пособие по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инвалидности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и стипендии</a:t>
            </a:r>
            <a:endParaRPr lang="ru-RU" sz="1200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53156"/>
              </p:ext>
            </p:extLst>
          </p:nvPr>
        </p:nvGraphicFramePr>
        <p:xfrm>
          <a:off x="6296024" y="2298012"/>
          <a:ext cx="5682322" cy="913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1161"/>
                <a:gridCol w="2841161"/>
              </a:tblGrid>
              <a:tr h="4417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 1 июля 2019 года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С 1 июля 2019 года</a:t>
                      </a:r>
                      <a:endParaRPr lang="ru-RU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202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31 183 тенге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41 577 тенге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352420" y="1192778"/>
            <a:ext cx="5679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1. Пособие родителям (</a:t>
            </a:r>
            <a:r>
              <a:rPr lang="ru-RU" sz="1600" smtClean="0">
                <a:latin typeface="Arial Narrow" panose="020B0606020202030204" pitchFamily="34" charset="0"/>
                <a:cs typeface="Arial" panose="020B0604020202020204" pitchFamily="34" charset="0"/>
              </a:rPr>
              <a:t>опекунам), 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воспитывающим детей-инвалидов </a:t>
            </a: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до </a:t>
            </a:r>
            <a:r>
              <a:rPr lang="ru-RU" sz="1600" dirty="0">
                <a:latin typeface="Arial Narrow" panose="020B0606020202030204" pitchFamily="34" charset="0"/>
                <a:cs typeface="Arial" panose="020B0604020202020204" pitchFamily="34" charset="0"/>
              </a:rPr>
              <a:t>18 </a:t>
            </a:r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лет</a:t>
            </a:r>
            <a:endParaRPr lang="ru-RU" sz="16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2. Пособие лицам, осуществляющим уход за инвалидами 1 группы с детства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52420" y="3534154"/>
            <a:ext cx="5679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Охват –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более 100 тыс. человек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4542989"/>
            <a:ext cx="12191999" cy="597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200" b="1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3. УВЕЛИЧЕНИЕ ЗАРАБОТНОЙ ПЛАТЫ НИЗКООПЛАЧИВАЕМЫХ РАБОТНИКОВ БЮДЖЕТНОЙ СФЕРЫ</a:t>
            </a:r>
            <a:endParaRPr lang="ru-RU" sz="2200" b="1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123431" y="852035"/>
            <a:ext cx="3049" cy="317825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6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815207"/>
              </p:ext>
            </p:extLst>
          </p:nvPr>
        </p:nvGraphicFramePr>
        <p:xfrm>
          <a:off x="1864257" y="5316855"/>
          <a:ext cx="817509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031"/>
                <a:gridCol w="2725031"/>
                <a:gridCol w="2725031"/>
              </a:tblGrid>
              <a:tr h="42755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Гражданские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служащие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Государственные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служащие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755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rPr>
                        <a:t>С 1 июля 2019 года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 30 % от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должностного оклада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 1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0% до 30 % от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должностного оклада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973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857"/>
            <a:ext cx="12191999" cy="876299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ОБЕСПЕЧЕНИЕ ЖИЛЬЕМ ОТДЕЛЬНЫХ КАТЕГОРИЙ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7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2974" y="1065891"/>
            <a:ext cx="5794301" cy="63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1. АРЕНДНОЕ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ЖИЛЬЕ БЕЗ ВЫКУПА</a:t>
            </a: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ДЛЯ МАЛООБЕСПЕЧЕННЫХ МНОГОДЕТНЫХ СЕМЕЙ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54829" y="954810"/>
            <a:ext cx="5794301" cy="6348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font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2. СОЦИАЛЬНОЕ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КРЕДИТНОЕ ЖИЛЬЕ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126480" y="1463040"/>
            <a:ext cx="9144" cy="498348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46696"/>
              </p:ext>
            </p:extLst>
          </p:nvPr>
        </p:nvGraphicFramePr>
        <p:xfrm>
          <a:off x="103789" y="1858492"/>
          <a:ext cx="5903486" cy="162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856"/>
                <a:gridCol w="208280"/>
                <a:gridCol w="2667350"/>
              </a:tblGrid>
              <a:tr h="518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ЕЖЕГОДНО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 2025 ГОДА</a:t>
                      </a:r>
                      <a:endParaRPr lang="ru-R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6,0 тыс.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квартир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42,0 тыс. квартир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6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50 млрд. тенге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350 млрд.</a:t>
                      </a:r>
                      <a:r>
                        <a:rPr lang="ru-RU" sz="20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 тенге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343257" y="5589205"/>
            <a:ext cx="2711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 2019 года по 2025 года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5024" y="3753577"/>
            <a:ext cx="3502151" cy="3385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k-KZ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ПАРАМЕТРЫ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7044" y="4164823"/>
            <a:ext cx="356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Стоимость квартиры -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8,4 млн. тенге</a:t>
            </a:r>
          </a:p>
          <a:p>
            <a:r>
              <a:rPr lang="ru-RU" sz="16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Площадь -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60 кв. м</a:t>
            </a:r>
          </a:p>
          <a:p>
            <a:r>
              <a:rPr lang="kk-KZ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Стоимость 1 кв.м - </a:t>
            </a:r>
            <a:r>
              <a:rPr lang="kk-KZ" sz="16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140 тыс. тенге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3257" y="5197164"/>
            <a:ext cx="3493918" cy="338554"/>
          </a:xfrm>
          <a:prstGeom prst="homePlate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k-KZ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СРОК РЕАЛИЗАЦИИ</a:t>
            </a:r>
            <a:endParaRPr lang="ru-RU" sz="16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01971" y="1668298"/>
            <a:ext cx="4700016" cy="699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ЖИЛИЩНЫЙ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СТРОИТЕЛЬНЫЙ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СБЕРЕГАТЕЛЬНЫЙ БАНК КАЗАХСТАНА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Нашивка 24"/>
          <p:cNvSpPr/>
          <p:nvPr/>
        </p:nvSpPr>
        <p:spPr>
          <a:xfrm rot="5400000">
            <a:off x="8942832" y="2441754"/>
            <a:ext cx="240432" cy="30139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01971" y="2913200"/>
            <a:ext cx="4700016" cy="8403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Выдает ипотеку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под 2%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 первоначальным взносом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10% </a:t>
            </a:r>
          </a:p>
          <a:p>
            <a:pPr algn="ctr"/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роком на 20 лет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Плюс 26"/>
          <p:cNvSpPr/>
          <p:nvPr/>
        </p:nvSpPr>
        <p:spPr>
          <a:xfrm>
            <a:off x="8854799" y="3853944"/>
            <a:ext cx="594360" cy="384048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801971" y="4275370"/>
            <a:ext cx="4700016" cy="274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Жилищные сертификаты (выдаются МИО)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29978" y="4944950"/>
            <a:ext cx="3033097" cy="1455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Требования к семье: </a:t>
            </a:r>
          </a:p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1. многодетные семьи, имеющие 4-х и более детей;</a:t>
            </a:r>
          </a:p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2. семьи</a:t>
            </a:r>
            <a:r>
              <a:rPr lang="ru-RU" sz="1400" dirty="0">
                <a:latin typeface="Arial Narrow" panose="020B0606020202030204" pitchFamily="34" charset="0"/>
              </a:rPr>
              <a:t>, имеющие или воспитывающие </a:t>
            </a:r>
            <a:r>
              <a:rPr lang="ru-RU" sz="1400" dirty="0" smtClean="0">
                <a:latin typeface="Arial Narrow" panose="020B0606020202030204" pitchFamily="34" charset="0"/>
              </a:rPr>
              <a:t>детей-инвалидов;</a:t>
            </a:r>
          </a:p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3. неполные семьи с несовершеннолетними детьми;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503305" y="4944384"/>
            <a:ext cx="2688694" cy="1147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Условия получения: </a:t>
            </a:r>
          </a:p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1. ниже 1-ой минимальной зарплаты на 1 - </a:t>
            </a:r>
            <a:r>
              <a:rPr lang="ru-RU" sz="1400" dirty="0" err="1" smtClean="0">
                <a:latin typeface="Arial Narrow" panose="020B0606020202030204" pitchFamily="34" charset="0"/>
              </a:rPr>
              <a:t>го</a:t>
            </a:r>
            <a:r>
              <a:rPr lang="ru-RU" sz="1400" dirty="0" smtClean="0">
                <a:latin typeface="Arial Narrow" panose="020B0606020202030204" pitchFamily="34" charset="0"/>
              </a:rPr>
              <a:t> члена семьи;</a:t>
            </a:r>
          </a:p>
          <a:p>
            <a:pPr algn="just"/>
            <a:r>
              <a:rPr lang="ru-RU" sz="1400" dirty="0" smtClean="0">
                <a:latin typeface="Arial Narrow" panose="020B0606020202030204" pitchFamily="34" charset="0"/>
              </a:rPr>
              <a:t>2. </a:t>
            </a:r>
            <a:r>
              <a:rPr lang="ru-RU" sz="1400" dirty="0">
                <a:latin typeface="Arial Narrow" panose="020B0606020202030204" pitchFamily="34" charset="0"/>
              </a:rPr>
              <a:t>отсутствие жилья</a:t>
            </a:r>
            <a:r>
              <a:rPr lang="ru-RU" sz="1400" dirty="0" smtClean="0">
                <a:latin typeface="Arial Narrow" panose="020B0606020202030204" pitchFamily="34" charset="0"/>
              </a:rPr>
              <a:t>.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99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РАЗВИТИЕ РЕГИОНАЛЬНОЙ ИНФРАСТРУКТУРЫ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8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68291"/>
              </p:ext>
            </p:extLst>
          </p:nvPr>
        </p:nvGraphicFramePr>
        <p:xfrm>
          <a:off x="140235" y="1120810"/>
          <a:ext cx="11894107" cy="440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0190"/>
                <a:gridCol w="1571625"/>
                <a:gridCol w="1752037"/>
                <a:gridCol w="1500255"/>
              </a:tblGrid>
              <a:tr h="383479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Наименование</a:t>
                      </a:r>
                      <a:endParaRPr lang="ru-RU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</a:rPr>
                        <a:t>2019 год (млрд. тенге)</a:t>
                      </a:r>
                      <a:endParaRPr lang="ru-RU" sz="14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8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Утвержденный</a:t>
                      </a:r>
                      <a:r>
                        <a:rPr lang="ru-RU" sz="1400" b="0" i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бюджет</a:t>
                      </a:r>
                      <a:endParaRPr lang="ru-RU" sz="14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</a:t>
                      </a:r>
                      <a:r>
                        <a:rPr lang="ru-RU" sz="1400" b="0" i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400" b="0" i="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Уточнения бюджета</a:t>
                      </a:r>
                      <a:endParaRPr lang="ru-RU" sz="14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i="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Отклонение</a:t>
                      </a:r>
                      <a:endParaRPr lang="ru-RU" sz="1400" b="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60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351,3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441,3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  <a:defRPr/>
                      </a:pPr>
                      <a:r>
                        <a:rPr lang="ru-RU" sz="2800" b="1" kern="1200" dirty="0" smtClean="0">
                          <a:solidFill>
                            <a:srgbClr val="0070C0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90,0</a:t>
                      </a:r>
                      <a:endParaRPr lang="ru-RU" sz="2800" b="1" kern="1200" dirty="0">
                        <a:solidFill>
                          <a:srgbClr val="0070C0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03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сети местных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дорог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394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Решение проблем окраин крупных городов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22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малых и моногородов</a:t>
                      </a: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2635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Водоснабжение,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водоотведение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водное хозяйство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171,6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7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Газоснабжение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и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электроснабжение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7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Здравоохранение</a:t>
                      </a:r>
                      <a:endParaRPr lang="ru-RU" sz="20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7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386"/>
            <a:ext cx="12191999" cy="774838"/>
          </a:xfrm>
        </p:spPr>
        <p:txBody>
          <a:bodyPr anchor="ctr">
            <a:noAutofit/>
          </a:bodyPr>
          <a:lstStyle/>
          <a:p>
            <a:pPr marL="457200" lvl="3" algn="ctr"/>
            <a:r>
              <a:rPr lang="ru-RU" sz="3200" b="1" kern="1200" dirty="0" smtClean="0">
                <a:solidFill>
                  <a:srgbClr val="339999"/>
                </a:solidFill>
                <a:latin typeface="Arial Narrow" panose="020B0606020202030204" pitchFamily="34" charset="0"/>
                <a:ea typeface="+mn-ea"/>
                <a:cs typeface="+mn-cs"/>
              </a:rPr>
              <a:t>МЕРОПРИЯТИЯ В РАМКАХ ПРОВЕДЕНИЯ «ГОДА МОЛОДЕЖИ»</a:t>
            </a:r>
            <a:endParaRPr lang="ru-RU" sz="3200" b="1" kern="1200" dirty="0">
              <a:solidFill>
                <a:srgbClr val="339999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96024" y="1"/>
            <a:ext cx="5895975" cy="2286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5934074" y="0"/>
            <a:ext cx="723900" cy="228600"/>
          </a:xfrm>
          <a:prstGeom prst="triangle">
            <a:avLst/>
          </a:prstGeom>
          <a:solidFill>
            <a:srgbClr val="CC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-9524"/>
            <a:ext cx="6981825" cy="156882"/>
          </a:xfrm>
          <a:prstGeom prst="rect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619875" y="-9527"/>
            <a:ext cx="723900" cy="156883"/>
          </a:xfrm>
          <a:prstGeom prst="triangle">
            <a:avLst/>
          </a:prstGeom>
          <a:solidFill>
            <a:srgbClr val="99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6591300"/>
            <a:ext cx="10277475" cy="2667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5" algn="ctr"/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 rot="10800000">
            <a:off x="3648075" y="6759436"/>
            <a:ext cx="495299" cy="98563"/>
          </a:xfrm>
          <a:prstGeom prst="triangle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9915525" y="6591298"/>
            <a:ext cx="723900" cy="266701"/>
          </a:xfrm>
          <a:prstGeom prst="triangle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95726" y="6765234"/>
            <a:ext cx="8296274" cy="92765"/>
          </a:xfrm>
          <a:prstGeom prst="rect">
            <a:avLst/>
          </a:prstGeom>
          <a:solidFill>
            <a:srgbClr val="33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589545" y="6353175"/>
            <a:ext cx="616055" cy="406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36666"/>
                </a:solidFill>
                <a:latin typeface="Arial Narrow" panose="020B0606020202030204" pitchFamily="34" charset="0"/>
                <a:ea typeface="+mn-ea"/>
                <a:cs typeface="+mn-cs"/>
              </a:rPr>
              <a:t>9</a:t>
            </a:r>
            <a:endParaRPr lang="ru-RU" sz="2400" b="1" dirty="0">
              <a:solidFill>
                <a:srgbClr val="336666"/>
              </a:solidFill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44916"/>
              </p:ext>
            </p:extLst>
          </p:nvPr>
        </p:nvGraphicFramePr>
        <p:xfrm>
          <a:off x="216816" y="1134003"/>
          <a:ext cx="11765634" cy="5054625"/>
        </p:xfrm>
        <a:graphic>
          <a:graphicData uri="http://schemas.openxmlformats.org/drawingml/2006/table">
            <a:tbl>
              <a:tblPr/>
              <a:tblGrid>
                <a:gridCol w="10085757"/>
                <a:gridCol w="1679877"/>
              </a:tblGrid>
              <a:tr h="5138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300" b="0" i="0" u="none" strike="noStrike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3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2019 год </a:t>
                      </a: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(млрд. тенге)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44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ВСЕГО, из них:</a:t>
                      </a:r>
                    </a:p>
                  </a:txBody>
                  <a:tcPr marL="3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24,6</a:t>
                      </a:r>
                      <a:endParaRPr lang="ru-RU" sz="2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Реализация программы  «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Жас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кәсіпкер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Обучение основам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предпринимательства «</a:t>
                      </a:r>
                      <a:r>
                        <a:rPr lang="ru-RU" sz="1400" b="0" i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Бастау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Бизнес»</a:t>
                      </a:r>
                      <a:endParaRPr lang="ru-RU" sz="1400" b="0" i="1" u="none" strike="noStrike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3509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Инновационные гранты в рамках Дорожной</a:t>
                      </a:r>
                      <a:r>
                        <a:rPr lang="ru-RU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карты бизнеса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- 2020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0,6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5532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Государственные гранты для реализации новых бизнес идей в рамках Госпрограммы «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Енбек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Молодежная практика в рамках Госпрограммы «</a:t>
                      </a:r>
                      <a:r>
                        <a:rPr lang="ru-RU" sz="1400" b="0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Енбек</a:t>
                      </a:r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»</a:t>
                      </a: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88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Реализация Программы «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Жас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маман</a:t>
                      </a: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(модернизация 200 колледжей через БРК «Лизинг»)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Оснащение материально-технической базой</a:t>
                      </a:r>
                      <a:endParaRPr lang="ru-RU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5675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Привлечение иностранных специалистов</a:t>
                      </a:r>
                      <a:endParaRPr lang="ru-RU" sz="14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32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4828">
                <a:tc>
                  <a:txBody>
                    <a:bodyPr/>
                    <a:lstStyle/>
                    <a:p>
                      <a:pPr lvl="0" algn="l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Строительство арендного жилья для работающей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молодежи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стипендий на 30% за волонтерскую деятельность</a:t>
                      </a:r>
                      <a:endParaRPr lang="ru-RU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36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Проект «Найди себя»</a:t>
                      </a:r>
                    </a:p>
                  </a:txBody>
                  <a:tcPr marL="21600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0,7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34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1308</Words>
  <Application>Microsoft Office PowerPoint</Application>
  <PresentationFormat>Широкоэкранный</PresentationFormat>
  <Paragraphs>490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МАКРОЭКОНОМИЧЕСКИЕ ПОКАЗАТЕЛИ</vt:lpstr>
      <vt:lpstr>ОСНОВНЫЕ НАПРАВЛЕНИЯ РАСХОДОВ ПРОЕКТА УТОЧНЕНИЯ РЕСПУБЛИКАНСКОГО БЮДЖЕТА НА 2019 ГОД</vt:lpstr>
      <vt:lpstr>ПАРАМЕТРЫ РЕСПУБЛИКАНСКОГО БЮДЖЕТА</vt:lpstr>
      <vt:lpstr>СОЦИАЛЬНЫЕ МЕРЫ ГЛАВЫ ГОСУДАРСТВА  «ӘЛЕУМЕТТІК ҚАМҚОРЛЫҚ»</vt:lpstr>
      <vt:lpstr>1. ИЗМЕНЕНИЕ МЕХАНИЗМА НАЗНАЧЕНИЯ АДРЕСНОЙ СОЦИАЛЬНО ПОМОЩИ</vt:lpstr>
      <vt:lpstr>ОБЕСПЕЧЕНИЕ ЖИЛЬЕМ ОТДЕЛЬНЫХ КАТЕГОРИЙ ГРАЖДАН</vt:lpstr>
      <vt:lpstr>РАЗВИТИЕ РЕГИОНАЛЬНОЙ ИНФРАСТРУКТУРЫ</vt:lpstr>
      <vt:lpstr>МЕРОПРИЯТИЯ В РАМКАХ ПРОВЕДЕНИЯ «ГОДА МОЛОДЕЖИ»</vt:lpstr>
      <vt:lpstr>КОМПЛЕКСНЫЙ ПЛАН РАЗВИТИЯ ТУРКЕСТАНСКОЙ ОБЛАСТИ</vt:lpstr>
      <vt:lpstr>КОМПЛЕКСНЫЙ ПЛАН РАЗВИТИЯ ГОРОДА АСТАНА</vt:lpstr>
      <vt:lpstr>РАСХОДЫ СОЦИАЛЬНОЙ СФЕРЫ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Назым Маман</dc:creator>
  <cp:lastModifiedBy>Назым Маман</cp:lastModifiedBy>
  <cp:revision>174</cp:revision>
  <cp:lastPrinted>2019-03-13T07:01:48Z</cp:lastPrinted>
  <dcterms:created xsi:type="dcterms:W3CDTF">2019-01-28T09:47:38Z</dcterms:created>
  <dcterms:modified xsi:type="dcterms:W3CDTF">2019-03-13T07:01:49Z</dcterms:modified>
</cp:coreProperties>
</file>