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0" r:id="rId2"/>
    <p:sldId id="279" r:id="rId3"/>
    <p:sldId id="277" r:id="rId4"/>
    <p:sldId id="275" r:id="rId5"/>
    <p:sldId id="287" r:id="rId6"/>
    <p:sldId id="288" r:id="rId7"/>
    <p:sldId id="283" r:id="rId8"/>
    <p:sldId id="290" r:id="rId9"/>
    <p:sldId id="289" r:id="rId10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8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5" autoAdjust="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8B480-497F-4238-A1A3-DC284EE0980F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8701D-4CC1-48C1-B945-E527BC649F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0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701D-4CC1-48C1-B945-E527BC649F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3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8701D-4CC1-48C1-B945-E527BC649FC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4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1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8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8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6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4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E76E-565E-42E8-BDDE-81140F1E650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CA20-21AC-4AFC-9FD5-6DF94758CC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1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asdad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1926580" cy="19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5194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«Қазынашылық-клиент»</a:t>
            </a: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Ақпараттық жүйесі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97088" y="2679094"/>
            <a:ext cx="9605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C:\Users\User\Desktop\karta-kz-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9" y="1618467"/>
            <a:ext cx="8592141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308" y="1177574"/>
            <a:ext cx="849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«Қазынашылық-клиент» Ақпараттық жүйесі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Қазақстан Республикасының барлық аумағында енгізілген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498907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Қызмет алатындар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r>
              <a:rPr lang="kk-KZ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2 232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ММ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астам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</a:p>
          <a:p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оның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ішінде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2442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ММ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ауыллық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округінің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ауылдың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кенттің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аудандық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маңызы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бар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қаланың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әкімідерінің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аппараттары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8" y="558924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kk-KZ" sz="12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жылдан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бастап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енгізілген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система «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Казначейство-клиент»</a:t>
            </a:r>
          </a:p>
        </p:txBody>
      </p:sp>
      <p:pic>
        <p:nvPicPr>
          <p:cNvPr id="9" name="Picture 2" descr="C:\Users\User\Desktop\asdada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56345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5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4159912" y="1268760"/>
            <a:ext cx="4823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Жүйе жұмысының ағымдағы  сұлбасы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82" name="Text Box 408"/>
          <p:cNvSpPr txBox="1">
            <a:spLocks noChangeArrowheads="1"/>
          </p:cNvSpPr>
          <p:nvPr/>
        </p:nvSpPr>
        <p:spPr bwMode="auto">
          <a:xfrm>
            <a:off x="6330057" y="4809381"/>
            <a:ext cx="134819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Бекіту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бөлімі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80" name="Text Box 411"/>
          <p:cNvSpPr txBox="1">
            <a:spLocks noChangeArrowheads="1"/>
          </p:cNvSpPr>
          <p:nvPr/>
        </p:nvSpPr>
        <p:spPr bwMode="auto">
          <a:xfrm>
            <a:off x="3721804" y="4843571"/>
            <a:ext cx="1512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Алдын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ала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бақылау бөлімі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37" name="Text Box 418"/>
          <p:cNvSpPr txBox="1">
            <a:spLocks noChangeArrowheads="1"/>
          </p:cNvSpPr>
          <p:nvPr/>
        </p:nvSpPr>
        <p:spPr bwMode="auto">
          <a:xfrm>
            <a:off x="4172470" y="1556792"/>
            <a:ext cx="40719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(Құжаттардың өңдеуі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жұмыс сағатқа дейін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38" name="Text Box 433"/>
          <p:cNvSpPr txBox="1">
            <a:spLocks noChangeArrowheads="1"/>
          </p:cNvSpPr>
          <p:nvPr/>
        </p:nvSpPr>
        <p:spPr bwMode="auto">
          <a:xfrm>
            <a:off x="1259632" y="4870321"/>
            <a:ext cx="22855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«Қазынашылық-клиент» Ақпараттық жүйесі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3353" name="Text Box 433"/>
          <p:cNvSpPr txBox="1">
            <a:spLocks noChangeArrowheads="1"/>
          </p:cNvSpPr>
          <p:nvPr/>
        </p:nvSpPr>
        <p:spPr bwMode="auto">
          <a:xfrm>
            <a:off x="611560" y="2522560"/>
            <a:ext cx="1071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ММ /КСС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2" name="Picture 4" descr="C:\Users\User\Desktop\plm-internet-web-datab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06924"/>
            <a:ext cx="990228" cy="99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rman\Desktop\pc_user_icon_by_ornorm-d4wina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6" y="1739229"/>
            <a:ext cx="732481" cy="7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8" name="Соединительная линия уступом 167"/>
          <p:cNvCxnSpPr/>
          <p:nvPr/>
        </p:nvCxnSpPr>
        <p:spPr>
          <a:xfrm rot="16200000" flipH="1">
            <a:off x="1503226" y="2380750"/>
            <a:ext cx="1206099" cy="706894"/>
          </a:xfrm>
          <a:prstGeom prst="bentConnector3">
            <a:avLst>
              <a:gd name="adj1" fmla="val -285"/>
            </a:avLst>
          </a:prstGeom>
          <a:ln w="19050">
            <a:solidFill>
              <a:srgbClr val="06781C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1" name="Соединительная линия уступом 170"/>
          <p:cNvCxnSpPr/>
          <p:nvPr/>
        </p:nvCxnSpPr>
        <p:spPr>
          <a:xfrm rot="16200000" flipV="1">
            <a:off x="1484465" y="2542244"/>
            <a:ext cx="1002218" cy="587788"/>
          </a:xfrm>
          <a:prstGeom prst="bentConnector3">
            <a:avLst>
              <a:gd name="adj1" fmla="val 100114"/>
            </a:avLst>
          </a:prstGeom>
          <a:ln w="19050">
            <a:solidFill>
              <a:srgbClr val="C00000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5" name="Объект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511851"/>
              </p:ext>
            </p:extLst>
          </p:nvPr>
        </p:nvGraphicFramePr>
        <p:xfrm>
          <a:off x="2339752" y="1897087"/>
          <a:ext cx="299519" cy="467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Visio" r:id="rId5" imgW="754674" imgH="1175128" progId="">
                  <p:embed/>
                </p:oleObj>
              </mc:Choice>
              <mc:Fallback>
                <p:oleObj name="Visio" r:id="rId5" imgW="754674" imgH="1175128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897087"/>
                        <a:ext cx="299519" cy="467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«Қазынашылық-клиент» Ақпараттық жүйесі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61" name="Picture 2" descr="C:\Users\User\Desktop\asdada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0" y="956345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01167" y="1958876"/>
            <a:ext cx="973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Электрондық</a:t>
            </a:r>
            <a:r>
              <a:rPr lang="ru-RU" sz="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цифрлық қолтаңба</a:t>
            </a:r>
            <a:endParaRPr lang="ru-RU" sz="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7" name="Соединительная линия уступом 56"/>
          <p:cNvCxnSpPr/>
          <p:nvPr/>
        </p:nvCxnSpPr>
        <p:spPr>
          <a:xfrm>
            <a:off x="3023592" y="4313619"/>
            <a:ext cx="740040" cy="3175"/>
          </a:xfrm>
          <a:prstGeom prst="bentConnector3">
            <a:avLst>
              <a:gd name="adj1" fmla="val -197"/>
            </a:avLst>
          </a:prstGeom>
          <a:ln w="19050">
            <a:solidFill>
              <a:srgbClr val="06781C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>
            <a:off x="5451904" y="4313619"/>
            <a:ext cx="740040" cy="3175"/>
          </a:xfrm>
          <a:prstGeom prst="bentConnector3">
            <a:avLst>
              <a:gd name="adj1" fmla="val -197"/>
            </a:avLst>
          </a:prstGeom>
          <a:ln w="19050">
            <a:solidFill>
              <a:srgbClr val="06781C"/>
            </a:solidFill>
            <a:prstDash val="lg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C:\Users\User\Desktop\1422375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12" y="3862985"/>
            <a:ext cx="954690" cy="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User\Desktop\14223756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08" y="3890370"/>
            <a:ext cx="954690" cy="95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15616" y="3481263"/>
            <a:ext cx="7200800" cy="217998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2" descr="C:\Users\User\Desktop\asdada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71" y="3530330"/>
            <a:ext cx="271331" cy="2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05761" y="3564508"/>
            <a:ext cx="17283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 err="1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Қазынашылықтың аумақтық </a:t>
            </a:r>
            <a:r>
              <a:rPr lang="ru-RU" sz="70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</a:t>
            </a:r>
            <a:endParaRPr lang="ru-RU" sz="700" dirty="0">
              <a:solidFill>
                <a:schemeClr val="bg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85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«Қазынашылық-клиент»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АЖ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пайдаланушылар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үшін қажетті ақпарат Қазынашылық комитетінің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600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kazyna.gov.kz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ресми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сайтында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орналастырылған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User\Desktop\asdad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501576" y="2420888"/>
            <a:ext cx="4626793" cy="3231654"/>
            <a:chOff x="789608" y="1268760"/>
            <a:chExt cx="4626793" cy="3231654"/>
          </a:xfrm>
        </p:grpSpPr>
        <p:sp>
          <p:nvSpPr>
            <p:cNvPr id="5" name="TextBox 4"/>
            <p:cNvSpPr txBox="1"/>
            <p:nvPr/>
          </p:nvSpPr>
          <p:spPr>
            <a:xfrm>
              <a:off x="1071942" y="1268760"/>
              <a:ext cx="4344459" cy="32316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«Пайдаланушының нұсқаулығы»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бөлімі*</a:t>
              </a:r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Бейне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сабақтар»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бөлімі*</a:t>
              </a:r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«Сұрақтар және жауаптар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сервисі</a:t>
              </a:r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Жиі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қойылатын сұрақтар»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бөлімі</a:t>
              </a:r>
              <a:endPara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Бастаушы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бухгалтерлер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үшін»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бөлімі</a:t>
              </a:r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Терминдер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бөлімі</a:t>
              </a:r>
              <a:endParaRPr lang="ru-RU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«Әдістемелік ұсыныстар»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бөлімі</a:t>
              </a:r>
              <a:endParaRPr lang="ru-RU" sz="12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«Ұсыныстарды жинау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бөлімі</a:t>
              </a:r>
              <a:endPara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«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Пайдаланушыларды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онлайн-хабардар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ru-RU" sz="1200" b="1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ету</a:t>
              </a:r>
              <a:r>
                <a:rPr lang="ru-RU" sz="1200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» </a:t>
              </a:r>
              <a:r>
                <a:rPr lang="ru-RU" sz="12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блогы</a:t>
              </a:r>
              <a:endParaRPr lang="ru-RU" sz="12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8" name="Picture 8" descr="C:\Users\User\Desktop\kwRV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08" y="1276256"/>
              <a:ext cx="282334" cy="28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User\Desktop\video-ic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11" y="1700808"/>
              <a:ext cx="262731" cy="185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User\Desktop\questions-and-answers-icon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210" y="2026940"/>
              <a:ext cx="291483" cy="2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:\Users\User\Desktop\speech_balloon_questi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82788"/>
              <a:ext cx="245070" cy="245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User\Desktop\15048101-reading-icon-Stock-Vector-book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61" y="2745433"/>
              <a:ext cx="264526" cy="25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C:\Users\User\Desktop\kwRV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82" y="3085706"/>
              <a:ext cx="282334" cy="28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C:\Users\User\Desktop\kwRV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964" y="3468606"/>
              <a:ext cx="282334" cy="28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C:\Users\User\Desktop\write-copy-14138051958gn4k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963" y="3848565"/>
              <a:ext cx="252748" cy="252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069" y="4225772"/>
              <a:ext cx="230192" cy="23019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128" y="1772817"/>
            <a:ext cx="2561549" cy="22103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214818"/>
            <a:ext cx="2157201" cy="2162938"/>
          </a:xfrm>
          <a:prstGeom prst="rect">
            <a:avLst/>
          </a:prstGeom>
        </p:spPr>
      </p:pic>
      <p:pic>
        <p:nvPicPr>
          <p:cNvPr id="31" name="Picture 3" descr="C:\Users\User\Desktop\ghghghgh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85" y="3445168"/>
            <a:ext cx="1707295" cy="17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2190" y="5981218"/>
            <a:ext cx="4753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«Пайдаланушының нұсқаулығы» және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Бейне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сабақтар» ақпараты сайтта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авторизациядан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өткен 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ММ/КСС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үшін ғана қолжетімді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9" name="Picture 11" descr="C:\Users\User\Desktop\5454545454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30" y="3103665"/>
            <a:ext cx="1146175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562931" y="5906783"/>
            <a:ext cx="9144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467544" y="1353542"/>
            <a:ext cx="4782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Қазынашылық комитетінің сайтында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0" hangingPunct="0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келесі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бөлімдер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сервистер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бар: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700808"/>
            <a:ext cx="2218531" cy="691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ru-RU" sz="12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еңгей</a:t>
            </a:r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22364"/>
            <a:ext cx="2218531" cy="7635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 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Деңгей</a:t>
            </a:r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785196"/>
            <a:ext cx="2218531" cy="73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r>
              <a:rPr lang="en-US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Деңгей</a:t>
            </a:r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20555" y="1917501"/>
            <a:ext cx="505619" cy="38179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499916" y="2902943"/>
            <a:ext cx="526256" cy="40243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20555" y="3909020"/>
            <a:ext cx="505619" cy="38179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8604" y="1742084"/>
            <a:ext cx="3910806" cy="6500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- 1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8604" y="2753320"/>
            <a:ext cx="3910806" cy="742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Облыстық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– 14 </a:t>
            </a:r>
          </a:p>
          <a:p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маңызы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бар 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қаланың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бюджеті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</a:p>
          <a:p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Астананың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бюджеті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8604" y="3785196"/>
            <a:ext cx="3910806" cy="73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бюджеті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160</a:t>
            </a:r>
          </a:p>
          <a:p>
            <a:r>
              <a:rPr lang="ru-RU" sz="1200" dirty="0" err="1" smtClean="0"/>
              <a:t>Облыстық</a:t>
            </a:r>
            <a:r>
              <a:rPr lang="ru-RU" sz="1200" dirty="0" smtClean="0"/>
              <a:t> </a:t>
            </a:r>
            <a:r>
              <a:rPr lang="ru-RU" sz="1200" dirty="0" err="1"/>
              <a:t>маңызы</a:t>
            </a:r>
            <a:r>
              <a:rPr lang="ru-RU" sz="1200" dirty="0"/>
              <a:t> бар </a:t>
            </a:r>
            <a:r>
              <a:rPr lang="ru-RU" sz="1200" dirty="0" err="1" smtClean="0"/>
              <a:t>қалалардың</a:t>
            </a:r>
            <a:r>
              <a:rPr lang="ru-RU" sz="1200" dirty="0" smtClean="0"/>
              <a:t> </a:t>
            </a:r>
            <a:r>
              <a:rPr lang="ru-RU" sz="1200" dirty="0" err="1" smtClean="0"/>
              <a:t>бюджеті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1988" y="5172449"/>
            <a:ext cx="2218531" cy="6088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 </a:t>
            </a:r>
            <a:r>
              <a:rPr lang="ru-RU" sz="1200" dirty="0" err="1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Деңге</a:t>
            </a:r>
            <a:r>
              <a:rPr lang="ru-RU" sz="1200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й</a:t>
            </a:r>
            <a:r>
              <a:rPr lang="ru-RU" sz="12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520555" y="5261030"/>
            <a:ext cx="505619" cy="39211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8604" y="5178905"/>
            <a:ext cx="3910806" cy="6088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err="1" smtClean="0"/>
              <a:t>Ауылдық</a:t>
            </a:r>
            <a:r>
              <a:rPr lang="ru-RU" sz="1200" dirty="0" smtClean="0"/>
              <a:t> </a:t>
            </a:r>
            <a:r>
              <a:rPr lang="ru-RU" sz="1200" dirty="0" err="1" smtClean="0"/>
              <a:t>округтің</a:t>
            </a:r>
            <a:r>
              <a:rPr lang="ru-RU" sz="1200" dirty="0" smtClean="0"/>
              <a:t>, </a:t>
            </a:r>
            <a:r>
              <a:rPr lang="ru-RU" sz="1200" dirty="0" err="1"/>
              <a:t>ауылдың</a:t>
            </a:r>
            <a:r>
              <a:rPr lang="ru-RU" sz="1200" dirty="0" smtClean="0"/>
              <a:t>,</a:t>
            </a:r>
            <a:r>
              <a:rPr lang="ru-RU" sz="1200" dirty="0"/>
              <a:t> </a:t>
            </a:r>
            <a:r>
              <a:rPr lang="ru-RU" sz="1200" dirty="0" err="1" smtClean="0"/>
              <a:t>кенттің</a:t>
            </a:r>
            <a:r>
              <a:rPr lang="ru-RU" sz="1200" dirty="0" smtClean="0"/>
              <a:t>, </a:t>
            </a:r>
            <a:r>
              <a:rPr lang="ru-RU" sz="1200" dirty="0" err="1" smtClean="0"/>
              <a:t>аудандық</a:t>
            </a:r>
            <a:r>
              <a:rPr lang="ru-RU" sz="1200" dirty="0" smtClean="0"/>
              <a:t> </a:t>
            </a:r>
            <a:r>
              <a:rPr lang="ru-RU" sz="1200" dirty="0" err="1"/>
              <a:t>маңызы</a:t>
            </a:r>
            <a:r>
              <a:rPr lang="ru-RU" sz="1200" dirty="0"/>
              <a:t> бар </a:t>
            </a:r>
            <a:r>
              <a:rPr lang="ru-RU" sz="1200" dirty="0" err="1" smtClean="0"/>
              <a:t>қаланың</a:t>
            </a:r>
            <a:r>
              <a:rPr lang="ru-RU" sz="1200" dirty="0" smtClean="0"/>
              <a:t> </a:t>
            </a:r>
            <a:r>
              <a:rPr lang="ru-RU" sz="1200" dirty="0" err="1" smtClean="0"/>
              <a:t>бюджеті</a:t>
            </a:r>
            <a:r>
              <a:rPr lang="kk-KZ" altLang="ru-RU" sz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2442 </a:t>
            </a:r>
          </a:p>
          <a:p>
            <a:endParaRPr lang="ru-RU" sz="12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1988" y="4627095"/>
            <a:ext cx="7439819" cy="4943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Бюджеттің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деңгейі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кезеңмен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жүзеге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асырылады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ru-RU" sz="120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жылдан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бастап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бірінші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кезең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тұрғындардың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саны 2000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адамнан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астам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екінші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кезең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2020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жылдан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бастам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жаппай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err="1" smtClean="0"/>
              <a:t>Қазақстан</a:t>
            </a:r>
            <a:r>
              <a:rPr lang="ru-RU" sz="1600" dirty="0" smtClean="0"/>
              <a:t> </a:t>
            </a:r>
            <a:r>
              <a:rPr lang="ru-RU" sz="1600" dirty="0" err="1" smtClean="0"/>
              <a:t>Республикасының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Бюджеттік</a:t>
            </a:r>
            <a:r>
              <a:rPr lang="ru-RU" sz="1600" dirty="0" smtClean="0"/>
              <a:t> </a:t>
            </a:r>
            <a:r>
              <a:rPr lang="ru-RU" sz="1600" dirty="0" err="1" smtClean="0"/>
              <a:t>жүйесі</a:t>
            </a:r>
            <a:endParaRPr lang="ru-RU" sz="1600" dirty="0"/>
          </a:p>
        </p:txBody>
      </p:sp>
      <p:pic>
        <p:nvPicPr>
          <p:cNvPr id="19" name="Picture 2" descr="C:\Users\User\Desktop\asdada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64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5eea9b3e4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214507"/>
            <a:ext cx="792088" cy="81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467544" y="5013176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7543" y="3884818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67543" y="2359309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er\Desktop\1398118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383" y="3428702"/>
            <a:ext cx="4206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282" y="1916832"/>
            <a:ext cx="412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ЖТ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725144"/>
            <a:ext cx="17526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ЖӨБ ОРГАНЫ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619672" y="1647526"/>
            <a:ext cx="636587" cy="5556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575797" y="2903239"/>
            <a:ext cx="466725" cy="422275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26458" y="1936451"/>
            <a:ext cx="4683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ЕДБ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46" y="1268760"/>
            <a:ext cx="717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User\Desktop\Client_Female_Ligh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9702"/>
            <a:ext cx="6159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045557" y="1935494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ЗТ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4177458" y="1283988"/>
            <a:ext cx="787400" cy="738188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ҚБЕАО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ru-RU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251947" y="1691976"/>
            <a:ext cx="630237" cy="0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1158" y="2120602"/>
            <a:ext cx="0" cy="496887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74"/>
          <p:cNvSpPr>
            <a:spLocks noChangeArrowheads="1"/>
          </p:cNvSpPr>
          <p:nvPr/>
        </p:nvSpPr>
        <p:spPr bwMode="auto">
          <a:xfrm>
            <a:off x="539552" y="2420888"/>
            <a:ext cx="2712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ЖӨБ </a:t>
            </a:r>
            <a:r>
              <a:rPr lang="ru-RU" alt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шотына</a:t>
            </a:r>
            <a:r>
              <a:rPr lang="ru-RU" alt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есептеу</a:t>
            </a:r>
            <a:endParaRPr lang="ru-RU" alt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" name="Picture 2" descr="C:\Users\User\Desktop\13981182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83" y="3309638"/>
            <a:ext cx="4064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5222034" y="2849263"/>
            <a:ext cx="542925" cy="37465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66272" y="3960513"/>
            <a:ext cx="611186" cy="38533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202984" y="3831927"/>
            <a:ext cx="561975" cy="51593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95"/>
          <p:cNvSpPr>
            <a:spLocks noChangeArrowheads="1"/>
          </p:cNvSpPr>
          <p:nvPr/>
        </p:nvSpPr>
        <p:spPr bwMode="auto">
          <a:xfrm>
            <a:off x="589558" y="2660719"/>
            <a:ext cx="22542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мүлікті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жалға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Өз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еркімен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жинау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Жарнамаға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төлем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жүргізу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Айыппұл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Басқа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да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дереккөздер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Трансферттер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658471" y="5085432"/>
            <a:ext cx="0" cy="431800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8"/>
          <p:cNvSpPr>
            <a:spLocks noChangeArrowheads="1"/>
          </p:cNvSpPr>
          <p:nvPr/>
        </p:nvSpPr>
        <p:spPr bwMode="auto">
          <a:xfrm>
            <a:off x="4103415" y="6257979"/>
            <a:ext cx="1646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Қазынашылықтың</a:t>
            </a: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Аудандық</a:t>
            </a:r>
            <a:r>
              <a:rPr lang="ru-RU" alt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органдары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Прямоугольник 8"/>
          <p:cNvSpPr>
            <a:spLocks noChangeArrowheads="1"/>
          </p:cNvSpPr>
          <p:nvPr/>
        </p:nvSpPr>
        <p:spPr bwMode="auto">
          <a:xfrm>
            <a:off x="3018583" y="3634566"/>
            <a:ext cx="32242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Қазынашылық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Комитет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3" descr="C:\Users\User\Desktop\ban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47" y="5560020"/>
            <a:ext cx="7508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74"/>
          <p:cNvSpPr>
            <a:spLocks noChangeArrowheads="1"/>
          </p:cNvSpPr>
          <p:nvPr/>
        </p:nvSpPr>
        <p:spPr bwMode="auto">
          <a:xfrm>
            <a:off x="5295059" y="5157489"/>
            <a:ext cx="1655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Төлеуге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лет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шоттар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alt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5" descr="C:\Documents and Settings\Admin\Мои документы\For prezentations\courthous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170" y="4099834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C:\Documents and Settings\Admin\Мои документы\For prezentations\company3_25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71" y="2605906"/>
            <a:ext cx="1450975" cy="116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74"/>
          <p:cNvSpPr>
            <a:spLocks noChangeArrowheads="1"/>
          </p:cNvSpPr>
          <p:nvPr/>
        </p:nvSpPr>
        <p:spPr bwMode="auto">
          <a:xfrm>
            <a:off x="350416" y="4214374"/>
            <a:ext cx="256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kk-KZ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 бойынша ЖӨБ органдарының саны </a:t>
            </a:r>
            <a:r>
              <a:rPr lang="ru-RU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alt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2442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alt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ҚАО ЖӨБ </a:t>
            </a:r>
            <a:r>
              <a:rPr lang="ru-RU" alt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қызмет</a:t>
            </a:r>
            <a:r>
              <a:rPr lang="ru-RU" alt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көрсету</a:t>
            </a: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2" descr="C:\Users\User\Desktop\asdadad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71022" y="1522699"/>
            <a:ext cx="325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*ҚБЕАО –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Республикасы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Банкінің</a:t>
            </a:r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Қазақстан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Банкаралық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есеп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айырысу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орталығы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>
            <a:off x="5195046" y="5950246"/>
            <a:ext cx="630237" cy="215058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3323061" y="5993295"/>
            <a:ext cx="672875" cy="236691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78316" y="6344762"/>
            <a:ext cx="1774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Тауарды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қызметті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жеткізуші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9" name="Picture 3" descr="C:\Users\User\Desktop\provider_ic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3780" y="5957918"/>
            <a:ext cx="439342" cy="4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303091" y="6355400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Тауарды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және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қызметті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жеткізуші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3" name="Picture 3" descr="C:\Users\User\Desktop\provider_ic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49280"/>
            <a:ext cx="430062" cy="47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User\Desktop\asdadad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02" y="2622519"/>
            <a:ext cx="398630" cy="3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74"/>
          <p:cNvSpPr>
            <a:spLocks noChangeArrowheads="1"/>
          </p:cNvSpPr>
          <p:nvPr/>
        </p:nvSpPr>
        <p:spPr bwMode="auto">
          <a:xfrm>
            <a:off x="322986" y="5057694"/>
            <a:ext cx="232433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Жергілікті</a:t>
            </a:r>
            <a:r>
              <a:rPr lang="ru-RU" alt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қоғамдықтың</a:t>
            </a:r>
            <a:r>
              <a:rPr lang="ru-RU" alt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жиналысының</a:t>
            </a:r>
            <a:r>
              <a:rPr lang="ru-RU" alt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шешімі</a:t>
            </a:r>
            <a:r>
              <a:rPr lang="ru-RU" alt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alt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шығыстар</a:t>
            </a:r>
            <a:r>
              <a:rPr lang="ru-RU" alt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Әкімдер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аппараттарынң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жұмыс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істеуі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мекендерде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тазалықты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сақтауды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indent="-228600">
              <a:spcBef>
                <a:spcPct val="0"/>
              </a:spcBef>
              <a:buAutoNum type="arabicPeriod"/>
            </a:pP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Елді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мекендерде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сумен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жабдықтауды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қамтамасыз</a:t>
            </a:r>
            <a:r>
              <a:rPr lang="ru-RU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1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r>
              <a:rPr lang="ru-RU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altLang="ru-RU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4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340159" y="1114396"/>
            <a:ext cx="8286538" cy="5594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06" tIns="42203" rIns="84406" bIns="42203" anchor="ctr"/>
          <a:lstStyle/>
          <a:p>
            <a:pPr algn="ctr" eaLnBrk="1" hangingPunct="1">
              <a:defRPr/>
            </a:pPr>
            <a:endParaRPr lang="ru-RU" sz="14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Аудандық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маңызы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бар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қаланың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кенттің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ауылдың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ауылдық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округінің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әкімдерінің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аппаратарының  шығындарын қаржыландырудың қолданыстағы сұлбасы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dirty="0" smtClean="0">
                <a:latin typeface="Tahoma" pitchFamily="34" charset="0"/>
                <a:cs typeface="Tahoma" pitchFamily="34" charset="0"/>
              </a:rPr>
              <a:t>ЖӨБ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органдарын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қолданыстағы қаржыландыру сұлбасы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Picture 2" descr="C:\Users\User\Desktop\asdada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00025" y="1768014"/>
            <a:ext cx="8943975" cy="5042545"/>
            <a:chOff x="147638" y="1071563"/>
            <a:chExt cx="8943975" cy="5042545"/>
          </a:xfrm>
        </p:grpSpPr>
        <p:sp>
          <p:nvSpPr>
            <p:cNvPr id="23" name="Rectangle 2"/>
            <p:cNvSpPr txBox="1">
              <a:spLocks noChangeArrowheads="1"/>
            </p:cNvSpPr>
            <p:nvPr/>
          </p:nvSpPr>
          <p:spPr bwMode="auto">
            <a:xfrm>
              <a:off x="250825" y="1123950"/>
              <a:ext cx="8840788" cy="59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lvl="1" algn="ctr" eaLnBrk="1" hangingPunct="1">
                <a:spcBef>
                  <a:spcPts val="0"/>
                </a:spcBef>
                <a:spcAft>
                  <a:spcPts val="0"/>
                </a:spcAft>
                <a:buClr>
                  <a:srgbClr val="003366"/>
                </a:buClr>
                <a:buSzPct val="120000"/>
                <a:tabLst>
                  <a:tab pos="-3074454" algn="l"/>
                </a:tabLst>
                <a:defRPr/>
              </a:pPr>
              <a:endParaRPr lang="ru-RU" sz="1477" b="1" dirty="0">
                <a:solidFill>
                  <a:srgbClr val="003366"/>
                </a:solidFill>
                <a:latin typeface="Arial" charset="0"/>
                <a:cs typeface="Tahoma" pitchFamily="34" charset="0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185738" y="1160463"/>
              <a:ext cx="2259012" cy="1993900"/>
            </a:xfrm>
            <a:prstGeom prst="roundRect">
              <a:avLst>
                <a:gd name="adj" fmla="val 7364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ru-RU" sz="1600" b="1" dirty="0" err="1" smtClean="0">
                  <a:solidFill>
                    <a:srgbClr val="003366"/>
                  </a:solidFill>
                  <a:latin typeface="Arial Narrow" pitchFamily="34" charset="0"/>
                  <a:cs typeface="Arial" charset="0"/>
                </a:rPr>
                <a:t>Аудандық </a:t>
              </a:r>
              <a:r>
                <a:rPr lang="ru-RU" sz="1600" b="1" dirty="0">
                  <a:solidFill>
                    <a:srgbClr val="003366"/>
                  </a:solidFill>
                  <a:latin typeface="Arial Narrow" pitchFamily="34" charset="0"/>
                  <a:cs typeface="Arial" charset="0"/>
                </a:rPr>
                <a:t>бюджет</a:t>
              </a:r>
              <a:endParaRPr lang="ru-RU" sz="1600" b="1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3973513" y="1077913"/>
              <a:ext cx="2193925" cy="2290762"/>
            </a:xfrm>
            <a:prstGeom prst="roundRect">
              <a:avLst>
                <a:gd name="adj" fmla="val 7366"/>
              </a:avLst>
            </a:prstGeom>
            <a:noFill/>
            <a:ln w="19050">
              <a:solidFill>
                <a:srgbClr val="0066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zh-CN" sz="1400" b="1" dirty="0" err="1" smtClean="0">
                  <a:solidFill>
                    <a:srgbClr val="0066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Әкімдердің аппараттары</a:t>
              </a:r>
              <a:r>
                <a:rPr lang="ru-RU" altLang="zh-CN" sz="1400" b="1" dirty="0" smtClean="0">
                  <a:solidFill>
                    <a:srgbClr val="006600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</a:t>
              </a:r>
              <a:endParaRPr lang="ru-RU" altLang="ru-RU" sz="1400" b="1" dirty="0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6372225" y="1071563"/>
              <a:ext cx="2627313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buClr>
                  <a:srgbClr val="003366"/>
                </a:buClr>
              </a:pPr>
              <a:r>
                <a:rPr lang="ru-RU" alt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ЖӨБ (</a:t>
              </a:r>
              <a:r>
                <a:rPr lang="ru-RU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Аудандық маңызы </a:t>
              </a:r>
              <a:r>
                <a:rPr lang="ru-RU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бар </a:t>
              </a:r>
              <a:r>
                <a:rPr lang="ru-RU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қалалар</a:t>
              </a:r>
              <a:r>
                <a:rPr lang="ru-RU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кенттер</a:t>
              </a:r>
              <a:r>
                <a:rPr lang="ru-RU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ауылдар</a:t>
              </a:r>
              <a:r>
                <a:rPr lang="ru-RU" sz="14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, </a:t>
              </a:r>
              <a:r>
                <a:rPr lang="ru-RU" sz="140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ауылдық округтер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) </a:t>
              </a:r>
              <a:r>
                <a:rPr lang="ru-RU" altLang="ru-RU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меншікті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бюджетері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жоқ және аудандық бюджетінен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 19 </a:t>
              </a:r>
              <a:r>
                <a:rPr lang="ru-RU" altLang="ru-RU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бағдарламалар бойынша</a:t>
              </a:r>
              <a:r>
                <a:rPr lang="ru-RU" alt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 </a:t>
              </a:r>
              <a:r>
                <a:rPr lang="ru-RU" altLang="ru-RU" sz="1400" dirty="0" err="1" smtClean="0">
                  <a:solidFill>
                    <a:srgbClr val="000000"/>
                  </a:solidFill>
                  <a:latin typeface="Arial Narrow" panose="020B0606020202030204" pitchFamily="34" charset="0"/>
                  <a:cs typeface="Tahoma" panose="020B0604030504040204" pitchFamily="34" charset="0"/>
                </a:rPr>
                <a:t>қаржыландырылады</a:t>
              </a:r>
              <a:endPara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214313" y="1538288"/>
              <a:ext cx="2233598" cy="465137"/>
            </a:xfrm>
            <a:prstGeom prst="roundRect">
              <a:avLst>
                <a:gd name="adj" fmla="val 7364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19 </a:t>
              </a:r>
              <a:r>
                <a:rPr lang="ru-RU" sz="1400" dirty="0" err="1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бюджеттік</a:t>
              </a:r>
              <a:r>
                <a:rPr lang="ru-RU" sz="1400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</a:t>
              </a:r>
              <a:r>
                <a:rPr lang="ru-RU" sz="1400" dirty="0" err="1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бағдарламалар</a:t>
              </a:r>
              <a:endParaRPr lang="ru-RU" sz="1400" dirty="0" smtClean="0">
                <a:solidFill>
                  <a:srgbClr val="000000"/>
                </a:solidFill>
                <a:latin typeface="Arial Narrow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  <a:p>
              <a:pPr algn="ctr" eaLnBrk="1" hangingPunct="1">
                <a:defRPr/>
              </a:pPr>
              <a:r>
                <a:rPr lang="ru-RU" sz="1200" i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(2016 </a:t>
              </a:r>
              <a:r>
                <a:rPr lang="ru-RU" sz="1200" i="1" dirty="0" err="1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жылында</a:t>
              </a:r>
              <a:r>
                <a:rPr lang="ru-RU" sz="1200" i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94,8 млрд. </a:t>
              </a:r>
              <a:r>
                <a:rPr lang="ru-RU" sz="1200" i="1" dirty="0" err="1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теңге</a:t>
              </a:r>
              <a:r>
                <a:rPr lang="ru-RU" sz="1200" i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4078288" y="2343150"/>
              <a:ext cx="2060575" cy="596900"/>
            </a:xfrm>
            <a:prstGeom prst="roundRect">
              <a:avLst>
                <a:gd name="adj" fmla="val 73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400" b="1" dirty="0" err="1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Қолма-қол ақшаны бақылау шоты</a:t>
              </a:r>
              <a:r>
                <a:rPr lang="ru-RU" sz="1400" b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(ҚБЖ)</a:t>
              </a:r>
            </a:p>
            <a:p>
              <a:pPr algn="ctr" eaLnBrk="1" hangingPunct="1">
                <a:defRPr/>
              </a:pPr>
              <a:r>
                <a:rPr lang="kk-KZ" sz="900" i="1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(2016 жылға.  7,3  млрд. тенге)</a:t>
              </a:r>
              <a:endParaRPr lang="ru-RU" sz="900" b="1" dirty="0" smtClean="0">
                <a:solidFill>
                  <a:srgbClr val="000000"/>
                </a:solidFill>
                <a:latin typeface="Arial Narrow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223838" y="2297113"/>
              <a:ext cx="2125662" cy="596900"/>
            </a:xfrm>
            <a:prstGeom prst="roundRect">
              <a:avLst>
                <a:gd name="adj" fmla="val 736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3366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1200" dirty="0" err="1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Жергілікті</a:t>
              </a:r>
              <a:r>
                <a:rPr lang="ru-RU" sz="1200" dirty="0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  </a:t>
              </a:r>
              <a:r>
                <a:rPr lang="ru-RU" sz="1200" dirty="0" err="1" smtClean="0">
                  <a:solidFill>
                    <a:srgbClr val="000000"/>
                  </a:solidFill>
                  <a:latin typeface="Arial Narrow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салықтардың түсімдері</a:t>
              </a:r>
              <a:endParaRPr lang="ru-RU" sz="1200" dirty="0" smtClean="0">
                <a:solidFill>
                  <a:srgbClr val="000000"/>
                </a:solidFill>
                <a:latin typeface="Arial Narrow" pitchFamily="34" charset="0"/>
                <a:ea typeface="Calibri" panose="020F050202020403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76798" y="3337685"/>
              <a:ext cx="2790825" cy="2776423"/>
            </a:xfrm>
            <a:prstGeom prst="rect">
              <a:avLst/>
            </a:prstGeom>
            <a:solidFill>
              <a:schemeClr val="bg1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endPara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Төлем көзінде ұсталмайтын табыстардан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ЖТС</a:t>
              </a: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Жеке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тұлғалардың мүлігіне салық</a:t>
              </a: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Жеке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тұлғалардың көлік құралдарына салық</a:t>
              </a:r>
              <a:endPara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Заңды тұлғалардың көлік құралдарына салық</a:t>
              </a:r>
              <a:endPara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Жеке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тұлғалардан елді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мекендердің жерлеріне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жер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салық</a:t>
              </a:r>
              <a:endPara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Заңды тұлғалардан елді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мекендердің жерлеріне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жер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салық</a:t>
              </a:r>
              <a:endParaRPr lang="ru-RU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 eaLnBrk="1" hangingPunct="1">
                <a:spcAft>
                  <a:spcPts val="554"/>
                </a:spcAft>
                <a:buClr>
                  <a:srgbClr val="003366"/>
                </a:buClr>
                <a:buSzPct val="120000"/>
                <a:buFont typeface="Arial" pitchFamily="34" charset="0"/>
                <a:buChar char="•"/>
                <a:defRPr/>
              </a:pP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Штриховая стрелка вправо 30"/>
            <p:cNvSpPr/>
            <p:nvPr/>
          </p:nvSpPr>
          <p:spPr>
            <a:xfrm>
              <a:off x="2500313" y="2301875"/>
              <a:ext cx="1462087" cy="531813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sz="1292" b="1" dirty="0" err="1" smtClean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трансферттер</a:t>
              </a:r>
              <a:endParaRPr lang="ru-RU" sz="1292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7629525" y="2487613"/>
              <a:ext cx="1381125" cy="596900"/>
            </a:xfrm>
            <a:prstGeom prst="roundRect">
              <a:avLst>
                <a:gd name="adj" fmla="val 736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1292" b="1" dirty="0" err="1" smtClean="0">
                  <a:solidFill>
                    <a:srgbClr val="F79646">
                      <a:lumMod val="50000"/>
                    </a:srgbClr>
                  </a:solidFill>
                  <a:latin typeface="Arial Narrow" pitchFamily="34" charset="0"/>
                  <a:ea typeface="Calibri"/>
                  <a:cs typeface="Tahoma" pitchFamily="34" charset="0"/>
                </a:rPr>
                <a:t>Меншікті</a:t>
              </a:r>
              <a:r>
                <a:rPr lang="ru-RU" sz="1292" b="1" dirty="0" smtClean="0">
                  <a:solidFill>
                    <a:srgbClr val="F79646">
                      <a:lumMod val="50000"/>
                    </a:srgbClr>
                  </a:solidFill>
                  <a:latin typeface="Arial Narrow" pitchFamily="34" charset="0"/>
                  <a:ea typeface="Calibri"/>
                  <a:cs typeface="Tahoma" pitchFamily="34" charset="0"/>
                </a:rPr>
                <a:t> </a:t>
              </a:r>
              <a:r>
                <a:rPr lang="ru-RU" sz="1292" b="1" dirty="0" err="1" smtClean="0">
                  <a:solidFill>
                    <a:srgbClr val="F79646">
                      <a:lumMod val="50000"/>
                    </a:srgbClr>
                  </a:solidFill>
                  <a:latin typeface="Arial Narrow" pitchFamily="34" charset="0"/>
                  <a:ea typeface="Calibri"/>
                  <a:cs typeface="Tahoma" pitchFamily="34" charset="0"/>
                </a:rPr>
                <a:t>кірістер</a:t>
              </a:r>
              <a:endParaRPr lang="ru-RU" sz="1292" b="1" dirty="0">
                <a:solidFill>
                  <a:srgbClr val="F79646">
                    <a:lumMod val="50000"/>
                  </a:srgbClr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323012" y="3429000"/>
              <a:ext cx="2725738" cy="2297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80599" indent="-80599" algn="just" eaLnBrk="1" hangingPunct="1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Сыртқы жарнама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орналастырғаны үшін төлемақы</a:t>
              </a: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әкімшілік құқық бұзушылықтар үшін айыппұлдар</a:t>
              </a: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marL="80599" indent="-80599" algn="just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ауыл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әкімдеріне басқаруға берілген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коммуналдық мүлікті  жалғаға 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беру </a:t>
              </a:r>
            </a:p>
            <a:p>
              <a:pPr marL="80599" indent="-80599" algn="just">
                <a:lnSpc>
                  <a:spcPct val="90000"/>
                </a:lnSpc>
                <a:spcAft>
                  <a:spcPts val="554"/>
                </a:spcAft>
                <a:buClr>
                  <a:srgbClr val="F79646">
                    <a:lumMod val="50000"/>
                  </a:srgbClr>
                </a:buClr>
                <a:buSzPct val="120000"/>
                <a:buFont typeface="Arial" pitchFamily="34" charset="0"/>
                <a:buChar char="•"/>
                <a:defRPr/>
              </a:pP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жеке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және заңды тұлғалардан ерікті</a:t>
              </a:r>
              <a:r>
                <a:rPr lang="ru-RU" sz="1200" i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i="1" dirty="0" err="1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жинаулар</a:t>
              </a:r>
              <a:endParaRPr lang="ru-RU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Штриховая стрелка вправо 33"/>
            <p:cNvSpPr/>
            <p:nvPr/>
          </p:nvSpPr>
          <p:spPr>
            <a:xfrm flipH="1" flipV="1">
              <a:off x="6234113" y="2552700"/>
              <a:ext cx="1328737" cy="531813"/>
            </a:xfrm>
            <a:prstGeom prst="striped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292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4102100" y="1539875"/>
              <a:ext cx="2060575" cy="465138"/>
            </a:xfrm>
            <a:prstGeom prst="roundRect">
              <a:avLst>
                <a:gd name="adj" fmla="val 7364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sz="1400" b="1" dirty="0" err="1" smtClean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Бюджеттік</a:t>
              </a:r>
              <a:r>
                <a:rPr lang="ru-RU" sz="1400" b="1" dirty="0" smtClean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 </a:t>
              </a:r>
              <a:r>
                <a:rPr lang="ru-RU" sz="1400" b="1" dirty="0" err="1" smtClean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есеп</a:t>
              </a:r>
              <a:r>
                <a:rPr lang="ru-RU" sz="1400" b="1" dirty="0" smtClean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 </a:t>
              </a:r>
              <a:endParaRPr lang="ru-RU" sz="1400" b="1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ahoma" pitchFamily="34" charset="0"/>
              </a:endParaRPr>
            </a:p>
            <a:p>
              <a:pPr algn="ctr" eaLnBrk="1" hangingPunct="1">
                <a:defRPr/>
              </a:pPr>
              <a:r>
                <a:rPr lang="ru-RU" sz="1100" dirty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(19 </a:t>
              </a:r>
              <a:r>
                <a:rPr lang="ru-RU" sz="1100" dirty="0" smtClean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 </a:t>
              </a:r>
              <a:r>
                <a:rPr lang="ru-RU" sz="1100" dirty="0" err="1" smtClean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бағдарламалар</a:t>
              </a:r>
              <a:r>
                <a:rPr lang="ru-RU" sz="1100" dirty="0" smtClean="0">
                  <a:solidFill>
                    <a:srgbClr val="000000"/>
                  </a:solidFill>
                  <a:latin typeface="Arial Narrow" pitchFamily="34" charset="0"/>
                  <a:ea typeface="Calibri" pitchFamily="34" charset="0"/>
                  <a:cs typeface="Tahoma" pitchFamily="34" charset="0"/>
                </a:rPr>
                <a:t>)</a:t>
              </a:r>
              <a:endParaRPr lang="ru-RU" sz="11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ahoma" pitchFamily="34" charset="0"/>
              </a:endParaRPr>
            </a:p>
          </p:txBody>
        </p:sp>
        <p:sp>
          <p:nvSpPr>
            <p:cNvPr id="36" name="Штриховая стрелка вправо 35"/>
            <p:cNvSpPr/>
            <p:nvPr/>
          </p:nvSpPr>
          <p:spPr>
            <a:xfrm>
              <a:off x="2500313" y="1554163"/>
              <a:ext cx="1462087" cy="531812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292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27300" y="2740025"/>
              <a:ext cx="965329" cy="248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015" i="1" dirty="0" smtClean="0">
                  <a:solidFill>
                    <a:prstClr val="black"/>
                  </a:solidFill>
                  <a:latin typeface="Arial Narrow" pitchFamily="34" charset="0"/>
                  <a:cs typeface="Tahoma" pitchFamily="34" charset="0"/>
                </a:rPr>
                <a:t>2015 ж. </a:t>
              </a:r>
              <a:r>
                <a:rPr lang="ru-RU" sz="1015" i="1" dirty="0" err="1" smtClean="0">
                  <a:solidFill>
                    <a:prstClr val="black"/>
                  </a:solidFill>
                  <a:latin typeface="Arial Narrow" pitchFamily="34" charset="0"/>
                  <a:cs typeface="Tahoma" pitchFamily="34" charset="0"/>
                </a:rPr>
                <a:t>бастап</a:t>
              </a:r>
              <a:endParaRPr lang="ru-RU" sz="1015" i="1" dirty="0">
                <a:solidFill>
                  <a:prstClr val="black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32575" y="2487613"/>
              <a:ext cx="965329" cy="2485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ru-RU" sz="1015" i="1" dirty="0" smtClean="0">
                  <a:solidFill>
                    <a:prstClr val="black"/>
                  </a:solidFill>
                  <a:latin typeface="Arial Narrow" pitchFamily="34" charset="0"/>
                  <a:cs typeface="Tahoma" pitchFamily="34" charset="0"/>
                </a:rPr>
                <a:t>2013 ж. </a:t>
              </a:r>
              <a:r>
                <a:rPr lang="ru-RU" sz="1015" i="1" dirty="0" err="1" smtClean="0">
                  <a:solidFill>
                    <a:prstClr val="black"/>
                  </a:solidFill>
                  <a:latin typeface="Arial Narrow" pitchFamily="34" charset="0"/>
                  <a:cs typeface="Tahoma" pitchFamily="34" charset="0"/>
                </a:rPr>
                <a:t>бастап</a:t>
              </a:r>
              <a:endParaRPr lang="ru-RU" sz="1015" i="1" dirty="0">
                <a:solidFill>
                  <a:prstClr val="black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47638" y="3429000"/>
              <a:ext cx="0" cy="177006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 flipH="1" flipV="1">
              <a:off x="115094" y="3186907"/>
              <a:ext cx="274637" cy="2095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6300788" y="3351213"/>
              <a:ext cx="0" cy="1328737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6286500" y="3084513"/>
              <a:ext cx="1343025" cy="28416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Штриховая стрелка вправо 42"/>
            <p:cNvSpPr/>
            <p:nvPr/>
          </p:nvSpPr>
          <p:spPr>
            <a:xfrm rot="5400000" flipH="1">
              <a:off x="4606132" y="3531393"/>
              <a:ext cx="863600" cy="531813"/>
            </a:xfrm>
            <a:prstGeom prst="striped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292" b="1" dirty="0">
                <a:solidFill>
                  <a:prstClr val="white"/>
                </a:solidFill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09913" y="3565525"/>
              <a:ext cx="1727200" cy="7743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331185" algn="just">
                <a:defRPr/>
              </a:pPr>
              <a:r>
                <a:rPr lang="ru-RU" sz="1108" b="1" dirty="0" err="1" smtClean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ҚБШ-ның қаражатты жиынмен</a:t>
              </a:r>
              <a:r>
                <a:rPr lang="ru-RU" sz="1108" b="1" dirty="0" smtClean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 </a:t>
              </a:r>
              <a:r>
                <a:rPr lang="ru-RU" sz="1108" b="1" dirty="0" err="1" smtClean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және жергілікті</a:t>
              </a:r>
              <a:r>
                <a:rPr lang="ru-RU" sz="1108" b="1" dirty="0" smtClean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 </a:t>
              </a:r>
              <a:r>
                <a:rPr lang="ru-RU" sz="1108" b="1" dirty="0" err="1" smtClean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қоғамдастық жиналысымен</a:t>
              </a:r>
              <a:r>
                <a:rPr lang="ru-RU" sz="1108" b="1" dirty="0" smtClean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 </a:t>
              </a:r>
              <a:r>
                <a:rPr lang="ru-RU" sz="1108" b="1" dirty="0" err="1" smtClean="0">
                  <a:solidFill>
                    <a:srgbClr val="C00000"/>
                  </a:solidFill>
                  <a:latin typeface="Arial Narrow" pitchFamily="34" charset="0"/>
                  <a:cs typeface="Tahoma" pitchFamily="34" charset="0"/>
                </a:rPr>
                <a:t>бөлінеді</a:t>
              </a:r>
              <a:endParaRPr lang="ru-RU" sz="1108" b="1" dirty="0" smtClean="0">
                <a:solidFill>
                  <a:srgbClr val="C00000"/>
                </a:solidFill>
                <a:latin typeface="Arial Narrow" pitchFamily="34" charset="0"/>
                <a:cs typeface="Tahoma" pitchFamily="34" charset="0"/>
              </a:endParaRPr>
            </a:p>
          </p:txBody>
        </p:sp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377537" y="4295859"/>
              <a:ext cx="1390904" cy="1199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14"/>
            <p:cNvSpPr>
              <a:spLocks noChangeArrowheads="1"/>
            </p:cNvSpPr>
            <p:nvPr/>
          </p:nvSpPr>
          <p:spPr bwMode="auto">
            <a:xfrm>
              <a:off x="3176588" y="3498850"/>
              <a:ext cx="331787" cy="265113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200" b="1">
                  <a:solidFill>
                    <a:srgbClr val="FFFFFF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5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Прямая со стрелкой 82"/>
          <p:cNvCxnSpPr>
            <a:cxnSpLocks noChangeShapeType="1"/>
          </p:cNvCxnSpPr>
          <p:nvPr/>
        </p:nvCxnSpPr>
        <p:spPr bwMode="auto">
          <a:xfrm>
            <a:off x="3413397" y="4494696"/>
            <a:ext cx="1021368" cy="803428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Прямая со стрелкой 82"/>
          <p:cNvCxnSpPr>
            <a:cxnSpLocks noChangeShapeType="1"/>
          </p:cNvCxnSpPr>
          <p:nvPr/>
        </p:nvCxnSpPr>
        <p:spPr bwMode="auto">
          <a:xfrm>
            <a:off x="2094741" y="4478160"/>
            <a:ext cx="2241165" cy="928130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Прямая со стрелкой 82"/>
          <p:cNvCxnSpPr>
            <a:cxnSpLocks noChangeShapeType="1"/>
          </p:cNvCxnSpPr>
          <p:nvPr/>
        </p:nvCxnSpPr>
        <p:spPr bwMode="auto">
          <a:xfrm flipH="1">
            <a:off x="4824085" y="4507408"/>
            <a:ext cx="1140906" cy="788704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Прямая со стрелкой 82"/>
          <p:cNvCxnSpPr>
            <a:cxnSpLocks noChangeShapeType="1"/>
          </p:cNvCxnSpPr>
          <p:nvPr/>
        </p:nvCxnSpPr>
        <p:spPr bwMode="auto">
          <a:xfrm flipH="1">
            <a:off x="4992696" y="4404181"/>
            <a:ext cx="2224532" cy="993290"/>
          </a:xfrm>
          <a:prstGeom prst="straightConnector1">
            <a:avLst/>
          </a:prstGeom>
          <a:noFill/>
          <a:ln w="6350" algn="ctr">
            <a:solidFill>
              <a:srgbClr val="C00000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44"/>
          <p:cNvSpPr>
            <a:spLocks noChangeArrowheads="1"/>
          </p:cNvSpPr>
          <p:nvPr/>
        </p:nvSpPr>
        <p:spPr bwMode="auto">
          <a:xfrm>
            <a:off x="3658418" y="4440954"/>
            <a:ext cx="20447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ЖӨБ (ББӘ) ОРГАНЫ</a:t>
            </a:r>
            <a:endParaRPr lang="ru-RU" alt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691680" y="1560587"/>
            <a:ext cx="788067" cy="6962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777001" y="1788313"/>
            <a:ext cx="514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ЕДБ</a:t>
            </a:r>
            <a:endParaRPr lang="ru-RU" alt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93" y="1196753"/>
            <a:ext cx="529555" cy="5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Блок-схема: магнитный диск 11"/>
          <p:cNvSpPr/>
          <p:nvPr/>
        </p:nvSpPr>
        <p:spPr>
          <a:xfrm>
            <a:off x="4274985" y="1196752"/>
            <a:ext cx="896923" cy="691036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ҚБЕО*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435713" y="1525780"/>
            <a:ext cx="734264" cy="13923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0844" y="1927046"/>
            <a:ext cx="3164" cy="349826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82"/>
          <p:cNvCxnSpPr>
            <a:cxnSpLocks noChangeShapeType="1"/>
          </p:cNvCxnSpPr>
          <p:nvPr/>
        </p:nvCxnSpPr>
        <p:spPr bwMode="auto">
          <a:xfrm>
            <a:off x="4618269" y="4702356"/>
            <a:ext cx="25046" cy="617223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Прямоугольник 96"/>
          <p:cNvSpPr>
            <a:spLocks noChangeArrowheads="1"/>
          </p:cNvSpPr>
          <p:nvPr/>
        </p:nvSpPr>
        <p:spPr bwMode="auto">
          <a:xfrm>
            <a:off x="236707" y="2104125"/>
            <a:ext cx="3321376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Табыстардан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ЖТС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Жеке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тұлғалардың мүлігіне салық</a:t>
            </a:r>
            <a:endParaRPr lang="ru-RU" altLang="ru-RU" sz="900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Жеке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тұлғалардың көлігіне салық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Заңды тұлғалардың көлігіне салық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учаскелері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аудандық маңызы 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калада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кентте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ауылда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орналасқан заңды тұлғалардан елді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мекендердің жерлеріне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салық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учаскелері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аудандық маңызы 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калада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кентте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ауылда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орналасқан жеке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тұлғалардан елді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мекендердің жерлеріне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</a:t>
            </a:r>
            <a:r>
              <a:rPr lang="ru-RU" alt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салық</a:t>
            </a:r>
            <a:r>
              <a:rPr lang="ru-RU" sz="9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9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>
            <a:off x="3275856" y="3134181"/>
            <a:ext cx="2671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Қазынашылық комитеті</a:t>
            </a:r>
            <a:endParaRPr lang="ru-RU" altLang="ru-RU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74"/>
          <p:cNvSpPr>
            <a:spLocks noChangeArrowheads="1"/>
          </p:cNvSpPr>
          <p:nvPr/>
        </p:nvSpPr>
        <p:spPr bwMode="auto">
          <a:xfrm>
            <a:off x="6014116" y="5805264"/>
            <a:ext cx="3022380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төлемдер 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міндеттемелер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ЖҚЖ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74"/>
          <p:cNvSpPr>
            <a:spLocks noChangeArrowheads="1"/>
          </p:cNvSpPr>
          <p:nvPr/>
        </p:nvSpPr>
        <p:spPr bwMode="auto">
          <a:xfrm>
            <a:off x="6014118" y="6525344"/>
            <a:ext cx="2196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6.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Төлеуге берілетін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шоттар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74"/>
          <p:cNvSpPr>
            <a:spLocks noChangeArrowheads="1"/>
          </p:cNvSpPr>
          <p:nvPr/>
        </p:nvSpPr>
        <p:spPr bwMode="auto">
          <a:xfrm>
            <a:off x="6014118" y="6309320"/>
            <a:ext cx="3304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АҚМ-ді тіркеуге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арналған өтінім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74"/>
          <p:cNvSpPr>
            <a:spLocks noChangeArrowheads="1"/>
          </p:cNvSpPr>
          <p:nvPr/>
        </p:nvSpPr>
        <p:spPr bwMode="auto">
          <a:xfrm>
            <a:off x="6007729" y="5970766"/>
            <a:ext cx="3461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ЖҚЖ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төлемдер бойынша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мен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міндеттемелер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өзгерістер енгізуге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арналған анықтаманлар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9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66" y="3933056"/>
            <a:ext cx="987175" cy="8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94" y="3903497"/>
            <a:ext cx="906503" cy="6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857628"/>
            <a:ext cx="952924" cy="7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C:\Documents and Settings\Admin\Мои документы\For prezentations\university_a_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77" y="3939533"/>
            <a:ext cx="933070" cy="7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8"/>
          <p:cNvSpPr>
            <a:spLocks noChangeArrowheads="1"/>
          </p:cNvSpPr>
          <p:nvPr/>
        </p:nvSpPr>
        <p:spPr bwMode="auto">
          <a:xfrm>
            <a:off x="7527446" y="4526096"/>
            <a:ext cx="10032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ММ</a:t>
            </a:r>
            <a:endParaRPr lang="ru-RU" alt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8"/>
          <p:cNvSpPr>
            <a:spLocks noChangeArrowheads="1"/>
          </p:cNvSpPr>
          <p:nvPr/>
        </p:nvSpPr>
        <p:spPr bwMode="auto">
          <a:xfrm>
            <a:off x="1381659" y="4665472"/>
            <a:ext cx="10032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ММ</a:t>
            </a:r>
            <a:endParaRPr lang="ru-RU" alt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8"/>
          <p:cNvSpPr>
            <a:spLocks noChangeArrowheads="1"/>
          </p:cNvSpPr>
          <p:nvPr/>
        </p:nvSpPr>
        <p:spPr bwMode="auto">
          <a:xfrm>
            <a:off x="4237863" y="6380346"/>
            <a:ext cx="8608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telka Narrow Text Pro" pitchFamily="50" charset="0"/>
              </a:rPr>
              <a:t>ҚАБ</a:t>
            </a:r>
            <a:endParaRPr lang="ru-RU" altLang="ru-RU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telka Narrow Text Pro" pitchFamily="50" charset="0"/>
            </a:endParaRPr>
          </a:p>
        </p:txBody>
      </p:sp>
      <p:sp>
        <p:nvSpPr>
          <p:cNvPr id="40" name="Прямоугольник 74"/>
          <p:cNvSpPr>
            <a:spLocks noChangeArrowheads="1"/>
          </p:cNvSpPr>
          <p:nvPr/>
        </p:nvSpPr>
        <p:spPr bwMode="auto">
          <a:xfrm>
            <a:off x="1169426" y="3758843"/>
            <a:ext cx="11438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Масляхат</a:t>
            </a:r>
            <a:r>
              <a:rPr lang="ru-RU" alt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ЖӨБ</a:t>
            </a:r>
            <a:endParaRPr lang="ru-RU" alt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74"/>
          <p:cNvSpPr>
            <a:spLocks noChangeArrowheads="1"/>
          </p:cNvSpPr>
          <p:nvPr/>
        </p:nvSpPr>
        <p:spPr bwMode="auto">
          <a:xfrm>
            <a:off x="2843808" y="3758843"/>
            <a:ext cx="9940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Мектеп</a:t>
            </a:r>
            <a:endParaRPr lang="ru-RU" alt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74"/>
          <p:cNvSpPr>
            <a:spLocks noChangeArrowheads="1"/>
          </p:cNvSpPr>
          <p:nvPr/>
        </p:nvSpPr>
        <p:spPr bwMode="auto">
          <a:xfrm>
            <a:off x="5868144" y="3758843"/>
            <a:ext cx="10544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Аурухана</a:t>
            </a:r>
            <a:endParaRPr lang="ru-RU" alt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74"/>
          <p:cNvSpPr>
            <a:spLocks noChangeArrowheads="1"/>
          </p:cNvSpPr>
          <p:nvPr/>
        </p:nvSpPr>
        <p:spPr bwMode="auto">
          <a:xfrm>
            <a:off x="7308304" y="3717032"/>
            <a:ext cx="1102033" cy="24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Балабақша</a:t>
            </a:r>
            <a:endParaRPr lang="ru-RU" alt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4" name="Picture 3" descr="C:\Users\User\Desktop\ban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64" y="5383102"/>
            <a:ext cx="1253313" cy="91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" descr="C:\Documents and Settings\Admin\Мои документы\For prezentations\courthou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6896"/>
            <a:ext cx="734197" cy="72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C:\Documents and Settings\Admin\Мои документы\For prezentations\company3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33" y="2255373"/>
            <a:ext cx="1071931" cy="9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6"/>
          <p:cNvSpPr txBox="1">
            <a:spLocks noChangeArrowheads="1"/>
          </p:cNvSpPr>
          <p:nvPr/>
        </p:nvSpPr>
        <p:spPr bwMode="auto">
          <a:xfrm>
            <a:off x="6016071" y="5373216"/>
            <a:ext cx="3020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Төлемдер бойынша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түсімдердің және қаржыландырудың жиынтық жоспарларына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міндеттемелер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ЖҚЖ-ға  өзгерістер енгізуге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анықтамалар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Прямоугольник 74"/>
          <p:cNvSpPr>
            <a:spLocks noChangeArrowheads="1"/>
          </p:cNvSpPr>
          <p:nvPr/>
        </p:nvSpPr>
        <p:spPr bwMode="auto">
          <a:xfrm>
            <a:off x="5913328" y="2300081"/>
            <a:ext cx="221034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ru-RU" altLang="ru-RU" sz="900" dirty="0" err="1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Ақша түсімдердің бірыңғай</a:t>
            </a:r>
            <a:endParaRPr lang="ru-RU" altLang="ru-RU" sz="900" dirty="0" smtClean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900" dirty="0" err="1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жинақтау шотына</a:t>
            </a:r>
            <a:r>
              <a:rPr lang="ru-RU" altLang="ru-RU" sz="9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аударылады</a:t>
            </a:r>
            <a:r>
              <a:rPr lang="ru-RU" altLang="ru-RU" sz="9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ru-RU" sz="900" dirty="0" smtClean="0">
                <a:solidFill>
                  <a:srgbClr val="40404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KZ24070105KSN0000000</a:t>
            </a:r>
            <a:endParaRPr lang="ru-RU" altLang="ru-RU" sz="900" dirty="0">
              <a:solidFill>
                <a:srgbClr val="40404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Прямоугольник 74"/>
          <p:cNvSpPr>
            <a:spLocks noChangeArrowheads="1"/>
          </p:cNvSpPr>
          <p:nvPr/>
        </p:nvSpPr>
        <p:spPr bwMode="auto">
          <a:xfrm>
            <a:off x="501981" y="3501008"/>
            <a:ext cx="27780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ru-RU" altLang="ru-RU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Шамасы</a:t>
            </a:r>
            <a:r>
              <a:rPr lang="ru-RU" alt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10 000 ММ </a:t>
            </a:r>
            <a:r>
              <a:rPr lang="ru-RU" altLang="ru-RU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ұлғайту</a:t>
            </a:r>
            <a:r>
              <a:rPr lang="ru-RU" alt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ru-RU" altLang="ru-RU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56" y="4555104"/>
            <a:ext cx="316326" cy="3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C:\Users\User\Desktop\13981182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05" y="4670605"/>
            <a:ext cx="326033" cy="31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28" y="4726020"/>
            <a:ext cx="331547" cy="32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53" y="4612223"/>
            <a:ext cx="321169" cy="33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00" y="4644965"/>
            <a:ext cx="312650" cy="29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68" y="4775835"/>
            <a:ext cx="329378" cy="27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35" y="4904492"/>
            <a:ext cx="312666" cy="29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89" y="4587633"/>
            <a:ext cx="314785" cy="2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C:\Users\User\Desktop\13981182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78" y="4704445"/>
            <a:ext cx="297832" cy="2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3"/>
          <p:cNvSpPr txBox="1">
            <a:spLocks noChangeArrowheads="1"/>
          </p:cNvSpPr>
          <p:nvPr/>
        </p:nvSpPr>
        <p:spPr bwMode="auto">
          <a:xfrm>
            <a:off x="5996940" y="5043993"/>
            <a:ext cx="30395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Төлемдер бойынша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түсімдердің және қаржыландырудың жиынтық жоспарлар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міндеттемелер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ЖҚЖ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Прямоугольник 74"/>
          <p:cNvSpPr>
            <a:spLocks noChangeArrowheads="1"/>
          </p:cNvSpPr>
          <p:nvPr/>
        </p:nvSpPr>
        <p:spPr bwMode="auto">
          <a:xfrm>
            <a:off x="478399" y="5373216"/>
            <a:ext cx="35700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 К2 –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ның барлық 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БП 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іске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қосу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74"/>
          <p:cNvSpPr>
            <a:spLocks noChangeArrowheads="1"/>
          </p:cNvSpPr>
          <p:nvPr/>
        </p:nvSpPr>
        <p:spPr bwMode="auto">
          <a:xfrm>
            <a:off x="489777" y="5026039"/>
            <a:ext cx="29275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Жаңа 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ММ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ашу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3" name="Прямоугольник 74"/>
          <p:cNvSpPr>
            <a:spLocks noChangeArrowheads="1"/>
          </p:cNvSpPr>
          <p:nvPr/>
        </p:nvSpPr>
        <p:spPr bwMode="auto">
          <a:xfrm>
            <a:off x="478397" y="5196463"/>
            <a:ext cx="35352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Транзакциялардың саның көбейту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4" name="Прямоугольник 74"/>
          <p:cNvSpPr>
            <a:spLocks noChangeArrowheads="1"/>
          </p:cNvSpPr>
          <p:nvPr/>
        </p:nvSpPr>
        <p:spPr bwMode="auto">
          <a:xfrm>
            <a:off x="484257" y="6021288"/>
            <a:ext cx="45923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Серверлік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жабдықтарын кобейтуге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қажеттілік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74"/>
          <p:cNvSpPr>
            <a:spLocks noChangeArrowheads="1"/>
          </p:cNvSpPr>
          <p:nvPr/>
        </p:nvSpPr>
        <p:spPr bwMode="auto">
          <a:xfrm>
            <a:off x="476276" y="5805264"/>
            <a:ext cx="34149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Өңделеп отырған құжаттардың санының өсуі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Прямоугольник 74"/>
          <p:cNvSpPr>
            <a:spLocks noChangeArrowheads="1"/>
          </p:cNvSpPr>
          <p:nvPr/>
        </p:nvSpPr>
        <p:spPr bwMode="auto">
          <a:xfrm>
            <a:off x="478397" y="5661248"/>
            <a:ext cx="32630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АЖ-ге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жүктемені көбейту</a:t>
            </a:r>
            <a:endParaRPr lang="ru-RU" altLang="ru-RU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9"/>
          <p:cNvSpPr>
            <a:spLocks noChangeArrowheads="1"/>
          </p:cNvSpPr>
          <p:nvPr/>
        </p:nvSpPr>
        <p:spPr bwMode="auto">
          <a:xfrm>
            <a:off x="478399" y="5517232"/>
            <a:ext cx="36554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kk-KZ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Жергілікті өзін-өзі  басқарулардың ҚБШ–ны ашу   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8" name="Прямоугольник 10"/>
          <p:cNvSpPr>
            <a:spLocks noChangeArrowheads="1"/>
          </p:cNvSpPr>
          <p:nvPr/>
        </p:nvSpPr>
        <p:spPr bwMode="auto">
          <a:xfrm>
            <a:off x="484257" y="6165304"/>
            <a:ext cx="44309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kk-KZ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Жұргізіліп отырған досьелерін және ЭЦҚкелісімдерін саның көбейту 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74"/>
          <p:cNvSpPr>
            <a:spLocks noChangeArrowheads="1"/>
          </p:cNvSpPr>
          <p:nvPr/>
        </p:nvSpPr>
        <p:spPr bwMode="auto">
          <a:xfrm>
            <a:off x="467544" y="6363246"/>
            <a:ext cx="41618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Есептіктің барлық түрлерін </a:t>
            </a:r>
            <a:r>
              <a:rPr lang="ru-RU" alt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беру</a:t>
            </a:r>
            <a:endParaRPr lang="ru-RU" alt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0" name="Picture 2" descr="C:\Users\User\Desktop\13981182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61" y="4779859"/>
            <a:ext cx="320989" cy="31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Прямая со стрелкой 70"/>
          <p:cNvCxnSpPr/>
          <p:nvPr/>
        </p:nvCxnSpPr>
        <p:spPr>
          <a:xfrm>
            <a:off x="4596456" y="3335853"/>
            <a:ext cx="6437" cy="453187"/>
          </a:xfrm>
          <a:prstGeom prst="straightConnector1">
            <a:avLst/>
          </a:prstGeom>
          <a:ln>
            <a:solidFill>
              <a:srgbClr val="06781C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2254133" y="4107517"/>
            <a:ext cx="334642" cy="20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3734916" y="4084839"/>
            <a:ext cx="334642" cy="20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5250668" y="4046792"/>
            <a:ext cx="414336" cy="518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6945027" y="3998676"/>
            <a:ext cx="334642" cy="20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Заголовок 1"/>
          <p:cNvSpPr txBox="1">
            <a:spLocks/>
          </p:cNvSpPr>
          <p:nvPr/>
        </p:nvSpPr>
        <p:spPr>
          <a:xfrm>
            <a:off x="971600" y="188640"/>
            <a:ext cx="76431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Жобаны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іске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асыруын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пайымдау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Қазынашылықтың АЖ-не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ЖӨБ-тың дербес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бюджетін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600" dirty="0" err="1" smtClean="0">
                <a:latin typeface="Tahoma" pitchFamily="34" charset="0"/>
                <a:cs typeface="Tahoma" pitchFamily="34" charset="0"/>
              </a:rPr>
              <a:t>енгізу</a:t>
            </a:r>
            <a:r>
              <a:rPr lang="ru-RU" sz="1600" dirty="0" smtClean="0">
                <a:latin typeface="Tahoma" pitchFamily="34" charset="0"/>
                <a:cs typeface="Tahoma" pitchFamily="34" charset="0"/>
              </a:rPr>
              <a:t>. </a:t>
            </a:r>
            <a:endParaRPr lang="ru-RU" alt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7" name="Picture 2" descr="C:\Users\User\Desktop\asdadad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0" y="116280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279121" y="2057949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12359" y="3501008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95536" y="4941168"/>
            <a:ext cx="843414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 descr="C:\Users\User\Desktop\c5eea9b3e46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5185" y="1268760"/>
            <a:ext cx="792088" cy="6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385813" y="1818533"/>
            <a:ext cx="4122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ЖТ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" name="Picture 3" descr="C:\Users\User\Desktop\Client_Female_Ligh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21" y="1293437"/>
            <a:ext cx="615950" cy="52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1112807" y="1837195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ЗТ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71022" y="1434262"/>
            <a:ext cx="2100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ru-RU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ҚБЕО</a:t>
            </a:r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ҚР </a:t>
            </a:r>
            <a:r>
              <a:rPr 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Ұлттық банкінің Қазақстан</a:t>
            </a:r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банкаралық есеп</a:t>
            </a:r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айырысу</a:t>
            </a:r>
            <a:r>
              <a:rPr lang="ru-RU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орталығы</a:t>
            </a:r>
            <a:endParaRPr lang="ru-RU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4" name="Picture 2" descr="C:\Users\User\Desktop\asdadad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07" y="2204864"/>
            <a:ext cx="386895" cy="38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0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584" y="783945"/>
            <a:ext cx="574340" cy="56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Us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396" y="802002"/>
            <a:ext cx="587490" cy="45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User\Desktop\Client_Female_L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40" y="815709"/>
            <a:ext cx="552491" cy="45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Блок-схема: магнитный диск 6"/>
          <p:cNvSpPr/>
          <p:nvPr/>
        </p:nvSpPr>
        <p:spPr>
          <a:xfrm>
            <a:off x="4026540" y="834976"/>
            <a:ext cx="781675" cy="407184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/>
              <a:t>ҚБЕО</a:t>
            </a:r>
            <a:endParaRPr lang="ru-RU" sz="12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" name="Picture 2" descr="C:\Users\User\Desktop\w256h2561350822991company256x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46" y="795132"/>
            <a:ext cx="636302" cy="51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>
            <a:off x="3909573" y="4035674"/>
            <a:ext cx="17614" cy="288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98556" y="3782533"/>
            <a:ext cx="3619317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Бөлу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ru-RU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кезең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2791401" y="4043713"/>
            <a:ext cx="882797" cy="223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85937" y="4336824"/>
            <a:ext cx="1690282" cy="829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kk-KZ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Республикалық, облыстық, республикалық маңызы бар қаланың, астананың</a:t>
            </a: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17338" y="4339399"/>
            <a:ext cx="1722669" cy="8270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бюджеті</a:t>
            </a: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72"/>
          <p:cNvSpPr txBox="1">
            <a:spLocks noChangeArrowheads="1"/>
          </p:cNvSpPr>
          <p:nvPr/>
        </p:nvSpPr>
        <p:spPr bwMode="auto">
          <a:xfrm>
            <a:off x="523617" y="3539088"/>
            <a:ext cx="2458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kk-KZ" sz="900" dirty="0"/>
              <a:t>Ж</a:t>
            </a:r>
            <a:r>
              <a:rPr lang="ru-RU" sz="900" dirty="0" err="1"/>
              <a:t>абу</a:t>
            </a:r>
            <a:r>
              <a:rPr lang="ru-RU" sz="900" dirty="0"/>
              <a:t> </a:t>
            </a:r>
            <a:r>
              <a:rPr lang="ru-RU" sz="900" dirty="0" err="1"/>
              <a:t>жөніндегі</a:t>
            </a:r>
            <a:r>
              <a:rPr lang="ru-RU" sz="900" dirty="0"/>
              <a:t> </a:t>
            </a:r>
            <a:r>
              <a:rPr lang="ru-RU" sz="900" dirty="0" err="1"/>
              <a:t>рәсімдерді</a:t>
            </a:r>
            <a:r>
              <a:rPr lang="ru-RU" sz="900" dirty="0"/>
              <a:t> </a:t>
            </a:r>
            <a:r>
              <a:rPr lang="ru-RU" sz="900" dirty="0" err="1"/>
              <a:t>аяқтағаннан</a:t>
            </a:r>
            <a:r>
              <a:rPr lang="ru-RU" sz="900" dirty="0"/>
              <a:t> </a:t>
            </a:r>
            <a:r>
              <a:rPr lang="ru-RU" sz="900" dirty="0" err="1"/>
              <a:t>кейін</a:t>
            </a:r>
            <a:r>
              <a:rPr lang="kk-KZ" sz="900" dirty="0"/>
              <a:t>, ҚР ҚМ Қазынашылық комитетімен ш</a:t>
            </a:r>
            <a:r>
              <a:rPr lang="ru-RU" sz="900" dirty="0" err="1"/>
              <a:t>ығыс</a:t>
            </a:r>
            <a:r>
              <a:rPr lang="ru-RU" sz="900" dirty="0"/>
              <a:t>  </a:t>
            </a:r>
            <a:r>
              <a:rPr lang="ru-RU" sz="900" dirty="0" err="1"/>
              <a:t>нысандары</a:t>
            </a:r>
            <a:r>
              <a:rPr lang="ru-RU" sz="900" dirty="0"/>
              <a:t> </a:t>
            </a:r>
            <a:r>
              <a:rPr lang="ru-RU" sz="900" dirty="0" err="1"/>
              <a:t>қалыптасты</a:t>
            </a:r>
            <a:r>
              <a:rPr lang="kk-KZ" sz="900" dirty="0"/>
              <a:t>рыл</a:t>
            </a:r>
            <a:r>
              <a:rPr lang="ru-RU" sz="900" dirty="0" err="1"/>
              <a:t>ып</a:t>
            </a:r>
            <a:r>
              <a:rPr lang="ru-RU" sz="900" dirty="0"/>
              <a:t>, ҚР ҚМ </a:t>
            </a:r>
            <a:r>
              <a:rPr lang="ru-RU" sz="900" dirty="0" err="1"/>
              <a:t>Мемлекетті</a:t>
            </a:r>
            <a:r>
              <a:rPr lang="kk-KZ" sz="900" dirty="0"/>
              <a:t>к</a:t>
            </a:r>
            <a:r>
              <a:rPr lang="ru-RU" sz="900" dirty="0"/>
              <a:t> </a:t>
            </a:r>
            <a:r>
              <a:rPr lang="ru-RU" sz="900" dirty="0" err="1"/>
              <a:t>кірістер</a:t>
            </a:r>
            <a:r>
              <a:rPr lang="ru-RU" sz="900" dirty="0"/>
              <a:t> </a:t>
            </a:r>
            <a:r>
              <a:rPr lang="ru-RU" sz="900" dirty="0" err="1"/>
              <a:t>комитетіне</a:t>
            </a:r>
            <a:r>
              <a:rPr lang="ru-RU" sz="900" dirty="0"/>
              <a:t> </a:t>
            </a:r>
            <a:r>
              <a:rPr lang="ru-RU" sz="900" dirty="0" err="1"/>
              <a:t>жолдайды</a:t>
            </a:r>
            <a:endParaRPr lang="ru-RU" sz="9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036690" y="1052381"/>
            <a:ext cx="5778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430016" y="1052381"/>
            <a:ext cx="4883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6381018" y="1003538"/>
            <a:ext cx="569758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976501" y="1033331"/>
            <a:ext cx="670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04599" y="1250819"/>
            <a:ext cx="7264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Жеке </a:t>
            </a:r>
            <a:r>
              <a:rPr lang="ru-RU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тұлға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30500" y="1249231"/>
            <a:ext cx="83067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Заңды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тұлға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23022" y="1343292"/>
            <a:ext cx="0" cy="319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023470" y="1391827"/>
            <a:ext cx="236177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Барлық</a:t>
            </a: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түсімдер</a:t>
            </a:r>
            <a:r>
              <a:rPr 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сомасы</a:t>
            </a:r>
            <a:r>
              <a:rPr 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түсімдердің</a:t>
            </a:r>
            <a:r>
              <a:rPr 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жинақ</a:t>
            </a:r>
            <a:r>
              <a:rPr 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шотына</a:t>
            </a: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 ҚБШ </a:t>
            </a:r>
            <a:r>
              <a:rPr lang="en-US" altLang="ru-RU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KZ24070105KSN0000000</a:t>
            </a:r>
            <a:r>
              <a:rPr lang="kk-KZ" altLang="ru-RU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есепке</a:t>
            </a:r>
            <a:r>
              <a:rPr lang="ru-RU" altLang="ru-RU" sz="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алынады</a:t>
            </a:r>
            <a:endParaRPr lang="ru-RU" altLang="ru-RU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900302" y="2260135"/>
            <a:ext cx="241156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kk-KZ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Мемлекеттік кірістер органының </a:t>
            </a:r>
            <a:r>
              <a:rPr 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БСН </a:t>
            </a:r>
            <a:r>
              <a:rPr lang="ru-RU" sz="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бойынша</a:t>
            </a:r>
            <a:r>
              <a:rPr lang="ru-RU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900" dirty="0">
                <a:latin typeface="Tahoma" pitchFamily="34" charset="0"/>
                <a:ea typeface="Tahoma" pitchFamily="34" charset="0"/>
                <a:cs typeface="Tahoma" pitchFamily="34" charset="0"/>
              </a:rPr>
              <a:t>ҚИАЖ ақшаны есепке алуға тиісті салық органының кодын анықтайды</a:t>
            </a:r>
            <a:endParaRPr lang="ru-RU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3" descr="C:\Documents and Settings\Admin\Мои документы\For prezentations\company3_2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111" y="1662381"/>
            <a:ext cx="956896" cy="67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2614586" y="2271058"/>
            <a:ext cx="3619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ҚИАЖ</a:t>
            </a:r>
            <a:endParaRPr lang="ru-RU" altLang="ru-RU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altLang="ru-RU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Бөлу</a:t>
            </a:r>
            <a:r>
              <a:rPr lang="ru-RU" altLang="ru-RU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altLang="ru-RU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ru-RU" altLang="ru-RU" sz="9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кезең</a:t>
            </a:r>
            <a:r>
              <a:rPr lang="ru-RU" altLang="ru-RU" sz="9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altLang="ru-RU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614586" y="2610858"/>
            <a:ext cx="1499746" cy="2668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950682" y="2634519"/>
            <a:ext cx="242696" cy="303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53705" y="2615777"/>
            <a:ext cx="336129" cy="308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42724" y="2610908"/>
            <a:ext cx="1579882" cy="230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270276" y="2931347"/>
            <a:ext cx="1687564" cy="597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Республикалық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</a:t>
            </a: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90790" y="2968656"/>
            <a:ext cx="1326720" cy="5548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Жергілікті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бюджеттер</a:t>
            </a: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03027" y="2961211"/>
            <a:ext cx="1408114" cy="545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Ұлттық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қордың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ҚБШ</a:t>
            </a:r>
          </a:p>
          <a:p>
            <a:pPr>
              <a:defRPr/>
            </a:pP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81018" y="2947651"/>
            <a:ext cx="1432533" cy="564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Кедендік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одақтың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ҚБШ</a:t>
            </a: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3909773" y="3582077"/>
            <a:ext cx="4392" cy="264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53"/>
          <p:cNvSpPr txBox="1">
            <a:spLocks noChangeArrowheads="1"/>
          </p:cNvSpPr>
          <p:nvPr/>
        </p:nvSpPr>
        <p:spPr bwMode="auto">
          <a:xfrm>
            <a:off x="5731158" y="1465927"/>
            <a:ext cx="24115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kk-KZ" sz="900" dirty="0"/>
              <a:t>Республикалық және жергілікті бюджеттер арасындағы бюджеттік түсімдерді бөлу, бөлу нормативтері бойынша жүзеге асырылады</a:t>
            </a:r>
            <a:endParaRPr lang="ru-RU" sz="900" dirty="0"/>
          </a:p>
        </p:txBody>
      </p: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5322958" y="4324386"/>
            <a:ext cx="1918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kk-KZ" sz="1000" dirty="0"/>
              <a:t>Аудандық бюджеттің нормативі бойынша  </a:t>
            </a:r>
            <a:r>
              <a:rPr lang="ru-RU" sz="1000" dirty="0"/>
              <a:t>«</a:t>
            </a:r>
            <a:r>
              <a:rPr lang="kk-KZ" sz="1000" dirty="0"/>
              <a:t>Жеке және заңды тұлғалардан к</a:t>
            </a:r>
            <a:r>
              <a:rPr lang="ru-RU" sz="1000" dirty="0" err="1"/>
              <a:t>өлік</a:t>
            </a:r>
            <a:r>
              <a:rPr lang="ru-RU" sz="1000" dirty="0"/>
              <a:t> </a:t>
            </a:r>
            <a:r>
              <a:rPr lang="ru-RU" sz="1000" dirty="0" err="1"/>
              <a:t>құралдары</a:t>
            </a:r>
            <a:r>
              <a:rPr lang="ru-RU" sz="1000" dirty="0"/>
              <a:t>  </a:t>
            </a:r>
            <a:r>
              <a:rPr lang="ru-RU" sz="1000" dirty="0" err="1"/>
              <a:t>салығы</a:t>
            </a:r>
            <a:r>
              <a:rPr lang="ru-RU" sz="1000" dirty="0"/>
              <a:t>»</a:t>
            </a:r>
            <a:r>
              <a:rPr lang="kk-KZ" sz="1000" dirty="0"/>
              <a:t> 100</a:t>
            </a:r>
            <a:r>
              <a:rPr lang="ru-RU" sz="1000" dirty="0"/>
              <a:t>%  </a:t>
            </a:r>
            <a:r>
              <a:rPr lang="kk-KZ" sz="1000" dirty="0"/>
              <a:t>аудандық бюджетке жузеге асырылады</a:t>
            </a:r>
            <a:endParaRPr lang="ru-RU" sz="1000" dirty="0"/>
          </a:p>
        </p:txBody>
      </p:sp>
      <p:sp>
        <p:nvSpPr>
          <p:cNvPr id="38" name="TextBox 72"/>
          <p:cNvSpPr txBox="1">
            <a:spLocks noChangeArrowheads="1"/>
          </p:cNvSpPr>
          <p:nvPr/>
        </p:nvSpPr>
        <p:spPr bwMode="auto">
          <a:xfrm>
            <a:off x="6111141" y="5773640"/>
            <a:ext cx="21358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1000" dirty="0"/>
              <a:t>ЖӨБ</a:t>
            </a:r>
            <a:r>
              <a:rPr lang="kk-KZ" sz="1000" dirty="0"/>
              <a:t> бюджетінің 4 деңгейі енгізілгеннен кейін, бөлудің екінші кезеңі  селолық округтің бюджеттеріне жүзеге асырылатын болады</a:t>
            </a:r>
            <a:endParaRPr lang="ru-RU" sz="1000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87172" y="47068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5738" algn="l">
              <a:defRPr/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Процесс исполнения бюджета по поступлениям</a:t>
            </a:r>
          </a:p>
        </p:txBody>
      </p:sp>
      <p:pic>
        <p:nvPicPr>
          <p:cNvPr id="40" name="Picture 2" descr="C:\Users\User\Desktop\asdada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628"/>
            <a:ext cx="630436" cy="63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>
            <a:off x="0" y="754561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277105" y="5874195"/>
            <a:ext cx="1599745" cy="736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Қалалық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бюджет (</a:t>
            </a: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аудандық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маңызы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бар </a:t>
            </a: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қалалары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ауылдық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округтері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3944435" y="5720063"/>
            <a:ext cx="604119" cy="129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001931" y="5886307"/>
            <a:ext cx="1485305" cy="6889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Аудандық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 (</a:t>
            </a: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облыстық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маңызы</a:t>
            </a:r>
            <a:r>
              <a:rPr lang="ru-RU" sz="1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бар </a:t>
            </a:r>
            <a:r>
              <a:rPr lang="ru-RU" sz="1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қалалардың</a:t>
            </a:r>
            <a:r>
              <a:rPr lang="ru-RU" sz="1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3944435" y="5181932"/>
            <a:ext cx="6247" cy="271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93324" y="5452445"/>
            <a:ext cx="2357411" cy="24622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Бөлу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 </a:t>
            </a:r>
            <a:r>
              <a:rPr lang="ru-RU" sz="1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кезең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3311870" y="5707970"/>
            <a:ext cx="571241" cy="1314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75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911</Words>
  <Application>Microsoft Office PowerPoint</Application>
  <PresentationFormat>Экран (4:3)</PresentationFormat>
  <Paragraphs>182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宋体</vt:lpstr>
      <vt:lpstr>Arial</vt:lpstr>
      <vt:lpstr>Arial Narrow</vt:lpstr>
      <vt:lpstr>Calibri</vt:lpstr>
      <vt:lpstr>Etelka Narrow Text Pro</vt:lpstr>
      <vt:lpstr>Tahoma</vt:lpstr>
      <vt:lpstr>Times New Roman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126</cp:revision>
  <cp:lastPrinted>2017-01-20T08:44:40Z</cp:lastPrinted>
  <dcterms:created xsi:type="dcterms:W3CDTF">2016-01-27T14:01:50Z</dcterms:created>
  <dcterms:modified xsi:type="dcterms:W3CDTF">2017-01-21T05:03:23Z</dcterms:modified>
</cp:coreProperties>
</file>