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5"/>
  </p:notesMasterIdLst>
  <p:handoutMasterIdLst>
    <p:handoutMasterId r:id="rId16"/>
  </p:handoutMasterIdLst>
  <p:sldIdLst>
    <p:sldId id="725" r:id="rId2"/>
    <p:sldId id="613" r:id="rId3"/>
    <p:sldId id="732" r:id="rId4"/>
    <p:sldId id="733" r:id="rId5"/>
    <p:sldId id="709" r:id="rId6"/>
    <p:sldId id="727" r:id="rId7"/>
    <p:sldId id="728" r:id="rId8"/>
    <p:sldId id="711" r:id="rId9"/>
    <p:sldId id="710" r:id="rId10"/>
    <p:sldId id="715" r:id="rId11"/>
    <p:sldId id="726" r:id="rId12"/>
    <p:sldId id="729" r:id="rId13"/>
    <p:sldId id="650" r:id="rId14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00CC"/>
    <a:srgbClr val="00602B"/>
    <a:srgbClr val="3399FF"/>
    <a:srgbClr val="000000"/>
    <a:srgbClr val="FFCCCC"/>
    <a:srgbClr val="FFFF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66" autoAdjust="0"/>
    <p:restoredTop sz="86346" autoAdjust="0"/>
  </p:normalViewPr>
  <p:slideViewPr>
    <p:cSldViewPr>
      <p:cViewPr varScale="1">
        <p:scale>
          <a:sx n="92" d="100"/>
          <a:sy n="92" d="100"/>
        </p:scale>
        <p:origin x="10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5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332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343" y="1"/>
            <a:ext cx="2944497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217"/>
            <a:ext cx="2946332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343" y="9430217"/>
            <a:ext cx="2944497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9BFC8666-64DF-4A08-8DBA-F62EAF9A81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6838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497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63" tIns="48482" rIns="96963" bIns="484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3" y="1"/>
            <a:ext cx="2944497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63" tIns="48482" rIns="96963" bIns="484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17" y="4715110"/>
            <a:ext cx="543924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63" tIns="48482" rIns="96963" bIns="48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217"/>
            <a:ext cx="2944497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63" tIns="48482" rIns="96963" bIns="484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3" y="9430217"/>
            <a:ext cx="2944497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63" tIns="48482" rIns="96963" bIns="484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49E061DB-A2A0-444A-A80E-23CB5BECA4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157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2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ru-RU" altLang="ru-RU" smtClean="0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94659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4660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99BB-9D51-494E-8B21-30F10323BF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76AC0-6CAF-409D-9F66-FD2770226C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867F8-34FE-48AF-A9BE-58BE9045E4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8CDDC-6E53-448E-93F0-18A89A3A36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97C85-7B4C-4C4A-8193-5546CD36F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B93FB-0DE5-4925-9D02-D91E926755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BFCB1-2446-4241-97AB-C391596A1C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3B110-D2FF-42A7-BBD7-BDB8C299EA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0DA44-9919-460F-AFEC-7646DFEAA9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8D5EC-762E-40A6-9342-FD8C9A35A7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3C91F-23D1-4747-9509-8D05496F1E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29B13-02E3-4233-8860-3E70156027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B2FBD-71B8-4566-A2C2-80582EE6D4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93633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3634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3635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fld id="{6B7C875F-36BA-4F30-A015-0BAF49BADF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</p:sldLayoutIdLst>
  <p:transition spd="med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fif"/><Relationship Id="rId5" Type="http://schemas.openxmlformats.org/officeDocument/2006/relationships/image" Target="../media/image4.jfi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5781" y="2076491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 smtClean="0">
              <a:solidFill>
                <a:schemeClr val="accent4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itchFamily="34" charset="0"/>
              </a:rPr>
              <a:t>Проекты Законов Республики Казахстан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itchFamily="34" charset="0"/>
              </a:rPr>
              <a:t>«О растительном мире» и «О внесении изменений и дополнений в некоторые законодательные акты Республики Казахстан по вопросам растительного мира» </a:t>
            </a:r>
            <a:endParaRPr lang="ru-RU" sz="2800" b="1" dirty="0">
              <a:solidFill>
                <a:schemeClr val="accent4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6760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64" y="260648"/>
            <a:ext cx="76890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Объекты растительного мира, </a:t>
            </a:r>
          </a:p>
          <a:p>
            <a:pPr algn="ctr" eaLnBrk="1" hangingPunct="1">
              <a:defRPr/>
            </a:pPr>
            <a:r>
              <a:rPr lang="ru-RU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 подпадающие под регулирование законопроекта </a:t>
            </a:r>
          </a:p>
          <a:p>
            <a:pPr algn="ctr" eaLnBrk="1" hangingPunct="1">
              <a:defRPr/>
            </a:pP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 растительном мире»</a:t>
            </a:r>
            <a:endParaRPr lang="ru-RU" sz="2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8064" y="1772816"/>
            <a:ext cx="77889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4"/>
                </a:solidFill>
              </a:rPr>
              <a:t>1. Объекты </a:t>
            </a:r>
            <a:r>
              <a:rPr lang="ru-RU" sz="2200" b="1" dirty="0">
                <a:solidFill>
                  <a:schemeClr val="accent4"/>
                </a:solidFill>
              </a:rPr>
              <a:t>растительного мира, выращиваемые в искусственных условиях на земельных участках, находящихся в государственной или частной собственности, с целью их реализации или </a:t>
            </a:r>
            <a:r>
              <a:rPr lang="ru-RU" sz="2200" b="1" dirty="0" smtClean="0">
                <a:solidFill>
                  <a:schemeClr val="accent4"/>
                </a:solidFill>
              </a:rPr>
              <a:t>потребления;</a:t>
            </a:r>
            <a:endParaRPr lang="ru-RU" sz="2200" b="1" dirty="0">
              <a:solidFill>
                <a:schemeClr val="accent4"/>
              </a:solidFill>
            </a:endParaRPr>
          </a:p>
          <a:p>
            <a:endParaRPr lang="ru-RU" sz="800" b="1" dirty="0">
              <a:solidFill>
                <a:schemeClr val="accent4"/>
              </a:solidFill>
            </a:endParaRPr>
          </a:p>
          <a:p>
            <a:r>
              <a:rPr lang="ru-RU" sz="2200" b="1" dirty="0" smtClean="0">
                <a:solidFill>
                  <a:schemeClr val="accent4"/>
                </a:solidFill>
              </a:rPr>
              <a:t>2. Сельскохозяйственные растения.</a:t>
            </a:r>
            <a:endParaRPr lang="ru-RU" sz="2200" b="1" dirty="0">
              <a:solidFill>
                <a:schemeClr val="accent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365104"/>
            <a:ext cx="1944216" cy="1530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30" y="4363277"/>
            <a:ext cx="1942728" cy="1532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52" y="4363277"/>
            <a:ext cx="1964458" cy="15320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36" y="4363277"/>
            <a:ext cx="1921396" cy="1532056"/>
          </a:xfrm>
          <a:prstGeom prst="rect">
            <a:avLst/>
          </a:prstGeom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23491" y="251546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</a:t>
            </a:r>
            <a:r>
              <a:rPr lang="ru-RU" altLang="ru-RU" sz="1600" b="1" dirty="0" smtClean="0">
                <a:latin typeface="Trebuchet MS" panose="020B0603020202020204" pitchFamily="34" charset="0"/>
              </a:rPr>
              <a:t>9</a:t>
            </a:r>
            <a:endParaRPr lang="ru-RU" altLang="ru-RU" sz="1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5333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27382" y="260648"/>
            <a:ext cx="664373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Важные нормы предусмотренные в законопроекте «О растительном мире»</a:t>
            </a:r>
            <a:endParaRPr lang="ru-RU" sz="2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5781" y="1124744"/>
            <a:ext cx="835292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Полномочия государственных органов, а также права </a:t>
            </a:r>
            <a:r>
              <a:rPr lang="ru-RU" b="1" dirty="0"/>
              <a:t>и обязанности физических и юридических </a:t>
            </a:r>
            <a:r>
              <a:rPr lang="ru-RU" b="1" dirty="0" smtClean="0"/>
              <a:t>лиц в области растительного мира;</a:t>
            </a:r>
          </a:p>
          <a:p>
            <a:endParaRPr lang="ru-RU" sz="800" dirty="0" smtClean="0"/>
          </a:p>
          <a:p>
            <a:r>
              <a:rPr lang="ru-RU" b="1" dirty="0" smtClean="0"/>
              <a:t>2. Общий </a:t>
            </a:r>
            <a:r>
              <a:rPr lang="ru-RU" b="1" dirty="0"/>
              <a:t>порядок ведения научных работ в области растительного мира, а </a:t>
            </a:r>
            <a:r>
              <a:rPr lang="ru-RU" b="1" dirty="0" smtClean="0"/>
              <a:t>также </a:t>
            </a:r>
            <a:r>
              <a:rPr lang="ru-RU" b="1" dirty="0"/>
              <a:t>создания и содержания ботанических коллекций и коллекций генетических ресурсов </a:t>
            </a:r>
            <a:r>
              <a:rPr lang="ru-RU" b="1" dirty="0" smtClean="0"/>
              <a:t>растений;</a:t>
            </a:r>
          </a:p>
          <a:p>
            <a:endParaRPr lang="ru-RU" sz="800" dirty="0"/>
          </a:p>
          <a:p>
            <a:pPr algn="just"/>
            <a:r>
              <a:rPr lang="ru-RU" b="1" dirty="0"/>
              <a:t>3. </a:t>
            </a:r>
            <a:r>
              <a:rPr lang="ru-RU" b="1" dirty="0" smtClean="0"/>
              <a:t>Вопросы сохранения редких</a:t>
            </a:r>
            <a:r>
              <a:rPr lang="ru-RU" b="1" dirty="0"/>
              <a:t>, находящихся под угрозой исчезновения, эндемичных и реликтовых видов </a:t>
            </a:r>
            <a:r>
              <a:rPr lang="ru-RU" b="1" dirty="0" smtClean="0"/>
              <a:t>растений;</a:t>
            </a:r>
          </a:p>
          <a:p>
            <a:endParaRPr lang="ru-RU" sz="800" dirty="0" smtClean="0"/>
          </a:p>
          <a:p>
            <a:pPr algn="just"/>
            <a:r>
              <a:rPr lang="ru-RU" b="1" dirty="0"/>
              <a:t>4. </a:t>
            </a:r>
            <a:r>
              <a:rPr lang="ru-RU" b="1" dirty="0" smtClean="0"/>
              <a:t>Запрет на искусственное </a:t>
            </a:r>
            <a:r>
              <a:rPr lang="ru-RU" b="1" dirty="0"/>
              <a:t>введение чужеродных видов в естественные </a:t>
            </a:r>
            <a:r>
              <a:rPr lang="ru-RU" b="1" dirty="0" smtClean="0"/>
              <a:t>экосистемы;</a:t>
            </a:r>
          </a:p>
          <a:p>
            <a:endParaRPr lang="ru-RU" sz="800" dirty="0"/>
          </a:p>
          <a:p>
            <a:pPr algn="just"/>
            <a:r>
              <a:rPr lang="ru-RU" b="1" dirty="0" smtClean="0"/>
              <a:t>5. Порядок ведения </a:t>
            </a:r>
            <a:r>
              <a:rPr lang="ru-RU" b="1" dirty="0"/>
              <a:t>учета, государственного </a:t>
            </a:r>
            <a:r>
              <a:rPr lang="ru-RU" b="1" dirty="0" smtClean="0"/>
              <a:t>кадастра и </a:t>
            </a:r>
            <a:r>
              <a:rPr lang="ru-RU" b="1" dirty="0"/>
              <a:t>мониторинга </a:t>
            </a:r>
            <a:r>
              <a:rPr lang="ru-RU" b="1" dirty="0" smtClean="0"/>
              <a:t>в области растительного мира;</a:t>
            </a:r>
          </a:p>
          <a:p>
            <a:endParaRPr lang="ru-RU" sz="800" dirty="0"/>
          </a:p>
          <a:p>
            <a:pPr algn="just"/>
            <a:r>
              <a:rPr lang="ru-RU" b="1" dirty="0" smtClean="0"/>
              <a:t>6. Порядок охраны, защиты, пользования и восстановления объектов растительного мира;</a:t>
            </a:r>
          </a:p>
          <a:p>
            <a:pPr algn="just"/>
            <a:endParaRPr lang="ru-RU" sz="800" b="1" dirty="0"/>
          </a:p>
          <a:p>
            <a:pPr algn="just"/>
            <a:r>
              <a:rPr lang="ru-RU" b="1" dirty="0" smtClean="0"/>
              <a:t>7. Международное сотрудничество в области растительного мира;</a:t>
            </a:r>
          </a:p>
          <a:p>
            <a:pPr algn="just"/>
            <a:endParaRPr lang="ru-RU" sz="800" b="1" dirty="0"/>
          </a:p>
          <a:p>
            <a:pPr algn="just"/>
            <a:r>
              <a:rPr lang="ru-RU" b="1" dirty="0" smtClean="0"/>
              <a:t>8. Экономический механизм в сфере обращения с объектами растительного мира.</a:t>
            </a:r>
          </a:p>
          <a:p>
            <a:endParaRPr lang="ru-RU" dirty="0"/>
          </a:p>
          <a:p>
            <a:endParaRPr lang="ru-RU" sz="80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27245" y="166603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</a:t>
            </a:r>
            <a:r>
              <a:rPr lang="ru-RU" altLang="ru-RU" sz="1600" b="1" dirty="0" smtClean="0">
                <a:latin typeface="Trebuchet MS" panose="020B0603020202020204" pitchFamily="34" charset="0"/>
              </a:rPr>
              <a:t>10</a:t>
            </a:r>
            <a:endParaRPr lang="ru-RU" altLang="ru-RU" sz="1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43959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6622" y="1484784"/>
            <a:ext cx="3728219" cy="4462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Кодексы Республики Казахстан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ru-RU" altLang="ru-RU" sz="1800" b="1" dirty="0" smtClean="0">
                <a:solidFill>
                  <a:schemeClr val="accent4"/>
                </a:solidFill>
              </a:rPr>
              <a:t>Гражданский кодекс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ru-RU" altLang="ru-RU" sz="1800" b="1" dirty="0" smtClean="0">
                <a:solidFill>
                  <a:schemeClr val="accent4"/>
                </a:solidFill>
              </a:rPr>
              <a:t>Земельный кодекс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ru-RU" altLang="ru-RU" sz="1800" b="1" dirty="0" smtClean="0">
                <a:solidFill>
                  <a:schemeClr val="accent4"/>
                </a:solidFill>
              </a:rPr>
              <a:t>Лесной кодекс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ru-RU" altLang="ru-RU" sz="1800" b="1" dirty="0" smtClean="0">
                <a:solidFill>
                  <a:schemeClr val="accent4"/>
                </a:solidFill>
              </a:rPr>
              <a:t>Предпринимательский кодекс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ru-RU" altLang="ru-RU" sz="18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ru-RU" altLang="ru-RU" sz="1800" b="1" dirty="0" smtClean="0">
              <a:solidFill>
                <a:srgbClr val="0000FF"/>
              </a:solidFill>
            </a:endParaRP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35684" y="1556792"/>
            <a:ext cx="4175696" cy="4462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Законы Республики Казахстан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ru-RU" altLang="ru-RU" sz="1800" b="1" dirty="0" smtClean="0">
                <a:solidFill>
                  <a:schemeClr val="accent4"/>
                </a:solidFill>
              </a:rPr>
              <a:t>Закон «О карантине растений»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ru-RU" altLang="ru-RU" sz="1800" b="1" dirty="0" smtClean="0">
                <a:solidFill>
                  <a:schemeClr val="accent4"/>
                </a:solidFill>
              </a:rPr>
              <a:t>Закон «О местном государственном самоуправлении в РК»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ru-RU" altLang="ru-RU" sz="1800" b="1" dirty="0" smtClean="0">
                <a:solidFill>
                  <a:schemeClr val="accent4"/>
                </a:solidFill>
              </a:rPr>
              <a:t>Закон «О защите растений»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ru-RU" altLang="ru-RU" sz="1800" b="1" dirty="0" smtClean="0">
                <a:solidFill>
                  <a:schemeClr val="accent4"/>
                </a:solidFill>
              </a:rPr>
              <a:t>Закон «Об особо охраняемых природных территориях»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ru-RU" altLang="ru-RU" sz="1800" b="1" dirty="0" smtClean="0">
                <a:solidFill>
                  <a:schemeClr val="accent4"/>
                </a:solidFill>
              </a:rPr>
              <a:t>Закон «О пастбищах»</a:t>
            </a:r>
          </a:p>
          <a:p>
            <a:pPr marL="0" indent="0" eaLnBrk="1" hangingPunct="1">
              <a:lnSpc>
                <a:spcPct val="80000"/>
              </a:lnSpc>
              <a:buClr>
                <a:srgbClr val="FF0066"/>
              </a:buClr>
              <a:buNone/>
            </a:pPr>
            <a:endParaRPr lang="ru-RU" altLang="ru-RU" sz="1800" b="1" dirty="0" smtClean="0">
              <a:solidFill>
                <a:srgbClr val="0000FF"/>
              </a:solidFill>
            </a:endParaRPr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>
            <a:off x="4283968" y="1484784"/>
            <a:ext cx="0" cy="3456384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61490" y="158365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</a:t>
            </a:r>
            <a:r>
              <a:rPr lang="ru-RU" altLang="ru-RU" sz="1600" b="1" dirty="0" smtClean="0">
                <a:latin typeface="Trebuchet MS" panose="020B0603020202020204" pitchFamily="34" charset="0"/>
              </a:rPr>
              <a:t>11</a:t>
            </a:r>
            <a:endParaRPr lang="ru-RU" altLang="ru-RU" sz="1600" b="1" dirty="0"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3817" y="354287"/>
            <a:ext cx="664373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Законодательные акты в которые вносятся изменения и дополнения</a:t>
            </a:r>
            <a:endParaRPr lang="ru-RU" sz="2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58" y="5060005"/>
            <a:ext cx="83006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22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Внесение поправок позволит урегулировать вопросы по сохранению объектов растительного мира, их рациональному использовании и восстановлению</a:t>
            </a:r>
          </a:p>
          <a:p>
            <a:pPr algn="just" eaLnBrk="1" hangingPunct="1">
              <a:defRPr/>
            </a:pPr>
            <a:endParaRPr lang="ru-RU" sz="2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44488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87624" y="289534"/>
            <a:ext cx="74620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предполагаемые последствия </a:t>
            </a:r>
            <a:r>
              <a:rPr lang="ru-RU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случае принятия </a:t>
            </a: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законопроекта «О растительном мире»</a:t>
            </a:r>
            <a:endParaRPr lang="ru-RU" sz="2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: скругленные углы 13">
            <a:extLst>
              <a:ext uri="{FF2B5EF4-FFF2-40B4-BE49-F238E27FC236}">
                <a16:creationId xmlns="" xmlns:a16="http://schemas.microsoft.com/office/drawing/2014/main" id="{6765F4B0-9DC5-4C8D-AC6F-F62D5652D48C}"/>
              </a:ext>
            </a:extLst>
          </p:cNvPr>
          <p:cNvSpPr/>
          <p:nvPr/>
        </p:nvSpPr>
        <p:spPr>
          <a:xfrm>
            <a:off x="463893" y="1568263"/>
            <a:ext cx="3931191" cy="25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Правовые последствия</a:t>
            </a:r>
            <a:endParaRPr lang="x-none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: скругленные углы 13">
            <a:extLst>
              <a:ext uri="{FF2B5EF4-FFF2-40B4-BE49-F238E27FC236}">
                <a16:creationId xmlns="" xmlns:a16="http://schemas.microsoft.com/office/drawing/2014/main" id="{6765F4B0-9DC5-4C8D-AC6F-F62D5652D48C}"/>
              </a:ext>
            </a:extLst>
          </p:cNvPr>
          <p:cNvSpPr/>
          <p:nvPr/>
        </p:nvSpPr>
        <p:spPr>
          <a:xfrm>
            <a:off x="4745264" y="1561289"/>
            <a:ext cx="4219223" cy="25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Социально-экономические последствия</a:t>
            </a:r>
            <a:endParaRPr lang="x-none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4571999" y="1988840"/>
            <a:ext cx="3" cy="1784048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2966" y="2040174"/>
            <a:ext cx="428501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Устранение пробелов и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противоречий в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действующем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законодательстве, а также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в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ведение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правовых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механизмов по вопросам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охраны, воспроизводства и использования ресурсов растительного мира во всем их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многообразии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22854" y="2048454"/>
            <a:ext cx="4664044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Реализация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системы экономических стимулов, способствующих решению общегосударственных задач в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области растительного мира, а также привлечение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инвестиций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и развитие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малого бизнеса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в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сфере использования (сбора, переработки) растительных ресурсов</a:t>
            </a:r>
            <a:endParaRPr lang="ru-RU" b="1" dirty="0" smtClean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16" name="Прямоугольник: скругленные углы 13">
            <a:extLst>
              <a:ext uri="{FF2B5EF4-FFF2-40B4-BE49-F238E27FC236}">
                <a16:creationId xmlns="" xmlns:a16="http://schemas.microsoft.com/office/drawing/2014/main" id="{6765F4B0-9DC5-4C8D-AC6F-F62D5652D48C}"/>
              </a:ext>
            </a:extLst>
          </p:cNvPr>
          <p:cNvSpPr/>
          <p:nvPr/>
        </p:nvSpPr>
        <p:spPr>
          <a:xfrm>
            <a:off x="2606402" y="4498883"/>
            <a:ext cx="3931191" cy="25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Экологические последствия</a:t>
            </a:r>
            <a:endParaRPr lang="x-none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9489" y="4923655"/>
            <a:ext cx="428501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Улучшение охраны и защиты объектов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растительного мира, повышение их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устойчивости,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а также повышение уровня экологического воспитания и образования населения</a:t>
            </a:r>
            <a:endParaRPr lang="ru-RU" b="1" dirty="0" smtClean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7487" y="121259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</a:t>
            </a:r>
            <a:r>
              <a:rPr lang="ru-RU" altLang="ru-RU" sz="1600" b="1" dirty="0" smtClean="0">
                <a:latin typeface="Trebuchet MS" panose="020B0603020202020204" pitchFamily="34" charset="0"/>
              </a:rPr>
              <a:t>12</a:t>
            </a:r>
            <a:endParaRPr lang="ru-RU" altLang="ru-RU" sz="16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262434"/>
            <a:ext cx="80208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Доля площадей объектов растительного мира урегулированная Лесным кодексом и Законом «Об особо охраняемых природных территориях»</a:t>
            </a:r>
            <a:endParaRPr lang="ru-RU" sz="2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571" y="5523157"/>
            <a:ext cx="789886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 млн. га земель лесного фонда, в том числе </a:t>
            </a:r>
          </a:p>
          <a:p>
            <a:pPr algn="ctr" eaLnBrk="1" hangingPunct="1">
              <a:defRPr/>
            </a:pPr>
            <a:r>
              <a:rPr lang="ru-RU" sz="22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особо охраняемых природных территорий </a:t>
            </a:r>
          </a:p>
          <a:p>
            <a:pPr algn="ctr" eaLnBrk="1" hangingPunct="1">
              <a:defRPr/>
            </a:pPr>
            <a:r>
              <a:rPr lang="ru-RU" sz="22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 11% от территории республики</a:t>
            </a:r>
            <a:endParaRPr lang="ru-RU" sz="2200" b="1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504" y="94159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</a:t>
            </a:r>
            <a:r>
              <a:rPr lang="ru-RU" altLang="ru-RU" sz="1600" b="1" dirty="0" smtClean="0">
                <a:latin typeface="Trebuchet MS" panose="020B0603020202020204" pitchFamily="34" charset="0"/>
              </a:rPr>
              <a:t>1</a:t>
            </a:r>
            <a:endParaRPr lang="ru-RU" altLang="ru-RU" sz="1600" b="1" dirty="0">
              <a:latin typeface="Trebuchet MS" panose="020B0603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412776"/>
            <a:ext cx="8164871" cy="4110381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14413" y="159229"/>
            <a:ext cx="7500961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Разнообразие видов</a:t>
            </a:r>
          </a:p>
          <a:p>
            <a:pPr algn="ctr" eaLnBrk="1" hangingPunct="1">
              <a:defRPr/>
            </a:pP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растительного мира в Казахстане </a:t>
            </a:r>
            <a:endParaRPr lang="ru-RU" sz="2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9512" y="190060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</a:t>
            </a:r>
            <a:r>
              <a:rPr lang="ru-RU" altLang="ru-RU" sz="1600" b="1" dirty="0" smtClean="0">
                <a:latin typeface="Trebuchet MS" panose="020B0603020202020204" pitchFamily="34" charset="0"/>
              </a:rPr>
              <a:t>2</a:t>
            </a:r>
            <a:endParaRPr lang="ru-RU" altLang="ru-RU" sz="16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680275"/>
              </p:ext>
            </p:extLst>
          </p:nvPr>
        </p:nvGraphicFramePr>
        <p:xfrm>
          <a:off x="251520" y="1196975"/>
          <a:ext cx="8712968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Диаграмма" r:id="rId3" imgW="7724759" imgH="5772235" progId="MSGraph.Chart.8">
                  <p:embed followColorScheme="full"/>
                </p:oleObj>
              </mc:Choice>
              <mc:Fallback>
                <p:oleObj name="Диаграмма" r:id="rId3" imgW="7724759" imgH="577223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196975"/>
                        <a:ext cx="8712968" cy="505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12776"/>
            <a:ext cx="2676525" cy="1704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501008"/>
            <a:ext cx="2676525" cy="173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1716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87624" y="332656"/>
            <a:ext cx="7500961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рынки сбыта </a:t>
            </a:r>
          </a:p>
          <a:p>
            <a:pPr algn="ctr" eaLnBrk="1" hangingPunct="1">
              <a:defRPr/>
            </a:pP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казахстанского корня солодки</a:t>
            </a:r>
            <a:endParaRPr lang="ru-RU" sz="2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321" y="1772816"/>
            <a:ext cx="813690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endParaRPr lang="ru-RU" sz="800" b="1" dirty="0" smtClean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/>
              <a:t>В США за 2014-2016 годы вывезено 1246,5 тонн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</a:t>
            </a:r>
            <a:endParaRPr lang="ru-RU" sz="2400" b="1" dirty="0"/>
          </a:p>
          <a:p>
            <a:r>
              <a:rPr lang="ru-RU" sz="2400" b="1" dirty="0"/>
              <a:t>В Турцию за тот же период вывезено 1629,4 тонн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r>
              <a:rPr lang="ru-RU" sz="2400" b="1" dirty="0"/>
              <a:t>В Китай за 2018-2020 годы вывезено 30 739,9 </a:t>
            </a:r>
            <a:r>
              <a:rPr lang="ru-RU" sz="2400" b="1" dirty="0" smtClean="0"/>
              <a:t>тонн.</a:t>
            </a:r>
            <a:r>
              <a:rPr lang="ru-RU" sz="2400" dirty="0" smtClean="0"/>
              <a:t> </a:t>
            </a:r>
            <a:endParaRPr lang="ru-RU" sz="2200" b="1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5252" y="164381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</a:t>
            </a:r>
            <a:r>
              <a:rPr lang="ru-RU" altLang="ru-RU" sz="1600" b="1" dirty="0" smtClean="0">
                <a:latin typeface="Trebuchet MS" panose="020B0603020202020204" pitchFamily="34" charset="0"/>
              </a:rPr>
              <a:t>3</a:t>
            </a:r>
            <a:endParaRPr lang="ru-RU" altLang="ru-RU" sz="1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3665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87776" y="260648"/>
            <a:ext cx="7500961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Перечень действующих законодательных актов,</a:t>
            </a:r>
          </a:p>
          <a:p>
            <a:pPr algn="ctr" eaLnBrk="1" hangingPunct="1">
              <a:defRPr/>
            </a:pPr>
            <a:r>
              <a:rPr lang="ru-RU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оторые содержат отдельные нормы в области растительного мира</a:t>
            </a:r>
            <a:endParaRPr lang="ru-RU" sz="2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999" y="1988840"/>
            <a:ext cx="813690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endParaRPr lang="ru-RU" sz="800" b="1" dirty="0" smtClean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1" hangingPunct="1">
              <a:defRPr/>
            </a:pPr>
            <a:r>
              <a:rPr lang="ru-RU" sz="22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sz="22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Экологический кодекс Республики Казахстан;</a:t>
            </a:r>
          </a:p>
          <a:p>
            <a:pPr algn="just" eaLnBrk="1" hangingPunct="1">
              <a:defRPr/>
            </a:pPr>
            <a:endParaRPr lang="ru-RU" sz="1200" b="1" dirty="0" smtClean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1" hangingPunct="1">
              <a:defRPr/>
            </a:pPr>
            <a:r>
              <a:rPr lang="ru-RU" sz="22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22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Земельный кодекс Республики Казахстан;</a:t>
            </a:r>
          </a:p>
          <a:p>
            <a:pPr algn="just" eaLnBrk="1" hangingPunct="1">
              <a:defRPr/>
            </a:pPr>
            <a:endParaRPr lang="ru-RU" sz="1200" b="1" dirty="0" smtClean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1" hangingPunct="1">
              <a:defRPr/>
            </a:pPr>
            <a:r>
              <a:rPr lang="ru-RU" sz="22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22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Водный кодекс </a:t>
            </a:r>
            <a:r>
              <a:rPr lang="ru-RU" sz="22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Республики </a:t>
            </a:r>
            <a:r>
              <a:rPr lang="ru-RU" sz="22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Казахстан;</a:t>
            </a:r>
          </a:p>
          <a:p>
            <a:pPr algn="just" eaLnBrk="1" hangingPunct="1">
              <a:defRPr/>
            </a:pPr>
            <a:endParaRPr lang="ru-RU" sz="1200" b="1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1" hangingPunct="1">
              <a:defRPr/>
            </a:pPr>
            <a:r>
              <a:rPr lang="ru-RU" sz="22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ru-RU" sz="22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Предпринимательский кодекс Республики Казахстан;</a:t>
            </a:r>
          </a:p>
          <a:p>
            <a:pPr algn="just" eaLnBrk="1" hangingPunct="1">
              <a:defRPr/>
            </a:pPr>
            <a:endParaRPr lang="ru-RU" sz="1200" b="1" dirty="0" smtClean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1" hangingPunct="1">
              <a:defRPr/>
            </a:pPr>
            <a:r>
              <a:rPr lang="ru-RU" sz="22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22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Закон Республики Казахстан «Об архитектурной, градостроительной и строительной деятельности»</a:t>
            </a:r>
            <a:endParaRPr lang="ru-RU" sz="2200" b="1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05507" y="159229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</a:t>
            </a:r>
            <a:r>
              <a:rPr lang="ru-RU" altLang="ru-RU" sz="1600" b="1" dirty="0" smtClean="0">
                <a:latin typeface="Trebuchet MS" panose="020B0603020202020204" pitchFamily="34" charset="0"/>
              </a:rPr>
              <a:t>4</a:t>
            </a:r>
            <a:endParaRPr lang="ru-RU" altLang="ru-RU" sz="1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6314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59632" y="404664"/>
            <a:ext cx="6643734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Наличие международного опыта</a:t>
            </a:r>
            <a:endParaRPr lang="ru-RU" sz="2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590418"/>
              </p:ext>
            </p:extLst>
          </p:nvPr>
        </p:nvGraphicFramePr>
        <p:xfrm>
          <a:off x="467544" y="1124744"/>
          <a:ext cx="8439290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664296"/>
                <a:gridCol w="51989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№ п/п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Государства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Законодательные акты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Страны дальнего зарубежья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Австралия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Закон от 23 ноября 2016 года «О сохранении биоразнообразия»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Канада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Закон от 19 июня 1990 года «О защите растений»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3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Южная Корея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Закон от 8 августа 1996 года «О защите растений»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Страны ближнего зарубежья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4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Республика Армения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Закон от 22 декабря 1999 года «О растительном мире»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5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Республика Беларусь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Закон от 14 июня 2003 года «О растительном мире»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6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Кыргызская Республика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Закон от 20 июня 2001 года «Об охране и использовании растительного мира»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7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Республика Туркменистан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Закон от 28 декабря 1993 года «Об охране и использовании растительного мира»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8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Республика Узбекистан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Закон от 26 декабря 1997 года «Об охране и использовании растительного мира»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9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Украина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Закон от 9 апреля 1999 года «О растительном мире»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9495" y="188640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</a:t>
            </a:r>
            <a:r>
              <a:rPr lang="ru-RU" altLang="ru-RU" sz="1600" b="1" dirty="0" smtClean="0">
                <a:latin typeface="Trebuchet MS" panose="020B0603020202020204" pitchFamily="34" charset="0"/>
              </a:rPr>
              <a:t>5</a:t>
            </a:r>
            <a:endParaRPr lang="ru-RU" altLang="ru-RU" sz="1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6160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33812" y="159229"/>
            <a:ext cx="7500961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Международные конвенции по которым Республика Казахстан имеет обязательства в области растительного мира</a:t>
            </a:r>
            <a:endParaRPr lang="ru-RU" sz="2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902" y="1196752"/>
            <a:ext cx="8136904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1" hangingPunct="1">
              <a:buAutoNum type="arabicPeriod"/>
              <a:defRPr/>
            </a:pPr>
            <a:r>
              <a:rPr lang="ru-RU" sz="22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биологическом разнообразии;</a:t>
            </a:r>
          </a:p>
          <a:p>
            <a:pPr algn="just" eaLnBrk="1" hangingPunct="1">
              <a:defRPr/>
            </a:pPr>
            <a:endParaRPr lang="ru-RU" sz="800" b="1" dirty="0" smtClean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1" hangingPunct="1">
              <a:defRPr/>
            </a:pPr>
            <a:r>
              <a:rPr lang="ru-RU" sz="22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  <a:r>
              <a:rPr lang="ru-RU" sz="2200" b="1" dirty="0" err="1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Нагойский</a:t>
            </a:r>
            <a:r>
              <a:rPr lang="ru-RU" sz="22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протокол </a:t>
            </a:r>
            <a:r>
              <a:rPr lang="ru-RU" sz="22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Конвенции о биологическом разнообразии </a:t>
            </a:r>
            <a:endParaRPr lang="ru-RU" sz="2200" b="1" dirty="0" smtClean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1" hangingPunct="1">
              <a:defRPr/>
            </a:pPr>
            <a:endParaRPr lang="ru-RU" sz="800" b="1" dirty="0" smtClean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1" hangingPunct="1">
              <a:defRPr/>
            </a:pPr>
            <a:r>
              <a:rPr lang="ru-RU" sz="22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22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2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 охране всемирного культурного и природного </a:t>
            </a:r>
            <a:r>
              <a:rPr lang="ru-RU" sz="22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наследия;</a:t>
            </a:r>
          </a:p>
          <a:p>
            <a:pPr algn="just" eaLnBrk="1" hangingPunct="1">
              <a:defRPr/>
            </a:pPr>
            <a:endParaRPr lang="ru-RU" sz="800" b="1" dirty="0" smtClean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1" hangingPunct="1">
              <a:defRPr/>
            </a:pPr>
            <a:r>
              <a:rPr lang="ru-RU" sz="22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</a:t>
            </a:r>
            <a:r>
              <a:rPr lang="ru-RU" sz="22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водно-болотных угодьях, имеющих международное значение главным образом в качестве местообитаний водоплавающих птиц (</a:t>
            </a:r>
            <a:r>
              <a:rPr lang="ru-RU" sz="2200" b="1" dirty="0" err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Рамсарская</a:t>
            </a:r>
            <a:r>
              <a:rPr lang="ru-RU" sz="22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конвенция);</a:t>
            </a:r>
            <a:endParaRPr lang="ru-RU" sz="2200" b="1" dirty="0" smtClean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1" hangingPunct="1">
              <a:defRPr/>
            </a:pPr>
            <a:endParaRPr lang="ru-RU" sz="800" b="1" dirty="0" smtClean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1" hangingPunct="1">
              <a:defRPr/>
            </a:pPr>
            <a:r>
              <a:rPr lang="ru-RU" sz="22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22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2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международной торговле видами дикой флоры и фауны, находящимися под угрозой исчезновения (СИТЕС);</a:t>
            </a:r>
            <a:endParaRPr lang="ru-RU" sz="2200" b="1" dirty="0" smtClean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1" hangingPunct="1">
              <a:defRPr/>
            </a:pPr>
            <a:endParaRPr lang="ru-RU" sz="800" b="1" dirty="0" smtClean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1" hangingPunct="1">
              <a:defRPr/>
            </a:pPr>
            <a:r>
              <a:rPr lang="ru-RU" sz="22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r>
              <a:rPr lang="ru-RU" sz="22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2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Соглашении о книге редких и находящихся под угрозой исчезновения видов животных и растений - Красной книге государств-участников </a:t>
            </a:r>
            <a:r>
              <a:rPr lang="ru-RU" sz="22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СНГ</a:t>
            </a:r>
            <a:r>
              <a:rPr lang="ru-RU" sz="22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200" b="1" dirty="0" smtClean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1" hangingPunct="1">
              <a:defRPr/>
            </a:pPr>
            <a:endParaRPr lang="ru-RU" sz="800" b="1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1" hangingPunct="1">
              <a:defRPr/>
            </a:pPr>
            <a:endParaRPr lang="ru-RU" sz="2200" b="1" dirty="0" smtClean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1" hangingPunct="1">
              <a:defRPr/>
            </a:pPr>
            <a:endParaRPr lang="ru-RU" sz="800" b="1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1" hangingPunct="1">
              <a:defRPr/>
            </a:pPr>
            <a:endParaRPr lang="ru-RU" sz="800" b="1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2263" y="159229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6</a:t>
            </a:r>
          </a:p>
        </p:txBody>
      </p:sp>
    </p:spTree>
    <p:extLst>
      <p:ext uri="{BB962C8B-B14F-4D97-AF65-F5344CB8AC3E}">
        <p14:creationId xmlns:p14="http://schemas.microsoft.com/office/powerpoint/2010/main" val="85649552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14413" y="285644"/>
            <a:ext cx="7500961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цели принятия законопроекта </a:t>
            </a:r>
          </a:p>
          <a:p>
            <a:pPr algn="ctr" eaLnBrk="1" hangingPunct="1">
              <a:defRPr/>
            </a:pP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 растительном мире»</a:t>
            </a:r>
            <a:endParaRPr lang="ru-RU" sz="2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: скругленные углы 13">
            <a:extLst>
              <a:ext uri="{FF2B5EF4-FFF2-40B4-BE49-F238E27FC236}">
                <a16:creationId xmlns="" xmlns:a16="http://schemas.microsoft.com/office/drawing/2014/main" id="{6765F4B0-9DC5-4C8D-AC6F-F62D5652D48C}"/>
              </a:ext>
            </a:extLst>
          </p:cNvPr>
          <p:cNvSpPr/>
          <p:nvPr/>
        </p:nvSpPr>
        <p:spPr>
          <a:xfrm>
            <a:off x="496793" y="1385911"/>
            <a:ext cx="2367317" cy="25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Первое</a:t>
            </a:r>
            <a:endParaRPr lang="x-none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: скругленные углы 19">
            <a:extLst>
              <a:ext uri="{FF2B5EF4-FFF2-40B4-BE49-F238E27FC236}">
                <a16:creationId xmlns="" xmlns:a16="http://schemas.microsoft.com/office/drawing/2014/main" id="{ED4E3B17-6A81-47BD-ACD3-91F83709FDBB}"/>
              </a:ext>
            </a:extLst>
          </p:cNvPr>
          <p:cNvSpPr/>
          <p:nvPr/>
        </p:nvSpPr>
        <p:spPr>
          <a:xfrm>
            <a:off x="3491880" y="1372902"/>
            <a:ext cx="2260289" cy="25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Второе</a:t>
            </a:r>
            <a:endParaRPr lang="x-none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="" xmlns:a16="http://schemas.microsoft.com/office/drawing/2014/main" id="{ED4E3B17-6A81-47BD-ACD3-91F83709FDBB}"/>
              </a:ext>
            </a:extLst>
          </p:cNvPr>
          <p:cNvSpPr/>
          <p:nvPr/>
        </p:nvSpPr>
        <p:spPr>
          <a:xfrm>
            <a:off x="6372200" y="1372902"/>
            <a:ext cx="2260289" cy="25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Т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ретье</a:t>
            </a:r>
            <a:endParaRPr lang="x-none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82" y="1914998"/>
            <a:ext cx="2858835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Обеспечение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регулирования отношений в области охраны и использования объектов растительного мира во всем их многообразии,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а также охраны среды произрастания дикорастущих видов растений </a:t>
            </a:r>
            <a:endParaRPr lang="ru-RU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131840" y="1886823"/>
            <a:ext cx="0" cy="386917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156176" y="1940799"/>
            <a:ext cx="1" cy="376122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13146" y="1914998"/>
            <a:ext cx="2858835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Создание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условий для эффективного управления вопросами сохранения, воспроизводства, рационального и сбалансированного использования природных растительных ресурсов и генетического фонда растительного мира, удовлетворения потребностей населения в этих природных ресурсах</a:t>
            </a:r>
            <a:endParaRPr lang="ru-RU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176" y="1940799"/>
            <a:ext cx="2757390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Установление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прав и обязанностей физических и юридических лиц – пользователей ресурсов растительного мира, а также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укрепление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законности и правопорядка в области охраны и использования объектов растительного мира</a:t>
            </a:r>
            <a:endParaRPr lang="ru-RU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14276" y="207399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</a:t>
            </a:r>
            <a:r>
              <a:rPr lang="ru-RU" altLang="ru-RU" sz="1600" b="1" dirty="0" smtClean="0">
                <a:latin typeface="Trebuchet MS" panose="020B0603020202020204" pitchFamily="34" charset="0"/>
              </a:rPr>
              <a:t>7</a:t>
            </a:r>
            <a:endParaRPr lang="ru-RU" altLang="ru-RU" sz="1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2841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14413" y="159229"/>
            <a:ext cx="7500961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Объекты растительного мира, </a:t>
            </a:r>
          </a:p>
          <a:p>
            <a:pPr algn="ctr" eaLnBrk="1" hangingPunct="1">
              <a:defRPr/>
            </a:pP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подпадающие под регулирование законопроекта </a:t>
            </a:r>
          </a:p>
          <a:p>
            <a:pPr algn="ctr" eaLnBrk="1" hangingPunct="1">
              <a:defRPr/>
            </a:pP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 растительном мире»</a:t>
            </a:r>
            <a:endParaRPr lang="ru-RU" sz="2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65" y="4797152"/>
            <a:ext cx="1239313" cy="12913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404" y="4797152"/>
            <a:ext cx="1334202" cy="1285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439" y="4797152"/>
            <a:ext cx="1315926" cy="12852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378" y="4797152"/>
            <a:ext cx="1306566" cy="12718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9572" y="1918099"/>
            <a:ext cx="799288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ct val="20000"/>
              </a:spcBef>
              <a:buClr>
                <a:srgbClr val="996666"/>
              </a:buClr>
              <a:buSzPct val="80000"/>
              <a:defRPr/>
            </a:pPr>
            <a:r>
              <a:rPr lang="ru-RU" altLang="ru-RU" sz="2200" b="1" kern="0" dirty="0" smtClean="0">
                <a:solidFill>
                  <a:schemeClr val="accent4"/>
                </a:solidFill>
                <a:latin typeface="Arial"/>
              </a:rPr>
              <a:t>1. Высшие </a:t>
            </a:r>
            <a:r>
              <a:rPr lang="ru-RU" altLang="ru-RU" sz="2200" b="1" kern="0" dirty="0">
                <a:solidFill>
                  <a:schemeClr val="accent4"/>
                </a:solidFill>
                <a:latin typeface="Arial"/>
              </a:rPr>
              <a:t>растения, мхи, лишайники, грибы, водоросли и формируемые ими сообщества в естественной среде их произрастания</a:t>
            </a:r>
            <a:r>
              <a:rPr lang="ru-RU" altLang="ru-RU" sz="2200" b="1" kern="0" dirty="0" smtClean="0">
                <a:solidFill>
                  <a:schemeClr val="accent4"/>
                </a:solidFill>
                <a:latin typeface="Arial"/>
              </a:rPr>
              <a:t>;</a:t>
            </a:r>
          </a:p>
          <a:p>
            <a:pPr lvl="0" algn="just">
              <a:lnSpc>
                <a:spcPct val="90000"/>
              </a:lnSpc>
              <a:spcBef>
                <a:spcPct val="20000"/>
              </a:spcBef>
              <a:buClr>
                <a:srgbClr val="996666"/>
              </a:buClr>
              <a:buSzPct val="80000"/>
              <a:defRPr/>
            </a:pPr>
            <a:endParaRPr lang="ru-RU" altLang="ru-RU" sz="800" b="1" kern="0" dirty="0" smtClean="0">
              <a:solidFill>
                <a:schemeClr val="accent4"/>
              </a:solidFill>
              <a:latin typeface="Arial"/>
            </a:endParaRPr>
          </a:p>
          <a:p>
            <a:pPr lvl="0" algn="just">
              <a:lnSpc>
                <a:spcPct val="90000"/>
              </a:lnSpc>
              <a:spcBef>
                <a:spcPct val="20000"/>
              </a:spcBef>
              <a:buClr>
                <a:srgbClr val="996666"/>
              </a:buClr>
              <a:buSzPct val="80000"/>
              <a:defRPr/>
            </a:pPr>
            <a:r>
              <a:rPr lang="ru-RU" altLang="ru-RU" sz="2200" b="1" kern="0" dirty="0" smtClean="0">
                <a:solidFill>
                  <a:schemeClr val="accent4"/>
                </a:solidFill>
                <a:latin typeface="Arial"/>
              </a:rPr>
              <a:t>2. Производные </a:t>
            </a:r>
            <a:r>
              <a:rPr lang="ru-RU" altLang="ru-RU" sz="2200" b="1" kern="0" dirty="0">
                <a:solidFill>
                  <a:schemeClr val="accent4"/>
                </a:solidFill>
                <a:latin typeface="Arial"/>
              </a:rPr>
              <a:t>объектов растительного мира</a:t>
            </a:r>
            <a:r>
              <a:rPr lang="ru-RU" altLang="ru-RU" sz="2200" b="1" kern="0" dirty="0" smtClean="0">
                <a:solidFill>
                  <a:schemeClr val="accent4"/>
                </a:solidFill>
                <a:latin typeface="Arial"/>
              </a:rPr>
              <a:t>;</a:t>
            </a:r>
          </a:p>
          <a:p>
            <a:pPr lvl="0" algn="just">
              <a:lnSpc>
                <a:spcPct val="90000"/>
              </a:lnSpc>
              <a:spcBef>
                <a:spcPct val="20000"/>
              </a:spcBef>
              <a:buClr>
                <a:srgbClr val="996666"/>
              </a:buClr>
              <a:buSzPct val="80000"/>
              <a:defRPr/>
            </a:pPr>
            <a:endParaRPr lang="ru-RU" altLang="ru-RU" sz="800" b="1" kern="0" dirty="0" smtClean="0">
              <a:solidFill>
                <a:schemeClr val="accent4"/>
              </a:solidFill>
              <a:latin typeface="Arial"/>
            </a:endParaRPr>
          </a:p>
          <a:p>
            <a:pPr lvl="0" algn="just">
              <a:lnSpc>
                <a:spcPct val="90000"/>
              </a:lnSpc>
              <a:spcBef>
                <a:spcPct val="20000"/>
              </a:spcBef>
              <a:buClr>
                <a:srgbClr val="996666"/>
              </a:buClr>
              <a:buSzPct val="80000"/>
              <a:defRPr/>
            </a:pPr>
            <a:r>
              <a:rPr lang="ru-RU" altLang="ru-RU" sz="2200" b="1" kern="0" dirty="0" smtClean="0">
                <a:solidFill>
                  <a:schemeClr val="accent4"/>
                </a:solidFill>
                <a:latin typeface="Arial"/>
              </a:rPr>
              <a:t>3. Живые </a:t>
            </a:r>
            <a:r>
              <a:rPr lang="ru-RU" altLang="ru-RU" sz="2200" b="1" kern="0" dirty="0">
                <a:solidFill>
                  <a:schemeClr val="accent4"/>
                </a:solidFill>
                <a:latin typeface="Arial"/>
              </a:rPr>
              <a:t>и гербарные коллекции природной флоры</a:t>
            </a:r>
            <a:r>
              <a:rPr lang="ru-RU" altLang="ru-RU" sz="2200" b="1" kern="0" dirty="0" smtClean="0">
                <a:solidFill>
                  <a:schemeClr val="accent4"/>
                </a:solidFill>
                <a:latin typeface="Arial"/>
              </a:rPr>
              <a:t>;</a:t>
            </a:r>
          </a:p>
          <a:p>
            <a:pPr lvl="0" algn="just">
              <a:lnSpc>
                <a:spcPct val="90000"/>
              </a:lnSpc>
              <a:spcBef>
                <a:spcPct val="20000"/>
              </a:spcBef>
              <a:buClr>
                <a:srgbClr val="996666"/>
              </a:buClr>
              <a:buSzPct val="80000"/>
              <a:defRPr/>
            </a:pPr>
            <a:endParaRPr lang="ru-RU" altLang="ru-RU" sz="800" b="1" kern="0" dirty="0" smtClean="0">
              <a:solidFill>
                <a:schemeClr val="accent4"/>
              </a:solidFill>
              <a:latin typeface="Arial"/>
            </a:endParaRPr>
          </a:p>
          <a:p>
            <a:pPr lvl="0" algn="just">
              <a:lnSpc>
                <a:spcPct val="90000"/>
              </a:lnSpc>
              <a:spcBef>
                <a:spcPct val="20000"/>
              </a:spcBef>
              <a:buClr>
                <a:srgbClr val="996666"/>
              </a:buClr>
              <a:buSzPct val="80000"/>
              <a:defRPr/>
            </a:pPr>
            <a:r>
              <a:rPr lang="ru-RU" altLang="ru-RU" sz="2200" b="1" kern="0" dirty="0" smtClean="0">
                <a:solidFill>
                  <a:schemeClr val="accent4"/>
                </a:solidFill>
                <a:latin typeface="Arial"/>
              </a:rPr>
              <a:t>4. Среда </a:t>
            </a:r>
            <a:r>
              <a:rPr lang="ru-RU" altLang="ru-RU" sz="2200" b="1" kern="0" dirty="0">
                <a:solidFill>
                  <a:schemeClr val="accent4"/>
                </a:solidFill>
                <a:latin typeface="Arial"/>
              </a:rPr>
              <a:t>произрастания объектов растительного </a:t>
            </a:r>
            <a:r>
              <a:rPr lang="ru-RU" altLang="ru-RU" sz="2200" b="1" kern="0" dirty="0" smtClean="0">
                <a:solidFill>
                  <a:schemeClr val="accent4"/>
                </a:solidFill>
                <a:latin typeface="Arial"/>
              </a:rPr>
              <a:t>мира.</a:t>
            </a:r>
            <a:endParaRPr lang="ru-RU" altLang="ru-RU" sz="2200" b="1" kern="0" dirty="0">
              <a:solidFill>
                <a:schemeClr val="accent4"/>
              </a:solidFill>
              <a:latin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9333" y="4797152"/>
            <a:ext cx="1237607" cy="13269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6957" y="4797152"/>
            <a:ext cx="1224136" cy="1308561"/>
          </a:xfrm>
          <a:prstGeom prst="rect">
            <a:avLst/>
          </a:prstGeom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21138" y="150127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</a:t>
            </a:r>
            <a:r>
              <a:rPr lang="ru-RU" altLang="ru-RU" sz="1600" b="1" dirty="0" smtClean="0">
                <a:latin typeface="Trebuchet MS" panose="020B0603020202020204" pitchFamily="34" charset="0"/>
              </a:rPr>
              <a:t>8</a:t>
            </a:r>
            <a:endParaRPr lang="ru-RU" altLang="ru-RU" sz="1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1780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скиз">
  <a:themeElements>
    <a:clrScheme name="Эскиз 8">
      <a:dk1>
        <a:srgbClr val="003D62"/>
      </a:dk1>
      <a:lt1>
        <a:srgbClr val="FFFFFF"/>
      </a:lt1>
      <a:dk2>
        <a:srgbClr val="006699"/>
      </a:dk2>
      <a:lt2>
        <a:srgbClr val="C8D1DA"/>
      </a:lt2>
      <a:accent1>
        <a:srgbClr val="9AC0EA"/>
      </a:accent1>
      <a:accent2>
        <a:srgbClr val="80C3C8"/>
      </a:accent2>
      <a:accent3>
        <a:srgbClr val="FFFFFF"/>
      </a:accent3>
      <a:accent4>
        <a:srgbClr val="003353"/>
      </a:accent4>
      <a:accent5>
        <a:srgbClr val="CADCF3"/>
      </a:accent5>
      <a:accent6>
        <a:srgbClr val="73B0B5"/>
      </a:accent6>
      <a:hlink>
        <a:srgbClr val="81ABCB"/>
      </a:hlink>
      <a:folHlink>
        <a:srgbClr val="B6CBD6"/>
      </a:folHlink>
    </a:clrScheme>
    <a:fontScheme name="Эски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50000"/>
              </a:schemeClr>
            </a:gs>
            <a:gs pos="50000">
              <a:schemeClr val="bg1"/>
            </a:gs>
            <a:gs pos="100000">
              <a:schemeClr val="accent1">
                <a:alpha val="50000"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50000"/>
              </a:schemeClr>
            </a:gs>
            <a:gs pos="50000">
              <a:schemeClr val="bg1"/>
            </a:gs>
            <a:gs pos="100000">
              <a:schemeClr val="accent1">
                <a:alpha val="50000"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Эскиз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16392</TotalTime>
  <Words>927</Words>
  <Application>Microsoft Office PowerPoint</Application>
  <PresentationFormat>Экран (4:3)</PresentationFormat>
  <Paragraphs>148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Tahoma</vt:lpstr>
      <vt:lpstr>Trebuchet MS</vt:lpstr>
      <vt:lpstr>Wingdings</vt:lpstr>
      <vt:lpstr>Эскиз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Председателя  Комитета лесного и охотничьего хозяйства</dc:title>
  <dc:creator>Устемиров Кайрат Жангабылович</dc:creator>
  <cp:lastModifiedBy>Мамбетов Мадияр</cp:lastModifiedBy>
  <cp:revision>825</cp:revision>
  <cp:lastPrinted>2021-02-25T02:59:19Z</cp:lastPrinted>
  <dcterms:created xsi:type="dcterms:W3CDTF">2004-02-19T06:39:35Z</dcterms:created>
  <dcterms:modified xsi:type="dcterms:W3CDTF">2021-02-25T03:19:02Z</dcterms:modified>
</cp:coreProperties>
</file>