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410" r:id="rId2"/>
    <p:sldId id="432" r:id="rId3"/>
    <p:sldId id="435" r:id="rId4"/>
    <p:sldId id="439" r:id="rId5"/>
    <p:sldId id="433" r:id="rId6"/>
    <p:sldId id="440" r:id="rId7"/>
    <p:sldId id="434" r:id="rId8"/>
    <p:sldId id="417" r:id="rId9"/>
    <p:sldId id="437" r:id="rId10"/>
    <p:sldId id="438" r:id="rId11"/>
    <p:sldId id="269" r:id="rId12"/>
  </p:sldIdLst>
  <p:sldSz cx="10799763" cy="7559675"/>
  <p:notesSz cx="6858000" cy="9947275"/>
  <p:defaultTextStyle>
    <a:defPPr>
      <a:defRPr lang="kk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26" userDrawn="1">
          <p15:clr>
            <a:srgbClr val="A4A3A4"/>
          </p15:clr>
        </p15:guide>
        <p15:guide id="3" orient="horz" pos="181" userDrawn="1">
          <p15:clr>
            <a:srgbClr val="A4A3A4"/>
          </p15:clr>
        </p15:guide>
        <p15:guide id="4" pos="249" userDrawn="1">
          <p15:clr>
            <a:srgbClr val="A4A3A4"/>
          </p15:clr>
        </p15:guide>
        <p15:guide id="5" orient="horz" pos="748" userDrawn="1">
          <p15:clr>
            <a:srgbClr val="A4A3A4"/>
          </p15:clr>
        </p15:guide>
        <p15:guide id="6" pos="748" userDrawn="1">
          <p15:clr>
            <a:srgbClr val="A4A3A4"/>
          </p15:clr>
        </p15:guide>
        <p15:guide id="7" pos="292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n Dorjiyev" initials="AD" lastIdx="1" clrIdx="0">
    <p:extLst>
      <p:ext uri="{19B8F6BF-5375-455C-9EA6-DF929625EA0E}">
        <p15:presenceInfo xmlns:p15="http://schemas.microsoft.com/office/powerpoint/2012/main" userId="72aa551d97e02b6f" providerId="Windows Live"/>
      </p:ext>
    </p:extLst>
  </p:cmAuthor>
  <p:cmAuthor id="2" name="Пользователь Windows" initials="ПW" lastIdx="8" clrIdx="1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  <p:cmAuthor id="3" name="Ульяна Черных" initials="УЧ" lastIdx="2" clrIdx="2">
    <p:extLst>
      <p:ext uri="{19B8F6BF-5375-455C-9EA6-DF929625EA0E}">
        <p15:presenceInfo xmlns:p15="http://schemas.microsoft.com/office/powerpoint/2012/main" userId="S-1-5-21-1489121957-1113162063-1825907503-47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19DD8"/>
    <a:srgbClr val="0F6FC6"/>
    <a:srgbClr val="DEEBF7"/>
    <a:srgbClr val="10CF9B"/>
    <a:srgbClr val="5EC13F"/>
    <a:srgbClr val="0FBD8F"/>
    <a:srgbClr val="0BD0D9"/>
    <a:srgbClr val="7CCC62"/>
    <a:srgbClr val="ADB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410" y="144"/>
      </p:cViewPr>
      <p:guideLst>
        <p:guide orient="horz" pos="4626"/>
        <p:guide orient="horz" pos="181"/>
        <p:guide pos="249"/>
        <p:guide orient="horz" pos="748"/>
        <p:guide pos="748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847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9847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DE839865-B253-43F3-A229-F02BEE969DAD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1"/>
            <a:ext cx="2971800" cy="49847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4" y="9448801"/>
            <a:ext cx="2971800" cy="49847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0FBFADB0-5517-462D-A638-1A9D8713C9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446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7" tIns="45938" rIns="91877" bIns="45938" rtlCol="0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99091"/>
          </a:xfrm>
          <a:prstGeom prst="rect">
            <a:avLst/>
          </a:prstGeom>
        </p:spPr>
        <p:txBody>
          <a:bodyPr vert="horz" lIns="91877" tIns="45938" rIns="91877" bIns="45938" rtlCol="0"/>
          <a:lstStyle>
            <a:lvl1pPr algn="r">
              <a:defRPr sz="1200"/>
            </a:lvl1pPr>
          </a:lstStyle>
          <a:p>
            <a:fld id="{094E7B8F-5D22-427C-A929-3B3F30C68F41}" type="datetimeFigureOut">
              <a:rPr lang="kk-KZ" smtClean="0"/>
              <a:pPr/>
              <a:t>16.06.2021</a:t>
            </a:fld>
            <a:endParaRPr lang="kk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3013"/>
            <a:ext cx="4797425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7" tIns="45938" rIns="91877" bIns="45938" rtlCol="0" anchor="ctr"/>
          <a:lstStyle/>
          <a:p>
            <a:endParaRPr lang="kk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8"/>
            <a:ext cx="5486400" cy="3916739"/>
          </a:xfrm>
          <a:prstGeom prst="rect">
            <a:avLst/>
          </a:prstGeom>
        </p:spPr>
        <p:txBody>
          <a:bodyPr vert="horz" lIns="91877" tIns="45938" rIns="91877" bIns="4593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1877" tIns="45938" rIns="91877" bIns="45938" rtlCol="0" anchor="b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5" y="9448186"/>
            <a:ext cx="2971800" cy="499090"/>
          </a:xfrm>
          <a:prstGeom prst="rect">
            <a:avLst/>
          </a:prstGeom>
        </p:spPr>
        <p:txBody>
          <a:bodyPr vert="horz" lIns="91877" tIns="45938" rIns="91877" bIns="45938" rtlCol="0" anchor="b"/>
          <a:lstStyle>
            <a:lvl1pPr algn="r">
              <a:defRPr sz="1200"/>
            </a:lvl1pPr>
          </a:lstStyle>
          <a:p>
            <a:fld id="{C7DA8A9B-CCEF-4A8E-9660-6C1FA9BC7537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29411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06413" y="809625"/>
            <a:ext cx="5784850" cy="4049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D2554-4D6F-48AB-82C1-778B840BA80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133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3388" y="1006475"/>
            <a:ext cx="3884612" cy="2719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13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FD574-4987-4145-86EB-E3DC0855F7B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995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1237197"/>
            <a:ext cx="9179799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3970580"/>
            <a:ext cx="8099822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702E-8E53-4918-B069-4BE4C5F12385}" type="datetimeFigureOut">
              <a:rPr lang="kk-KZ" smtClean="0"/>
              <a:pPr/>
              <a:t>16.06.2021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3B22-D6B9-4C36-85F5-BA7E6A5BAC8C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53028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702E-8E53-4918-B069-4BE4C5F12385}" type="datetimeFigureOut">
              <a:rPr lang="kk-KZ" smtClean="0"/>
              <a:pPr/>
              <a:t>16.06.2021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3B22-D6B9-4C36-85F5-BA7E6A5BAC8C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500656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402483"/>
            <a:ext cx="2328699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402483"/>
            <a:ext cx="6851100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702E-8E53-4918-B069-4BE4C5F12385}" type="datetimeFigureOut">
              <a:rPr lang="kk-KZ" smtClean="0"/>
              <a:pPr/>
              <a:t>16.06.2021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3B22-D6B9-4C36-85F5-BA7E6A5BAC8C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363886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75" y="1218"/>
          <a:ext cx="974" cy="1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" y="1218"/>
                        <a:ext cx="974" cy="12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21" y="344709"/>
            <a:ext cx="9456679" cy="5405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1132" y="1323504"/>
            <a:ext cx="10009827" cy="5430509"/>
          </a:xfrm>
        </p:spPr>
        <p:txBody>
          <a:bodyPr/>
          <a:lstStyle>
            <a:lvl1pPr>
              <a:spcBef>
                <a:spcPts val="290"/>
              </a:spcBef>
              <a:defRPr/>
            </a:lvl1pPr>
            <a:lvl2pPr marL="345447" indent="-174084">
              <a:spcBef>
                <a:spcPts val="290"/>
              </a:spcBef>
              <a:defRPr/>
            </a:lvl2pPr>
            <a:lvl3pPr marL="690892" indent="-174084">
              <a:spcBef>
                <a:spcPts val="290"/>
              </a:spcBef>
              <a:defRPr/>
            </a:lvl3pPr>
            <a:lvl4pPr marL="1039057" indent="-176803">
              <a:spcBef>
                <a:spcPts val="290"/>
              </a:spcBef>
              <a:defRPr/>
            </a:lvl4pPr>
            <a:lvl5pPr marL="1555867" indent="-174084">
              <a:spcBef>
                <a:spcPts val="29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0191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779837"/>
            <a:ext cx="10799763" cy="37798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972842" y="0"/>
            <a:ext cx="4083832" cy="7559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2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702E-8E53-4918-B069-4BE4C5F12385}" type="datetimeFigureOut">
              <a:rPr lang="kk-KZ" smtClean="0"/>
              <a:pPr/>
              <a:t>16.06.2021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3B22-D6B9-4C36-85F5-BA7E6A5BAC8C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75786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1884671"/>
            <a:ext cx="931479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5059035"/>
            <a:ext cx="931479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702E-8E53-4918-B069-4BE4C5F12385}" type="datetimeFigureOut">
              <a:rPr lang="kk-KZ" smtClean="0"/>
              <a:pPr/>
              <a:t>16.06.2021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3B22-D6B9-4C36-85F5-BA7E6A5BAC8C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070602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2012414"/>
            <a:ext cx="4589899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2012414"/>
            <a:ext cx="4589899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702E-8E53-4918-B069-4BE4C5F12385}" type="datetimeFigureOut">
              <a:rPr lang="kk-KZ" smtClean="0"/>
              <a:pPr/>
              <a:t>16.06.2021</a:t>
            </a:fld>
            <a:endParaRPr lang="kk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3B22-D6B9-4C36-85F5-BA7E6A5BAC8C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62002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402484"/>
            <a:ext cx="9314796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1853171"/>
            <a:ext cx="45688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2761381"/>
            <a:ext cx="456880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1853171"/>
            <a:ext cx="4591306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2761381"/>
            <a:ext cx="4591306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702E-8E53-4918-B069-4BE4C5F12385}" type="datetimeFigureOut">
              <a:rPr lang="kk-KZ" smtClean="0"/>
              <a:pPr/>
              <a:t>16.06.2021</a:t>
            </a:fld>
            <a:endParaRPr lang="kk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3B22-D6B9-4C36-85F5-BA7E6A5BAC8C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16842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702E-8E53-4918-B069-4BE4C5F12385}" type="datetimeFigureOut">
              <a:rPr lang="kk-KZ" smtClean="0"/>
              <a:pPr/>
              <a:t>16.06.2021</a:t>
            </a:fld>
            <a:endParaRPr lang="kk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3B22-D6B9-4C36-85F5-BA7E6A5BAC8C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52016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702E-8E53-4918-B069-4BE4C5F12385}" type="datetimeFigureOut">
              <a:rPr lang="kk-KZ" smtClean="0"/>
              <a:pPr/>
              <a:t>16.06.2021</a:t>
            </a:fld>
            <a:endParaRPr lang="kk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3B22-D6B9-4C36-85F5-BA7E6A5BAC8C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513472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503978"/>
            <a:ext cx="3483205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1088455"/>
            <a:ext cx="546738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2267902"/>
            <a:ext cx="3483205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702E-8E53-4918-B069-4BE4C5F12385}" type="datetimeFigureOut">
              <a:rPr lang="kk-KZ" smtClean="0"/>
              <a:pPr/>
              <a:t>16.06.2021</a:t>
            </a:fld>
            <a:endParaRPr lang="kk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3B22-D6B9-4C36-85F5-BA7E6A5BAC8C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246275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503978"/>
            <a:ext cx="3483205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1088455"/>
            <a:ext cx="546738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2267902"/>
            <a:ext cx="3483205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702E-8E53-4918-B069-4BE4C5F12385}" type="datetimeFigureOut">
              <a:rPr lang="kk-KZ" smtClean="0"/>
              <a:pPr/>
              <a:t>16.06.2021</a:t>
            </a:fld>
            <a:endParaRPr lang="kk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3B22-D6B9-4C36-85F5-BA7E6A5BAC8C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458021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402484"/>
            <a:ext cx="931479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2012414"/>
            <a:ext cx="931479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7006700"/>
            <a:ext cx="242994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4702E-8E53-4918-B069-4BE4C5F12385}" type="datetimeFigureOut">
              <a:rPr lang="kk-KZ" smtClean="0"/>
              <a:pPr/>
              <a:t>16.06.2021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7006700"/>
            <a:ext cx="364492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7006700"/>
            <a:ext cx="242994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93B22-D6B9-4C36-85F5-BA7E6A5BAC8C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66473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tags" Target="../tags/tag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4.png"/><Relationship Id="rId23" Type="http://schemas.openxmlformats.org/officeDocument/2006/relationships/image" Target="../media/image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>
            <a:extLst>
              <a:ext uri="{FF2B5EF4-FFF2-40B4-BE49-F238E27FC236}">
                <a16:creationId xmlns:a16="http://schemas.microsoft.com/office/drawing/2014/main" id="{48ACD8F3-26C4-4DA7-B36B-CB4C16662F6F}"/>
              </a:ext>
            </a:extLst>
          </p:cNvPr>
          <p:cNvSpPr/>
          <p:nvPr/>
        </p:nvSpPr>
        <p:spPr>
          <a:xfrm rot="5400000">
            <a:off x="6154628" y="5639782"/>
            <a:ext cx="1251121" cy="2573783"/>
          </a:xfrm>
          <a:custGeom>
            <a:avLst/>
            <a:gdLst>
              <a:gd name="connsiteX0" fmla="*/ 4420533 w 4420533"/>
              <a:gd name="connsiteY0" fmla="*/ 0 h 9093841"/>
              <a:gd name="connsiteX1" fmla="*/ 4420533 w 4420533"/>
              <a:gd name="connsiteY1" fmla="*/ 9093841 h 9093841"/>
              <a:gd name="connsiteX2" fmla="*/ 89371 w 4420533"/>
              <a:gd name="connsiteY2" fmla="*/ 4762680 h 9093841"/>
              <a:gd name="connsiteX3" fmla="*/ 89371 w 4420533"/>
              <a:gd name="connsiteY3" fmla="*/ 4331162 h 9093841"/>
              <a:gd name="connsiteX4" fmla="*/ 4420533 w 4420533"/>
              <a:gd name="connsiteY4" fmla="*/ 0 h 909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0533" h="9093841">
                <a:moveTo>
                  <a:pt x="4420533" y="0"/>
                </a:moveTo>
                <a:lnTo>
                  <a:pt x="4420533" y="9093841"/>
                </a:lnTo>
                <a:lnTo>
                  <a:pt x="89371" y="4762680"/>
                </a:lnTo>
                <a:cubicBezTo>
                  <a:pt x="-29791" y="4643520"/>
                  <a:pt x="-29791" y="4450323"/>
                  <a:pt x="89371" y="4331162"/>
                </a:cubicBezTo>
                <a:lnTo>
                  <a:pt x="4420533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3"/>
          </a:p>
        </p:txBody>
      </p:sp>
      <p:sp>
        <p:nvSpPr>
          <p:cNvPr id="16" name="Freeform 2">
            <a:extLst>
              <a:ext uri="{FF2B5EF4-FFF2-40B4-BE49-F238E27FC236}">
                <a16:creationId xmlns:a16="http://schemas.microsoft.com/office/drawing/2014/main" id="{28861135-DFDC-428B-842C-C9E48ACFAF55}"/>
              </a:ext>
            </a:extLst>
          </p:cNvPr>
          <p:cNvSpPr/>
          <p:nvPr/>
        </p:nvSpPr>
        <p:spPr>
          <a:xfrm rot="16200000">
            <a:off x="3618289" y="-1031133"/>
            <a:ext cx="1950720" cy="4012984"/>
          </a:xfrm>
          <a:custGeom>
            <a:avLst/>
            <a:gdLst>
              <a:gd name="connsiteX0" fmla="*/ 4420533 w 4420533"/>
              <a:gd name="connsiteY0" fmla="*/ 0 h 9093841"/>
              <a:gd name="connsiteX1" fmla="*/ 4420533 w 4420533"/>
              <a:gd name="connsiteY1" fmla="*/ 9093841 h 9093841"/>
              <a:gd name="connsiteX2" fmla="*/ 89371 w 4420533"/>
              <a:gd name="connsiteY2" fmla="*/ 4762680 h 9093841"/>
              <a:gd name="connsiteX3" fmla="*/ 89371 w 4420533"/>
              <a:gd name="connsiteY3" fmla="*/ 4331162 h 9093841"/>
              <a:gd name="connsiteX4" fmla="*/ 4420533 w 4420533"/>
              <a:gd name="connsiteY4" fmla="*/ 0 h 909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0533" h="9093841">
                <a:moveTo>
                  <a:pt x="4420533" y="0"/>
                </a:moveTo>
                <a:lnTo>
                  <a:pt x="4420533" y="9093841"/>
                </a:lnTo>
                <a:lnTo>
                  <a:pt x="89371" y="4762680"/>
                </a:lnTo>
                <a:cubicBezTo>
                  <a:pt x="-29791" y="4643520"/>
                  <a:pt x="-29791" y="4450323"/>
                  <a:pt x="89371" y="4331162"/>
                </a:cubicBezTo>
                <a:lnTo>
                  <a:pt x="4420533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3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8"/>
          <a:stretch/>
        </p:blipFill>
        <p:spPr>
          <a:xfrm>
            <a:off x="5247518" y="694398"/>
            <a:ext cx="5552243" cy="5787682"/>
          </a:xfrm>
          <a:prstGeom prst="rect">
            <a:avLst/>
          </a:prstGeom>
        </p:spPr>
      </p:pic>
      <p:sp>
        <p:nvSpPr>
          <p:cNvPr id="12" name="Freeform 2"/>
          <p:cNvSpPr/>
          <p:nvPr/>
        </p:nvSpPr>
        <p:spPr>
          <a:xfrm rot="10800000">
            <a:off x="0" y="698336"/>
            <a:ext cx="2953004" cy="6074866"/>
          </a:xfrm>
          <a:custGeom>
            <a:avLst/>
            <a:gdLst>
              <a:gd name="connsiteX0" fmla="*/ 4420533 w 4420533"/>
              <a:gd name="connsiteY0" fmla="*/ 0 h 9093841"/>
              <a:gd name="connsiteX1" fmla="*/ 4420533 w 4420533"/>
              <a:gd name="connsiteY1" fmla="*/ 9093841 h 9093841"/>
              <a:gd name="connsiteX2" fmla="*/ 89371 w 4420533"/>
              <a:gd name="connsiteY2" fmla="*/ 4762680 h 9093841"/>
              <a:gd name="connsiteX3" fmla="*/ 89371 w 4420533"/>
              <a:gd name="connsiteY3" fmla="*/ 4331162 h 9093841"/>
              <a:gd name="connsiteX4" fmla="*/ 4420533 w 4420533"/>
              <a:gd name="connsiteY4" fmla="*/ 0 h 909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0533" h="9093841">
                <a:moveTo>
                  <a:pt x="4420533" y="0"/>
                </a:moveTo>
                <a:lnTo>
                  <a:pt x="4420533" y="9093841"/>
                </a:lnTo>
                <a:lnTo>
                  <a:pt x="89371" y="4762680"/>
                </a:lnTo>
                <a:cubicBezTo>
                  <a:pt x="-29791" y="4643520"/>
                  <a:pt x="-29791" y="4450323"/>
                  <a:pt x="89371" y="4331162"/>
                </a:cubicBezTo>
                <a:lnTo>
                  <a:pt x="4420533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3"/>
          </a:p>
        </p:txBody>
      </p:sp>
      <p:grpSp>
        <p:nvGrpSpPr>
          <p:cNvPr id="24" name="Группа 23"/>
          <p:cNvGrpSpPr/>
          <p:nvPr/>
        </p:nvGrpSpPr>
        <p:grpSpPr>
          <a:xfrm>
            <a:off x="421418" y="3285096"/>
            <a:ext cx="1376902" cy="160553"/>
            <a:chOff x="1115842" y="6303923"/>
            <a:chExt cx="2067647" cy="241096"/>
          </a:xfrm>
        </p:grpSpPr>
        <p:sp>
          <p:nvSpPr>
            <p:cNvPr id="19" name="Rounded Rectangle 46"/>
            <p:cNvSpPr/>
            <p:nvPr/>
          </p:nvSpPr>
          <p:spPr>
            <a:xfrm rot="18900000">
              <a:off x="1115842" y="6303923"/>
              <a:ext cx="243531" cy="241095"/>
            </a:xfrm>
            <a:prstGeom prst="roundRect">
              <a:avLst/>
            </a:prstGeom>
            <a:solidFill>
              <a:srgbClr val="0F6F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63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46"/>
            <p:cNvSpPr/>
            <p:nvPr/>
          </p:nvSpPr>
          <p:spPr>
            <a:xfrm rot="18900000">
              <a:off x="1571871" y="6303924"/>
              <a:ext cx="243531" cy="241095"/>
            </a:xfrm>
            <a:prstGeom prst="roundRect">
              <a:avLst/>
            </a:prstGeom>
            <a:solidFill>
              <a:srgbClr val="019D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63" dirty="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46"/>
            <p:cNvSpPr/>
            <p:nvPr/>
          </p:nvSpPr>
          <p:spPr>
            <a:xfrm rot="18900000">
              <a:off x="2027900" y="6303923"/>
              <a:ext cx="243531" cy="241095"/>
            </a:xfrm>
            <a:prstGeom prst="roundRect">
              <a:avLst/>
            </a:prstGeom>
            <a:solidFill>
              <a:srgbClr val="0BD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63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46"/>
            <p:cNvSpPr/>
            <p:nvPr/>
          </p:nvSpPr>
          <p:spPr>
            <a:xfrm rot="18900000">
              <a:off x="2483929" y="6303924"/>
              <a:ext cx="243531" cy="241095"/>
            </a:xfrm>
            <a:prstGeom prst="roundRect">
              <a:avLst/>
            </a:prstGeom>
            <a:solidFill>
              <a:srgbClr val="10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63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46"/>
            <p:cNvSpPr/>
            <p:nvPr/>
          </p:nvSpPr>
          <p:spPr>
            <a:xfrm rot="18900000">
              <a:off x="2939958" y="6303923"/>
              <a:ext cx="243531" cy="241095"/>
            </a:xfrm>
            <a:prstGeom prst="roundRect">
              <a:avLst/>
            </a:prstGeom>
            <a:solidFill>
              <a:srgbClr val="7CCC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63">
                <a:solidFill>
                  <a:schemeClr val="tx1"/>
                </a:solidFill>
              </a:endParaRPr>
            </a:p>
          </p:txBody>
        </p:sp>
      </p:grpSp>
      <p:sp>
        <p:nvSpPr>
          <p:cNvPr id="11" name="object 5">
            <a:extLst>
              <a:ext uri="{FF2B5EF4-FFF2-40B4-BE49-F238E27FC236}">
                <a16:creationId xmlns:a16="http://schemas.microsoft.com/office/drawing/2014/main" id="{673C0077-D505-421B-B346-5993FD1EB40B}"/>
              </a:ext>
            </a:extLst>
          </p:cNvPr>
          <p:cNvSpPr txBox="1"/>
          <p:nvPr/>
        </p:nvSpPr>
        <p:spPr>
          <a:xfrm>
            <a:off x="371491" y="2306888"/>
            <a:ext cx="3644387" cy="56409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lang="ru-RU" spc="-4" dirty="0">
                <a:solidFill>
                  <a:srgbClr val="465161"/>
                </a:solidFill>
                <a:latin typeface="Tahoma"/>
                <a:cs typeface="Tahoma"/>
              </a:rPr>
              <a:t>Қазақстан Республикасының Денсаулық сақтау </a:t>
            </a:r>
            <a:r>
              <a:rPr lang="ru-RU" spc="-4" dirty="0" err="1">
                <a:solidFill>
                  <a:srgbClr val="465161"/>
                </a:solidFill>
                <a:latin typeface="Tahoma"/>
                <a:cs typeface="Tahoma"/>
              </a:rPr>
              <a:t>министрлігі</a:t>
            </a:r>
            <a:endParaRPr lang="ru-RU" spc="-4" dirty="0">
              <a:solidFill>
                <a:srgbClr val="465161"/>
              </a:solidFill>
              <a:latin typeface="Tahoma"/>
              <a:cs typeface="Tahoma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9DE0CB5-7A57-4880-A673-E289084554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1207851"/>
            <a:ext cx="883328" cy="91003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53D5C0C-43CB-446B-A578-2955E4286A81}"/>
              </a:ext>
            </a:extLst>
          </p:cNvPr>
          <p:cNvSpPr/>
          <p:nvPr/>
        </p:nvSpPr>
        <p:spPr>
          <a:xfrm>
            <a:off x="299341" y="3588239"/>
            <a:ext cx="49481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ДЕНСАУЛЫҚ САҚТАУ САЛАСЫНДАҒЫ ЦИФРЛАНДЫРУДЫ ДАМЫТУ</a:t>
            </a:r>
          </a:p>
        </p:txBody>
      </p:sp>
    </p:spTree>
    <p:extLst>
      <p:ext uri="{BB962C8B-B14F-4D97-AF65-F5344CB8AC3E}">
        <p14:creationId xmlns:p14="http://schemas.microsoft.com/office/powerpoint/2010/main" val="2434179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Равнобедренный треугольник 74">
            <a:extLst>
              <a:ext uri="{FF2B5EF4-FFF2-40B4-BE49-F238E27FC236}">
                <a16:creationId xmlns:a16="http://schemas.microsoft.com/office/drawing/2014/main" id="{42F815E4-3504-4D40-8EFD-0B969FBDFCE1}"/>
              </a:ext>
            </a:extLst>
          </p:cNvPr>
          <p:cNvSpPr/>
          <p:nvPr/>
        </p:nvSpPr>
        <p:spPr>
          <a:xfrm rot="5400000">
            <a:off x="5430583" y="1573678"/>
            <a:ext cx="809041" cy="697447"/>
          </a:xfrm>
          <a:prstGeom prst="triangle">
            <a:avLst/>
          </a:prstGeom>
          <a:solidFill>
            <a:srgbClr val="D9D9D9">
              <a:alpha val="6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12"/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 flipV="1">
            <a:off x="434683" y="394778"/>
            <a:ext cx="0" cy="57936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E3AF6081-F616-4A92-A881-90BCE3E0856B}"/>
              </a:ext>
            </a:extLst>
          </p:cNvPr>
          <p:cNvCxnSpPr>
            <a:cxnSpLocks/>
          </p:cNvCxnSpPr>
          <p:nvPr/>
        </p:nvCxnSpPr>
        <p:spPr>
          <a:xfrm>
            <a:off x="419736" y="1150489"/>
            <a:ext cx="9822895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008399-A7C4-4A23-8E4F-D2E52471DA66}"/>
              </a:ext>
            </a:extLst>
          </p:cNvPr>
          <p:cNvSpPr/>
          <p:nvPr/>
        </p:nvSpPr>
        <p:spPr>
          <a:xfrm>
            <a:off x="485918" y="251116"/>
            <a:ext cx="7154843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09"/>
              </a:spcAft>
            </a:pPr>
            <a:r>
              <a:rPr lang="ru-RU" sz="2480" b="1" spc="-6" dirty="0">
                <a:latin typeface="Tahoma"/>
                <a:cs typeface="Tahoma"/>
              </a:rPr>
              <a:t>РЭДСО ТРАНСФОРМАЦИЯСЫ ЖӘНЕ ҚЫЗМЕТТЕГІ </a:t>
            </a:r>
            <a:r>
              <a:rPr lang="ru-RU" sz="2480" b="1" spc="-6">
                <a:latin typeface="Tahoma"/>
                <a:cs typeface="Tahoma"/>
              </a:rPr>
              <a:t>ЖАҢА БАҒЫТТАР</a:t>
            </a:r>
            <a:endParaRPr lang="ru-RU" sz="2480" b="1" spc="-6" dirty="0">
              <a:latin typeface="Tahoma"/>
              <a:cs typeface="Tahoma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9B01F71-C8E0-46CC-B017-58786F179BEC}"/>
              </a:ext>
            </a:extLst>
          </p:cNvPr>
          <p:cNvSpPr/>
          <p:nvPr/>
        </p:nvSpPr>
        <p:spPr>
          <a:xfrm>
            <a:off x="1304971" y="1533422"/>
            <a:ext cx="4578649" cy="746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РЭДСО  ШЖҚ РМК -дан </a:t>
            </a:r>
            <a:r>
              <a:rPr lang="ru-RU" sz="1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ru-RU" sz="1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Электрондық</a:t>
            </a:r>
            <a:r>
              <a:rPr lang="ru-RU" sz="1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денсаулық</a:t>
            </a:r>
            <a:r>
              <a:rPr lang="ru-RU" sz="1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сақтау </a:t>
            </a:r>
            <a:r>
              <a:rPr lang="ru-RU" sz="1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орталығы</a:t>
            </a:r>
            <a:r>
              <a:rPr lang="ru-RU" sz="1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 </a:t>
            </a:r>
            <a:r>
              <a:rPr lang="ru-RU" sz="1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КеАҚ-ға</a:t>
            </a:r>
            <a:r>
              <a:rPr lang="ru-RU" sz="1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ru-RU" sz="1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қайта</a:t>
            </a:r>
            <a:r>
              <a:rPr lang="ru-RU" sz="1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құру</a:t>
            </a:r>
            <a:r>
              <a:rPr lang="ru-RU" sz="1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14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E85B89D5-CCC4-4CB2-BE67-4E4E3FE4B5D8}"/>
              </a:ext>
            </a:extLst>
          </p:cNvPr>
          <p:cNvGrpSpPr/>
          <p:nvPr/>
        </p:nvGrpSpPr>
        <p:grpSpPr>
          <a:xfrm>
            <a:off x="424678" y="1512817"/>
            <a:ext cx="828946" cy="814104"/>
            <a:chOff x="392335" y="1654292"/>
            <a:chExt cx="1205591" cy="1184005"/>
          </a:xfrm>
        </p:grpSpPr>
        <p:sp>
          <p:nvSpPr>
            <p:cNvPr id="72" name="Равнобедренный треугольник 71">
              <a:extLst>
                <a:ext uri="{FF2B5EF4-FFF2-40B4-BE49-F238E27FC236}">
                  <a16:creationId xmlns:a16="http://schemas.microsoft.com/office/drawing/2014/main" id="{288CD593-AB2B-4C92-A30C-DC1FA02E0AB0}"/>
                </a:ext>
              </a:extLst>
            </p:cNvPr>
            <p:cNvSpPr/>
            <p:nvPr/>
          </p:nvSpPr>
          <p:spPr>
            <a:xfrm rot="5400000">
              <a:off x="502433" y="1742804"/>
              <a:ext cx="1176641" cy="1014345"/>
            </a:xfrm>
            <a:prstGeom prst="triangle">
              <a:avLst/>
            </a:prstGeom>
            <a:solidFill>
              <a:srgbClr val="00B0F0">
                <a:alpha val="30196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412"/>
            </a:p>
          </p:txBody>
        </p:sp>
        <p:sp>
          <p:nvSpPr>
            <p:cNvPr id="73" name="Равнобедренный треугольник 72">
              <a:extLst>
                <a:ext uri="{FF2B5EF4-FFF2-40B4-BE49-F238E27FC236}">
                  <a16:creationId xmlns:a16="http://schemas.microsoft.com/office/drawing/2014/main" id="{CD2D2D21-E64D-4D7B-B453-C879E1ED7A56}"/>
                </a:ext>
              </a:extLst>
            </p:cNvPr>
            <p:cNvSpPr/>
            <p:nvPr/>
          </p:nvSpPr>
          <p:spPr>
            <a:xfrm rot="5400000">
              <a:off x="311187" y="1735440"/>
              <a:ext cx="1176641" cy="1014345"/>
            </a:xfrm>
            <a:prstGeom prst="triangle">
              <a:avLst/>
            </a:prstGeom>
            <a:solidFill>
              <a:srgbClr val="00B0F0">
                <a:alpha val="50196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412"/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8609303-77A0-4ADC-B398-22F45A3B8E69}"/>
              </a:ext>
            </a:extLst>
          </p:cNvPr>
          <p:cNvSpPr/>
          <p:nvPr/>
        </p:nvSpPr>
        <p:spPr>
          <a:xfrm>
            <a:off x="5759873" y="1533421"/>
            <a:ext cx="3959913" cy="746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17" b="1" dirty="0">
                <a:latin typeface="Verdana" panose="020B0604030504040204" pitchFamily="34" charset="0"/>
                <a:ea typeface="Verdana" panose="020B0604030504040204" pitchFamily="34" charset="0"/>
              </a:rPr>
              <a:t>14 ДЗ СҰО АЖ, 14 ҚР ДСМ АЖ </a:t>
            </a:r>
            <a:r>
              <a:rPr lang="ru-RU" sz="1417" dirty="0" err="1">
                <a:latin typeface="Verdana" panose="020B0604030504040204" pitchFamily="34" charset="0"/>
                <a:ea typeface="Verdana" panose="020B0604030504040204" pitchFamily="34" charset="0"/>
              </a:rPr>
              <a:t>және</a:t>
            </a:r>
            <a:r>
              <a:rPr lang="ru-RU" sz="1417" dirty="0">
                <a:latin typeface="Verdana" panose="020B0604030504040204" pitchFamily="34" charset="0"/>
                <a:ea typeface="Verdana" panose="020B0604030504040204" pitchFamily="34" charset="0"/>
              </a:rPr>
              <a:t> т. б </a:t>
            </a:r>
            <a:r>
              <a:rPr lang="ru-RU" sz="1417" dirty="0" err="1">
                <a:latin typeface="Verdana" panose="020B0604030504040204" pitchFamily="34" charset="0"/>
                <a:ea typeface="Verdana" panose="020B0604030504040204" pitchFamily="34" charset="0"/>
              </a:rPr>
              <a:t>бойынша</a:t>
            </a:r>
            <a:r>
              <a:rPr lang="ru-RU" sz="1417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17" dirty="0" err="1">
                <a:latin typeface="Verdana" panose="020B0604030504040204" pitchFamily="34" charset="0"/>
                <a:ea typeface="Verdana" panose="020B0604030504040204" pitchFamily="34" charset="0"/>
              </a:rPr>
              <a:t>сенімгерлік</a:t>
            </a:r>
            <a:r>
              <a:rPr lang="ru-RU" sz="1417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17" dirty="0" err="1">
                <a:latin typeface="Verdana" panose="020B0604030504040204" pitchFamily="34" charset="0"/>
                <a:ea typeface="Verdana" panose="020B0604030504040204" pitchFamily="34" charset="0"/>
              </a:rPr>
              <a:t>басқаруға</a:t>
            </a:r>
            <a:r>
              <a:rPr lang="ru-RU" sz="1417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17" dirty="0" err="1">
                <a:latin typeface="Verdana" panose="020B0604030504040204" pitchFamily="34" charset="0"/>
                <a:ea typeface="Verdana" panose="020B0604030504040204" pitchFamily="34" charset="0"/>
              </a:rPr>
              <a:t>шарт</a:t>
            </a:r>
            <a:r>
              <a:rPr lang="ru-RU" sz="1417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17" dirty="0" err="1">
                <a:latin typeface="Verdana" panose="020B0604030504040204" pitchFamily="34" charset="0"/>
                <a:ea typeface="Verdana" panose="020B0604030504040204" pitchFamily="34" charset="0"/>
              </a:rPr>
              <a:t>жасасу</a:t>
            </a:r>
            <a:r>
              <a:rPr lang="ru-RU" sz="1417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17" dirty="0" err="1">
                <a:latin typeface="Verdana" panose="020B0604030504040204" pitchFamily="34" charset="0"/>
                <a:ea typeface="Verdana" panose="020B0604030504040204" pitchFamily="34" charset="0"/>
              </a:rPr>
              <a:t>мүмкіндігі</a:t>
            </a:r>
            <a:endParaRPr lang="ru-RU" sz="1417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F7D000-B1F9-4325-9C2C-CB0EEBF627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488" y="1589646"/>
            <a:ext cx="562488" cy="56248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7BC0556-0FBD-4F7F-817E-CA55D80D40F3}"/>
              </a:ext>
            </a:extLst>
          </p:cNvPr>
          <p:cNvSpPr/>
          <p:nvPr/>
        </p:nvSpPr>
        <p:spPr>
          <a:xfrm>
            <a:off x="345929" y="3021307"/>
            <a:ext cx="5134107" cy="4033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63"/>
              </a:spcAft>
            </a:pPr>
            <a:r>
              <a:rPr lang="ru-RU" sz="1417" b="1" dirty="0" err="1">
                <a:latin typeface="Verdana" panose="020B0604030504040204" pitchFamily="34" charset="0"/>
                <a:ea typeface="Verdana" panose="020B0604030504040204" pitchFamily="34" charset="0"/>
              </a:rPr>
              <a:t>Сенімгерлік</a:t>
            </a:r>
            <a:r>
              <a:rPr lang="ru-RU" sz="1417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17" b="1" dirty="0" err="1">
                <a:latin typeface="Verdana" panose="020B0604030504040204" pitchFamily="34" charset="0"/>
                <a:ea typeface="Verdana" panose="020B0604030504040204" pitchFamily="34" charset="0"/>
              </a:rPr>
              <a:t>басқару</a:t>
            </a:r>
            <a:r>
              <a:rPr lang="ru-RU" sz="1417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17" b="1" dirty="0" err="1">
                <a:latin typeface="Verdana" panose="020B0604030504040204" pitchFamily="34" charset="0"/>
                <a:ea typeface="Verdana" panose="020B0604030504040204" pitchFamily="34" charset="0"/>
              </a:rPr>
              <a:t>мәртебесімынадай</a:t>
            </a:r>
            <a:r>
              <a:rPr lang="ru-RU" sz="1417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17" b="1" dirty="0" err="1">
                <a:latin typeface="Verdana" panose="020B0604030504040204" pitchFamily="34" charset="0"/>
                <a:ea typeface="Verdana" panose="020B0604030504040204" pitchFamily="34" charset="0"/>
              </a:rPr>
              <a:t>артықшылықтар</a:t>
            </a:r>
            <a:r>
              <a:rPr lang="ru-RU" sz="1417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17" b="1" dirty="0" err="1">
                <a:latin typeface="Verdana" panose="020B0604030504040204" pitchFamily="34" charset="0"/>
                <a:ea typeface="Verdana" panose="020B0604030504040204" pitchFamily="34" charset="0"/>
              </a:rPr>
              <a:t>береді</a:t>
            </a:r>
            <a:r>
              <a:rPr lang="ru-RU" sz="1417" b="1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393738">
              <a:spcAft>
                <a:spcPts val="1063"/>
              </a:spcAft>
            </a:pP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Бірыңғай</a:t>
            </a:r>
            <a:r>
              <a:rPr lang="ru-RU" sz="1329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дамыту</a:t>
            </a:r>
            <a:r>
              <a:rPr lang="ru-RU" sz="1329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сүйемелдеу</a:t>
            </a:r>
            <a:r>
              <a:rPr lang="ru-RU" sz="1329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Денсаулық</a:t>
            </a:r>
            <a:r>
              <a:rPr lang="ru-RU" sz="1329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сақтау</a:t>
            </a:r>
            <a:r>
              <a:rPr lang="ru-RU" sz="1329" dirty="0">
                <a:latin typeface="Verdana" panose="020B0604030504040204" pitchFamily="34" charset="0"/>
                <a:ea typeface="Verdana" panose="020B0604030504040204" pitchFamily="34" charset="0"/>
              </a:rPr>
              <a:t> АЖ </a:t>
            </a: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түрлендіру</a:t>
            </a:r>
            <a:endParaRPr lang="ru-RU" sz="1329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93738">
              <a:spcAft>
                <a:spcPts val="1063"/>
              </a:spcAft>
            </a:pP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Денсаулық</a:t>
            </a:r>
            <a:r>
              <a:rPr lang="ru-RU" sz="1329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сақтау</a:t>
            </a:r>
            <a:r>
              <a:rPr lang="ru-RU" sz="1329" dirty="0">
                <a:latin typeface="Verdana" panose="020B0604030504040204" pitchFamily="34" charset="0"/>
                <a:ea typeface="Verdana" panose="020B0604030504040204" pitchFamily="34" charset="0"/>
              </a:rPr>
              <a:t> АЖ </a:t>
            </a: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архитектурасын</a:t>
            </a:r>
            <a:r>
              <a:rPr lang="ru-RU" sz="1329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құруға</a:t>
            </a:r>
            <a:r>
              <a:rPr lang="ru-RU" sz="1329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бірыңғай</a:t>
            </a:r>
            <a:r>
              <a:rPr lang="ru-RU" sz="1329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көзқарас</a:t>
            </a:r>
            <a:endParaRPr lang="ru-RU" sz="1329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93738">
              <a:spcAft>
                <a:spcPts val="1063"/>
              </a:spcAft>
            </a:pPr>
            <a:r>
              <a:rPr lang="ru-RU" sz="1329" dirty="0">
                <a:latin typeface="Verdana" panose="020B0604030504040204" pitchFamily="34" charset="0"/>
                <a:ea typeface="Verdana" panose="020B0604030504040204" pitchFamily="34" charset="0"/>
              </a:rPr>
              <a:t>ҚР ДСМ </a:t>
            </a: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алдына</a:t>
            </a:r>
            <a:r>
              <a:rPr lang="ru-RU" sz="1329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қойылған</a:t>
            </a:r>
            <a:r>
              <a:rPr lang="ru-RU" sz="1329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стратегиялық</a:t>
            </a:r>
            <a:r>
              <a:rPr lang="ru-RU" sz="1329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міндеттерді</a:t>
            </a:r>
            <a:r>
              <a:rPr lang="ru-RU" sz="1329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іске</a:t>
            </a:r>
            <a:r>
              <a:rPr lang="ru-RU" sz="1329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асыру</a:t>
            </a:r>
            <a:endParaRPr lang="ru-RU" sz="1329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93738">
              <a:spcAft>
                <a:spcPts val="1063"/>
              </a:spcAft>
            </a:pP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Денсаулық</a:t>
            </a:r>
            <a:r>
              <a:rPr lang="ru-RU" sz="1329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сақтау</a:t>
            </a:r>
            <a:r>
              <a:rPr lang="ru-RU" sz="1329" dirty="0">
                <a:latin typeface="Verdana" panose="020B0604030504040204" pitchFamily="34" charset="0"/>
                <a:ea typeface="Verdana" panose="020B0604030504040204" pitchFamily="34" charset="0"/>
              </a:rPr>
              <a:t> АЖ </a:t>
            </a: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бастапқы</a:t>
            </a:r>
            <a:r>
              <a:rPr lang="ru-RU" sz="1329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кодтарының</a:t>
            </a:r>
            <a:r>
              <a:rPr lang="ru-RU" sz="1329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репозиторийі</a:t>
            </a:r>
            <a:r>
              <a:rPr lang="ru-RU" sz="1329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болуы</a:t>
            </a:r>
            <a:endParaRPr lang="ru-RU" sz="1329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93738">
              <a:spcAft>
                <a:spcPts val="1063"/>
              </a:spcAft>
            </a:pPr>
            <a:r>
              <a:rPr lang="en-US" sz="1329" dirty="0">
                <a:latin typeface="Verdana" panose="020B0604030504040204" pitchFamily="34" charset="0"/>
                <a:ea typeface="Verdana" panose="020B0604030504040204" pitchFamily="34" charset="0"/>
              </a:rPr>
              <a:t>eHealth</a:t>
            </a:r>
            <a:r>
              <a:rPr lang="ru-RU" sz="1329" dirty="0">
                <a:latin typeface="Verdana" panose="020B0604030504040204" pitchFamily="34" charset="0"/>
                <a:ea typeface="Verdana" panose="020B0604030504040204" pitchFamily="34" charset="0"/>
              </a:rPr>
              <a:t> ж</a:t>
            </a:r>
            <a:r>
              <a:rPr lang="kk-KZ" sz="1329" dirty="0">
                <a:latin typeface="Verdana" panose="020B0604030504040204" pitchFamily="34" charset="0"/>
                <a:ea typeface="Verdana" panose="020B0604030504040204" pitchFamily="34" charset="0"/>
              </a:rPr>
              <a:t>әне </a:t>
            </a:r>
            <a:r>
              <a:rPr lang="kk-K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ДдТжҚТФБ</a:t>
            </a:r>
            <a:r>
              <a:rPr lang="kk-KZ" sz="1329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329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Денсаулық</a:t>
            </a:r>
            <a:r>
              <a:rPr lang="ru-RU" sz="1329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сақтау</a:t>
            </a:r>
            <a:r>
              <a:rPr lang="ru-RU" sz="1329" dirty="0">
                <a:latin typeface="Verdana" panose="020B0604030504040204" pitchFamily="34" charset="0"/>
                <a:ea typeface="Verdana" panose="020B0604030504040204" pitchFamily="34" charset="0"/>
              </a:rPr>
              <a:t> АЖ </a:t>
            </a: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кезең-кезеңмен</a:t>
            </a:r>
            <a:r>
              <a:rPr lang="ru-RU" sz="1329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аудару</a:t>
            </a:r>
            <a:r>
              <a:rPr lang="ru-RU" sz="1329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</a:p>
          <a:p>
            <a:pPr marL="393738">
              <a:spcAft>
                <a:spcPts val="1063"/>
              </a:spcAft>
            </a:pP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жаңа</a:t>
            </a:r>
            <a:r>
              <a:rPr lang="ru-RU" sz="1329" dirty="0">
                <a:latin typeface="Verdana" panose="020B0604030504040204" pitchFamily="34" charset="0"/>
                <a:ea typeface="Verdana" panose="020B0604030504040204" pitchFamily="34" charset="0"/>
              </a:rPr>
              <a:t> АЖ </a:t>
            </a: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әзірлеу</a:t>
            </a:r>
            <a:r>
              <a:rPr lang="ru-RU" sz="1329" dirty="0">
                <a:latin typeface="Verdana" panose="020B0604030504040204" pitchFamily="34" charset="0"/>
                <a:ea typeface="Verdana" panose="020B0604030504040204" pitchFamily="34" charset="0"/>
              </a:rPr>
              <a:t>, ҚР ДСМ АЖ </a:t>
            </a: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пысықтау</a:t>
            </a:r>
            <a:r>
              <a:rPr lang="ru-RU" sz="1329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біріздендіру</a:t>
            </a:r>
            <a:r>
              <a:rPr lang="ru-RU" sz="1329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және</a:t>
            </a:r>
            <a:r>
              <a:rPr lang="ru-RU" sz="1329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интеграциялау</a:t>
            </a:r>
            <a:r>
              <a:rPr lang="ru-RU" sz="1329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үшін</a:t>
            </a:r>
            <a:r>
              <a:rPr lang="ru-RU" sz="1329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қажетті</a:t>
            </a:r>
            <a:r>
              <a:rPr lang="ru-RU" sz="1329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қаражатты</a:t>
            </a:r>
            <a:r>
              <a:rPr lang="ru-RU" sz="1329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үнемдеу</a:t>
            </a:r>
            <a:endParaRPr lang="ru-RU" sz="1329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E8A63A46-31FD-42C6-88AB-820DDA86601C}"/>
              </a:ext>
            </a:extLst>
          </p:cNvPr>
          <p:cNvGrpSpPr/>
          <p:nvPr/>
        </p:nvGrpSpPr>
        <p:grpSpPr>
          <a:xfrm>
            <a:off x="447178" y="3702210"/>
            <a:ext cx="248438" cy="260020"/>
            <a:chOff x="11528772" y="2838559"/>
            <a:chExt cx="280465" cy="293540"/>
          </a:xfrm>
        </p:grpSpPr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E9E4F460-BF2E-4942-86E3-04C2441BA2FB}"/>
                </a:ext>
              </a:extLst>
            </p:cNvPr>
            <p:cNvSpPr/>
            <p:nvPr/>
          </p:nvSpPr>
          <p:spPr>
            <a:xfrm>
              <a:off x="11548509" y="2864834"/>
              <a:ext cx="240990" cy="2409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594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79" name="Shape 5250">
              <a:extLst>
                <a:ext uri="{FF2B5EF4-FFF2-40B4-BE49-F238E27FC236}">
                  <a16:creationId xmlns:a16="http://schemas.microsoft.com/office/drawing/2014/main" id="{2361F661-E978-4A71-AA24-FFFD54C0AF03}"/>
                </a:ext>
              </a:extLst>
            </p:cNvPr>
            <p:cNvSpPr/>
            <p:nvPr/>
          </p:nvSpPr>
          <p:spPr>
            <a:xfrm>
              <a:off x="11528772" y="2838559"/>
              <a:ext cx="280465" cy="293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04" y="21600"/>
                  </a:moveTo>
                  <a:cubicBezTo>
                    <a:pt x="4713" y="21600"/>
                    <a:pt x="0" y="16495"/>
                    <a:pt x="0" y="10604"/>
                  </a:cubicBezTo>
                  <a:cubicBezTo>
                    <a:pt x="0" y="4713"/>
                    <a:pt x="4713" y="0"/>
                    <a:pt x="10604" y="0"/>
                  </a:cubicBezTo>
                  <a:cubicBezTo>
                    <a:pt x="16495" y="0"/>
                    <a:pt x="21600" y="4713"/>
                    <a:pt x="21600" y="10604"/>
                  </a:cubicBezTo>
                  <a:cubicBezTo>
                    <a:pt x="21600" y="16495"/>
                    <a:pt x="16495" y="21600"/>
                    <a:pt x="10604" y="21600"/>
                  </a:cubicBezTo>
                  <a:close/>
                  <a:moveTo>
                    <a:pt x="17673" y="7855"/>
                  </a:moveTo>
                  <a:cubicBezTo>
                    <a:pt x="16495" y="6676"/>
                    <a:pt x="16495" y="6676"/>
                    <a:pt x="16495" y="6676"/>
                  </a:cubicBezTo>
                  <a:cubicBezTo>
                    <a:pt x="16102" y="6284"/>
                    <a:pt x="16102" y="6284"/>
                    <a:pt x="15709" y="6284"/>
                  </a:cubicBezTo>
                  <a:cubicBezTo>
                    <a:pt x="15316" y="6284"/>
                    <a:pt x="15316" y="6284"/>
                    <a:pt x="14924" y="6676"/>
                  </a:cubicBezTo>
                  <a:cubicBezTo>
                    <a:pt x="9425" y="12175"/>
                    <a:pt x="9425" y="12175"/>
                    <a:pt x="9425" y="12175"/>
                  </a:cubicBezTo>
                  <a:cubicBezTo>
                    <a:pt x="6284" y="9033"/>
                    <a:pt x="6284" y="9033"/>
                    <a:pt x="6284" y="9033"/>
                  </a:cubicBezTo>
                  <a:cubicBezTo>
                    <a:pt x="5891" y="9033"/>
                    <a:pt x="5891" y="8640"/>
                    <a:pt x="5498" y="8640"/>
                  </a:cubicBezTo>
                  <a:cubicBezTo>
                    <a:pt x="5498" y="8640"/>
                    <a:pt x="5105" y="9033"/>
                    <a:pt x="5105" y="9033"/>
                  </a:cubicBezTo>
                  <a:cubicBezTo>
                    <a:pt x="3535" y="10211"/>
                    <a:pt x="3535" y="10211"/>
                    <a:pt x="3535" y="10211"/>
                  </a:cubicBezTo>
                  <a:cubicBezTo>
                    <a:pt x="3535" y="10604"/>
                    <a:pt x="3535" y="10604"/>
                    <a:pt x="3535" y="10996"/>
                  </a:cubicBezTo>
                  <a:cubicBezTo>
                    <a:pt x="3535" y="11389"/>
                    <a:pt x="3535" y="11389"/>
                    <a:pt x="3535" y="11782"/>
                  </a:cubicBezTo>
                  <a:cubicBezTo>
                    <a:pt x="8640" y="16887"/>
                    <a:pt x="8640" y="16887"/>
                    <a:pt x="8640" y="16887"/>
                  </a:cubicBezTo>
                  <a:cubicBezTo>
                    <a:pt x="9033" y="16887"/>
                    <a:pt x="9033" y="16887"/>
                    <a:pt x="9425" y="16887"/>
                  </a:cubicBezTo>
                  <a:cubicBezTo>
                    <a:pt x="9818" y="16887"/>
                    <a:pt x="9818" y="16887"/>
                    <a:pt x="10211" y="16887"/>
                  </a:cubicBezTo>
                  <a:cubicBezTo>
                    <a:pt x="17673" y="9033"/>
                    <a:pt x="17673" y="9033"/>
                    <a:pt x="17673" y="9033"/>
                  </a:cubicBezTo>
                  <a:cubicBezTo>
                    <a:pt x="17673" y="9033"/>
                    <a:pt x="18065" y="8640"/>
                    <a:pt x="18065" y="8640"/>
                  </a:cubicBezTo>
                  <a:cubicBezTo>
                    <a:pt x="18065" y="8247"/>
                    <a:pt x="17673" y="7855"/>
                    <a:pt x="17673" y="7855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0493" tIns="40493" rIns="40493" bIns="40493" numCol="1" anchor="t">
              <a:noAutofit/>
            </a:bodyPr>
            <a:lstStyle/>
            <a:p>
              <a:pPr defTabSz="404907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126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1A64464A-CB4C-49A3-A032-1DCA77985DB2}"/>
              </a:ext>
            </a:extLst>
          </p:cNvPr>
          <p:cNvGrpSpPr/>
          <p:nvPr/>
        </p:nvGrpSpPr>
        <p:grpSpPr>
          <a:xfrm>
            <a:off x="447178" y="4261029"/>
            <a:ext cx="248438" cy="260020"/>
            <a:chOff x="11528772" y="2838559"/>
            <a:chExt cx="280465" cy="293540"/>
          </a:xfrm>
        </p:grpSpPr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EC7CE85D-1E3F-4F33-8F23-4C5316B4CC58}"/>
                </a:ext>
              </a:extLst>
            </p:cNvPr>
            <p:cNvSpPr/>
            <p:nvPr/>
          </p:nvSpPr>
          <p:spPr>
            <a:xfrm>
              <a:off x="11548509" y="2864834"/>
              <a:ext cx="240990" cy="2409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594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82" name="Shape 5250">
              <a:extLst>
                <a:ext uri="{FF2B5EF4-FFF2-40B4-BE49-F238E27FC236}">
                  <a16:creationId xmlns:a16="http://schemas.microsoft.com/office/drawing/2014/main" id="{1992FF19-3457-4D08-A4A3-B52B6B872F69}"/>
                </a:ext>
              </a:extLst>
            </p:cNvPr>
            <p:cNvSpPr/>
            <p:nvPr/>
          </p:nvSpPr>
          <p:spPr>
            <a:xfrm>
              <a:off x="11528772" y="2838559"/>
              <a:ext cx="280465" cy="293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04" y="21600"/>
                  </a:moveTo>
                  <a:cubicBezTo>
                    <a:pt x="4713" y="21600"/>
                    <a:pt x="0" y="16495"/>
                    <a:pt x="0" y="10604"/>
                  </a:cubicBezTo>
                  <a:cubicBezTo>
                    <a:pt x="0" y="4713"/>
                    <a:pt x="4713" y="0"/>
                    <a:pt x="10604" y="0"/>
                  </a:cubicBezTo>
                  <a:cubicBezTo>
                    <a:pt x="16495" y="0"/>
                    <a:pt x="21600" y="4713"/>
                    <a:pt x="21600" y="10604"/>
                  </a:cubicBezTo>
                  <a:cubicBezTo>
                    <a:pt x="21600" y="16495"/>
                    <a:pt x="16495" y="21600"/>
                    <a:pt x="10604" y="21600"/>
                  </a:cubicBezTo>
                  <a:close/>
                  <a:moveTo>
                    <a:pt x="17673" y="7855"/>
                  </a:moveTo>
                  <a:cubicBezTo>
                    <a:pt x="16495" y="6676"/>
                    <a:pt x="16495" y="6676"/>
                    <a:pt x="16495" y="6676"/>
                  </a:cubicBezTo>
                  <a:cubicBezTo>
                    <a:pt x="16102" y="6284"/>
                    <a:pt x="16102" y="6284"/>
                    <a:pt x="15709" y="6284"/>
                  </a:cubicBezTo>
                  <a:cubicBezTo>
                    <a:pt x="15316" y="6284"/>
                    <a:pt x="15316" y="6284"/>
                    <a:pt x="14924" y="6676"/>
                  </a:cubicBezTo>
                  <a:cubicBezTo>
                    <a:pt x="9425" y="12175"/>
                    <a:pt x="9425" y="12175"/>
                    <a:pt x="9425" y="12175"/>
                  </a:cubicBezTo>
                  <a:cubicBezTo>
                    <a:pt x="6284" y="9033"/>
                    <a:pt x="6284" y="9033"/>
                    <a:pt x="6284" y="9033"/>
                  </a:cubicBezTo>
                  <a:cubicBezTo>
                    <a:pt x="5891" y="9033"/>
                    <a:pt x="5891" y="8640"/>
                    <a:pt x="5498" y="8640"/>
                  </a:cubicBezTo>
                  <a:cubicBezTo>
                    <a:pt x="5498" y="8640"/>
                    <a:pt x="5105" y="9033"/>
                    <a:pt x="5105" y="9033"/>
                  </a:cubicBezTo>
                  <a:cubicBezTo>
                    <a:pt x="3535" y="10211"/>
                    <a:pt x="3535" y="10211"/>
                    <a:pt x="3535" y="10211"/>
                  </a:cubicBezTo>
                  <a:cubicBezTo>
                    <a:pt x="3535" y="10604"/>
                    <a:pt x="3535" y="10604"/>
                    <a:pt x="3535" y="10996"/>
                  </a:cubicBezTo>
                  <a:cubicBezTo>
                    <a:pt x="3535" y="11389"/>
                    <a:pt x="3535" y="11389"/>
                    <a:pt x="3535" y="11782"/>
                  </a:cubicBezTo>
                  <a:cubicBezTo>
                    <a:pt x="8640" y="16887"/>
                    <a:pt x="8640" y="16887"/>
                    <a:pt x="8640" y="16887"/>
                  </a:cubicBezTo>
                  <a:cubicBezTo>
                    <a:pt x="9033" y="16887"/>
                    <a:pt x="9033" y="16887"/>
                    <a:pt x="9425" y="16887"/>
                  </a:cubicBezTo>
                  <a:cubicBezTo>
                    <a:pt x="9818" y="16887"/>
                    <a:pt x="9818" y="16887"/>
                    <a:pt x="10211" y="16887"/>
                  </a:cubicBezTo>
                  <a:cubicBezTo>
                    <a:pt x="17673" y="9033"/>
                    <a:pt x="17673" y="9033"/>
                    <a:pt x="17673" y="9033"/>
                  </a:cubicBezTo>
                  <a:cubicBezTo>
                    <a:pt x="17673" y="9033"/>
                    <a:pt x="18065" y="8640"/>
                    <a:pt x="18065" y="8640"/>
                  </a:cubicBezTo>
                  <a:cubicBezTo>
                    <a:pt x="18065" y="8247"/>
                    <a:pt x="17673" y="7855"/>
                    <a:pt x="17673" y="7855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0493" tIns="40493" rIns="40493" bIns="40493" numCol="1" anchor="t">
              <a:noAutofit/>
            </a:bodyPr>
            <a:lstStyle/>
            <a:p>
              <a:pPr defTabSz="404907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126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AC0387E5-CB43-4B3F-A2CF-9DA5D0CB02EE}"/>
              </a:ext>
            </a:extLst>
          </p:cNvPr>
          <p:cNvGrpSpPr/>
          <p:nvPr/>
        </p:nvGrpSpPr>
        <p:grpSpPr>
          <a:xfrm>
            <a:off x="447178" y="4793436"/>
            <a:ext cx="248438" cy="260020"/>
            <a:chOff x="11528772" y="2838559"/>
            <a:chExt cx="280465" cy="293540"/>
          </a:xfrm>
        </p:grpSpPr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74C24E0E-3D38-4D1C-99C1-E9FF967DD382}"/>
                </a:ext>
              </a:extLst>
            </p:cNvPr>
            <p:cNvSpPr/>
            <p:nvPr/>
          </p:nvSpPr>
          <p:spPr>
            <a:xfrm>
              <a:off x="11548509" y="2864834"/>
              <a:ext cx="240990" cy="2409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594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85" name="Shape 5250">
              <a:extLst>
                <a:ext uri="{FF2B5EF4-FFF2-40B4-BE49-F238E27FC236}">
                  <a16:creationId xmlns:a16="http://schemas.microsoft.com/office/drawing/2014/main" id="{2A362EA3-BD87-4DAC-AE57-378E4056D9DE}"/>
                </a:ext>
              </a:extLst>
            </p:cNvPr>
            <p:cNvSpPr/>
            <p:nvPr/>
          </p:nvSpPr>
          <p:spPr>
            <a:xfrm>
              <a:off x="11528772" y="2838559"/>
              <a:ext cx="280465" cy="293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04" y="21600"/>
                  </a:moveTo>
                  <a:cubicBezTo>
                    <a:pt x="4713" y="21600"/>
                    <a:pt x="0" y="16495"/>
                    <a:pt x="0" y="10604"/>
                  </a:cubicBezTo>
                  <a:cubicBezTo>
                    <a:pt x="0" y="4713"/>
                    <a:pt x="4713" y="0"/>
                    <a:pt x="10604" y="0"/>
                  </a:cubicBezTo>
                  <a:cubicBezTo>
                    <a:pt x="16495" y="0"/>
                    <a:pt x="21600" y="4713"/>
                    <a:pt x="21600" y="10604"/>
                  </a:cubicBezTo>
                  <a:cubicBezTo>
                    <a:pt x="21600" y="16495"/>
                    <a:pt x="16495" y="21600"/>
                    <a:pt x="10604" y="21600"/>
                  </a:cubicBezTo>
                  <a:close/>
                  <a:moveTo>
                    <a:pt x="17673" y="7855"/>
                  </a:moveTo>
                  <a:cubicBezTo>
                    <a:pt x="16495" y="6676"/>
                    <a:pt x="16495" y="6676"/>
                    <a:pt x="16495" y="6676"/>
                  </a:cubicBezTo>
                  <a:cubicBezTo>
                    <a:pt x="16102" y="6284"/>
                    <a:pt x="16102" y="6284"/>
                    <a:pt x="15709" y="6284"/>
                  </a:cubicBezTo>
                  <a:cubicBezTo>
                    <a:pt x="15316" y="6284"/>
                    <a:pt x="15316" y="6284"/>
                    <a:pt x="14924" y="6676"/>
                  </a:cubicBezTo>
                  <a:cubicBezTo>
                    <a:pt x="9425" y="12175"/>
                    <a:pt x="9425" y="12175"/>
                    <a:pt x="9425" y="12175"/>
                  </a:cubicBezTo>
                  <a:cubicBezTo>
                    <a:pt x="6284" y="9033"/>
                    <a:pt x="6284" y="9033"/>
                    <a:pt x="6284" y="9033"/>
                  </a:cubicBezTo>
                  <a:cubicBezTo>
                    <a:pt x="5891" y="9033"/>
                    <a:pt x="5891" y="8640"/>
                    <a:pt x="5498" y="8640"/>
                  </a:cubicBezTo>
                  <a:cubicBezTo>
                    <a:pt x="5498" y="8640"/>
                    <a:pt x="5105" y="9033"/>
                    <a:pt x="5105" y="9033"/>
                  </a:cubicBezTo>
                  <a:cubicBezTo>
                    <a:pt x="3535" y="10211"/>
                    <a:pt x="3535" y="10211"/>
                    <a:pt x="3535" y="10211"/>
                  </a:cubicBezTo>
                  <a:cubicBezTo>
                    <a:pt x="3535" y="10604"/>
                    <a:pt x="3535" y="10604"/>
                    <a:pt x="3535" y="10996"/>
                  </a:cubicBezTo>
                  <a:cubicBezTo>
                    <a:pt x="3535" y="11389"/>
                    <a:pt x="3535" y="11389"/>
                    <a:pt x="3535" y="11782"/>
                  </a:cubicBezTo>
                  <a:cubicBezTo>
                    <a:pt x="8640" y="16887"/>
                    <a:pt x="8640" y="16887"/>
                    <a:pt x="8640" y="16887"/>
                  </a:cubicBezTo>
                  <a:cubicBezTo>
                    <a:pt x="9033" y="16887"/>
                    <a:pt x="9033" y="16887"/>
                    <a:pt x="9425" y="16887"/>
                  </a:cubicBezTo>
                  <a:cubicBezTo>
                    <a:pt x="9818" y="16887"/>
                    <a:pt x="9818" y="16887"/>
                    <a:pt x="10211" y="16887"/>
                  </a:cubicBezTo>
                  <a:cubicBezTo>
                    <a:pt x="17673" y="9033"/>
                    <a:pt x="17673" y="9033"/>
                    <a:pt x="17673" y="9033"/>
                  </a:cubicBezTo>
                  <a:cubicBezTo>
                    <a:pt x="17673" y="9033"/>
                    <a:pt x="18065" y="8640"/>
                    <a:pt x="18065" y="8640"/>
                  </a:cubicBezTo>
                  <a:cubicBezTo>
                    <a:pt x="18065" y="8247"/>
                    <a:pt x="17673" y="7855"/>
                    <a:pt x="17673" y="7855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0493" tIns="40493" rIns="40493" bIns="40493" numCol="1" anchor="t">
              <a:noAutofit/>
            </a:bodyPr>
            <a:lstStyle/>
            <a:p>
              <a:pPr defTabSz="404907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126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18505890-80AE-43DD-B961-38D7EA7D4ACB}"/>
              </a:ext>
            </a:extLst>
          </p:cNvPr>
          <p:cNvGrpSpPr/>
          <p:nvPr/>
        </p:nvGrpSpPr>
        <p:grpSpPr>
          <a:xfrm>
            <a:off x="447178" y="5329756"/>
            <a:ext cx="248438" cy="260020"/>
            <a:chOff x="11528772" y="2838559"/>
            <a:chExt cx="280465" cy="293540"/>
          </a:xfrm>
        </p:grpSpPr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420F6211-04A6-46E7-85A1-4DD2DE16DEC8}"/>
                </a:ext>
              </a:extLst>
            </p:cNvPr>
            <p:cNvSpPr/>
            <p:nvPr/>
          </p:nvSpPr>
          <p:spPr>
            <a:xfrm>
              <a:off x="11548509" y="2864834"/>
              <a:ext cx="240990" cy="2409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594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88" name="Shape 5250">
              <a:extLst>
                <a:ext uri="{FF2B5EF4-FFF2-40B4-BE49-F238E27FC236}">
                  <a16:creationId xmlns:a16="http://schemas.microsoft.com/office/drawing/2014/main" id="{3B68AFD4-53E3-461A-A431-6E5DF8C0032B}"/>
                </a:ext>
              </a:extLst>
            </p:cNvPr>
            <p:cNvSpPr/>
            <p:nvPr/>
          </p:nvSpPr>
          <p:spPr>
            <a:xfrm>
              <a:off x="11528772" y="2838559"/>
              <a:ext cx="280465" cy="293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04" y="21600"/>
                  </a:moveTo>
                  <a:cubicBezTo>
                    <a:pt x="4713" y="21600"/>
                    <a:pt x="0" y="16495"/>
                    <a:pt x="0" y="10604"/>
                  </a:cubicBezTo>
                  <a:cubicBezTo>
                    <a:pt x="0" y="4713"/>
                    <a:pt x="4713" y="0"/>
                    <a:pt x="10604" y="0"/>
                  </a:cubicBezTo>
                  <a:cubicBezTo>
                    <a:pt x="16495" y="0"/>
                    <a:pt x="21600" y="4713"/>
                    <a:pt x="21600" y="10604"/>
                  </a:cubicBezTo>
                  <a:cubicBezTo>
                    <a:pt x="21600" y="16495"/>
                    <a:pt x="16495" y="21600"/>
                    <a:pt x="10604" y="21600"/>
                  </a:cubicBezTo>
                  <a:close/>
                  <a:moveTo>
                    <a:pt x="17673" y="7855"/>
                  </a:moveTo>
                  <a:cubicBezTo>
                    <a:pt x="16495" y="6676"/>
                    <a:pt x="16495" y="6676"/>
                    <a:pt x="16495" y="6676"/>
                  </a:cubicBezTo>
                  <a:cubicBezTo>
                    <a:pt x="16102" y="6284"/>
                    <a:pt x="16102" y="6284"/>
                    <a:pt x="15709" y="6284"/>
                  </a:cubicBezTo>
                  <a:cubicBezTo>
                    <a:pt x="15316" y="6284"/>
                    <a:pt x="15316" y="6284"/>
                    <a:pt x="14924" y="6676"/>
                  </a:cubicBezTo>
                  <a:cubicBezTo>
                    <a:pt x="9425" y="12175"/>
                    <a:pt x="9425" y="12175"/>
                    <a:pt x="9425" y="12175"/>
                  </a:cubicBezTo>
                  <a:cubicBezTo>
                    <a:pt x="6284" y="9033"/>
                    <a:pt x="6284" y="9033"/>
                    <a:pt x="6284" y="9033"/>
                  </a:cubicBezTo>
                  <a:cubicBezTo>
                    <a:pt x="5891" y="9033"/>
                    <a:pt x="5891" y="8640"/>
                    <a:pt x="5498" y="8640"/>
                  </a:cubicBezTo>
                  <a:cubicBezTo>
                    <a:pt x="5498" y="8640"/>
                    <a:pt x="5105" y="9033"/>
                    <a:pt x="5105" y="9033"/>
                  </a:cubicBezTo>
                  <a:cubicBezTo>
                    <a:pt x="3535" y="10211"/>
                    <a:pt x="3535" y="10211"/>
                    <a:pt x="3535" y="10211"/>
                  </a:cubicBezTo>
                  <a:cubicBezTo>
                    <a:pt x="3535" y="10604"/>
                    <a:pt x="3535" y="10604"/>
                    <a:pt x="3535" y="10996"/>
                  </a:cubicBezTo>
                  <a:cubicBezTo>
                    <a:pt x="3535" y="11389"/>
                    <a:pt x="3535" y="11389"/>
                    <a:pt x="3535" y="11782"/>
                  </a:cubicBezTo>
                  <a:cubicBezTo>
                    <a:pt x="8640" y="16887"/>
                    <a:pt x="8640" y="16887"/>
                    <a:pt x="8640" y="16887"/>
                  </a:cubicBezTo>
                  <a:cubicBezTo>
                    <a:pt x="9033" y="16887"/>
                    <a:pt x="9033" y="16887"/>
                    <a:pt x="9425" y="16887"/>
                  </a:cubicBezTo>
                  <a:cubicBezTo>
                    <a:pt x="9818" y="16887"/>
                    <a:pt x="9818" y="16887"/>
                    <a:pt x="10211" y="16887"/>
                  </a:cubicBezTo>
                  <a:cubicBezTo>
                    <a:pt x="17673" y="9033"/>
                    <a:pt x="17673" y="9033"/>
                    <a:pt x="17673" y="9033"/>
                  </a:cubicBezTo>
                  <a:cubicBezTo>
                    <a:pt x="17673" y="9033"/>
                    <a:pt x="18065" y="8640"/>
                    <a:pt x="18065" y="8640"/>
                  </a:cubicBezTo>
                  <a:cubicBezTo>
                    <a:pt x="18065" y="8247"/>
                    <a:pt x="17673" y="7855"/>
                    <a:pt x="17673" y="7855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0493" tIns="40493" rIns="40493" bIns="40493" numCol="1" anchor="t">
              <a:noAutofit/>
            </a:bodyPr>
            <a:lstStyle/>
            <a:p>
              <a:pPr defTabSz="404907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126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A29B8D0E-BCEA-4C41-9432-BA0CB17F80D5}"/>
              </a:ext>
            </a:extLst>
          </p:cNvPr>
          <p:cNvGrpSpPr/>
          <p:nvPr/>
        </p:nvGrpSpPr>
        <p:grpSpPr>
          <a:xfrm>
            <a:off x="447178" y="5907161"/>
            <a:ext cx="248438" cy="260020"/>
            <a:chOff x="11528772" y="2838559"/>
            <a:chExt cx="280465" cy="293540"/>
          </a:xfrm>
        </p:grpSpPr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id="{5AB96F96-C60D-4C3E-BBAC-3BC5F908A691}"/>
                </a:ext>
              </a:extLst>
            </p:cNvPr>
            <p:cNvSpPr/>
            <p:nvPr/>
          </p:nvSpPr>
          <p:spPr>
            <a:xfrm>
              <a:off x="11548509" y="2864834"/>
              <a:ext cx="240990" cy="2409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594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91" name="Shape 5250">
              <a:extLst>
                <a:ext uri="{FF2B5EF4-FFF2-40B4-BE49-F238E27FC236}">
                  <a16:creationId xmlns:a16="http://schemas.microsoft.com/office/drawing/2014/main" id="{138077E1-707B-4067-AB06-E92E5D890B8F}"/>
                </a:ext>
              </a:extLst>
            </p:cNvPr>
            <p:cNvSpPr/>
            <p:nvPr/>
          </p:nvSpPr>
          <p:spPr>
            <a:xfrm>
              <a:off x="11528772" y="2838559"/>
              <a:ext cx="280465" cy="293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04" y="21600"/>
                  </a:moveTo>
                  <a:cubicBezTo>
                    <a:pt x="4713" y="21600"/>
                    <a:pt x="0" y="16495"/>
                    <a:pt x="0" y="10604"/>
                  </a:cubicBezTo>
                  <a:cubicBezTo>
                    <a:pt x="0" y="4713"/>
                    <a:pt x="4713" y="0"/>
                    <a:pt x="10604" y="0"/>
                  </a:cubicBezTo>
                  <a:cubicBezTo>
                    <a:pt x="16495" y="0"/>
                    <a:pt x="21600" y="4713"/>
                    <a:pt x="21600" y="10604"/>
                  </a:cubicBezTo>
                  <a:cubicBezTo>
                    <a:pt x="21600" y="16495"/>
                    <a:pt x="16495" y="21600"/>
                    <a:pt x="10604" y="21600"/>
                  </a:cubicBezTo>
                  <a:close/>
                  <a:moveTo>
                    <a:pt x="17673" y="7855"/>
                  </a:moveTo>
                  <a:cubicBezTo>
                    <a:pt x="16495" y="6676"/>
                    <a:pt x="16495" y="6676"/>
                    <a:pt x="16495" y="6676"/>
                  </a:cubicBezTo>
                  <a:cubicBezTo>
                    <a:pt x="16102" y="6284"/>
                    <a:pt x="16102" y="6284"/>
                    <a:pt x="15709" y="6284"/>
                  </a:cubicBezTo>
                  <a:cubicBezTo>
                    <a:pt x="15316" y="6284"/>
                    <a:pt x="15316" y="6284"/>
                    <a:pt x="14924" y="6676"/>
                  </a:cubicBezTo>
                  <a:cubicBezTo>
                    <a:pt x="9425" y="12175"/>
                    <a:pt x="9425" y="12175"/>
                    <a:pt x="9425" y="12175"/>
                  </a:cubicBezTo>
                  <a:cubicBezTo>
                    <a:pt x="6284" y="9033"/>
                    <a:pt x="6284" y="9033"/>
                    <a:pt x="6284" y="9033"/>
                  </a:cubicBezTo>
                  <a:cubicBezTo>
                    <a:pt x="5891" y="9033"/>
                    <a:pt x="5891" y="8640"/>
                    <a:pt x="5498" y="8640"/>
                  </a:cubicBezTo>
                  <a:cubicBezTo>
                    <a:pt x="5498" y="8640"/>
                    <a:pt x="5105" y="9033"/>
                    <a:pt x="5105" y="9033"/>
                  </a:cubicBezTo>
                  <a:cubicBezTo>
                    <a:pt x="3535" y="10211"/>
                    <a:pt x="3535" y="10211"/>
                    <a:pt x="3535" y="10211"/>
                  </a:cubicBezTo>
                  <a:cubicBezTo>
                    <a:pt x="3535" y="10604"/>
                    <a:pt x="3535" y="10604"/>
                    <a:pt x="3535" y="10996"/>
                  </a:cubicBezTo>
                  <a:cubicBezTo>
                    <a:pt x="3535" y="11389"/>
                    <a:pt x="3535" y="11389"/>
                    <a:pt x="3535" y="11782"/>
                  </a:cubicBezTo>
                  <a:cubicBezTo>
                    <a:pt x="8640" y="16887"/>
                    <a:pt x="8640" y="16887"/>
                    <a:pt x="8640" y="16887"/>
                  </a:cubicBezTo>
                  <a:cubicBezTo>
                    <a:pt x="9033" y="16887"/>
                    <a:pt x="9033" y="16887"/>
                    <a:pt x="9425" y="16887"/>
                  </a:cubicBezTo>
                  <a:cubicBezTo>
                    <a:pt x="9818" y="16887"/>
                    <a:pt x="9818" y="16887"/>
                    <a:pt x="10211" y="16887"/>
                  </a:cubicBezTo>
                  <a:cubicBezTo>
                    <a:pt x="17673" y="9033"/>
                    <a:pt x="17673" y="9033"/>
                    <a:pt x="17673" y="9033"/>
                  </a:cubicBezTo>
                  <a:cubicBezTo>
                    <a:pt x="17673" y="9033"/>
                    <a:pt x="18065" y="8640"/>
                    <a:pt x="18065" y="8640"/>
                  </a:cubicBezTo>
                  <a:cubicBezTo>
                    <a:pt x="18065" y="8247"/>
                    <a:pt x="17673" y="7855"/>
                    <a:pt x="17673" y="7855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0493" tIns="40493" rIns="40493" bIns="40493" numCol="1" anchor="t">
              <a:noAutofit/>
            </a:bodyPr>
            <a:lstStyle/>
            <a:p>
              <a:pPr defTabSz="404907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126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67F853B8-0179-4C26-8095-161568B58E95}"/>
              </a:ext>
            </a:extLst>
          </p:cNvPr>
          <p:cNvGrpSpPr/>
          <p:nvPr/>
        </p:nvGrpSpPr>
        <p:grpSpPr>
          <a:xfrm>
            <a:off x="447178" y="6454731"/>
            <a:ext cx="248438" cy="260020"/>
            <a:chOff x="11528772" y="2838559"/>
            <a:chExt cx="280465" cy="293540"/>
          </a:xfrm>
        </p:grpSpPr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id="{5CBCEFE0-119B-46D1-A109-C8C6A92675EB}"/>
                </a:ext>
              </a:extLst>
            </p:cNvPr>
            <p:cNvSpPr/>
            <p:nvPr/>
          </p:nvSpPr>
          <p:spPr>
            <a:xfrm>
              <a:off x="11548509" y="2864834"/>
              <a:ext cx="240990" cy="2409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594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94" name="Shape 5250">
              <a:extLst>
                <a:ext uri="{FF2B5EF4-FFF2-40B4-BE49-F238E27FC236}">
                  <a16:creationId xmlns:a16="http://schemas.microsoft.com/office/drawing/2014/main" id="{9D501098-B41F-4BDA-8B6D-C5E021ED4C09}"/>
                </a:ext>
              </a:extLst>
            </p:cNvPr>
            <p:cNvSpPr/>
            <p:nvPr/>
          </p:nvSpPr>
          <p:spPr>
            <a:xfrm>
              <a:off x="11528772" y="2838559"/>
              <a:ext cx="280465" cy="293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04" y="21600"/>
                  </a:moveTo>
                  <a:cubicBezTo>
                    <a:pt x="4713" y="21600"/>
                    <a:pt x="0" y="16495"/>
                    <a:pt x="0" y="10604"/>
                  </a:cubicBezTo>
                  <a:cubicBezTo>
                    <a:pt x="0" y="4713"/>
                    <a:pt x="4713" y="0"/>
                    <a:pt x="10604" y="0"/>
                  </a:cubicBezTo>
                  <a:cubicBezTo>
                    <a:pt x="16495" y="0"/>
                    <a:pt x="21600" y="4713"/>
                    <a:pt x="21600" y="10604"/>
                  </a:cubicBezTo>
                  <a:cubicBezTo>
                    <a:pt x="21600" y="16495"/>
                    <a:pt x="16495" y="21600"/>
                    <a:pt x="10604" y="21600"/>
                  </a:cubicBezTo>
                  <a:close/>
                  <a:moveTo>
                    <a:pt x="17673" y="7855"/>
                  </a:moveTo>
                  <a:cubicBezTo>
                    <a:pt x="16495" y="6676"/>
                    <a:pt x="16495" y="6676"/>
                    <a:pt x="16495" y="6676"/>
                  </a:cubicBezTo>
                  <a:cubicBezTo>
                    <a:pt x="16102" y="6284"/>
                    <a:pt x="16102" y="6284"/>
                    <a:pt x="15709" y="6284"/>
                  </a:cubicBezTo>
                  <a:cubicBezTo>
                    <a:pt x="15316" y="6284"/>
                    <a:pt x="15316" y="6284"/>
                    <a:pt x="14924" y="6676"/>
                  </a:cubicBezTo>
                  <a:cubicBezTo>
                    <a:pt x="9425" y="12175"/>
                    <a:pt x="9425" y="12175"/>
                    <a:pt x="9425" y="12175"/>
                  </a:cubicBezTo>
                  <a:cubicBezTo>
                    <a:pt x="6284" y="9033"/>
                    <a:pt x="6284" y="9033"/>
                    <a:pt x="6284" y="9033"/>
                  </a:cubicBezTo>
                  <a:cubicBezTo>
                    <a:pt x="5891" y="9033"/>
                    <a:pt x="5891" y="8640"/>
                    <a:pt x="5498" y="8640"/>
                  </a:cubicBezTo>
                  <a:cubicBezTo>
                    <a:pt x="5498" y="8640"/>
                    <a:pt x="5105" y="9033"/>
                    <a:pt x="5105" y="9033"/>
                  </a:cubicBezTo>
                  <a:cubicBezTo>
                    <a:pt x="3535" y="10211"/>
                    <a:pt x="3535" y="10211"/>
                    <a:pt x="3535" y="10211"/>
                  </a:cubicBezTo>
                  <a:cubicBezTo>
                    <a:pt x="3535" y="10604"/>
                    <a:pt x="3535" y="10604"/>
                    <a:pt x="3535" y="10996"/>
                  </a:cubicBezTo>
                  <a:cubicBezTo>
                    <a:pt x="3535" y="11389"/>
                    <a:pt x="3535" y="11389"/>
                    <a:pt x="3535" y="11782"/>
                  </a:cubicBezTo>
                  <a:cubicBezTo>
                    <a:pt x="8640" y="16887"/>
                    <a:pt x="8640" y="16887"/>
                    <a:pt x="8640" y="16887"/>
                  </a:cubicBezTo>
                  <a:cubicBezTo>
                    <a:pt x="9033" y="16887"/>
                    <a:pt x="9033" y="16887"/>
                    <a:pt x="9425" y="16887"/>
                  </a:cubicBezTo>
                  <a:cubicBezTo>
                    <a:pt x="9818" y="16887"/>
                    <a:pt x="9818" y="16887"/>
                    <a:pt x="10211" y="16887"/>
                  </a:cubicBezTo>
                  <a:cubicBezTo>
                    <a:pt x="17673" y="9033"/>
                    <a:pt x="17673" y="9033"/>
                    <a:pt x="17673" y="9033"/>
                  </a:cubicBezTo>
                  <a:cubicBezTo>
                    <a:pt x="17673" y="9033"/>
                    <a:pt x="18065" y="8640"/>
                    <a:pt x="18065" y="8640"/>
                  </a:cubicBezTo>
                  <a:cubicBezTo>
                    <a:pt x="18065" y="8247"/>
                    <a:pt x="17673" y="7855"/>
                    <a:pt x="17673" y="7855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0493" tIns="40493" rIns="40493" bIns="40493" numCol="1" anchor="t">
              <a:noAutofit/>
            </a:bodyPr>
            <a:lstStyle/>
            <a:p>
              <a:pPr defTabSz="404907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126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20CB5D-B73A-4B5A-A00B-B030EAA6D0C3}"/>
              </a:ext>
            </a:extLst>
          </p:cNvPr>
          <p:cNvSpPr/>
          <p:nvPr/>
        </p:nvSpPr>
        <p:spPr>
          <a:xfrm>
            <a:off x="5726124" y="3062648"/>
            <a:ext cx="4443652" cy="1319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29" dirty="0">
                <a:latin typeface="Verdana" panose="020B0604030504040204" pitchFamily="34" charset="0"/>
                <a:ea typeface="Verdana" panose="020B0604030504040204" pitchFamily="34" charset="0"/>
              </a:rPr>
              <a:t>РЭДСО </a:t>
            </a: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алдына</a:t>
            </a:r>
            <a:r>
              <a:rPr lang="ru-RU" sz="1329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қойылған</a:t>
            </a:r>
            <a:r>
              <a:rPr lang="ru-RU" sz="1329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жоғарыда</a:t>
            </a:r>
            <a:r>
              <a:rPr lang="ru-RU" sz="1329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көрсетілгенміндеттердің</a:t>
            </a:r>
            <a:r>
              <a:rPr lang="ru-RU" sz="1329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барлығын</a:t>
            </a:r>
            <a:r>
              <a:rPr lang="ru-RU" sz="1329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іске</a:t>
            </a:r>
            <a:r>
              <a:rPr lang="ru-RU" sz="1329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асыру</a:t>
            </a:r>
            <a:r>
              <a:rPr lang="ru-RU" sz="1329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329" dirty="0" err="1">
                <a:latin typeface="Verdana" panose="020B0604030504040204" pitchFamily="34" charset="0"/>
                <a:ea typeface="Verdana" panose="020B0604030504040204" pitchFamily="34" charset="0"/>
              </a:rPr>
              <a:t>үшін</a:t>
            </a:r>
            <a:r>
              <a:rPr lang="ru-RU" sz="1329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329" b="1" dirty="0">
                <a:latin typeface="Verdana" panose="020B0604030504040204" pitchFamily="34" charset="0"/>
                <a:ea typeface="Verdana" panose="020B0604030504040204" pitchFamily="34" charset="0"/>
              </a:rPr>
              <a:t>РЭДСО </a:t>
            </a:r>
            <a:r>
              <a:rPr lang="ru-RU" sz="1329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Денсаулық сақтау </a:t>
            </a:r>
            <a:r>
              <a:rPr lang="ru-RU" sz="1329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саласындағы</a:t>
            </a:r>
            <a:r>
              <a:rPr lang="ru-RU" sz="1329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329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цифрландыру</a:t>
            </a:r>
            <a:r>
              <a:rPr lang="ru-RU" sz="1329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329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жөніндегі</a:t>
            </a:r>
            <a:r>
              <a:rPr lang="ru-RU" sz="1329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329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сервистік</a:t>
            </a:r>
            <a:r>
              <a:rPr lang="ru-RU" sz="1329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интегратор </a:t>
            </a:r>
            <a:r>
              <a:rPr lang="ru-RU" sz="1329" b="1" dirty="0" err="1">
                <a:latin typeface="Verdana" panose="020B0604030504040204" pitchFamily="34" charset="0"/>
                <a:ea typeface="Verdana" panose="020B0604030504040204" pitchFamily="34" charset="0"/>
              </a:rPr>
              <a:t>мәртебесі</a:t>
            </a:r>
            <a:r>
              <a:rPr lang="ru-RU" sz="1329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329" b="1" dirty="0" err="1">
                <a:latin typeface="Verdana" panose="020B0604030504040204" pitchFamily="34" charset="0"/>
                <a:ea typeface="Verdana" panose="020B0604030504040204" pitchFamily="34" charset="0"/>
              </a:rPr>
              <a:t>берілуі</a:t>
            </a:r>
            <a:r>
              <a:rPr lang="ru-RU" sz="1329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329" b="1" dirty="0" err="1">
                <a:latin typeface="Verdana" panose="020B0604030504040204" pitchFamily="34" charset="0"/>
                <a:ea typeface="Verdana" panose="020B0604030504040204" pitchFamily="34" charset="0"/>
              </a:rPr>
              <a:t>қажет</a:t>
            </a:r>
            <a:endParaRPr lang="ru-RU" sz="1329" b="1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id="{0EED07A9-6185-4CF0-9641-FD5193D4BD8C}"/>
              </a:ext>
            </a:extLst>
          </p:cNvPr>
          <p:cNvCxnSpPr>
            <a:cxnSpLocks/>
          </p:cNvCxnSpPr>
          <p:nvPr/>
        </p:nvCxnSpPr>
        <p:spPr>
          <a:xfrm>
            <a:off x="424678" y="2648906"/>
            <a:ext cx="9822895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A6648923-05B9-4535-B087-C2C21EB2E804}"/>
              </a:ext>
            </a:extLst>
          </p:cNvPr>
          <p:cNvSpPr/>
          <p:nvPr/>
        </p:nvSpPr>
        <p:spPr>
          <a:xfrm>
            <a:off x="5759873" y="4581365"/>
            <a:ext cx="4679897" cy="748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63"/>
              </a:spcAft>
            </a:pPr>
            <a:r>
              <a:rPr lang="ru-RU" sz="1329" b="1" dirty="0" err="1">
                <a:latin typeface="Verdana" panose="020B0604030504040204" pitchFamily="34" charset="0"/>
                <a:ea typeface="Verdana" panose="020B0604030504040204" pitchFamily="34" charset="0"/>
              </a:rPr>
              <a:t>Трансформациялау</a:t>
            </a:r>
            <a:r>
              <a:rPr lang="ru-RU" sz="1329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329" b="1" dirty="0" err="1">
                <a:latin typeface="Verdana" panose="020B0604030504040204" pitchFamily="34" charset="0"/>
                <a:ea typeface="Verdana" panose="020B0604030504040204" pitchFamily="34" charset="0"/>
              </a:rPr>
              <a:t>жағдайында</a:t>
            </a:r>
            <a:r>
              <a:rPr lang="ru-RU" sz="1329" b="1" dirty="0">
                <a:latin typeface="Verdana" panose="020B0604030504040204" pitchFamily="34" charset="0"/>
                <a:ea typeface="Verdana" panose="020B0604030504040204" pitchFamily="34" charset="0"/>
              </a:rPr>
              <a:t> РЭДСО </a:t>
            </a:r>
            <a:r>
              <a:rPr lang="ru-RU" sz="1329" b="1" dirty="0" err="1">
                <a:latin typeface="Verdana" panose="020B0604030504040204" pitchFamily="34" charset="0"/>
                <a:ea typeface="Verdana" panose="020B0604030504040204" pitchFamily="34" charset="0"/>
              </a:rPr>
              <a:t>өзінің</a:t>
            </a:r>
            <a:r>
              <a:rPr lang="ru-RU" sz="1329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329" b="1" dirty="0" err="1">
                <a:latin typeface="Verdana" panose="020B0604030504040204" pitchFamily="34" charset="0"/>
                <a:ea typeface="Verdana" panose="020B0604030504040204" pitchFamily="34" charset="0"/>
              </a:rPr>
              <a:t>дамуын</a:t>
            </a:r>
            <a:r>
              <a:rPr lang="ru-RU" sz="1329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329" b="1" dirty="0" err="1">
                <a:latin typeface="Verdana" panose="020B0604030504040204" pitchFamily="34" charset="0"/>
                <a:ea typeface="Verdana" panose="020B0604030504040204" pitchFamily="34" charset="0"/>
              </a:rPr>
              <a:t>мынадай</a:t>
            </a:r>
            <a:r>
              <a:rPr lang="ru-RU" sz="1329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329" b="1" dirty="0" err="1">
                <a:latin typeface="Verdana" panose="020B0604030504040204" pitchFamily="34" charset="0"/>
                <a:ea typeface="Verdana" panose="020B0604030504040204" pitchFamily="34" charset="0"/>
              </a:rPr>
              <a:t>бағыттар</a:t>
            </a:r>
            <a:r>
              <a:rPr lang="ru-RU" sz="1329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329" b="1" dirty="0" err="1">
                <a:latin typeface="Verdana" panose="020B0604030504040204" pitchFamily="34" charset="0"/>
                <a:ea typeface="Verdana" panose="020B0604030504040204" pitchFamily="34" charset="0"/>
              </a:rPr>
              <a:t>бойынша</a:t>
            </a:r>
            <a:r>
              <a:rPr lang="ru-RU" sz="1329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329" b="1" dirty="0" err="1">
                <a:latin typeface="Verdana" panose="020B0604030504040204" pitchFamily="34" charset="0"/>
                <a:ea typeface="Verdana" panose="020B0604030504040204" pitchFamily="34" charset="0"/>
              </a:rPr>
              <a:t>жоспарлайды</a:t>
            </a:r>
            <a:r>
              <a:rPr lang="ru-RU" sz="1329" b="1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</p:txBody>
      </p: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9C60D40F-A91B-4AE4-9806-D57D8CD4D110}"/>
              </a:ext>
            </a:extLst>
          </p:cNvPr>
          <p:cNvCxnSpPr>
            <a:cxnSpLocks/>
          </p:cNvCxnSpPr>
          <p:nvPr/>
        </p:nvCxnSpPr>
        <p:spPr>
          <a:xfrm>
            <a:off x="5504872" y="2951382"/>
            <a:ext cx="0" cy="408366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6F133ED-8F85-46FF-BE22-E69B861C3DB1}"/>
              </a:ext>
            </a:extLst>
          </p:cNvPr>
          <p:cNvSpPr/>
          <p:nvPr/>
        </p:nvSpPr>
        <p:spPr>
          <a:xfrm>
            <a:off x="6066451" y="5237667"/>
            <a:ext cx="3720834" cy="530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329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Ведомстволық</a:t>
            </a:r>
            <a:r>
              <a:rPr lang="ru-RU" sz="1329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329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бағыныстағы</a:t>
            </a:r>
            <a:r>
              <a:rPr lang="ru-RU" sz="1329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329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ұйымдардың</a:t>
            </a:r>
            <a:r>
              <a:rPr lang="ru-RU" sz="1329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329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жобаларын</a:t>
            </a:r>
            <a:r>
              <a:rPr lang="ru-RU" sz="1329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329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басқару</a:t>
            </a:r>
            <a:endParaRPr lang="ru-RU" sz="1329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57E182A-769A-4C8E-A3FD-AB5D9CC17175}"/>
              </a:ext>
            </a:extLst>
          </p:cNvPr>
          <p:cNvSpPr/>
          <p:nvPr/>
        </p:nvSpPr>
        <p:spPr>
          <a:xfrm>
            <a:off x="6037308" y="5776182"/>
            <a:ext cx="3537384" cy="530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09"/>
              </a:spcAft>
            </a:pPr>
            <a:r>
              <a:rPr lang="ru-RU" sz="1329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МЖӘ </a:t>
            </a:r>
            <a:r>
              <a:rPr lang="ru-RU" sz="1329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жобаларын</a:t>
            </a:r>
            <a:r>
              <a:rPr lang="ru-RU" sz="1329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329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талдау</a:t>
            </a:r>
            <a:r>
              <a:rPr lang="ru-RU" sz="1329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1329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IT </a:t>
            </a:r>
            <a:r>
              <a:rPr lang="ru-RU" sz="1329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1329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329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сұрақтар</a:t>
            </a:r>
            <a:r>
              <a:rPr lang="ru-RU" sz="1329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4FF66E8-F679-437D-864E-F6036CFAA816}"/>
              </a:ext>
            </a:extLst>
          </p:cNvPr>
          <p:cNvSpPr/>
          <p:nvPr/>
        </p:nvSpPr>
        <p:spPr>
          <a:xfrm>
            <a:off x="6076871" y="6314698"/>
            <a:ext cx="3127779" cy="2918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709"/>
              </a:spcAft>
            </a:pPr>
            <a:r>
              <a:rPr lang="ru-RU" sz="1329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Ресурстарды</a:t>
            </a:r>
            <a:r>
              <a:rPr lang="ru-RU" sz="1329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329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оңтайлы</a:t>
            </a:r>
            <a:r>
              <a:rPr lang="ru-RU" sz="1329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329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пайдалану</a:t>
            </a:r>
            <a:endParaRPr lang="ru-RU" sz="1329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8" name="Shape 5262">
            <a:extLst>
              <a:ext uri="{FF2B5EF4-FFF2-40B4-BE49-F238E27FC236}">
                <a16:creationId xmlns:a16="http://schemas.microsoft.com/office/drawing/2014/main" id="{B4888EC0-AE93-4456-9947-A75F183195BC}"/>
              </a:ext>
            </a:extLst>
          </p:cNvPr>
          <p:cNvSpPr/>
          <p:nvPr/>
        </p:nvSpPr>
        <p:spPr>
          <a:xfrm>
            <a:off x="5831377" y="5351123"/>
            <a:ext cx="229902" cy="229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175"/>
                </a:moveTo>
                <a:cubicBezTo>
                  <a:pt x="21600" y="12567"/>
                  <a:pt x="21207" y="12960"/>
                  <a:pt x="21207" y="12960"/>
                </a:cubicBezTo>
                <a:cubicBezTo>
                  <a:pt x="18458" y="13353"/>
                  <a:pt x="18458" y="13353"/>
                  <a:pt x="18458" y="13353"/>
                </a:cubicBezTo>
                <a:cubicBezTo>
                  <a:pt x="18458" y="13745"/>
                  <a:pt x="18065" y="14138"/>
                  <a:pt x="18065" y="14531"/>
                </a:cubicBezTo>
                <a:cubicBezTo>
                  <a:pt x="18458" y="15316"/>
                  <a:pt x="18851" y="15709"/>
                  <a:pt x="19244" y="16495"/>
                </a:cubicBezTo>
                <a:cubicBezTo>
                  <a:pt x="19636" y="16495"/>
                  <a:pt x="19636" y="16495"/>
                  <a:pt x="19636" y="16887"/>
                </a:cubicBezTo>
                <a:cubicBezTo>
                  <a:pt x="19636" y="16887"/>
                  <a:pt x="19636" y="16887"/>
                  <a:pt x="19244" y="17280"/>
                </a:cubicBezTo>
                <a:cubicBezTo>
                  <a:pt x="19244" y="17673"/>
                  <a:pt x="17280" y="19636"/>
                  <a:pt x="16887" y="19636"/>
                </a:cubicBezTo>
                <a:cubicBezTo>
                  <a:pt x="16495" y="19636"/>
                  <a:pt x="16495" y="19636"/>
                  <a:pt x="16495" y="19636"/>
                </a:cubicBezTo>
                <a:cubicBezTo>
                  <a:pt x="14531" y="18065"/>
                  <a:pt x="14531" y="18065"/>
                  <a:pt x="14531" y="18065"/>
                </a:cubicBezTo>
                <a:cubicBezTo>
                  <a:pt x="14138" y="18065"/>
                  <a:pt x="13745" y="18458"/>
                  <a:pt x="12960" y="18458"/>
                </a:cubicBezTo>
                <a:cubicBezTo>
                  <a:pt x="12960" y="19244"/>
                  <a:pt x="12960" y="20422"/>
                  <a:pt x="12567" y="21207"/>
                </a:cubicBezTo>
                <a:cubicBezTo>
                  <a:pt x="12567" y="21207"/>
                  <a:pt x="12567" y="21600"/>
                  <a:pt x="12175" y="21600"/>
                </a:cubicBezTo>
                <a:cubicBezTo>
                  <a:pt x="9033" y="21600"/>
                  <a:pt x="9033" y="21600"/>
                  <a:pt x="9033" y="21600"/>
                </a:cubicBezTo>
                <a:cubicBezTo>
                  <a:pt x="9033" y="21600"/>
                  <a:pt x="8640" y="21207"/>
                  <a:pt x="8640" y="21207"/>
                </a:cubicBezTo>
                <a:cubicBezTo>
                  <a:pt x="8247" y="18458"/>
                  <a:pt x="8247" y="18458"/>
                  <a:pt x="8247" y="18458"/>
                </a:cubicBezTo>
                <a:cubicBezTo>
                  <a:pt x="7855" y="18458"/>
                  <a:pt x="7462" y="18065"/>
                  <a:pt x="7069" y="18065"/>
                </a:cubicBezTo>
                <a:cubicBezTo>
                  <a:pt x="5105" y="19636"/>
                  <a:pt x="5105" y="19636"/>
                  <a:pt x="5105" y="19636"/>
                </a:cubicBezTo>
                <a:cubicBezTo>
                  <a:pt x="4713" y="19636"/>
                  <a:pt x="4713" y="19636"/>
                  <a:pt x="4713" y="19636"/>
                </a:cubicBezTo>
                <a:cubicBezTo>
                  <a:pt x="4320" y="19636"/>
                  <a:pt x="4320" y="19636"/>
                  <a:pt x="4320" y="19636"/>
                </a:cubicBezTo>
                <a:cubicBezTo>
                  <a:pt x="3535" y="18851"/>
                  <a:pt x="2749" y="18065"/>
                  <a:pt x="1964" y="17280"/>
                </a:cubicBezTo>
                <a:cubicBezTo>
                  <a:pt x="1964" y="16887"/>
                  <a:pt x="1964" y="16887"/>
                  <a:pt x="1964" y="16887"/>
                </a:cubicBezTo>
                <a:cubicBezTo>
                  <a:pt x="1964" y="16495"/>
                  <a:pt x="1964" y="16495"/>
                  <a:pt x="1964" y="16495"/>
                </a:cubicBezTo>
                <a:cubicBezTo>
                  <a:pt x="2356" y="15709"/>
                  <a:pt x="3142" y="15316"/>
                  <a:pt x="3535" y="14531"/>
                </a:cubicBezTo>
                <a:cubicBezTo>
                  <a:pt x="3142" y="14138"/>
                  <a:pt x="3142" y="13745"/>
                  <a:pt x="2749" y="12960"/>
                </a:cubicBezTo>
                <a:cubicBezTo>
                  <a:pt x="393" y="12960"/>
                  <a:pt x="393" y="12960"/>
                  <a:pt x="393" y="12960"/>
                </a:cubicBezTo>
                <a:cubicBezTo>
                  <a:pt x="0" y="12567"/>
                  <a:pt x="0" y="12567"/>
                  <a:pt x="0" y="12175"/>
                </a:cubicBezTo>
                <a:cubicBezTo>
                  <a:pt x="0" y="9033"/>
                  <a:pt x="0" y="9033"/>
                  <a:pt x="0" y="9033"/>
                </a:cubicBezTo>
                <a:cubicBezTo>
                  <a:pt x="0" y="9033"/>
                  <a:pt x="0" y="8640"/>
                  <a:pt x="393" y="8640"/>
                </a:cubicBezTo>
                <a:cubicBezTo>
                  <a:pt x="2749" y="8247"/>
                  <a:pt x="2749" y="8247"/>
                  <a:pt x="2749" y="8247"/>
                </a:cubicBezTo>
                <a:cubicBezTo>
                  <a:pt x="3142" y="7855"/>
                  <a:pt x="3142" y="7462"/>
                  <a:pt x="3535" y="7069"/>
                </a:cubicBezTo>
                <a:cubicBezTo>
                  <a:pt x="3142" y="6284"/>
                  <a:pt x="2356" y="5498"/>
                  <a:pt x="1964" y="5105"/>
                </a:cubicBezTo>
                <a:cubicBezTo>
                  <a:pt x="1964" y="5105"/>
                  <a:pt x="1964" y="4713"/>
                  <a:pt x="1964" y="4713"/>
                </a:cubicBezTo>
                <a:cubicBezTo>
                  <a:pt x="1964" y="4713"/>
                  <a:pt x="1964" y="4320"/>
                  <a:pt x="1964" y="4320"/>
                </a:cubicBezTo>
                <a:cubicBezTo>
                  <a:pt x="2356" y="3927"/>
                  <a:pt x="4320" y="1964"/>
                  <a:pt x="4713" y="1964"/>
                </a:cubicBezTo>
                <a:cubicBezTo>
                  <a:pt x="4713" y="1964"/>
                  <a:pt x="4713" y="1964"/>
                  <a:pt x="5105" y="1964"/>
                </a:cubicBezTo>
                <a:cubicBezTo>
                  <a:pt x="7069" y="3535"/>
                  <a:pt x="7069" y="3535"/>
                  <a:pt x="7069" y="3535"/>
                </a:cubicBezTo>
                <a:cubicBezTo>
                  <a:pt x="7462" y="3142"/>
                  <a:pt x="7855" y="3142"/>
                  <a:pt x="8247" y="3142"/>
                </a:cubicBezTo>
                <a:cubicBezTo>
                  <a:pt x="8247" y="1964"/>
                  <a:pt x="8247" y="1178"/>
                  <a:pt x="8640" y="393"/>
                </a:cubicBezTo>
                <a:cubicBezTo>
                  <a:pt x="8640" y="0"/>
                  <a:pt x="9033" y="0"/>
                  <a:pt x="9033" y="0"/>
                </a:cubicBezTo>
                <a:cubicBezTo>
                  <a:pt x="12175" y="0"/>
                  <a:pt x="12175" y="0"/>
                  <a:pt x="12175" y="0"/>
                </a:cubicBezTo>
                <a:cubicBezTo>
                  <a:pt x="12567" y="0"/>
                  <a:pt x="12567" y="0"/>
                  <a:pt x="12567" y="393"/>
                </a:cubicBezTo>
                <a:cubicBezTo>
                  <a:pt x="12960" y="3142"/>
                  <a:pt x="12960" y="3142"/>
                  <a:pt x="12960" y="3142"/>
                </a:cubicBezTo>
                <a:cubicBezTo>
                  <a:pt x="13745" y="3142"/>
                  <a:pt x="14138" y="3142"/>
                  <a:pt x="14531" y="3535"/>
                </a:cubicBezTo>
                <a:cubicBezTo>
                  <a:pt x="16495" y="1964"/>
                  <a:pt x="16495" y="1964"/>
                  <a:pt x="16495" y="1964"/>
                </a:cubicBezTo>
                <a:cubicBezTo>
                  <a:pt x="16495" y="1964"/>
                  <a:pt x="16495" y="1964"/>
                  <a:pt x="16887" y="1964"/>
                </a:cubicBezTo>
                <a:cubicBezTo>
                  <a:pt x="16887" y="1964"/>
                  <a:pt x="16887" y="1964"/>
                  <a:pt x="16887" y="1964"/>
                </a:cubicBezTo>
                <a:cubicBezTo>
                  <a:pt x="17673" y="2749"/>
                  <a:pt x="18851" y="3535"/>
                  <a:pt x="19244" y="4320"/>
                </a:cubicBezTo>
                <a:cubicBezTo>
                  <a:pt x="19636" y="4320"/>
                  <a:pt x="19636" y="4713"/>
                  <a:pt x="19636" y="4713"/>
                </a:cubicBezTo>
                <a:cubicBezTo>
                  <a:pt x="19636" y="4713"/>
                  <a:pt x="19244" y="5105"/>
                  <a:pt x="19244" y="5105"/>
                </a:cubicBezTo>
                <a:cubicBezTo>
                  <a:pt x="18851" y="5498"/>
                  <a:pt x="18458" y="6284"/>
                  <a:pt x="18065" y="7069"/>
                </a:cubicBezTo>
                <a:cubicBezTo>
                  <a:pt x="18065" y="7462"/>
                  <a:pt x="18458" y="7855"/>
                  <a:pt x="18458" y="8247"/>
                </a:cubicBezTo>
                <a:cubicBezTo>
                  <a:pt x="21207" y="8640"/>
                  <a:pt x="21207" y="8640"/>
                  <a:pt x="21207" y="8640"/>
                </a:cubicBezTo>
                <a:cubicBezTo>
                  <a:pt x="21207" y="8640"/>
                  <a:pt x="21600" y="9033"/>
                  <a:pt x="21600" y="9033"/>
                </a:cubicBezTo>
                <a:lnTo>
                  <a:pt x="21600" y="12175"/>
                </a:lnTo>
                <a:close/>
                <a:moveTo>
                  <a:pt x="10604" y="7069"/>
                </a:moveTo>
                <a:cubicBezTo>
                  <a:pt x="8640" y="7069"/>
                  <a:pt x="7069" y="8640"/>
                  <a:pt x="7069" y="10604"/>
                </a:cubicBezTo>
                <a:cubicBezTo>
                  <a:pt x="7069" y="12567"/>
                  <a:pt x="8640" y="14138"/>
                  <a:pt x="10604" y="14138"/>
                </a:cubicBezTo>
                <a:cubicBezTo>
                  <a:pt x="12567" y="14138"/>
                  <a:pt x="14138" y="12567"/>
                  <a:pt x="14138" y="10604"/>
                </a:cubicBezTo>
                <a:cubicBezTo>
                  <a:pt x="14138" y="8640"/>
                  <a:pt x="12567" y="7069"/>
                  <a:pt x="10604" y="7069"/>
                </a:cubicBezTo>
                <a:close/>
              </a:path>
            </a:pathLst>
          </a:custGeom>
          <a:gradFill>
            <a:gsLst>
              <a:gs pos="0">
                <a:srgbClr val="005FAD"/>
              </a:gs>
              <a:gs pos="100000">
                <a:srgbClr val="00ADF2"/>
              </a:gs>
            </a:gsLst>
            <a:lin ang="16200000" scaled="1"/>
          </a:gradFill>
          <a:ln w="12700" cap="flat">
            <a:noFill/>
            <a:miter lim="400000"/>
          </a:ln>
          <a:effectLst/>
        </p:spPr>
        <p:txBody>
          <a:bodyPr wrap="square" lIns="40493" tIns="40493" rIns="40493" bIns="40493" numCol="1" anchor="t">
            <a:noAutofit/>
          </a:bodyPr>
          <a:lstStyle/>
          <a:p>
            <a:pPr defTabSz="404907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126"/>
          </a:p>
        </p:txBody>
      </p:sp>
      <p:sp>
        <p:nvSpPr>
          <p:cNvPr id="99" name="Shape 5262">
            <a:extLst>
              <a:ext uri="{FF2B5EF4-FFF2-40B4-BE49-F238E27FC236}">
                <a16:creationId xmlns:a16="http://schemas.microsoft.com/office/drawing/2014/main" id="{DF59C748-8D13-459F-9B6C-3532274489C3}"/>
              </a:ext>
            </a:extLst>
          </p:cNvPr>
          <p:cNvSpPr/>
          <p:nvPr/>
        </p:nvSpPr>
        <p:spPr>
          <a:xfrm>
            <a:off x="5831377" y="5937930"/>
            <a:ext cx="229902" cy="229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175"/>
                </a:moveTo>
                <a:cubicBezTo>
                  <a:pt x="21600" y="12567"/>
                  <a:pt x="21207" y="12960"/>
                  <a:pt x="21207" y="12960"/>
                </a:cubicBezTo>
                <a:cubicBezTo>
                  <a:pt x="18458" y="13353"/>
                  <a:pt x="18458" y="13353"/>
                  <a:pt x="18458" y="13353"/>
                </a:cubicBezTo>
                <a:cubicBezTo>
                  <a:pt x="18458" y="13745"/>
                  <a:pt x="18065" y="14138"/>
                  <a:pt x="18065" y="14531"/>
                </a:cubicBezTo>
                <a:cubicBezTo>
                  <a:pt x="18458" y="15316"/>
                  <a:pt x="18851" y="15709"/>
                  <a:pt x="19244" y="16495"/>
                </a:cubicBezTo>
                <a:cubicBezTo>
                  <a:pt x="19636" y="16495"/>
                  <a:pt x="19636" y="16495"/>
                  <a:pt x="19636" y="16887"/>
                </a:cubicBezTo>
                <a:cubicBezTo>
                  <a:pt x="19636" y="16887"/>
                  <a:pt x="19636" y="16887"/>
                  <a:pt x="19244" y="17280"/>
                </a:cubicBezTo>
                <a:cubicBezTo>
                  <a:pt x="19244" y="17673"/>
                  <a:pt x="17280" y="19636"/>
                  <a:pt x="16887" y="19636"/>
                </a:cubicBezTo>
                <a:cubicBezTo>
                  <a:pt x="16495" y="19636"/>
                  <a:pt x="16495" y="19636"/>
                  <a:pt x="16495" y="19636"/>
                </a:cubicBezTo>
                <a:cubicBezTo>
                  <a:pt x="14531" y="18065"/>
                  <a:pt x="14531" y="18065"/>
                  <a:pt x="14531" y="18065"/>
                </a:cubicBezTo>
                <a:cubicBezTo>
                  <a:pt x="14138" y="18065"/>
                  <a:pt x="13745" y="18458"/>
                  <a:pt x="12960" y="18458"/>
                </a:cubicBezTo>
                <a:cubicBezTo>
                  <a:pt x="12960" y="19244"/>
                  <a:pt x="12960" y="20422"/>
                  <a:pt x="12567" y="21207"/>
                </a:cubicBezTo>
                <a:cubicBezTo>
                  <a:pt x="12567" y="21207"/>
                  <a:pt x="12567" y="21600"/>
                  <a:pt x="12175" y="21600"/>
                </a:cubicBezTo>
                <a:cubicBezTo>
                  <a:pt x="9033" y="21600"/>
                  <a:pt x="9033" y="21600"/>
                  <a:pt x="9033" y="21600"/>
                </a:cubicBezTo>
                <a:cubicBezTo>
                  <a:pt x="9033" y="21600"/>
                  <a:pt x="8640" y="21207"/>
                  <a:pt x="8640" y="21207"/>
                </a:cubicBezTo>
                <a:cubicBezTo>
                  <a:pt x="8247" y="18458"/>
                  <a:pt x="8247" y="18458"/>
                  <a:pt x="8247" y="18458"/>
                </a:cubicBezTo>
                <a:cubicBezTo>
                  <a:pt x="7855" y="18458"/>
                  <a:pt x="7462" y="18065"/>
                  <a:pt x="7069" y="18065"/>
                </a:cubicBezTo>
                <a:cubicBezTo>
                  <a:pt x="5105" y="19636"/>
                  <a:pt x="5105" y="19636"/>
                  <a:pt x="5105" y="19636"/>
                </a:cubicBezTo>
                <a:cubicBezTo>
                  <a:pt x="4713" y="19636"/>
                  <a:pt x="4713" y="19636"/>
                  <a:pt x="4713" y="19636"/>
                </a:cubicBezTo>
                <a:cubicBezTo>
                  <a:pt x="4320" y="19636"/>
                  <a:pt x="4320" y="19636"/>
                  <a:pt x="4320" y="19636"/>
                </a:cubicBezTo>
                <a:cubicBezTo>
                  <a:pt x="3535" y="18851"/>
                  <a:pt x="2749" y="18065"/>
                  <a:pt x="1964" y="17280"/>
                </a:cubicBezTo>
                <a:cubicBezTo>
                  <a:pt x="1964" y="16887"/>
                  <a:pt x="1964" y="16887"/>
                  <a:pt x="1964" y="16887"/>
                </a:cubicBezTo>
                <a:cubicBezTo>
                  <a:pt x="1964" y="16495"/>
                  <a:pt x="1964" y="16495"/>
                  <a:pt x="1964" y="16495"/>
                </a:cubicBezTo>
                <a:cubicBezTo>
                  <a:pt x="2356" y="15709"/>
                  <a:pt x="3142" y="15316"/>
                  <a:pt x="3535" y="14531"/>
                </a:cubicBezTo>
                <a:cubicBezTo>
                  <a:pt x="3142" y="14138"/>
                  <a:pt x="3142" y="13745"/>
                  <a:pt x="2749" y="12960"/>
                </a:cubicBezTo>
                <a:cubicBezTo>
                  <a:pt x="393" y="12960"/>
                  <a:pt x="393" y="12960"/>
                  <a:pt x="393" y="12960"/>
                </a:cubicBezTo>
                <a:cubicBezTo>
                  <a:pt x="0" y="12567"/>
                  <a:pt x="0" y="12567"/>
                  <a:pt x="0" y="12175"/>
                </a:cubicBezTo>
                <a:cubicBezTo>
                  <a:pt x="0" y="9033"/>
                  <a:pt x="0" y="9033"/>
                  <a:pt x="0" y="9033"/>
                </a:cubicBezTo>
                <a:cubicBezTo>
                  <a:pt x="0" y="9033"/>
                  <a:pt x="0" y="8640"/>
                  <a:pt x="393" y="8640"/>
                </a:cubicBezTo>
                <a:cubicBezTo>
                  <a:pt x="2749" y="8247"/>
                  <a:pt x="2749" y="8247"/>
                  <a:pt x="2749" y="8247"/>
                </a:cubicBezTo>
                <a:cubicBezTo>
                  <a:pt x="3142" y="7855"/>
                  <a:pt x="3142" y="7462"/>
                  <a:pt x="3535" y="7069"/>
                </a:cubicBezTo>
                <a:cubicBezTo>
                  <a:pt x="3142" y="6284"/>
                  <a:pt x="2356" y="5498"/>
                  <a:pt x="1964" y="5105"/>
                </a:cubicBezTo>
                <a:cubicBezTo>
                  <a:pt x="1964" y="5105"/>
                  <a:pt x="1964" y="4713"/>
                  <a:pt x="1964" y="4713"/>
                </a:cubicBezTo>
                <a:cubicBezTo>
                  <a:pt x="1964" y="4713"/>
                  <a:pt x="1964" y="4320"/>
                  <a:pt x="1964" y="4320"/>
                </a:cubicBezTo>
                <a:cubicBezTo>
                  <a:pt x="2356" y="3927"/>
                  <a:pt x="4320" y="1964"/>
                  <a:pt x="4713" y="1964"/>
                </a:cubicBezTo>
                <a:cubicBezTo>
                  <a:pt x="4713" y="1964"/>
                  <a:pt x="4713" y="1964"/>
                  <a:pt x="5105" y="1964"/>
                </a:cubicBezTo>
                <a:cubicBezTo>
                  <a:pt x="7069" y="3535"/>
                  <a:pt x="7069" y="3535"/>
                  <a:pt x="7069" y="3535"/>
                </a:cubicBezTo>
                <a:cubicBezTo>
                  <a:pt x="7462" y="3142"/>
                  <a:pt x="7855" y="3142"/>
                  <a:pt x="8247" y="3142"/>
                </a:cubicBezTo>
                <a:cubicBezTo>
                  <a:pt x="8247" y="1964"/>
                  <a:pt x="8247" y="1178"/>
                  <a:pt x="8640" y="393"/>
                </a:cubicBezTo>
                <a:cubicBezTo>
                  <a:pt x="8640" y="0"/>
                  <a:pt x="9033" y="0"/>
                  <a:pt x="9033" y="0"/>
                </a:cubicBezTo>
                <a:cubicBezTo>
                  <a:pt x="12175" y="0"/>
                  <a:pt x="12175" y="0"/>
                  <a:pt x="12175" y="0"/>
                </a:cubicBezTo>
                <a:cubicBezTo>
                  <a:pt x="12567" y="0"/>
                  <a:pt x="12567" y="0"/>
                  <a:pt x="12567" y="393"/>
                </a:cubicBezTo>
                <a:cubicBezTo>
                  <a:pt x="12960" y="3142"/>
                  <a:pt x="12960" y="3142"/>
                  <a:pt x="12960" y="3142"/>
                </a:cubicBezTo>
                <a:cubicBezTo>
                  <a:pt x="13745" y="3142"/>
                  <a:pt x="14138" y="3142"/>
                  <a:pt x="14531" y="3535"/>
                </a:cubicBezTo>
                <a:cubicBezTo>
                  <a:pt x="16495" y="1964"/>
                  <a:pt x="16495" y="1964"/>
                  <a:pt x="16495" y="1964"/>
                </a:cubicBezTo>
                <a:cubicBezTo>
                  <a:pt x="16495" y="1964"/>
                  <a:pt x="16495" y="1964"/>
                  <a:pt x="16887" y="1964"/>
                </a:cubicBezTo>
                <a:cubicBezTo>
                  <a:pt x="16887" y="1964"/>
                  <a:pt x="16887" y="1964"/>
                  <a:pt x="16887" y="1964"/>
                </a:cubicBezTo>
                <a:cubicBezTo>
                  <a:pt x="17673" y="2749"/>
                  <a:pt x="18851" y="3535"/>
                  <a:pt x="19244" y="4320"/>
                </a:cubicBezTo>
                <a:cubicBezTo>
                  <a:pt x="19636" y="4320"/>
                  <a:pt x="19636" y="4713"/>
                  <a:pt x="19636" y="4713"/>
                </a:cubicBezTo>
                <a:cubicBezTo>
                  <a:pt x="19636" y="4713"/>
                  <a:pt x="19244" y="5105"/>
                  <a:pt x="19244" y="5105"/>
                </a:cubicBezTo>
                <a:cubicBezTo>
                  <a:pt x="18851" y="5498"/>
                  <a:pt x="18458" y="6284"/>
                  <a:pt x="18065" y="7069"/>
                </a:cubicBezTo>
                <a:cubicBezTo>
                  <a:pt x="18065" y="7462"/>
                  <a:pt x="18458" y="7855"/>
                  <a:pt x="18458" y="8247"/>
                </a:cubicBezTo>
                <a:cubicBezTo>
                  <a:pt x="21207" y="8640"/>
                  <a:pt x="21207" y="8640"/>
                  <a:pt x="21207" y="8640"/>
                </a:cubicBezTo>
                <a:cubicBezTo>
                  <a:pt x="21207" y="8640"/>
                  <a:pt x="21600" y="9033"/>
                  <a:pt x="21600" y="9033"/>
                </a:cubicBezTo>
                <a:lnTo>
                  <a:pt x="21600" y="12175"/>
                </a:lnTo>
                <a:close/>
                <a:moveTo>
                  <a:pt x="10604" y="7069"/>
                </a:moveTo>
                <a:cubicBezTo>
                  <a:pt x="8640" y="7069"/>
                  <a:pt x="7069" y="8640"/>
                  <a:pt x="7069" y="10604"/>
                </a:cubicBezTo>
                <a:cubicBezTo>
                  <a:pt x="7069" y="12567"/>
                  <a:pt x="8640" y="14138"/>
                  <a:pt x="10604" y="14138"/>
                </a:cubicBezTo>
                <a:cubicBezTo>
                  <a:pt x="12567" y="14138"/>
                  <a:pt x="14138" y="12567"/>
                  <a:pt x="14138" y="10604"/>
                </a:cubicBezTo>
                <a:cubicBezTo>
                  <a:pt x="14138" y="8640"/>
                  <a:pt x="12567" y="7069"/>
                  <a:pt x="10604" y="7069"/>
                </a:cubicBezTo>
                <a:close/>
              </a:path>
            </a:pathLst>
          </a:custGeom>
          <a:gradFill>
            <a:gsLst>
              <a:gs pos="0">
                <a:srgbClr val="005FAD"/>
              </a:gs>
              <a:gs pos="100000">
                <a:srgbClr val="00ADF2"/>
              </a:gs>
            </a:gsLst>
            <a:lin ang="16200000" scaled="1"/>
          </a:gradFill>
          <a:ln w="12700" cap="flat">
            <a:noFill/>
            <a:miter lim="400000"/>
          </a:ln>
          <a:effectLst/>
        </p:spPr>
        <p:txBody>
          <a:bodyPr wrap="square" lIns="40493" tIns="40493" rIns="40493" bIns="40493" numCol="1" anchor="t">
            <a:noAutofit/>
          </a:bodyPr>
          <a:lstStyle/>
          <a:p>
            <a:pPr defTabSz="404907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126"/>
          </a:p>
        </p:txBody>
      </p:sp>
      <p:sp>
        <p:nvSpPr>
          <p:cNvPr id="100" name="Shape 5262">
            <a:extLst>
              <a:ext uri="{FF2B5EF4-FFF2-40B4-BE49-F238E27FC236}">
                <a16:creationId xmlns:a16="http://schemas.microsoft.com/office/drawing/2014/main" id="{6523F201-96FD-4B26-9F39-644FCDBC2B7F}"/>
              </a:ext>
            </a:extLst>
          </p:cNvPr>
          <p:cNvSpPr/>
          <p:nvPr/>
        </p:nvSpPr>
        <p:spPr>
          <a:xfrm>
            <a:off x="5831377" y="6298902"/>
            <a:ext cx="229902" cy="229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175"/>
                </a:moveTo>
                <a:cubicBezTo>
                  <a:pt x="21600" y="12567"/>
                  <a:pt x="21207" y="12960"/>
                  <a:pt x="21207" y="12960"/>
                </a:cubicBezTo>
                <a:cubicBezTo>
                  <a:pt x="18458" y="13353"/>
                  <a:pt x="18458" y="13353"/>
                  <a:pt x="18458" y="13353"/>
                </a:cubicBezTo>
                <a:cubicBezTo>
                  <a:pt x="18458" y="13745"/>
                  <a:pt x="18065" y="14138"/>
                  <a:pt x="18065" y="14531"/>
                </a:cubicBezTo>
                <a:cubicBezTo>
                  <a:pt x="18458" y="15316"/>
                  <a:pt x="18851" y="15709"/>
                  <a:pt x="19244" y="16495"/>
                </a:cubicBezTo>
                <a:cubicBezTo>
                  <a:pt x="19636" y="16495"/>
                  <a:pt x="19636" y="16495"/>
                  <a:pt x="19636" y="16887"/>
                </a:cubicBezTo>
                <a:cubicBezTo>
                  <a:pt x="19636" y="16887"/>
                  <a:pt x="19636" y="16887"/>
                  <a:pt x="19244" y="17280"/>
                </a:cubicBezTo>
                <a:cubicBezTo>
                  <a:pt x="19244" y="17673"/>
                  <a:pt x="17280" y="19636"/>
                  <a:pt x="16887" y="19636"/>
                </a:cubicBezTo>
                <a:cubicBezTo>
                  <a:pt x="16495" y="19636"/>
                  <a:pt x="16495" y="19636"/>
                  <a:pt x="16495" y="19636"/>
                </a:cubicBezTo>
                <a:cubicBezTo>
                  <a:pt x="14531" y="18065"/>
                  <a:pt x="14531" y="18065"/>
                  <a:pt x="14531" y="18065"/>
                </a:cubicBezTo>
                <a:cubicBezTo>
                  <a:pt x="14138" y="18065"/>
                  <a:pt x="13745" y="18458"/>
                  <a:pt x="12960" y="18458"/>
                </a:cubicBezTo>
                <a:cubicBezTo>
                  <a:pt x="12960" y="19244"/>
                  <a:pt x="12960" y="20422"/>
                  <a:pt x="12567" y="21207"/>
                </a:cubicBezTo>
                <a:cubicBezTo>
                  <a:pt x="12567" y="21207"/>
                  <a:pt x="12567" y="21600"/>
                  <a:pt x="12175" y="21600"/>
                </a:cubicBezTo>
                <a:cubicBezTo>
                  <a:pt x="9033" y="21600"/>
                  <a:pt x="9033" y="21600"/>
                  <a:pt x="9033" y="21600"/>
                </a:cubicBezTo>
                <a:cubicBezTo>
                  <a:pt x="9033" y="21600"/>
                  <a:pt x="8640" y="21207"/>
                  <a:pt x="8640" y="21207"/>
                </a:cubicBezTo>
                <a:cubicBezTo>
                  <a:pt x="8247" y="18458"/>
                  <a:pt x="8247" y="18458"/>
                  <a:pt x="8247" y="18458"/>
                </a:cubicBezTo>
                <a:cubicBezTo>
                  <a:pt x="7855" y="18458"/>
                  <a:pt x="7462" y="18065"/>
                  <a:pt x="7069" y="18065"/>
                </a:cubicBezTo>
                <a:cubicBezTo>
                  <a:pt x="5105" y="19636"/>
                  <a:pt x="5105" y="19636"/>
                  <a:pt x="5105" y="19636"/>
                </a:cubicBezTo>
                <a:cubicBezTo>
                  <a:pt x="4713" y="19636"/>
                  <a:pt x="4713" y="19636"/>
                  <a:pt x="4713" y="19636"/>
                </a:cubicBezTo>
                <a:cubicBezTo>
                  <a:pt x="4320" y="19636"/>
                  <a:pt x="4320" y="19636"/>
                  <a:pt x="4320" y="19636"/>
                </a:cubicBezTo>
                <a:cubicBezTo>
                  <a:pt x="3535" y="18851"/>
                  <a:pt x="2749" y="18065"/>
                  <a:pt x="1964" y="17280"/>
                </a:cubicBezTo>
                <a:cubicBezTo>
                  <a:pt x="1964" y="16887"/>
                  <a:pt x="1964" y="16887"/>
                  <a:pt x="1964" y="16887"/>
                </a:cubicBezTo>
                <a:cubicBezTo>
                  <a:pt x="1964" y="16495"/>
                  <a:pt x="1964" y="16495"/>
                  <a:pt x="1964" y="16495"/>
                </a:cubicBezTo>
                <a:cubicBezTo>
                  <a:pt x="2356" y="15709"/>
                  <a:pt x="3142" y="15316"/>
                  <a:pt x="3535" y="14531"/>
                </a:cubicBezTo>
                <a:cubicBezTo>
                  <a:pt x="3142" y="14138"/>
                  <a:pt x="3142" y="13745"/>
                  <a:pt x="2749" y="12960"/>
                </a:cubicBezTo>
                <a:cubicBezTo>
                  <a:pt x="393" y="12960"/>
                  <a:pt x="393" y="12960"/>
                  <a:pt x="393" y="12960"/>
                </a:cubicBezTo>
                <a:cubicBezTo>
                  <a:pt x="0" y="12567"/>
                  <a:pt x="0" y="12567"/>
                  <a:pt x="0" y="12175"/>
                </a:cubicBezTo>
                <a:cubicBezTo>
                  <a:pt x="0" y="9033"/>
                  <a:pt x="0" y="9033"/>
                  <a:pt x="0" y="9033"/>
                </a:cubicBezTo>
                <a:cubicBezTo>
                  <a:pt x="0" y="9033"/>
                  <a:pt x="0" y="8640"/>
                  <a:pt x="393" y="8640"/>
                </a:cubicBezTo>
                <a:cubicBezTo>
                  <a:pt x="2749" y="8247"/>
                  <a:pt x="2749" y="8247"/>
                  <a:pt x="2749" y="8247"/>
                </a:cubicBezTo>
                <a:cubicBezTo>
                  <a:pt x="3142" y="7855"/>
                  <a:pt x="3142" y="7462"/>
                  <a:pt x="3535" y="7069"/>
                </a:cubicBezTo>
                <a:cubicBezTo>
                  <a:pt x="3142" y="6284"/>
                  <a:pt x="2356" y="5498"/>
                  <a:pt x="1964" y="5105"/>
                </a:cubicBezTo>
                <a:cubicBezTo>
                  <a:pt x="1964" y="5105"/>
                  <a:pt x="1964" y="4713"/>
                  <a:pt x="1964" y="4713"/>
                </a:cubicBezTo>
                <a:cubicBezTo>
                  <a:pt x="1964" y="4713"/>
                  <a:pt x="1964" y="4320"/>
                  <a:pt x="1964" y="4320"/>
                </a:cubicBezTo>
                <a:cubicBezTo>
                  <a:pt x="2356" y="3927"/>
                  <a:pt x="4320" y="1964"/>
                  <a:pt x="4713" y="1964"/>
                </a:cubicBezTo>
                <a:cubicBezTo>
                  <a:pt x="4713" y="1964"/>
                  <a:pt x="4713" y="1964"/>
                  <a:pt x="5105" y="1964"/>
                </a:cubicBezTo>
                <a:cubicBezTo>
                  <a:pt x="7069" y="3535"/>
                  <a:pt x="7069" y="3535"/>
                  <a:pt x="7069" y="3535"/>
                </a:cubicBezTo>
                <a:cubicBezTo>
                  <a:pt x="7462" y="3142"/>
                  <a:pt x="7855" y="3142"/>
                  <a:pt x="8247" y="3142"/>
                </a:cubicBezTo>
                <a:cubicBezTo>
                  <a:pt x="8247" y="1964"/>
                  <a:pt x="8247" y="1178"/>
                  <a:pt x="8640" y="393"/>
                </a:cubicBezTo>
                <a:cubicBezTo>
                  <a:pt x="8640" y="0"/>
                  <a:pt x="9033" y="0"/>
                  <a:pt x="9033" y="0"/>
                </a:cubicBezTo>
                <a:cubicBezTo>
                  <a:pt x="12175" y="0"/>
                  <a:pt x="12175" y="0"/>
                  <a:pt x="12175" y="0"/>
                </a:cubicBezTo>
                <a:cubicBezTo>
                  <a:pt x="12567" y="0"/>
                  <a:pt x="12567" y="0"/>
                  <a:pt x="12567" y="393"/>
                </a:cubicBezTo>
                <a:cubicBezTo>
                  <a:pt x="12960" y="3142"/>
                  <a:pt x="12960" y="3142"/>
                  <a:pt x="12960" y="3142"/>
                </a:cubicBezTo>
                <a:cubicBezTo>
                  <a:pt x="13745" y="3142"/>
                  <a:pt x="14138" y="3142"/>
                  <a:pt x="14531" y="3535"/>
                </a:cubicBezTo>
                <a:cubicBezTo>
                  <a:pt x="16495" y="1964"/>
                  <a:pt x="16495" y="1964"/>
                  <a:pt x="16495" y="1964"/>
                </a:cubicBezTo>
                <a:cubicBezTo>
                  <a:pt x="16495" y="1964"/>
                  <a:pt x="16495" y="1964"/>
                  <a:pt x="16887" y="1964"/>
                </a:cubicBezTo>
                <a:cubicBezTo>
                  <a:pt x="16887" y="1964"/>
                  <a:pt x="16887" y="1964"/>
                  <a:pt x="16887" y="1964"/>
                </a:cubicBezTo>
                <a:cubicBezTo>
                  <a:pt x="17673" y="2749"/>
                  <a:pt x="18851" y="3535"/>
                  <a:pt x="19244" y="4320"/>
                </a:cubicBezTo>
                <a:cubicBezTo>
                  <a:pt x="19636" y="4320"/>
                  <a:pt x="19636" y="4713"/>
                  <a:pt x="19636" y="4713"/>
                </a:cubicBezTo>
                <a:cubicBezTo>
                  <a:pt x="19636" y="4713"/>
                  <a:pt x="19244" y="5105"/>
                  <a:pt x="19244" y="5105"/>
                </a:cubicBezTo>
                <a:cubicBezTo>
                  <a:pt x="18851" y="5498"/>
                  <a:pt x="18458" y="6284"/>
                  <a:pt x="18065" y="7069"/>
                </a:cubicBezTo>
                <a:cubicBezTo>
                  <a:pt x="18065" y="7462"/>
                  <a:pt x="18458" y="7855"/>
                  <a:pt x="18458" y="8247"/>
                </a:cubicBezTo>
                <a:cubicBezTo>
                  <a:pt x="21207" y="8640"/>
                  <a:pt x="21207" y="8640"/>
                  <a:pt x="21207" y="8640"/>
                </a:cubicBezTo>
                <a:cubicBezTo>
                  <a:pt x="21207" y="8640"/>
                  <a:pt x="21600" y="9033"/>
                  <a:pt x="21600" y="9033"/>
                </a:cubicBezTo>
                <a:lnTo>
                  <a:pt x="21600" y="12175"/>
                </a:lnTo>
                <a:close/>
                <a:moveTo>
                  <a:pt x="10604" y="7069"/>
                </a:moveTo>
                <a:cubicBezTo>
                  <a:pt x="8640" y="7069"/>
                  <a:pt x="7069" y="8640"/>
                  <a:pt x="7069" y="10604"/>
                </a:cubicBezTo>
                <a:cubicBezTo>
                  <a:pt x="7069" y="12567"/>
                  <a:pt x="8640" y="14138"/>
                  <a:pt x="10604" y="14138"/>
                </a:cubicBezTo>
                <a:cubicBezTo>
                  <a:pt x="12567" y="14138"/>
                  <a:pt x="14138" y="12567"/>
                  <a:pt x="14138" y="10604"/>
                </a:cubicBezTo>
                <a:cubicBezTo>
                  <a:pt x="14138" y="8640"/>
                  <a:pt x="12567" y="7069"/>
                  <a:pt x="10604" y="7069"/>
                </a:cubicBezTo>
                <a:close/>
              </a:path>
            </a:pathLst>
          </a:custGeom>
          <a:gradFill>
            <a:gsLst>
              <a:gs pos="0">
                <a:srgbClr val="005FAD"/>
              </a:gs>
              <a:gs pos="100000">
                <a:srgbClr val="00ADF2"/>
              </a:gs>
            </a:gsLst>
            <a:lin ang="16200000" scaled="1"/>
          </a:gradFill>
          <a:ln w="12700" cap="flat">
            <a:noFill/>
            <a:miter lim="400000"/>
          </a:ln>
          <a:effectLst/>
        </p:spPr>
        <p:txBody>
          <a:bodyPr wrap="square" lIns="40493" tIns="40493" rIns="40493" bIns="40493" numCol="1" anchor="t">
            <a:noAutofit/>
          </a:bodyPr>
          <a:lstStyle/>
          <a:p>
            <a:pPr defTabSz="404907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126"/>
          </a:p>
        </p:txBody>
      </p:sp>
      <p:sp>
        <p:nvSpPr>
          <p:cNvPr id="4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99821" y="7002022"/>
            <a:ext cx="2429947" cy="402483"/>
          </a:xfrm>
        </p:spPr>
        <p:txBody>
          <a:bodyPr/>
          <a:lstStyle/>
          <a:p>
            <a:r>
              <a:rPr lang="ru-RU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03239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971550"/>
            <a:ext cx="5567363" cy="5688698"/>
          </a:xfrm>
          <a:prstGeom prst="rect">
            <a:avLst/>
          </a:prstGeom>
        </p:spPr>
      </p:pic>
      <p:sp>
        <p:nvSpPr>
          <p:cNvPr id="12" name="Freeform 2"/>
          <p:cNvSpPr/>
          <p:nvPr/>
        </p:nvSpPr>
        <p:spPr>
          <a:xfrm rot="10800000">
            <a:off x="0" y="742404"/>
            <a:ext cx="2953004" cy="6074866"/>
          </a:xfrm>
          <a:custGeom>
            <a:avLst/>
            <a:gdLst>
              <a:gd name="connsiteX0" fmla="*/ 4420533 w 4420533"/>
              <a:gd name="connsiteY0" fmla="*/ 0 h 9093841"/>
              <a:gd name="connsiteX1" fmla="*/ 4420533 w 4420533"/>
              <a:gd name="connsiteY1" fmla="*/ 9093841 h 9093841"/>
              <a:gd name="connsiteX2" fmla="*/ 89371 w 4420533"/>
              <a:gd name="connsiteY2" fmla="*/ 4762680 h 9093841"/>
              <a:gd name="connsiteX3" fmla="*/ 89371 w 4420533"/>
              <a:gd name="connsiteY3" fmla="*/ 4331162 h 9093841"/>
              <a:gd name="connsiteX4" fmla="*/ 4420533 w 4420533"/>
              <a:gd name="connsiteY4" fmla="*/ 0 h 909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0533" h="9093841">
                <a:moveTo>
                  <a:pt x="4420533" y="0"/>
                </a:moveTo>
                <a:lnTo>
                  <a:pt x="4420533" y="9093841"/>
                </a:lnTo>
                <a:lnTo>
                  <a:pt x="89371" y="4762680"/>
                </a:lnTo>
                <a:cubicBezTo>
                  <a:pt x="-29791" y="4643520"/>
                  <a:pt x="-29791" y="4450323"/>
                  <a:pt x="89371" y="4331162"/>
                </a:cubicBezTo>
                <a:lnTo>
                  <a:pt x="4420533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3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918139-B9B6-4479-AF1A-EC2985DAEF40}"/>
              </a:ext>
            </a:extLst>
          </p:cNvPr>
          <p:cNvSpPr txBox="1"/>
          <p:nvPr/>
        </p:nvSpPr>
        <p:spPr>
          <a:xfrm>
            <a:off x="255741" y="3492433"/>
            <a:ext cx="7073527" cy="169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197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НАЗАРЛАРЫҢЫЗҒА РАҚМЕТ!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444544" y="5309672"/>
            <a:ext cx="1221024" cy="142377"/>
            <a:chOff x="1115842" y="6303923"/>
            <a:chExt cx="2067647" cy="241096"/>
          </a:xfrm>
        </p:grpSpPr>
        <p:sp>
          <p:nvSpPr>
            <p:cNvPr id="20" name="Rounded Rectangle 46"/>
            <p:cNvSpPr/>
            <p:nvPr/>
          </p:nvSpPr>
          <p:spPr>
            <a:xfrm rot="18900000">
              <a:off x="1115842" y="6303923"/>
              <a:ext cx="243531" cy="241095"/>
            </a:xfrm>
            <a:prstGeom prst="roundRect">
              <a:avLst/>
            </a:prstGeom>
            <a:solidFill>
              <a:srgbClr val="0F6F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63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46"/>
            <p:cNvSpPr/>
            <p:nvPr/>
          </p:nvSpPr>
          <p:spPr>
            <a:xfrm rot="18900000">
              <a:off x="1571871" y="6303924"/>
              <a:ext cx="243531" cy="241095"/>
            </a:xfrm>
            <a:prstGeom prst="roundRect">
              <a:avLst/>
            </a:prstGeom>
            <a:solidFill>
              <a:srgbClr val="019D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63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46"/>
            <p:cNvSpPr/>
            <p:nvPr/>
          </p:nvSpPr>
          <p:spPr>
            <a:xfrm rot="18900000">
              <a:off x="2027900" y="6303923"/>
              <a:ext cx="243531" cy="241095"/>
            </a:xfrm>
            <a:prstGeom prst="roundRect">
              <a:avLst/>
            </a:prstGeom>
            <a:solidFill>
              <a:srgbClr val="0BD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63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46"/>
            <p:cNvSpPr/>
            <p:nvPr/>
          </p:nvSpPr>
          <p:spPr>
            <a:xfrm rot="18900000">
              <a:off x="2483929" y="6303924"/>
              <a:ext cx="243531" cy="241095"/>
            </a:xfrm>
            <a:prstGeom prst="roundRect">
              <a:avLst/>
            </a:prstGeom>
            <a:solidFill>
              <a:srgbClr val="10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63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46"/>
            <p:cNvSpPr/>
            <p:nvPr/>
          </p:nvSpPr>
          <p:spPr>
            <a:xfrm rot="18900000">
              <a:off x="2939958" y="6303923"/>
              <a:ext cx="243531" cy="241095"/>
            </a:xfrm>
            <a:prstGeom prst="roundRect">
              <a:avLst/>
            </a:prstGeom>
            <a:solidFill>
              <a:srgbClr val="7CCC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63">
                <a:solidFill>
                  <a:schemeClr val="tx1"/>
                </a:solidFill>
              </a:endParaRPr>
            </a:p>
          </p:txBody>
        </p:sp>
      </p:grpSp>
      <p:sp>
        <p:nvSpPr>
          <p:cNvPr id="13" name="Freeform 2">
            <a:extLst>
              <a:ext uri="{FF2B5EF4-FFF2-40B4-BE49-F238E27FC236}">
                <a16:creationId xmlns:a16="http://schemas.microsoft.com/office/drawing/2014/main" id="{74B3BA24-D67C-42B0-9F88-B25A14C6C93F}"/>
              </a:ext>
            </a:extLst>
          </p:cNvPr>
          <p:cNvSpPr/>
          <p:nvPr/>
        </p:nvSpPr>
        <p:spPr>
          <a:xfrm rot="5400000">
            <a:off x="918930" y="4894846"/>
            <a:ext cx="1738457" cy="3576321"/>
          </a:xfrm>
          <a:custGeom>
            <a:avLst/>
            <a:gdLst>
              <a:gd name="connsiteX0" fmla="*/ 4420533 w 4420533"/>
              <a:gd name="connsiteY0" fmla="*/ 0 h 9093841"/>
              <a:gd name="connsiteX1" fmla="*/ 4420533 w 4420533"/>
              <a:gd name="connsiteY1" fmla="*/ 9093841 h 9093841"/>
              <a:gd name="connsiteX2" fmla="*/ 89371 w 4420533"/>
              <a:gd name="connsiteY2" fmla="*/ 4762680 h 9093841"/>
              <a:gd name="connsiteX3" fmla="*/ 89371 w 4420533"/>
              <a:gd name="connsiteY3" fmla="*/ 4331162 h 9093841"/>
              <a:gd name="connsiteX4" fmla="*/ 4420533 w 4420533"/>
              <a:gd name="connsiteY4" fmla="*/ 0 h 909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0533" h="9093841">
                <a:moveTo>
                  <a:pt x="4420533" y="0"/>
                </a:moveTo>
                <a:lnTo>
                  <a:pt x="4420533" y="9093841"/>
                </a:lnTo>
                <a:lnTo>
                  <a:pt x="89371" y="4762680"/>
                </a:lnTo>
                <a:cubicBezTo>
                  <a:pt x="-29791" y="4643520"/>
                  <a:pt x="-29791" y="4450323"/>
                  <a:pt x="89371" y="4331162"/>
                </a:cubicBezTo>
                <a:lnTo>
                  <a:pt x="4420533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3"/>
          </a:p>
        </p:txBody>
      </p:sp>
      <p:sp>
        <p:nvSpPr>
          <p:cNvPr id="14" name="Freeform 2">
            <a:extLst>
              <a:ext uri="{FF2B5EF4-FFF2-40B4-BE49-F238E27FC236}">
                <a16:creationId xmlns:a16="http://schemas.microsoft.com/office/drawing/2014/main" id="{A2963A4A-8B42-4DC2-95A1-691B94E5F30E}"/>
              </a:ext>
            </a:extLst>
          </p:cNvPr>
          <p:cNvSpPr/>
          <p:nvPr/>
        </p:nvSpPr>
        <p:spPr>
          <a:xfrm rot="16200000">
            <a:off x="918932" y="-918932"/>
            <a:ext cx="1738457" cy="3576321"/>
          </a:xfrm>
          <a:custGeom>
            <a:avLst/>
            <a:gdLst>
              <a:gd name="connsiteX0" fmla="*/ 4420533 w 4420533"/>
              <a:gd name="connsiteY0" fmla="*/ 0 h 9093841"/>
              <a:gd name="connsiteX1" fmla="*/ 4420533 w 4420533"/>
              <a:gd name="connsiteY1" fmla="*/ 9093841 h 9093841"/>
              <a:gd name="connsiteX2" fmla="*/ 89371 w 4420533"/>
              <a:gd name="connsiteY2" fmla="*/ 4762680 h 9093841"/>
              <a:gd name="connsiteX3" fmla="*/ 89371 w 4420533"/>
              <a:gd name="connsiteY3" fmla="*/ 4331162 h 9093841"/>
              <a:gd name="connsiteX4" fmla="*/ 4420533 w 4420533"/>
              <a:gd name="connsiteY4" fmla="*/ 0 h 909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0533" h="9093841">
                <a:moveTo>
                  <a:pt x="4420533" y="0"/>
                </a:moveTo>
                <a:lnTo>
                  <a:pt x="4420533" y="9093841"/>
                </a:lnTo>
                <a:lnTo>
                  <a:pt x="89371" y="4762680"/>
                </a:lnTo>
                <a:cubicBezTo>
                  <a:pt x="-29791" y="4643520"/>
                  <a:pt x="-29791" y="4450323"/>
                  <a:pt x="89371" y="4331162"/>
                </a:cubicBezTo>
                <a:lnTo>
                  <a:pt x="4420533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3"/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4BD94405-2057-4483-8B98-E2E4F69A94D3}"/>
              </a:ext>
            </a:extLst>
          </p:cNvPr>
          <p:cNvSpPr txBox="1"/>
          <p:nvPr/>
        </p:nvSpPr>
        <p:spPr>
          <a:xfrm>
            <a:off x="371491" y="2499462"/>
            <a:ext cx="3644387" cy="56409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lang="ru-RU" spc="-4" dirty="0" err="1">
                <a:solidFill>
                  <a:srgbClr val="465161"/>
                </a:solidFill>
                <a:latin typeface="Tahoma"/>
                <a:cs typeface="Tahoma"/>
              </a:rPr>
              <a:t>Қазақстан</a:t>
            </a:r>
            <a:r>
              <a:rPr lang="ru-RU" spc="-4" dirty="0">
                <a:solidFill>
                  <a:srgbClr val="465161"/>
                </a:solidFill>
                <a:latin typeface="Tahoma"/>
                <a:cs typeface="Tahoma"/>
              </a:rPr>
              <a:t> </a:t>
            </a:r>
            <a:r>
              <a:rPr lang="ru-RU" spc="-4" dirty="0" err="1">
                <a:solidFill>
                  <a:srgbClr val="465161"/>
                </a:solidFill>
                <a:latin typeface="Tahoma"/>
                <a:cs typeface="Tahoma"/>
              </a:rPr>
              <a:t>Республикасы</a:t>
            </a:r>
            <a:r>
              <a:rPr lang="ru-RU" spc="-4" dirty="0">
                <a:solidFill>
                  <a:srgbClr val="465161"/>
                </a:solidFill>
                <a:latin typeface="Tahoma"/>
                <a:cs typeface="Tahoma"/>
              </a:rPr>
              <a:t> </a:t>
            </a:r>
            <a:r>
              <a:rPr lang="ru-RU" spc="-4" dirty="0" err="1">
                <a:solidFill>
                  <a:srgbClr val="465161"/>
                </a:solidFill>
                <a:latin typeface="Tahoma"/>
                <a:cs typeface="Tahoma"/>
              </a:rPr>
              <a:t>Денсаулық</a:t>
            </a:r>
            <a:r>
              <a:rPr lang="ru-RU" spc="-4" dirty="0">
                <a:solidFill>
                  <a:srgbClr val="465161"/>
                </a:solidFill>
                <a:latin typeface="Tahoma"/>
                <a:cs typeface="Tahoma"/>
              </a:rPr>
              <a:t> </a:t>
            </a:r>
            <a:r>
              <a:rPr lang="ru-RU" spc="-4" dirty="0" err="1">
                <a:solidFill>
                  <a:srgbClr val="465161"/>
                </a:solidFill>
                <a:latin typeface="Tahoma"/>
                <a:cs typeface="Tahoma"/>
              </a:rPr>
              <a:t>сақтау</a:t>
            </a:r>
            <a:r>
              <a:rPr lang="ru-RU" spc="-4" dirty="0">
                <a:solidFill>
                  <a:srgbClr val="465161"/>
                </a:solidFill>
                <a:latin typeface="Tahoma"/>
                <a:cs typeface="Tahoma"/>
              </a:rPr>
              <a:t> </a:t>
            </a:r>
            <a:r>
              <a:rPr lang="ru-RU" spc="-4" dirty="0" err="1">
                <a:solidFill>
                  <a:srgbClr val="465161"/>
                </a:solidFill>
                <a:latin typeface="Tahoma"/>
                <a:cs typeface="Tahoma"/>
              </a:rPr>
              <a:t>министрлігі</a:t>
            </a:r>
            <a:endParaRPr lang="ru-RU" spc="-4" dirty="0">
              <a:solidFill>
                <a:srgbClr val="465161"/>
              </a:solidFill>
              <a:latin typeface="Tahoma"/>
              <a:cs typeface="Tahoma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EB88FE5-4BB5-443B-A43A-F90D7D4AF7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1400425"/>
            <a:ext cx="883328" cy="91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5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Прямая соединительная линия 45"/>
          <p:cNvCxnSpPr/>
          <p:nvPr/>
        </p:nvCxnSpPr>
        <p:spPr bwMode="auto">
          <a:xfrm flipH="1" flipV="1">
            <a:off x="57186" y="1601714"/>
            <a:ext cx="13610" cy="4327664"/>
          </a:xfrm>
          <a:prstGeom prst="line">
            <a:avLst/>
          </a:prstGeom>
          <a:ln w="50800" cap="rnd">
            <a:solidFill>
              <a:schemeClr val="accent5">
                <a:lumMod val="60000"/>
                <a:lumOff val="4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Группа 61"/>
          <p:cNvGrpSpPr/>
          <p:nvPr/>
        </p:nvGrpSpPr>
        <p:grpSpPr>
          <a:xfrm>
            <a:off x="87138" y="6085370"/>
            <a:ext cx="10515946" cy="403982"/>
            <a:chOff x="430312" y="6021288"/>
            <a:chExt cx="8739856" cy="456057"/>
          </a:xfrm>
        </p:grpSpPr>
        <p:sp>
          <p:nvSpPr>
            <p:cNvPr id="6" name="Пятиугольник 5"/>
            <p:cNvSpPr/>
            <p:nvPr/>
          </p:nvSpPr>
          <p:spPr>
            <a:xfrm>
              <a:off x="457200" y="6021288"/>
              <a:ext cx="8712968" cy="432048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94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0312" y="6081474"/>
              <a:ext cx="1617896" cy="381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94" b="1" dirty="0">
                  <a:latin typeface="Arial" panose="020B0604020202020204" pitchFamily="34" charset="0"/>
                  <a:cs typeface="Arial" panose="020B0604020202020204" pitchFamily="34" charset="0"/>
                </a:rPr>
                <a:t>         2008 ж. 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10457" y="6096162"/>
              <a:ext cx="1134945" cy="381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94" b="1" dirty="0">
                  <a:latin typeface="Arial" panose="020B0604020202020204" pitchFamily="34" charset="0"/>
                  <a:cs typeface="Arial" panose="020B0604020202020204" pitchFamily="34" charset="0"/>
                </a:rPr>
                <a:t>2011 ж.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631458" y="6077822"/>
              <a:ext cx="1934742" cy="381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94" b="1" dirty="0">
                  <a:latin typeface="Arial" panose="020B0604020202020204" pitchFamily="34" charset="0"/>
                  <a:cs typeface="Arial" panose="020B0604020202020204" pitchFamily="34" charset="0"/>
                </a:rPr>
                <a:t>2018 </a:t>
              </a:r>
              <a:r>
                <a:rPr lang="ru-RU" sz="1594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жылдан</a:t>
              </a:r>
              <a:r>
                <a:rPr lang="ru-RU" sz="1594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594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бастап</a:t>
              </a:r>
              <a:endParaRPr lang="ru-RU" sz="1594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206091" y="1420306"/>
            <a:ext cx="2084665" cy="4552820"/>
            <a:chOff x="763757" y="1027324"/>
            <a:chExt cx="2353406" cy="5119396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763757" y="1182118"/>
              <a:ext cx="2345238" cy="4964602"/>
            </a:xfrm>
            <a:prstGeom prst="roundRect">
              <a:avLst>
                <a:gd name="adj" fmla="val 8139"/>
              </a:avLst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ru-RU" sz="1329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329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1.1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Денсаулық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сақтаудың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барлық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мәселелері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мен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ұйымдары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бір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жүйемен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(7 </a:t>
              </a:r>
              <a:r>
                <a:rPr lang="kk-KZ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компонент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автоматтандырылды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/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Компьютерлердің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бытыраңқылығы</a:t>
              </a:r>
              <a:endPara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1.2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Мақсаты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дұрыс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талдамалық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және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статистикалық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ақпаратты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жинау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/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1.3 Архитектура: «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қалың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 клиент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және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серверлердің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үш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деңгейі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арқылы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өзара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әрекеттесу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республикалық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облыстық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жергілікті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/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1.4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талаптарды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қалыптастыру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әзірлеу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тестілеу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енгізу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қолдау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инфрақұрылымды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сатып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алудың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барлық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мәселелері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ҚР ДСМ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басқарады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және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іске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асырады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47" name="TextBox 46"/>
            <p:cNvSpPr txBox="1"/>
            <p:nvPr/>
          </p:nvSpPr>
          <p:spPr bwMode="auto">
            <a:xfrm>
              <a:off x="771925" y="1027324"/>
              <a:ext cx="2345238" cy="83952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050">
                  <a:latin typeface="Arial" pitchFamily="34" charset="0"/>
                  <a:cs typeface="Arial" pitchFamily="34" charset="0"/>
                </a:defRPr>
              </a:lvl1pPr>
            </a:lstStyle>
            <a:p>
              <a:pPr>
                <a:defRPr/>
              </a:pPr>
              <a:r>
                <a:rPr lang="ru-RU" sz="1063" b="1" dirty="0" err="1"/>
                <a:t>Денсаулық</a:t>
              </a:r>
              <a:r>
                <a:rPr lang="ru-RU" sz="1063" b="1" dirty="0"/>
                <a:t> </a:t>
              </a:r>
              <a:r>
                <a:rPr lang="ru-RU" sz="1063" b="1" dirty="0" err="1"/>
                <a:t>сақтаудың</a:t>
              </a:r>
              <a:r>
                <a:rPr lang="ru-RU" sz="1063" b="1" dirty="0"/>
                <a:t> </a:t>
              </a:r>
              <a:r>
                <a:rPr lang="ru-RU" sz="1063" b="1" dirty="0" err="1"/>
                <a:t>бірыңғай</a:t>
              </a:r>
              <a:r>
                <a:rPr lang="ru-RU" sz="1063" b="1" dirty="0"/>
                <a:t> </a:t>
              </a:r>
              <a:r>
                <a:rPr lang="ru-RU" sz="1063" b="1" dirty="0" err="1"/>
                <a:t>ақпараттық</a:t>
              </a:r>
              <a:r>
                <a:rPr lang="ru-RU" sz="1063" b="1" dirty="0"/>
                <a:t> </a:t>
              </a:r>
              <a:r>
                <a:rPr lang="ru-RU" sz="1063" b="1" dirty="0" err="1"/>
                <a:t>жүйесі</a:t>
              </a:r>
              <a:r>
                <a:rPr lang="ru-RU" sz="1063" b="1" dirty="0"/>
                <a:t> (ДСБАЖ) </a:t>
              </a:r>
              <a:r>
                <a:rPr lang="ru-RU" sz="1063" b="1" dirty="0" err="1"/>
                <a:t>жобасы</a:t>
              </a:r>
              <a:r>
                <a:rPr lang="ru-RU" sz="1063" b="1" dirty="0"/>
                <a:t> </a:t>
              </a:r>
              <a:r>
                <a:rPr lang="ru-RU" sz="1063" b="1" dirty="0" err="1"/>
                <a:t>іске</a:t>
              </a:r>
              <a:r>
                <a:rPr lang="ru-RU" sz="1063" b="1" dirty="0"/>
                <a:t> </a:t>
              </a:r>
              <a:r>
                <a:rPr lang="ru-RU" sz="1063" b="1" dirty="0" err="1"/>
                <a:t>қосылды</a:t>
              </a:r>
              <a:endParaRPr lang="ru-RU" sz="1063" b="1" dirty="0"/>
            </a:p>
          </p:txBody>
        </p:sp>
      </p:grpSp>
      <p:cxnSp>
        <p:nvCxnSpPr>
          <p:cNvPr id="52" name="Прямая соединительная линия 51"/>
          <p:cNvCxnSpPr/>
          <p:nvPr/>
        </p:nvCxnSpPr>
        <p:spPr bwMode="auto">
          <a:xfrm flipV="1">
            <a:off x="2440711" y="1585782"/>
            <a:ext cx="1" cy="4771682"/>
          </a:xfrm>
          <a:prstGeom prst="line">
            <a:avLst/>
          </a:prstGeom>
          <a:ln w="50800" cap="rnd">
            <a:solidFill>
              <a:schemeClr val="accent1">
                <a:lumMod val="60000"/>
                <a:lumOff val="4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Группа 52"/>
          <p:cNvGrpSpPr/>
          <p:nvPr/>
        </p:nvGrpSpPr>
        <p:grpSpPr>
          <a:xfrm>
            <a:off x="2619006" y="1557968"/>
            <a:ext cx="2303996" cy="2069487"/>
            <a:chOff x="800558" y="1034152"/>
            <a:chExt cx="2370583" cy="2152863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800558" y="1366972"/>
              <a:ext cx="2370583" cy="1820043"/>
            </a:xfrm>
            <a:prstGeom prst="roundRect">
              <a:avLst>
                <a:gd name="adj" fmla="val 8139"/>
              </a:avLst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ru-RU" sz="1329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51867" indent="-151867">
                <a:buFont typeface="Arial" pitchFamily="34" charset="0"/>
                <a:buChar char="•"/>
              </a:pP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2.1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Денсаулық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сақтау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жүйесіндегі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негізгі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реформаларды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автоматтандыру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үшін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веб-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қосымшалар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жұқа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клиент)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жасалды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151867" indent="-151867">
                <a:buFont typeface="Arial" pitchFamily="34" charset="0"/>
                <a:buChar char="•"/>
              </a:pP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2.2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Қазақстан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Республикасы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бойынша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онлайн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режимде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22 веб-портал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жұмыс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істейді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55" name="TextBox 54"/>
            <p:cNvSpPr txBox="1"/>
            <p:nvPr/>
          </p:nvSpPr>
          <p:spPr bwMode="auto">
            <a:xfrm>
              <a:off x="826103" y="1034152"/>
              <a:ext cx="2233729" cy="43637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050">
                  <a:latin typeface="Arial" pitchFamily="34" charset="0"/>
                  <a:cs typeface="Arial" pitchFamily="34" charset="0"/>
                </a:defRPr>
              </a:lvl1pPr>
            </a:lstStyle>
            <a:p>
              <a:pPr>
                <a:defRPr/>
              </a:pPr>
              <a:r>
                <a:rPr lang="ru-RU" sz="1063" b="1" dirty="0" err="1"/>
                <a:t>Алғашқы</a:t>
              </a:r>
              <a:r>
                <a:rPr lang="ru-RU" sz="1063" b="1" dirty="0"/>
                <a:t> веб-</a:t>
              </a:r>
              <a:r>
                <a:rPr lang="ru-RU" sz="1063" b="1" dirty="0" err="1"/>
                <a:t>қосымшалар</a:t>
              </a:r>
              <a:r>
                <a:rPr lang="ru-RU" sz="1063" b="1" dirty="0"/>
                <a:t> (</a:t>
              </a:r>
              <a:r>
                <a:rPr lang="ru-RU" sz="1063" b="1" dirty="0" err="1"/>
                <a:t>порталдар</a:t>
              </a:r>
              <a:r>
                <a:rPr lang="ru-RU" sz="1063" b="1" dirty="0"/>
                <a:t>)</a:t>
              </a: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2639778" y="3695375"/>
            <a:ext cx="2168083" cy="2368722"/>
            <a:chOff x="459033" y="480341"/>
            <a:chExt cx="2525313" cy="2601323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459033" y="1127882"/>
              <a:ext cx="2482130" cy="1953782"/>
            </a:xfrm>
            <a:prstGeom prst="roundRect">
              <a:avLst>
                <a:gd name="adj" fmla="val 8139"/>
              </a:avLst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3.1 ДБ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жобасы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шеңберінде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ескірген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технологиялардан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бас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тартуды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монополиялаудан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және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орталықтандырудан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бас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тартуды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ЖАО мен </a:t>
              </a:r>
              <a:r>
                <a:rPr lang="kk-KZ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даму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процесіне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тартуды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көздейтін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ұзақ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мерзімді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стратегия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әзірленді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және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бекітілді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59" name="TextBox 58"/>
            <p:cNvSpPr txBox="1"/>
            <p:nvPr/>
          </p:nvSpPr>
          <p:spPr bwMode="auto">
            <a:xfrm>
              <a:off x="502216" y="480341"/>
              <a:ext cx="2482130" cy="6402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050">
                  <a:latin typeface="Arial" pitchFamily="34" charset="0"/>
                  <a:cs typeface="Arial" pitchFamily="34" charset="0"/>
                </a:defRPr>
              </a:lvl1pPr>
            </a:lstStyle>
            <a:p>
              <a:pPr>
                <a:defRPr/>
              </a:pPr>
              <a:r>
                <a:rPr lang="ru-RU" sz="1063" b="1" dirty="0" err="1"/>
                <a:t>Электрондық</a:t>
              </a:r>
              <a:r>
                <a:rPr lang="ru-RU" sz="1063" b="1" dirty="0"/>
                <a:t> </a:t>
              </a:r>
              <a:r>
                <a:rPr lang="ru-RU" sz="1063" b="1" dirty="0" err="1"/>
                <a:t>денсаулық</a:t>
              </a:r>
              <a:r>
                <a:rPr lang="ru-RU" sz="1063" b="1" dirty="0"/>
                <a:t> </a:t>
              </a:r>
              <a:r>
                <a:rPr lang="ru-RU" sz="1063" b="1" dirty="0" err="1"/>
                <a:t>сақтауды</a:t>
              </a:r>
              <a:r>
                <a:rPr lang="ru-RU" sz="1063" b="1" dirty="0"/>
                <a:t> </a:t>
              </a:r>
              <a:r>
                <a:rPr lang="ru-RU" sz="1063" b="1" dirty="0" err="1"/>
                <a:t>дамыту</a:t>
              </a:r>
              <a:r>
                <a:rPr lang="ru-RU" sz="1063" b="1" dirty="0"/>
                <a:t> </a:t>
              </a:r>
              <a:r>
                <a:rPr lang="ru-RU" sz="1063" b="1" dirty="0" err="1"/>
                <a:t>тұжырымдамасы</a:t>
              </a:r>
              <a:endParaRPr lang="ru-RU" sz="1063" b="1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113306" y="2842687"/>
            <a:ext cx="2826937" cy="1024199"/>
            <a:chOff x="807300" y="56361"/>
            <a:chExt cx="2395415" cy="1502998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826102" y="448843"/>
              <a:ext cx="2376613" cy="1110516"/>
            </a:xfrm>
            <a:prstGeom prst="roundRect">
              <a:avLst>
                <a:gd name="adj" fmla="val 8139"/>
              </a:avLst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5.1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Дүниежүзілік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банк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жобасының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шеңберінде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интероперабельділік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(интеграция)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платформасын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енгізу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басталды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30" name="TextBox 29"/>
            <p:cNvSpPr txBox="1"/>
            <p:nvPr/>
          </p:nvSpPr>
          <p:spPr bwMode="auto">
            <a:xfrm>
              <a:off x="807300" y="56361"/>
              <a:ext cx="2376613" cy="375536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050">
                  <a:latin typeface="Arial" pitchFamily="34" charset="0"/>
                  <a:cs typeface="Arial" pitchFamily="34" charset="0"/>
                </a:defRPr>
              </a:lvl1pPr>
            </a:lstStyle>
            <a:p>
              <a:pPr>
                <a:defRPr/>
              </a:pPr>
              <a:r>
                <a:rPr lang="ru-RU" sz="1063" b="1" dirty="0" err="1"/>
                <a:t>Интероперабельділік</a:t>
              </a:r>
              <a:r>
                <a:rPr lang="ru-RU" sz="1063" b="1" dirty="0"/>
                <a:t> </a:t>
              </a:r>
              <a:r>
                <a:rPr lang="ru-RU" sz="1063" b="1" dirty="0" err="1"/>
                <a:t>платформасы</a:t>
              </a:r>
              <a:endParaRPr lang="ru-RU" sz="1063" b="1" dirty="0"/>
            </a:p>
          </p:txBody>
        </p:sp>
      </p:grpSp>
      <p:cxnSp>
        <p:nvCxnSpPr>
          <p:cNvPr id="31" name="Прямая соединительная линия 30"/>
          <p:cNvCxnSpPr/>
          <p:nvPr/>
        </p:nvCxnSpPr>
        <p:spPr bwMode="auto">
          <a:xfrm flipH="1" flipV="1">
            <a:off x="4992134" y="1601714"/>
            <a:ext cx="19469" cy="4415156"/>
          </a:xfrm>
          <a:prstGeom prst="line">
            <a:avLst/>
          </a:prstGeom>
          <a:ln w="50800" cap="rnd">
            <a:solidFill>
              <a:srgbClr val="00B05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Группа 32"/>
          <p:cNvGrpSpPr/>
          <p:nvPr/>
        </p:nvGrpSpPr>
        <p:grpSpPr>
          <a:xfrm>
            <a:off x="5083228" y="1559290"/>
            <a:ext cx="2845921" cy="1249224"/>
            <a:chOff x="756759" y="1065311"/>
            <a:chExt cx="2303073" cy="822134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790078" y="1157118"/>
              <a:ext cx="2269754" cy="730327"/>
            </a:xfrm>
            <a:prstGeom prst="roundRect">
              <a:avLst>
                <a:gd name="adj" fmla="val 8139"/>
              </a:avLst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4.1 ҚР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медициналық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ұйымдарында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МАЖ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енгізу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санының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тұрақты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өсуі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(50-ден 300-ге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дейін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4.2 </a:t>
              </a:r>
              <a:r>
                <a:rPr lang="kk-KZ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Ө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ңірлерде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ақпараттандырудың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сервистік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моделін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кеңінен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пайдалану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				</a:t>
              </a:r>
            </a:p>
            <a:p>
              <a:pPr marL="151867" indent="-151867">
                <a:buFont typeface="Arial" pitchFamily="34" charset="0"/>
                <a:buChar char="•"/>
              </a:pPr>
              <a:endPara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 bwMode="auto">
            <a:xfrm>
              <a:off x="756759" y="1065311"/>
              <a:ext cx="2269754" cy="16841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050">
                  <a:latin typeface="Arial" pitchFamily="34" charset="0"/>
                  <a:cs typeface="Arial" pitchFamily="34" charset="0"/>
                </a:defRPr>
              </a:lvl1pPr>
            </a:lstStyle>
            <a:p>
              <a:pPr>
                <a:defRPr/>
              </a:pPr>
              <a:r>
                <a:rPr lang="ru-RU" sz="1063" b="1" dirty="0"/>
                <a:t>МАЖ </a:t>
              </a:r>
              <a:r>
                <a:rPr lang="ru-RU" sz="1063" b="1" dirty="0" err="1"/>
                <a:t>енгізу</a:t>
              </a:r>
              <a:endParaRPr lang="ru-RU" sz="1063" b="1" dirty="0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5101029" y="3837330"/>
            <a:ext cx="2829302" cy="906336"/>
            <a:chOff x="806549" y="1062321"/>
            <a:chExt cx="2253283" cy="1589917"/>
          </a:xfrm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806549" y="1531492"/>
              <a:ext cx="2233730" cy="1120746"/>
            </a:xfrm>
            <a:prstGeom prst="roundRect">
              <a:avLst>
                <a:gd name="adj" fmla="val 8139"/>
              </a:avLst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6.1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Медициналық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он-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лайн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сервистер</a:t>
              </a:r>
              <a:endPara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6.2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Пациенттерге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арналған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мобильді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қосымшалар</a:t>
              </a:r>
              <a:endPara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 bwMode="auto">
            <a:xfrm>
              <a:off x="826103" y="1062321"/>
              <a:ext cx="2233729" cy="44891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050">
                  <a:latin typeface="Arial" pitchFamily="34" charset="0"/>
                  <a:cs typeface="Arial" pitchFamily="34" charset="0"/>
                </a:defRPr>
              </a:lvl1pPr>
            </a:lstStyle>
            <a:p>
              <a:pPr>
                <a:defRPr/>
              </a:pPr>
              <a:r>
                <a:rPr lang="ru-RU" sz="1063" b="1" dirty="0" err="1"/>
                <a:t>Халықты</a:t>
              </a:r>
              <a:r>
                <a:rPr lang="ru-RU" sz="1063" b="1" dirty="0"/>
                <a:t> </a:t>
              </a:r>
              <a:r>
                <a:rPr lang="ru-RU" sz="1063" b="1" dirty="0" err="1"/>
                <a:t>тарту</a:t>
              </a:r>
              <a:endParaRPr lang="ru-RU" sz="1063" b="1" dirty="0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5080735" y="4795755"/>
            <a:ext cx="2804750" cy="1255317"/>
            <a:chOff x="826103" y="1034152"/>
            <a:chExt cx="2376613" cy="1629266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826103" y="1268759"/>
              <a:ext cx="2376613" cy="1394659"/>
            </a:xfrm>
            <a:prstGeom prst="roundRect">
              <a:avLst>
                <a:gd name="adj" fmla="val 8139"/>
              </a:avLst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6.3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Министрліктің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АЖ мен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сыртқы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жүйелер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арасындағы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интеграция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сервистерінің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қабатын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іске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асыруды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бастау</a:t>
              </a:r>
              <a:endPara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6.4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Интеграциялық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процестерді</a:t>
              </a:r>
              <a:r>
                <a:rPr lang="ru-RU" sz="106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6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реттеу</a:t>
              </a:r>
              <a:endPara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 bwMode="auto">
            <a:xfrm>
              <a:off x="826103" y="1034152"/>
              <a:ext cx="2376613" cy="3321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050">
                  <a:latin typeface="Arial" pitchFamily="34" charset="0"/>
                  <a:cs typeface="Arial" pitchFamily="34" charset="0"/>
                </a:defRPr>
              </a:lvl1pPr>
            </a:lstStyle>
            <a:p>
              <a:pPr>
                <a:defRPr/>
              </a:pPr>
              <a:r>
                <a:rPr lang="ru-RU" sz="1063" b="1" dirty="0"/>
                <a:t>ДСМ АЖ-</a:t>
              </a:r>
              <a:r>
                <a:rPr lang="ru-RU" sz="1063" b="1" dirty="0" err="1"/>
                <a:t>ны</a:t>
              </a:r>
              <a:r>
                <a:rPr lang="ru-RU" sz="1063" b="1" dirty="0"/>
                <a:t> МАЖ-бен </a:t>
              </a:r>
              <a:r>
                <a:rPr lang="ru-RU" sz="1063" b="1" dirty="0" err="1"/>
                <a:t>интеграциялау</a:t>
              </a:r>
              <a:endParaRPr lang="ru-RU" sz="1063" b="1" dirty="0"/>
            </a:p>
          </p:txBody>
        </p:sp>
      </p:grpSp>
      <p:sp>
        <p:nvSpPr>
          <p:cNvPr id="89" name="Скругленный прямоугольник 88"/>
          <p:cNvSpPr/>
          <p:nvPr/>
        </p:nvSpPr>
        <p:spPr>
          <a:xfrm>
            <a:off x="8108002" y="1832343"/>
            <a:ext cx="2407863" cy="4231754"/>
          </a:xfrm>
          <a:prstGeom prst="roundRect">
            <a:avLst>
              <a:gd name="adj" fmla="val 8139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95" tIns="53997" rIns="107995" bIns="53997" rtlCol="0" anchor="t"/>
          <a:lstStyle/>
          <a:p>
            <a:pPr algn="just"/>
            <a:endParaRPr lang="ru-RU" sz="106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 Денсаулық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сақтауда</a:t>
            </a:r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мобильді</a:t>
            </a:r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қосымшаларды</a:t>
            </a:r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енгізу</a:t>
            </a:r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Емдеуге</a:t>
            </a:r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жатқызу</a:t>
            </a:r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жағдайлары</a:t>
            </a:r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жазып</a:t>
            </a:r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берілген</a:t>
            </a:r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рецептілер</a:t>
            </a:r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хабарлама</a:t>
            </a:r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7.3 </a:t>
            </a:r>
            <a:r>
              <a:rPr lang="en-US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IBM Watson for Oncology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жасанды</a:t>
            </a:r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интеллект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пилот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жүргізілді</a:t>
            </a:r>
            <a:endParaRPr lang="ru-RU" sz="106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Медициналық</a:t>
            </a:r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құжаттаманы</a:t>
            </a:r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қағазсыз</a:t>
            </a:r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жүргізуге</a:t>
            </a:r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көшу</a:t>
            </a:r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пилоттық</a:t>
            </a:r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</a:t>
            </a:r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аяқталды</a:t>
            </a:r>
            <a:endParaRPr lang="ru-RU" sz="106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Қоғамдық</a:t>
            </a:r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тамақтану</a:t>
            </a:r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объектілерінің</a:t>
            </a:r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тізілімі</a:t>
            </a:r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жасалды</a:t>
            </a:r>
            <a:endParaRPr lang="ru-RU" sz="106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Денсаулық</a:t>
            </a:r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паспорты</a:t>
            </a:r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r>
              <a:rPr lang="en-US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үкімет</a:t>
            </a:r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порталында</a:t>
            </a:r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mGov</a:t>
            </a:r>
            <a:r>
              <a:rPr lang="en-US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мобильді</a:t>
            </a:r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нұсқасында</a:t>
            </a:r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медициналық</a:t>
            </a:r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жазбалар</a:t>
            </a:r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сервисі</a:t>
            </a:r>
            <a:endParaRPr lang="ru-RU" sz="106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7.6 МӘМС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енгізу</a:t>
            </a:r>
            <a:endParaRPr lang="ru-RU" sz="106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7.7. Медициналық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бейнелерді</a:t>
            </a:r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сақтау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жүйесін</a:t>
            </a:r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PACS </a:t>
            </a:r>
            <a:r>
              <a:rPr lang="ru-RU" sz="106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енгізу</a:t>
            </a:r>
            <a:r>
              <a:rPr lang="ru-RU" sz="106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</p:txBody>
      </p:sp>
      <p:sp>
        <p:nvSpPr>
          <p:cNvPr id="93" name="TextBox 92"/>
          <p:cNvSpPr txBox="1"/>
          <p:nvPr/>
        </p:nvSpPr>
        <p:spPr bwMode="auto">
          <a:xfrm>
            <a:off x="8195221" y="1576870"/>
            <a:ext cx="2407863" cy="2726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07995" tIns="53997" rIns="107995" bIns="53997">
            <a:spAutoFit/>
          </a:bodyPr>
          <a:lstStyle>
            <a:defPPr>
              <a:defRPr lang="ru-RU"/>
            </a:defPPr>
            <a:lvl1pPr>
              <a:defRPr sz="900" b="1">
                <a:latin typeface="Calibri (Основной текст)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1063" dirty="0" err="1">
                <a:latin typeface="Arial" panose="020B0604020202020204" pitchFamily="34" charset="0"/>
              </a:rPr>
              <a:t>Пилоттық</a:t>
            </a:r>
            <a:r>
              <a:rPr lang="ru-RU" sz="1063" dirty="0">
                <a:latin typeface="Arial" panose="020B0604020202020204" pitchFamily="34" charset="0"/>
              </a:rPr>
              <a:t> </a:t>
            </a:r>
            <a:r>
              <a:rPr lang="ru-RU" sz="1063" dirty="0" err="1">
                <a:latin typeface="Arial" panose="020B0604020202020204" pitchFamily="34" charset="0"/>
              </a:rPr>
              <a:t>жобалар</a:t>
            </a:r>
            <a:endParaRPr lang="ru-RU" sz="1063" dirty="0">
              <a:latin typeface="Arial" panose="020B0604020202020204" pitchFamily="34" charset="0"/>
            </a:endParaRP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4" y="238051"/>
            <a:ext cx="637055" cy="65707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C30B-B612-411D-A87A-E8A1ABD133D8}" type="slidenum">
              <a:rPr lang="ru-RU" smtClean="0"/>
              <a:pPr/>
              <a:t>2</a:t>
            </a:fld>
            <a:endParaRPr lang="ru-RU" dirty="0"/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E3AF6081-F616-4A92-A881-90BCE3E0856B}"/>
              </a:ext>
            </a:extLst>
          </p:cNvPr>
          <p:cNvCxnSpPr>
            <a:cxnSpLocks/>
          </p:cNvCxnSpPr>
          <p:nvPr/>
        </p:nvCxnSpPr>
        <p:spPr>
          <a:xfrm>
            <a:off x="986231" y="1052361"/>
            <a:ext cx="9616853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D39A38EB-FBA3-4EF6-89C8-6EDBD8C88366}"/>
              </a:ext>
            </a:extLst>
          </p:cNvPr>
          <p:cNvSpPr/>
          <p:nvPr/>
        </p:nvSpPr>
        <p:spPr>
          <a:xfrm>
            <a:off x="986232" y="231664"/>
            <a:ext cx="9688394" cy="820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49" tIns="30374" rIns="60749" bIns="30374" rtlCol="0" anchor="ctr"/>
          <a:lstStyle/>
          <a:p>
            <a:r>
              <a:rPr lang="kk-KZ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ДЕНСАУЛЫҚ САҚТАУДЫ ЦИФРЛАНДЫРУ ТАРИХЫ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035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181" y="188964"/>
            <a:ext cx="10391055" cy="535859"/>
          </a:xfrm>
        </p:spPr>
        <p:txBody>
          <a:bodyPr anchor="t">
            <a:noAutofit/>
          </a:bodyPr>
          <a:lstStyle/>
          <a:p>
            <a:pPr algn="ctr"/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Бірлескен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жұмыс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тобының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МАЖ-</a:t>
            </a:r>
            <a:r>
              <a:rPr lang="kk-KZ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 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жұмыс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барысында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анықталған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проблемалық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мәселелер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65DA735-EA6F-47DC-ADDE-A463EAFC10C7}"/>
              </a:ext>
            </a:extLst>
          </p:cNvPr>
          <p:cNvGrpSpPr/>
          <p:nvPr/>
        </p:nvGrpSpPr>
        <p:grpSpPr>
          <a:xfrm>
            <a:off x="425768" y="1120881"/>
            <a:ext cx="1141794" cy="133138"/>
            <a:chOff x="1115842" y="6303923"/>
            <a:chExt cx="2067647" cy="241096"/>
          </a:xfrm>
        </p:grpSpPr>
        <p:sp>
          <p:nvSpPr>
            <p:cNvPr id="12" name="Rounded Rectangle 46">
              <a:extLst>
                <a:ext uri="{FF2B5EF4-FFF2-40B4-BE49-F238E27FC236}">
                  <a16:creationId xmlns:a16="http://schemas.microsoft.com/office/drawing/2014/main" id="{051385CD-0376-4B05-8B5F-8FD0157466F0}"/>
                </a:ext>
              </a:extLst>
            </p:cNvPr>
            <p:cNvSpPr/>
            <p:nvPr/>
          </p:nvSpPr>
          <p:spPr>
            <a:xfrm rot="18900000">
              <a:off x="1115842" y="6303923"/>
              <a:ext cx="243531" cy="241095"/>
            </a:xfrm>
            <a:prstGeom prst="roundRect">
              <a:avLst/>
            </a:prstGeom>
            <a:solidFill>
              <a:srgbClr val="0F6F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63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46">
              <a:extLst>
                <a:ext uri="{FF2B5EF4-FFF2-40B4-BE49-F238E27FC236}">
                  <a16:creationId xmlns:a16="http://schemas.microsoft.com/office/drawing/2014/main" id="{76E569CD-0457-4DE7-98F5-5C218D642477}"/>
                </a:ext>
              </a:extLst>
            </p:cNvPr>
            <p:cNvSpPr/>
            <p:nvPr/>
          </p:nvSpPr>
          <p:spPr>
            <a:xfrm rot="18900000">
              <a:off x="1571871" y="6303924"/>
              <a:ext cx="243531" cy="241095"/>
            </a:xfrm>
            <a:prstGeom prst="roundRect">
              <a:avLst/>
            </a:prstGeom>
            <a:solidFill>
              <a:srgbClr val="019D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63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46">
              <a:extLst>
                <a:ext uri="{FF2B5EF4-FFF2-40B4-BE49-F238E27FC236}">
                  <a16:creationId xmlns:a16="http://schemas.microsoft.com/office/drawing/2014/main" id="{C8229561-EEF4-4AF8-9CA2-1D39CEE06087}"/>
                </a:ext>
              </a:extLst>
            </p:cNvPr>
            <p:cNvSpPr/>
            <p:nvPr/>
          </p:nvSpPr>
          <p:spPr>
            <a:xfrm rot="18900000">
              <a:off x="2027900" y="6303923"/>
              <a:ext cx="243531" cy="241095"/>
            </a:xfrm>
            <a:prstGeom prst="roundRect">
              <a:avLst/>
            </a:prstGeom>
            <a:solidFill>
              <a:srgbClr val="0BD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63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46">
              <a:extLst>
                <a:ext uri="{FF2B5EF4-FFF2-40B4-BE49-F238E27FC236}">
                  <a16:creationId xmlns:a16="http://schemas.microsoft.com/office/drawing/2014/main" id="{490A8DF6-5FEE-49E0-9911-E196C46BF8EA}"/>
                </a:ext>
              </a:extLst>
            </p:cNvPr>
            <p:cNvSpPr/>
            <p:nvPr/>
          </p:nvSpPr>
          <p:spPr>
            <a:xfrm rot="18900000">
              <a:off x="2483929" y="6303924"/>
              <a:ext cx="243531" cy="241095"/>
            </a:xfrm>
            <a:prstGeom prst="roundRect">
              <a:avLst/>
            </a:prstGeom>
            <a:solidFill>
              <a:srgbClr val="10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63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46">
              <a:extLst>
                <a:ext uri="{FF2B5EF4-FFF2-40B4-BE49-F238E27FC236}">
                  <a16:creationId xmlns:a16="http://schemas.microsoft.com/office/drawing/2014/main" id="{C0AF92B4-9FB8-4DEB-A661-982658F0D5BF}"/>
                </a:ext>
              </a:extLst>
            </p:cNvPr>
            <p:cNvSpPr/>
            <p:nvPr/>
          </p:nvSpPr>
          <p:spPr>
            <a:xfrm rot="18900000">
              <a:off x="2939958" y="6303923"/>
              <a:ext cx="243531" cy="241095"/>
            </a:xfrm>
            <a:prstGeom prst="roundRect">
              <a:avLst/>
            </a:prstGeom>
            <a:solidFill>
              <a:srgbClr val="7CCC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63">
                <a:solidFill>
                  <a:schemeClr val="tx1"/>
                </a:solidFill>
              </a:endParaRPr>
            </a:p>
          </p:txBody>
        </p:sp>
      </p:grp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AFA0AC9F-EE54-4CBA-A0CA-486D9877F53D}"/>
              </a:ext>
            </a:extLst>
          </p:cNvPr>
          <p:cNvCxnSpPr>
            <a:cxnSpLocks/>
          </p:cNvCxnSpPr>
          <p:nvPr/>
        </p:nvCxnSpPr>
        <p:spPr>
          <a:xfrm flipH="1">
            <a:off x="314614" y="2919185"/>
            <a:ext cx="10067651" cy="1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BF3E0D9-8C8C-4B1A-9742-2FCCA96545DD}"/>
              </a:ext>
            </a:extLst>
          </p:cNvPr>
          <p:cNvGrpSpPr/>
          <p:nvPr/>
        </p:nvGrpSpPr>
        <p:grpSpPr>
          <a:xfrm>
            <a:off x="174871" y="1442851"/>
            <a:ext cx="523493" cy="461665"/>
            <a:chOff x="490713" y="1351280"/>
            <a:chExt cx="523493" cy="461665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790550D1-2801-44A1-940E-2B9DCE7F7B2F}"/>
                </a:ext>
              </a:extLst>
            </p:cNvPr>
            <p:cNvGrpSpPr/>
            <p:nvPr/>
          </p:nvGrpSpPr>
          <p:grpSpPr>
            <a:xfrm>
              <a:off x="490713" y="1392210"/>
              <a:ext cx="523493" cy="416270"/>
              <a:chOff x="622705" y="1899098"/>
              <a:chExt cx="1736162" cy="1380560"/>
            </a:xfrm>
          </p:grpSpPr>
          <p:sp>
            <p:nvSpPr>
              <p:cNvPr id="29" name="Rounded Rectangle 46">
                <a:extLst>
                  <a:ext uri="{FF2B5EF4-FFF2-40B4-BE49-F238E27FC236}">
                    <a16:creationId xmlns:a16="http://schemas.microsoft.com/office/drawing/2014/main" id="{BEFF7DBA-DFF1-484F-B07E-9DEB6CE8477D}"/>
                  </a:ext>
                </a:extLst>
              </p:cNvPr>
              <p:cNvSpPr/>
              <p:nvPr/>
            </p:nvSpPr>
            <p:spPr>
              <a:xfrm rot="18900000">
                <a:off x="964360" y="1899098"/>
                <a:ext cx="1394507" cy="1380560"/>
              </a:xfrm>
              <a:prstGeom prst="roundRect">
                <a:avLst/>
              </a:prstGeom>
              <a:solidFill>
                <a:srgbClr val="F4F4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ounded Rectangle 46">
                <a:extLst>
                  <a:ext uri="{FF2B5EF4-FFF2-40B4-BE49-F238E27FC236}">
                    <a16:creationId xmlns:a16="http://schemas.microsoft.com/office/drawing/2014/main" id="{C46C9590-039C-4778-91DD-7C37DA143AFC}"/>
                  </a:ext>
                </a:extLst>
              </p:cNvPr>
              <p:cNvSpPr/>
              <p:nvPr/>
            </p:nvSpPr>
            <p:spPr>
              <a:xfrm rot="18900000">
                <a:off x="622705" y="1899098"/>
                <a:ext cx="1394507" cy="1380560"/>
              </a:xfrm>
              <a:prstGeom prst="roundRect">
                <a:avLst/>
              </a:prstGeom>
              <a:gradFill>
                <a:gsLst>
                  <a:gs pos="0">
                    <a:srgbClr val="0F6FC6"/>
                  </a:gs>
                  <a:gs pos="100000">
                    <a:srgbClr val="0BD0D9"/>
                  </a:gs>
                  <a:gs pos="57000">
                    <a:srgbClr val="019DD8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27449A4-F4C4-4B34-B853-1668BD2463CE}"/>
                </a:ext>
              </a:extLst>
            </p:cNvPr>
            <p:cNvSpPr txBox="1"/>
            <p:nvPr/>
          </p:nvSpPr>
          <p:spPr>
            <a:xfrm>
              <a:off x="508000" y="1351280"/>
              <a:ext cx="3802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192D6AA-7A61-4B2A-BC40-DAC13B494C72}"/>
              </a:ext>
            </a:extLst>
          </p:cNvPr>
          <p:cNvSpPr/>
          <p:nvPr/>
        </p:nvSpPr>
        <p:spPr>
          <a:xfrm>
            <a:off x="902047" y="1370868"/>
            <a:ext cx="396241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Дәрігер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статистикалық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нысандарға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жұмыс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істейді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АЖ-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дағы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дәрігердің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жұмысы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қаржыландыру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үшін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деректерді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қалыптастырумен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байланысты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(МӘМС / ТМККК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пакеттері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8BB8C35-7086-4C63-B939-DD04306EF61E}"/>
              </a:ext>
            </a:extLst>
          </p:cNvPr>
          <p:cNvSpPr/>
          <p:nvPr/>
        </p:nvSpPr>
        <p:spPr>
          <a:xfrm>
            <a:off x="5365746" y="1304278"/>
            <a:ext cx="514985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Есепке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алудың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3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есеп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берудің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барлық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процестерін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3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бірінші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кезекте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3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медициналық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көмек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көрсетуге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арналған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шығындарды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өтеуге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қатысты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оңайлату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ҚР ДСМ </a:t>
            </a:r>
            <a:r>
              <a:rPr lang="ru-RU" sz="13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барлық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статистикалық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порталдарын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тарату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4" name="Равнобедренный треугольник 23">
            <a:extLst>
              <a:ext uri="{FF2B5EF4-FFF2-40B4-BE49-F238E27FC236}">
                <a16:creationId xmlns:a16="http://schemas.microsoft.com/office/drawing/2014/main" id="{D48A5D38-284B-45EC-A906-B91DE7F83F7F}"/>
              </a:ext>
            </a:extLst>
          </p:cNvPr>
          <p:cNvSpPr/>
          <p:nvPr/>
        </p:nvSpPr>
        <p:spPr>
          <a:xfrm rot="5400000">
            <a:off x="4452165" y="1872217"/>
            <a:ext cx="1325880" cy="228600"/>
          </a:xfrm>
          <a:prstGeom prst="triangle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D1DAEC1D-CEB9-4EA8-B0AD-3FE73412D28C}"/>
              </a:ext>
            </a:extLst>
          </p:cNvPr>
          <p:cNvGrpSpPr/>
          <p:nvPr/>
        </p:nvGrpSpPr>
        <p:grpSpPr>
          <a:xfrm>
            <a:off x="174851" y="3586427"/>
            <a:ext cx="523493" cy="461665"/>
            <a:chOff x="490713" y="1351280"/>
            <a:chExt cx="523493" cy="461665"/>
          </a:xfrm>
        </p:grpSpPr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id="{7D497AE2-DF3E-4760-91AF-83C70B2ACC86}"/>
                </a:ext>
              </a:extLst>
            </p:cNvPr>
            <p:cNvGrpSpPr/>
            <p:nvPr/>
          </p:nvGrpSpPr>
          <p:grpSpPr>
            <a:xfrm>
              <a:off x="490713" y="1392210"/>
              <a:ext cx="523493" cy="416270"/>
              <a:chOff x="622705" y="1899098"/>
              <a:chExt cx="1736162" cy="1380560"/>
            </a:xfrm>
          </p:grpSpPr>
          <p:sp>
            <p:nvSpPr>
              <p:cNvPr id="46" name="Rounded Rectangle 46">
                <a:extLst>
                  <a:ext uri="{FF2B5EF4-FFF2-40B4-BE49-F238E27FC236}">
                    <a16:creationId xmlns:a16="http://schemas.microsoft.com/office/drawing/2014/main" id="{18CEBBA4-14B2-4BFD-B12B-2163D1EF5AA6}"/>
                  </a:ext>
                </a:extLst>
              </p:cNvPr>
              <p:cNvSpPr/>
              <p:nvPr/>
            </p:nvSpPr>
            <p:spPr>
              <a:xfrm rot="18900000">
                <a:off x="964360" y="1899098"/>
                <a:ext cx="1394507" cy="1380560"/>
              </a:xfrm>
              <a:prstGeom prst="roundRect">
                <a:avLst/>
              </a:prstGeom>
              <a:solidFill>
                <a:srgbClr val="F4F4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DB86FE3C-F879-464B-BEE0-6A4FD9ED8A4B}"/>
                  </a:ext>
                </a:extLst>
              </p:cNvPr>
              <p:cNvSpPr/>
              <p:nvPr/>
            </p:nvSpPr>
            <p:spPr>
              <a:xfrm rot="18900000">
                <a:off x="622705" y="1899098"/>
                <a:ext cx="1394507" cy="1380560"/>
              </a:xfrm>
              <a:prstGeom prst="roundRect">
                <a:avLst/>
              </a:prstGeom>
              <a:gradFill>
                <a:gsLst>
                  <a:gs pos="0">
                    <a:srgbClr val="0F6FC6"/>
                  </a:gs>
                  <a:gs pos="100000">
                    <a:srgbClr val="0BD0D9"/>
                  </a:gs>
                  <a:gs pos="57000">
                    <a:srgbClr val="019DD8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7244319-3D90-4627-9F8D-4E2FF2A69A60}"/>
                </a:ext>
              </a:extLst>
            </p:cNvPr>
            <p:cNvSpPr txBox="1"/>
            <p:nvPr/>
          </p:nvSpPr>
          <p:spPr>
            <a:xfrm>
              <a:off x="508000" y="1351280"/>
              <a:ext cx="3802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9E92A326-CD1C-4920-AA8F-FC2C4AFCFEE3}"/>
              </a:ext>
            </a:extLst>
          </p:cNvPr>
          <p:cNvSpPr/>
          <p:nvPr/>
        </p:nvSpPr>
        <p:spPr>
          <a:xfrm>
            <a:off x="5892462" y="5650735"/>
            <a:ext cx="13147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>
                <a:solidFill>
                  <a:srgbClr val="0F6F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Жауаптылар</a:t>
            </a:r>
            <a:r>
              <a:rPr lang="ru-RU" sz="1200" b="1" dirty="0">
                <a:solidFill>
                  <a:srgbClr val="0F6F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Shape 5654">
            <a:extLst>
              <a:ext uri="{FF2B5EF4-FFF2-40B4-BE49-F238E27FC236}">
                <a16:creationId xmlns:a16="http://schemas.microsoft.com/office/drawing/2014/main" id="{BB5D5706-5EE5-4B11-9C3D-922584993728}"/>
              </a:ext>
            </a:extLst>
          </p:cNvPr>
          <p:cNvSpPr/>
          <p:nvPr/>
        </p:nvSpPr>
        <p:spPr>
          <a:xfrm>
            <a:off x="5618029" y="5693881"/>
            <a:ext cx="204152" cy="1907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800"/>
                </a:moveTo>
                <a:cubicBezTo>
                  <a:pt x="21600" y="6300"/>
                  <a:pt x="21600" y="6300"/>
                  <a:pt x="21600" y="6300"/>
                </a:cubicBezTo>
                <a:cubicBezTo>
                  <a:pt x="20197" y="6300"/>
                  <a:pt x="20197" y="6300"/>
                  <a:pt x="20197" y="6300"/>
                </a:cubicBezTo>
                <a:cubicBezTo>
                  <a:pt x="20197" y="6600"/>
                  <a:pt x="19636" y="6900"/>
                  <a:pt x="19356" y="6900"/>
                </a:cubicBezTo>
                <a:cubicBezTo>
                  <a:pt x="2244" y="6900"/>
                  <a:pt x="2244" y="6900"/>
                  <a:pt x="2244" y="6900"/>
                </a:cubicBezTo>
                <a:cubicBezTo>
                  <a:pt x="1683" y="6900"/>
                  <a:pt x="1403" y="6600"/>
                  <a:pt x="1403" y="6300"/>
                </a:cubicBezTo>
                <a:cubicBezTo>
                  <a:pt x="0" y="6300"/>
                  <a:pt x="0" y="6300"/>
                  <a:pt x="0" y="6300"/>
                </a:cubicBezTo>
                <a:cubicBezTo>
                  <a:pt x="0" y="4800"/>
                  <a:pt x="0" y="4800"/>
                  <a:pt x="0" y="4800"/>
                </a:cubicBezTo>
                <a:cubicBezTo>
                  <a:pt x="10660" y="0"/>
                  <a:pt x="10660" y="0"/>
                  <a:pt x="10660" y="0"/>
                </a:cubicBezTo>
                <a:lnTo>
                  <a:pt x="21600" y="4800"/>
                </a:lnTo>
                <a:close/>
                <a:moveTo>
                  <a:pt x="21600" y="20100"/>
                </a:moveTo>
                <a:cubicBezTo>
                  <a:pt x="21600" y="21600"/>
                  <a:pt x="21600" y="21600"/>
                  <a:pt x="21600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20100"/>
                  <a:pt x="0" y="20100"/>
                  <a:pt x="0" y="20100"/>
                </a:cubicBezTo>
                <a:cubicBezTo>
                  <a:pt x="0" y="19800"/>
                  <a:pt x="281" y="19500"/>
                  <a:pt x="842" y="19500"/>
                </a:cubicBezTo>
                <a:cubicBezTo>
                  <a:pt x="20758" y="19500"/>
                  <a:pt x="20758" y="19500"/>
                  <a:pt x="20758" y="19500"/>
                </a:cubicBezTo>
                <a:cubicBezTo>
                  <a:pt x="21319" y="19500"/>
                  <a:pt x="21600" y="19800"/>
                  <a:pt x="21600" y="20100"/>
                </a:cubicBezTo>
                <a:close/>
                <a:moveTo>
                  <a:pt x="5610" y="7800"/>
                </a:moveTo>
                <a:cubicBezTo>
                  <a:pt x="5610" y="17100"/>
                  <a:pt x="5610" y="17100"/>
                  <a:pt x="5610" y="17100"/>
                </a:cubicBezTo>
                <a:cubicBezTo>
                  <a:pt x="7013" y="17100"/>
                  <a:pt x="7013" y="17100"/>
                  <a:pt x="7013" y="17100"/>
                </a:cubicBezTo>
                <a:cubicBezTo>
                  <a:pt x="7013" y="7800"/>
                  <a:pt x="7013" y="7800"/>
                  <a:pt x="7013" y="7800"/>
                </a:cubicBezTo>
                <a:cubicBezTo>
                  <a:pt x="10099" y="7800"/>
                  <a:pt x="10099" y="7800"/>
                  <a:pt x="10099" y="7800"/>
                </a:cubicBezTo>
                <a:cubicBezTo>
                  <a:pt x="10099" y="17100"/>
                  <a:pt x="10099" y="17100"/>
                  <a:pt x="10099" y="17100"/>
                </a:cubicBezTo>
                <a:cubicBezTo>
                  <a:pt x="11501" y="17100"/>
                  <a:pt x="11501" y="17100"/>
                  <a:pt x="11501" y="17100"/>
                </a:cubicBezTo>
                <a:cubicBezTo>
                  <a:pt x="11501" y="7800"/>
                  <a:pt x="11501" y="7800"/>
                  <a:pt x="11501" y="7800"/>
                </a:cubicBezTo>
                <a:cubicBezTo>
                  <a:pt x="14306" y="7800"/>
                  <a:pt x="14306" y="7800"/>
                  <a:pt x="14306" y="7800"/>
                </a:cubicBezTo>
                <a:cubicBezTo>
                  <a:pt x="14306" y="17100"/>
                  <a:pt x="14306" y="17100"/>
                  <a:pt x="14306" y="17100"/>
                </a:cubicBezTo>
                <a:cubicBezTo>
                  <a:pt x="15709" y="17100"/>
                  <a:pt x="15709" y="17100"/>
                  <a:pt x="15709" y="17100"/>
                </a:cubicBezTo>
                <a:cubicBezTo>
                  <a:pt x="15709" y="7800"/>
                  <a:pt x="15709" y="7800"/>
                  <a:pt x="15709" y="7800"/>
                </a:cubicBezTo>
                <a:cubicBezTo>
                  <a:pt x="18795" y="7800"/>
                  <a:pt x="18795" y="7800"/>
                  <a:pt x="18795" y="7800"/>
                </a:cubicBezTo>
                <a:cubicBezTo>
                  <a:pt x="18795" y="17100"/>
                  <a:pt x="18795" y="17100"/>
                  <a:pt x="18795" y="17100"/>
                </a:cubicBezTo>
                <a:cubicBezTo>
                  <a:pt x="19356" y="17100"/>
                  <a:pt x="19356" y="17100"/>
                  <a:pt x="19356" y="17100"/>
                </a:cubicBezTo>
                <a:cubicBezTo>
                  <a:pt x="19636" y="17100"/>
                  <a:pt x="20197" y="17400"/>
                  <a:pt x="20197" y="17700"/>
                </a:cubicBezTo>
                <a:cubicBezTo>
                  <a:pt x="20197" y="18600"/>
                  <a:pt x="20197" y="18600"/>
                  <a:pt x="20197" y="18600"/>
                </a:cubicBezTo>
                <a:cubicBezTo>
                  <a:pt x="1403" y="18600"/>
                  <a:pt x="1403" y="18600"/>
                  <a:pt x="1403" y="18600"/>
                </a:cubicBezTo>
                <a:cubicBezTo>
                  <a:pt x="1403" y="17700"/>
                  <a:pt x="1403" y="17700"/>
                  <a:pt x="1403" y="17700"/>
                </a:cubicBezTo>
                <a:cubicBezTo>
                  <a:pt x="1403" y="17400"/>
                  <a:pt x="1683" y="17100"/>
                  <a:pt x="2244" y="17100"/>
                </a:cubicBezTo>
                <a:cubicBezTo>
                  <a:pt x="2805" y="17100"/>
                  <a:pt x="2805" y="17100"/>
                  <a:pt x="2805" y="17100"/>
                </a:cubicBezTo>
                <a:cubicBezTo>
                  <a:pt x="2805" y="7800"/>
                  <a:pt x="2805" y="7800"/>
                  <a:pt x="2805" y="7800"/>
                </a:cubicBezTo>
                <a:lnTo>
                  <a:pt x="5610" y="7800"/>
                </a:lnTo>
                <a:close/>
              </a:path>
            </a:pathLst>
          </a:custGeom>
          <a:solidFill>
            <a:srgbClr val="0F6FC6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33F66A74-0A94-4005-808D-CD164EF9D909}"/>
              </a:ext>
            </a:extLst>
          </p:cNvPr>
          <p:cNvSpPr/>
          <p:nvPr/>
        </p:nvSpPr>
        <p:spPr>
          <a:xfrm>
            <a:off x="5887016" y="5944602"/>
            <a:ext cx="43284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ҚР ДСМ, </a:t>
            </a:r>
            <a:r>
              <a:rPr lang="ru-RU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ӘлМСҚ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РЭДСО, ЖАО (МАЖ </a:t>
            </a:r>
            <a:r>
              <a:rPr lang="ru-RU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әзірлеушілері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588DB5FA-8206-431E-A864-1920B8BF41A7}"/>
              </a:ext>
            </a:extLst>
          </p:cNvPr>
          <p:cNvSpPr/>
          <p:nvPr/>
        </p:nvSpPr>
        <p:spPr>
          <a:xfrm>
            <a:off x="5697264" y="2108351"/>
            <a:ext cx="12698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>
                <a:solidFill>
                  <a:srgbClr val="0F6F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Жауаптылар</a:t>
            </a:r>
            <a:r>
              <a:rPr lang="ru-RU" sz="1200" b="1" dirty="0">
                <a:solidFill>
                  <a:srgbClr val="0F6F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Shape 5654">
            <a:extLst>
              <a:ext uri="{FF2B5EF4-FFF2-40B4-BE49-F238E27FC236}">
                <a16:creationId xmlns:a16="http://schemas.microsoft.com/office/drawing/2014/main" id="{D51E10F2-CAAA-4499-99E6-FFB870617D1E}"/>
              </a:ext>
            </a:extLst>
          </p:cNvPr>
          <p:cNvSpPr/>
          <p:nvPr/>
        </p:nvSpPr>
        <p:spPr>
          <a:xfrm>
            <a:off x="5492270" y="2133852"/>
            <a:ext cx="204152" cy="1907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800"/>
                </a:moveTo>
                <a:cubicBezTo>
                  <a:pt x="21600" y="6300"/>
                  <a:pt x="21600" y="6300"/>
                  <a:pt x="21600" y="6300"/>
                </a:cubicBezTo>
                <a:cubicBezTo>
                  <a:pt x="20197" y="6300"/>
                  <a:pt x="20197" y="6300"/>
                  <a:pt x="20197" y="6300"/>
                </a:cubicBezTo>
                <a:cubicBezTo>
                  <a:pt x="20197" y="6600"/>
                  <a:pt x="19636" y="6900"/>
                  <a:pt x="19356" y="6900"/>
                </a:cubicBezTo>
                <a:cubicBezTo>
                  <a:pt x="2244" y="6900"/>
                  <a:pt x="2244" y="6900"/>
                  <a:pt x="2244" y="6900"/>
                </a:cubicBezTo>
                <a:cubicBezTo>
                  <a:pt x="1683" y="6900"/>
                  <a:pt x="1403" y="6600"/>
                  <a:pt x="1403" y="6300"/>
                </a:cubicBezTo>
                <a:cubicBezTo>
                  <a:pt x="0" y="6300"/>
                  <a:pt x="0" y="6300"/>
                  <a:pt x="0" y="6300"/>
                </a:cubicBezTo>
                <a:cubicBezTo>
                  <a:pt x="0" y="4800"/>
                  <a:pt x="0" y="4800"/>
                  <a:pt x="0" y="4800"/>
                </a:cubicBezTo>
                <a:cubicBezTo>
                  <a:pt x="10660" y="0"/>
                  <a:pt x="10660" y="0"/>
                  <a:pt x="10660" y="0"/>
                </a:cubicBezTo>
                <a:lnTo>
                  <a:pt x="21600" y="4800"/>
                </a:lnTo>
                <a:close/>
                <a:moveTo>
                  <a:pt x="21600" y="20100"/>
                </a:moveTo>
                <a:cubicBezTo>
                  <a:pt x="21600" y="21600"/>
                  <a:pt x="21600" y="21600"/>
                  <a:pt x="21600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20100"/>
                  <a:pt x="0" y="20100"/>
                  <a:pt x="0" y="20100"/>
                </a:cubicBezTo>
                <a:cubicBezTo>
                  <a:pt x="0" y="19800"/>
                  <a:pt x="281" y="19500"/>
                  <a:pt x="842" y="19500"/>
                </a:cubicBezTo>
                <a:cubicBezTo>
                  <a:pt x="20758" y="19500"/>
                  <a:pt x="20758" y="19500"/>
                  <a:pt x="20758" y="19500"/>
                </a:cubicBezTo>
                <a:cubicBezTo>
                  <a:pt x="21319" y="19500"/>
                  <a:pt x="21600" y="19800"/>
                  <a:pt x="21600" y="20100"/>
                </a:cubicBezTo>
                <a:close/>
                <a:moveTo>
                  <a:pt x="5610" y="7800"/>
                </a:moveTo>
                <a:cubicBezTo>
                  <a:pt x="5610" y="17100"/>
                  <a:pt x="5610" y="17100"/>
                  <a:pt x="5610" y="17100"/>
                </a:cubicBezTo>
                <a:cubicBezTo>
                  <a:pt x="7013" y="17100"/>
                  <a:pt x="7013" y="17100"/>
                  <a:pt x="7013" y="17100"/>
                </a:cubicBezTo>
                <a:cubicBezTo>
                  <a:pt x="7013" y="7800"/>
                  <a:pt x="7013" y="7800"/>
                  <a:pt x="7013" y="7800"/>
                </a:cubicBezTo>
                <a:cubicBezTo>
                  <a:pt x="10099" y="7800"/>
                  <a:pt x="10099" y="7800"/>
                  <a:pt x="10099" y="7800"/>
                </a:cubicBezTo>
                <a:cubicBezTo>
                  <a:pt x="10099" y="17100"/>
                  <a:pt x="10099" y="17100"/>
                  <a:pt x="10099" y="17100"/>
                </a:cubicBezTo>
                <a:cubicBezTo>
                  <a:pt x="11501" y="17100"/>
                  <a:pt x="11501" y="17100"/>
                  <a:pt x="11501" y="17100"/>
                </a:cubicBezTo>
                <a:cubicBezTo>
                  <a:pt x="11501" y="7800"/>
                  <a:pt x="11501" y="7800"/>
                  <a:pt x="11501" y="7800"/>
                </a:cubicBezTo>
                <a:cubicBezTo>
                  <a:pt x="14306" y="7800"/>
                  <a:pt x="14306" y="7800"/>
                  <a:pt x="14306" y="7800"/>
                </a:cubicBezTo>
                <a:cubicBezTo>
                  <a:pt x="14306" y="17100"/>
                  <a:pt x="14306" y="17100"/>
                  <a:pt x="14306" y="17100"/>
                </a:cubicBezTo>
                <a:cubicBezTo>
                  <a:pt x="15709" y="17100"/>
                  <a:pt x="15709" y="17100"/>
                  <a:pt x="15709" y="17100"/>
                </a:cubicBezTo>
                <a:cubicBezTo>
                  <a:pt x="15709" y="7800"/>
                  <a:pt x="15709" y="7800"/>
                  <a:pt x="15709" y="7800"/>
                </a:cubicBezTo>
                <a:cubicBezTo>
                  <a:pt x="18795" y="7800"/>
                  <a:pt x="18795" y="7800"/>
                  <a:pt x="18795" y="7800"/>
                </a:cubicBezTo>
                <a:cubicBezTo>
                  <a:pt x="18795" y="17100"/>
                  <a:pt x="18795" y="17100"/>
                  <a:pt x="18795" y="17100"/>
                </a:cubicBezTo>
                <a:cubicBezTo>
                  <a:pt x="19356" y="17100"/>
                  <a:pt x="19356" y="17100"/>
                  <a:pt x="19356" y="17100"/>
                </a:cubicBezTo>
                <a:cubicBezTo>
                  <a:pt x="19636" y="17100"/>
                  <a:pt x="20197" y="17400"/>
                  <a:pt x="20197" y="17700"/>
                </a:cubicBezTo>
                <a:cubicBezTo>
                  <a:pt x="20197" y="18600"/>
                  <a:pt x="20197" y="18600"/>
                  <a:pt x="20197" y="18600"/>
                </a:cubicBezTo>
                <a:cubicBezTo>
                  <a:pt x="1403" y="18600"/>
                  <a:pt x="1403" y="18600"/>
                  <a:pt x="1403" y="18600"/>
                </a:cubicBezTo>
                <a:cubicBezTo>
                  <a:pt x="1403" y="17700"/>
                  <a:pt x="1403" y="17700"/>
                  <a:pt x="1403" y="17700"/>
                </a:cubicBezTo>
                <a:cubicBezTo>
                  <a:pt x="1403" y="17400"/>
                  <a:pt x="1683" y="17100"/>
                  <a:pt x="2244" y="17100"/>
                </a:cubicBezTo>
                <a:cubicBezTo>
                  <a:pt x="2805" y="17100"/>
                  <a:pt x="2805" y="17100"/>
                  <a:pt x="2805" y="17100"/>
                </a:cubicBezTo>
                <a:cubicBezTo>
                  <a:pt x="2805" y="7800"/>
                  <a:pt x="2805" y="7800"/>
                  <a:pt x="2805" y="7800"/>
                </a:cubicBezTo>
                <a:lnTo>
                  <a:pt x="5610" y="7800"/>
                </a:lnTo>
                <a:close/>
              </a:path>
            </a:pathLst>
          </a:custGeom>
          <a:solidFill>
            <a:srgbClr val="0F6FC6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CECB8836-432B-42AA-9847-25F892C423EB}"/>
              </a:ext>
            </a:extLst>
          </p:cNvPr>
          <p:cNvSpPr/>
          <p:nvPr/>
        </p:nvSpPr>
        <p:spPr>
          <a:xfrm>
            <a:off x="5696422" y="2306198"/>
            <a:ext cx="43284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ҚР ДСМ, </a:t>
            </a:r>
            <a:r>
              <a:rPr lang="ru-RU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ӘлМСҚ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РЭДСО, ЖАО (МАЖ </a:t>
            </a:r>
            <a:r>
              <a:rPr lang="ru-RU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әзірлеушілері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Равнобедренный треугольник 81">
            <a:extLst>
              <a:ext uri="{FF2B5EF4-FFF2-40B4-BE49-F238E27FC236}">
                <a16:creationId xmlns:a16="http://schemas.microsoft.com/office/drawing/2014/main" id="{2DBE0FE1-AFE1-4D4B-99F4-C7DCFD7B8BE0}"/>
              </a:ext>
            </a:extLst>
          </p:cNvPr>
          <p:cNvSpPr/>
          <p:nvPr/>
        </p:nvSpPr>
        <p:spPr>
          <a:xfrm rot="5400000">
            <a:off x="4419139" y="4029887"/>
            <a:ext cx="1325880" cy="228600"/>
          </a:xfrm>
          <a:prstGeom prst="triangle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2B0C2E9-F2A4-4C1F-8972-2A0B0844826F}"/>
              </a:ext>
            </a:extLst>
          </p:cNvPr>
          <p:cNvSpPr/>
          <p:nvPr/>
        </p:nvSpPr>
        <p:spPr>
          <a:xfrm>
            <a:off x="861364" y="3249810"/>
            <a:ext cx="402899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600"/>
              </a:spcAft>
              <a:buFont typeface="+mj-lt"/>
              <a:buAutoNum type="arabicPeriod"/>
            </a:pP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МАЖ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интерфейсінде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деректерді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енгізудің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көп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еңбекті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қажет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ететін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процесм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>
              <a:spcAft>
                <a:spcPts val="1600"/>
              </a:spcAft>
              <a:buFont typeface="+mj-lt"/>
              <a:buAutoNum type="arabicPeriod"/>
            </a:pP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Дәрігердің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өзіне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тән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емес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міндеттерді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орындауы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барлық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бағыттарды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көрсетілетін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қызметтерді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диагноздарды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№ 626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бұйрыққа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(ТМККК,МӘМС)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байланыстыруды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ескере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отырып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көрсетілетін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қызметтер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диагнозын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таңдау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342900" indent="-342900">
              <a:spcAft>
                <a:spcPts val="1600"/>
              </a:spcAft>
              <a:buFont typeface="+mj-lt"/>
              <a:buAutoNum type="arabicPeriod"/>
            </a:pP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Барлық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нысандар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ҚР ДСМ 2020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жылғы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30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қазандағы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№ ҚР ДСМ-175/2020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бұйрығына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сәйкес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МАЖ-да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іске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асырылмаған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>
              <a:spcAft>
                <a:spcPts val="1600"/>
              </a:spcAft>
              <a:buFont typeface="+mj-lt"/>
              <a:buAutoNum type="arabicPeriod"/>
            </a:pP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ҚР ДСМ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кейбір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АЖ-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ларының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МАЖ-бен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ықпалдастырудың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болмауына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байланысты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бірнеше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жүйеде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жұмыс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істеу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қажеттілігі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8BB8C35-7086-4C63-B939-DD04306EF61E}"/>
              </a:ext>
            </a:extLst>
          </p:cNvPr>
          <p:cNvSpPr/>
          <p:nvPr/>
        </p:nvSpPr>
        <p:spPr>
          <a:xfrm>
            <a:off x="5462470" y="3392228"/>
            <a:ext cx="4995215" cy="2241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Ақпараттық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жүйелерге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деректерді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енгізуді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жеңілдету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НҚА-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қажетті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деректер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тұрғысынан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қайта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қарау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Денсаулық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сақтау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бизнес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процестерін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оңтайландыру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ҚР ДСМ АЖ, МАЖ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интеграциялық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жұмыстарын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жүргізу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ҚР ДСМ АЖ, МАЖ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модификациясы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Электрондық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денсаулық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сақтаудың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жаңа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архитектурасына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көшіру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588DB5FA-8206-431E-A864-1920B8BF41A7}"/>
              </a:ext>
            </a:extLst>
          </p:cNvPr>
          <p:cNvSpPr/>
          <p:nvPr/>
        </p:nvSpPr>
        <p:spPr>
          <a:xfrm>
            <a:off x="5663255" y="2565489"/>
            <a:ext cx="17491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>
                <a:solidFill>
                  <a:srgbClr val="0F6F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Мерзімі</a:t>
            </a:r>
            <a:r>
              <a:rPr lang="ru-RU" sz="1200" b="1" dirty="0">
                <a:solidFill>
                  <a:srgbClr val="0F6F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2021-2022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588DB5FA-8206-431E-A864-1920B8BF41A7}"/>
              </a:ext>
            </a:extLst>
          </p:cNvPr>
          <p:cNvSpPr/>
          <p:nvPr/>
        </p:nvSpPr>
        <p:spPr>
          <a:xfrm>
            <a:off x="5892462" y="6247881"/>
            <a:ext cx="17491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>
                <a:solidFill>
                  <a:srgbClr val="0F6F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Мерзімі</a:t>
            </a:r>
            <a:r>
              <a:rPr lang="ru-RU" sz="1200" b="1" dirty="0">
                <a:solidFill>
                  <a:srgbClr val="0F6F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200" b="1" dirty="0">
                <a:solidFill>
                  <a:srgbClr val="0F6F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2021-2022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E3AF6081-F616-4A92-A881-90BCE3E0856B}"/>
              </a:ext>
            </a:extLst>
          </p:cNvPr>
          <p:cNvCxnSpPr>
            <a:cxnSpLocks/>
          </p:cNvCxnSpPr>
          <p:nvPr/>
        </p:nvCxnSpPr>
        <p:spPr>
          <a:xfrm>
            <a:off x="420978" y="717918"/>
            <a:ext cx="9616853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940672" y="6959566"/>
            <a:ext cx="2429947" cy="402483"/>
          </a:xfrm>
        </p:spPr>
        <p:txBody>
          <a:bodyPr/>
          <a:lstStyle/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26032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D1DAEC1D-CEB9-4EA8-B0AD-3FE73412D28C}"/>
              </a:ext>
            </a:extLst>
          </p:cNvPr>
          <p:cNvGrpSpPr/>
          <p:nvPr/>
        </p:nvGrpSpPr>
        <p:grpSpPr>
          <a:xfrm>
            <a:off x="470393" y="1787118"/>
            <a:ext cx="523493" cy="430440"/>
            <a:chOff x="490713" y="1378040"/>
            <a:chExt cx="523493" cy="430440"/>
          </a:xfrm>
        </p:grpSpPr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id="{7D497AE2-DF3E-4760-91AF-83C70B2ACC86}"/>
                </a:ext>
              </a:extLst>
            </p:cNvPr>
            <p:cNvGrpSpPr/>
            <p:nvPr/>
          </p:nvGrpSpPr>
          <p:grpSpPr>
            <a:xfrm>
              <a:off x="490713" y="1392210"/>
              <a:ext cx="523493" cy="416270"/>
              <a:chOff x="622705" y="1899098"/>
              <a:chExt cx="1736162" cy="1380560"/>
            </a:xfrm>
          </p:grpSpPr>
          <p:sp>
            <p:nvSpPr>
              <p:cNvPr id="46" name="Rounded Rectangle 46">
                <a:extLst>
                  <a:ext uri="{FF2B5EF4-FFF2-40B4-BE49-F238E27FC236}">
                    <a16:creationId xmlns:a16="http://schemas.microsoft.com/office/drawing/2014/main" id="{18CEBBA4-14B2-4BFD-B12B-2163D1EF5AA6}"/>
                  </a:ext>
                </a:extLst>
              </p:cNvPr>
              <p:cNvSpPr/>
              <p:nvPr/>
            </p:nvSpPr>
            <p:spPr>
              <a:xfrm rot="18900000">
                <a:off x="964360" y="1899098"/>
                <a:ext cx="1394507" cy="1380560"/>
              </a:xfrm>
              <a:prstGeom prst="roundRect">
                <a:avLst/>
              </a:prstGeom>
              <a:solidFill>
                <a:srgbClr val="F4F4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DB86FE3C-F879-464B-BEE0-6A4FD9ED8A4B}"/>
                  </a:ext>
                </a:extLst>
              </p:cNvPr>
              <p:cNvSpPr/>
              <p:nvPr/>
            </p:nvSpPr>
            <p:spPr>
              <a:xfrm rot="18900000">
                <a:off x="622705" y="1899098"/>
                <a:ext cx="1394507" cy="1380560"/>
              </a:xfrm>
              <a:prstGeom prst="roundRect">
                <a:avLst/>
              </a:prstGeom>
              <a:gradFill>
                <a:gsLst>
                  <a:gs pos="0">
                    <a:srgbClr val="0F6FC6"/>
                  </a:gs>
                  <a:gs pos="100000">
                    <a:srgbClr val="0BD0D9"/>
                  </a:gs>
                  <a:gs pos="57000">
                    <a:srgbClr val="019DD8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7244319-3D90-4627-9F8D-4E2FF2A69A60}"/>
                </a:ext>
              </a:extLst>
            </p:cNvPr>
            <p:cNvSpPr txBox="1"/>
            <p:nvPr/>
          </p:nvSpPr>
          <p:spPr>
            <a:xfrm>
              <a:off x="508133" y="1378040"/>
              <a:ext cx="3481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975A6D91-7FF0-4811-9C20-7836736FD667}"/>
              </a:ext>
            </a:extLst>
          </p:cNvPr>
          <p:cNvCxnSpPr>
            <a:cxnSpLocks/>
          </p:cNvCxnSpPr>
          <p:nvPr/>
        </p:nvCxnSpPr>
        <p:spPr>
          <a:xfrm flipH="1">
            <a:off x="409031" y="2913649"/>
            <a:ext cx="10067651" cy="1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691F4BE4-22EB-4BEA-BF08-76CFCDFD5844}"/>
              </a:ext>
            </a:extLst>
          </p:cNvPr>
          <p:cNvSpPr txBox="1">
            <a:spLocks/>
          </p:cNvSpPr>
          <p:nvPr/>
        </p:nvSpPr>
        <p:spPr>
          <a:xfrm>
            <a:off x="485344" y="383921"/>
            <a:ext cx="8640105" cy="4051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МЕДИЦИНАЛЫҚ КӨРСЕТІЛЕТІН ҚЫЗМЕТТЕРГЕ АҚЫ ТӨЛЕУ МӘСЕЛЕЛЕРІ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6BB1215-522E-4DCC-AE61-51573EF744BA}"/>
              </a:ext>
            </a:extLst>
          </p:cNvPr>
          <p:cNvSpPr/>
          <p:nvPr/>
        </p:nvSpPr>
        <p:spPr>
          <a:xfrm>
            <a:off x="1110269" y="1652245"/>
            <a:ext cx="43325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МСАК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деңгейінде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мамандар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көрсететін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қызметтердің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бөлігі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тарификаторда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жоқ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оларды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бағалау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мүмкін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емес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D96F7DB-7E28-4180-9F5E-BF76C7AF79A7}"/>
              </a:ext>
            </a:extLst>
          </p:cNvPr>
          <p:cNvSpPr/>
          <p:nvPr/>
        </p:nvSpPr>
        <p:spPr>
          <a:xfrm>
            <a:off x="6093021" y="1525508"/>
            <a:ext cx="3290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Медициналық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көрсетілетінқызметтер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тарификаторын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қайта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қарау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2D9BBE2E-70E9-4A1D-AAB3-8D19A352F76E}"/>
              </a:ext>
            </a:extLst>
          </p:cNvPr>
          <p:cNvSpPr/>
          <p:nvPr/>
        </p:nvSpPr>
        <p:spPr>
          <a:xfrm>
            <a:off x="6354756" y="2121220"/>
            <a:ext cx="12698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>
                <a:solidFill>
                  <a:srgbClr val="0F6F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Жауаптылар</a:t>
            </a:r>
            <a:r>
              <a:rPr lang="ru-RU" sz="1200" b="1" dirty="0">
                <a:solidFill>
                  <a:srgbClr val="0F6F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Shape 5654">
            <a:extLst>
              <a:ext uri="{FF2B5EF4-FFF2-40B4-BE49-F238E27FC236}">
                <a16:creationId xmlns:a16="http://schemas.microsoft.com/office/drawing/2014/main" id="{7B2B48AB-4AD9-4D5A-BA39-90ED3A039854}"/>
              </a:ext>
            </a:extLst>
          </p:cNvPr>
          <p:cNvSpPr/>
          <p:nvPr/>
        </p:nvSpPr>
        <p:spPr>
          <a:xfrm>
            <a:off x="6093021" y="2137041"/>
            <a:ext cx="204152" cy="1907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800"/>
                </a:moveTo>
                <a:cubicBezTo>
                  <a:pt x="21600" y="6300"/>
                  <a:pt x="21600" y="6300"/>
                  <a:pt x="21600" y="6300"/>
                </a:cubicBezTo>
                <a:cubicBezTo>
                  <a:pt x="20197" y="6300"/>
                  <a:pt x="20197" y="6300"/>
                  <a:pt x="20197" y="6300"/>
                </a:cubicBezTo>
                <a:cubicBezTo>
                  <a:pt x="20197" y="6600"/>
                  <a:pt x="19636" y="6900"/>
                  <a:pt x="19356" y="6900"/>
                </a:cubicBezTo>
                <a:cubicBezTo>
                  <a:pt x="2244" y="6900"/>
                  <a:pt x="2244" y="6900"/>
                  <a:pt x="2244" y="6900"/>
                </a:cubicBezTo>
                <a:cubicBezTo>
                  <a:pt x="1683" y="6900"/>
                  <a:pt x="1403" y="6600"/>
                  <a:pt x="1403" y="6300"/>
                </a:cubicBezTo>
                <a:cubicBezTo>
                  <a:pt x="0" y="6300"/>
                  <a:pt x="0" y="6300"/>
                  <a:pt x="0" y="6300"/>
                </a:cubicBezTo>
                <a:cubicBezTo>
                  <a:pt x="0" y="4800"/>
                  <a:pt x="0" y="4800"/>
                  <a:pt x="0" y="4800"/>
                </a:cubicBezTo>
                <a:cubicBezTo>
                  <a:pt x="10660" y="0"/>
                  <a:pt x="10660" y="0"/>
                  <a:pt x="10660" y="0"/>
                </a:cubicBezTo>
                <a:lnTo>
                  <a:pt x="21600" y="4800"/>
                </a:lnTo>
                <a:close/>
                <a:moveTo>
                  <a:pt x="21600" y="20100"/>
                </a:moveTo>
                <a:cubicBezTo>
                  <a:pt x="21600" y="21600"/>
                  <a:pt x="21600" y="21600"/>
                  <a:pt x="21600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20100"/>
                  <a:pt x="0" y="20100"/>
                  <a:pt x="0" y="20100"/>
                </a:cubicBezTo>
                <a:cubicBezTo>
                  <a:pt x="0" y="19800"/>
                  <a:pt x="281" y="19500"/>
                  <a:pt x="842" y="19500"/>
                </a:cubicBezTo>
                <a:cubicBezTo>
                  <a:pt x="20758" y="19500"/>
                  <a:pt x="20758" y="19500"/>
                  <a:pt x="20758" y="19500"/>
                </a:cubicBezTo>
                <a:cubicBezTo>
                  <a:pt x="21319" y="19500"/>
                  <a:pt x="21600" y="19800"/>
                  <a:pt x="21600" y="20100"/>
                </a:cubicBezTo>
                <a:close/>
                <a:moveTo>
                  <a:pt x="5610" y="7800"/>
                </a:moveTo>
                <a:cubicBezTo>
                  <a:pt x="5610" y="17100"/>
                  <a:pt x="5610" y="17100"/>
                  <a:pt x="5610" y="17100"/>
                </a:cubicBezTo>
                <a:cubicBezTo>
                  <a:pt x="7013" y="17100"/>
                  <a:pt x="7013" y="17100"/>
                  <a:pt x="7013" y="17100"/>
                </a:cubicBezTo>
                <a:cubicBezTo>
                  <a:pt x="7013" y="7800"/>
                  <a:pt x="7013" y="7800"/>
                  <a:pt x="7013" y="7800"/>
                </a:cubicBezTo>
                <a:cubicBezTo>
                  <a:pt x="10099" y="7800"/>
                  <a:pt x="10099" y="7800"/>
                  <a:pt x="10099" y="7800"/>
                </a:cubicBezTo>
                <a:cubicBezTo>
                  <a:pt x="10099" y="17100"/>
                  <a:pt x="10099" y="17100"/>
                  <a:pt x="10099" y="17100"/>
                </a:cubicBezTo>
                <a:cubicBezTo>
                  <a:pt x="11501" y="17100"/>
                  <a:pt x="11501" y="17100"/>
                  <a:pt x="11501" y="17100"/>
                </a:cubicBezTo>
                <a:cubicBezTo>
                  <a:pt x="11501" y="7800"/>
                  <a:pt x="11501" y="7800"/>
                  <a:pt x="11501" y="7800"/>
                </a:cubicBezTo>
                <a:cubicBezTo>
                  <a:pt x="14306" y="7800"/>
                  <a:pt x="14306" y="7800"/>
                  <a:pt x="14306" y="7800"/>
                </a:cubicBezTo>
                <a:cubicBezTo>
                  <a:pt x="14306" y="17100"/>
                  <a:pt x="14306" y="17100"/>
                  <a:pt x="14306" y="17100"/>
                </a:cubicBezTo>
                <a:cubicBezTo>
                  <a:pt x="15709" y="17100"/>
                  <a:pt x="15709" y="17100"/>
                  <a:pt x="15709" y="17100"/>
                </a:cubicBezTo>
                <a:cubicBezTo>
                  <a:pt x="15709" y="7800"/>
                  <a:pt x="15709" y="7800"/>
                  <a:pt x="15709" y="7800"/>
                </a:cubicBezTo>
                <a:cubicBezTo>
                  <a:pt x="18795" y="7800"/>
                  <a:pt x="18795" y="7800"/>
                  <a:pt x="18795" y="7800"/>
                </a:cubicBezTo>
                <a:cubicBezTo>
                  <a:pt x="18795" y="17100"/>
                  <a:pt x="18795" y="17100"/>
                  <a:pt x="18795" y="17100"/>
                </a:cubicBezTo>
                <a:cubicBezTo>
                  <a:pt x="19356" y="17100"/>
                  <a:pt x="19356" y="17100"/>
                  <a:pt x="19356" y="17100"/>
                </a:cubicBezTo>
                <a:cubicBezTo>
                  <a:pt x="19636" y="17100"/>
                  <a:pt x="20197" y="17400"/>
                  <a:pt x="20197" y="17700"/>
                </a:cubicBezTo>
                <a:cubicBezTo>
                  <a:pt x="20197" y="18600"/>
                  <a:pt x="20197" y="18600"/>
                  <a:pt x="20197" y="18600"/>
                </a:cubicBezTo>
                <a:cubicBezTo>
                  <a:pt x="1403" y="18600"/>
                  <a:pt x="1403" y="18600"/>
                  <a:pt x="1403" y="18600"/>
                </a:cubicBezTo>
                <a:cubicBezTo>
                  <a:pt x="1403" y="17700"/>
                  <a:pt x="1403" y="17700"/>
                  <a:pt x="1403" y="17700"/>
                </a:cubicBezTo>
                <a:cubicBezTo>
                  <a:pt x="1403" y="17400"/>
                  <a:pt x="1683" y="17100"/>
                  <a:pt x="2244" y="17100"/>
                </a:cubicBezTo>
                <a:cubicBezTo>
                  <a:pt x="2805" y="17100"/>
                  <a:pt x="2805" y="17100"/>
                  <a:pt x="2805" y="17100"/>
                </a:cubicBezTo>
                <a:cubicBezTo>
                  <a:pt x="2805" y="7800"/>
                  <a:pt x="2805" y="7800"/>
                  <a:pt x="2805" y="7800"/>
                </a:cubicBezTo>
                <a:lnTo>
                  <a:pt x="5610" y="7800"/>
                </a:lnTo>
                <a:close/>
              </a:path>
            </a:pathLst>
          </a:custGeom>
          <a:solidFill>
            <a:srgbClr val="0F6FC6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BC1714B0-6D9D-44CC-A785-7B824A005F2D}"/>
              </a:ext>
            </a:extLst>
          </p:cNvPr>
          <p:cNvSpPr/>
          <p:nvPr/>
        </p:nvSpPr>
        <p:spPr>
          <a:xfrm>
            <a:off x="8046118" y="2096719"/>
            <a:ext cx="1675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ҚР ДСМ, </a:t>
            </a:r>
            <a:r>
              <a:rPr lang="ru-RU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ӘлМСҚ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7E7E669-E801-451E-B0E2-C44EBD07DC7C}"/>
              </a:ext>
            </a:extLst>
          </p:cNvPr>
          <p:cNvSpPr/>
          <p:nvPr/>
        </p:nvSpPr>
        <p:spPr>
          <a:xfrm>
            <a:off x="1036333" y="3027570"/>
            <a:ext cx="429895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МСАК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деңгейінде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мамандар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көрсететін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қызметтердің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бөлігінің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осы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көрсетілетін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қызметтерге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жұмсалған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қаражаттың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өзіндік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құнынан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бірнеше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есе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төмен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бағасы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немесе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осы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көрсетілетін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қызметтерді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жеке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жеткізушілермен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салыстырғанда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арзанырақ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бағасы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бар.</a:t>
            </a:r>
          </a:p>
        </p:txBody>
      </p: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5508A3DF-57CC-4051-9321-88A26B8816C3}"/>
              </a:ext>
            </a:extLst>
          </p:cNvPr>
          <p:cNvGrpSpPr/>
          <p:nvPr/>
        </p:nvGrpSpPr>
        <p:grpSpPr>
          <a:xfrm>
            <a:off x="454381" y="3143911"/>
            <a:ext cx="523493" cy="416270"/>
            <a:chOff x="490713" y="1392210"/>
            <a:chExt cx="523493" cy="416270"/>
          </a:xfrm>
        </p:grpSpPr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E581E669-73DC-4A16-A100-653A3CA25799}"/>
                </a:ext>
              </a:extLst>
            </p:cNvPr>
            <p:cNvGrpSpPr/>
            <p:nvPr/>
          </p:nvGrpSpPr>
          <p:grpSpPr>
            <a:xfrm>
              <a:off x="490713" y="1392210"/>
              <a:ext cx="523493" cy="416270"/>
              <a:chOff x="622705" y="1899098"/>
              <a:chExt cx="1736162" cy="1380560"/>
            </a:xfrm>
          </p:grpSpPr>
          <p:sp>
            <p:nvSpPr>
              <p:cNvPr id="108" name="Rounded Rectangle 46">
                <a:extLst>
                  <a:ext uri="{FF2B5EF4-FFF2-40B4-BE49-F238E27FC236}">
                    <a16:creationId xmlns:a16="http://schemas.microsoft.com/office/drawing/2014/main" id="{E3B3C298-702F-4C7A-AB43-414F685BFF34}"/>
                  </a:ext>
                </a:extLst>
              </p:cNvPr>
              <p:cNvSpPr/>
              <p:nvPr/>
            </p:nvSpPr>
            <p:spPr>
              <a:xfrm rot="18900000">
                <a:off x="964360" y="1899098"/>
                <a:ext cx="1394507" cy="1380560"/>
              </a:xfrm>
              <a:prstGeom prst="roundRect">
                <a:avLst/>
              </a:prstGeom>
              <a:solidFill>
                <a:srgbClr val="F4F4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ounded Rectangle 46">
                <a:extLst>
                  <a:ext uri="{FF2B5EF4-FFF2-40B4-BE49-F238E27FC236}">
                    <a16:creationId xmlns:a16="http://schemas.microsoft.com/office/drawing/2014/main" id="{98C47972-723C-4B5C-8EBF-E9D73B828E38}"/>
                  </a:ext>
                </a:extLst>
              </p:cNvPr>
              <p:cNvSpPr/>
              <p:nvPr/>
            </p:nvSpPr>
            <p:spPr>
              <a:xfrm rot="18900000">
                <a:off x="622705" y="1899098"/>
                <a:ext cx="1394507" cy="1380560"/>
              </a:xfrm>
              <a:prstGeom prst="roundRect">
                <a:avLst/>
              </a:prstGeom>
              <a:gradFill>
                <a:gsLst>
                  <a:gs pos="0">
                    <a:srgbClr val="0F6FC6"/>
                  </a:gs>
                  <a:gs pos="100000">
                    <a:srgbClr val="0BD0D9"/>
                  </a:gs>
                  <a:gs pos="57000">
                    <a:srgbClr val="019DD8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7EDE688-8CA1-43B6-B679-E47D0D84CA90}"/>
                </a:ext>
              </a:extLst>
            </p:cNvPr>
            <p:cNvSpPr txBox="1"/>
            <p:nvPr/>
          </p:nvSpPr>
          <p:spPr>
            <a:xfrm>
              <a:off x="521676" y="1396502"/>
              <a:ext cx="3481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6EEABA2-4F57-481B-9042-B20246AE6A38}"/>
              </a:ext>
            </a:extLst>
          </p:cNvPr>
          <p:cNvSpPr/>
          <p:nvPr/>
        </p:nvSpPr>
        <p:spPr>
          <a:xfrm>
            <a:off x="6173849" y="3172802"/>
            <a:ext cx="36569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Медициналық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қызметтер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тарификаторын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құнының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негіздемесімен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құны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бөлігінде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қайта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қарау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BA3BC63-DBFB-4CAB-A9E4-1935CFE533FF}"/>
              </a:ext>
            </a:extLst>
          </p:cNvPr>
          <p:cNvSpPr/>
          <p:nvPr/>
        </p:nvSpPr>
        <p:spPr>
          <a:xfrm>
            <a:off x="6258353" y="4267018"/>
            <a:ext cx="13147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>
                <a:solidFill>
                  <a:srgbClr val="0F6F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Жауаптылар</a:t>
            </a:r>
            <a:r>
              <a:rPr lang="ru-RU" sz="1200" b="1" dirty="0">
                <a:solidFill>
                  <a:srgbClr val="0F6F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1" name="Shape 5654">
            <a:extLst>
              <a:ext uri="{FF2B5EF4-FFF2-40B4-BE49-F238E27FC236}">
                <a16:creationId xmlns:a16="http://schemas.microsoft.com/office/drawing/2014/main" id="{7740C26C-CD61-436B-A2C7-E57C4AEDBE51}"/>
              </a:ext>
            </a:extLst>
          </p:cNvPr>
          <p:cNvSpPr/>
          <p:nvPr/>
        </p:nvSpPr>
        <p:spPr>
          <a:xfrm>
            <a:off x="6093021" y="4313859"/>
            <a:ext cx="204152" cy="1907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800"/>
                </a:moveTo>
                <a:cubicBezTo>
                  <a:pt x="21600" y="6300"/>
                  <a:pt x="21600" y="6300"/>
                  <a:pt x="21600" y="6300"/>
                </a:cubicBezTo>
                <a:cubicBezTo>
                  <a:pt x="20197" y="6300"/>
                  <a:pt x="20197" y="6300"/>
                  <a:pt x="20197" y="6300"/>
                </a:cubicBezTo>
                <a:cubicBezTo>
                  <a:pt x="20197" y="6600"/>
                  <a:pt x="19636" y="6900"/>
                  <a:pt x="19356" y="6900"/>
                </a:cubicBezTo>
                <a:cubicBezTo>
                  <a:pt x="2244" y="6900"/>
                  <a:pt x="2244" y="6900"/>
                  <a:pt x="2244" y="6900"/>
                </a:cubicBezTo>
                <a:cubicBezTo>
                  <a:pt x="1683" y="6900"/>
                  <a:pt x="1403" y="6600"/>
                  <a:pt x="1403" y="6300"/>
                </a:cubicBezTo>
                <a:cubicBezTo>
                  <a:pt x="0" y="6300"/>
                  <a:pt x="0" y="6300"/>
                  <a:pt x="0" y="6300"/>
                </a:cubicBezTo>
                <a:cubicBezTo>
                  <a:pt x="0" y="4800"/>
                  <a:pt x="0" y="4800"/>
                  <a:pt x="0" y="4800"/>
                </a:cubicBezTo>
                <a:cubicBezTo>
                  <a:pt x="10660" y="0"/>
                  <a:pt x="10660" y="0"/>
                  <a:pt x="10660" y="0"/>
                </a:cubicBezTo>
                <a:lnTo>
                  <a:pt x="21600" y="4800"/>
                </a:lnTo>
                <a:close/>
                <a:moveTo>
                  <a:pt x="21600" y="20100"/>
                </a:moveTo>
                <a:cubicBezTo>
                  <a:pt x="21600" y="21600"/>
                  <a:pt x="21600" y="21600"/>
                  <a:pt x="21600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20100"/>
                  <a:pt x="0" y="20100"/>
                  <a:pt x="0" y="20100"/>
                </a:cubicBezTo>
                <a:cubicBezTo>
                  <a:pt x="0" y="19800"/>
                  <a:pt x="281" y="19500"/>
                  <a:pt x="842" y="19500"/>
                </a:cubicBezTo>
                <a:cubicBezTo>
                  <a:pt x="20758" y="19500"/>
                  <a:pt x="20758" y="19500"/>
                  <a:pt x="20758" y="19500"/>
                </a:cubicBezTo>
                <a:cubicBezTo>
                  <a:pt x="21319" y="19500"/>
                  <a:pt x="21600" y="19800"/>
                  <a:pt x="21600" y="20100"/>
                </a:cubicBezTo>
                <a:close/>
                <a:moveTo>
                  <a:pt x="5610" y="7800"/>
                </a:moveTo>
                <a:cubicBezTo>
                  <a:pt x="5610" y="17100"/>
                  <a:pt x="5610" y="17100"/>
                  <a:pt x="5610" y="17100"/>
                </a:cubicBezTo>
                <a:cubicBezTo>
                  <a:pt x="7013" y="17100"/>
                  <a:pt x="7013" y="17100"/>
                  <a:pt x="7013" y="17100"/>
                </a:cubicBezTo>
                <a:cubicBezTo>
                  <a:pt x="7013" y="7800"/>
                  <a:pt x="7013" y="7800"/>
                  <a:pt x="7013" y="7800"/>
                </a:cubicBezTo>
                <a:cubicBezTo>
                  <a:pt x="10099" y="7800"/>
                  <a:pt x="10099" y="7800"/>
                  <a:pt x="10099" y="7800"/>
                </a:cubicBezTo>
                <a:cubicBezTo>
                  <a:pt x="10099" y="17100"/>
                  <a:pt x="10099" y="17100"/>
                  <a:pt x="10099" y="17100"/>
                </a:cubicBezTo>
                <a:cubicBezTo>
                  <a:pt x="11501" y="17100"/>
                  <a:pt x="11501" y="17100"/>
                  <a:pt x="11501" y="17100"/>
                </a:cubicBezTo>
                <a:cubicBezTo>
                  <a:pt x="11501" y="7800"/>
                  <a:pt x="11501" y="7800"/>
                  <a:pt x="11501" y="7800"/>
                </a:cubicBezTo>
                <a:cubicBezTo>
                  <a:pt x="14306" y="7800"/>
                  <a:pt x="14306" y="7800"/>
                  <a:pt x="14306" y="7800"/>
                </a:cubicBezTo>
                <a:cubicBezTo>
                  <a:pt x="14306" y="17100"/>
                  <a:pt x="14306" y="17100"/>
                  <a:pt x="14306" y="17100"/>
                </a:cubicBezTo>
                <a:cubicBezTo>
                  <a:pt x="15709" y="17100"/>
                  <a:pt x="15709" y="17100"/>
                  <a:pt x="15709" y="17100"/>
                </a:cubicBezTo>
                <a:cubicBezTo>
                  <a:pt x="15709" y="7800"/>
                  <a:pt x="15709" y="7800"/>
                  <a:pt x="15709" y="7800"/>
                </a:cubicBezTo>
                <a:cubicBezTo>
                  <a:pt x="18795" y="7800"/>
                  <a:pt x="18795" y="7800"/>
                  <a:pt x="18795" y="7800"/>
                </a:cubicBezTo>
                <a:cubicBezTo>
                  <a:pt x="18795" y="17100"/>
                  <a:pt x="18795" y="17100"/>
                  <a:pt x="18795" y="17100"/>
                </a:cubicBezTo>
                <a:cubicBezTo>
                  <a:pt x="19356" y="17100"/>
                  <a:pt x="19356" y="17100"/>
                  <a:pt x="19356" y="17100"/>
                </a:cubicBezTo>
                <a:cubicBezTo>
                  <a:pt x="19636" y="17100"/>
                  <a:pt x="20197" y="17400"/>
                  <a:pt x="20197" y="17700"/>
                </a:cubicBezTo>
                <a:cubicBezTo>
                  <a:pt x="20197" y="18600"/>
                  <a:pt x="20197" y="18600"/>
                  <a:pt x="20197" y="18600"/>
                </a:cubicBezTo>
                <a:cubicBezTo>
                  <a:pt x="1403" y="18600"/>
                  <a:pt x="1403" y="18600"/>
                  <a:pt x="1403" y="18600"/>
                </a:cubicBezTo>
                <a:cubicBezTo>
                  <a:pt x="1403" y="17700"/>
                  <a:pt x="1403" y="17700"/>
                  <a:pt x="1403" y="17700"/>
                </a:cubicBezTo>
                <a:cubicBezTo>
                  <a:pt x="1403" y="17400"/>
                  <a:pt x="1683" y="17100"/>
                  <a:pt x="2244" y="17100"/>
                </a:cubicBezTo>
                <a:cubicBezTo>
                  <a:pt x="2805" y="17100"/>
                  <a:pt x="2805" y="17100"/>
                  <a:pt x="2805" y="17100"/>
                </a:cubicBezTo>
                <a:cubicBezTo>
                  <a:pt x="2805" y="7800"/>
                  <a:pt x="2805" y="7800"/>
                  <a:pt x="2805" y="7800"/>
                </a:cubicBezTo>
                <a:lnTo>
                  <a:pt x="5610" y="7800"/>
                </a:lnTo>
                <a:close/>
              </a:path>
            </a:pathLst>
          </a:custGeom>
          <a:solidFill>
            <a:srgbClr val="0F6FC6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8A179587-2419-4F3E-95A0-3215AA53150D}"/>
              </a:ext>
            </a:extLst>
          </p:cNvPr>
          <p:cNvSpPr/>
          <p:nvPr/>
        </p:nvSpPr>
        <p:spPr>
          <a:xfrm>
            <a:off x="7822267" y="4281532"/>
            <a:ext cx="1675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ҚР ДСМ, </a:t>
            </a:r>
            <a:r>
              <a:rPr lang="ru-RU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ӘлМСҚ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" name="Равнобедренный треугольник 112">
            <a:extLst>
              <a:ext uri="{FF2B5EF4-FFF2-40B4-BE49-F238E27FC236}">
                <a16:creationId xmlns:a16="http://schemas.microsoft.com/office/drawing/2014/main" id="{A3A10815-B362-44E8-A27C-7C70943BEF1D}"/>
              </a:ext>
            </a:extLst>
          </p:cNvPr>
          <p:cNvSpPr/>
          <p:nvPr/>
        </p:nvSpPr>
        <p:spPr>
          <a:xfrm rot="5400000">
            <a:off x="5043314" y="1863262"/>
            <a:ext cx="1166935" cy="292322"/>
          </a:xfrm>
          <a:prstGeom prst="triangle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Равнобедренный треугольник 113">
            <a:extLst>
              <a:ext uri="{FF2B5EF4-FFF2-40B4-BE49-F238E27FC236}">
                <a16:creationId xmlns:a16="http://schemas.microsoft.com/office/drawing/2014/main" id="{DDEFADDE-DBEA-404C-A59B-0A00303F8F53}"/>
              </a:ext>
            </a:extLst>
          </p:cNvPr>
          <p:cNvSpPr/>
          <p:nvPr/>
        </p:nvSpPr>
        <p:spPr>
          <a:xfrm rot="5400000">
            <a:off x="4956061" y="3658180"/>
            <a:ext cx="1325880" cy="228600"/>
          </a:xfrm>
          <a:prstGeom prst="triangle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0BF3E0D9-8C8C-4B1A-9742-2FCCA96545DD}"/>
              </a:ext>
            </a:extLst>
          </p:cNvPr>
          <p:cNvGrpSpPr/>
          <p:nvPr/>
        </p:nvGrpSpPr>
        <p:grpSpPr>
          <a:xfrm>
            <a:off x="450588" y="4952229"/>
            <a:ext cx="523493" cy="461665"/>
            <a:chOff x="490713" y="1351280"/>
            <a:chExt cx="523493" cy="461665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790550D1-2801-44A1-940E-2B9DCE7F7B2F}"/>
                </a:ext>
              </a:extLst>
            </p:cNvPr>
            <p:cNvGrpSpPr/>
            <p:nvPr/>
          </p:nvGrpSpPr>
          <p:grpSpPr>
            <a:xfrm>
              <a:off x="490713" y="1392210"/>
              <a:ext cx="523493" cy="416270"/>
              <a:chOff x="622705" y="1899098"/>
              <a:chExt cx="1736162" cy="1380560"/>
            </a:xfrm>
          </p:grpSpPr>
          <p:sp>
            <p:nvSpPr>
              <p:cNvPr id="37" name="Rounded Rectangle 46">
                <a:extLst>
                  <a:ext uri="{FF2B5EF4-FFF2-40B4-BE49-F238E27FC236}">
                    <a16:creationId xmlns:a16="http://schemas.microsoft.com/office/drawing/2014/main" id="{BEFF7DBA-DFF1-484F-B07E-9DEB6CE8477D}"/>
                  </a:ext>
                </a:extLst>
              </p:cNvPr>
              <p:cNvSpPr/>
              <p:nvPr/>
            </p:nvSpPr>
            <p:spPr>
              <a:xfrm rot="18900000">
                <a:off x="964360" y="1899098"/>
                <a:ext cx="1394507" cy="1380560"/>
              </a:xfrm>
              <a:prstGeom prst="roundRect">
                <a:avLst/>
              </a:prstGeom>
              <a:solidFill>
                <a:srgbClr val="F4F4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ounded Rectangle 46">
                <a:extLst>
                  <a:ext uri="{FF2B5EF4-FFF2-40B4-BE49-F238E27FC236}">
                    <a16:creationId xmlns:a16="http://schemas.microsoft.com/office/drawing/2014/main" id="{C46C9590-039C-4778-91DD-7C37DA143AFC}"/>
                  </a:ext>
                </a:extLst>
              </p:cNvPr>
              <p:cNvSpPr/>
              <p:nvPr/>
            </p:nvSpPr>
            <p:spPr>
              <a:xfrm rot="18900000">
                <a:off x="622705" y="1899098"/>
                <a:ext cx="1394507" cy="1380560"/>
              </a:xfrm>
              <a:prstGeom prst="roundRect">
                <a:avLst/>
              </a:prstGeom>
              <a:gradFill>
                <a:gsLst>
                  <a:gs pos="0">
                    <a:srgbClr val="0F6FC6"/>
                  </a:gs>
                  <a:gs pos="100000">
                    <a:srgbClr val="0BD0D9"/>
                  </a:gs>
                  <a:gs pos="57000">
                    <a:srgbClr val="019DD8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27449A4-F4C4-4B34-B853-1668BD2463CE}"/>
                </a:ext>
              </a:extLst>
            </p:cNvPr>
            <p:cNvSpPr txBox="1"/>
            <p:nvPr/>
          </p:nvSpPr>
          <p:spPr>
            <a:xfrm>
              <a:off x="508000" y="1351280"/>
              <a:ext cx="3802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</p:grp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2134866C-2678-4BA1-8F83-0BC46AFF131B}"/>
              </a:ext>
            </a:extLst>
          </p:cNvPr>
          <p:cNvSpPr/>
          <p:nvPr/>
        </p:nvSpPr>
        <p:spPr>
          <a:xfrm>
            <a:off x="1110269" y="4967618"/>
            <a:ext cx="38958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Бірыңғай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АЖ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болмауы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13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</a:t>
            </a:r>
            <a:r>
              <a:rPr lang="ru-RU" sz="1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пациентке </a:t>
            </a:r>
            <a:r>
              <a:rPr lang="ru-RU" sz="13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</a:t>
            </a:r>
            <a:r>
              <a:rPr lang="ru-RU" sz="1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көрсету</a:t>
            </a:r>
            <a:r>
              <a:rPr lang="ru-RU" sz="1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уақытын</a:t>
            </a:r>
            <a:r>
              <a:rPr lang="ru-RU" sz="1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ұзартатын</a:t>
            </a:r>
            <a:r>
              <a:rPr lang="ru-RU" sz="1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пациент </a:t>
            </a:r>
            <a:r>
              <a:rPr lang="ru-RU" sz="13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туралы</a:t>
            </a:r>
            <a:r>
              <a:rPr lang="ru-RU" sz="1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ақпарат</a:t>
            </a:r>
            <a:r>
              <a:rPr lang="ru-RU" sz="1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алу</a:t>
            </a:r>
            <a:r>
              <a:rPr lang="ru-RU" sz="1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үшін</a:t>
            </a:r>
            <a:r>
              <a:rPr lang="ru-RU" sz="1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порталдар</a:t>
            </a:r>
            <a:r>
              <a:rPr lang="ru-RU" sz="1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арасында</a:t>
            </a:r>
            <a:r>
              <a:rPr lang="ru-RU" sz="1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интеграция </a:t>
            </a:r>
            <a:r>
              <a:rPr lang="ru-RU" sz="13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жоқ</a:t>
            </a:r>
            <a:r>
              <a:rPr lang="ru-RU" sz="13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0" name="Shape 5654">
            <a:extLst>
              <a:ext uri="{FF2B5EF4-FFF2-40B4-BE49-F238E27FC236}">
                <a16:creationId xmlns:a16="http://schemas.microsoft.com/office/drawing/2014/main" id="{BB5D5706-5EE5-4B11-9C3D-922584993728}"/>
              </a:ext>
            </a:extLst>
          </p:cNvPr>
          <p:cNvSpPr/>
          <p:nvPr/>
        </p:nvSpPr>
        <p:spPr>
          <a:xfrm>
            <a:off x="6173849" y="6239806"/>
            <a:ext cx="204152" cy="1907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800"/>
                </a:moveTo>
                <a:cubicBezTo>
                  <a:pt x="21600" y="6300"/>
                  <a:pt x="21600" y="6300"/>
                  <a:pt x="21600" y="6300"/>
                </a:cubicBezTo>
                <a:cubicBezTo>
                  <a:pt x="20197" y="6300"/>
                  <a:pt x="20197" y="6300"/>
                  <a:pt x="20197" y="6300"/>
                </a:cubicBezTo>
                <a:cubicBezTo>
                  <a:pt x="20197" y="6600"/>
                  <a:pt x="19636" y="6900"/>
                  <a:pt x="19356" y="6900"/>
                </a:cubicBezTo>
                <a:cubicBezTo>
                  <a:pt x="2244" y="6900"/>
                  <a:pt x="2244" y="6900"/>
                  <a:pt x="2244" y="6900"/>
                </a:cubicBezTo>
                <a:cubicBezTo>
                  <a:pt x="1683" y="6900"/>
                  <a:pt x="1403" y="6600"/>
                  <a:pt x="1403" y="6300"/>
                </a:cubicBezTo>
                <a:cubicBezTo>
                  <a:pt x="0" y="6300"/>
                  <a:pt x="0" y="6300"/>
                  <a:pt x="0" y="6300"/>
                </a:cubicBezTo>
                <a:cubicBezTo>
                  <a:pt x="0" y="4800"/>
                  <a:pt x="0" y="4800"/>
                  <a:pt x="0" y="4800"/>
                </a:cubicBezTo>
                <a:cubicBezTo>
                  <a:pt x="10660" y="0"/>
                  <a:pt x="10660" y="0"/>
                  <a:pt x="10660" y="0"/>
                </a:cubicBezTo>
                <a:lnTo>
                  <a:pt x="21600" y="4800"/>
                </a:lnTo>
                <a:close/>
                <a:moveTo>
                  <a:pt x="21600" y="20100"/>
                </a:moveTo>
                <a:cubicBezTo>
                  <a:pt x="21600" y="21600"/>
                  <a:pt x="21600" y="21600"/>
                  <a:pt x="21600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20100"/>
                  <a:pt x="0" y="20100"/>
                  <a:pt x="0" y="20100"/>
                </a:cubicBezTo>
                <a:cubicBezTo>
                  <a:pt x="0" y="19800"/>
                  <a:pt x="281" y="19500"/>
                  <a:pt x="842" y="19500"/>
                </a:cubicBezTo>
                <a:cubicBezTo>
                  <a:pt x="20758" y="19500"/>
                  <a:pt x="20758" y="19500"/>
                  <a:pt x="20758" y="19500"/>
                </a:cubicBezTo>
                <a:cubicBezTo>
                  <a:pt x="21319" y="19500"/>
                  <a:pt x="21600" y="19800"/>
                  <a:pt x="21600" y="20100"/>
                </a:cubicBezTo>
                <a:close/>
                <a:moveTo>
                  <a:pt x="5610" y="7800"/>
                </a:moveTo>
                <a:cubicBezTo>
                  <a:pt x="5610" y="17100"/>
                  <a:pt x="5610" y="17100"/>
                  <a:pt x="5610" y="17100"/>
                </a:cubicBezTo>
                <a:cubicBezTo>
                  <a:pt x="7013" y="17100"/>
                  <a:pt x="7013" y="17100"/>
                  <a:pt x="7013" y="17100"/>
                </a:cubicBezTo>
                <a:cubicBezTo>
                  <a:pt x="7013" y="7800"/>
                  <a:pt x="7013" y="7800"/>
                  <a:pt x="7013" y="7800"/>
                </a:cubicBezTo>
                <a:cubicBezTo>
                  <a:pt x="10099" y="7800"/>
                  <a:pt x="10099" y="7800"/>
                  <a:pt x="10099" y="7800"/>
                </a:cubicBezTo>
                <a:cubicBezTo>
                  <a:pt x="10099" y="17100"/>
                  <a:pt x="10099" y="17100"/>
                  <a:pt x="10099" y="17100"/>
                </a:cubicBezTo>
                <a:cubicBezTo>
                  <a:pt x="11501" y="17100"/>
                  <a:pt x="11501" y="17100"/>
                  <a:pt x="11501" y="17100"/>
                </a:cubicBezTo>
                <a:cubicBezTo>
                  <a:pt x="11501" y="7800"/>
                  <a:pt x="11501" y="7800"/>
                  <a:pt x="11501" y="7800"/>
                </a:cubicBezTo>
                <a:cubicBezTo>
                  <a:pt x="14306" y="7800"/>
                  <a:pt x="14306" y="7800"/>
                  <a:pt x="14306" y="7800"/>
                </a:cubicBezTo>
                <a:cubicBezTo>
                  <a:pt x="14306" y="17100"/>
                  <a:pt x="14306" y="17100"/>
                  <a:pt x="14306" y="17100"/>
                </a:cubicBezTo>
                <a:cubicBezTo>
                  <a:pt x="15709" y="17100"/>
                  <a:pt x="15709" y="17100"/>
                  <a:pt x="15709" y="17100"/>
                </a:cubicBezTo>
                <a:cubicBezTo>
                  <a:pt x="15709" y="7800"/>
                  <a:pt x="15709" y="7800"/>
                  <a:pt x="15709" y="7800"/>
                </a:cubicBezTo>
                <a:cubicBezTo>
                  <a:pt x="18795" y="7800"/>
                  <a:pt x="18795" y="7800"/>
                  <a:pt x="18795" y="7800"/>
                </a:cubicBezTo>
                <a:cubicBezTo>
                  <a:pt x="18795" y="17100"/>
                  <a:pt x="18795" y="17100"/>
                  <a:pt x="18795" y="17100"/>
                </a:cubicBezTo>
                <a:cubicBezTo>
                  <a:pt x="19356" y="17100"/>
                  <a:pt x="19356" y="17100"/>
                  <a:pt x="19356" y="17100"/>
                </a:cubicBezTo>
                <a:cubicBezTo>
                  <a:pt x="19636" y="17100"/>
                  <a:pt x="20197" y="17400"/>
                  <a:pt x="20197" y="17700"/>
                </a:cubicBezTo>
                <a:cubicBezTo>
                  <a:pt x="20197" y="18600"/>
                  <a:pt x="20197" y="18600"/>
                  <a:pt x="20197" y="18600"/>
                </a:cubicBezTo>
                <a:cubicBezTo>
                  <a:pt x="1403" y="18600"/>
                  <a:pt x="1403" y="18600"/>
                  <a:pt x="1403" y="18600"/>
                </a:cubicBezTo>
                <a:cubicBezTo>
                  <a:pt x="1403" y="17700"/>
                  <a:pt x="1403" y="17700"/>
                  <a:pt x="1403" y="17700"/>
                </a:cubicBezTo>
                <a:cubicBezTo>
                  <a:pt x="1403" y="17400"/>
                  <a:pt x="1683" y="17100"/>
                  <a:pt x="2244" y="17100"/>
                </a:cubicBezTo>
                <a:cubicBezTo>
                  <a:pt x="2805" y="17100"/>
                  <a:pt x="2805" y="17100"/>
                  <a:pt x="2805" y="17100"/>
                </a:cubicBezTo>
                <a:cubicBezTo>
                  <a:pt x="2805" y="7800"/>
                  <a:pt x="2805" y="7800"/>
                  <a:pt x="2805" y="7800"/>
                </a:cubicBezTo>
                <a:lnTo>
                  <a:pt x="5610" y="7800"/>
                </a:lnTo>
                <a:close/>
              </a:path>
            </a:pathLst>
          </a:custGeom>
          <a:solidFill>
            <a:srgbClr val="0F6FC6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33F66A74-0A94-4005-808D-CD164EF9D909}"/>
              </a:ext>
            </a:extLst>
          </p:cNvPr>
          <p:cNvSpPr/>
          <p:nvPr/>
        </p:nvSpPr>
        <p:spPr>
          <a:xfrm>
            <a:off x="6127358" y="6440658"/>
            <a:ext cx="43284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ҚР ДСМ, </a:t>
            </a:r>
            <a:r>
              <a:rPr lang="ru-RU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ӘлМСҚ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РЭДСО, ЖАО (МАЖ </a:t>
            </a:r>
            <a:r>
              <a:rPr lang="ru-RU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әзірлеушілері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7399078C-3A11-453B-A7EE-2D131130F82B}"/>
              </a:ext>
            </a:extLst>
          </p:cNvPr>
          <p:cNvSpPr/>
          <p:nvPr/>
        </p:nvSpPr>
        <p:spPr>
          <a:xfrm>
            <a:off x="5772943" y="4986255"/>
            <a:ext cx="5151032" cy="108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Деректердің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қажетті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көлемін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ескере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отырып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жүйелерді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біріктіруді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жүргізу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сервистерді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модификациялау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spcAft>
                <a:spcPts val="1000"/>
              </a:spcAft>
            </a:pP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Электрондық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денсаулық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сақтаудың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жаңа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архитектурасына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көшіру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eHealth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ядросы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мен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ДдТжҚТФБ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енгізу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975A6D91-7FF0-4811-9C20-7836736FD667}"/>
              </a:ext>
            </a:extLst>
          </p:cNvPr>
          <p:cNvCxnSpPr>
            <a:cxnSpLocks/>
          </p:cNvCxnSpPr>
          <p:nvPr/>
        </p:nvCxnSpPr>
        <p:spPr>
          <a:xfrm flipH="1">
            <a:off x="398391" y="4812153"/>
            <a:ext cx="10067651" cy="1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Равнобедренный треугольник 49">
            <a:extLst>
              <a:ext uri="{FF2B5EF4-FFF2-40B4-BE49-F238E27FC236}">
                <a16:creationId xmlns:a16="http://schemas.microsoft.com/office/drawing/2014/main" id="{DDEFADDE-DBEA-404C-A59B-0A00303F8F53}"/>
              </a:ext>
            </a:extLst>
          </p:cNvPr>
          <p:cNvSpPr/>
          <p:nvPr/>
        </p:nvSpPr>
        <p:spPr>
          <a:xfrm rot="5400000">
            <a:off x="4873369" y="5603547"/>
            <a:ext cx="1325880" cy="228600"/>
          </a:xfrm>
          <a:prstGeom prst="triangle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588DB5FA-8206-431E-A864-1920B8BF41A7}"/>
              </a:ext>
            </a:extLst>
          </p:cNvPr>
          <p:cNvSpPr/>
          <p:nvPr/>
        </p:nvSpPr>
        <p:spPr>
          <a:xfrm>
            <a:off x="6401512" y="2406775"/>
            <a:ext cx="17491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>
                <a:solidFill>
                  <a:srgbClr val="0F6F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Мерзімі</a:t>
            </a:r>
            <a:r>
              <a:rPr lang="ru-RU" sz="1200" b="1" dirty="0">
                <a:solidFill>
                  <a:srgbClr val="0F6F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200" b="1" dirty="0">
                <a:solidFill>
                  <a:srgbClr val="0F6F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2021-2022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588DB5FA-8206-431E-A864-1920B8BF41A7}"/>
              </a:ext>
            </a:extLst>
          </p:cNvPr>
          <p:cNvSpPr/>
          <p:nvPr/>
        </p:nvSpPr>
        <p:spPr>
          <a:xfrm>
            <a:off x="6295145" y="4520903"/>
            <a:ext cx="1749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>
                <a:solidFill>
                  <a:srgbClr val="0F6F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Мерзімі</a:t>
            </a:r>
            <a:r>
              <a:rPr lang="ru-RU" sz="1200" b="1" dirty="0">
                <a:solidFill>
                  <a:srgbClr val="0F6F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200" b="1" dirty="0">
                <a:solidFill>
                  <a:srgbClr val="0F6F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2021-2022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588DB5FA-8206-431E-A864-1920B8BF41A7}"/>
              </a:ext>
            </a:extLst>
          </p:cNvPr>
          <p:cNvSpPr/>
          <p:nvPr/>
        </p:nvSpPr>
        <p:spPr>
          <a:xfrm>
            <a:off x="6129800" y="6747735"/>
            <a:ext cx="17491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>
                <a:solidFill>
                  <a:srgbClr val="0F6F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Мерзімі</a:t>
            </a:r>
            <a:r>
              <a:rPr lang="ru-RU" sz="1200" b="1" dirty="0">
                <a:solidFill>
                  <a:srgbClr val="0F6F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1200" b="1" dirty="0">
                <a:solidFill>
                  <a:srgbClr val="0F6F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2021-2022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2BA3BC63-DBFB-4CAB-A9E4-1935CFE533FF}"/>
              </a:ext>
            </a:extLst>
          </p:cNvPr>
          <p:cNvSpPr/>
          <p:nvPr/>
        </p:nvSpPr>
        <p:spPr>
          <a:xfrm>
            <a:off x="6357835" y="6165521"/>
            <a:ext cx="13147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>
                <a:solidFill>
                  <a:srgbClr val="0F6F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Жауаптылар</a:t>
            </a:r>
            <a:r>
              <a:rPr lang="ru-RU" sz="1200" b="1" dirty="0">
                <a:solidFill>
                  <a:srgbClr val="0F6F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E3AF6081-F616-4A92-A881-90BCE3E0856B}"/>
              </a:ext>
            </a:extLst>
          </p:cNvPr>
          <p:cNvCxnSpPr>
            <a:cxnSpLocks/>
          </p:cNvCxnSpPr>
          <p:nvPr/>
        </p:nvCxnSpPr>
        <p:spPr>
          <a:xfrm>
            <a:off x="133087" y="1068121"/>
            <a:ext cx="9616853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934556" y="6995072"/>
            <a:ext cx="2429947" cy="402483"/>
          </a:xfrm>
        </p:spPr>
        <p:txBody>
          <a:bodyPr/>
          <a:lstStyle/>
          <a:p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01037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9175805" y="1606734"/>
            <a:ext cx="1550424" cy="8283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783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4783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783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1914" y="6139085"/>
            <a:ext cx="2680542" cy="719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75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ru-RU" sz="4075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</a:t>
            </a:r>
            <a:r>
              <a:rPr lang="en-US" sz="4075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40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9" name="Object 11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68260" y="1542881"/>
          <a:ext cx="1036" cy="1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260" y="1542881"/>
                        <a:ext cx="1036" cy="10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Двойная стрелка вверх/вниз 59"/>
          <p:cNvSpPr/>
          <p:nvPr/>
        </p:nvSpPr>
        <p:spPr>
          <a:xfrm rot="3366961">
            <a:off x="6550798" y="2365789"/>
            <a:ext cx="115783" cy="796250"/>
          </a:xfrm>
          <a:prstGeom prst="upDownArrow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Двойная стрелка вверх/вниз 61"/>
          <p:cNvSpPr/>
          <p:nvPr/>
        </p:nvSpPr>
        <p:spPr>
          <a:xfrm rot="6035235">
            <a:off x="3212868" y="3276634"/>
            <a:ext cx="129998" cy="1001387"/>
          </a:xfrm>
          <a:prstGeom prst="upDownArrow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Двойная стрелка вверх/вниз 73"/>
          <p:cNvSpPr/>
          <p:nvPr/>
        </p:nvSpPr>
        <p:spPr>
          <a:xfrm>
            <a:off x="5093771" y="2458527"/>
            <a:ext cx="126930" cy="416409"/>
          </a:xfrm>
          <a:prstGeom prst="upDownArrow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882967" y="6167968"/>
            <a:ext cx="1836674" cy="5230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40" b="1" dirty="0" err="1">
                <a:ln w="0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Дәрі-дәрмекпен</a:t>
            </a:r>
            <a:r>
              <a:rPr lang="ru-RU" sz="1240" b="1" dirty="0">
                <a:ln w="0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40" b="1" dirty="0" err="1">
                <a:ln w="0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240" b="1" dirty="0">
                <a:ln w="0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40" b="1" dirty="0" err="1">
                <a:ln w="0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r>
              <a:rPr lang="ru-RU" sz="1240" b="1" dirty="0">
                <a:ln w="0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(ХПА)</a:t>
            </a:r>
          </a:p>
        </p:txBody>
      </p:sp>
      <p:sp>
        <p:nvSpPr>
          <p:cNvPr id="77" name="Двойная стрелка вверх/вниз 76"/>
          <p:cNvSpPr/>
          <p:nvPr/>
        </p:nvSpPr>
        <p:spPr>
          <a:xfrm rot="2122675">
            <a:off x="4304083" y="5268016"/>
            <a:ext cx="149021" cy="911832"/>
          </a:xfrm>
          <a:prstGeom prst="upDownArrow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Двойная стрелка вверх/вниз 84"/>
          <p:cNvSpPr/>
          <p:nvPr/>
        </p:nvSpPr>
        <p:spPr>
          <a:xfrm rot="5340000">
            <a:off x="7184772" y="3341558"/>
            <a:ext cx="107405" cy="1166742"/>
          </a:xfrm>
          <a:prstGeom prst="upDownArrow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1388934" y="2366129"/>
            <a:ext cx="1998874" cy="7077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63" b="1" dirty="0" err="1">
                <a:ln w="0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Пациенттің</a:t>
            </a:r>
            <a:r>
              <a:rPr lang="ru-RU" sz="1063" b="1" dirty="0">
                <a:ln w="0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63" b="1" dirty="0" err="1">
                <a:ln w="0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денсаулық</a:t>
            </a:r>
            <a:r>
              <a:rPr lang="ru-RU" sz="1063" b="1" dirty="0">
                <a:ln w="0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63" b="1" dirty="0" err="1">
                <a:ln w="0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жағдайын</a:t>
            </a:r>
            <a:r>
              <a:rPr lang="ru-RU" sz="1063" b="1" dirty="0">
                <a:ln w="0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63" b="1" dirty="0" err="1">
                <a:ln w="0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қашықтан</a:t>
            </a:r>
            <a:r>
              <a:rPr lang="ru-RU" sz="1063" b="1" dirty="0">
                <a:ln w="0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63" b="1" dirty="0" err="1">
                <a:ln w="0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мониторингтеу</a:t>
            </a:r>
            <a:endParaRPr lang="ru-RU" sz="1063" b="1" dirty="0">
              <a:ln w="0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8857412" y="5595089"/>
            <a:ext cx="1892702" cy="3672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40" b="1" dirty="0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ЗАЖ, РАЖ, </a:t>
            </a:r>
          </a:p>
          <a:p>
            <a:pPr algn="ctr"/>
            <a:r>
              <a:rPr lang="en-US" sz="1240" b="1" dirty="0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PACS, ERP</a:t>
            </a:r>
            <a:endParaRPr lang="ru-RU" sz="1240" b="1" dirty="0">
              <a:ln w="0"/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7784628" y="5145801"/>
            <a:ext cx="617467" cy="3111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40" b="1" dirty="0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МАЖ</a:t>
            </a:r>
          </a:p>
        </p:txBody>
      </p:sp>
      <p:sp>
        <p:nvSpPr>
          <p:cNvPr id="91" name="Двойная стрелка вверх/вниз 90"/>
          <p:cNvSpPr/>
          <p:nvPr/>
        </p:nvSpPr>
        <p:spPr>
          <a:xfrm rot="6207855">
            <a:off x="8786324" y="4901840"/>
            <a:ext cx="121001" cy="565172"/>
          </a:xfrm>
          <a:prstGeom prst="upDownArrow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7830829" y="3723189"/>
            <a:ext cx="1608310" cy="3412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40" b="1" dirty="0" err="1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Виртуалды</a:t>
            </a:r>
            <a:endParaRPr lang="ru-RU" sz="1240" b="1" dirty="0">
              <a:ln w="0"/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40" b="1" dirty="0" err="1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толықтырылған</a:t>
            </a:r>
            <a:endParaRPr lang="ru-RU" sz="1240" b="1" dirty="0">
              <a:ln w="0"/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40" b="1" dirty="0" err="1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шындық</a:t>
            </a:r>
            <a:endParaRPr lang="ru-RU" sz="1240" b="1" dirty="0">
              <a:ln w="0"/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7633323" y="6403255"/>
            <a:ext cx="1805816" cy="3164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40" b="1" dirty="0" err="1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Жасанды</a:t>
            </a:r>
            <a:r>
              <a:rPr lang="ru-RU" sz="1240" b="1" dirty="0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интеллект</a:t>
            </a: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3163771" y="2042847"/>
            <a:ext cx="1591634" cy="3164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4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Дәрігердің</a:t>
            </a:r>
            <a:r>
              <a:rPr lang="ru-RU" sz="124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4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жеке</a:t>
            </a:r>
            <a:r>
              <a:rPr lang="ru-RU" sz="124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4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кабинеті</a:t>
            </a:r>
            <a:endParaRPr lang="ru-RU" sz="1240" b="1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6878726" y="1903181"/>
            <a:ext cx="1591634" cy="6664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40" b="1" dirty="0" err="1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Дәрігерлердің</a:t>
            </a:r>
            <a:endParaRPr lang="ru-RU" sz="1240" b="1" dirty="0">
              <a:ln w="0"/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40" b="1" dirty="0" err="1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рейтингтік</a:t>
            </a:r>
            <a:r>
              <a:rPr lang="ru-RU" sz="1240" b="1" dirty="0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40" b="1" dirty="0" err="1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</a:t>
            </a:r>
            <a:endParaRPr lang="ru-RU" sz="1240" b="1" dirty="0">
              <a:ln w="0"/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Двойная стрелка вверх/вниз 98"/>
          <p:cNvSpPr/>
          <p:nvPr/>
        </p:nvSpPr>
        <p:spPr>
          <a:xfrm rot="6988187">
            <a:off x="6936352" y="4245188"/>
            <a:ext cx="145913" cy="808041"/>
          </a:xfrm>
          <a:prstGeom prst="upDownArrow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Двойная стрелка вверх/вниз 99"/>
          <p:cNvSpPr/>
          <p:nvPr/>
        </p:nvSpPr>
        <p:spPr>
          <a:xfrm rot="7555777">
            <a:off x="6494454" y="5118683"/>
            <a:ext cx="158916" cy="952812"/>
          </a:xfrm>
          <a:prstGeom prst="upDownArrow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Двойная стрелка вверх/вниз 102"/>
          <p:cNvSpPr/>
          <p:nvPr/>
        </p:nvSpPr>
        <p:spPr>
          <a:xfrm rot="10800000">
            <a:off x="5142977" y="5456973"/>
            <a:ext cx="220219" cy="710994"/>
          </a:xfrm>
          <a:prstGeom prst="upDownArrow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Двойная стрелка вверх/вниз 103"/>
          <p:cNvSpPr/>
          <p:nvPr/>
        </p:nvSpPr>
        <p:spPr>
          <a:xfrm rot="18632534">
            <a:off x="4132638" y="2435855"/>
            <a:ext cx="113498" cy="605232"/>
          </a:xfrm>
          <a:prstGeom prst="upDownArrow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Двойная стрелка вверх/вниз 104"/>
          <p:cNvSpPr/>
          <p:nvPr/>
        </p:nvSpPr>
        <p:spPr>
          <a:xfrm rot="17790135">
            <a:off x="3447016" y="2704520"/>
            <a:ext cx="108032" cy="969078"/>
          </a:xfrm>
          <a:prstGeom prst="upDownArrow">
            <a:avLst>
              <a:gd name="adj1" fmla="val 57719"/>
              <a:gd name="adj2" fmla="val 50000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1189426" y="3378728"/>
            <a:ext cx="1591634" cy="6664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40" b="1" dirty="0" err="1">
                <a:ln w="0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Мобильдік</a:t>
            </a:r>
            <a:r>
              <a:rPr lang="ru-RU" sz="1240" b="1" dirty="0">
                <a:ln w="0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40" b="1" dirty="0" err="1">
                <a:ln w="0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қосымшалар</a:t>
            </a:r>
            <a:endParaRPr lang="ru-RU" sz="1240" b="1" dirty="0">
              <a:ln w="0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Двойная стрелка вверх/вниз 106"/>
          <p:cNvSpPr/>
          <p:nvPr/>
        </p:nvSpPr>
        <p:spPr>
          <a:xfrm rot="4277711">
            <a:off x="3363537" y="4020044"/>
            <a:ext cx="148470" cy="1074777"/>
          </a:xfrm>
          <a:prstGeom prst="upDownArrow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1359963" y="4415383"/>
            <a:ext cx="1591634" cy="6664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40" b="1" dirty="0">
                <a:ln w="0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Телемедицина</a:t>
            </a:r>
          </a:p>
        </p:txBody>
      </p:sp>
      <p:sp>
        <p:nvSpPr>
          <p:cNvPr id="110" name="Двойная стрелка вверх/вниз 109"/>
          <p:cNvSpPr/>
          <p:nvPr/>
        </p:nvSpPr>
        <p:spPr>
          <a:xfrm rot="3610396">
            <a:off x="3572262" y="4692688"/>
            <a:ext cx="153896" cy="1074777"/>
          </a:xfrm>
          <a:prstGeom prst="upDownArrow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1527980" y="5295911"/>
            <a:ext cx="1591634" cy="6664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40" b="1" dirty="0" err="1">
                <a:ln w="0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Жедел</a:t>
            </a:r>
            <a:r>
              <a:rPr lang="ru-RU" sz="1240" b="1" dirty="0">
                <a:ln w="0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40" b="1" dirty="0" err="1">
                <a:ln w="0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жәрдем</a:t>
            </a:r>
            <a:r>
              <a:rPr lang="ru-RU" sz="1240" b="1" dirty="0">
                <a:ln w="0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40" b="1" dirty="0" err="1">
                <a:ln w="0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қызметі</a:t>
            </a:r>
            <a:endParaRPr lang="ru-RU" sz="1240" b="1" dirty="0">
              <a:ln w="0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3" name="Рисунок 1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41" y="3541305"/>
            <a:ext cx="1261254" cy="1261254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5479737" y="1988049"/>
            <a:ext cx="1265667" cy="47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40" b="1" dirty="0">
                <a:latin typeface="Arial" panose="020B0604020202020204" pitchFamily="34" charset="0"/>
                <a:cs typeface="Arial" panose="020B0604020202020204" pitchFamily="34" charset="0"/>
              </a:rPr>
              <a:t>Науқастың</a:t>
            </a:r>
            <a:endParaRPr lang="ru-RU" sz="124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1240" b="1" dirty="0">
                <a:latin typeface="Arial" panose="020B0604020202020204" pitchFamily="34" charset="0"/>
                <a:cs typeface="Arial" panose="020B0604020202020204" pitchFamily="34" charset="0"/>
              </a:rPr>
              <a:t>жеке кабинеті</a:t>
            </a:r>
          </a:p>
        </p:txBody>
      </p:sp>
      <p:pic>
        <p:nvPicPr>
          <p:cNvPr id="117" name="Рисунок 1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7383" y="1747334"/>
            <a:ext cx="670763" cy="670763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7" t="32386" r="31925" b="43058"/>
          <a:stretch/>
        </p:blipFill>
        <p:spPr>
          <a:xfrm>
            <a:off x="4703307" y="6126052"/>
            <a:ext cx="1037853" cy="1020411"/>
          </a:xfrm>
          <a:prstGeom prst="rect">
            <a:avLst/>
          </a:prstGeom>
        </p:spPr>
      </p:pic>
      <p:sp>
        <p:nvSpPr>
          <p:cNvPr id="120" name="Скругленный прямоугольник 119"/>
          <p:cNvSpPr/>
          <p:nvPr/>
        </p:nvSpPr>
        <p:spPr>
          <a:xfrm>
            <a:off x="5638447" y="6589829"/>
            <a:ext cx="1634550" cy="4610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40" b="1" dirty="0" err="1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Медициналық</a:t>
            </a:r>
            <a:r>
              <a:rPr lang="ru-RU" sz="1240" b="1" dirty="0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40" b="1" dirty="0" err="1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сақтандыру</a:t>
            </a:r>
            <a:endParaRPr lang="ru-RU" sz="1240" b="1" dirty="0">
              <a:ln w="0"/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1" name="Рисунок 1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25" y="3164874"/>
            <a:ext cx="700970" cy="700970"/>
          </a:xfrm>
          <a:prstGeom prst="rect">
            <a:avLst/>
          </a:prstGeom>
        </p:spPr>
      </p:pic>
      <p:pic>
        <p:nvPicPr>
          <p:cNvPr id="123" name="Рисунок 1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750" y="5691101"/>
            <a:ext cx="513076" cy="513076"/>
          </a:xfrm>
          <a:prstGeom prst="rect">
            <a:avLst/>
          </a:prstGeom>
        </p:spPr>
      </p:pic>
      <p:pic>
        <p:nvPicPr>
          <p:cNvPr id="124" name="Рисунок 1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91" y="1676211"/>
            <a:ext cx="714379" cy="714379"/>
          </a:xfrm>
          <a:prstGeom prst="rect">
            <a:avLst/>
          </a:prstGeom>
        </p:spPr>
      </p:pic>
      <p:pic>
        <p:nvPicPr>
          <p:cNvPr id="125" name="Рисунок 1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18" y="4172151"/>
            <a:ext cx="709733" cy="709733"/>
          </a:xfrm>
          <a:prstGeom prst="rect">
            <a:avLst/>
          </a:prstGeom>
        </p:spPr>
      </p:pic>
      <p:pic>
        <p:nvPicPr>
          <p:cNvPr id="126" name="Рисунок 1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6291" y="5081857"/>
            <a:ext cx="888988" cy="888988"/>
          </a:xfrm>
          <a:prstGeom prst="rect">
            <a:avLst/>
          </a:prstGeom>
        </p:spPr>
      </p:pic>
      <p:grpSp>
        <p:nvGrpSpPr>
          <p:cNvPr id="129" name="Группа 128"/>
          <p:cNvGrpSpPr/>
          <p:nvPr/>
        </p:nvGrpSpPr>
        <p:grpSpPr>
          <a:xfrm>
            <a:off x="8178034" y="1770671"/>
            <a:ext cx="775608" cy="775608"/>
            <a:chOff x="3134963" y="6077863"/>
            <a:chExt cx="647070" cy="647070"/>
          </a:xfrm>
        </p:grpSpPr>
        <p:pic>
          <p:nvPicPr>
            <p:cNvPr id="130" name="Рисунок 12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4963" y="6077863"/>
              <a:ext cx="647070" cy="647070"/>
            </a:xfrm>
            <a:prstGeom prst="rect">
              <a:avLst/>
            </a:prstGeom>
          </p:spPr>
        </p:pic>
        <p:sp>
          <p:nvSpPr>
            <p:cNvPr id="131" name="Овал 130"/>
            <p:cNvSpPr/>
            <p:nvPr/>
          </p:nvSpPr>
          <p:spPr>
            <a:xfrm>
              <a:off x="3271570" y="6120556"/>
              <a:ext cx="376196" cy="376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94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88324" y="6156403"/>
              <a:ext cx="340348" cy="340348"/>
            </a:xfrm>
            <a:prstGeom prst="ellipse">
              <a:avLst/>
            </a:prstGeom>
          </p:spPr>
        </p:pic>
      </p:grpSp>
      <p:pic>
        <p:nvPicPr>
          <p:cNvPr id="133" name="Рисунок 1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412" y="3576612"/>
            <a:ext cx="799913" cy="799913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81" y="6041728"/>
            <a:ext cx="692747" cy="692747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208" y="4799601"/>
            <a:ext cx="1022209" cy="741819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6" y="2147277"/>
            <a:ext cx="864156" cy="864156"/>
          </a:xfrm>
          <a:prstGeom prst="rect">
            <a:avLst/>
          </a:prstGeom>
        </p:spPr>
      </p:pic>
      <p:sp>
        <p:nvSpPr>
          <p:cNvPr id="138" name="Овал 137"/>
          <p:cNvSpPr/>
          <p:nvPr/>
        </p:nvSpPr>
        <p:spPr>
          <a:xfrm>
            <a:off x="1238598" y="4201442"/>
            <a:ext cx="43408" cy="4340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1" name="Рисунок 14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48" y="1647240"/>
            <a:ext cx="734567" cy="519400"/>
          </a:xfrm>
          <a:prstGeom prst="rect">
            <a:avLst/>
          </a:prstGeom>
        </p:spPr>
      </p:pic>
      <p:sp>
        <p:nvSpPr>
          <p:cNvPr id="55" name="Двойная стрелка вверх/вниз 54"/>
          <p:cNvSpPr/>
          <p:nvPr/>
        </p:nvSpPr>
        <p:spPr>
          <a:xfrm rot="4500000">
            <a:off x="6995813" y="2789668"/>
            <a:ext cx="140687" cy="981521"/>
          </a:xfrm>
          <a:prstGeom prst="upDownArrow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62" y="2755802"/>
            <a:ext cx="664154" cy="664154"/>
          </a:xfrm>
          <a:prstGeom prst="rect">
            <a:avLst/>
          </a:prstGeom>
        </p:spPr>
      </p:pic>
      <p:sp>
        <p:nvSpPr>
          <p:cNvPr id="57" name="Скругленный прямоугольник 56"/>
          <p:cNvSpPr/>
          <p:nvPr/>
        </p:nvSpPr>
        <p:spPr>
          <a:xfrm>
            <a:off x="7711534" y="2949981"/>
            <a:ext cx="1457204" cy="3164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40" b="1" dirty="0" err="1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Денсаулыққа</a:t>
            </a:r>
            <a:r>
              <a:rPr lang="ru-RU" sz="1240" b="1" dirty="0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40" b="1" dirty="0" err="1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sz="1240" b="1" dirty="0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40" b="1" dirty="0" err="1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гаджеттер</a:t>
            </a:r>
            <a:endParaRPr lang="ru-RU" sz="1240" b="1" dirty="0">
              <a:ln w="0"/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6" y="353579"/>
            <a:ext cx="637055" cy="657077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903" y="4488511"/>
            <a:ext cx="637781" cy="6377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80118" y="3167274"/>
            <a:ext cx="220605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03741" algn="ctr">
              <a:lnSpc>
                <a:spcPct val="107000"/>
              </a:lnSpc>
              <a:spcAft>
                <a:spcPts val="709"/>
              </a:spcAft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EHealth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ЯДРОСЫ</a:t>
            </a:r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E3AF6081-F616-4A92-A881-90BCE3E0856B}"/>
              </a:ext>
            </a:extLst>
          </p:cNvPr>
          <p:cNvCxnSpPr>
            <a:cxnSpLocks/>
          </p:cNvCxnSpPr>
          <p:nvPr/>
        </p:nvCxnSpPr>
        <p:spPr>
          <a:xfrm>
            <a:off x="941640" y="1211487"/>
            <a:ext cx="9616853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D39A38EB-FBA3-4EF6-89C8-6EDBD8C88366}"/>
              </a:ext>
            </a:extLst>
          </p:cNvPr>
          <p:cNvSpPr/>
          <p:nvPr/>
        </p:nvSpPr>
        <p:spPr>
          <a:xfrm>
            <a:off x="979997" y="229295"/>
            <a:ext cx="10001796" cy="820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49" tIns="30374" rIns="60749" bIns="30374" rtlCol="0" anchor="ctr"/>
          <a:lstStyle/>
          <a:p>
            <a:r>
              <a:rPr lang="ru-RU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ДЕНСАУЛЫҚ САҚТАУДЫ ЦИФРЛАНДЫРУДЫҢ </a:t>
            </a:r>
          </a:p>
          <a:p>
            <a:r>
              <a:rPr lang="ru-RU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МАҚСАТТЫ АРХИТЕКТУРАСЫ</a:t>
            </a:r>
          </a:p>
        </p:txBody>
      </p:sp>
      <p:sp>
        <p:nvSpPr>
          <p:cNvPr id="58" name="Номер слайда 1"/>
          <p:cNvSpPr txBox="1">
            <a:spLocks/>
          </p:cNvSpPr>
          <p:nvPr/>
        </p:nvSpPr>
        <p:spPr>
          <a:xfrm>
            <a:off x="8178034" y="7134029"/>
            <a:ext cx="2429947" cy="402483"/>
          </a:xfrm>
          <a:prstGeom prst="rect">
            <a:avLst/>
          </a:prstGeom>
        </p:spPr>
        <p:txBody>
          <a:bodyPr/>
          <a:lstStyle>
            <a:defPPr>
              <a:defRPr lang="kk-K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82362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E3AF6081-F616-4A92-A881-90BCE3E0856B}"/>
              </a:ext>
            </a:extLst>
          </p:cNvPr>
          <p:cNvCxnSpPr>
            <a:cxnSpLocks/>
          </p:cNvCxnSpPr>
          <p:nvPr/>
        </p:nvCxnSpPr>
        <p:spPr>
          <a:xfrm>
            <a:off x="392335" y="1251913"/>
            <a:ext cx="10050283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39A38EB-FBA3-4EF6-89C8-6EDBD8C88366}"/>
              </a:ext>
            </a:extLst>
          </p:cNvPr>
          <p:cNvSpPr/>
          <p:nvPr/>
        </p:nvSpPr>
        <p:spPr>
          <a:xfrm>
            <a:off x="497946" y="279513"/>
            <a:ext cx="8888058" cy="820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49" tIns="30374" rIns="60749" bIns="30374" rtlCol="0" anchor="ctr"/>
          <a:lstStyle/>
          <a:p>
            <a:r>
              <a:rPr lang="ru-RU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ҚАЗІРГІ ДЕНСАУЛЫҚ САҚТАУ АРХИТЕКТУРАСЫ</a:t>
            </a: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E3AF6081-F616-4A92-A881-90BCE3E0856B}"/>
              </a:ext>
            </a:extLst>
          </p:cNvPr>
          <p:cNvCxnSpPr>
            <a:cxnSpLocks/>
          </p:cNvCxnSpPr>
          <p:nvPr/>
        </p:nvCxnSpPr>
        <p:spPr>
          <a:xfrm>
            <a:off x="395288" y="3094192"/>
            <a:ext cx="10050283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Группа 91"/>
          <p:cNvGrpSpPr/>
          <p:nvPr/>
        </p:nvGrpSpPr>
        <p:grpSpPr>
          <a:xfrm>
            <a:off x="395288" y="1547435"/>
            <a:ext cx="1312454" cy="1288955"/>
            <a:chOff x="392335" y="1654292"/>
            <a:chExt cx="1205591" cy="1184005"/>
          </a:xfrm>
        </p:grpSpPr>
        <p:sp>
          <p:nvSpPr>
            <p:cNvPr id="93" name="Равнобедренный треугольник 92">
              <a:extLst>
                <a:ext uri="{FF2B5EF4-FFF2-40B4-BE49-F238E27FC236}">
                  <a16:creationId xmlns:a16="http://schemas.microsoft.com/office/drawing/2014/main" id="{47593492-A17C-4617-A7B8-931BB828DF3C}"/>
                </a:ext>
              </a:extLst>
            </p:cNvPr>
            <p:cNvSpPr/>
            <p:nvPr/>
          </p:nvSpPr>
          <p:spPr>
            <a:xfrm rot="5400000">
              <a:off x="502433" y="1742804"/>
              <a:ext cx="1176641" cy="1014345"/>
            </a:xfrm>
            <a:prstGeom prst="triangle">
              <a:avLst/>
            </a:prstGeom>
            <a:solidFill>
              <a:srgbClr val="00B0F0">
                <a:alpha val="30196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594"/>
            </a:p>
          </p:txBody>
        </p:sp>
        <p:sp>
          <p:nvSpPr>
            <p:cNvPr id="94" name="Равнобедренный треугольник 93">
              <a:extLst>
                <a:ext uri="{FF2B5EF4-FFF2-40B4-BE49-F238E27FC236}">
                  <a16:creationId xmlns:a16="http://schemas.microsoft.com/office/drawing/2014/main" id="{47593492-A17C-4617-A7B8-931BB828DF3C}"/>
                </a:ext>
              </a:extLst>
            </p:cNvPr>
            <p:cNvSpPr/>
            <p:nvPr/>
          </p:nvSpPr>
          <p:spPr>
            <a:xfrm rot="5400000">
              <a:off x="311187" y="1735440"/>
              <a:ext cx="1176641" cy="1014345"/>
            </a:xfrm>
            <a:prstGeom prst="triangle">
              <a:avLst/>
            </a:prstGeom>
            <a:solidFill>
              <a:srgbClr val="00B0F0">
                <a:alpha val="50196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594"/>
            </a:p>
          </p:txBody>
        </p:sp>
      </p:grpSp>
      <p:pic>
        <p:nvPicPr>
          <p:cNvPr id="88" name="Рисунок 8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75" y="1722119"/>
            <a:ext cx="881833" cy="881833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3DC4103-73C3-480D-A132-3B4742D18642}"/>
              </a:ext>
            </a:extLst>
          </p:cNvPr>
          <p:cNvSpPr/>
          <p:nvPr/>
        </p:nvSpPr>
        <p:spPr>
          <a:xfrm>
            <a:off x="3587262" y="1406046"/>
            <a:ext cx="7082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Денсаулық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сақтау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саласында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әр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түрлі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инфрақұрылымда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әртүрлі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ведомстволық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ұйымдарда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орналасқан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47 АЖ бар.</a:t>
            </a:r>
            <a:endParaRPr lang="ru-RU" sz="11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F5478B61-7A48-4150-A822-5DBFBAD7E3A4}"/>
              </a:ext>
            </a:extLst>
          </p:cNvPr>
          <p:cNvSpPr/>
          <p:nvPr/>
        </p:nvSpPr>
        <p:spPr>
          <a:xfrm>
            <a:off x="1683507" y="1582352"/>
            <a:ext cx="2026517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200"/>
              </a:lnSpc>
            </a:pPr>
            <a:endParaRPr lang="ru-RU" sz="40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4200"/>
              </a:lnSpc>
            </a:pPr>
            <a:r>
              <a:rPr lang="ru-RU" sz="4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 АЖ 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BCE0AA54-B06A-45FD-AB52-590BAD1A3D54}"/>
              </a:ext>
            </a:extLst>
          </p:cNvPr>
          <p:cNvSpPr/>
          <p:nvPr/>
        </p:nvSpPr>
        <p:spPr>
          <a:xfrm>
            <a:off x="3478587" y="1962150"/>
            <a:ext cx="238881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АЖ 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РЭДСО</a:t>
            </a:r>
          </a:p>
          <a:p>
            <a:pPr marL="85725" indent="-85725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АЖ </a:t>
            </a:r>
            <a:r>
              <a:rPr lang="ru-RU" sz="105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ДЗмМБСҰО</a:t>
            </a:r>
            <a:endParaRPr lang="ru-RU" sz="105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25" indent="-85725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АЖ 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05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ӘлМСҚ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sz="105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КеАҚ</a:t>
            </a:r>
            <a:endParaRPr lang="ru-RU" sz="105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25" indent="-85725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АЖ 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kk-KZ" sz="105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Қоғамдық денсаулық сақтау ұлттық орталығы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kk-KZ" sz="105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ШЖҚ РМК</a:t>
            </a:r>
            <a:endParaRPr lang="ru-RU" sz="105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93CEC242-AD8D-4E04-9BEF-0083174074D3}"/>
              </a:ext>
            </a:extLst>
          </p:cNvPr>
          <p:cNvSpPr/>
          <p:nvPr/>
        </p:nvSpPr>
        <p:spPr>
          <a:xfrm>
            <a:off x="5697912" y="1962150"/>
            <a:ext cx="2407863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АЖ «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Трансфузиология </a:t>
            </a:r>
            <a:r>
              <a:rPr lang="ru-RU" sz="105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ғылыми-өндірістік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орталығы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kk-KZ" sz="105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ШЖҚ РМК</a:t>
            </a:r>
            <a:endParaRPr lang="ru-RU" sz="105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25" indent="-85725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АЖ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ҚР ДСМ «</a:t>
            </a:r>
            <a:r>
              <a:rPr lang="ru-RU" sz="105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Ұлттық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шұғыл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медицинаны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үйлестіру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орталығы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ШЖҚ РМК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C7F589DC-D050-4778-99BA-0483F85350E8}"/>
              </a:ext>
            </a:extLst>
          </p:cNvPr>
          <p:cNvSpPr/>
          <p:nvPr/>
        </p:nvSpPr>
        <p:spPr>
          <a:xfrm>
            <a:off x="8172825" y="1962150"/>
            <a:ext cx="243802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АЖ 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ҚР ДСМ «</a:t>
            </a:r>
            <a:r>
              <a:rPr lang="ru-RU" sz="105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Транспланттауды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жоғары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технологиялық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медициналық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қызметті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үйлестіру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жөніндегі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республикалық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орталық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ШЖҚ РМК</a:t>
            </a:r>
          </a:p>
          <a:p>
            <a:pPr marL="85725" indent="-85725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к</a:t>
            </a:r>
            <a:r>
              <a:rPr lang="kk-KZ" sz="105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іші жүйе 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05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Мединформ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ЖШС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78D339F-C97A-4621-B4F5-AB108866CDB6}"/>
              </a:ext>
            </a:extLst>
          </p:cNvPr>
          <p:cNvSpPr txBox="1"/>
          <p:nvPr/>
        </p:nvSpPr>
        <p:spPr>
          <a:xfrm>
            <a:off x="10375288" y="7030104"/>
            <a:ext cx="271228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323" dirty="0">
                <a:solidFill>
                  <a:schemeClr val="tx1">
                    <a:tint val="75000"/>
                  </a:schemeClr>
                </a:solidFill>
              </a:rPr>
              <a:t>6</a:t>
            </a:r>
            <a:endParaRPr lang="x-none" sz="1323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1222714-5061-413A-94AD-19E25C016F4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37"/>
          <a:stretch/>
        </p:blipFill>
        <p:spPr bwMode="auto">
          <a:xfrm>
            <a:off x="395289" y="3306756"/>
            <a:ext cx="4082141" cy="13632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70E2089-E8AD-4289-B6B9-A1B15146B5BA}"/>
              </a:ext>
            </a:extLst>
          </p:cNvPr>
          <p:cNvSpPr/>
          <p:nvPr/>
        </p:nvSpPr>
        <p:spPr>
          <a:xfrm>
            <a:off x="307290" y="4697383"/>
            <a:ext cx="454606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1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1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Стационарлық</a:t>
            </a:r>
            <a:r>
              <a:rPr lang="ru-RU" sz="11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науқастардың</a:t>
            </a:r>
            <a:r>
              <a:rPr lang="ru-RU" sz="11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электрондық</a:t>
            </a:r>
            <a:r>
              <a:rPr lang="ru-RU" sz="11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тіркелімі</a:t>
            </a:r>
            <a:r>
              <a:rPr lang="ru-RU" sz="11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АЖ</a:t>
            </a:r>
          </a:p>
        </p:txBody>
      </p:sp>
      <p:pic>
        <p:nvPicPr>
          <p:cNvPr id="18" name="Рисунок 17" descr="РБиЖФВ">
            <a:extLst>
              <a:ext uri="{FF2B5EF4-FFF2-40B4-BE49-F238E27FC236}">
                <a16:creationId xmlns:a16="http://schemas.microsoft.com/office/drawing/2014/main" id="{F911B177-8032-42F0-AB1B-04BDB4A93DCF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9" y="5133429"/>
            <a:ext cx="4111397" cy="194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51E69E4-65A5-48B5-B686-13A3B972A576}"/>
              </a:ext>
            </a:extLst>
          </p:cNvPr>
          <p:cNvSpPr/>
          <p:nvPr/>
        </p:nvSpPr>
        <p:spPr>
          <a:xfrm>
            <a:off x="307291" y="7074823"/>
            <a:ext cx="5299348" cy="28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1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Жүкті</a:t>
            </a:r>
            <a:r>
              <a:rPr lang="ru-RU" sz="11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1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фертильдік</a:t>
            </a:r>
            <a:r>
              <a:rPr lang="ru-RU" sz="11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жастағы</a:t>
            </a:r>
            <a:r>
              <a:rPr lang="ru-RU" sz="11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әйелдер</a:t>
            </a:r>
            <a:r>
              <a:rPr lang="ru-RU" sz="11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тіркелімі</a:t>
            </a:r>
            <a:r>
              <a:rPr lang="ru-RU" sz="11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АЖ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141D405-C837-4796-B189-1CCF692E3917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27422" y="3262929"/>
            <a:ext cx="4099605" cy="142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C9115E-C49C-4162-879A-0B3220A62C76}"/>
              </a:ext>
            </a:extLst>
          </p:cNvPr>
          <p:cNvSpPr/>
          <p:nvPr/>
        </p:nvSpPr>
        <p:spPr>
          <a:xfrm>
            <a:off x="5247593" y="4694562"/>
            <a:ext cx="3286806" cy="267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1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Бірыңғай</a:t>
            </a:r>
            <a:r>
              <a:rPr lang="ru-RU" sz="11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төлем</a:t>
            </a:r>
            <a:r>
              <a:rPr lang="ru-RU" sz="11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жүйесі</a:t>
            </a:r>
            <a:r>
              <a:rPr lang="ru-RU" sz="11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АЖ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BCA8C5A-7354-4949-AF33-C0A2B87174DD}"/>
              </a:ext>
            </a:extLst>
          </p:cNvPr>
          <p:cNvPicPr/>
          <p:nvPr/>
        </p:nvPicPr>
        <p:blipFill rotWithShape="1">
          <a:blip r:embed="rId6" cstate="print"/>
          <a:srcRect b="10396"/>
          <a:stretch/>
        </p:blipFill>
        <p:spPr>
          <a:xfrm>
            <a:off x="5327423" y="5133429"/>
            <a:ext cx="4099605" cy="187697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94FAD56-A2C9-4CFC-8D08-D14028EE7C6B}"/>
              </a:ext>
            </a:extLst>
          </p:cNvPr>
          <p:cNvSpPr/>
          <p:nvPr/>
        </p:nvSpPr>
        <p:spPr>
          <a:xfrm>
            <a:off x="5247596" y="7073123"/>
            <a:ext cx="5397500" cy="2870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11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«Медициналық қызметтердің сапасын басқару жүйесі» АЖ</a:t>
            </a:r>
            <a:endParaRPr lang="ru-RU" sz="11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94C689E-4FCC-4832-A4BD-4E9DCFD3B3A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34" b="-3205"/>
          <a:stretch/>
        </p:blipFill>
        <p:spPr bwMode="auto">
          <a:xfrm>
            <a:off x="395288" y="4417099"/>
            <a:ext cx="4082141" cy="350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8801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Блок-схема: магнитный диск 94">
            <a:extLst>
              <a:ext uri="{FF2B5EF4-FFF2-40B4-BE49-F238E27FC236}">
                <a16:creationId xmlns:a16="http://schemas.microsoft.com/office/drawing/2014/main" id="{05043C70-66F6-4F17-8108-8CCD5A0597FF}"/>
              </a:ext>
            </a:extLst>
          </p:cNvPr>
          <p:cNvSpPr/>
          <p:nvPr/>
        </p:nvSpPr>
        <p:spPr>
          <a:xfrm>
            <a:off x="3245724" y="1663749"/>
            <a:ext cx="2610595" cy="4350557"/>
          </a:xfrm>
          <a:prstGeom prst="flowChartMagneticDisk">
            <a:avLst/>
          </a:prstGeom>
          <a:solidFill>
            <a:srgbClr val="00B05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0998" tIns="40499" rIns="80998" bIns="404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709"/>
              </a:spcAft>
            </a:pPr>
            <a:r>
              <a:rPr lang="ru-RU" sz="1063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974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09"/>
              </a:spcAft>
            </a:pPr>
            <a:r>
              <a:rPr lang="ru-RU" sz="974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382D423-7B76-4E15-9536-2A307625480E}"/>
              </a:ext>
            </a:extLst>
          </p:cNvPr>
          <p:cNvGrpSpPr/>
          <p:nvPr/>
        </p:nvGrpSpPr>
        <p:grpSpPr>
          <a:xfrm>
            <a:off x="3353249" y="5997747"/>
            <a:ext cx="2415091" cy="337081"/>
            <a:chOff x="3380331" y="5464629"/>
            <a:chExt cx="2415091" cy="663373"/>
          </a:xfrm>
        </p:grpSpPr>
        <p:cxnSp>
          <p:nvCxnSpPr>
            <p:cNvPr id="53" name="Прямая со стрелкой 52">
              <a:extLst>
                <a:ext uri="{FF2B5EF4-FFF2-40B4-BE49-F238E27FC236}">
                  <a16:creationId xmlns:a16="http://schemas.microsoft.com/office/drawing/2014/main" id="{12D78FB0-CA23-4072-8265-9734FABA96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0331" y="5464629"/>
              <a:ext cx="491221" cy="655783"/>
            </a:xfrm>
            <a:prstGeom prst="straightConnector1">
              <a:avLst/>
            </a:prstGeom>
            <a:ln w="28575">
              <a:solidFill>
                <a:srgbClr val="007FCB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 стрелкой 67">
              <a:extLst>
                <a:ext uri="{FF2B5EF4-FFF2-40B4-BE49-F238E27FC236}">
                  <a16:creationId xmlns:a16="http://schemas.microsoft.com/office/drawing/2014/main" id="{9661BFC2-E93E-4389-88CD-6E6A61618546}"/>
                </a:ext>
              </a:extLst>
            </p:cNvPr>
            <p:cNvCxnSpPr>
              <a:cxnSpLocks/>
            </p:cNvCxnSpPr>
            <p:nvPr/>
          </p:nvCxnSpPr>
          <p:spPr>
            <a:xfrm>
              <a:off x="5294666" y="5475514"/>
              <a:ext cx="500756" cy="652488"/>
            </a:xfrm>
            <a:prstGeom prst="straightConnector1">
              <a:avLst/>
            </a:prstGeom>
            <a:ln w="28575">
              <a:solidFill>
                <a:srgbClr val="007FCB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Блок-схема: альтернативный процесс 92">
            <a:extLst>
              <a:ext uri="{FF2B5EF4-FFF2-40B4-BE49-F238E27FC236}">
                <a16:creationId xmlns:a16="http://schemas.microsoft.com/office/drawing/2014/main" id="{80430A05-CE45-44BC-A23E-E7275BFD506C}"/>
              </a:ext>
            </a:extLst>
          </p:cNvPr>
          <p:cNvSpPr/>
          <p:nvPr/>
        </p:nvSpPr>
        <p:spPr>
          <a:xfrm>
            <a:off x="6266514" y="1783088"/>
            <a:ext cx="2118116" cy="919645"/>
          </a:xfrm>
          <a:prstGeom prst="flowChartAlternateProcess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0998" tIns="40499" rIns="80998" bIns="404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endParaRPr lang="ru-RU" sz="1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Блок-схема: альтернативный процесс 91">
            <a:extLst>
              <a:ext uri="{FF2B5EF4-FFF2-40B4-BE49-F238E27FC236}">
                <a16:creationId xmlns:a16="http://schemas.microsoft.com/office/drawing/2014/main" id="{8EBB346A-A4D9-4673-8445-0732464C3940}"/>
              </a:ext>
            </a:extLst>
          </p:cNvPr>
          <p:cNvSpPr/>
          <p:nvPr/>
        </p:nvSpPr>
        <p:spPr>
          <a:xfrm>
            <a:off x="6315346" y="2999519"/>
            <a:ext cx="1985892" cy="321190"/>
          </a:xfrm>
          <a:prstGeom prst="flowChartAlternateProcess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0998" tIns="40499" rIns="80998" bIns="404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endParaRPr lang="ru-RU" sz="1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E3AF6081-F616-4A92-A881-90BCE3E0856B}"/>
              </a:ext>
            </a:extLst>
          </p:cNvPr>
          <p:cNvCxnSpPr>
            <a:cxnSpLocks/>
          </p:cNvCxnSpPr>
          <p:nvPr/>
        </p:nvCxnSpPr>
        <p:spPr>
          <a:xfrm>
            <a:off x="395288" y="881423"/>
            <a:ext cx="9616853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39A38EB-FBA3-4EF6-89C8-6EDBD8C88366}"/>
              </a:ext>
            </a:extLst>
          </p:cNvPr>
          <p:cNvSpPr/>
          <p:nvPr/>
        </p:nvSpPr>
        <p:spPr>
          <a:xfrm>
            <a:off x="316264" y="98152"/>
            <a:ext cx="8888058" cy="820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49" tIns="30374" rIns="60749" bIns="30374"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eHEALTH</a:t>
            </a:r>
            <a:r>
              <a:rPr lang="kk-KZ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АРХИТЕКТУРАСЫ</a:t>
            </a:r>
          </a:p>
        </p:txBody>
      </p:sp>
      <p:sp>
        <p:nvSpPr>
          <p:cNvPr id="38" name="Блок-схема: магнитный диск 37">
            <a:extLst>
              <a:ext uri="{FF2B5EF4-FFF2-40B4-BE49-F238E27FC236}">
                <a16:creationId xmlns:a16="http://schemas.microsoft.com/office/drawing/2014/main" id="{9F5C88CB-97A0-4AFE-AAA9-8C0E20F743CE}"/>
              </a:ext>
            </a:extLst>
          </p:cNvPr>
          <p:cNvSpPr/>
          <p:nvPr/>
        </p:nvSpPr>
        <p:spPr>
          <a:xfrm>
            <a:off x="3259541" y="1730264"/>
            <a:ext cx="2561210" cy="4297587"/>
          </a:xfrm>
          <a:prstGeom prst="flowChartMagneticDisk">
            <a:avLst/>
          </a:prstGeom>
          <a:noFill/>
          <a:ln w="28575">
            <a:solidFill>
              <a:srgbClr val="00A24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0998" tIns="40499" rIns="80998" bIns="404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98726" indent="-303741">
              <a:lnSpc>
                <a:spcPct val="107000"/>
              </a:lnSpc>
              <a:spcAft>
                <a:spcPts val="709"/>
              </a:spcAft>
            </a:pPr>
            <a:endParaRPr lang="ru-RU" sz="1594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98726" indent="-303741">
              <a:lnSpc>
                <a:spcPct val="107000"/>
              </a:lnSpc>
              <a:spcAft>
                <a:spcPts val="709"/>
              </a:spcAft>
            </a:pPr>
            <a:endParaRPr lang="ru-RU" sz="1594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09"/>
              </a:spcAft>
            </a:pPr>
            <a:r>
              <a:rPr lang="ru-RU" sz="1063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974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09"/>
              </a:spcAft>
            </a:pPr>
            <a:r>
              <a:rPr lang="ru-RU" sz="974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1" name="Блок-схема: альтернативный процесс 40">
            <a:extLst>
              <a:ext uri="{FF2B5EF4-FFF2-40B4-BE49-F238E27FC236}">
                <a16:creationId xmlns:a16="http://schemas.microsoft.com/office/drawing/2014/main" id="{57B1B4B5-E52D-4B78-B9CE-E0E00DF03F4C}"/>
              </a:ext>
            </a:extLst>
          </p:cNvPr>
          <p:cNvSpPr/>
          <p:nvPr/>
        </p:nvSpPr>
        <p:spPr>
          <a:xfrm>
            <a:off x="6116715" y="1784816"/>
            <a:ext cx="2319595" cy="985210"/>
          </a:xfrm>
          <a:prstGeom prst="flowChartAlternateProcess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0998" tIns="40499" rIns="80998" bIns="404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4625" indent="-87313" algn="just">
              <a:tabLst>
                <a:tab pos="174625" algn="l"/>
              </a:tabLst>
            </a:pPr>
            <a:r>
              <a:rPr lang="ru-RU" sz="974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Денсаулық</a:t>
            </a:r>
            <a:r>
              <a:rPr lang="ru-RU" sz="974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74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сақтау</a:t>
            </a:r>
            <a:r>
              <a:rPr lang="ru-RU" sz="974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74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ресурстарын</a:t>
            </a:r>
            <a:r>
              <a:rPr lang="ru-RU" sz="974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74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басқару</a:t>
            </a:r>
            <a:endParaRPr lang="ru-RU" sz="974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8762" indent="-171450" algn="just"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ru-RU" sz="974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974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Ресурстарды</a:t>
            </a:r>
            <a:r>
              <a:rPr lang="ru-RU" sz="974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74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басқару</a:t>
            </a:r>
            <a:r>
              <a:rPr lang="ru-RU" sz="974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74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жүйесі</a:t>
            </a:r>
            <a:r>
              <a:rPr lang="ru-RU" sz="974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marL="258762" indent="-171450" algn="just"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ru-RU" sz="974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974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Медициналық</a:t>
            </a:r>
            <a:r>
              <a:rPr lang="ru-RU" sz="974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74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техниканы</a:t>
            </a:r>
            <a:r>
              <a:rPr lang="ru-RU" sz="974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74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басқару</a:t>
            </a:r>
            <a:r>
              <a:rPr lang="ru-RU" sz="974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74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жүйесі</a:t>
            </a:r>
            <a:r>
              <a:rPr lang="ru-RU" sz="974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  <p:sp>
        <p:nvSpPr>
          <p:cNvPr id="42" name="Блок-схема: альтернативный процесс 41">
            <a:extLst>
              <a:ext uri="{FF2B5EF4-FFF2-40B4-BE49-F238E27FC236}">
                <a16:creationId xmlns:a16="http://schemas.microsoft.com/office/drawing/2014/main" id="{2406CDA1-CA98-4B51-8F01-71DC3DCEC4CD}"/>
              </a:ext>
            </a:extLst>
          </p:cNvPr>
          <p:cNvSpPr/>
          <p:nvPr/>
        </p:nvSpPr>
        <p:spPr>
          <a:xfrm>
            <a:off x="46951" y="4551946"/>
            <a:ext cx="2679769" cy="806848"/>
          </a:xfrm>
          <a:prstGeom prst="flowChartAlternateProcess">
            <a:avLst/>
          </a:prstGeom>
          <a:solidFill>
            <a:schemeClr val="bg1"/>
          </a:solidFill>
          <a:ln w="19050">
            <a:gradFill>
              <a:gsLst>
                <a:gs pos="100000">
                  <a:srgbClr val="2A6BCB"/>
                </a:gs>
                <a:gs pos="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0998" tIns="40499" rIns="80998" bIns="404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Диспансер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000" b="1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Диспансерлік</a:t>
            </a: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науқастардың</a:t>
            </a: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тіркелімі</a:t>
            </a: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000" b="1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Онкологиялық</a:t>
            </a: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науқастардың</a:t>
            </a: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тіркелімі</a:t>
            </a: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(</a:t>
            </a:r>
            <a:r>
              <a:rPr lang="ru-RU" sz="1000" b="1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өндірістік</a:t>
            </a: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блок)</a:t>
            </a:r>
          </a:p>
        </p:txBody>
      </p:sp>
      <p:sp>
        <p:nvSpPr>
          <p:cNvPr id="43" name="Блок-схема: альтернативный процесс 42">
            <a:extLst>
              <a:ext uri="{FF2B5EF4-FFF2-40B4-BE49-F238E27FC236}">
                <a16:creationId xmlns:a16="http://schemas.microsoft.com/office/drawing/2014/main" id="{43D4A5B6-0F4F-41AE-94E9-62A931FC4500}"/>
              </a:ext>
            </a:extLst>
          </p:cNvPr>
          <p:cNvSpPr/>
          <p:nvPr/>
        </p:nvSpPr>
        <p:spPr>
          <a:xfrm>
            <a:off x="6346359" y="4060252"/>
            <a:ext cx="2535107" cy="275585"/>
          </a:xfrm>
          <a:prstGeom prst="flowChartAlternateProcess">
            <a:avLst/>
          </a:prstGeom>
          <a:solidFill>
            <a:schemeClr val="bg1"/>
          </a:solidFill>
          <a:ln w="19050">
            <a:gradFill>
              <a:gsLst>
                <a:gs pos="100000">
                  <a:srgbClr val="2A6BCB"/>
                </a:gs>
                <a:gs pos="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0998" tIns="40499" rIns="80998" bIns="404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000" b="1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Жүкті</a:t>
            </a: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әйелдер</a:t>
            </a: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тіркелімі</a:t>
            </a: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1000" dirty="0">
              <a:solidFill>
                <a:srgbClr val="0046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Блок-схема: альтернативный процесс 43">
            <a:extLst>
              <a:ext uri="{FF2B5EF4-FFF2-40B4-BE49-F238E27FC236}">
                <a16:creationId xmlns:a16="http://schemas.microsoft.com/office/drawing/2014/main" id="{3F237844-63E3-4FC4-AACE-5365B6763B8E}"/>
              </a:ext>
            </a:extLst>
          </p:cNvPr>
          <p:cNvSpPr/>
          <p:nvPr/>
        </p:nvSpPr>
        <p:spPr>
          <a:xfrm>
            <a:off x="6332643" y="3528428"/>
            <a:ext cx="2548824" cy="339374"/>
          </a:xfrm>
          <a:prstGeom prst="flowChartAlternateProcess">
            <a:avLst/>
          </a:prstGeom>
          <a:solidFill>
            <a:schemeClr val="bg1"/>
          </a:solidFill>
          <a:ln w="19050">
            <a:gradFill>
              <a:gsLst>
                <a:gs pos="100000">
                  <a:srgbClr val="2A6BCB"/>
                </a:gs>
                <a:gs pos="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0998" tIns="40499" rIns="80998" bIns="404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000" b="1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Онкологиялық</a:t>
            </a: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науқастардың</a:t>
            </a: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тіркелімі</a:t>
            </a: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  <p:sp>
        <p:nvSpPr>
          <p:cNvPr id="46" name="Цилиндр 45">
            <a:extLst>
              <a:ext uri="{FF2B5EF4-FFF2-40B4-BE49-F238E27FC236}">
                <a16:creationId xmlns:a16="http://schemas.microsoft.com/office/drawing/2014/main" id="{C83A325A-190E-47C4-A686-57BA655A151A}"/>
              </a:ext>
            </a:extLst>
          </p:cNvPr>
          <p:cNvSpPr/>
          <p:nvPr/>
        </p:nvSpPr>
        <p:spPr>
          <a:xfrm>
            <a:off x="1945048" y="6321051"/>
            <a:ext cx="2349793" cy="980251"/>
          </a:xfrm>
          <a:prstGeom prst="can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0998" tIns="40499" rIns="80998" bIns="404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63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ИНТЕРОПЕРАБЕЛЬДІЛІК ПЛАТФОРМАСЫ</a:t>
            </a:r>
            <a:r>
              <a:rPr lang="ru-RU" sz="974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7A6D0161-E062-4A0C-9D5B-276F18FD0374}"/>
              </a:ext>
            </a:extLst>
          </p:cNvPr>
          <p:cNvCxnSpPr>
            <a:cxnSpLocks/>
            <a:stCxn id="81" idx="3"/>
          </p:cNvCxnSpPr>
          <p:nvPr/>
        </p:nvCxnSpPr>
        <p:spPr>
          <a:xfrm>
            <a:off x="2741875" y="2239820"/>
            <a:ext cx="476542" cy="69921"/>
          </a:xfrm>
          <a:prstGeom prst="straightConnector1">
            <a:avLst/>
          </a:prstGeom>
          <a:ln w="28575">
            <a:solidFill>
              <a:srgbClr val="00468D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4CC10F88-159B-4CDA-8E72-58D367A98224}"/>
              </a:ext>
            </a:extLst>
          </p:cNvPr>
          <p:cNvCxnSpPr>
            <a:cxnSpLocks/>
          </p:cNvCxnSpPr>
          <p:nvPr/>
        </p:nvCxnSpPr>
        <p:spPr>
          <a:xfrm flipV="1">
            <a:off x="2733151" y="3669627"/>
            <a:ext cx="545221" cy="216"/>
          </a:xfrm>
          <a:prstGeom prst="straightConnector1">
            <a:avLst/>
          </a:prstGeom>
          <a:ln w="28575">
            <a:solidFill>
              <a:srgbClr val="00468D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81F6403A-B207-4D45-8C15-FA429203069E}"/>
              </a:ext>
            </a:extLst>
          </p:cNvPr>
          <p:cNvCxnSpPr>
            <a:cxnSpLocks/>
          </p:cNvCxnSpPr>
          <p:nvPr/>
        </p:nvCxnSpPr>
        <p:spPr>
          <a:xfrm flipH="1">
            <a:off x="5823929" y="4250309"/>
            <a:ext cx="466863" cy="0"/>
          </a:xfrm>
          <a:prstGeom prst="straightConnector1">
            <a:avLst/>
          </a:prstGeom>
          <a:ln w="28575">
            <a:solidFill>
              <a:srgbClr val="00468D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88B2E5B2-06EB-417F-8952-486EEF3BAB65}"/>
              </a:ext>
            </a:extLst>
          </p:cNvPr>
          <p:cNvCxnSpPr>
            <a:cxnSpLocks/>
          </p:cNvCxnSpPr>
          <p:nvPr/>
        </p:nvCxnSpPr>
        <p:spPr>
          <a:xfrm flipH="1">
            <a:off x="5833451" y="4700769"/>
            <a:ext cx="457341" cy="0"/>
          </a:xfrm>
          <a:prstGeom prst="straightConnector1">
            <a:avLst/>
          </a:prstGeom>
          <a:ln w="28575">
            <a:solidFill>
              <a:srgbClr val="00468D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4157733B-6EEA-4A23-9B46-4E9509520C4D}"/>
              </a:ext>
            </a:extLst>
          </p:cNvPr>
          <p:cNvCxnSpPr>
            <a:cxnSpLocks/>
          </p:cNvCxnSpPr>
          <p:nvPr/>
        </p:nvCxnSpPr>
        <p:spPr>
          <a:xfrm flipH="1">
            <a:off x="5833449" y="5320342"/>
            <a:ext cx="457343" cy="0"/>
          </a:xfrm>
          <a:prstGeom prst="straightConnector1">
            <a:avLst/>
          </a:prstGeom>
          <a:ln w="28575">
            <a:solidFill>
              <a:srgbClr val="00468D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F89ED88E-6061-4EBE-ADC3-0A944D862A95}"/>
              </a:ext>
            </a:extLst>
          </p:cNvPr>
          <p:cNvCxnSpPr>
            <a:cxnSpLocks/>
            <a:stCxn id="86" idx="1"/>
          </p:cNvCxnSpPr>
          <p:nvPr/>
        </p:nvCxnSpPr>
        <p:spPr>
          <a:xfrm flipH="1" flipV="1">
            <a:off x="5801710" y="5728138"/>
            <a:ext cx="527182" cy="355497"/>
          </a:xfrm>
          <a:prstGeom prst="straightConnector1">
            <a:avLst/>
          </a:prstGeom>
          <a:ln w="28575">
            <a:solidFill>
              <a:srgbClr val="00468D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8E579340-49BE-4BF4-9FA4-59813986A145}"/>
              </a:ext>
            </a:extLst>
          </p:cNvPr>
          <p:cNvCxnSpPr>
            <a:cxnSpLocks/>
          </p:cNvCxnSpPr>
          <p:nvPr/>
        </p:nvCxnSpPr>
        <p:spPr>
          <a:xfrm flipV="1">
            <a:off x="2793470" y="5684174"/>
            <a:ext cx="518232" cy="243198"/>
          </a:xfrm>
          <a:prstGeom prst="straightConnector1">
            <a:avLst/>
          </a:prstGeom>
          <a:ln w="28575">
            <a:solidFill>
              <a:srgbClr val="00468D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9" name="Блок-схема: альтернативный процесс 68">
            <a:extLst>
              <a:ext uri="{FF2B5EF4-FFF2-40B4-BE49-F238E27FC236}">
                <a16:creationId xmlns:a16="http://schemas.microsoft.com/office/drawing/2014/main" id="{5A23A288-E9EA-42E3-A80C-29499028C27D}"/>
              </a:ext>
            </a:extLst>
          </p:cNvPr>
          <p:cNvSpPr/>
          <p:nvPr/>
        </p:nvSpPr>
        <p:spPr>
          <a:xfrm>
            <a:off x="5085181" y="6344071"/>
            <a:ext cx="1535969" cy="930238"/>
          </a:xfrm>
          <a:prstGeom prst="flowChartAlternateProcess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3480" tIns="36740" rIns="73480" bIns="367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09011" indent="-161300" algn="ctr"/>
            <a:endParaRPr lang="ru-RU" sz="884" b="1" dirty="0">
              <a:solidFill>
                <a:srgbClr val="0046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98EA152E-9E04-4800-A9BD-A7C35E26B007}"/>
              </a:ext>
            </a:extLst>
          </p:cNvPr>
          <p:cNvSpPr/>
          <p:nvPr/>
        </p:nvSpPr>
        <p:spPr>
          <a:xfrm>
            <a:off x="5077232" y="6595745"/>
            <a:ext cx="1213689" cy="43088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409011" indent="-161300" algn="ctr"/>
            <a:r>
              <a:rPr lang="en-US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</a:t>
            </a:r>
          </a:p>
          <a:p>
            <a:pPr marL="409011" indent="-161300" algn="ctr"/>
            <a:r>
              <a:rPr lang="en-US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BRIDGE</a:t>
            </a:r>
            <a:endParaRPr lang="ru-RU" sz="105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429983A1-B340-4B26-88FF-E3171B45815A}"/>
              </a:ext>
            </a:extLst>
          </p:cNvPr>
          <p:cNvGrpSpPr/>
          <p:nvPr/>
        </p:nvGrpSpPr>
        <p:grpSpPr>
          <a:xfrm>
            <a:off x="6621150" y="6534450"/>
            <a:ext cx="740193" cy="521891"/>
            <a:chOff x="3615008" y="3033131"/>
            <a:chExt cx="395940" cy="1671530"/>
          </a:xfrm>
        </p:grpSpPr>
        <p:cxnSp>
          <p:nvCxnSpPr>
            <p:cNvPr id="72" name="Прямая со стрелкой 71">
              <a:extLst>
                <a:ext uri="{FF2B5EF4-FFF2-40B4-BE49-F238E27FC236}">
                  <a16:creationId xmlns:a16="http://schemas.microsoft.com/office/drawing/2014/main" id="{9A868438-0FCB-472D-AF6D-FD1F665664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15008" y="3033131"/>
              <a:ext cx="395939" cy="7825"/>
            </a:xfrm>
            <a:prstGeom prst="straightConnector1">
              <a:avLst/>
            </a:prstGeom>
            <a:ln w="28575">
              <a:solidFill>
                <a:srgbClr val="404CA0"/>
              </a:solidFill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 стрелкой 72">
              <a:extLst>
                <a:ext uri="{FF2B5EF4-FFF2-40B4-BE49-F238E27FC236}">
                  <a16:creationId xmlns:a16="http://schemas.microsoft.com/office/drawing/2014/main" id="{07A82EB2-EAAC-45F6-81D2-AEF85351E0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15008" y="3887962"/>
              <a:ext cx="395939" cy="4449"/>
            </a:xfrm>
            <a:prstGeom prst="straightConnector1">
              <a:avLst/>
            </a:prstGeom>
            <a:ln w="28575">
              <a:solidFill>
                <a:srgbClr val="404CA0"/>
              </a:solidFill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 стрелкой 73">
              <a:extLst>
                <a:ext uri="{FF2B5EF4-FFF2-40B4-BE49-F238E27FC236}">
                  <a16:creationId xmlns:a16="http://schemas.microsoft.com/office/drawing/2014/main" id="{FE890D89-60C8-46BC-96E5-3995A0121E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15009" y="4700212"/>
              <a:ext cx="395939" cy="4449"/>
            </a:xfrm>
            <a:prstGeom prst="straightConnector1">
              <a:avLst/>
            </a:prstGeom>
            <a:ln w="28575">
              <a:solidFill>
                <a:srgbClr val="404CA0"/>
              </a:solidFill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id="{9217C58A-F291-40D1-99A6-9C329EF05CD8}"/>
              </a:ext>
            </a:extLst>
          </p:cNvPr>
          <p:cNvCxnSpPr>
            <a:cxnSpLocks/>
          </p:cNvCxnSpPr>
          <p:nvPr/>
        </p:nvCxnSpPr>
        <p:spPr>
          <a:xfrm>
            <a:off x="4332697" y="6863180"/>
            <a:ext cx="691955" cy="1"/>
          </a:xfrm>
          <a:prstGeom prst="straightConnector1">
            <a:avLst/>
          </a:prstGeom>
          <a:ln w="28575">
            <a:solidFill>
              <a:srgbClr val="007FCB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D4415E0F-C5A2-4050-AD92-EE4CD2332969}"/>
              </a:ext>
            </a:extLst>
          </p:cNvPr>
          <p:cNvSpPr/>
          <p:nvPr/>
        </p:nvSpPr>
        <p:spPr>
          <a:xfrm>
            <a:off x="7350961" y="6409711"/>
            <a:ext cx="5549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МАЖ</a:t>
            </a:r>
            <a:endParaRPr lang="ru-RU" sz="1050" b="1" dirty="0">
              <a:solidFill>
                <a:srgbClr val="0046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A1F57555-2024-4A1A-A2B5-A23899526E79}"/>
              </a:ext>
            </a:extLst>
          </p:cNvPr>
          <p:cNvSpPr/>
          <p:nvPr/>
        </p:nvSpPr>
        <p:spPr>
          <a:xfrm>
            <a:off x="7350961" y="6673049"/>
            <a:ext cx="5549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МАЖ</a:t>
            </a:r>
            <a:endParaRPr lang="ru-RU" sz="1050" b="1" dirty="0">
              <a:solidFill>
                <a:srgbClr val="0046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8B01BDC3-63A7-4F89-943B-8F11031C2F5A}"/>
              </a:ext>
            </a:extLst>
          </p:cNvPr>
          <p:cNvSpPr/>
          <p:nvPr/>
        </p:nvSpPr>
        <p:spPr>
          <a:xfrm>
            <a:off x="7350961" y="6936387"/>
            <a:ext cx="5549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МАЖ</a:t>
            </a:r>
            <a:endParaRPr lang="ru-RU" sz="1050" b="1" dirty="0">
              <a:solidFill>
                <a:srgbClr val="0046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Блок-схема: альтернативный процесс 78">
            <a:extLst>
              <a:ext uri="{FF2B5EF4-FFF2-40B4-BE49-F238E27FC236}">
                <a16:creationId xmlns:a16="http://schemas.microsoft.com/office/drawing/2014/main" id="{28D7A644-9E09-456A-AC09-1E37849EFA79}"/>
              </a:ext>
            </a:extLst>
          </p:cNvPr>
          <p:cNvSpPr/>
          <p:nvPr/>
        </p:nvSpPr>
        <p:spPr>
          <a:xfrm>
            <a:off x="6360077" y="4553805"/>
            <a:ext cx="2521389" cy="269855"/>
          </a:xfrm>
          <a:prstGeom prst="flowChartAlternateProcess">
            <a:avLst/>
          </a:prstGeom>
          <a:solidFill>
            <a:schemeClr val="bg1"/>
          </a:solidFill>
          <a:ln w="19050">
            <a:gradFill>
              <a:gsLst>
                <a:gs pos="100000">
                  <a:srgbClr val="2A6BCB"/>
                </a:gs>
                <a:gs pos="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0998" tIns="40499" rIns="80998" bIns="404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000" b="1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Патронаждық</a:t>
            </a: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мейіргер</a:t>
            </a: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81" name="Скругленный прямоугольник 17">
            <a:extLst>
              <a:ext uri="{FF2B5EF4-FFF2-40B4-BE49-F238E27FC236}">
                <a16:creationId xmlns:a16="http://schemas.microsoft.com/office/drawing/2014/main" id="{08C7DB91-8D67-4C76-B1D4-5DE8B569C340}"/>
              </a:ext>
            </a:extLst>
          </p:cNvPr>
          <p:cNvSpPr/>
          <p:nvPr/>
        </p:nvSpPr>
        <p:spPr>
          <a:xfrm>
            <a:off x="62106" y="1776906"/>
            <a:ext cx="2679769" cy="925828"/>
          </a:xfrm>
          <a:prstGeom prst="roundRect">
            <a:avLst/>
          </a:prstGeom>
          <a:solidFill>
            <a:schemeClr val="bg1"/>
          </a:solidFill>
          <a:ln w="19050">
            <a:gradFill>
              <a:gsLst>
                <a:gs pos="100000">
                  <a:srgbClr val="2A6BCB"/>
                </a:gs>
                <a:gs pos="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0998" tIns="40499" rIns="80998" bIns="404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Стационар </a:t>
            </a:r>
            <a:r>
              <a:rPr lang="ru-RU" sz="1000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мыналарды</a:t>
            </a:r>
            <a:r>
              <a:rPr lang="ru-RU" sz="1000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қамтиды</a:t>
            </a:r>
            <a:r>
              <a:rPr lang="ru-RU" sz="1000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000" b="1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Емдеуге</a:t>
            </a: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жатқызу</a:t>
            </a: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бюросы</a:t>
            </a: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000" b="1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Стационарлық</a:t>
            </a: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науқастардың</a:t>
            </a: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тіркелімі</a:t>
            </a: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000" b="1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Жедел</a:t>
            </a: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коронарлық</a:t>
            </a: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синдром </a:t>
            </a:r>
            <a:r>
              <a:rPr lang="ru-RU" sz="1000" b="1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тіркелімі</a:t>
            </a: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  <p:sp>
        <p:nvSpPr>
          <p:cNvPr id="82" name="Блок-схема: альтернативный процесс 81">
            <a:extLst>
              <a:ext uri="{FF2B5EF4-FFF2-40B4-BE49-F238E27FC236}">
                <a16:creationId xmlns:a16="http://schemas.microsoft.com/office/drawing/2014/main" id="{59AD5EC2-5A92-4303-B8EA-207E6A654613}"/>
              </a:ext>
            </a:extLst>
          </p:cNvPr>
          <p:cNvSpPr/>
          <p:nvPr/>
        </p:nvSpPr>
        <p:spPr>
          <a:xfrm>
            <a:off x="33394" y="3118901"/>
            <a:ext cx="2895223" cy="1078391"/>
          </a:xfrm>
          <a:prstGeom prst="flowChartAlternateProcess">
            <a:avLst/>
          </a:prstGeom>
          <a:solidFill>
            <a:schemeClr val="bg1"/>
          </a:solidFill>
          <a:ln w="19050">
            <a:gradFill>
              <a:gsLst>
                <a:gs pos="100000">
                  <a:srgbClr val="2A6BCB"/>
                </a:gs>
                <a:gs pos="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0998" tIns="40499" rIns="80998" bIns="404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000" b="1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Есеп-қаржы</a:t>
            </a: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жүйесі</a:t>
            </a: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000" b="1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Медициналық</a:t>
            </a: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қызметтердің</a:t>
            </a: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сапасын</a:t>
            </a: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басқару</a:t>
            </a: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жүйесі</a:t>
            </a: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000" b="1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Бірыңғай</a:t>
            </a: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төлем</a:t>
            </a: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жүйесі</a:t>
            </a: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000" b="1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Онкологиялық</a:t>
            </a: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науқастардың</a:t>
            </a: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тіркелімі</a:t>
            </a: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(</a:t>
            </a:r>
            <a:r>
              <a:rPr lang="kk-KZ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қаржы</a:t>
            </a: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блогы</a:t>
            </a: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МСАК </a:t>
            </a:r>
            <a:r>
              <a:rPr lang="ru-RU" sz="1000" b="1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тарифіне</a:t>
            </a: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қосымша</a:t>
            </a: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компонент</a:t>
            </a:r>
          </a:p>
        </p:txBody>
      </p:sp>
      <p:sp>
        <p:nvSpPr>
          <p:cNvPr id="84" name="Блок-схема: альтернативный процесс 83">
            <a:extLst>
              <a:ext uri="{FF2B5EF4-FFF2-40B4-BE49-F238E27FC236}">
                <a16:creationId xmlns:a16="http://schemas.microsoft.com/office/drawing/2014/main" id="{9F1012BB-88FD-4D4F-8747-F505F2145AC0}"/>
              </a:ext>
            </a:extLst>
          </p:cNvPr>
          <p:cNvSpPr/>
          <p:nvPr/>
        </p:nvSpPr>
        <p:spPr>
          <a:xfrm>
            <a:off x="6317223" y="2987994"/>
            <a:ext cx="2513626" cy="356984"/>
          </a:xfrm>
          <a:prstGeom prst="flowChartAlternateProcess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0998" tIns="40499" rIns="80998" bIns="404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kk-KZ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іркеу</a:t>
            </a:r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80%</a:t>
            </a:r>
          </a:p>
        </p:txBody>
      </p:sp>
      <p:sp>
        <p:nvSpPr>
          <p:cNvPr id="85" name="Блок-схема: альтернативный процесс 84">
            <a:extLst>
              <a:ext uri="{FF2B5EF4-FFF2-40B4-BE49-F238E27FC236}">
                <a16:creationId xmlns:a16="http://schemas.microsoft.com/office/drawing/2014/main" id="{8A970A7D-0757-47AC-8A5D-D9887192D6FD}"/>
              </a:ext>
            </a:extLst>
          </p:cNvPr>
          <p:cNvSpPr/>
          <p:nvPr/>
        </p:nvSpPr>
        <p:spPr>
          <a:xfrm>
            <a:off x="6328892" y="4958088"/>
            <a:ext cx="2552232" cy="853845"/>
          </a:xfrm>
          <a:prstGeom prst="flowChartAlternateProcess">
            <a:avLst/>
          </a:prstGeom>
          <a:solidFill>
            <a:schemeClr val="bg1"/>
          </a:solidFill>
          <a:ln w="19050">
            <a:gradFill>
              <a:gsLst>
                <a:gs pos="100000">
                  <a:srgbClr val="2A6BCB"/>
                </a:gs>
                <a:gs pos="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0998" tIns="40499" rIns="80998" bIns="404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Амбулатория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000" b="1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Амбулаториялық-емханалық</a:t>
            </a: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көмек</a:t>
            </a: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порталы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МСАК </a:t>
            </a:r>
          </a:p>
          <a:p>
            <a:pPr>
              <a:lnSpc>
                <a:spcPct val="107000"/>
              </a:lnSpc>
            </a:pPr>
            <a:endParaRPr lang="ru-RU" sz="1000" b="1" dirty="0">
              <a:solidFill>
                <a:srgbClr val="0046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Блок-схема: альтернативный процесс 85">
            <a:extLst>
              <a:ext uri="{FF2B5EF4-FFF2-40B4-BE49-F238E27FC236}">
                <a16:creationId xmlns:a16="http://schemas.microsoft.com/office/drawing/2014/main" id="{AF637A69-650F-49DB-BAB3-A7FDB43AD480}"/>
              </a:ext>
            </a:extLst>
          </p:cNvPr>
          <p:cNvSpPr/>
          <p:nvPr/>
        </p:nvSpPr>
        <p:spPr>
          <a:xfrm>
            <a:off x="6328892" y="5907422"/>
            <a:ext cx="2107419" cy="352425"/>
          </a:xfrm>
          <a:prstGeom prst="flowChartAlternateProcess">
            <a:avLst/>
          </a:prstGeom>
          <a:solidFill>
            <a:schemeClr val="bg1"/>
          </a:solidFill>
          <a:ln w="19050">
            <a:gradFill>
              <a:gsLst>
                <a:gs pos="100000">
                  <a:srgbClr val="2A6BCB"/>
                </a:gs>
                <a:gs pos="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0998" tIns="40499" rIns="80998" bIns="404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495300">
              <a:lnSpc>
                <a:spcPct val="107000"/>
              </a:lnSpc>
            </a:pPr>
            <a:r>
              <a:rPr lang="ru-RU" sz="1000" b="1" dirty="0" err="1">
                <a:solidFill>
                  <a:srgbClr val="0046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Зертхана</a:t>
            </a:r>
            <a:endParaRPr lang="ru-RU" sz="1000" b="1" dirty="0">
              <a:solidFill>
                <a:srgbClr val="0046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8" name="Прямая со стрелкой 87">
            <a:extLst>
              <a:ext uri="{FF2B5EF4-FFF2-40B4-BE49-F238E27FC236}">
                <a16:creationId xmlns:a16="http://schemas.microsoft.com/office/drawing/2014/main" id="{3E186BAE-2910-4251-B836-889CCAF18C34}"/>
              </a:ext>
            </a:extLst>
          </p:cNvPr>
          <p:cNvCxnSpPr>
            <a:cxnSpLocks/>
          </p:cNvCxnSpPr>
          <p:nvPr/>
        </p:nvCxnSpPr>
        <p:spPr>
          <a:xfrm flipH="1">
            <a:off x="5833449" y="3774380"/>
            <a:ext cx="466863" cy="0"/>
          </a:xfrm>
          <a:prstGeom prst="straightConnector1">
            <a:avLst/>
          </a:prstGeom>
          <a:ln w="28575">
            <a:solidFill>
              <a:srgbClr val="00468D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7743EAEA-74C0-408F-AE1F-3E8BB9F7C97D}"/>
              </a:ext>
            </a:extLst>
          </p:cNvPr>
          <p:cNvCxnSpPr>
            <a:cxnSpLocks/>
            <a:stCxn id="84" idx="1"/>
          </p:cNvCxnSpPr>
          <p:nvPr/>
        </p:nvCxnSpPr>
        <p:spPr>
          <a:xfrm flipH="1">
            <a:off x="5876785" y="3166486"/>
            <a:ext cx="440438" cy="28442"/>
          </a:xfrm>
          <a:prstGeom prst="straightConnector1">
            <a:avLst/>
          </a:prstGeom>
          <a:ln w="28575">
            <a:solidFill>
              <a:srgbClr val="00468D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0" name="Блок-схема: альтернативный процесс 89">
            <a:extLst>
              <a:ext uri="{FF2B5EF4-FFF2-40B4-BE49-F238E27FC236}">
                <a16:creationId xmlns:a16="http://schemas.microsoft.com/office/drawing/2014/main" id="{1FF1E56B-AF44-4BE6-8494-BE4355613AC5}"/>
              </a:ext>
            </a:extLst>
          </p:cNvPr>
          <p:cNvSpPr/>
          <p:nvPr/>
        </p:nvSpPr>
        <p:spPr>
          <a:xfrm>
            <a:off x="78968" y="5728138"/>
            <a:ext cx="2630127" cy="388733"/>
          </a:xfrm>
          <a:prstGeom prst="flowChartAlternateProcess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0998" tIns="40499" rIns="80998" bIns="404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Вакцинация 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</a:t>
            </a:r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</a:t>
            </a:r>
          </a:p>
        </p:txBody>
      </p: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86003AB6-F9AD-4A4C-82D8-1A1784F98D45}"/>
              </a:ext>
            </a:extLst>
          </p:cNvPr>
          <p:cNvCxnSpPr>
            <a:cxnSpLocks/>
          </p:cNvCxnSpPr>
          <p:nvPr/>
        </p:nvCxnSpPr>
        <p:spPr>
          <a:xfrm flipV="1">
            <a:off x="2753885" y="4960733"/>
            <a:ext cx="545221" cy="216"/>
          </a:xfrm>
          <a:prstGeom prst="straightConnector1">
            <a:avLst/>
          </a:prstGeom>
          <a:ln w="28575">
            <a:solidFill>
              <a:srgbClr val="00468D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5B67B32-519C-4E7F-BF99-07BD932230D0}"/>
              </a:ext>
            </a:extLst>
          </p:cNvPr>
          <p:cNvSpPr/>
          <p:nvPr/>
        </p:nvSpPr>
        <p:spPr>
          <a:xfrm>
            <a:off x="8384630" y="2112862"/>
            <a:ext cx="71632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40%</a:t>
            </a:r>
            <a:endParaRPr lang="ru-RU" sz="1050" b="1" dirty="0">
              <a:solidFill>
                <a:srgbClr val="00B050"/>
              </a:solidFill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CD79D9F8-AEE1-4AF9-AB89-89FA53B649DB}"/>
              </a:ext>
            </a:extLst>
          </p:cNvPr>
          <p:cNvSpPr/>
          <p:nvPr/>
        </p:nvSpPr>
        <p:spPr>
          <a:xfrm>
            <a:off x="3324861" y="1849632"/>
            <a:ext cx="2463069" cy="1137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09"/>
              </a:spcAft>
            </a:pPr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</a:t>
            </a:r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ЯДРОСЫ</a:t>
            </a:r>
          </a:p>
          <a:p>
            <a:pPr algn="ctr">
              <a:lnSpc>
                <a:spcPct val="107000"/>
              </a:lnSpc>
            </a:pP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Клиенттің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карточкасы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Денсаулықтың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электрондық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паспорты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lnSpc>
                <a:spcPct val="107000"/>
              </a:lnSpc>
            </a:pP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70%</a:t>
            </a:r>
            <a:endParaRPr lang="ru-RU" sz="1400" b="1" dirty="0">
              <a:solidFill>
                <a:schemeClr val="bg1"/>
              </a:solidFill>
            </a:endParaRPr>
          </a:p>
        </p:txBody>
      </p:sp>
      <p:cxnSp>
        <p:nvCxnSpPr>
          <p:cNvPr id="108" name="Прямая соединительная линия 107">
            <a:extLst>
              <a:ext uri="{FF2B5EF4-FFF2-40B4-BE49-F238E27FC236}">
                <a16:creationId xmlns:a16="http://schemas.microsoft.com/office/drawing/2014/main" id="{EE8D43B9-5E1C-401C-92B9-C9138FAA096D}"/>
              </a:ext>
            </a:extLst>
          </p:cNvPr>
          <p:cNvCxnSpPr>
            <a:cxnSpLocks/>
          </p:cNvCxnSpPr>
          <p:nvPr/>
        </p:nvCxnSpPr>
        <p:spPr>
          <a:xfrm>
            <a:off x="9165734" y="3327749"/>
            <a:ext cx="0" cy="1415384"/>
          </a:xfrm>
          <a:prstGeom prst="line">
            <a:avLst/>
          </a:prstGeom>
          <a:ln w="28575" cap="rnd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FE7B1BDC-8223-4279-89E4-B56B62742780}"/>
              </a:ext>
            </a:extLst>
          </p:cNvPr>
          <p:cNvSpPr/>
          <p:nvPr/>
        </p:nvSpPr>
        <p:spPr>
          <a:xfrm>
            <a:off x="9367626" y="2575762"/>
            <a:ext cx="1453768" cy="3171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Ehealth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ядросының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орталық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компонентіне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бірқатар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өнімдер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мен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азық-түлік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зауыттарын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іске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асыру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>
                <a:solidFill>
                  <a:srgbClr val="019DD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 </a:t>
            </a:r>
            <a:r>
              <a:rPr lang="ru-RU" sz="1100" b="1" dirty="0" err="1">
                <a:solidFill>
                  <a:srgbClr val="019DD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жылдың</a:t>
            </a:r>
            <a:r>
              <a:rPr lang="ru-RU" sz="1100" b="1" dirty="0">
                <a:solidFill>
                  <a:srgbClr val="019DD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 err="1">
                <a:solidFill>
                  <a:srgbClr val="019DD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соңына</a:t>
            </a:r>
            <a:r>
              <a:rPr lang="ru-RU" sz="1100" b="1" dirty="0">
                <a:solidFill>
                  <a:srgbClr val="019DD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дейін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аяқталады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жоспарлануда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07000"/>
              </a:lnSpc>
            </a:pPr>
            <a:endParaRPr lang="ru-RU" sz="1100" dirty="0">
              <a:solidFill>
                <a:srgbClr val="019DD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EHealth </a:t>
            </a:r>
            <a:r>
              <a:rPr lang="ru-RU" sz="1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архитектурасын</a:t>
            </a:r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толық</a:t>
            </a:r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іске</a:t>
            </a:r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асыру</a:t>
            </a:r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>
                <a:solidFill>
                  <a:srgbClr val="019DD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</a:t>
            </a:r>
            <a:r>
              <a:rPr lang="ru-RU" sz="1100" b="1" dirty="0" err="1">
                <a:solidFill>
                  <a:srgbClr val="019DD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жылдың</a:t>
            </a:r>
            <a:r>
              <a:rPr lang="ru-RU" sz="1100" b="1" dirty="0">
                <a:solidFill>
                  <a:srgbClr val="019DD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 err="1">
                <a:solidFill>
                  <a:srgbClr val="019DD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соңына</a:t>
            </a:r>
            <a:r>
              <a:rPr lang="ru-RU" sz="1100" b="1" dirty="0">
                <a:solidFill>
                  <a:srgbClr val="019DD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 err="1">
                <a:solidFill>
                  <a:srgbClr val="019DD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дейін</a:t>
            </a:r>
            <a:endParaRPr lang="ru-RU" sz="1100" b="1" dirty="0">
              <a:solidFill>
                <a:srgbClr val="019DD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1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жоспарланған</a:t>
            </a:r>
            <a:endParaRPr lang="ru-RU" sz="1100" b="1" dirty="0">
              <a:solidFill>
                <a:srgbClr val="019DD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6D8185B-5948-4E26-8C7C-8979B485906B}"/>
              </a:ext>
            </a:extLst>
          </p:cNvPr>
          <p:cNvGrpSpPr/>
          <p:nvPr/>
        </p:nvGrpSpPr>
        <p:grpSpPr>
          <a:xfrm>
            <a:off x="9042807" y="4790529"/>
            <a:ext cx="354560" cy="281938"/>
            <a:chOff x="12018380" y="6675911"/>
            <a:chExt cx="523493" cy="416270"/>
          </a:xfrm>
        </p:grpSpPr>
        <p:grpSp>
          <p:nvGrpSpPr>
            <p:cNvPr id="119" name="Группа 118">
              <a:extLst>
                <a:ext uri="{FF2B5EF4-FFF2-40B4-BE49-F238E27FC236}">
                  <a16:creationId xmlns:a16="http://schemas.microsoft.com/office/drawing/2014/main" id="{2C5D491E-92BA-4FA9-A8CC-4D0BA34755FA}"/>
                </a:ext>
              </a:extLst>
            </p:cNvPr>
            <p:cNvGrpSpPr/>
            <p:nvPr/>
          </p:nvGrpSpPr>
          <p:grpSpPr>
            <a:xfrm>
              <a:off x="12018380" y="6675911"/>
              <a:ext cx="523493" cy="416270"/>
              <a:chOff x="622705" y="1899098"/>
              <a:chExt cx="1736162" cy="1380560"/>
            </a:xfrm>
          </p:grpSpPr>
          <p:sp>
            <p:nvSpPr>
              <p:cNvPr id="120" name="Rounded Rectangle 46">
                <a:extLst>
                  <a:ext uri="{FF2B5EF4-FFF2-40B4-BE49-F238E27FC236}">
                    <a16:creationId xmlns:a16="http://schemas.microsoft.com/office/drawing/2014/main" id="{F17E19B9-2EE6-45B3-8BC6-E5BEDF0414F4}"/>
                  </a:ext>
                </a:extLst>
              </p:cNvPr>
              <p:cNvSpPr/>
              <p:nvPr/>
            </p:nvSpPr>
            <p:spPr>
              <a:xfrm rot="18900000">
                <a:off x="964360" y="1899098"/>
                <a:ext cx="1394507" cy="1380560"/>
              </a:xfrm>
              <a:prstGeom prst="roundRect">
                <a:avLst/>
              </a:prstGeom>
              <a:solidFill>
                <a:srgbClr val="F4F4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Rounded Rectangle 46">
                <a:extLst>
                  <a:ext uri="{FF2B5EF4-FFF2-40B4-BE49-F238E27FC236}">
                    <a16:creationId xmlns:a16="http://schemas.microsoft.com/office/drawing/2014/main" id="{F338A792-7E96-4AD1-A96A-2097BB10D5FA}"/>
                  </a:ext>
                </a:extLst>
              </p:cNvPr>
              <p:cNvSpPr/>
              <p:nvPr/>
            </p:nvSpPr>
            <p:spPr>
              <a:xfrm rot="18900000">
                <a:off x="622705" y="1899098"/>
                <a:ext cx="1394507" cy="1380560"/>
              </a:xfrm>
              <a:prstGeom prst="roundRect">
                <a:avLst/>
              </a:prstGeom>
              <a:gradFill>
                <a:gsLst>
                  <a:gs pos="0">
                    <a:srgbClr val="0F6FC6"/>
                  </a:gs>
                  <a:gs pos="100000">
                    <a:srgbClr val="0BD0D9"/>
                  </a:gs>
                  <a:gs pos="57000">
                    <a:srgbClr val="019DD8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2" name="Shape 5411">
              <a:extLst>
                <a:ext uri="{FF2B5EF4-FFF2-40B4-BE49-F238E27FC236}">
                  <a16:creationId xmlns:a16="http://schemas.microsoft.com/office/drawing/2014/main" id="{6D92984E-1291-4E86-ABE0-4F404D67B7FB}"/>
                </a:ext>
              </a:extLst>
            </p:cNvPr>
            <p:cNvSpPr/>
            <p:nvPr/>
          </p:nvSpPr>
          <p:spPr>
            <a:xfrm>
              <a:off x="12104238" y="6791583"/>
              <a:ext cx="252923" cy="195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/>
            </a:p>
          </p:txBody>
        </p:sp>
      </p:grpSp>
      <p:sp>
        <p:nvSpPr>
          <p:cNvPr id="6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01363" y="7026635"/>
            <a:ext cx="2429947" cy="402483"/>
          </a:xfrm>
        </p:spPr>
        <p:txBody>
          <a:bodyPr/>
          <a:lstStyle/>
          <a:p>
            <a:r>
              <a:rPr lang="ru-RU" dirty="0"/>
              <a:t>7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E82892A-DE2C-4AC9-9B6E-42478A93F447}"/>
              </a:ext>
            </a:extLst>
          </p:cNvPr>
          <p:cNvSpPr/>
          <p:nvPr/>
        </p:nvSpPr>
        <p:spPr>
          <a:xfrm>
            <a:off x="3206231" y="3669627"/>
            <a:ext cx="261871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Медициналық</a:t>
            </a:r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ұйымға</a:t>
            </a:r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тіркелу</a:t>
            </a:r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туралы</a:t>
            </a:r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Д-</a:t>
            </a:r>
            <a:r>
              <a:rPr lang="ru-RU" sz="1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есепте</a:t>
            </a:r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тұрғаны</a:t>
            </a:r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туралы</a:t>
            </a:r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ДЗ-да </a:t>
            </a:r>
            <a:r>
              <a:rPr lang="ru-RU" sz="1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жазылған</a:t>
            </a:r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қамтамасыз</a:t>
            </a:r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етілген</a:t>
            </a:r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рецептілер</a:t>
            </a:r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туралы</a:t>
            </a:r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МСАК </a:t>
            </a:r>
            <a:r>
              <a:rPr lang="ru-RU" sz="1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деңгейінде</a:t>
            </a:r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қызметтер</a:t>
            </a:r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көрсету</a:t>
            </a:r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туралы</a:t>
            </a:r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Ауруханаға</a:t>
            </a:r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жатқызу</a:t>
            </a:r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туралы</a:t>
            </a:r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Стационарлық</a:t>
            </a:r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емдеу</a:t>
            </a:r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туралы</a:t>
            </a:r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Зертханалық</a:t>
            </a:r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зерттеулер</a:t>
            </a:r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туралы</a:t>
            </a:r>
            <a:endParaRPr lang="ru-RU" sz="1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DBBA4516-0E62-4BC3-90EA-B6AA421E53BD}"/>
              </a:ext>
            </a:extLst>
          </p:cNvPr>
          <p:cNvGrpSpPr/>
          <p:nvPr/>
        </p:nvGrpSpPr>
        <p:grpSpPr>
          <a:xfrm>
            <a:off x="9027042" y="3040557"/>
            <a:ext cx="354560" cy="281938"/>
            <a:chOff x="12018380" y="6675911"/>
            <a:chExt cx="523493" cy="416270"/>
          </a:xfrm>
        </p:grpSpPr>
        <p:grpSp>
          <p:nvGrpSpPr>
            <p:cNvPr id="87" name="Группа 86">
              <a:extLst>
                <a:ext uri="{FF2B5EF4-FFF2-40B4-BE49-F238E27FC236}">
                  <a16:creationId xmlns:a16="http://schemas.microsoft.com/office/drawing/2014/main" id="{D290C98F-4542-494D-A9C6-09F9A6BA54D1}"/>
                </a:ext>
              </a:extLst>
            </p:cNvPr>
            <p:cNvGrpSpPr/>
            <p:nvPr/>
          </p:nvGrpSpPr>
          <p:grpSpPr>
            <a:xfrm>
              <a:off x="12018380" y="6675911"/>
              <a:ext cx="523493" cy="416270"/>
              <a:chOff x="622705" y="1899098"/>
              <a:chExt cx="1736162" cy="1380560"/>
            </a:xfrm>
          </p:grpSpPr>
          <p:sp>
            <p:nvSpPr>
              <p:cNvPr id="98" name="Rounded Rectangle 46">
                <a:extLst>
                  <a:ext uri="{FF2B5EF4-FFF2-40B4-BE49-F238E27FC236}">
                    <a16:creationId xmlns:a16="http://schemas.microsoft.com/office/drawing/2014/main" id="{7554A069-BD84-48E2-A7A6-7E06AF915913}"/>
                  </a:ext>
                </a:extLst>
              </p:cNvPr>
              <p:cNvSpPr/>
              <p:nvPr/>
            </p:nvSpPr>
            <p:spPr>
              <a:xfrm rot="18900000">
                <a:off x="964360" y="1899098"/>
                <a:ext cx="1394507" cy="1380560"/>
              </a:xfrm>
              <a:prstGeom prst="roundRect">
                <a:avLst/>
              </a:prstGeom>
              <a:solidFill>
                <a:srgbClr val="F4F4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ounded Rectangle 46">
                <a:extLst>
                  <a:ext uri="{FF2B5EF4-FFF2-40B4-BE49-F238E27FC236}">
                    <a16:creationId xmlns:a16="http://schemas.microsoft.com/office/drawing/2014/main" id="{E097B503-33B2-4483-B513-8A95D45AD2C9}"/>
                  </a:ext>
                </a:extLst>
              </p:cNvPr>
              <p:cNvSpPr/>
              <p:nvPr/>
            </p:nvSpPr>
            <p:spPr>
              <a:xfrm rot="18900000">
                <a:off x="622705" y="1899098"/>
                <a:ext cx="1394507" cy="1380560"/>
              </a:xfrm>
              <a:prstGeom prst="roundRect">
                <a:avLst/>
              </a:prstGeom>
              <a:gradFill>
                <a:gsLst>
                  <a:gs pos="0">
                    <a:srgbClr val="0F6FC6"/>
                  </a:gs>
                  <a:gs pos="100000">
                    <a:srgbClr val="0BD0D9"/>
                  </a:gs>
                  <a:gs pos="57000">
                    <a:srgbClr val="019DD8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6" name="Shape 5411">
              <a:extLst>
                <a:ext uri="{FF2B5EF4-FFF2-40B4-BE49-F238E27FC236}">
                  <a16:creationId xmlns:a16="http://schemas.microsoft.com/office/drawing/2014/main" id="{A0B6F44F-39A5-4512-A20A-E5B7FAF050C4}"/>
                </a:ext>
              </a:extLst>
            </p:cNvPr>
            <p:cNvSpPr/>
            <p:nvPr/>
          </p:nvSpPr>
          <p:spPr>
            <a:xfrm>
              <a:off x="12104238" y="6791583"/>
              <a:ext cx="252923" cy="195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00"/>
            </a:p>
          </p:txBody>
        </p:sp>
      </p:grpSp>
      <p:cxnSp>
        <p:nvCxnSpPr>
          <p:cNvPr id="100" name="Прямая со стрелкой 99">
            <a:extLst>
              <a:ext uri="{FF2B5EF4-FFF2-40B4-BE49-F238E27FC236}">
                <a16:creationId xmlns:a16="http://schemas.microsoft.com/office/drawing/2014/main" id="{E8F04C57-6164-4814-A2D6-598771053DF9}"/>
              </a:ext>
            </a:extLst>
          </p:cNvPr>
          <p:cNvCxnSpPr>
            <a:cxnSpLocks/>
            <a:stCxn id="41" idx="1"/>
          </p:cNvCxnSpPr>
          <p:nvPr/>
        </p:nvCxnSpPr>
        <p:spPr>
          <a:xfrm flipH="1">
            <a:off x="5894017" y="2277421"/>
            <a:ext cx="222698" cy="56704"/>
          </a:xfrm>
          <a:prstGeom prst="straightConnector1">
            <a:avLst/>
          </a:prstGeom>
          <a:ln w="28575">
            <a:solidFill>
              <a:srgbClr val="00468D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6A1508D-40FC-4BA9-B57C-D51B4B5B479B}"/>
              </a:ext>
            </a:extLst>
          </p:cNvPr>
          <p:cNvSpPr/>
          <p:nvPr/>
        </p:nvSpPr>
        <p:spPr>
          <a:xfrm>
            <a:off x="3225258" y="3205482"/>
            <a:ext cx="25787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Пациент </a:t>
            </a:r>
            <a:r>
              <a:rPr lang="ru-RU" sz="11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туралы</a:t>
            </a:r>
            <a:r>
              <a:rPr lang="ru-RU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ядрода</a:t>
            </a:r>
            <a:r>
              <a:rPr lang="ru-RU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сақталатын</a:t>
            </a:r>
            <a:r>
              <a:rPr lang="ru-RU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деректер</a:t>
            </a:r>
            <a:r>
              <a:rPr lang="ru-RU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19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D1DAEC1D-CEB9-4EA8-B0AD-3FE73412D28C}"/>
              </a:ext>
            </a:extLst>
          </p:cNvPr>
          <p:cNvGrpSpPr/>
          <p:nvPr/>
        </p:nvGrpSpPr>
        <p:grpSpPr>
          <a:xfrm>
            <a:off x="470393" y="1787118"/>
            <a:ext cx="523493" cy="430440"/>
            <a:chOff x="490713" y="1378040"/>
            <a:chExt cx="523493" cy="430440"/>
          </a:xfrm>
        </p:grpSpPr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id="{7D497AE2-DF3E-4760-91AF-83C70B2ACC86}"/>
                </a:ext>
              </a:extLst>
            </p:cNvPr>
            <p:cNvGrpSpPr/>
            <p:nvPr/>
          </p:nvGrpSpPr>
          <p:grpSpPr>
            <a:xfrm>
              <a:off x="490713" y="1392210"/>
              <a:ext cx="523493" cy="416270"/>
              <a:chOff x="622705" y="1899098"/>
              <a:chExt cx="1736162" cy="1380560"/>
            </a:xfrm>
          </p:grpSpPr>
          <p:sp>
            <p:nvSpPr>
              <p:cNvPr id="46" name="Rounded Rectangle 46">
                <a:extLst>
                  <a:ext uri="{FF2B5EF4-FFF2-40B4-BE49-F238E27FC236}">
                    <a16:creationId xmlns:a16="http://schemas.microsoft.com/office/drawing/2014/main" id="{18CEBBA4-14B2-4BFD-B12B-2163D1EF5AA6}"/>
                  </a:ext>
                </a:extLst>
              </p:cNvPr>
              <p:cNvSpPr/>
              <p:nvPr/>
            </p:nvSpPr>
            <p:spPr>
              <a:xfrm rot="18900000">
                <a:off x="964360" y="1899098"/>
                <a:ext cx="1394507" cy="1380560"/>
              </a:xfrm>
              <a:prstGeom prst="roundRect">
                <a:avLst/>
              </a:prstGeom>
              <a:solidFill>
                <a:srgbClr val="F4F4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DB86FE3C-F879-464B-BEE0-6A4FD9ED8A4B}"/>
                  </a:ext>
                </a:extLst>
              </p:cNvPr>
              <p:cNvSpPr/>
              <p:nvPr/>
            </p:nvSpPr>
            <p:spPr>
              <a:xfrm rot="18900000">
                <a:off x="622705" y="1899098"/>
                <a:ext cx="1394507" cy="1380560"/>
              </a:xfrm>
              <a:prstGeom prst="roundRect">
                <a:avLst/>
              </a:prstGeom>
              <a:gradFill>
                <a:gsLst>
                  <a:gs pos="0">
                    <a:srgbClr val="0F6FC6"/>
                  </a:gs>
                  <a:gs pos="100000">
                    <a:srgbClr val="0BD0D9"/>
                  </a:gs>
                  <a:gs pos="57000">
                    <a:srgbClr val="019DD8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7244319-3D90-4627-9F8D-4E2FF2A69A60}"/>
                </a:ext>
              </a:extLst>
            </p:cNvPr>
            <p:cNvSpPr txBox="1"/>
            <p:nvPr/>
          </p:nvSpPr>
          <p:spPr>
            <a:xfrm>
              <a:off x="508133" y="1378040"/>
              <a:ext cx="3481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975A6D91-7FF0-4811-9C20-7836736FD667}"/>
              </a:ext>
            </a:extLst>
          </p:cNvPr>
          <p:cNvCxnSpPr>
            <a:cxnSpLocks/>
          </p:cNvCxnSpPr>
          <p:nvPr/>
        </p:nvCxnSpPr>
        <p:spPr>
          <a:xfrm flipH="1">
            <a:off x="409031" y="2913649"/>
            <a:ext cx="10067651" cy="1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691F4BE4-22EB-4BEA-BF08-76CFCDFD5844}"/>
              </a:ext>
            </a:extLst>
          </p:cNvPr>
          <p:cNvSpPr txBox="1">
            <a:spLocks/>
          </p:cNvSpPr>
          <p:nvPr/>
        </p:nvSpPr>
        <p:spPr>
          <a:xfrm>
            <a:off x="364991" y="138875"/>
            <a:ext cx="8640105" cy="7837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МЕДИЦИНАЛЫҚ ҚЫЗМЕТТЕРГЕ АҚЫ ТӨЛЕУ ЖӨНІНДЕГІ МӘСЕЛЕЛЕР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6BB1215-522E-4DCC-AE61-51573EF744BA}"/>
              </a:ext>
            </a:extLst>
          </p:cNvPr>
          <p:cNvSpPr/>
          <p:nvPr/>
        </p:nvSpPr>
        <p:spPr>
          <a:xfrm>
            <a:off x="1110269" y="1652245"/>
            <a:ext cx="43325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МСАК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деңгейінде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мамандар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көрсететін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қызметтердің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бөлігі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тарификаторда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жоқ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оларды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бағалау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мүмкін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емес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D96F7DB-7E28-4180-9F5E-BF76C7AF79A7}"/>
              </a:ext>
            </a:extLst>
          </p:cNvPr>
          <p:cNvSpPr/>
          <p:nvPr/>
        </p:nvSpPr>
        <p:spPr>
          <a:xfrm>
            <a:off x="6171287" y="1525508"/>
            <a:ext cx="3212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Медициналық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қызметтер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тарификаторын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қайта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қарау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2D9BBE2E-70E9-4A1D-AAB3-8D19A352F76E}"/>
              </a:ext>
            </a:extLst>
          </p:cNvPr>
          <p:cNvSpPr/>
          <p:nvPr/>
        </p:nvSpPr>
        <p:spPr>
          <a:xfrm>
            <a:off x="6354756" y="2121220"/>
            <a:ext cx="9813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>
                <a:solidFill>
                  <a:srgbClr val="0F6F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Жауапты</a:t>
            </a:r>
            <a:r>
              <a:rPr lang="ru-RU" sz="1200" b="1" dirty="0">
                <a:solidFill>
                  <a:srgbClr val="0F6F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Shape 5654">
            <a:extLst>
              <a:ext uri="{FF2B5EF4-FFF2-40B4-BE49-F238E27FC236}">
                <a16:creationId xmlns:a16="http://schemas.microsoft.com/office/drawing/2014/main" id="{7B2B48AB-4AD9-4D5A-BA39-90ED3A039854}"/>
              </a:ext>
            </a:extLst>
          </p:cNvPr>
          <p:cNvSpPr/>
          <p:nvPr/>
        </p:nvSpPr>
        <p:spPr>
          <a:xfrm>
            <a:off x="6093021" y="2137041"/>
            <a:ext cx="204152" cy="1907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800"/>
                </a:moveTo>
                <a:cubicBezTo>
                  <a:pt x="21600" y="6300"/>
                  <a:pt x="21600" y="6300"/>
                  <a:pt x="21600" y="6300"/>
                </a:cubicBezTo>
                <a:cubicBezTo>
                  <a:pt x="20197" y="6300"/>
                  <a:pt x="20197" y="6300"/>
                  <a:pt x="20197" y="6300"/>
                </a:cubicBezTo>
                <a:cubicBezTo>
                  <a:pt x="20197" y="6600"/>
                  <a:pt x="19636" y="6900"/>
                  <a:pt x="19356" y="6900"/>
                </a:cubicBezTo>
                <a:cubicBezTo>
                  <a:pt x="2244" y="6900"/>
                  <a:pt x="2244" y="6900"/>
                  <a:pt x="2244" y="6900"/>
                </a:cubicBezTo>
                <a:cubicBezTo>
                  <a:pt x="1683" y="6900"/>
                  <a:pt x="1403" y="6600"/>
                  <a:pt x="1403" y="6300"/>
                </a:cubicBezTo>
                <a:cubicBezTo>
                  <a:pt x="0" y="6300"/>
                  <a:pt x="0" y="6300"/>
                  <a:pt x="0" y="6300"/>
                </a:cubicBezTo>
                <a:cubicBezTo>
                  <a:pt x="0" y="4800"/>
                  <a:pt x="0" y="4800"/>
                  <a:pt x="0" y="4800"/>
                </a:cubicBezTo>
                <a:cubicBezTo>
                  <a:pt x="10660" y="0"/>
                  <a:pt x="10660" y="0"/>
                  <a:pt x="10660" y="0"/>
                </a:cubicBezTo>
                <a:lnTo>
                  <a:pt x="21600" y="4800"/>
                </a:lnTo>
                <a:close/>
                <a:moveTo>
                  <a:pt x="21600" y="20100"/>
                </a:moveTo>
                <a:cubicBezTo>
                  <a:pt x="21600" y="21600"/>
                  <a:pt x="21600" y="21600"/>
                  <a:pt x="21600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20100"/>
                  <a:pt x="0" y="20100"/>
                  <a:pt x="0" y="20100"/>
                </a:cubicBezTo>
                <a:cubicBezTo>
                  <a:pt x="0" y="19800"/>
                  <a:pt x="281" y="19500"/>
                  <a:pt x="842" y="19500"/>
                </a:cubicBezTo>
                <a:cubicBezTo>
                  <a:pt x="20758" y="19500"/>
                  <a:pt x="20758" y="19500"/>
                  <a:pt x="20758" y="19500"/>
                </a:cubicBezTo>
                <a:cubicBezTo>
                  <a:pt x="21319" y="19500"/>
                  <a:pt x="21600" y="19800"/>
                  <a:pt x="21600" y="20100"/>
                </a:cubicBezTo>
                <a:close/>
                <a:moveTo>
                  <a:pt x="5610" y="7800"/>
                </a:moveTo>
                <a:cubicBezTo>
                  <a:pt x="5610" y="17100"/>
                  <a:pt x="5610" y="17100"/>
                  <a:pt x="5610" y="17100"/>
                </a:cubicBezTo>
                <a:cubicBezTo>
                  <a:pt x="7013" y="17100"/>
                  <a:pt x="7013" y="17100"/>
                  <a:pt x="7013" y="17100"/>
                </a:cubicBezTo>
                <a:cubicBezTo>
                  <a:pt x="7013" y="7800"/>
                  <a:pt x="7013" y="7800"/>
                  <a:pt x="7013" y="7800"/>
                </a:cubicBezTo>
                <a:cubicBezTo>
                  <a:pt x="10099" y="7800"/>
                  <a:pt x="10099" y="7800"/>
                  <a:pt x="10099" y="7800"/>
                </a:cubicBezTo>
                <a:cubicBezTo>
                  <a:pt x="10099" y="17100"/>
                  <a:pt x="10099" y="17100"/>
                  <a:pt x="10099" y="17100"/>
                </a:cubicBezTo>
                <a:cubicBezTo>
                  <a:pt x="11501" y="17100"/>
                  <a:pt x="11501" y="17100"/>
                  <a:pt x="11501" y="17100"/>
                </a:cubicBezTo>
                <a:cubicBezTo>
                  <a:pt x="11501" y="7800"/>
                  <a:pt x="11501" y="7800"/>
                  <a:pt x="11501" y="7800"/>
                </a:cubicBezTo>
                <a:cubicBezTo>
                  <a:pt x="14306" y="7800"/>
                  <a:pt x="14306" y="7800"/>
                  <a:pt x="14306" y="7800"/>
                </a:cubicBezTo>
                <a:cubicBezTo>
                  <a:pt x="14306" y="17100"/>
                  <a:pt x="14306" y="17100"/>
                  <a:pt x="14306" y="17100"/>
                </a:cubicBezTo>
                <a:cubicBezTo>
                  <a:pt x="15709" y="17100"/>
                  <a:pt x="15709" y="17100"/>
                  <a:pt x="15709" y="17100"/>
                </a:cubicBezTo>
                <a:cubicBezTo>
                  <a:pt x="15709" y="7800"/>
                  <a:pt x="15709" y="7800"/>
                  <a:pt x="15709" y="7800"/>
                </a:cubicBezTo>
                <a:cubicBezTo>
                  <a:pt x="18795" y="7800"/>
                  <a:pt x="18795" y="7800"/>
                  <a:pt x="18795" y="7800"/>
                </a:cubicBezTo>
                <a:cubicBezTo>
                  <a:pt x="18795" y="17100"/>
                  <a:pt x="18795" y="17100"/>
                  <a:pt x="18795" y="17100"/>
                </a:cubicBezTo>
                <a:cubicBezTo>
                  <a:pt x="19356" y="17100"/>
                  <a:pt x="19356" y="17100"/>
                  <a:pt x="19356" y="17100"/>
                </a:cubicBezTo>
                <a:cubicBezTo>
                  <a:pt x="19636" y="17100"/>
                  <a:pt x="20197" y="17400"/>
                  <a:pt x="20197" y="17700"/>
                </a:cubicBezTo>
                <a:cubicBezTo>
                  <a:pt x="20197" y="18600"/>
                  <a:pt x="20197" y="18600"/>
                  <a:pt x="20197" y="18600"/>
                </a:cubicBezTo>
                <a:cubicBezTo>
                  <a:pt x="1403" y="18600"/>
                  <a:pt x="1403" y="18600"/>
                  <a:pt x="1403" y="18600"/>
                </a:cubicBezTo>
                <a:cubicBezTo>
                  <a:pt x="1403" y="17700"/>
                  <a:pt x="1403" y="17700"/>
                  <a:pt x="1403" y="17700"/>
                </a:cubicBezTo>
                <a:cubicBezTo>
                  <a:pt x="1403" y="17400"/>
                  <a:pt x="1683" y="17100"/>
                  <a:pt x="2244" y="17100"/>
                </a:cubicBezTo>
                <a:cubicBezTo>
                  <a:pt x="2805" y="17100"/>
                  <a:pt x="2805" y="17100"/>
                  <a:pt x="2805" y="17100"/>
                </a:cubicBezTo>
                <a:cubicBezTo>
                  <a:pt x="2805" y="7800"/>
                  <a:pt x="2805" y="7800"/>
                  <a:pt x="2805" y="7800"/>
                </a:cubicBezTo>
                <a:lnTo>
                  <a:pt x="5610" y="7800"/>
                </a:lnTo>
                <a:close/>
              </a:path>
            </a:pathLst>
          </a:custGeom>
          <a:solidFill>
            <a:srgbClr val="0F6FC6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BC1714B0-6D9D-44CC-A785-7B824A005F2D}"/>
              </a:ext>
            </a:extLst>
          </p:cNvPr>
          <p:cNvSpPr/>
          <p:nvPr/>
        </p:nvSpPr>
        <p:spPr>
          <a:xfrm>
            <a:off x="8046118" y="2096719"/>
            <a:ext cx="15584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ҚР ДСМ, ӘМСҚ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7E7E669-E801-451E-B0E2-C44EBD07DC7C}"/>
              </a:ext>
            </a:extLst>
          </p:cNvPr>
          <p:cNvSpPr/>
          <p:nvPr/>
        </p:nvSpPr>
        <p:spPr>
          <a:xfrm>
            <a:off x="1036333" y="3027570"/>
            <a:ext cx="429895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МСАК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деңгейінде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мамандар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көрсететін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қызметтердің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бөлігінің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бағасы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осы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көрсетілетін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қызметтерге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жұмсалған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қаражаттың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өзіндік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құнынан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бірнеше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есе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төмен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немесе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осы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көрсетілетін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қызметтерді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жеке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жеткізушілермен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салыстырғанда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арзанырақ</a:t>
            </a:r>
            <a:endParaRPr lang="ru-RU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5508A3DF-57CC-4051-9321-88A26B8816C3}"/>
              </a:ext>
            </a:extLst>
          </p:cNvPr>
          <p:cNvGrpSpPr/>
          <p:nvPr/>
        </p:nvGrpSpPr>
        <p:grpSpPr>
          <a:xfrm>
            <a:off x="454381" y="3143911"/>
            <a:ext cx="523493" cy="416270"/>
            <a:chOff x="490713" y="1392210"/>
            <a:chExt cx="523493" cy="416270"/>
          </a:xfrm>
        </p:grpSpPr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E581E669-73DC-4A16-A100-653A3CA25799}"/>
                </a:ext>
              </a:extLst>
            </p:cNvPr>
            <p:cNvGrpSpPr/>
            <p:nvPr/>
          </p:nvGrpSpPr>
          <p:grpSpPr>
            <a:xfrm>
              <a:off x="490713" y="1392210"/>
              <a:ext cx="523493" cy="416270"/>
              <a:chOff x="622705" y="1899098"/>
              <a:chExt cx="1736162" cy="1380560"/>
            </a:xfrm>
          </p:grpSpPr>
          <p:sp>
            <p:nvSpPr>
              <p:cNvPr id="108" name="Rounded Rectangle 46">
                <a:extLst>
                  <a:ext uri="{FF2B5EF4-FFF2-40B4-BE49-F238E27FC236}">
                    <a16:creationId xmlns:a16="http://schemas.microsoft.com/office/drawing/2014/main" id="{E3B3C298-702F-4C7A-AB43-414F685BFF34}"/>
                  </a:ext>
                </a:extLst>
              </p:cNvPr>
              <p:cNvSpPr/>
              <p:nvPr/>
            </p:nvSpPr>
            <p:spPr>
              <a:xfrm rot="18900000">
                <a:off x="964360" y="1899098"/>
                <a:ext cx="1394507" cy="1380560"/>
              </a:xfrm>
              <a:prstGeom prst="roundRect">
                <a:avLst/>
              </a:prstGeom>
              <a:solidFill>
                <a:srgbClr val="F4F4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ounded Rectangle 46">
                <a:extLst>
                  <a:ext uri="{FF2B5EF4-FFF2-40B4-BE49-F238E27FC236}">
                    <a16:creationId xmlns:a16="http://schemas.microsoft.com/office/drawing/2014/main" id="{98C47972-723C-4B5C-8EBF-E9D73B828E38}"/>
                  </a:ext>
                </a:extLst>
              </p:cNvPr>
              <p:cNvSpPr/>
              <p:nvPr/>
            </p:nvSpPr>
            <p:spPr>
              <a:xfrm rot="18900000">
                <a:off x="622705" y="1899098"/>
                <a:ext cx="1394507" cy="1380560"/>
              </a:xfrm>
              <a:prstGeom prst="roundRect">
                <a:avLst/>
              </a:prstGeom>
              <a:gradFill>
                <a:gsLst>
                  <a:gs pos="0">
                    <a:srgbClr val="0F6FC6"/>
                  </a:gs>
                  <a:gs pos="100000">
                    <a:srgbClr val="0BD0D9"/>
                  </a:gs>
                  <a:gs pos="57000">
                    <a:srgbClr val="019DD8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7EDE688-8CA1-43B6-B679-E47D0D84CA90}"/>
                </a:ext>
              </a:extLst>
            </p:cNvPr>
            <p:cNvSpPr txBox="1"/>
            <p:nvPr/>
          </p:nvSpPr>
          <p:spPr>
            <a:xfrm>
              <a:off x="521676" y="1396502"/>
              <a:ext cx="3481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6EEABA2-4F57-481B-9042-B20246AE6A38}"/>
              </a:ext>
            </a:extLst>
          </p:cNvPr>
          <p:cNvSpPr/>
          <p:nvPr/>
        </p:nvSpPr>
        <p:spPr>
          <a:xfrm>
            <a:off x="6093021" y="3230611"/>
            <a:ext cx="36569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құнының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негіздемесімен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бірге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Медициналық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қызметтер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тарификаторын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қызметтің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құны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бөлігінде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қайта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қарау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BA3BC63-DBFB-4CAB-A9E4-1935CFE533FF}"/>
              </a:ext>
            </a:extLst>
          </p:cNvPr>
          <p:cNvSpPr/>
          <p:nvPr/>
        </p:nvSpPr>
        <p:spPr>
          <a:xfrm>
            <a:off x="6258353" y="4267018"/>
            <a:ext cx="9813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>
                <a:solidFill>
                  <a:srgbClr val="0F6F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Жауапты</a:t>
            </a:r>
            <a:r>
              <a:rPr lang="ru-RU" sz="1200" b="1" dirty="0">
                <a:solidFill>
                  <a:srgbClr val="0F6F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1" name="Shape 5654">
            <a:extLst>
              <a:ext uri="{FF2B5EF4-FFF2-40B4-BE49-F238E27FC236}">
                <a16:creationId xmlns:a16="http://schemas.microsoft.com/office/drawing/2014/main" id="{7740C26C-CD61-436B-A2C7-E57C4AEDBE51}"/>
              </a:ext>
            </a:extLst>
          </p:cNvPr>
          <p:cNvSpPr/>
          <p:nvPr/>
        </p:nvSpPr>
        <p:spPr>
          <a:xfrm>
            <a:off x="6093021" y="4313859"/>
            <a:ext cx="204152" cy="1907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800"/>
                </a:moveTo>
                <a:cubicBezTo>
                  <a:pt x="21600" y="6300"/>
                  <a:pt x="21600" y="6300"/>
                  <a:pt x="21600" y="6300"/>
                </a:cubicBezTo>
                <a:cubicBezTo>
                  <a:pt x="20197" y="6300"/>
                  <a:pt x="20197" y="6300"/>
                  <a:pt x="20197" y="6300"/>
                </a:cubicBezTo>
                <a:cubicBezTo>
                  <a:pt x="20197" y="6600"/>
                  <a:pt x="19636" y="6900"/>
                  <a:pt x="19356" y="6900"/>
                </a:cubicBezTo>
                <a:cubicBezTo>
                  <a:pt x="2244" y="6900"/>
                  <a:pt x="2244" y="6900"/>
                  <a:pt x="2244" y="6900"/>
                </a:cubicBezTo>
                <a:cubicBezTo>
                  <a:pt x="1683" y="6900"/>
                  <a:pt x="1403" y="6600"/>
                  <a:pt x="1403" y="6300"/>
                </a:cubicBezTo>
                <a:cubicBezTo>
                  <a:pt x="0" y="6300"/>
                  <a:pt x="0" y="6300"/>
                  <a:pt x="0" y="6300"/>
                </a:cubicBezTo>
                <a:cubicBezTo>
                  <a:pt x="0" y="4800"/>
                  <a:pt x="0" y="4800"/>
                  <a:pt x="0" y="4800"/>
                </a:cubicBezTo>
                <a:cubicBezTo>
                  <a:pt x="10660" y="0"/>
                  <a:pt x="10660" y="0"/>
                  <a:pt x="10660" y="0"/>
                </a:cubicBezTo>
                <a:lnTo>
                  <a:pt x="21600" y="4800"/>
                </a:lnTo>
                <a:close/>
                <a:moveTo>
                  <a:pt x="21600" y="20100"/>
                </a:moveTo>
                <a:cubicBezTo>
                  <a:pt x="21600" y="21600"/>
                  <a:pt x="21600" y="21600"/>
                  <a:pt x="21600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20100"/>
                  <a:pt x="0" y="20100"/>
                  <a:pt x="0" y="20100"/>
                </a:cubicBezTo>
                <a:cubicBezTo>
                  <a:pt x="0" y="19800"/>
                  <a:pt x="281" y="19500"/>
                  <a:pt x="842" y="19500"/>
                </a:cubicBezTo>
                <a:cubicBezTo>
                  <a:pt x="20758" y="19500"/>
                  <a:pt x="20758" y="19500"/>
                  <a:pt x="20758" y="19500"/>
                </a:cubicBezTo>
                <a:cubicBezTo>
                  <a:pt x="21319" y="19500"/>
                  <a:pt x="21600" y="19800"/>
                  <a:pt x="21600" y="20100"/>
                </a:cubicBezTo>
                <a:close/>
                <a:moveTo>
                  <a:pt x="5610" y="7800"/>
                </a:moveTo>
                <a:cubicBezTo>
                  <a:pt x="5610" y="17100"/>
                  <a:pt x="5610" y="17100"/>
                  <a:pt x="5610" y="17100"/>
                </a:cubicBezTo>
                <a:cubicBezTo>
                  <a:pt x="7013" y="17100"/>
                  <a:pt x="7013" y="17100"/>
                  <a:pt x="7013" y="17100"/>
                </a:cubicBezTo>
                <a:cubicBezTo>
                  <a:pt x="7013" y="7800"/>
                  <a:pt x="7013" y="7800"/>
                  <a:pt x="7013" y="7800"/>
                </a:cubicBezTo>
                <a:cubicBezTo>
                  <a:pt x="10099" y="7800"/>
                  <a:pt x="10099" y="7800"/>
                  <a:pt x="10099" y="7800"/>
                </a:cubicBezTo>
                <a:cubicBezTo>
                  <a:pt x="10099" y="17100"/>
                  <a:pt x="10099" y="17100"/>
                  <a:pt x="10099" y="17100"/>
                </a:cubicBezTo>
                <a:cubicBezTo>
                  <a:pt x="11501" y="17100"/>
                  <a:pt x="11501" y="17100"/>
                  <a:pt x="11501" y="17100"/>
                </a:cubicBezTo>
                <a:cubicBezTo>
                  <a:pt x="11501" y="7800"/>
                  <a:pt x="11501" y="7800"/>
                  <a:pt x="11501" y="7800"/>
                </a:cubicBezTo>
                <a:cubicBezTo>
                  <a:pt x="14306" y="7800"/>
                  <a:pt x="14306" y="7800"/>
                  <a:pt x="14306" y="7800"/>
                </a:cubicBezTo>
                <a:cubicBezTo>
                  <a:pt x="14306" y="17100"/>
                  <a:pt x="14306" y="17100"/>
                  <a:pt x="14306" y="17100"/>
                </a:cubicBezTo>
                <a:cubicBezTo>
                  <a:pt x="15709" y="17100"/>
                  <a:pt x="15709" y="17100"/>
                  <a:pt x="15709" y="17100"/>
                </a:cubicBezTo>
                <a:cubicBezTo>
                  <a:pt x="15709" y="7800"/>
                  <a:pt x="15709" y="7800"/>
                  <a:pt x="15709" y="7800"/>
                </a:cubicBezTo>
                <a:cubicBezTo>
                  <a:pt x="18795" y="7800"/>
                  <a:pt x="18795" y="7800"/>
                  <a:pt x="18795" y="7800"/>
                </a:cubicBezTo>
                <a:cubicBezTo>
                  <a:pt x="18795" y="17100"/>
                  <a:pt x="18795" y="17100"/>
                  <a:pt x="18795" y="17100"/>
                </a:cubicBezTo>
                <a:cubicBezTo>
                  <a:pt x="19356" y="17100"/>
                  <a:pt x="19356" y="17100"/>
                  <a:pt x="19356" y="17100"/>
                </a:cubicBezTo>
                <a:cubicBezTo>
                  <a:pt x="19636" y="17100"/>
                  <a:pt x="20197" y="17400"/>
                  <a:pt x="20197" y="17700"/>
                </a:cubicBezTo>
                <a:cubicBezTo>
                  <a:pt x="20197" y="18600"/>
                  <a:pt x="20197" y="18600"/>
                  <a:pt x="20197" y="18600"/>
                </a:cubicBezTo>
                <a:cubicBezTo>
                  <a:pt x="1403" y="18600"/>
                  <a:pt x="1403" y="18600"/>
                  <a:pt x="1403" y="18600"/>
                </a:cubicBezTo>
                <a:cubicBezTo>
                  <a:pt x="1403" y="17700"/>
                  <a:pt x="1403" y="17700"/>
                  <a:pt x="1403" y="17700"/>
                </a:cubicBezTo>
                <a:cubicBezTo>
                  <a:pt x="1403" y="17400"/>
                  <a:pt x="1683" y="17100"/>
                  <a:pt x="2244" y="17100"/>
                </a:cubicBezTo>
                <a:cubicBezTo>
                  <a:pt x="2805" y="17100"/>
                  <a:pt x="2805" y="17100"/>
                  <a:pt x="2805" y="17100"/>
                </a:cubicBezTo>
                <a:cubicBezTo>
                  <a:pt x="2805" y="7800"/>
                  <a:pt x="2805" y="7800"/>
                  <a:pt x="2805" y="7800"/>
                </a:cubicBezTo>
                <a:lnTo>
                  <a:pt x="5610" y="7800"/>
                </a:lnTo>
                <a:close/>
              </a:path>
            </a:pathLst>
          </a:custGeom>
          <a:solidFill>
            <a:srgbClr val="0F6FC6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8A179587-2419-4F3E-95A0-3215AA53150D}"/>
              </a:ext>
            </a:extLst>
          </p:cNvPr>
          <p:cNvSpPr/>
          <p:nvPr/>
        </p:nvSpPr>
        <p:spPr>
          <a:xfrm>
            <a:off x="7822267" y="4281532"/>
            <a:ext cx="15584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ҚР ДСМ, ӘМСҚ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" name="Равнобедренный треугольник 112">
            <a:extLst>
              <a:ext uri="{FF2B5EF4-FFF2-40B4-BE49-F238E27FC236}">
                <a16:creationId xmlns:a16="http://schemas.microsoft.com/office/drawing/2014/main" id="{A3A10815-B362-44E8-A27C-7C70943BEF1D}"/>
              </a:ext>
            </a:extLst>
          </p:cNvPr>
          <p:cNvSpPr/>
          <p:nvPr/>
        </p:nvSpPr>
        <p:spPr>
          <a:xfrm rot="5400000">
            <a:off x="5043314" y="1863262"/>
            <a:ext cx="1166935" cy="292322"/>
          </a:xfrm>
          <a:prstGeom prst="triangle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Равнобедренный треугольник 113">
            <a:extLst>
              <a:ext uri="{FF2B5EF4-FFF2-40B4-BE49-F238E27FC236}">
                <a16:creationId xmlns:a16="http://schemas.microsoft.com/office/drawing/2014/main" id="{DDEFADDE-DBEA-404C-A59B-0A00303F8F53}"/>
              </a:ext>
            </a:extLst>
          </p:cNvPr>
          <p:cNvSpPr/>
          <p:nvPr/>
        </p:nvSpPr>
        <p:spPr>
          <a:xfrm rot="5400000">
            <a:off x="4956061" y="3658180"/>
            <a:ext cx="1325880" cy="228600"/>
          </a:xfrm>
          <a:prstGeom prst="triangle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0BF3E0D9-8C8C-4B1A-9742-2FCCA96545DD}"/>
              </a:ext>
            </a:extLst>
          </p:cNvPr>
          <p:cNvGrpSpPr/>
          <p:nvPr/>
        </p:nvGrpSpPr>
        <p:grpSpPr>
          <a:xfrm>
            <a:off x="450588" y="4952229"/>
            <a:ext cx="523493" cy="461665"/>
            <a:chOff x="490713" y="1351280"/>
            <a:chExt cx="523493" cy="461665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790550D1-2801-44A1-940E-2B9DCE7F7B2F}"/>
                </a:ext>
              </a:extLst>
            </p:cNvPr>
            <p:cNvGrpSpPr/>
            <p:nvPr/>
          </p:nvGrpSpPr>
          <p:grpSpPr>
            <a:xfrm>
              <a:off x="490713" y="1392210"/>
              <a:ext cx="523493" cy="416270"/>
              <a:chOff x="622705" y="1899098"/>
              <a:chExt cx="1736162" cy="1380560"/>
            </a:xfrm>
          </p:grpSpPr>
          <p:sp>
            <p:nvSpPr>
              <p:cNvPr id="37" name="Rounded Rectangle 46">
                <a:extLst>
                  <a:ext uri="{FF2B5EF4-FFF2-40B4-BE49-F238E27FC236}">
                    <a16:creationId xmlns:a16="http://schemas.microsoft.com/office/drawing/2014/main" id="{BEFF7DBA-DFF1-484F-B07E-9DEB6CE8477D}"/>
                  </a:ext>
                </a:extLst>
              </p:cNvPr>
              <p:cNvSpPr/>
              <p:nvPr/>
            </p:nvSpPr>
            <p:spPr>
              <a:xfrm rot="18900000">
                <a:off x="964360" y="1899098"/>
                <a:ext cx="1394507" cy="1380560"/>
              </a:xfrm>
              <a:prstGeom prst="roundRect">
                <a:avLst/>
              </a:prstGeom>
              <a:solidFill>
                <a:srgbClr val="F4F4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ounded Rectangle 46">
                <a:extLst>
                  <a:ext uri="{FF2B5EF4-FFF2-40B4-BE49-F238E27FC236}">
                    <a16:creationId xmlns:a16="http://schemas.microsoft.com/office/drawing/2014/main" id="{C46C9590-039C-4778-91DD-7C37DA143AFC}"/>
                  </a:ext>
                </a:extLst>
              </p:cNvPr>
              <p:cNvSpPr/>
              <p:nvPr/>
            </p:nvSpPr>
            <p:spPr>
              <a:xfrm rot="18900000">
                <a:off x="622705" y="1899098"/>
                <a:ext cx="1394507" cy="1380560"/>
              </a:xfrm>
              <a:prstGeom prst="roundRect">
                <a:avLst/>
              </a:prstGeom>
              <a:gradFill>
                <a:gsLst>
                  <a:gs pos="0">
                    <a:srgbClr val="0F6FC6"/>
                  </a:gs>
                  <a:gs pos="100000">
                    <a:srgbClr val="0BD0D9"/>
                  </a:gs>
                  <a:gs pos="57000">
                    <a:srgbClr val="019DD8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27449A4-F4C4-4B34-B853-1668BD2463CE}"/>
                </a:ext>
              </a:extLst>
            </p:cNvPr>
            <p:cNvSpPr txBox="1"/>
            <p:nvPr/>
          </p:nvSpPr>
          <p:spPr>
            <a:xfrm>
              <a:off x="508000" y="1351280"/>
              <a:ext cx="3802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</p:grp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2134866C-2678-4BA1-8F83-0BC46AFF131B}"/>
              </a:ext>
            </a:extLst>
          </p:cNvPr>
          <p:cNvSpPr/>
          <p:nvPr/>
        </p:nvSpPr>
        <p:spPr>
          <a:xfrm>
            <a:off x="1110269" y="4967618"/>
            <a:ext cx="389580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Бірыңғай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АЖ-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ның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болмауы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Пациент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туралы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ақпаратты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алу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үшін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порталдар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арасында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интеграция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жоқ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бұл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пациентке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көрсету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уақытын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ұзартады</a:t>
            </a:r>
            <a:r>
              <a:rPr lang="ru-RU" sz="1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sz="13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Shape 5654">
            <a:extLst>
              <a:ext uri="{FF2B5EF4-FFF2-40B4-BE49-F238E27FC236}">
                <a16:creationId xmlns:a16="http://schemas.microsoft.com/office/drawing/2014/main" id="{BB5D5706-5EE5-4B11-9C3D-922584993728}"/>
              </a:ext>
            </a:extLst>
          </p:cNvPr>
          <p:cNvSpPr/>
          <p:nvPr/>
        </p:nvSpPr>
        <p:spPr>
          <a:xfrm>
            <a:off x="6173849" y="6239806"/>
            <a:ext cx="204152" cy="1907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800"/>
                </a:moveTo>
                <a:cubicBezTo>
                  <a:pt x="21600" y="6300"/>
                  <a:pt x="21600" y="6300"/>
                  <a:pt x="21600" y="6300"/>
                </a:cubicBezTo>
                <a:cubicBezTo>
                  <a:pt x="20197" y="6300"/>
                  <a:pt x="20197" y="6300"/>
                  <a:pt x="20197" y="6300"/>
                </a:cubicBezTo>
                <a:cubicBezTo>
                  <a:pt x="20197" y="6600"/>
                  <a:pt x="19636" y="6900"/>
                  <a:pt x="19356" y="6900"/>
                </a:cubicBezTo>
                <a:cubicBezTo>
                  <a:pt x="2244" y="6900"/>
                  <a:pt x="2244" y="6900"/>
                  <a:pt x="2244" y="6900"/>
                </a:cubicBezTo>
                <a:cubicBezTo>
                  <a:pt x="1683" y="6900"/>
                  <a:pt x="1403" y="6600"/>
                  <a:pt x="1403" y="6300"/>
                </a:cubicBezTo>
                <a:cubicBezTo>
                  <a:pt x="0" y="6300"/>
                  <a:pt x="0" y="6300"/>
                  <a:pt x="0" y="6300"/>
                </a:cubicBezTo>
                <a:cubicBezTo>
                  <a:pt x="0" y="4800"/>
                  <a:pt x="0" y="4800"/>
                  <a:pt x="0" y="4800"/>
                </a:cubicBezTo>
                <a:cubicBezTo>
                  <a:pt x="10660" y="0"/>
                  <a:pt x="10660" y="0"/>
                  <a:pt x="10660" y="0"/>
                </a:cubicBezTo>
                <a:lnTo>
                  <a:pt x="21600" y="4800"/>
                </a:lnTo>
                <a:close/>
                <a:moveTo>
                  <a:pt x="21600" y="20100"/>
                </a:moveTo>
                <a:cubicBezTo>
                  <a:pt x="21600" y="21600"/>
                  <a:pt x="21600" y="21600"/>
                  <a:pt x="21600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20100"/>
                  <a:pt x="0" y="20100"/>
                  <a:pt x="0" y="20100"/>
                </a:cubicBezTo>
                <a:cubicBezTo>
                  <a:pt x="0" y="19800"/>
                  <a:pt x="281" y="19500"/>
                  <a:pt x="842" y="19500"/>
                </a:cubicBezTo>
                <a:cubicBezTo>
                  <a:pt x="20758" y="19500"/>
                  <a:pt x="20758" y="19500"/>
                  <a:pt x="20758" y="19500"/>
                </a:cubicBezTo>
                <a:cubicBezTo>
                  <a:pt x="21319" y="19500"/>
                  <a:pt x="21600" y="19800"/>
                  <a:pt x="21600" y="20100"/>
                </a:cubicBezTo>
                <a:close/>
                <a:moveTo>
                  <a:pt x="5610" y="7800"/>
                </a:moveTo>
                <a:cubicBezTo>
                  <a:pt x="5610" y="17100"/>
                  <a:pt x="5610" y="17100"/>
                  <a:pt x="5610" y="17100"/>
                </a:cubicBezTo>
                <a:cubicBezTo>
                  <a:pt x="7013" y="17100"/>
                  <a:pt x="7013" y="17100"/>
                  <a:pt x="7013" y="17100"/>
                </a:cubicBezTo>
                <a:cubicBezTo>
                  <a:pt x="7013" y="7800"/>
                  <a:pt x="7013" y="7800"/>
                  <a:pt x="7013" y="7800"/>
                </a:cubicBezTo>
                <a:cubicBezTo>
                  <a:pt x="10099" y="7800"/>
                  <a:pt x="10099" y="7800"/>
                  <a:pt x="10099" y="7800"/>
                </a:cubicBezTo>
                <a:cubicBezTo>
                  <a:pt x="10099" y="17100"/>
                  <a:pt x="10099" y="17100"/>
                  <a:pt x="10099" y="17100"/>
                </a:cubicBezTo>
                <a:cubicBezTo>
                  <a:pt x="11501" y="17100"/>
                  <a:pt x="11501" y="17100"/>
                  <a:pt x="11501" y="17100"/>
                </a:cubicBezTo>
                <a:cubicBezTo>
                  <a:pt x="11501" y="7800"/>
                  <a:pt x="11501" y="7800"/>
                  <a:pt x="11501" y="7800"/>
                </a:cubicBezTo>
                <a:cubicBezTo>
                  <a:pt x="14306" y="7800"/>
                  <a:pt x="14306" y="7800"/>
                  <a:pt x="14306" y="7800"/>
                </a:cubicBezTo>
                <a:cubicBezTo>
                  <a:pt x="14306" y="17100"/>
                  <a:pt x="14306" y="17100"/>
                  <a:pt x="14306" y="17100"/>
                </a:cubicBezTo>
                <a:cubicBezTo>
                  <a:pt x="15709" y="17100"/>
                  <a:pt x="15709" y="17100"/>
                  <a:pt x="15709" y="17100"/>
                </a:cubicBezTo>
                <a:cubicBezTo>
                  <a:pt x="15709" y="7800"/>
                  <a:pt x="15709" y="7800"/>
                  <a:pt x="15709" y="7800"/>
                </a:cubicBezTo>
                <a:cubicBezTo>
                  <a:pt x="18795" y="7800"/>
                  <a:pt x="18795" y="7800"/>
                  <a:pt x="18795" y="7800"/>
                </a:cubicBezTo>
                <a:cubicBezTo>
                  <a:pt x="18795" y="17100"/>
                  <a:pt x="18795" y="17100"/>
                  <a:pt x="18795" y="17100"/>
                </a:cubicBezTo>
                <a:cubicBezTo>
                  <a:pt x="19356" y="17100"/>
                  <a:pt x="19356" y="17100"/>
                  <a:pt x="19356" y="17100"/>
                </a:cubicBezTo>
                <a:cubicBezTo>
                  <a:pt x="19636" y="17100"/>
                  <a:pt x="20197" y="17400"/>
                  <a:pt x="20197" y="17700"/>
                </a:cubicBezTo>
                <a:cubicBezTo>
                  <a:pt x="20197" y="18600"/>
                  <a:pt x="20197" y="18600"/>
                  <a:pt x="20197" y="18600"/>
                </a:cubicBezTo>
                <a:cubicBezTo>
                  <a:pt x="1403" y="18600"/>
                  <a:pt x="1403" y="18600"/>
                  <a:pt x="1403" y="18600"/>
                </a:cubicBezTo>
                <a:cubicBezTo>
                  <a:pt x="1403" y="17700"/>
                  <a:pt x="1403" y="17700"/>
                  <a:pt x="1403" y="17700"/>
                </a:cubicBezTo>
                <a:cubicBezTo>
                  <a:pt x="1403" y="17400"/>
                  <a:pt x="1683" y="17100"/>
                  <a:pt x="2244" y="17100"/>
                </a:cubicBezTo>
                <a:cubicBezTo>
                  <a:pt x="2805" y="17100"/>
                  <a:pt x="2805" y="17100"/>
                  <a:pt x="2805" y="17100"/>
                </a:cubicBezTo>
                <a:cubicBezTo>
                  <a:pt x="2805" y="7800"/>
                  <a:pt x="2805" y="7800"/>
                  <a:pt x="2805" y="7800"/>
                </a:cubicBezTo>
                <a:lnTo>
                  <a:pt x="5610" y="7800"/>
                </a:lnTo>
                <a:close/>
              </a:path>
            </a:pathLst>
          </a:custGeom>
          <a:solidFill>
            <a:srgbClr val="0F6FC6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33F66A74-0A94-4005-808D-CD164EF9D909}"/>
              </a:ext>
            </a:extLst>
          </p:cNvPr>
          <p:cNvSpPr/>
          <p:nvPr/>
        </p:nvSpPr>
        <p:spPr>
          <a:xfrm>
            <a:off x="6127358" y="6440658"/>
            <a:ext cx="43268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ҚР ДСМ, ӘМСҚ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РЭДСО, ЖАО (МАЖ </a:t>
            </a:r>
            <a:r>
              <a:rPr lang="ru-RU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әзірлеушілері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7399078C-3A11-453B-A7EE-2D131130F82B}"/>
              </a:ext>
            </a:extLst>
          </p:cNvPr>
          <p:cNvSpPr/>
          <p:nvPr/>
        </p:nvSpPr>
        <p:spPr>
          <a:xfrm>
            <a:off x="5733301" y="4988244"/>
            <a:ext cx="5151032" cy="108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Деректердің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қажетті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көлемін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ескере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отырып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жүйелердің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интеграциясын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жүргізу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сервистерді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модификациялау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spcAft>
                <a:spcPts val="1000"/>
              </a:spcAft>
            </a:pP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Электрондық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денсаулық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сақтаудың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жаңа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архитектурасына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eHealth</a:t>
            </a:r>
            <a:r>
              <a:rPr lang="kk-KZ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және ДдТжҚТФБ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ядросын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енгізу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көшу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975A6D91-7FF0-4811-9C20-7836736FD667}"/>
              </a:ext>
            </a:extLst>
          </p:cNvPr>
          <p:cNvCxnSpPr>
            <a:cxnSpLocks/>
          </p:cNvCxnSpPr>
          <p:nvPr/>
        </p:nvCxnSpPr>
        <p:spPr>
          <a:xfrm flipH="1">
            <a:off x="398391" y="4812153"/>
            <a:ext cx="10067651" cy="1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Равнобедренный треугольник 49">
            <a:extLst>
              <a:ext uri="{FF2B5EF4-FFF2-40B4-BE49-F238E27FC236}">
                <a16:creationId xmlns:a16="http://schemas.microsoft.com/office/drawing/2014/main" id="{DDEFADDE-DBEA-404C-A59B-0A00303F8F53}"/>
              </a:ext>
            </a:extLst>
          </p:cNvPr>
          <p:cNvSpPr/>
          <p:nvPr/>
        </p:nvSpPr>
        <p:spPr>
          <a:xfrm rot="5400000">
            <a:off x="4873369" y="5603547"/>
            <a:ext cx="1325880" cy="228600"/>
          </a:xfrm>
          <a:prstGeom prst="triangle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588DB5FA-8206-431E-A864-1920B8BF41A7}"/>
              </a:ext>
            </a:extLst>
          </p:cNvPr>
          <p:cNvSpPr/>
          <p:nvPr/>
        </p:nvSpPr>
        <p:spPr>
          <a:xfrm>
            <a:off x="6401512" y="2406775"/>
            <a:ext cx="17491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>
                <a:solidFill>
                  <a:srgbClr val="0F6F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Мерзімі</a:t>
            </a:r>
            <a:r>
              <a:rPr lang="ru-RU" sz="1200" b="1" dirty="0">
                <a:solidFill>
                  <a:srgbClr val="0F6F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200" b="1" dirty="0">
                <a:solidFill>
                  <a:srgbClr val="0F6F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2021-2022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588DB5FA-8206-431E-A864-1920B8BF41A7}"/>
              </a:ext>
            </a:extLst>
          </p:cNvPr>
          <p:cNvSpPr/>
          <p:nvPr/>
        </p:nvSpPr>
        <p:spPr>
          <a:xfrm>
            <a:off x="6295145" y="4520903"/>
            <a:ext cx="17491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>
                <a:solidFill>
                  <a:srgbClr val="0F6F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Мерзімі</a:t>
            </a:r>
            <a:r>
              <a:rPr lang="ru-RU" sz="1200" b="1" dirty="0">
                <a:solidFill>
                  <a:srgbClr val="0F6F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200" b="1" dirty="0">
                <a:solidFill>
                  <a:srgbClr val="0F6F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2021-2022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588DB5FA-8206-431E-A864-1920B8BF41A7}"/>
              </a:ext>
            </a:extLst>
          </p:cNvPr>
          <p:cNvSpPr/>
          <p:nvPr/>
        </p:nvSpPr>
        <p:spPr>
          <a:xfrm>
            <a:off x="6258353" y="6748248"/>
            <a:ext cx="17491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>
                <a:solidFill>
                  <a:srgbClr val="0F6F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Мерзімі</a:t>
            </a:r>
            <a:r>
              <a:rPr lang="ru-RU" sz="1200" b="1" dirty="0">
                <a:solidFill>
                  <a:srgbClr val="0F6F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1200" b="1" dirty="0">
                <a:solidFill>
                  <a:srgbClr val="0F6F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2021-2022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2BA3BC63-DBFB-4CAB-A9E4-1935CFE533FF}"/>
              </a:ext>
            </a:extLst>
          </p:cNvPr>
          <p:cNvSpPr/>
          <p:nvPr/>
        </p:nvSpPr>
        <p:spPr>
          <a:xfrm>
            <a:off x="6357835" y="6165521"/>
            <a:ext cx="9813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>
                <a:solidFill>
                  <a:srgbClr val="0F6F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Жауапты</a:t>
            </a:r>
            <a:r>
              <a:rPr lang="ru-RU" sz="1200" b="1" dirty="0">
                <a:solidFill>
                  <a:srgbClr val="0F6F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E3AF6081-F616-4A92-A881-90BCE3E0856B}"/>
              </a:ext>
            </a:extLst>
          </p:cNvPr>
          <p:cNvCxnSpPr>
            <a:cxnSpLocks/>
          </p:cNvCxnSpPr>
          <p:nvPr/>
        </p:nvCxnSpPr>
        <p:spPr>
          <a:xfrm>
            <a:off x="133087" y="1068121"/>
            <a:ext cx="9616853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934556" y="6995072"/>
            <a:ext cx="2429947" cy="402483"/>
          </a:xfrm>
        </p:spPr>
        <p:txBody>
          <a:bodyPr/>
          <a:lstStyle/>
          <a:p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04043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23840" y="396578"/>
            <a:ext cx="9911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spc="-7" dirty="0">
                <a:latin typeface="Tahoma"/>
                <a:cs typeface="Tahoma"/>
              </a:rPr>
              <a:t>РЭДСО ТРАНСФОРМАЦИЯСЫ</a:t>
            </a:r>
            <a:endParaRPr lang="en-US" sz="2800" b="1" spc="-7" dirty="0">
              <a:latin typeface="Tahoma"/>
              <a:cs typeface="Tahoma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9C8A5ED7-75C6-481B-95D7-E1C243E67B42}"/>
              </a:ext>
            </a:extLst>
          </p:cNvPr>
          <p:cNvSpPr/>
          <p:nvPr/>
        </p:nvSpPr>
        <p:spPr>
          <a:xfrm>
            <a:off x="318702" y="1111794"/>
            <a:ext cx="30123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54"/>
              </a:spcAft>
            </a:pP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ПРОБЛЕМАЛЫҚ СҰРАҚ:</a:t>
            </a:r>
            <a:endParaRPr lang="ru-RU" sz="16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73D045E1-9C8F-4FE4-8E92-DF25D8FFDB88}"/>
              </a:ext>
            </a:extLst>
          </p:cNvPr>
          <p:cNvSpPr/>
          <p:nvPr/>
        </p:nvSpPr>
        <p:spPr>
          <a:xfrm>
            <a:off x="4063932" y="1111794"/>
            <a:ext cx="12102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54"/>
              </a:spcAft>
            </a:pPr>
            <a:r>
              <a:rPr lang="ru-RU" sz="1600" b="1" spc="-4" dirty="0">
                <a:solidFill>
                  <a:srgbClr val="7CCC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ШЕШІМІ:</a:t>
            </a:r>
          </a:p>
        </p:txBody>
      </p:sp>
      <p:sp>
        <p:nvSpPr>
          <p:cNvPr id="44" name="Shape 5395">
            <a:extLst>
              <a:ext uri="{FF2B5EF4-FFF2-40B4-BE49-F238E27FC236}">
                <a16:creationId xmlns:a16="http://schemas.microsoft.com/office/drawing/2014/main" id="{09973C5F-5721-4D5E-BF38-F83566B9F61C}"/>
              </a:ext>
            </a:extLst>
          </p:cNvPr>
          <p:cNvSpPr/>
          <p:nvPr/>
        </p:nvSpPr>
        <p:spPr>
          <a:xfrm>
            <a:off x="4159750" y="1532979"/>
            <a:ext cx="233890" cy="230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83" y="21600"/>
                </a:moveTo>
                <a:cubicBezTo>
                  <a:pt x="4759" y="21600"/>
                  <a:pt x="0" y="16759"/>
                  <a:pt x="0" y="10800"/>
                </a:cubicBezTo>
                <a:cubicBezTo>
                  <a:pt x="0" y="4841"/>
                  <a:pt x="4759" y="0"/>
                  <a:pt x="10983" y="0"/>
                </a:cubicBezTo>
                <a:cubicBezTo>
                  <a:pt x="16841" y="0"/>
                  <a:pt x="21600" y="4841"/>
                  <a:pt x="21600" y="10800"/>
                </a:cubicBezTo>
                <a:cubicBezTo>
                  <a:pt x="21600" y="16759"/>
                  <a:pt x="16841" y="21600"/>
                  <a:pt x="10983" y="21600"/>
                </a:cubicBezTo>
                <a:close/>
                <a:moveTo>
                  <a:pt x="17939" y="10055"/>
                </a:moveTo>
                <a:cubicBezTo>
                  <a:pt x="16475" y="8938"/>
                  <a:pt x="16475" y="8938"/>
                  <a:pt x="16475" y="8938"/>
                </a:cubicBezTo>
                <a:cubicBezTo>
                  <a:pt x="11349" y="3724"/>
                  <a:pt x="11349" y="3724"/>
                  <a:pt x="11349" y="3724"/>
                </a:cubicBezTo>
                <a:cubicBezTo>
                  <a:pt x="11349" y="3352"/>
                  <a:pt x="10983" y="3352"/>
                  <a:pt x="10983" y="3352"/>
                </a:cubicBezTo>
                <a:cubicBezTo>
                  <a:pt x="10617" y="3352"/>
                  <a:pt x="10251" y="3352"/>
                  <a:pt x="10251" y="3724"/>
                </a:cubicBezTo>
                <a:cubicBezTo>
                  <a:pt x="8786" y="4841"/>
                  <a:pt x="8786" y="4841"/>
                  <a:pt x="8786" y="4841"/>
                </a:cubicBezTo>
                <a:cubicBezTo>
                  <a:pt x="8786" y="5214"/>
                  <a:pt x="8786" y="5214"/>
                  <a:pt x="8786" y="5586"/>
                </a:cubicBezTo>
                <a:cubicBezTo>
                  <a:pt x="8786" y="5959"/>
                  <a:pt x="8786" y="5959"/>
                  <a:pt x="8786" y="6331"/>
                </a:cubicBezTo>
                <a:cubicBezTo>
                  <a:pt x="11715" y="8938"/>
                  <a:pt x="11715" y="8938"/>
                  <a:pt x="11715" y="8938"/>
                </a:cubicBezTo>
                <a:cubicBezTo>
                  <a:pt x="4759" y="8938"/>
                  <a:pt x="4759" y="8938"/>
                  <a:pt x="4759" y="8938"/>
                </a:cubicBezTo>
                <a:cubicBezTo>
                  <a:pt x="4027" y="8938"/>
                  <a:pt x="3661" y="9310"/>
                  <a:pt x="3661" y="9683"/>
                </a:cubicBezTo>
                <a:cubicBezTo>
                  <a:pt x="3661" y="11545"/>
                  <a:pt x="3661" y="11545"/>
                  <a:pt x="3661" y="11545"/>
                </a:cubicBezTo>
                <a:cubicBezTo>
                  <a:pt x="3661" y="11917"/>
                  <a:pt x="4027" y="12662"/>
                  <a:pt x="4759" y="12662"/>
                </a:cubicBezTo>
                <a:cubicBezTo>
                  <a:pt x="11715" y="12662"/>
                  <a:pt x="11715" y="12662"/>
                  <a:pt x="11715" y="12662"/>
                </a:cubicBezTo>
                <a:cubicBezTo>
                  <a:pt x="8786" y="15269"/>
                  <a:pt x="8786" y="15269"/>
                  <a:pt x="8786" y="15269"/>
                </a:cubicBezTo>
                <a:cubicBezTo>
                  <a:pt x="8786" y="15269"/>
                  <a:pt x="8786" y="15641"/>
                  <a:pt x="8786" y="15641"/>
                </a:cubicBezTo>
                <a:cubicBezTo>
                  <a:pt x="8786" y="16014"/>
                  <a:pt x="8786" y="16386"/>
                  <a:pt x="8786" y="16386"/>
                </a:cubicBezTo>
                <a:cubicBezTo>
                  <a:pt x="10251" y="17876"/>
                  <a:pt x="10251" y="17876"/>
                  <a:pt x="10251" y="17876"/>
                </a:cubicBezTo>
                <a:cubicBezTo>
                  <a:pt x="10251" y="17876"/>
                  <a:pt x="10617" y="17876"/>
                  <a:pt x="10983" y="17876"/>
                </a:cubicBezTo>
                <a:cubicBezTo>
                  <a:pt x="10983" y="17876"/>
                  <a:pt x="11349" y="17876"/>
                  <a:pt x="11349" y="17876"/>
                </a:cubicBezTo>
                <a:cubicBezTo>
                  <a:pt x="16475" y="12662"/>
                  <a:pt x="16475" y="12662"/>
                  <a:pt x="16475" y="12662"/>
                </a:cubicBezTo>
                <a:cubicBezTo>
                  <a:pt x="17939" y="11172"/>
                  <a:pt x="17939" y="11172"/>
                  <a:pt x="17939" y="11172"/>
                </a:cubicBezTo>
                <a:cubicBezTo>
                  <a:pt x="17939" y="11172"/>
                  <a:pt x="17939" y="10800"/>
                  <a:pt x="17939" y="10800"/>
                </a:cubicBezTo>
                <a:cubicBezTo>
                  <a:pt x="17939" y="10428"/>
                  <a:pt x="17939" y="10055"/>
                  <a:pt x="17939" y="10055"/>
                </a:cubicBezTo>
                <a:close/>
              </a:path>
            </a:pathLst>
          </a:custGeom>
          <a:solidFill>
            <a:srgbClr val="7CCC62"/>
          </a:solidFill>
          <a:ln w="12700" cap="flat">
            <a:noFill/>
            <a:miter lim="400000"/>
          </a:ln>
          <a:effectLst/>
        </p:spPr>
        <p:txBody>
          <a:bodyPr wrap="square" lIns="20244" tIns="20244" rIns="20244" bIns="20244" numCol="1" anchor="t">
            <a:noAutofit/>
          </a:bodyPr>
          <a:lstStyle/>
          <a:p>
            <a:pPr defTabSz="202408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063"/>
          </a:p>
        </p:txBody>
      </p: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F8DF760E-BD90-4AD4-9ECC-B5BC295273B8}"/>
              </a:ext>
            </a:extLst>
          </p:cNvPr>
          <p:cNvCxnSpPr>
            <a:cxnSpLocks/>
          </p:cNvCxnSpPr>
          <p:nvPr/>
        </p:nvCxnSpPr>
        <p:spPr>
          <a:xfrm>
            <a:off x="392335" y="1098787"/>
            <a:ext cx="10050283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46">
            <a:extLst>
              <a:ext uri="{FF2B5EF4-FFF2-40B4-BE49-F238E27FC236}">
                <a16:creationId xmlns:a16="http://schemas.microsoft.com/office/drawing/2014/main" id="{6397A961-6131-42DD-82BE-5AFE06CB9496}"/>
              </a:ext>
            </a:extLst>
          </p:cNvPr>
          <p:cNvSpPr/>
          <p:nvPr/>
        </p:nvSpPr>
        <p:spPr>
          <a:xfrm rot="13500000">
            <a:off x="433645" y="1618136"/>
            <a:ext cx="176840" cy="17507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5" name="Shape 5416">
            <a:extLst>
              <a:ext uri="{FF2B5EF4-FFF2-40B4-BE49-F238E27FC236}">
                <a16:creationId xmlns:a16="http://schemas.microsoft.com/office/drawing/2014/main" id="{9D704BBC-45E2-4DE0-9D52-084852E8A50F}"/>
              </a:ext>
            </a:extLst>
          </p:cNvPr>
          <p:cNvSpPr/>
          <p:nvPr/>
        </p:nvSpPr>
        <p:spPr>
          <a:xfrm>
            <a:off x="473190" y="1659257"/>
            <a:ext cx="97749" cy="96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20" y="18240"/>
                </a:moveTo>
                <a:cubicBezTo>
                  <a:pt x="18240" y="21120"/>
                  <a:pt x="18240" y="21120"/>
                  <a:pt x="18240" y="21120"/>
                </a:cubicBezTo>
                <a:cubicBezTo>
                  <a:pt x="18240" y="21120"/>
                  <a:pt x="17760" y="21600"/>
                  <a:pt x="17280" y="21600"/>
                </a:cubicBezTo>
                <a:cubicBezTo>
                  <a:pt x="16800" y="21600"/>
                  <a:pt x="16320" y="21120"/>
                  <a:pt x="15840" y="21120"/>
                </a:cubicBezTo>
                <a:cubicBezTo>
                  <a:pt x="10560" y="15360"/>
                  <a:pt x="10560" y="15360"/>
                  <a:pt x="10560" y="15360"/>
                </a:cubicBezTo>
                <a:cubicBezTo>
                  <a:pt x="5280" y="21120"/>
                  <a:pt x="5280" y="21120"/>
                  <a:pt x="5280" y="21120"/>
                </a:cubicBezTo>
                <a:cubicBezTo>
                  <a:pt x="4800" y="21120"/>
                  <a:pt x="4320" y="21600"/>
                  <a:pt x="3840" y="21600"/>
                </a:cubicBezTo>
                <a:cubicBezTo>
                  <a:pt x="3360" y="21600"/>
                  <a:pt x="3360" y="21120"/>
                  <a:pt x="2880" y="21120"/>
                </a:cubicBezTo>
                <a:cubicBezTo>
                  <a:pt x="480" y="18240"/>
                  <a:pt x="480" y="18240"/>
                  <a:pt x="480" y="18240"/>
                </a:cubicBezTo>
                <a:cubicBezTo>
                  <a:pt x="0" y="18240"/>
                  <a:pt x="0" y="17760"/>
                  <a:pt x="0" y="17280"/>
                </a:cubicBezTo>
                <a:cubicBezTo>
                  <a:pt x="0" y="16800"/>
                  <a:pt x="0" y="16320"/>
                  <a:pt x="480" y="15840"/>
                </a:cubicBezTo>
                <a:cubicBezTo>
                  <a:pt x="5760" y="10560"/>
                  <a:pt x="5760" y="10560"/>
                  <a:pt x="5760" y="10560"/>
                </a:cubicBezTo>
                <a:cubicBezTo>
                  <a:pt x="480" y="5280"/>
                  <a:pt x="480" y="5280"/>
                  <a:pt x="480" y="5280"/>
                </a:cubicBezTo>
                <a:cubicBezTo>
                  <a:pt x="0" y="4800"/>
                  <a:pt x="0" y="4320"/>
                  <a:pt x="0" y="3840"/>
                </a:cubicBezTo>
                <a:cubicBezTo>
                  <a:pt x="0" y="3360"/>
                  <a:pt x="0" y="2880"/>
                  <a:pt x="480" y="2880"/>
                </a:cubicBezTo>
                <a:cubicBezTo>
                  <a:pt x="2880" y="480"/>
                  <a:pt x="2880" y="480"/>
                  <a:pt x="2880" y="480"/>
                </a:cubicBezTo>
                <a:cubicBezTo>
                  <a:pt x="3360" y="0"/>
                  <a:pt x="3360" y="0"/>
                  <a:pt x="3840" y="0"/>
                </a:cubicBezTo>
                <a:cubicBezTo>
                  <a:pt x="4320" y="0"/>
                  <a:pt x="4800" y="0"/>
                  <a:pt x="5280" y="480"/>
                </a:cubicBezTo>
                <a:cubicBezTo>
                  <a:pt x="10560" y="5760"/>
                  <a:pt x="10560" y="5760"/>
                  <a:pt x="10560" y="5760"/>
                </a:cubicBezTo>
                <a:cubicBezTo>
                  <a:pt x="15840" y="480"/>
                  <a:pt x="15840" y="480"/>
                  <a:pt x="15840" y="480"/>
                </a:cubicBezTo>
                <a:cubicBezTo>
                  <a:pt x="16320" y="0"/>
                  <a:pt x="16800" y="0"/>
                  <a:pt x="17280" y="0"/>
                </a:cubicBezTo>
                <a:cubicBezTo>
                  <a:pt x="17760" y="0"/>
                  <a:pt x="18240" y="0"/>
                  <a:pt x="18240" y="480"/>
                </a:cubicBezTo>
                <a:cubicBezTo>
                  <a:pt x="21120" y="2880"/>
                  <a:pt x="21120" y="2880"/>
                  <a:pt x="21120" y="2880"/>
                </a:cubicBezTo>
                <a:cubicBezTo>
                  <a:pt x="21120" y="2880"/>
                  <a:pt x="21600" y="3360"/>
                  <a:pt x="21600" y="3840"/>
                </a:cubicBezTo>
                <a:cubicBezTo>
                  <a:pt x="21600" y="4320"/>
                  <a:pt x="21120" y="4800"/>
                  <a:pt x="21120" y="5280"/>
                </a:cubicBezTo>
                <a:cubicBezTo>
                  <a:pt x="15360" y="10560"/>
                  <a:pt x="15360" y="10560"/>
                  <a:pt x="15360" y="10560"/>
                </a:cubicBezTo>
                <a:cubicBezTo>
                  <a:pt x="21120" y="15840"/>
                  <a:pt x="21120" y="15840"/>
                  <a:pt x="21120" y="15840"/>
                </a:cubicBezTo>
                <a:cubicBezTo>
                  <a:pt x="21120" y="16320"/>
                  <a:pt x="21600" y="16800"/>
                  <a:pt x="21600" y="17280"/>
                </a:cubicBezTo>
                <a:cubicBezTo>
                  <a:pt x="21600" y="17760"/>
                  <a:pt x="21120" y="18240"/>
                  <a:pt x="21120" y="1824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77" name="Rounded Rectangle 46">
            <a:extLst>
              <a:ext uri="{FF2B5EF4-FFF2-40B4-BE49-F238E27FC236}">
                <a16:creationId xmlns:a16="http://schemas.microsoft.com/office/drawing/2014/main" id="{4D68C3CE-81FB-45CD-963B-D3072A18134A}"/>
              </a:ext>
            </a:extLst>
          </p:cNvPr>
          <p:cNvSpPr/>
          <p:nvPr/>
        </p:nvSpPr>
        <p:spPr>
          <a:xfrm rot="13500000">
            <a:off x="431287" y="4118652"/>
            <a:ext cx="176840" cy="17507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8" name="Shape 5416">
            <a:extLst>
              <a:ext uri="{FF2B5EF4-FFF2-40B4-BE49-F238E27FC236}">
                <a16:creationId xmlns:a16="http://schemas.microsoft.com/office/drawing/2014/main" id="{EA81A506-9FAB-4AD1-971C-4B7D259566FF}"/>
              </a:ext>
            </a:extLst>
          </p:cNvPr>
          <p:cNvSpPr/>
          <p:nvPr/>
        </p:nvSpPr>
        <p:spPr>
          <a:xfrm>
            <a:off x="472436" y="4164880"/>
            <a:ext cx="97749" cy="96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20" y="18240"/>
                </a:moveTo>
                <a:cubicBezTo>
                  <a:pt x="18240" y="21120"/>
                  <a:pt x="18240" y="21120"/>
                  <a:pt x="18240" y="21120"/>
                </a:cubicBezTo>
                <a:cubicBezTo>
                  <a:pt x="18240" y="21120"/>
                  <a:pt x="17760" y="21600"/>
                  <a:pt x="17280" y="21600"/>
                </a:cubicBezTo>
                <a:cubicBezTo>
                  <a:pt x="16800" y="21600"/>
                  <a:pt x="16320" y="21120"/>
                  <a:pt x="15840" y="21120"/>
                </a:cubicBezTo>
                <a:cubicBezTo>
                  <a:pt x="10560" y="15360"/>
                  <a:pt x="10560" y="15360"/>
                  <a:pt x="10560" y="15360"/>
                </a:cubicBezTo>
                <a:cubicBezTo>
                  <a:pt x="5280" y="21120"/>
                  <a:pt x="5280" y="21120"/>
                  <a:pt x="5280" y="21120"/>
                </a:cubicBezTo>
                <a:cubicBezTo>
                  <a:pt x="4800" y="21120"/>
                  <a:pt x="4320" y="21600"/>
                  <a:pt x="3840" y="21600"/>
                </a:cubicBezTo>
                <a:cubicBezTo>
                  <a:pt x="3360" y="21600"/>
                  <a:pt x="3360" y="21120"/>
                  <a:pt x="2880" y="21120"/>
                </a:cubicBezTo>
                <a:cubicBezTo>
                  <a:pt x="480" y="18240"/>
                  <a:pt x="480" y="18240"/>
                  <a:pt x="480" y="18240"/>
                </a:cubicBezTo>
                <a:cubicBezTo>
                  <a:pt x="0" y="18240"/>
                  <a:pt x="0" y="17760"/>
                  <a:pt x="0" y="17280"/>
                </a:cubicBezTo>
                <a:cubicBezTo>
                  <a:pt x="0" y="16800"/>
                  <a:pt x="0" y="16320"/>
                  <a:pt x="480" y="15840"/>
                </a:cubicBezTo>
                <a:cubicBezTo>
                  <a:pt x="5760" y="10560"/>
                  <a:pt x="5760" y="10560"/>
                  <a:pt x="5760" y="10560"/>
                </a:cubicBezTo>
                <a:cubicBezTo>
                  <a:pt x="480" y="5280"/>
                  <a:pt x="480" y="5280"/>
                  <a:pt x="480" y="5280"/>
                </a:cubicBezTo>
                <a:cubicBezTo>
                  <a:pt x="0" y="4800"/>
                  <a:pt x="0" y="4320"/>
                  <a:pt x="0" y="3840"/>
                </a:cubicBezTo>
                <a:cubicBezTo>
                  <a:pt x="0" y="3360"/>
                  <a:pt x="0" y="2880"/>
                  <a:pt x="480" y="2880"/>
                </a:cubicBezTo>
                <a:cubicBezTo>
                  <a:pt x="2880" y="480"/>
                  <a:pt x="2880" y="480"/>
                  <a:pt x="2880" y="480"/>
                </a:cubicBezTo>
                <a:cubicBezTo>
                  <a:pt x="3360" y="0"/>
                  <a:pt x="3360" y="0"/>
                  <a:pt x="3840" y="0"/>
                </a:cubicBezTo>
                <a:cubicBezTo>
                  <a:pt x="4320" y="0"/>
                  <a:pt x="4800" y="0"/>
                  <a:pt x="5280" y="480"/>
                </a:cubicBezTo>
                <a:cubicBezTo>
                  <a:pt x="10560" y="5760"/>
                  <a:pt x="10560" y="5760"/>
                  <a:pt x="10560" y="5760"/>
                </a:cubicBezTo>
                <a:cubicBezTo>
                  <a:pt x="15840" y="480"/>
                  <a:pt x="15840" y="480"/>
                  <a:pt x="15840" y="480"/>
                </a:cubicBezTo>
                <a:cubicBezTo>
                  <a:pt x="16320" y="0"/>
                  <a:pt x="16800" y="0"/>
                  <a:pt x="17280" y="0"/>
                </a:cubicBezTo>
                <a:cubicBezTo>
                  <a:pt x="17760" y="0"/>
                  <a:pt x="18240" y="0"/>
                  <a:pt x="18240" y="480"/>
                </a:cubicBezTo>
                <a:cubicBezTo>
                  <a:pt x="21120" y="2880"/>
                  <a:pt x="21120" y="2880"/>
                  <a:pt x="21120" y="2880"/>
                </a:cubicBezTo>
                <a:cubicBezTo>
                  <a:pt x="21120" y="2880"/>
                  <a:pt x="21600" y="3360"/>
                  <a:pt x="21600" y="3840"/>
                </a:cubicBezTo>
                <a:cubicBezTo>
                  <a:pt x="21600" y="4320"/>
                  <a:pt x="21120" y="4800"/>
                  <a:pt x="21120" y="5280"/>
                </a:cubicBezTo>
                <a:cubicBezTo>
                  <a:pt x="15360" y="10560"/>
                  <a:pt x="15360" y="10560"/>
                  <a:pt x="15360" y="10560"/>
                </a:cubicBezTo>
                <a:cubicBezTo>
                  <a:pt x="21120" y="15840"/>
                  <a:pt x="21120" y="15840"/>
                  <a:pt x="21120" y="15840"/>
                </a:cubicBezTo>
                <a:cubicBezTo>
                  <a:pt x="21120" y="16320"/>
                  <a:pt x="21600" y="16800"/>
                  <a:pt x="21600" y="17280"/>
                </a:cubicBezTo>
                <a:cubicBezTo>
                  <a:pt x="21600" y="17760"/>
                  <a:pt x="21120" y="18240"/>
                  <a:pt x="21120" y="1824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F0E7639-207F-4F0E-BD47-6B5D6AD5EACE}"/>
              </a:ext>
            </a:extLst>
          </p:cNvPr>
          <p:cNvGrpSpPr/>
          <p:nvPr/>
        </p:nvGrpSpPr>
        <p:grpSpPr>
          <a:xfrm>
            <a:off x="395288" y="3838007"/>
            <a:ext cx="3252787" cy="1380347"/>
            <a:chOff x="395288" y="3838007"/>
            <a:chExt cx="9998392" cy="1380347"/>
          </a:xfrm>
        </p:grpSpPr>
        <p:cxnSp>
          <p:nvCxnSpPr>
            <p:cNvPr id="85" name="Прямая соединительная линия 84">
              <a:extLst>
                <a:ext uri="{FF2B5EF4-FFF2-40B4-BE49-F238E27FC236}">
                  <a16:creationId xmlns:a16="http://schemas.microsoft.com/office/drawing/2014/main" id="{D861743A-ACA1-4AE6-8748-4F809F13950F}"/>
                </a:ext>
              </a:extLst>
            </p:cNvPr>
            <p:cNvCxnSpPr>
              <a:cxnSpLocks/>
            </p:cNvCxnSpPr>
            <p:nvPr/>
          </p:nvCxnSpPr>
          <p:spPr>
            <a:xfrm>
              <a:off x="443908" y="5218354"/>
              <a:ext cx="9949772" cy="0"/>
            </a:xfrm>
            <a:prstGeom prst="line">
              <a:avLst/>
            </a:prstGeom>
            <a:ln w="25400">
              <a:solidFill>
                <a:schemeClr val="bg1">
                  <a:lumMod val="9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>
              <a:extLst>
                <a:ext uri="{FF2B5EF4-FFF2-40B4-BE49-F238E27FC236}">
                  <a16:creationId xmlns:a16="http://schemas.microsoft.com/office/drawing/2014/main" id="{7BC59544-5CE3-45E3-B00D-890A1935A809}"/>
                </a:ext>
              </a:extLst>
            </p:cNvPr>
            <p:cNvCxnSpPr>
              <a:cxnSpLocks/>
            </p:cNvCxnSpPr>
            <p:nvPr/>
          </p:nvCxnSpPr>
          <p:spPr>
            <a:xfrm>
              <a:off x="395288" y="3838007"/>
              <a:ext cx="9948822" cy="11057"/>
            </a:xfrm>
            <a:prstGeom prst="line">
              <a:avLst/>
            </a:prstGeom>
            <a:ln w="25400">
              <a:solidFill>
                <a:schemeClr val="bg1">
                  <a:lumMod val="9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D9240677-8AEA-4A79-8351-018C6FA9AD8A}"/>
              </a:ext>
            </a:extLst>
          </p:cNvPr>
          <p:cNvSpPr/>
          <p:nvPr/>
        </p:nvSpPr>
        <p:spPr>
          <a:xfrm>
            <a:off x="4482530" y="1414403"/>
            <a:ext cx="5661596" cy="4991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200"/>
              </a:spcAft>
            </a:pPr>
            <a:r>
              <a:rPr lang="kk-KZ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РЭДСО-ға Денсаулық сақтау саласындағы цифрландыру жөніндегі ұлттық сервистік интегратор мәртебесін беру</a:t>
            </a:r>
          </a:p>
          <a:p>
            <a:pPr>
              <a:lnSpc>
                <a:spcPts val="1200"/>
              </a:lnSpc>
              <a:spcAft>
                <a:spcPts val="200"/>
              </a:spcAft>
            </a:pPr>
            <a:r>
              <a:rPr lang="kk-KZ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Қажетті шаралар:</a:t>
            </a:r>
          </a:p>
          <a:p>
            <a:pPr marL="228600" indent="-228600">
              <a:lnSpc>
                <a:spcPts val="1200"/>
              </a:lnSpc>
              <a:spcAft>
                <a:spcPts val="200"/>
              </a:spcAft>
              <a:buFontTx/>
              <a:buAutoNum type="arabicPeriod"/>
            </a:pPr>
            <a:r>
              <a:rPr lang="kk-KZ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Монополияға қарсы органнан келісім алу</a:t>
            </a:r>
            <a:endParaRPr lang="ru-RU" sz="1100" spc="-4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lnSpc>
                <a:spcPts val="1200"/>
              </a:lnSpc>
              <a:spcAft>
                <a:spcPts val="200"/>
              </a:spcAft>
              <a:buAutoNum type="arabicPeriod"/>
            </a:pPr>
            <a:r>
              <a:rPr lang="kk-KZ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«Халық денсаулығы және денсаулық сақтау жүйесі туралы» Қазақстан Республикасының Кодексіне өзгерістер енгізу туралы» заң жобасын әзірлеу және келісу, заң шығару жұмысының жоспарына енгізу</a:t>
            </a:r>
          </a:p>
          <a:p>
            <a:pPr marL="228600" indent="-228600">
              <a:lnSpc>
                <a:spcPts val="1200"/>
              </a:lnSpc>
              <a:spcAft>
                <a:spcPts val="200"/>
              </a:spcAft>
              <a:buAutoNum type="arabicPeriod"/>
            </a:pPr>
            <a:r>
              <a:rPr lang="kk-KZ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Заң жобасын мүдделі азаматтық қоғам ұйымдарымен, Қазақстан Республикасы Президентінің Әкімшілігімен, Мәжілісі пен Сенатімен келісу және мақұлдау</a:t>
            </a:r>
            <a:endParaRPr lang="ru-RU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lnSpc>
                <a:spcPts val="1200"/>
              </a:lnSpc>
              <a:spcAft>
                <a:spcPts val="200"/>
              </a:spcAft>
              <a:buFontTx/>
              <a:buAutoNum type="arabicPeriod"/>
            </a:pPr>
            <a:r>
              <a:rPr lang="kk-KZ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«Денсаулық сақтау саласындағы цифрландырудың операторын/интеграторын анықтау туралы» Қазақстан Республикасы Үкіметінің қаулысының жобасын мүдделі мемлекеттік органдармен келісу</a:t>
            </a:r>
          </a:p>
          <a:p>
            <a:pPr marL="228600" indent="-228600">
              <a:lnSpc>
                <a:spcPts val="1200"/>
              </a:lnSpc>
              <a:spcAft>
                <a:spcPts val="200"/>
              </a:spcAft>
              <a:buFontTx/>
              <a:buAutoNum type="arabicPeriod"/>
            </a:pPr>
            <a:r>
              <a:rPr lang="ru-RU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kk-KZ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РЭДСО-ға денсаулық сақтау саласындағы цифрландыру жөніндегі ұлттық сервистік интегратор мәртебесін беру</a:t>
            </a:r>
            <a:endParaRPr lang="ru-RU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1200"/>
              </a:lnSpc>
              <a:spcAft>
                <a:spcPts val="200"/>
              </a:spcAft>
            </a:pPr>
            <a:endParaRPr lang="kk-KZ" sz="1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1200"/>
              </a:lnSpc>
              <a:spcAft>
                <a:spcPts val="200"/>
              </a:spcAft>
            </a:pPr>
            <a:r>
              <a:rPr lang="kk-KZ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РЭДСО «Электрондық денсаулық сақтау орталығы» АҚ-ға қайта құру</a:t>
            </a:r>
            <a:endParaRPr lang="ru-RU" sz="1100" b="1" spc="-4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1200"/>
              </a:lnSpc>
              <a:spcAft>
                <a:spcPts val="200"/>
              </a:spcAft>
            </a:pPr>
            <a:r>
              <a:rPr lang="kk-KZ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Қажетті шаралар:</a:t>
            </a:r>
          </a:p>
          <a:p>
            <a:pPr marL="228600" indent="-228600">
              <a:lnSpc>
                <a:spcPts val="1200"/>
              </a:lnSpc>
              <a:spcAft>
                <a:spcPts val="200"/>
              </a:spcAft>
              <a:buAutoNum type="arabicPeriod"/>
            </a:pPr>
            <a:r>
              <a:rPr lang="kk-KZ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«РЭДСО қайта ұйымдастыру туралы» Қазақстан Республикасы Үкіметі қаулысының жобасын әзірлеу, келісу және Үкіметтің қарауына енгізу</a:t>
            </a:r>
          </a:p>
          <a:p>
            <a:pPr marL="228600" indent="-228600">
              <a:lnSpc>
                <a:spcPts val="1200"/>
              </a:lnSpc>
              <a:spcAft>
                <a:spcPts val="200"/>
              </a:spcAft>
              <a:buAutoNum type="arabicPeriod"/>
            </a:pPr>
            <a:r>
              <a:rPr lang="kk-KZ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Салық органын хабарландыру, газетке жариялануы, несие берушілерге «РЭДСО РМК қайта ұйымдастыру туралы» хабарлау</a:t>
            </a:r>
          </a:p>
          <a:p>
            <a:pPr>
              <a:lnSpc>
                <a:spcPts val="1200"/>
              </a:lnSpc>
              <a:spcAft>
                <a:spcPts val="200"/>
              </a:spcAft>
            </a:pPr>
            <a:endParaRPr lang="ru-RU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Aft>
                <a:spcPts val="200"/>
              </a:spcAft>
            </a:pPr>
            <a:r>
              <a:rPr lang="kk-KZ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Қызмет түрін кеңейту </a:t>
            </a:r>
            <a:r>
              <a:rPr lang="kk-KZ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және қызмет түрінің Жарғысына енгізу: «Денсаулық сақтау саласындағы АЖ әзірлемесі және дамыту»</a:t>
            </a:r>
          </a:p>
          <a:p>
            <a:pPr>
              <a:lnSpc>
                <a:spcPts val="1200"/>
              </a:lnSpc>
              <a:spcAft>
                <a:spcPts val="200"/>
              </a:spcAft>
            </a:pPr>
            <a:r>
              <a:rPr lang="kk-KZ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Қажетті шаралар:</a:t>
            </a:r>
          </a:p>
          <a:p>
            <a:pPr marL="228600" indent="-228600">
              <a:lnSpc>
                <a:spcPts val="1200"/>
              </a:lnSpc>
              <a:spcAft>
                <a:spcPts val="200"/>
              </a:spcAft>
              <a:buAutoNum type="arabicPeriod"/>
            </a:pPr>
            <a:r>
              <a:rPr lang="kk-KZ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Монополияға қарсы органнан келісім алу </a:t>
            </a:r>
          </a:p>
          <a:p>
            <a:pPr marL="228600" indent="-228600">
              <a:lnSpc>
                <a:spcPts val="1200"/>
              </a:lnSpc>
              <a:spcAft>
                <a:spcPts val="200"/>
              </a:spcAft>
              <a:buAutoNum type="arabicPeriod"/>
            </a:pPr>
            <a:r>
              <a:rPr lang="kk-KZ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Жарғыға өзгерістер енгізу жобаларын әзірлеу, келісу және мақұлдау</a:t>
            </a:r>
          </a:p>
          <a:p>
            <a:pPr marL="228600" indent="-228600">
              <a:lnSpc>
                <a:spcPts val="1200"/>
              </a:lnSpc>
              <a:spcAft>
                <a:spcPts val="200"/>
              </a:spcAft>
              <a:buAutoNum type="arabicPeriod"/>
            </a:pPr>
            <a:r>
              <a:rPr lang="kk-KZ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ҚР ММжЖК-дЕ Жарғыны бекіту.</a:t>
            </a:r>
            <a:endParaRPr lang="ru-RU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5FFA7472-7A08-417C-8FF6-A0F4CD3A790B}"/>
              </a:ext>
            </a:extLst>
          </p:cNvPr>
          <p:cNvSpPr/>
          <p:nvPr/>
        </p:nvSpPr>
        <p:spPr>
          <a:xfrm>
            <a:off x="685801" y="1548708"/>
            <a:ext cx="3076574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kk-KZ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Мемлекеттік мүлік туралы» Қазақстан Республикасы Заңының 75-бабының 4-тармағына сәйкес жеке және мемлекеттік емес заңды тұлғалар мемлекеттік мүлікке сенім білдірушілер ретінде әрекет етеді. </a:t>
            </a:r>
            <a:r>
              <a:rPr lang="kk-KZ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РЭДСО</a:t>
            </a:r>
            <a:r>
              <a:rPr lang="kk-KZ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 - бұл мемлекеттік заңды тұлға, </a:t>
            </a:r>
            <a:r>
              <a:rPr lang="kk-KZ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оны мемлекеттік мүліктің әлеуетті сенімгер басқарушы ретінде қарастыруға болмайды</a:t>
            </a:r>
            <a:endParaRPr lang="ru-RU" sz="1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</a:pPr>
            <a:endParaRPr lang="kk-KZ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kk-KZ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ӘМСҚ КеАҚ, ДЗМБСҰО және басқалары конкурстық рәсімдерді жарияламай АЖ-ды РЭДСО-ға сенімгерлік басқаруға бере алмайды.</a:t>
            </a:r>
            <a:r>
              <a:rPr lang="ru-RU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kk-KZ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РЭДСО РМК-мен «Электрондық денсаулық сақтау орталығы» АҚ-ға қайта құру</a:t>
            </a:r>
            <a:endParaRPr lang="ru-RU" sz="1100" spc="-4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</a:pPr>
            <a:endParaRPr lang="ru-RU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ru-RU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Электрондық</a:t>
            </a:r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денсаулық</a:t>
            </a:r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сақтау</a:t>
            </a:r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компоненттерін</a:t>
            </a:r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әзірлеу</a:t>
            </a:r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дамыту</a:t>
            </a:r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мүмкіндіктерінің</a:t>
            </a:r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болмауы</a:t>
            </a:r>
            <a:endParaRPr lang="ru-RU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Shape 5395">
            <a:extLst>
              <a:ext uri="{FF2B5EF4-FFF2-40B4-BE49-F238E27FC236}">
                <a16:creationId xmlns:a16="http://schemas.microsoft.com/office/drawing/2014/main" id="{78A85626-EF56-453C-A8F6-500B94A0F6FD}"/>
              </a:ext>
            </a:extLst>
          </p:cNvPr>
          <p:cNvSpPr/>
          <p:nvPr/>
        </p:nvSpPr>
        <p:spPr>
          <a:xfrm>
            <a:off x="4230962" y="4000012"/>
            <a:ext cx="233890" cy="230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83" y="21600"/>
                </a:moveTo>
                <a:cubicBezTo>
                  <a:pt x="4759" y="21600"/>
                  <a:pt x="0" y="16759"/>
                  <a:pt x="0" y="10800"/>
                </a:cubicBezTo>
                <a:cubicBezTo>
                  <a:pt x="0" y="4841"/>
                  <a:pt x="4759" y="0"/>
                  <a:pt x="10983" y="0"/>
                </a:cubicBezTo>
                <a:cubicBezTo>
                  <a:pt x="16841" y="0"/>
                  <a:pt x="21600" y="4841"/>
                  <a:pt x="21600" y="10800"/>
                </a:cubicBezTo>
                <a:cubicBezTo>
                  <a:pt x="21600" y="16759"/>
                  <a:pt x="16841" y="21600"/>
                  <a:pt x="10983" y="21600"/>
                </a:cubicBezTo>
                <a:close/>
                <a:moveTo>
                  <a:pt x="17939" y="10055"/>
                </a:moveTo>
                <a:cubicBezTo>
                  <a:pt x="16475" y="8938"/>
                  <a:pt x="16475" y="8938"/>
                  <a:pt x="16475" y="8938"/>
                </a:cubicBezTo>
                <a:cubicBezTo>
                  <a:pt x="11349" y="3724"/>
                  <a:pt x="11349" y="3724"/>
                  <a:pt x="11349" y="3724"/>
                </a:cubicBezTo>
                <a:cubicBezTo>
                  <a:pt x="11349" y="3352"/>
                  <a:pt x="10983" y="3352"/>
                  <a:pt x="10983" y="3352"/>
                </a:cubicBezTo>
                <a:cubicBezTo>
                  <a:pt x="10617" y="3352"/>
                  <a:pt x="10251" y="3352"/>
                  <a:pt x="10251" y="3724"/>
                </a:cubicBezTo>
                <a:cubicBezTo>
                  <a:pt x="8786" y="4841"/>
                  <a:pt x="8786" y="4841"/>
                  <a:pt x="8786" y="4841"/>
                </a:cubicBezTo>
                <a:cubicBezTo>
                  <a:pt x="8786" y="5214"/>
                  <a:pt x="8786" y="5214"/>
                  <a:pt x="8786" y="5586"/>
                </a:cubicBezTo>
                <a:cubicBezTo>
                  <a:pt x="8786" y="5959"/>
                  <a:pt x="8786" y="5959"/>
                  <a:pt x="8786" y="6331"/>
                </a:cubicBezTo>
                <a:cubicBezTo>
                  <a:pt x="11715" y="8938"/>
                  <a:pt x="11715" y="8938"/>
                  <a:pt x="11715" y="8938"/>
                </a:cubicBezTo>
                <a:cubicBezTo>
                  <a:pt x="4759" y="8938"/>
                  <a:pt x="4759" y="8938"/>
                  <a:pt x="4759" y="8938"/>
                </a:cubicBezTo>
                <a:cubicBezTo>
                  <a:pt x="4027" y="8938"/>
                  <a:pt x="3661" y="9310"/>
                  <a:pt x="3661" y="9683"/>
                </a:cubicBezTo>
                <a:cubicBezTo>
                  <a:pt x="3661" y="11545"/>
                  <a:pt x="3661" y="11545"/>
                  <a:pt x="3661" y="11545"/>
                </a:cubicBezTo>
                <a:cubicBezTo>
                  <a:pt x="3661" y="11917"/>
                  <a:pt x="4027" y="12662"/>
                  <a:pt x="4759" y="12662"/>
                </a:cubicBezTo>
                <a:cubicBezTo>
                  <a:pt x="11715" y="12662"/>
                  <a:pt x="11715" y="12662"/>
                  <a:pt x="11715" y="12662"/>
                </a:cubicBezTo>
                <a:cubicBezTo>
                  <a:pt x="8786" y="15269"/>
                  <a:pt x="8786" y="15269"/>
                  <a:pt x="8786" y="15269"/>
                </a:cubicBezTo>
                <a:cubicBezTo>
                  <a:pt x="8786" y="15269"/>
                  <a:pt x="8786" y="15641"/>
                  <a:pt x="8786" y="15641"/>
                </a:cubicBezTo>
                <a:cubicBezTo>
                  <a:pt x="8786" y="16014"/>
                  <a:pt x="8786" y="16386"/>
                  <a:pt x="8786" y="16386"/>
                </a:cubicBezTo>
                <a:cubicBezTo>
                  <a:pt x="10251" y="17876"/>
                  <a:pt x="10251" y="17876"/>
                  <a:pt x="10251" y="17876"/>
                </a:cubicBezTo>
                <a:cubicBezTo>
                  <a:pt x="10251" y="17876"/>
                  <a:pt x="10617" y="17876"/>
                  <a:pt x="10983" y="17876"/>
                </a:cubicBezTo>
                <a:cubicBezTo>
                  <a:pt x="10983" y="17876"/>
                  <a:pt x="11349" y="17876"/>
                  <a:pt x="11349" y="17876"/>
                </a:cubicBezTo>
                <a:cubicBezTo>
                  <a:pt x="16475" y="12662"/>
                  <a:pt x="16475" y="12662"/>
                  <a:pt x="16475" y="12662"/>
                </a:cubicBezTo>
                <a:cubicBezTo>
                  <a:pt x="17939" y="11172"/>
                  <a:pt x="17939" y="11172"/>
                  <a:pt x="17939" y="11172"/>
                </a:cubicBezTo>
                <a:cubicBezTo>
                  <a:pt x="17939" y="11172"/>
                  <a:pt x="17939" y="10800"/>
                  <a:pt x="17939" y="10800"/>
                </a:cubicBezTo>
                <a:cubicBezTo>
                  <a:pt x="17939" y="10428"/>
                  <a:pt x="17939" y="10055"/>
                  <a:pt x="17939" y="10055"/>
                </a:cubicBezTo>
                <a:close/>
              </a:path>
            </a:pathLst>
          </a:custGeom>
          <a:solidFill>
            <a:srgbClr val="7CCC62"/>
          </a:solidFill>
          <a:ln w="12700" cap="flat">
            <a:noFill/>
            <a:miter lim="400000"/>
          </a:ln>
          <a:effectLst/>
        </p:spPr>
        <p:txBody>
          <a:bodyPr wrap="square" lIns="20244" tIns="20244" rIns="20244" bIns="20244" numCol="1" anchor="t">
            <a:noAutofit/>
          </a:bodyPr>
          <a:lstStyle/>
          <a:p>
            <a:pPr defTabSz="202408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063"/>
          </a:p>
        </p:txBody>
      </p:sp>
      <p:sp>
        <p:nvSpPr>
          <p:cNvPr id="55" name="Shape 5395">
            <a:extLst>
              <a:ext uri="{FF2B5EF4-FFF2-40B4-BE49-F238E27FC236}">
                <a16:creationId xmlns:a16="http://schemas.microsoft.com/office/drawing/2014/main" id="{7C091D47-1165-4D3B-9F88-8FE439C9AE56}"/>
              </a:ext>
            </a:extLst>
          </p:cNvPr>
          <p:cNvSpPr/>
          <p:nvPr/>
        </p:nvSpPr>
        <p:spPr>
          <a:xfrm>
            <a:off x="4212108" y="5376440"/>
            <a:ext cx="233890" cy="230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83" y="21600"/>
                </a:moveTo>
                <a:cubicBezTo>
                  <a:pt x="4759" y="21600"/>
                  <a:pt x="0" y="16759"/>
                  <a:pt x="0" y="10800"/>
                </a:cubicBezTo>
                <a:cubicBezTo>
                  <a:pt x="0" y="4841"/>
                  <a:pt x="4759" y="0"/>
                  <a:pt x="10983" y="0"/>
                </a:cubicBezTo>
                <a:cubicBezTo>
                  <a:pt x="16841" y="0"/>
                  <a:pt x="21600" y="4841"/>
                  <a:pt x="21600" y="10800"/>
                </a:cubicBezTo>
                <a:cubicBezTo>
                  <a:pt x="21600" y="16759"/>
                  <a:pt x="16841" y="21600"/>
                  <a:pt x="10983" y="21600"/>
                </a:cubicBezTo>
                <a:close/>
                <a:moveTo>
                  <a:pt x="17939" y="10055"/>
                </a:moveTo>
                <a:cubicBezTo>
                  <a:pt x="16475" y="8938"/>
                  <a:pt x="16475" y="8938"/>
                  <a:pt x="16475" y="8938"/>
                </a:cubicBezTo>
                <a:cubicBezTo>
                  <a:pt x="11349" y="3724"/>
                  <a:pt x="11349" y="3724"/>
                  <a:pt x="11349" y="3724"/>
                </a:cubicBezTo>
                <a:cubicBezTo>
                  <a:pt x="11349" y="3352"/>
                  <a:pt x="10983" y="3352"/>
                  <a:pt x="10983" y="3352"/>
                </a:cubicBezTo>
                <a:cubicBezTo>
                  <a:pt x="10617" y="3352"/>
                  <a:pt x="10251" y="3352"/>
                  <a:pt x="10251" y="3724"/>
                </a:cubicBezTo>
                <a:cubicBezTo>
                  <a:pt x="8786" y="4841"/>
                  <a:pt x="8786" y="4841"/>
                  <a:pt x="8786" y="4841"/>
                </a:cubicBezTo>
                <a:cubicBezTo>
                  <a:pt x="8786" y="5214"/>
                  <a:pt x="8786" y="5214"/>
                  <a:pt x="8786" y="5586"/>
                </a:cubicBezTo>
                <a:cubicBezTo>
                  <a:pt x="8786" y="5959"/>
                  <a:pt x="8786" y="5959"/>
                  <a:pt x="8786" y="6331"/>
                </a:cubicBezTo>
                <a:cubicBezTo>
                  <a:pt x="11715" y="8938"/>
                  <a:pt x="11715" y="8938"/>
                  <a:pt x="11715" y="8938"/>
                </a:cubicBezTo>
                <a:cubicBezTo>
                  <a:pt x="4759" y="8938"/>
                  <a:pt x="4759" y="8938"/>
                  <a:pt x="4759" y="8938"/>
                </a:cubicBezTo>
                <a:cubicBezTo>
                  <a:pt x="4027" y="8938"/>
                  <a:pt x="3661" y="9310"/>
                  <a:pt x="3661" y="9683"/>
                </a:cubicBezTo>
                <a:cubicBezTo>
                  <a:pt x="3661" y="11545"/>
                  <a:pt x="3661" y="11545"/>
                  <a:pt x="3661" y="11545"/>
                </a:cubicBezTo>
                <a:cubicBezTo>
                  <a:pt x="3661" y="11917"/>
                  <a:pt x="4027" y="12662"/>
                  <a:pt x="4759" y="12662"/>
                </a:cubicBezTo>
                <a:cubicBezTo>
                  <a:pt x="11715" y="12662"/>
                  <a:pt x="11715" y="12662"/>
                  <a:pt x="11715" y="12662"/>
                </a:cubicBezTo>
                <a:cubicBezTo>
                  <a:pt x="8786" y="15269"/>
                  <a:pt x="8786" y="15269"/>
                  <a:pt x="8786" y="15269"/>
                </a:cubicBezTo>
                <a:cubicBezTo>
                  <a:pt x="8786" y="15269"/>
                  <a:pt x="8786" y="15641"/>
                  <a:pt x="8786" y="15641"/>
                </a:cubicBezTo>
                <a:cubicBezTo>
                  <a:pt x="8786" y="16014"/>
                  <a:pt x="8786" y="16386"/>
                  <a:pt x="8786" y="16386"/>
                </a:cubicBezTo>
                <a:cubicBezTo>
                  <a:pt x="10251" y="17876"/>
                  <a:pt x="10251" y="17876"/>
                  <a:pt x="10251" y="17876"/>
                </a:cubicBezTo>
                <a:cubicBezTo>
                  <a:pt x="10251" y="17876"/>
                  <a:pt x="10617" y="17876"/>
                  <a:pt x="10983" y="17876"/>
                </a:cubicBezTo>
                <a:cubicBezTo>
                  <a:pt x="10983" y="17876"/>
                  <a:pt x="11349" y="17876"/>
                  <a:pt x="11349" y="17876"/>
                </a:cubicBezTo>
                <a:cubicBezTo>
                  <a:pt x="16475" y="12662"/>
                  <a:pt x="16475" y="12662"/>
                  <a:pt x="16475" y="12662"/>
                </a:cubicBezTo>
                <a:cubicBezTo>
                  <a:pt x="17939" y="11172"/>
                  <a:pt x="17939" y="11172"/>
                  <a:pt x="17939" y="11172"/>
                </a:cubicBezTo>
                <a:cubicBezTo>
                  <a:pt x="17939" y="11172"/>
                  <a:pt x="17939" y="10800"/>
                  <a:pt x="17939" y="10800"/>
                </a:cubicBezTo>
                <a:cubicBezTo>
                  <a:pt x="17939" y="10428"/>
                  <a:pt x="17939" y="10055"/>
                  <a:pt x="17939" y="10055"/>
                </a:cubicBezTo>
                <a:close/>
              </a:path>
            </a:pathLst>
          </a:custGeom>
          <a:solidFill>
            <a:srgbClr val="7CCC62"/>
          </a:solidFill>
          <a:ln w="12700" cap="flat">
            <a:noFill/>
            <a:miter lim="400000"/>
          </a:ln>
          <a:effectLst/>
        </p:spPr>
        <p:txBody>
          <a:bodyPr wrap="square" lIns="20244" tIns="20244" rIns="20244" bIns="20244" numCol="1" anchor="t">
            <a:noAutofit/>
          </a:bodyPr>
          <a:lstStyle/>
          <a:p>
            <a:pPr defTabSz="202408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063"/>
          </a:p>
        </p:txBody>
      </p:sp>
      <p:sp>
        <p:nvSpPr>
          <p:cNvPr id="33" name="Rounded Rectangle 46">
            <a:extLst>
              <a:ext uri="{FF2B5EF4-FFF2-40B4-BE49-F238E27FC236}">
                <a16:creationId xmlns:a16="http://schemas.microsoft.com/office/drawing/2014/main" id="{4D68C3CE-81FB-45CD-963B-D3072A18134A}"/>
              </a:ext>
            </a:extLst>
          </p:cNvPr>
          <p:cNvSpPr/>
          <p:nvPr/>
        </p:nvSpPr>
        <p:spPr>
          <a:xfrm rot="13500000">
            <a:off x="436036" y="5504489"/>
            <a:ext cx="176840" cy="17507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4" name="Shape 5416">
            <a:extLst>
              <a:ext uri="{FF2B5EF4-FFF2-40B4-BE49-F238E27FC236}">
                <a16:creationId xmlns:a16="http://schemas.microsoft.com/office/drawing/2014/main" id="{EA81A506-9FAB-4AD1-971C-4B7D259566FF}"/>
              </a:ext>
            </a:extLst>
          </p:cNvPr>
          <p:cNvSpPr/>
          <p:nvPr/>
        </p:nvSpPr>
        <p:spPr>
          <a:xfrm>
            <a:off x="486710" y="5541192"/>
            <a:ext cx="97749" cy="96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20" y="18240"/>
                </a:moveTo>
                <a:cubicBezTo>
                  <a:pt x="18240" y="21120"/>
                  <a:pt x="18240" y="21120"/>
                  <a:pt x="18240" y="21120"/>
                </a:cubicBezTo>
                <a:cubicBezTo>
                  <a:pt x="18240" y="21120"/>
                  <a:pt x="17760" y="21600"/>
                  <a:pt x="17280" y="21600"/>
                </a:cubicBezTo>
                <a:cubicBezTo>
                  <a:pt x="16800" y="21600"/>
                  <a:pt x="16320" y="21120"/>
                  <a:pt x="15840" y="21120"/>
                </a:cubicBezTo>
                <a:cubicBezTo>
                  <a:pt x="10560" y="15360"/>
                  <a:pt x="10560" y="15360"/>
                  <a:pt x="10560" y="15360"/>
                </a:cubicBezTo>
                <a:cubicBezTo>
                  <a:pt x="5280" y="21120"/>
                  <a:pt x="5280" y="21120"/>
                  <a:pt x="5280" y="21120"/>
                </a:cubicBezTo>
                <a:cubicBezTo>
                  <a:pt x="4800" y="21120"/>
                  <a:pt x="4320" y="21600"/>
                  <a:pt x="3840" y="21600"/>
                </a:cubicBezTo>
                <a:cubicBezTo>
                  <a:pt x="3360" y="21600"/>
                  <a:pt x="3360" y="21120"/>
                  <a:pt x="2880" y="21120"/>
                </a:cubicBezTo>
                <a:cubicBezTo>
                  <a:pt x="480" y="18240"/>
                  <a:pt x="480" y="18240"/>
                  <a:pt x="480" y="18240"/>
                </a:cubicBezTo>
                <a:cubicBezTo>
                  <a:pt x="0" y="18240"/>
                  <a:pt x="0" y="17760"/>
                  <a:pt x="0" y="17280"/>
                </a:cubicBezTo>
                <a:cubicBezTo>
                  <a:pt x="0" y="16800"/>
                  <a:pt x="0" y="16320"/>
                  <a:pt x="480" y="15840"/>
                </a:cubicBezTo>
                <a:cubicBezTo>
                  <a:pt x="5760" y="10560"/>
                  <a:pt x="5760" y="10560"/>
                  <a:pt x="5760" y="10560"/>
                </a:cubicBezTo>
                <a:cubicBezTo>
                  <a:pt x="480" y="5280"/>
                  <a:pt x="480" y="5280"/>
                  <a:pt x="480" y="5280"/>
                </a:cubicBezTo>
                <a:cubicBezTo>
                  <a:pt x="0" y="4800"/>
                  <a:pt x="0" y="4320"/>
                  <a:pt x="0" y="3840"/>
                </a:cubicBezTo>
                <a:cubicBezTo>
                  <a:pt x="0" y="3360"/>
                  <a:pt x="0" y="2880"/>
                  <a:pt x="480" y="2880"/>
                </a:cubicBezTo>
                <a:cubicBezTo>
                  <a:pt x="2880" y="480"/>
                  <a:pt x="2880" y="480"/>
                  <a:pt x="2880" y="480"/>
                </a:cubicBezTo>
                <a:cubicBezTo>
                  <a:pt x="3360" y="0"/>
                  <a:pt x="3360" y="0"/>
                  <a:pt x="3840" y="0"/>
                </a:cubicBezTo>
                <a:cubicBezTo>
                  <a:pt x="4320" y="0"/>
                  <a:pt x="4800" y="0"/>
                  <a:pt x="5280" y="480"/>
                </a:cubicBezTo>
                <a:cubicBezTo>
                  <a:pt x="10560" y="5760"/>
                  <a:pt x="10560" y="5760"/>
                  <a:pt x="10560" y="5760"/>
                </a:cubicBezTo>
                <a:cubicBezTo>
                  <a:pt x="15840" y="480"/>
                  <a:pt x="15840" y="480"/>
                  <a:pt x="15840" y="480"/>
                </a:cubicBezTo>
                <a:cubicBezTo>
                  <a:pt x="16320" y="0"/>
                  <a:pt x="16800" y="0"/>
                  <a:pt x="17280" y="0"/>
                </a:cubicBezTo>
                <a:cubicBezTo>
                  <a:pt x="17760" y="0"/>
                  <a:pt x="18240" y="0"/>
                  <a:pt x="18240" y="480"/>
                </a:cubicBezTo>
                <a:cubicBezTo>
                  <a:pt x="21120" y="2880"/>
                  <a:pt x="21120" y="2880"/>
                  <a:pt x="21120" y="2880"/>
                </a:cubicBezTo>
                <a:cubicBezTo>
                  <a:pt x="21120" y="2880"/>
                  <a:pt x="21600" y="3360"/>
                  <a:pt x="21600" y="3840"/>
                </a:cubicBezTo>
                <a:cubicBezTo>
                  <a:pt x="21600" y="4320"/>
                  <a:pt x="21120" y="4800"/>
                  <a:pt x="21120" y="5280"/>
                </a:cubicBezTo>
                <a:cubicBezTo>
                  <a:pt x="15360" y="10560"/>
                  <a:pt x="15360" y="10560"/>
                  <a:pt x="15360" y="10560"/>
                </a:cubicBezTo>
                <a:cubicBezTo>
                  <a:pt x="21120" y="15840"/>
                  <a:pt x="21120" y="15840"/>
                  <a:pt x="21120" y="15840"/>
                </a:cubicBezTo>
                <a:cubicBezTo>
                  <a:pt x="21120" y="16320"/>
                  <a:pt x="21600" y="16800"/>
                  <a:pt x="21600" y="17280"/>
                </a:cubicBezTo>
                <a:cubicBezTo>
                  <a:pt x="21600" y="17760"/>
                  <a:pt x="21120" y="18240"/>
                  <a:pt x="21120" y="1824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/>
          <a:p>
            <a:pPr defTabSz="457109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87" name="Равнобедренный треугольник 86">
            <a:extLst>
              <a:ext uri="{FF2B5EF4-FFF2-40B4-BE49-F238E27FC236}">
                <a16:creationId xmlns:a16="http://schemas.microsoft.com/office/drawing/2014/main" id="{7EC08B00-7993-4248-9B50-1E3516638D55}"/>
              </a:ext>
            </a:extLst>
          </p:cNvPr>
          <p:cNvSpPr/>
          <p:nvPr/>
        </p:nvSpPr>
        <p:spPr>
          <a:xfrm rot="5400000">
            <a:off x="1243012" y="3757616"/>
            <a:ext cx="5419723" cy="247649"/>
          </a:xfrm>
          <a:prstGeom prst="triangle">
            <a:avLst/>
          </a:prstGeom>
          <a:solidFill>
            <a:schemeClr val="tx2">
              <a:lumMod val="20000"/>
              <a:lumOff val="80000"/>
              <a:alpha val="69804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594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FC651521-B7E6-4E25-8EDB-1A4BB0961547}"/>
              </a:ext>
            </a:extLst>
          </p:cNvPr>
          <p:cNvGrpSpPr/>
          <p:nvPr/>
        </p:nvGrpSpPr>
        <p:grpSpPr>
          <a:xfrm>
            <a:off x="395287" y="6758608"/>
            <a:ext cx="9474269" cy="949814"/>
            <a:chOff x="395288" y="6657570"/>
            <a:chExt cx="9358312" cy="1135595"/>
          </a:xfrm>
        </p:grpSpPr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F063C95E-E8BA-4E29-AC30-FB8FD10DAF4F}"/>
                </a:ext>
              </a:extLst>
            </p:cNvPr>
            <p:cNvGrpSpPr/>
            <p:nvPr/>
          </p:nvGrpSpPr>
          <p:grpSpPr>
            <a:xfrm>
              <a:off x="395288" y="6795925"/>
              <a:ext cx="8977312" cy="997240"/>
              <a:chOff x="395288" y="6795925"/>
              <a:chExt cx="8977312" cy="997240"/>
            </a:xfrm>
          </p:grpSpPr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58633F77-508E-4DA6-904F-FAF9F332D13F}"/>
                  </a:ext>
                </a:extLst>
              </p:cNvPr>
              <p:cNvSpPr/>
              <p:nvPr/>
            </p:nvSpPr>
            <p:spPr>
              <a:xfrm>
                <a:off x="1132363" y="6854825"/>
                <a:ext cx="8240237" cy="9383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500" b="1" spc="-4" dirty="0">
                    <a:solidFill>
                      <a:srgbClr val="00B0F0"/>
                    </a:solidFill>
                    <a:latin typeface="Tahoma"/>
                    <a:cs typeface="Tahoma"/>
                  </a:rPr>
                  <a:t>ҚР ДСМ, ҚР ЦДИАӨМ </a:t>
                </a:r>
                <a:r>
                  <a:rPr lang="ru-RU" sz="1500" b="1" spc="-4" dirty="0" err="1">
                    <a:solidFill>
                      <a:srgbClr val="00B0F0"/>
                    </a:solidFill>
                    <a:latin typeface="Tahoma"/>
                    <a:cs typeface="Tahoma"/>
                  </a:rPr>
                  <a:t>және</a:t>
                </a:r>
                <a:r>
                  <a:rPr lang="ru-RU" sz="1500" b="1" spc="-4" dirty="0">
                    <a:solidFill>
                      <a:srgbClr val="00B0F0"/>
                    </a:solidFill>
                    <a:latin typeface="Tahoma"/>
                    <a:cs typeface="Tahoma"/>
                  </a:rPr>
                  <a:t> «</a:t>
                </a:r>
                <a:r>
                  <a:rPr lang="ru-RU" sz="1500" b="1" spc="-4" dirty="0" err="1">
                    <a:solidFill>
                      <a:srgbClr val="00B0F0"/>
                    </a:solidFill>
                    <a:latin typeface="Tahoma"/>
                    <a:cs typeface="Tahoma"/>
                  </a:rPr>
                  <a:t>Цифрлық</a:t>
                </a:r>
                <a:endParaRPr lang="ru-RU" sz="1500" b="1" spc="-4" dirty="0">
                  <a:solidFill>
                    <a:srgbClr val="00B0F0"/>
                  </a:solidFill>
                  <a:latin typeface="Tahoma"/>
                  <a:cs typeface="Tahoma"/>
                </a:endParaRPr>
              </a:p>
              <a:p>
                <a:r>
                  <a:rPr lang="ru-RU" sz="1500" b="1" spc="-4" dirty="0">
                    <a:solidFill>
                      <a:srgbClr val="00B0F0"/>
                    </a:solidFill>
                    <a:latin typeface="Tahoma"/>
                    <a:cs typeface="Tahoma"/>
                  </a:rPr>
                  <a:t>трансформация </a:t>
                </a:r>
                <a:r>
                  <a:rPr lang="ru-RU" sz="1500" b="1" spc="-4" dirty="0" err="1">
                    <a:solidFill>
                      <a:srgbClr val="00B0F0"/>
                    </a:solidFill>
                    <a:latin typeface="Tahoma"/>
                    <a:cs typeface="Tahoma"/>
                  </a:rPr>
                  <a:t>орталығымен</a:t>
                </a:r>
                <a:r>
                  <a:rPr lang="ru-RU" sz="1500" b="1" spc="-4" dirty="0">
                    <a:solidFill>
                      <a:srgbClr val="00B0F0"/>
                    </a:solidFill>
                    <a:latin typeface="Tahoma"/>
                    <a:cs typeface="Tahoma"/>
                  </a:rPr>
                  <a:t>» </a:t>
                </a:r>
                <a:r>
                  <a:rPr lang="ru-RU" sz="1500" b="1" spc="-4" dirty="0" err="1">
                    <a:solidFill>
                      <a:srgbClr val="00B0F0"/>
                    </a:solidFill>
                    <a:latin typeface="Tahoma"/>
                    <a:cs typeface="Tahoma"/>
                  </a:rPr>
                  <a:t>мақұлдаған</a:t>
                </a:r>
                <a:endParaRPr lang="ru-RU" sz="1500" b="1" spc="-4" dirty="0">
                  <a:solidFill>
                    <a:srgbClr val="00B0F0"/>
                  </a:solidFill>
                  <a:latin typeface="Tahoma"/>
                  <a:cs typeface="Tahoma"/>
                </a:endParaRPr>
              </a:p>
              <a:p>
                <a:endParaRPr lang="ru-RU" sz="1500" b="1" spc="-4" dirty="0">
                  <a:solidFill>
                    <a:srgbClr val="00B0F0"/>
                  </a:solidFill>
                  <a:latin typeface="Tahoma"/>
                  <a:cs typeface="Tahoma"/>
                </a:endParaRPr>
              </a:p>
            </p:txBody>
          </p:sp>
          <p:grpSp>
            <p:nvGrpSpPr>
              <p:cNvPr id="40" name="Группа 39">
                <a:extLst>
                  <a:ext uri="{FF2B5EF4-FFF2-40B4-BE49-F238E27FC236}">
                    <a16:creationId xmlns:a16="http://schemas.microsoft.com/office/drawing/2014/main" id="{89B175DA-BA09-472B-92C3-2A03244BD5DA}"/>
                  </a:ext>
                </a:extLst>
              </p:cNvPr>
              <p:cNvGrpSpPr/>
              <p:nvPr/>
            </p:nvGrpSpPr>
            <p:grpSpPr>
              <a:xfrm>
                <a:off x="395288" y="6795925"/>
                <a:ext cx="673575" cy="661515"/>
                <a:chOff x="392335" y="1654292"/>
                <a:chExt cx="1205591" cy="1184005"/>
              </a:xfrm>
            </p:grpSpPr>
            <p:sp>
              <p:nvSpPr>
                <p:cNvPr id="42" name="Равнобедренный треугольник 41">
                  <a:extLst>
                    <a:ext uri="{FF2B5EF4-FFF2-40B4-BE49-F238E27FC236}">
                      <a16:creationId xmlns:a16="http://schemas.microsoft.com/office/drawing/2014/main" id="{C0872FCC-7590-4E41-934D-242844623557}"/>
                    </a:ext>
                  </a:extLst>
                </p:cNvPr>
                <p:cNvSpPr/>
                <p:nvPr/>
              </p:nvSpPr>
              <p:spPr>
                <a:xfrm rot="5400000">
                  <a:off x="502433" y="1742804"/>
                  <a:ext cx="1176641" cy="1014345"/>
                </a:xfrm>
                <a:prstGeom prst="triangle">
                  <a:avLst/>
                </a:prstGeom>
                <a:solidFill>
                  <a:srgbClr val="00B0F0">
                    <a:alpha val="30196"/>
                  </a:srgb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1594"/>
                </a:p>
              </p:txBody>
            </p:sp>
            <p:sp>
              <p:nvSpPr>
                <p:cNvPr id="45" name="Равнобедренный треугольник 44">
                  <a:extLst>
                    <a:ext uri="{FF2B5EF4-FFF2-40B4-BE49-F238E27FC236}">
                      <a16:creationId xmlns:a16="http://schemas.microsoft.com/office/drawing/2014/main" id="{2C00A795-6192-45AD-ACBC-70DB6ECDF0AA}"/>
                    </a:ext>
                  </a:extLst>
                </p:cNvPr>
                <p:cNvSpPr/>
                <p:nvPr/>
              </p:nvSpPr>
              <p:spPr>
                <a:xfrm rot="5400000">
                  <a:off x="311187" y="1735440"/>
                  <a:ext cx="1176641" cy="1014345"/>
                </a:xfrm>
                <a:prstGeom prst="triangle">
                  <a:avLst/>
                </a:prstGeom>
                <a:solidFill>
                  <a:srgbClr val="00B0F0">
                    <a:alpha val="50196"/>
                  </a:srgb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1594"/>
                </a:p>
              </p:txBody>
            </p:sp>
          </p:grpSp>
          <p:pic>
            <p:nvPicPr>
              <p:cNvPr id="41" name="Рисунок 40">
                <a:extLst>
                  <a:ext uri="{FF2B5EF4-FFF2-40B4-BE49-F238E27FC236}">
                    <a16:creationId xmlns:a16="http://schemas.microsoft.com/office/drawing/2014/main" id="{F863CDCA-2BBF-4297-876A-270B2C74E6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35928" y="6812437"/>
                <a:ext cx="614523" cy="614523"/>
              </a:xfrm>
              <a:prstGeom prst="rect">
                <a:avLst/>
              </a:prstGeom>
            </p:spPr>
          </p:pic>
        </p:grp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2CA97A26-1A90-4B1D-953B-21DD1777A12E}"/>
                </a:ext>
              </a:extLst>
            </p:cNvPr>
            <p:cNvCxnSpPr>
              <a:cxnSpLocks/>
            </p:cNvCxnSpPr>
            <p:nvPr/>
          </p:nvCxnSpPr>
          <p:spPr>
            <a:xfrm>
              <a:off x="395288" y="6657570"/>
              <a:ext cx="9358312" cy="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0D8F10F9-0D5F-4934-922B-23AA658DB8E8}"/>
              </a:ext>
            </a:extLst>
          </p:cNvPr>
          <p:cNvGrpSpPr/>
          <p:nvPr/>
        </p:nvGrpSpPr>
        <p:grpSpPr>
          <a:xfrm>
            <a:off x="4276695" y="3777229"/>
            <a:ext cx="6024562" cy="1380347"/>
            <a:chOff x="395288" y="3838007"/>
            <a:chExt cx="9998392" cy="1380347"/>
          </a:xfrm>
        </p:grpSpPr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93AA5799-5320-4063-9C6A-1AAB47FE6D78}"/>
                </a:ext>
              </a:extLst>
            </p:cNvPr>
            <p:cNvCxnSpPr>
              <a:cxnSpLocks/>
            </p:cNvCxnSpPr>
            <p:nvPr/>
          </p:nvCxnSpPr>
          <p:spPr>
            <a:xfrm>
              <a:off x="443908" y="5218354"/>
              <a:ext cx="9949772" cy="0"/>
            </a:xfrm>
            <a:prstGeom prst="line">
              <a:avLst/>
            </a:prstGeom>
            <a:ln w="25400">
              <a:solidFill>
                <a:schemeClr val="bg1">
                  <a:lumMod val="9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8B53B08E-0893-4EA0-86A8-CCD13D8A46B0}"/>
                </a:ext>
              </a:extLst>
            </p:cNvPr>
            <p:cNvCxnSpPr>
              <a:cxnSpLocks/>
            </p:cNvCxnSpPr>
            <p:nvPr/>
          </p:nvCxnSpPr>
          <p:spPr>
            <a:xfrm>
              <a:off x="395288" y="3838007"/>
              <a:ext cx="9948822" cy="11057"/>
            </a:xfrm>
            <a:prstGeom prst="line">
              <a:avLst/>
            </a:prstGeom>
            <a:ln w="25400">
              <a:solidFill>
                <a:schemeClr val="bg1">
                  <a:lumMod val="9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588DB5FA-8206-431E-A864-1920B8BF41A7}"/>
              </a:ext>
            </a:extLst>
          </p:cNvPr>
          <p:cNvSpPr/>
          <p:nvPr/>
        </p:nvSpPr>
        <p:spPr>
          <a:xfrm>
            <a:off x="4528945" y="6539527"/>
            <a:ext cx="17491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>
                <a:solidFill>
                  <a:srgbClr val="0F6F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Мерзімі</a:t>
            </a:r>
            <a:r>
              <a:rPr lang="ru-RU" sz="1200" b="1" dirty="0">
                <a:solidFill>
                  <a:srgbClr val="0F6F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1200" b="1" dirty="0">
                <a:solidFill>
                  <a:srgbClr val="0F6F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2021-2022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Номер слайда 1"/>
          <p:cNvSpPr txBox="1">
            <a:spLocks/>
          </p:cNvSpPr>
          <p:nvPr/>
        </p:nvSpPr>
        <p:spPr>
          <a:xfrm>
            <a:off x="8022983" y="7067195"/>
            <a:ext cx="2429947" cy="402483"/>
          </a:xfrm>
          <a:prstGeom prst="rect">
            <a:avLst/>
          </a:prstGeom>
        </p:spPr>
        <p:txBody>
          <a:bodyPr/>
          <a:lstStyle>
            <a:defPPr>
              <a:defRPr lang="kk-K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5292257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8454</TotalTime>
  <Words>1660</Words>
  <Application>Microsoft Office PowerPoint</Application>
  <PresentationFormat>Произвольный</PresentationFormat>
  <Paragraphs>261</Paragraphs>
  <Slides>11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Tahoma</vt:lpstr>
      <vt:lpstr>Verdana</vt:lpstr>
      <vt:lpstr>Тема Office</vt:lpstr>
      <vt:lpstr>think-cell Slide</vt:lpstr>
      <vt:lpstr>Презентация PowerPoint</vt:lpstr>
      <vt:lpstr>Презентация PowerPoint</vt:lpstr>
      <vt:lpstr>Бірлескен жұмыс тобының МАЖ-бен жұмыс барысында анықталған проблемалық мәселелер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Алмат Кайракбеков</dc:creator>
  <cp:lastModifiedBy>Anar M. Beisova</cp:lastModifiedBy>
  <cp:revision>1070</cp:revision>
  <cp:lastPrinted>2021-06-10T06:39:48Z</cp:lastPrinted>
  <dcterms:created xsi:type="dcterms:W3CDTF">2020-06-01T15:57:50Z</dcterms:created>
  <dcterms:modified xsi:type="dcterms:W3CDTF">2021-06-16T08:24:47Z</dcterms:modified>
</cp:coreProperties>
</file>