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58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F47D9-1035-4641-BF02-E630EB871191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F8DB0-B5BF-478B-9F4A-C26EB2888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661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F8DB0-B5BF-478B-9F4A-C26EB28885A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262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E0520-9A35-40E0-AA07-C793DB2A3A1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000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microsoft.com/office/2007/relationships/hdphoto" Target="../media/hdphoto1.wdp"/><Relationship Id="rId4" Type="http://schemas.openxmlformats.org/officeDocument/2006/relationships/image" Target="../media/image4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8.pn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microsoft.com/office/2007/relationships/hdphoto" Target="../media/hdphoto2.wdp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8.wmf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5" Type="http://schemas.openxmlformats.org/officeDocument/2006/relationships/image" Target="../media/image1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897866" y="2564904"/>
            <a:ext cx="7348769" cy="1309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703" tIns="38848" rIns="77703" bIns="3884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kk-KZ" sz="2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Проект Закона Республики Казахстан                                    «О внесении изменений и дополнений в некоторые законодательные акты Республики Казахстан по вопросам транспорта»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238809" y="1052736"/>
            <a:ext cx="7007826" cy="509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703" tIns="38848" rIns="77703" bIns="3884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Arial Narrow" panose="020B0606020202030204" pitchFamily="34" charset="0"/>
              </a:rPr>
              <a:t>МИНИСТЕРСТВО ИНДУСТРИИ И ИНФРАСТРУКТУРНОГО РАЗВИТИЯ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Arial Narrow" panose="020B0606020202030204" pitchFamily="34" charset="0"/>
              </a:rPr>
              <a:t>РЕСПУБЛИКИ КАЗАХСТАН</a:t>
            </a:r>
          </a:p>
        </p:txBody>
      </p:sp>
      <p:pic>
        <p:nvPicPr>
          <p:cNvPr id="8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695" y="168838"/>
            <a:ext cx="827353" cy="84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811953" y="6143875"/>
            <a:ext cx="1556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cap="small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г. </a:t>
            </a:r>
            <a:r>
              <a:rPr lang="ru-RU" sz="1400" b="1" cap="small" dirty="0" err="1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Нур</a:t>
            </a:r>
            <a:r>
              <a:rPr lang="ru-RU" sz="1400" b="1" cap="small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-Султан</a:t>
            </a:r>
          </a:p>
          <a:p>
            <a:pPr algn="ctr"/>
            <a:r>
              <a:rPr lang="ru-RU" sz="1400" b="1" cap="small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Сентябрь, 2021 </a:t>
            </a:r>
            <a:r>
              <a:rPr lang="ru-RU" sz="1400" b="1" cap="small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год</a:t>
            </a:r>
          </a:p>
        </p:txBody>
      </p:sp>
      <p:sp>
        <p:nvSpPr>
          <p:cNvPr id="11" name="Текст 3">
            <a:extLst>
              <a:ext uri="{FF2B5EF4-FFF2-40B4-BE49-F238E27FC236}">
                <a16:creationId xmlns="" xmlns:a16="http://schemas.microsoft.com/office/drawing/2014/main" id="{6282E95F-FA77-4B64-A584-99D7763E98E9}"/>
              </a:ext>
            </a:extLst>
          </p:cNvPr>
          <p:cNvSpPr txBox="1">
            <a:spLocks/>
          </p:cNvSpPr>
          <p:nvPr/>
        </p:nvSpPr>
        <p:spPr>
          <a:xfrm>
            <a:off x="6466495" y="4293096"/>
            <a:ext cx="2664296" cy="1261729"/>
          </a:xfrm>
          <a:prstGeom prst="rect">
            <a:avLst/>
          </a:prstGeom>
        </p:spPr>
        <p:txBody>
          <a:bodyPr lIns="64653" tIns="32327" rIns="64653" bIns="32327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7019">
              <a:buClr>
                <a:schemeClr val="tx2"/>
              </a:buClr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Докладчик: </a:t>
            </a:r>
            <a:r>
              <a:rPr lang="kk-KZ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Камалиев </a:t>
            </a:r>
            <a:r>
              <a:rPr lang="kk-KZ" sz="12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Б.С.</a:t>
            </a:r>
            <a:endParaRPr lang="ru-RU" sz="12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687019">
              <a:buClr>
                <a:schemeClr val="tx2"/>
              </a:buClr>
              <a:defRPr/>
            </a:pPr>
            <a:r>
              <a:rPr lang="kk-KZ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Вице-министр индустрии и инфраструктурного развития Республики Казахстан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95936" y="6700719"/>
            <a:ext cx="1008112" cy="157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23928" y="0"/>
            <a:ext cx="1008112" cy="157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7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6913" y="2852936"/>
            <a:ext cx="62501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002060"/>
              </a:buClr>
              <a:buSzPts val="4800"/>
            </a:pPr>
            <a:r>
              <a:rPr lang="ru-RU" sz="3600" b="1" dirty="0">
                <a:solidFill>
                  <a:srgbClr val="001145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</a:p>
        </p:txBody>
      </p:sp>
      <p:pic>
        <p:nvPicPr>
          <p:cNvPr id="7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134" y="166313"/>
            <a:ext cx="827353" cy="845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294897" y="1052736"/>
            <a:ext cx="7007826" cy="509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7703" tIns="38848" rIns="77703" bIns="3884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Arial Narrow" panose="020B0606020202030204" pitchFamily="34" charset="0"/>
              </a:rPr>
              <a:t>МИНИСТЕРСТВО ИНДУСТРИИ И ИНФРАСТРУКТУРНОГО РАЗВИТИЯ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400" b="1" dirty="0">
                <a:latin typeface="Arial Narrow" panose="020B0606020202030204" pitchFamily="34" charset="0"/>
              </a:rPr>
              <a:t>РЕСПУБЛИКИ КАЗАХСТАН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95936" y="6700719"/>
            <a:ext cx="1008112" cy="157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23928" y="0"/>
            <a:ext cx="1008112" cy="157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60543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cap="small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г. </a:t>
            </a:r>
            <a:r>
              <a:rPr lang="ru-RU" b="1" cap="small" dirty="0" err="1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Нур</a:t>
            </a:r>
            <a:r>
              <a:rPr lang="ru-RU" b="1" cap="small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-Султан</a:t>
            </a:r>
          </a:p>
          <a:p>
            <a:pPr algn="ctr"/>
            <a:r>
              <a:rPr lang="ru-RU" b="1" cap="small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Сентябрь, 2021 год</a:t>
            </a:r>
          </a:p>
        </p:txBody>
      </p:sp>
    </p:spTree>
    <p:extLst>
      <p:ext uri="{BB962C8B-B14F-4D97-AF65-F5344CB8AC3E}">
        <p14:creationId xmlns:p14="http://schemas.microsoft.com/office/powerpoint/2010/main" val="20392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123" y="405703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Основными целями законопроекта являются:</a:t>
            </a:r>
            <a:endParaRPr lang="ru-RU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63" y="220111"/>
            <a:ext cx="740516" cy="740516"/>
          </a:xfrm>
          <a:prstGeom prst="rect">
            <a:avLst/>
          </a:prstGeom>
        </p:spPr>
      </p:pic>
      <p:sp>
        <p:nvSpPr>
          <p:cNvPr id="11" name="Дуга 10"/>
          <p:cNvSpPr/>
          <p:nvPr/>
        </p:nvSpPr>
        <p:spPr>
          <a:xfrm rot="375205">
            <a:off x="-1610156" y="1340768"/>
            <a:ext cx="3229828" cy="5112568"/>
          </a:xfrm>
          <a:prstGeom prst="arc">
            <a:avLst>
              <a:gd name="adj1" fmla="val 16200000"/>
              <a:gd name="adj2" fmla="val 4691756"/>
            </a:avLst>
          </a:prstGeom>
          <a:ln w="19050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1556792"/>
            <a:ext cx="7632849" cy="4977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Автоматизация</a:t>
            </a:r>
            <a:r>
              <a:rPr lang="en-US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kk-KZ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транспортного контроля на </a:t>
            </a:r>
            <a:r>
              <a:rPr lang="kk-KZ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дорогах</a:t>
            </a:r>
            <a:endParaRPr lang="en-US" b="1" dirty="0">
              <a:solidFill>
                <a:schemeClr val="tx2"/>
              </a:solidFill>
              <a:latin typeface="Arial Narrow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60028" y="2348880"/>
            <a:ext cx="7160445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Имплементация </a:t>
            </a:r>
            <a:r>
              <a:rPr lang="kk-KZ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норм международных договоров в сфере морского </a:t>
            </a:r>
            <a:r>
              <a:rPr lang="kk-KZ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транспорта</a:t>
            </a:r>
            <a:endParaRPr lang="en-US" b="1" dirty="0">
              <a:solidFill>
                <a:schemeClr val="tx2"/>
              </a:solidFill>
              <a:latin typeface="Arial Narrow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195736" y="32849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979712" y="3319895"/>
            <a:ext cx="6840761" cy="8172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Совершенствование порядка расследования событий на железнодорожном транспорте и аварийных случаев с </a:t>
            </a:r>
            <a:r>
              <a:rPr lang="kk-KZ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судами</a:t>
            </a:r>
            <a:endParaRPr lang="en-US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94526" y="4407042"/>
            <a:ext cx="7025947" cy="8762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Приведение 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законодательства РК требованиям стандартов </a:t>
            </a:r>
            <a:endParaRPr lang="en-US" b="1" dirty="0">
              <a:solidFill>
                <a:schemeClr val="tx2"/>
              </a:solidFill>
              <a:latin typeface="Arial Narrow" pitchFamily="34" charset="0"/>
              <a:cs typeface="Arial" pitchFamily="34" charset="0"/>
            </a:endParaRPr>
          </a:p>
          <a:p>
            <a:pPr algn="ctr"/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Международной организации гражданской авиации и авиационным требованиям Европейского </a:t>
            </a:r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союза</a:t>
            </a:r>
            <a:endParaRPr lang="ru-RU" b="1" dirty="0">
              <a:solidFill>
                <a:schemeClr val="tx2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28" y="1278654"/>
            <a:ext cx="1236482" cy="9100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79" y="2188684"/>
            <a:ext cx="1140439" cy="1052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39" y="4313130"/>
            <a:ext cx="1111880" cy="9653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50" y="3142836"/>
            <a:ext cx="1221878" cy="1170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Прямоугольник 25"/>
          <p:cNvSpPr/>
          <p:nvPr/>
        </p:nvSpPr>
        <p:spPr>
          <a:xfrm>
            <a:off x="1531308" y="5589240"/>
            <a:ext cx="7289165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Регулирование 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механизма получения разрешения на осуществление деятельности на </a:t>
            </a:r>
            <a:r>
              <a:rPr lang="ru-RU" b="1" dirty="0" err="1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приаэродромной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  <a:cs typeface="Arial" pitchFamily="34" charset="0"/>
              </a:rPr>
              <a:t>территории</a:t>
            </a:r>
            <a:endParaRPr lang="ru-RU" b="1" dirty="0">
              <a:solidFill>
                <a:schemeClr val="tx2"/>
              </a:solidFill>
              <a:latin typeface="Arial Narrow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28" y="5346278"/>
            <a:ext cx="879280" cy="9630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Номер слайда 1"/>
          <p:cNvSpPr>
            <a:spLocks noGrp="1"/>
          </p:cNvSpPr>
          <p:nvPr>
            <p:ph type="sldNum" idx="12"/>
          </p:nvPr>
        </p:nvSpPr>
        <p:spPr>
          <a:xfrm>
            <a:off x="6440760" y="6516577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3" name="Google Shape;91;p1" descr="Изображение выглядит как здание&#10;&#10;Автоматически созданное описание">
            <a:extLst>
              <a:ext uri="{FF2B5EF4-FFF2-40B4-BE49-F238E27FC236}">
                <a16:creationId xmlns="" xmlns:a16="http://schemas.microsoft.com/office/drawing/2014/main" id="{E3D40C07-B15A-4C53-A0D2-FE7E78153A0D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948519" y="115786"/>
            <a:ext cx="320933" cy="330962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TextBox 33"/>
          <p:cNvSpPr txBox="1"/>
          <p:nvPr/>
        </p:nvSpPr>
        <p:spPr>
          <a:xfrm>
            <a:off x="7287660" y="128275"/>
            <a:ext cx="1766838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МИНИСТЕРСТВО ИНДУСТРИИ И ИНФРАСТРУКТУРНОГО РАЗВИТИЯ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07504" y="1124744"/>
            <a:ext cx="662473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791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4;p2">
            <a:extLst>
              <a:ext uri="{FF2B5EF4-FFF2-40B4-BE49-F238E27FC236}">
                <a16:creationId xmlns="" xmlns:a16="http://schemas.microsoft.com/office/drawing/2014/main" id="{CB1830BD-A01D-45B0-BB6B-7B9899AE0229}"/>
              </a:ext>
            </a:extLst>
          </p:cNvPr>
          <p:cNvSpPr txBox="1"/>
          <p:nvPr/>
        </p:nvSpPr>
        <p:spPr>
          <a:xfrm>
            <a:off x="263022" y="179389"/>
            <a:ext cx="8247929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ru-RU" sz="1800" b="1" dirty="0" smtClean="0">
                <a:solidFill>
                  <a:schemeClr val="tx2"/>
                </a:solidFill>
                <a:latin typeface="Tahoma"/>
                <a:ea typeface="Tahoma"/>
                <a:cs typeface="Tahoma"/>
                <a:sym typeface="Tahoma"/>
              </a:rPr>
              <a:t>АВТОМАТИЗИРОВАННЫЕ СТАНЦИИ ИЗМЕРЕНИЯ</a:t>
            </a:r>
          </a:p>
        </p:txBody>
      </p:sp>
      <p:pic>
        <p:nvPicPr>
          <p:cNvPr id="5" name="Google Shape;91;p1" descr="Изображение выглядит как здание&#10;&#10;Автоматически созданное описание">
            <a:extLst>
              <a:ext uri="{FF2B5EF4-FFF2-40B4-BE49-F238E27FC236}">
                <a16:creationId xmlns="" xmlns:a16="http://schemas.microsoft.com/office/drawing/2014/main" id="{E3D40C07-B15A-4C53-A0D2-FE7E78153A0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948519" y="115786"/>
            <a:ext cx="320933" cy="3309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287660" y="128275"/>
            <a:ext cx="1766838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МИНИСТЕРСТВО ИНДУСТРИИ И ИНФРАСТРУКТУРНОГО РАЗВИТИЯ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92853" y="2936988"/>
            <a:ext cx="71647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дорогах планируется </a:t>
            </a:r>
            <a:r>
              <a:rPr lang="kk-KZ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установить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Автоматизированные </a:t>
            </a:r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станци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kk-KZ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измерения</a:t>
            </a: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весовых </a:t>
            </a: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габаритных параметров  транспортных средств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933056"/>
            <a:ext cx="9144000" cy="3600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latin typeface="Arial Narrow" pitchFamily="34" charset="0"/>
              </a:rPr>
              <a:t>Реализация предлагаемых мер позволит 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79108" y="5776430"/>
            <a:ext cx="25922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обеспечить</a:t>
            </a:r>
            <a:r>
              <a:rPr lang="kk-KZ" sz="160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сохранность автодорог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2770" y="5640075"/>
            <a:ext cx="28025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увеличить </a:t>
            </a:r>
            <a:r>
              <a:rPr lang="kk-KZ" sz="160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поступления в бюджет сборов за проезд тяжеловесных АТС ежегодно на 1,5 млрд. тг 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13397" y="5640075"/>
            <a:ext cx="2987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исключить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человеческий фактор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при проведении транспортного контроля на автодорогах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4791" y="1052736"/>
            <a:ext cx="82809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Высокая интенсивность автомобильных перевозок грузов требует принятия кардинальных мер по недопущению преждевременного разрушения дорожного полотна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348880"/>
            <a:ext cx="9144000" cy="576064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2290657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bg1"/>
                </a:solidFill>
                <a:latin typeface="Arial Narrow" pitchFamily="34" charset="0"/>
              </a:rPr>
              <a:t>В целях реализации Государственной программы</a:t>
            </a: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 инфраструктурного развития</a:t>
            </a:r>
            <a:r>
              <a:rPr lang="kk-KZ" b="1" dirty="0">
                <a:solidFill>
                  <a:schemeClr val="bg1"/>
                </a:solidFill>
                <a:latin typeface="Arial Narrow" pitchFamily="34" charset="0"/>
              </a:rPr>
              <a:t> «Нұ</a:t>
            </a: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р</a:t>
            </a:r>
            <a:r>
              <a:rPr lang="kk-KZ" b="1" dirty="0">
                <a:solidFill>
                  <a:schemeClr val="bg1"/>
                </a:solidFill>
                <a:latin typeface="Arial Narrow" pitchFamily="34" charset="0"/>
              </a:rPr>
              <a:t>лы жол на 2020-2025 годы» </a:t>
            </a:r>
            <a:endParaRPr lang="ru-RU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6" name="Номер слайда 1"/>
          <p:cNvSpPr>
            <a:spLocks noGrp="1"/>
          </p:cNvSpPr>
          <p:nvPr>
            <p:ph type="sldNum" idx="12"/>
          </p:nvPr>
        </p:nvSpPr>
        <p:spPr>
          <a:xfrm>
            <a:off x="6440760" y="6516577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207" y="4297174"/>
            <a:ext cx="1529710" cy="147925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461" y="4391679"/>
            <a:ext cx="1627070" cy="138474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092" y="4440934"/>
            <a:ext cx="1256433" cy="1191736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152757" y="692696"/>
            <a:ext cx="614743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934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929" y="0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Имплементация требований </a:t>
            </a:r>
            <a:r>
              <a:rPr lang="ru-RU" b="1" dirty="0" err="1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Найробийской</a:t>
            </a:r>
            <a:r>
              <a:rPr lang="ru-RU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b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международной </a:t>
            </a:r>
            <a:r>
              <a:rPr lang="ru-RU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конвенции об </a:t>
            </a:r>
            <a:r>
              <a:rPr lang="ru-RU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удалении</a:t>
            </a:r>
            <a:endParaRPr lang="en-US" b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затонувших </a:t>
            </a:r>
            <a:r>
              <a:rPr lang="ru-RU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судов 2007 года </a:t>
            </a:r>
            <a:endParaRPr lang="en-US" b="1" dirty="0" smtClean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Google Shape;91;p1" descr="Изображение выглядит как здание&#10;&#10;Автоматически созданное описание">
            <a:extLst>
              <a:ext uri="{FF2B5EF4-FFF2-40B4-BE49-F238E27FC236}">
                <a16:creationId xmlns="" xmlns:a16="http://schemas.microsoft.com/office/drawing/2014/main" id="{E3D40C07-B15A-4C53-A0D2-FE7E78153A0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948519" y="115786"/>
            <a:ext cx="320933" cy="3309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287660" y="128275"/>
            <a:ext cx="1766838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МИНИСТЕРСТВО ИНДУСТРИИ И ИНФРАСТРУКТУРНОГО РАЗВИТИЯ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90225" y="1340768"/>
            <a:ext cx="40253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В настоящее время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количество остатков затонувших судов </a:t>
            </a:r>
            <a:r>
              <a:rPr lang="kk-KZ" sz="16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в </a:t>
            </a:r>
            <a:r>
              <a:rPr lang="kk-KZ" sz="1600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территориальных водах Республики Казахстан 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>
            <a:endCxn id="14" idx="0"/>
          </p:cNvCxnSpPr>
          <p:nvPr/>
        </p:nvCxnSpPr>
        <p:spPr>
          <a:xfrm>
            <a:off x="6972791" y="2567317"/>
            <a:ext cx="1037355" cy="502663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5868144" y="2566297"/>
            <a:ext cx="983253" cy="503683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510424" y="3069980"/>
            <a:ext cx="2784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иранский сухогруз </a:t>
            </a:r>
            <a:r>
              <a:rPr lang="en-US" sz="1400" b="1" dirty="0" err="1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Tiba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  <a:endParaRPr lang="ru-RU" sz="1400" b="1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(</a:t>
            </a:r>
            <a:r>
              <a:rPr lang="ru-RU" sz="1400" i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затонул в 2015 году)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910260" y="3069980"/>
            <a:ext cx="21997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российское судно «Аракс» </a:t>
            </a:r>
            <a:endParaRPr lang="ru-RU" sz="1400" b="1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(</a:t>
            </a:r>
            <a:r>
              <a:rPr lang="ru-RU" sz="1400" i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затонул в 2016 году)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3859307"/>
            <a:ext cx="9143999" cy="5057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279394" y="39275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В РАМКАХ ЗАКОНОПРОЕКТА ПРЕДЛАГАЕТСЯ:</a:t>
            </a:r>
            <a:endParaRPr lang="ru-RU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68071" y="4456047"/>
            <a:ext cx="87946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установить о</a:t>
            </a:r>
            <a:r>
              <a:rPr lang="kk-KZ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бязанно</a:t>
            </a:r>
            <a:r>
              <a:rPr lang="kk-KZ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сть судовладельца по страхованию своей гражданско-правовой ответственности</a:t>
            </a:r>
            <a:r>
              <a:rPr lang="kk-KZ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kk-KZ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по </a:t>
            </a:r>
            <a:r>
              <a:rPr lang="kk-KZ" b="1" dirty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подъему затонувшего </a:t>
            </a:r>
            <a:r>
              <a:rPr lang="kk-KZ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имущества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-9668" y="5229200"/>
            <a:ext cx="9143999" cy="4061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285999" y="522570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Данные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изменения: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80445" y="5872033"/>
            <a:ext cx="81831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позволят Казахстану предъявить требования о возмещении расходов </a:t>
            </a:r>
            <a:endParaRPr lang="kk-KZ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по </a:t>
            </a:r>
            <a:r>
              <a:rPr lang="kk-KZ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подъему затонувшего судна </a:t>
            </a:r>
            <a:r>
              <a:rPr lang="kk-KZ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напрямую страховой компании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07504" y="1052736"/>
            <a:ext cx="547260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77200" y="1951675"/>
            <a:ext cx="8455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10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0529" y="1641131"/>
            <a:ext cx="501645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31 марта </a:t>
            </a:r>
            <a:r>
              <a:rPr lang="kk-KZ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2021 года </a:t>
            </a:r>
          </a:p>
          <a:p>
            <a:pPr algn="ctr"/>
            <a:r>
              <a:rPr lang="kk-KZ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Республикой Казахстан </a:t>
            </a:r>
            <a:r>
              <a:rPr lang="kk-KZ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ратифицирована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Найробийская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международная конвенция 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удалении затонувших судов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2007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года</a:t>
            </a:r>
          </a:p>
          <a:p>
            <a:endParaRPr lang="ru-RU" dirty="0"/>
          </a:p>
        </p:txBody>
      </p:sp>
      <p:sp>
        <p:nvSpPr>
          <p:cNvPr id="35" name="Номер слайда 1"/>
          <p:cNvSpPr>
            <a:spLocks noGrp="1"/>
          </p:cNvSpPr>
          <p:nvPr>
            <p:ph type="sldNum" idx="12"/>
          </p:nvPr>
        </p:nvSpPr>
        <p:spPr>
          <a:xfrm>
            <a:off x="6440760" y="6516577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9901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086" y="57560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Повышение </a:t>
            </a:r>
            <a:r>
              <a:rPr lang="kk-KZ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безопасности движения на железнодорожном и водном транспорте</a:t>
            </a:r>
            <a:endParaRPr lang="ru-RU" b="1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21086" y="836712"/>
            <a:ext cx="531501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1115616" y="3861048"/>
            <a:ext cx="3312368" cy="19266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i="1" dirty="0">
                <a:solidFill>
                  <a:schemeClr val="tx2"/>
                </a:solidFill>
                <a:latin typeface="Arial Narrow" pitchFamily="34" charset="0"/>
              </a:rPr>
              <a:t>передать в компетенцию уполномоченного органа  расследование событий, повлекших сход или столкновение подвижного состава пассажирских поездов</a:t>
            </a:r>
            <a:endParaRPr lang="ru-RU" sz="1600" i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04502" y="3861048"/>
            <a:ext cx="3411914" cy="19266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i="1" dirty="0">
                <a:solidFill>
                  <a:schemeClr val="tx2"/>
                </a:solidFill>
                <a:latin typeface="Arial Narrow" pitchFamily="34" charset="0"/>
              </a:rPr>
              <a:t>включить в компетенцию уполномоченного органа также расследование аварийных случаев с судами, плавающими под Государственным флагом </a:t>
            </a:r>
            <a:r>
              <a:rPr lang="kk-KZ" sz="1600" i="1" dirty="0" smtClean="0">
                <a:solidFill>
                  <a:schemeClr val="tx2"/>
                </a:solidFill>
                <a:latin typeface="Arial Narrow" pitchFamily="34" charset="0"/>
              </a:rPr>
              <a:t>Республики Казахстан </a:t>
            </a:r>
            <a:endParaRPr lang="kk-KZ" sz="1600" i="1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 algn="ctr"/>
            <a:r>
              <a:rPr lang="kk-KZ" sz="1600" i="1" dirty="0" smtClean="0">
                <a:solidFill>
                  <a:schemeClr val="tx2"/>
                </a:solidFill>
                <a:latin typeface="Arial Narrow" pitchFamily="34" charset="0"/>
              </a:rPr>
              <a:t>на </a:t>
            </a:r>
            <a:r>
              <a:rPr lang="kk-KZ" sz="1600" i="1" dirty="0">
                <a:solidFill>
                  <a:schemeClr val="tx2"/>
                </a:solidFill>
                <a:latin typeface="Arial Narrow" pitchFamily="34" charset="0"/>
              </a:rPr>
              <a:t>территориальных водах Каспийского моря</a:t>
            </a:r>
            <a:endParaRPr lang="ru-RU" sz="1600" i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1141" y="1124744"/>
            <a:ext cx="85417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настоящее время расследование крушений и аварий на ж/д </a:t>
            </a:r>
            <a:r>
              <a:rPr lang="kk-KZ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транспорте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проводится </a:t>
            </a:r>
            <a:r>
              <a:rPr lang="kk-KZ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уполномоченным органом 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области транспорта, а события и инциденты – самими </a:t>
            </a:r>
            <a:r>
              <a:rPr lang="kk-KZ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участниками</a:t>
            </a:r>
            <a:r>
              <a:rPr lang="kk-KZ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перевозочного процесса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71600" y="2348880"/>
            <a:ext cx="7416824" cy="64191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2848858" y="3019021"/>
            <a:ext cx="1616765" cy="7700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708857" y="3019021"/>
            <a:ext cx="1743050" cy="7700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3800842E-45AF-4248-BCC4-02991213A4D0}"/>
              </a:ext>
            </a:extLst>
          </p:cNvPr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-194966" y="6297606"/>
            <a:ext cx="860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ЭФФЕКТ</a:t>
            </a:r>
            <a:endParaRPr lang="ru-RU" sz="1400" b="1" dirty="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33777" y="6254978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Повышение </a:t>
            </a: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безопасности перевозок пассажиров, багажа и грузов на </a:t>
            </a: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транспорте</a:t>
            </a:r>
            <a:endParaRPr lang="ru-RU" b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4" name="Номер слайда 1"/>
          <p:cNvSpPr>
            <a:spLocks noGrp="1"/>
          </p:cNvSpPr>
          <p:nvPr>
            <p:ph type="sldNum" idx="12"/>
          </p:nvPr>
        </p:nvSpPr>
        <p:spPr>
          <a:xfrm>
            <a:off x="6440760" y="6516577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399028" y="2483520"/>
            <a:ext cx="4566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В РАМКАХ ЗАКОНОПРОЕКТА ПРЕДЛАГАЕТСЯ</a:t>
            </a:r>
          </a:p>
        </p:txBody>
      </p:sp>
      <p:pic>
        <p:nvPicPr>
          <p:cNvPr id="31" name="Google Shape;91;p1" descr="Изображение выглядит как здание&#10;&#10;Автоматически созданное описание">
            <a:extLst>
              <a:ext uri="{FF2B5EF4-FFF2-40B4-BE49-F238E27FC236}">
                <a16:creationId xmlns="" xmlns:a16="http://schemas.microsoft.com/office/drawing/2014/main" id="{E3D40C07-B15A-4C53-A0D2-FE7E78153A0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948519" y="115786"/>
            <a:ext cx="320933" cy="330962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TextBox 31"/>
          <p:cNvSpPr txBox="1"/>
          <p:nvPr/>
        </p:nvSpPr>
        <p:spPr>
          <a:xfrm>
            <a:off x="7287660" y="128275"/>
            <a:ext cx="1766838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МИНИСТЕРСТВО ИНДУСТРИИ И ИНФРАСТРУКТУРНОГО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2813232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57808" y="12358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ru-RU" altLang="ru-RU" b="1" kern="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ПОПРАВКИ К ПРОЕКТУ ЗАКОНА В СФЕРЕ ГРАЖДАНСКОЙ АВИАЦИИ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7504" y="1196752"/>
            <a:ext cx="547260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Номер слайда 1"/>
          <p:cNvSpPr txBox="1">
            <a:spLocks/>
          </p:cNvSpPr>
          <p:nvPr/>
        </p:nvSpPr>
        <p:spPr>
          <a:xfrm>
            <a:off x="6400800" y="6486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7660" y="128275"/>
            <a:ext cx="1766838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МИНИСТЕРСТВО ИНДУСТРИИ И ИНФРАСТРУКТУРНОГО РАЗВИТИЯ</a:t>
            </a:r>
          </a:p>
        </p:txBody>
      </p:sp>
      <p:pic>
        <p:nvPicPr>
          <p:cNvPr id="10" name="Google Shape;91;p1" descr="Изображение выглядит как здание&#10;&#10;Автоматически созданное описание">
            <a:extLst>
              <a:ext uri="{FF2B5EF4-FFF2-40B4-BE49-F238E27FC236}">
                <a16:creationId xmlns="" xmlns:a16="http://schemas.microsoft.com/office/drawing/2014/main" id="{E3D40C07-B15A-4C53-A0D2-FE7E78153A0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48519" y="115786"/>
            <a:ext cx="320933" cy="33096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57808" y="1575341"/>
            <a:ext cx="8190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Введение нормы по регулированию процесса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использования беспилотных летательных аппаратов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, а именно внедрение процедуры сертификации, установление требований к дистанционной идентификации и определение зон для их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использования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9648" y="3296927"/>
            <a:ext cx="6866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вводятся 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понятия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«беспилотная авиационная система» </a:t>
            </a:r>
            <a:endParaRPr lang="ru-RU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«беспилотное воздушное судно»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6A04E4D7-8A62-4D3D-9B83-D626F979106F}"/>
              </a:ext>
            </a:extLst>
          </p:cNvPr>
          <p:cNvCxnSpPr>
            <a:cxnSpLocks/>
          </p:cNvCxnSpPr>
          <p:nvPr/>
        </p:nvCxnSpPr>
        <p:spPr>
          <a:xfrm>
            <a:off x="35496" y="2996952"/>
            <a:ext cx="9108504" cy="0"/>
          </a:xfrm>
          <a:prstGeom prst="line">
            <a:avLst/>
          </a:prstGeom>
          <a:ln w="31750" cap="rnd">
            <a:solidFill>
              <a:srgbClr val="0011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6A04E4D7-8A62-4D3D-9B83-D626F979106F}"/>
              </a:ext>
            </a:extLst>
          </p:cNvPr>
          <p:cNvCxnSpPr>
            <a:cxnSpLocks/>
          </p:cNvCxnSpPr>
          <p:nvPr/>
        </p:nvCxnSpPr>
        <p:spPr>
          <a:xfrm>
            <a:off x="35496" y="4221088"/>
            <a:ext cx="9108504" cy="0"/>
          </a:xfrm>
          <a:prstGeom prst="line">
            <a:avLst/>
          </a:prstGeom>
          <a:ln w="31750" cap="rnd">
            <a:solidFill>
              <a:srgbClr val="001145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12" y="3203803"/>
            <a:ext cx="757535" cy="764704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2406007" y="4484712"/>
            <a:ext cx="4384021" cy="39374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356685" y="4496916"/>
            <a:ext cx="4453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ЗАКОНОПРОЕКТОМ ПРЕДУСМАТРИВАЕТСЯ </a:t>
            </a:r>
            <a:endParaRPr lang="ru-RU" b="1" dirty="0">
              <a:solidFill>
                <a:schemeClr val="bg1"/>
              </a:solidFill>
              <a:latin typeface="Arial Narrow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71600" y="5162975"/>
            <a:ext cx="32403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2"/>
                </a:solidFill>
                <a:latin typeface="Arial Narrow" pitchFamily="34" charset="0"/>
              </a:rPr>
              <a:t>персональная ответственность </a:t>
            </a:r>
            <a:r>
              <a:rPr lang="ru-RU" sz="1600" b="1" dirty="0">
                <a:solidFill>
                  <a:schemeClr val="tx2"/>
                </a:solidFill>
                <a:latin typeface="Arial Narrow" pitchFamily="34" charset="0"/>
              </a:rPr>
              <a:t>первого руководителя</a:t>
            </a:r>
            <a:r>
              <a:rPr lang="ru-RU" sz="1600" dirty="0">
                <a:solidFill>
                  <a:schemeClr val="tx2"/>
                </a:solidFill>
                <a:latin typeface="Arial Narrow" pitchFamily="34" charset="0"/>
              </a:rPr>
              <a:t> за выполнение возложенных задач на уполномоченную организацию в сфере гражданской авиации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966942" y="5313425"/>
            <a:ext cx="32041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2"/>
                </a:solidFill>
                <a:latin typeface="Arial Narrow" pitchFamily="34" charset="0"/>
              </a:rPr>
              <a:t>ответственность </a:t>
            </a:r>
            <a:r>
              <a:rPr lang="ru-RU" sz="1600" b="1" dirty="0">
                <a:solidFill>
                  <a:schemeClr val="tx2"/>
                </a:solidFill>
                <a:latin typeface="Arial Narrow" pitchFamily="34" charset="0"/>
              </a:rPr>
              <a:t>авиационных инспекторов</a:t>
            </a:r>
            <a:r>
              <a:rPr lang="ru-RU" sz="1600" dirty="0">
                <a:solidFill>
                  <a:schemeClr val="tx2"/>
                </a:solidFill>
                <a:latin typeface="Arial Narrow" pitchFamily="34" charset="0"/>
              </a:rPr>
              <a:t> за невыполнение или ненадлежащее выполнение своих служебных обязанностей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0" y="5286184"/>
            <a:ext cx="1052736" cy="10527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747" y="5217654"/>
            <a:ext cx="1174778" cy="126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5" t="11226" r="23333" b="33302"/>
          <a:stretch/>
        </p:blipFill>
        <p:spPr>
          <a:xfrm>
            <a:off x="8086624" y="5394099"/>
            <a:ext cx="861038" cy="83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729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1"/>
          <p:cNvSpPr>
            <a:spLocks noGrp="1"/>
          </p:cNvSpPr>
          <p:nvPr>
            <p:ph type="sldNum" idx="12"/>
          </p:nvPr>
        </p:nvSpPr>
        <p:spPr>
          <a:xfrm>
            <a:off x="6440760" y="6516577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07504" y="908720"/>
            <a:ext cx="547260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" name="Google Shape;91;p1" descr="Изображение выглядит как здание&#10;&#10;Автоматически созданное описание">
            <a:extLst>
              <a:ext uri="{FF2B5EF4-FFF2-40B4-BE49-F238E27FC236}">
                <a16:creationId xmlns="" xmlns:a16="http://schemas.microsoft.com/office/drawing/2014/main" id="{E3D40C07-B15A-4C53-A0D2-FE7E78153A0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948519" y="115786"/>
            <a:ext cx="320933" cy="3309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287660" y="128275"/>
            <a:ext cx="1766838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МИНИСТЕРСТВО ИНДУСТРИИ И ИНФРАСТРУКТУРНОГО РАЗВИТИЯ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085" y="1340768"/>
            <a:ext cx="9144000" cy="3948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74012" y="1353534"/>
            <a:ext cx="4604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В РАМКАХ ЗАКОНОПРОЕКТА </a:t>
            </a: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ПРЕДЛАГАЕТСЯ:</a:t>
            </a:r>
            <a:endParaRPr lang="ru-RU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772" y="1916832"/>
            <a:ext cx="591214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Arial Narrow" pitchFamily="34" charset="0"/>
              </a:rPr>
              <a:t>1</a:t>
            </a:r>
            <a:endParaRPr lang="ru-RU" sz="28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1930713"/>
            <a:ext cx="8174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450"/>
              </a:spcAft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Изменение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порядка финансирования АО «Авиационная администрация Казахстана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»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5575" y="2710661"/>
            <a:ext cx="8174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Определение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порядка проведения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противообледенительной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защиты воздушного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судна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на земле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74999" y="3402340"/>
            <a:ext cx="81549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Внедрение 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института «справедливая культура»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(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Just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Culture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), по которому авиационный персонал не несет наказания за сообщение о своих и (или) чужих ошибках, за исключением умышленных деяний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75728" y="4540478"/>
            <a:ext cx="815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Внедрение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Реестра лиц, воздушная перевозка которых ограничена перевозчиком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4389" y="2708920"/>
            <a:ext cx="591214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5213" y="3539969"/>
            <a:ext cx="591214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Arial Narrow" pitchFamily="34" charset="0"/>
              </a:rPr>
              <a:t>3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8905" y="4401108"/>
            <a:ext cx="586698" cy="6480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Arial Narrow" pitchFamily="34" charset="0"/>
              </a:rPr>
              <a:t>4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5301208"/>
            <a:ext cx="9148085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991438" y="5249605"/>
            <a:ext cx="3296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Arial Narrow" pitchFamily="34" charset="0"/>
              </a:rPr>
              <a:t>Внедрение изменений позволит:</a:t>
            </a:r>
          </a:p>
        </p:txBody>
      </p:sp>
      <p:sp>
        <p:nvSpPr>
          <p:cNvPr id="25" name="Стрелка вниз 24"/>
          <p:cNvSpPr/>
          <p:nvPr/>
        </p:nvSpPr>
        <p:spPr>
          <a:xfrm>
            <a:off x="2595610" y="5589240"/>
            <a:ext cx="563404" cy="288032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6005830" y="5584587"/>
            <a:ext cx="563404" cy="288032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367644" y="5899228"/>
            <a:ext cx="29523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повысить</a:t>
            </a: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уровень безопасности полетов и авиационной безопасности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47119" y="589922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устранить</a:t>
            </a:r>
            <a:r>
              <a:rPr lang="ru-RU" sz="1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проблему стабильного финансирования АО «Авиационная администрация Казахстана»</a:t>
            </a:r>
            <a:endParaRPr lang="ru-RU" sz="1600" dirty="0">
              <a:solidFill>
                <a:schemeClr val="tx2"/>
              </a:solidFill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72619"/>
            <a:ext cx="784346" cy="784346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901663"/>
            <a:ext cx="828562" cy="828562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251035" y="131243"/>
            <a:ext cx="57636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ru-RU" altLang="ru-RU" b="1" kern="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ПОПРАВКИ К ЗАКОНОПРОЕКТУ В СФЕРЕ ГРАЖДАНСКОЙ АВИАЦИИ</a:t>
            </a:r>
            <a:endParaRPr lang="ru-RU" altLang="ru-RU" b="1" kern="0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779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971863" y="2344476"/>
            <a:ext cx="3285854" cy="313442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25" name="Rectangle 2">
            <a:extLst>
              <a:ext uri="{FF2B5EF4-FFF2-40B4-BE49-F238E27FC236}">
                <a16:creationId xmlns="" xmlns:a16="http://schemas.microsoft.com/office/drawing/2014/main" id="{DCBA4AAB-2D5F-8B46-9753-9BB42CAD9039}"/>
              </a:ext>
            </a:extLst>
          </p:cNvPr>
          <p:cNvSpPr/>
          <p:nvPr/>
        </p:nvSpPr>
        <p:spPr>
          <a:xfrm>
            <a:off x="389130" y="4450080"/>
            <a:ext cx="3878785" cy="112082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endParaRPr lang="ru-RU" sz="1200" dirty="0">
              <a:solidFill>
                <a:prstClr val="black"/>
              </a:solidFill>
              <a:latin typeface="Arial Narrow" pitchFamily="34" charset="0"/>
              <a:ea typeface="Segoe UI" pitchFamily="34" charset="0"/>
              <a:cs typeface="Segoe UI" pitchFamily="34" charset="0"/>
            </a:endParaRPr>
          </a:p>
          <a:p>
            <a:pPr marL="285750" indent="-285750" algn="just">
              <a:spcAft>
                <a:spcPts val="450"/>
              </a:spcAft>
              <a:buFont typeface="Wingdings" pitchFamily="2" charset="2"/>
              <a:buChar char="Ø"/>
            </a:pP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звероводческих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ферм;</a:t>
            </a:r>
            <a:endParaRPr lang="en-US" sz="1600" i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Segoe UI" pitchFamily="34" charset="0"/>
              <a:cs typeface="Segoe UI" pitchFamily="34" charset="0"/>
            </a:endParaRPr>
          </a:p>
          <a:p>
            <a:pPr marL="285750" indent="-285750" algn="just">
              <a:spcAft>
                <a:spcPts val="450"/>
              </a:spcAft>
              <a:buFont typeface="Wingdings" pitchFamily="2" charset="2"/>
              <a:buChar char="Ø"/>
            </a:pP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скотобоен;</a:t>
            </a:r>
            <a:endParaRPr lang="en-US" sz="1600" i="1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Segoe UI" pitchFamily="34" charset="0"/>
              <a:cs typeface="Segoe UI" pitchFamily="34" charset="0"/>
            </a:endParaRPr>
          </a:p>
          <a:p>
            <a:pPr marL="285750" indent="-285750" algn="just">
              <a:spcAft>
                <a:spcPts val="450"/>
              </a:spcAft>
              <a:buFont typeface="Wingdings" pitchFamily="2" charset="2"/>
              <a:buChar char="Ø"/>
            </a:pPr>
            <a:r>
              <a:rPr lang="kk-KZ" sz="1600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других </a:t>
            </a:r>
            <a:r>
              <a:rPr lang="ru-RU" sz="1600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сельскохозяйственных  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объектов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.</a:t>
            </a:r>
            <a:r>
              <a:rPr lang="ru-RU" sz="1600" i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</a:t>
            </a:r>
            <a:endParaRPr lang="ru-RU" sz="1600" i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28" name="Picture 2" descr="C:\Program Files\Microsoft Office\MEDIA\CAGCAT10\j029323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74332" y="3340083"/>
            <a:ext cx="574186" cy="44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9" name="Прямая со стрелкой 128"/>
          <p:cNvCxnSpPr/>
          <p:nvPr/>
        </p:nvCxnSpPr>
        <p:spPr>
          <a:xfrm flipH="1">
            <a:off x="6616928" y="2776689"/>
            <a:ext cx="450850" cy="55033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flipH="1">
            <a:off x="7058859" y="2776689"/>
            <a:ext cx="199563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 flipH="1">
            <a:off x="7287756" y="2273933"/>
            <a:ext cx="2124413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Контрольная </a:t>
            </a:r>
            <a:endParaRPr lang="ru-RU" sz="1200" b="1" dirty="0" smtClean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точка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аэродрома</a:t>
            </a:r>
          </a:p>
        </p:txBody>
      </p:sp>
      <p:sp>
        <p:nvSpPr>
          <p:cNvPr id="134" name="Прямоугольник 133"/>
          <p:cNvSpPr/>
          <p:nvPr/>
        </p:nvSpPr>
        <p:spPr>
          <a:xfrm>
            <a:off x="6631001" y="4359433"/>
            <a:ext cx="768957" cy="28469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15 км</a:t>
            </a:r>
          </a:p>
        </p:txBody>
      </p:sp>
      <p:sp>
        <p:nvSpPr>
          <p:cNvPr id="147" name="Прямоугольник 146"/>
          <p:cNvSpPr/>
          <p:nvPr/>
        </p:nvSpPr>
        <p:spPr>
          <a:xfrm>
            <a:off x="5742273" y="1753776"/>
            <a:ext cx="1838303" cy="50013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Приаэродромная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14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территория</a:t>
            </a:r>
          </a:p>
        </p:txBody>
      </p:sp>
      <p:sp>
        <p:nvSpPr>
          <p:cNvPr id="151" name="Rectangle 2">
            <a:extLst>
              <a:ext uri="{FF2B5EF4-FFF2-40B4-BE49-F238E27FC236}">
                <a16:creationId xmlns="" xmlns:a16="http://schemas.microsoft.com/office/drawing/2014/main" id="{DCBA4AAB-2D5F-8B46-9753-9BB42CAD9039}"/>
              </a:ext>
            </a:extLst>
          </p:cNvPr>
          <p:cNvSpPr/>
          <p:nvPr/>
        </p:nvSpPr>
        <p:spPr>
          <a:xfrm>
            <a:off x="8770621" y="6524389"/>
            <a:ext cx="358139" cy="25391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r"/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  <a:cs typeface="Segoe UI" pitchFamily="34" charset="0"/>
              </a:rPr>
              <a:t>4</a:t>
            </a:r>
            <a:endParaRPr lang="ru-RU" sz="1200" dirty="0">
              <a:solidFill>
                <a:srgbClr val="C00000"/>
              </a:solidFill>
              <a:latin typeface="Arial Narrow" pitchFamily="34" charset="0"/>
              <a:cs typeface="Segoe UI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233312" y="15135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85800">
              <a:defRPr/>
            </a:pPr>
            <a:r>
              <a:rPr lang="ru-RU" altLang="ru-RU" sz="1600" b="1" kern="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ПОПРАВКИ К ЗАКОНОПРОЕКТУ В СФЕРЕ ГРАЖДАНСКОЙ АВИАЦИИ</a:t>
            </a:r>
          </a:p>
        </p:txBody>
      </p:sp>
      <p:pic>
        <p:nvPicPr>
          <p:cNvPr id="148" name="Google Shape;91;p1" descr="Изображение выглядит как здание&#10;&#10;Автоматически созданное описание">
            <a:extLst>
              <a:ext uri="{FF2B5EF4-FFF2-40B4-BE49-F238E27FC236}">
                <a16:creationId xmlns="" xmlns:a16="http://schemas.microsoft.com/office/drawing/2014/main" id="{E3D40C07-B15A-4C53-A0D2-FE7E78153A0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48519" y="115786"/>
            <a:ext cx="320933" cy="33096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TextBox 151"/>
          <p:cNvSpPr txBox="1"/>
          <p:nvPr/>
        </p:nvSpPr>
        <p:spPr>
          <a:xfrm>
            <a:off x="7287660" y="128275"/>
            <a:ext cx="1766838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МИНИСТЕРСТВО ИНДУСТРИИ И ИНФРАСТРУКТУРНОГО РАЗВИТИЯ</a:t>
            </a:r>
          </a:p>
        </p:txBody>
      </p:sp>
      <p:pic>
        <p:nvPicPr>
          <p:cNvPr id="4" name="Рисунок 3" descr="سهم لأسفل контур">
            <a:extLst>
              <a:ext uri="{FF2B5EF4-FFF2-40B4-BE49-F238E27FC236}">
                <a16:creationId xmlns="" xmlns:a16="http://schemas.microsoft.com/office/drawing/2014/main" id="{E2D85BD3-6924-4B05-B850-BADB03D59C4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59728" y="3717352"/>
            <a:ext cx="914400" cy="1853548"/>
          </a:xfrm>
          <a:prstGeom prst="rect">
            <a:avLst/>
          </a:prstGeom>
        </p:spPr>
      </p:pic>
      <p:sp>
        <p:nvSpPr>
          <p:cNvPr id="25" name="Rectangle 2">
            <a:extLst>
              <a:ext uri="{FF2B5EF4-FFF2-40B4-BE49-F238E27FC236}">
                <a16:creationId xmlns="" xmlns:a16="http://schemas.microsoft.com/office/drawing/2014/main" id="{88F1D3AD-E86C-4F68-BD99-AE92705BCFBA}"/>
              </a:ext>
            </a:extLst>
          </p:cNvPr>
          <p:cNvSpPr/>
          <p:nvPr/>
        </p:nvSpPr>
        <p:spPr>
          <a:xfrm>
            <a:off x="683568" y="2534171"/>
            <a:ext cx="4537936" cy="1915909"/>
          </a:xfrm>
          <a:prstGeom prst="rect">
            <a:avLst/>
          </a:prstGeom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регулирование 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на </a:t>
            </a:r>
            <a:r>
              <a:rPr lang="ru-RU" b="1" dirty="0" err="1">
                <a:solidFill>
                  <a:schemeClr val="tx2"/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приаэродромной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 территории строительства, </a:t>
            </a:r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представляющего 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угрозу безопасности </a:t>
            </a:r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полетов</a:t>
            </a:r>
          </a:p>
          <a:p>
            <a:pPr algn="just"/>
            <a:endParaRPr lang="ru-RU" b="1" dirty="0" smtClean="0">
              <a:solidFill>
                <a:schemeClr val="tx2"/>
              </a:solidFill>
              <a:latin typeface="Arial Narrow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выдача 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разрешения для размещения </a:t>
            </a:r>
          </a:p>
          <a:p>
            <a:r>
              <a:rPr lang="ru-RU" b="1" dirty="0">
                <a:solidFill>
                  <a:schemeClr val="tx2"/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в радиусе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15 км 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от </a:t>
            </a:r>
            <a:r>
              <a:rPr lang="ru-RU" b="1" dirty="0" smtClean="0">
                <a:solidFill>
                  <a:schemeClr val="tx2"/>
                </a:solidFill>
                <a:latin typeface="Arial Narrow" pitchFamily="34" charset="0"/>
                <a:ea typeface="Segoe UI" pitchFamily="34" charset="0"/>
                <a:cs typeface="Segoe UI" pitchFamily="34" charset="0"/>
              </a:rPr>
              <a:t>аэродрома:</a:t>
            </a:r>
            <a:endParaRPr lang="ru-RU" b="1" dirty="0">
              <a:solidFill>
                <a:schemeClr val="tx2"/>
              </a:solidFill>
              <a:latin typeface="Arial Narrow" pitchFamily="34" charset="0"/>
              <a:ea typeface="Segoe UI" pitchFamily="34" charset="0"/>
              <a:cs typeface="Segoe UI" pitchFamily="34" charset="0"/>
            </a:endParaRPr>
          </a:p>
          <a:p>
            <a:pPr algn="ctr"/>
            <a:endParaRPr lang="ru-RU" sz="1200" dirty="0">
              <a:solidFill>
                <a:prstClr val="black"/>
              </a:solidFill>
              <a:latin typeface="Arial Narrow" pitchFamily="34" charset="0"/>
              <a:ea typeface="Segoe UI" pitchFamily="34" charset="0"/>
              <a:cs typeface="Segoe UI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7504" y="892162"/>
            <a:ext cx="547260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0" y="6093296"/>
            <a:ext cx="9144000" cy="7647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194966" y="6297606"/>
            <a:ext cx="860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ЭФФЕКТ</a:t>
            </a:r>
            <a:endParaRPr lang="ru-RU" sz="1400" b="1" dirty="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5687" y="6159106"/>
            <a:ext cx="88204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16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Строительство </a:t>
            </a:r>
            <a:r>
              <a:rPr lang="ru-RU" sz="16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объектов в радиусе 15 км от контрольной точки аэродрома при условии, что они не создадут условий массового скопления птиц и угрозы для безопасности полетов 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9130" y="1631001"/>
            <a:ext cx="4231838" cy="622912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tx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tx2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50"/>
              </a:spcAft>
            </a:pPr>
            <a:r>
              <a:rPr lang="ru-RU" b="1" dirty="0" smtClean="0">
                <a:solidFill>
                  <a:schemeClr val="bg1"/>
                </a:solidFill>
                <a:ea typeface="Segoe UI" pitchFamily="34" charset="0"/>
                <a:cs typeface="Angsana New" pitchFamily="18" charset="-34"/>
              </a:rPr>
              <a:t> ЗАКОНОПРОЕКТОМ ПРЕДУСМОТРЕНО:</a:t>
            </a:r>
            <a:endParaRPr lang="ru-RU" b="1" dirty="0">
              <a:solidFill>
                <a:schemeClr val="bg1"/>
              </a:solidFill>
              <a:ea typeface="Segoe UI" pitchFamily="34" charset="0"/>
              <a:cs typeface="Angsana New" pitchFamily="18" charset="-34"/>
            </a:endParaRPr>
          </a:p>
        </p:txBody>
      </p:sp>
      <p:sp>
        <p:nvSpPr>
          <p:cNvPr id="22" name="Номер слайда 1"/>
          <p:cNvSpPr>
            <a:spLocks noGrp="1"/>
          </p:cNvSpPr>
          <p:nvPr>
            <p:ph type="sldNum" idx="12"/>
          </p:nvPr>
        </p:nvSpPr>
        <p:spPr>
          <a:xfrm>
            <a:off x="6440760" y="6516577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841" y="2592520"/>
            <a:ext cx="839942" cy="839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06" y="3730543"/>
            <a:ext cx="432048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81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91;p1" descr="Изображение выглядит как здание&#10;&#10;Автоматически созданное описание">
            <a:extLst>
              <a:ext uri="{FF2B5EF4-FFF2-40B4-BE49-F238E27FC236}">
                <a16:creationId xmlns="" xmlns:a16="http://schemas.microsoft.com/office/drawing/2014/main" id="{E3D40C07-B15A-4C53-A0D2-FE7E78153A0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948519" y="115786"/>
            <a:ext cx="320933" cy="33096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7287660" y="128275"/>
            <a:ext cx="1766838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8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МИНИСТЕРСТВО ИНДУСТРИИ И ИНФРАСТРУКТУРНОГО РАЗВИТИЯ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7139" y="12827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ahoma"/>
                <a:ea typeface="Tahoma"/>
                <a:cs typeface="Tahoma"/>
                <a:sym typeface="Tahoma"/>
              </a:rPr>
              <a:t>ОЖИДАЕМЫЕ ЭФФЕКТЫ ОТ ПРИНЯТИЯ ПРОЕКТА ЗАКОНА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7138" y="945297"/>
            <a:ext cx="847333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повышение эффективности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государственного контроля и надзора за деятельностью гражданской авиации; 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ru-RU" sz="1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конкретизация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некоторых аспектов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безопасности полетов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для субъектов гражданской авиации; 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ru-RU" sz="1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регулирование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процессов использования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беспилотных летательных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аппаратов;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6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исключение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человеческого фактора и коррупционных рисков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системе транспортного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контроля;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усиление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безопасности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перевозок пассажиров, багажа и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грузов;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повышение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сохранности автодорог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развитие альтернативных видов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перевозок;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минимизация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административных барьеров,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переход на дистанционную форму </a:t>
            </a:r>
            <a:r>
              <a:rPr lang="ru-RU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контроля;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</a:t>
            </a:r>
            <a:r>
              <a:rPr lang="kk-K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механизма по обеспечению подъема затонувшего имущества </a:t>
            </a:r>
            <a:r>
              <a:rPr lang="kk-K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оперативной ликвидации последствий морских </a:t>
            </a:r>
            <a:r>
              <a:rPr lang="kk-K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аварий;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kk-K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повышение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эффективности расследований </a:t>
            </a:r>
            <a:r>
              <a:rPr lang="ru-RU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крушений, аварий и событий на железнодорожном транспорте, а также аварийных случаев с судами.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6700719"/>
            <a:ext cx="1008112" cy="157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23928" y="0"/>
            <a:ext cx="1008112" cy="157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Номер слайда 1"/>
          <p:cNvSpPr>
            <a:spLocks noGrp="1"/>
          </p:cNvSpPr>
          <p:nvPr>
            <p:ph type="sldNum" idx="12"/>
          </p:nvPr>
        </p:nvSpPr>
        <p:spPr>
          <a:xfrm>
            <a:off x="6440760" y="6516577"/>
            <a:ext cx="2743200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47139" y="861378"/>
            <a:ext cx="547260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463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775</Words>
  <Application>Microsoft Office PowerPoint</Application>
  <PresentationFormat>Экран (4:3)</PresentationFormat>
  <Paragraphs>132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Умитай Ыбыраева</dc:creator>
  <cp:lastModifiedBy>Умитай Ыбыраева</cp:lastModifiedBy>
  <cp:revision>50</cp:revision>
  <dcterms:created xsi:type="dcterms:W3CDTF">2021-09-13T05:31:11Z</dcterms:created>
  <dcterms:modified xsi:type="dcterms:W3CDTF">2021-09-15T06:45:09Z</dcterms:modified>
</cp:coreProperties>
</file>