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79" r:id="rId4"/>
    <p:sldId id="274" r:id="rId5"/>
    <p:sldId id="280" r:id="rId6"/>
    <p:sldId id="278" r:id="rId7"/>
    <p:sldId id="292" r:id="rId8"/>
    <p:sldId id="289" r:id="rId9"/>
    <p:sldId id="287" r:id="rId10"/>
    <p:sldId id="291" r:id="rId11"/>
    <p:sldId id="294" r:id="rId12"/>
    <p:sldId id="284" r:id="rId13"/>
    <p:sldId id="297" r:id="rId14"/>
    <p:sldId id="283" r:id="rId15"/>
    <p:sldId id="290" r:id="rId16"/>
    <p:sldId id="260" r:id="rId17"/>
    <p:sldId id="282" r:id="rId18"/>
    <p:sldId id="281" r:id="rId19"/>
    <p:sldId id="295" r:id="rId20"/>
  </p:sldIdLst>
  <p:sldSz cx="12192000" cy="6858000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ым Бауыржанкызы Маман" initials="НБМ" lastIdx="1" clrIdx="0">
    <p:extLst>
      <p:ext uri="{19B8F6BF-5375-455C-9EA6-DF929625EA0E}">
        <p15:presenceInfo xmlns:p15="http://schemas.microsoft.com/office/powerpoint/2012/main" userId="S-1-5-21-3132570165-2898613162-186165057-2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2921582" cy="495507"/>
          </a:xfrm>
          <a:prstGeom prst="rect">
            <a:avLst/>
          </a:prstGeom>
        </p:spPr>
        <p:txBody>
          <a:bodyPr vert="horz" lIns="90670" tIns="45337" rIns="90670" bIns="453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5" y="7"/>
            <a:ext cx="2921582" cy="495507"/>
          </a:xfrm>
          <a:prstGeom prst="rect">
            <a:avLst/>
          </a:prstGeom>
        </p:spPr>
        <p:txBody>
          <a:bodyPr vert="horz" lIns="90670" tIns="45337" rIns="90670" bIns="45337" rtlCol="0"/>
          <a:lstStyle>
            <a:lvl1pPr algn="r">
              <a:defRPr sz="1200"/>
            </a:lvl1pPr>
          </a:lstStyle>
          <a:p>
            <a:fld id="{A494ED8C-6FE6-48F9-9290-B16675B3654A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0" tIns="45337" rIns="90670" bIns="453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53"/>
            <a:ext cx="5393690" cy="3888611"/>
          </a:xfrm>
          <a:prstGeom prst="rect">
            <a:avLst/>
          </a:prstGeom>
        </p:spPr>
        <p:txBody>
          <a:bodyPr vert="horz" lIns="90670" tIns="45337" rIns="90670" bIns="4533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80333"/>
            <a:ext cx="2921582" cy="495506"/>
          </a:xfrm>
          <a:prstGeom prst="rect">
            <a:avLst/>
          </a:prstGeom>
        </p:spPr>
        <p:txBody>
          <a:bodyPr vert="horz" lIns="90670" tIns="45337" rIns="90670" bIns="453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5" y="9380333"/>
            <a:ext cx="2921582" cy="495506"/>
          </a:xfrm>
          <a:prstGeom prst="rect">
            <a:avLst/>
          </a:prstGeom>
        </p:spPr>
        <p:txBody>
          <a:bodyPr vert="horz" lIns="90670" tIns="45337" rIns="90670" bIns="45337" rtlCol="0" anchor="b"/>
          <a:lstStyle>
            <a:lvl1pPr algn="r">
              <a:defRPr sz="1200"/>
            </a:lvl1pPr>
          </a:lstStyle>
          <a:p>
            <a:fld id="{DCDE946C-DFA8-4E30-9188-6D310889F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7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42A19-BCF5-401A-ABFA-5C871CCD6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A3FD88-CC39-480B-B885-C668D5A3E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6E4C99-2CCD-43DD-A161-8295F112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B835-FAB2-4425-9304-3E82D3009231}" type="datetime1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105754-83BD-4891-B9B2-16E5CEA6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1C9EA-A2CA-43E7-8F2A-0853DBA4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5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50779-A7EC-4DDF-BD5F-5FA054BF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3C8162-85A9-4D4F-B077-3EADD58D5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422865-FF9E-4526-A461-16B95CBB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809F-E493-43F8-96E4-23EC9F43D877}" type="datetime1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DA1042-3875-4CA3-8876-B149960C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4F066F-F7CD-4D7B-8CE7-81929CFE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89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B5B2A1-ADCC-4749-86D1-1B5C1A626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95E8BC-F79D-43DC-A5CF-6F6276AA9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A64C0E-0457-48D9-BFE2-AD1BA7A5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472B-39A2-4F09-9358-BAF02A646786}" type="datetime1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30F00-1CE2-4DB9-A52D-673293EC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5DB740-114B-4878-8CB1-C727C468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73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AA1E5-B0AB-4760-8862-1A424EDB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A9220-5D9A-43E6-99DB-99DF0657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DA76EE-F90F-4852-ADDC-346B5121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26F-9CA6-4085-9379-9A9F5CDBCC68}" type="datetime1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FB230-F5CC-4459-9C8A-570D347E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E4F887-5470-45C0-8C46-31AE5E9B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9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C739E-004E-4F3B-B931-C869DC199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E3AFAF-7196-4790-A1E4-3F84F6CC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88A63-7F68-4CD5-898C-025BEFF7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739C-A744-4924-BA6D-9BF7368A8EF0}" type="datetime1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5EA6F4-0344-49CC-9727-4F465464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AB18D-742F-4647-9B4E-C5EA3AF9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27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86677-44AC-4B11-BA1F-5A103025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42A97D-669C-4228-AA3A-9480644CD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C76133-F08E-4BAD-B5BD-BDF68F3ED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48C348-644C-4AB4-A8AA-F80BB348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A82C-7253-47EC-AB0E-962AFFA9F292}" type="datetime1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B3C502-9455-44EB-A409-A51C9FEE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9C1C92-B847-42E1-9238-36FEB033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5AC06-11DC-45C7-9995-38A57B89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266D47-A0EF-4156-804F-9827887F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3F58F0-BC41-4FD8-B3B3-0BDDD8532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752FA4-690E-4DB0-97E8-32A56C9D6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4BCA39-DF56-4569-8503-4D5265750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1C292-598D-47BF-A67F-E73D1727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BBDB-B9F5-491E-928A-43A6AB462301}" type="datetime1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A69FDD5-F374-4BB1-805F-A02C9996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5C8D99-33F7-4298-B977-D092D649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68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6FEF8-9A0A-48CE-8B5A-EA21E5B4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BC832D-6DF2-4AC4-AF0E-6F261B02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CAA9-AFBF-4B06-8DEF-76F643B31042}" type="datetime1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F084CE-469A-4BD8-B4C6-15D1E2DB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70AF1B-406C-45CD-ABC4-D3F79E93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7A15CB-18BF-4A23-8C8A-AB98D6B1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F6BC-7BA7-4624-B468-85C09EC6A8A5}" type="datetime1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C0C897-35F6-4EF8-9C5F-D91FAEFC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AC17F2-A58E-4515-9B0C-B3AE49AF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6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A4D82-6E19-48CD-A1D8-4D109579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15A53-BF8F-44CD-A723-4F8CFAC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C65BDC-972A-4576-B18C-2610E60B7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F3ECF8-DA2C-47F5-B19B-FAB5543D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EABE-0935-4320-A082-C8A470538A1C}" type="datetime1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55FCD-DA69-4BE7-BA82-79BDC3C3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1D34A5-1BEF-4533-8370-733F7AE5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B65B1-3B80-4451-99AF-2450AA222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206756-A1C5-4BBA-8C9A-A73DAB661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224D84-46FD-4654-9F60-568F1D5C9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219DAA-0040-4A7C-B5D6-5A22E0C9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FAF7-A1AC-4EC4-9FD4-6E47047EF0E9}" type="datetime1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64D989-738C-435A-8811-48BA75C1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8F7C74-FAB7-4C6E-AB1E-6DCD7D25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0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7153F-AE62-4FCD-8DA4-98A6FFF0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E6EF72-D2D3-411A-BE10-7F5779CE3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DF917-F768-4B73-8E06-412C922C8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F455-0601-4475-B672-A3B9E626FEB6}" type="datetime1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1FDCAA-2F56-4225-B354-DEBA72C23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C8E53D-DFD2-4AFE-A8A2-F3DD9FC8E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440E-CCA4-49FE-AD27-0689882E9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F227A-57AF-4905-AA6D-F1BCA53A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286500"/>
            <a:ext cx="12192000" cy="5715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г. </a:t>
            </a:r>
            <a:r>
              <a:rPr lang="ru-R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Нур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-Султан, 2022 год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19637F-49C1-4B77-AE10-D24B84716EFC}"/>
              </a:ext>
            </a:extLst>
          </p:cNvPr>
          <p:cNvSpPr/>
          <p:nvPr/>
        </p:nvSpPr>
        <p:spPr>
          <a:xfrm>
            <a:off x="0" y="184558"/>
            <a:ext cx="12192000" cy="5872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D0214B6-62EB-4171-B7F4-48A7FECBC909}"/>
              </a:ext>
            </a:extLst>
          </p:cNvPr>
          <p:cNvSpPr/>
          <p:nvPr/>
        </p:nvSpPr>
        <p:spPr>
          <a:xfrm>
            <a:off x="0" y="243281"/>
            <a:ext cx="12192000" cy="587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07A0C65-C04A-49A7-8F42-57FFF2D9C3F3}"/>
              </a:ext>
            </a:extLst>
          </p:cNvPr>
          <p:cNvSpPr/>
          <p:nvPr/>
        </p:nvSpPr>
        <p:spPr>
          <a:xfrm>
            <a:off x="0" y="6146218"/>
            <a:ext cx="12192000" cy="14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2F1892-19B5-4686-950B-427A4CAE94B1}"/>
              </a:ext>
            </a:extLst>
          </p:cNvPr>
          <p:cNvSpPr/>
          <p:nvPr/>
        </p:nvSpPr>
        <p:spPr>
          <a:xfrm>
            <a:off x="1" y="302004"/>
            <a:ext cx="12192000" cy="5844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5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</a:t>
            </a:r>
          </a:p>
          <a:p>
            <a:pPr algn="ctr">
              <a:lnSpc>
                <a:spcPct val="120000"/>
              </a:lnSpc>
            </a:pPr>
            <a:r>
              <a:rPr lang="ru-RU" sz="5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уточненного республиканского </a:t>
            </a:r>
          </a:p>
          <a:p>
            <a:pPr algn="ctr">
              <a:lnSpc>
                <a:spcPct val="120000"/>
              </a:lnSpc>
            </a:pPr>
            <a:r>
              <a:rPr lang="ru-RU" sz="5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бюджета на 2022 год</a:t>
            </a:r>
          </a:p>
          <a:p>
            <a:pPr algn="ctr">
              <a:lnSpc>
                <a:spcPct val="120000"/>
              </a:lnSpc>
            </a:pP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55483E3-E8FE-482A-BFC4-1287FBCC41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845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Дата 11">
            <a:extLst>
              <a:ext uri="{FF2B5EF4-FFF2-40B4-BE49-F238E27FC236}">
                <a16:creationId xmlns:a16="http://schemas.microsoft.com/office/drawing/2014/main" id="{2331E479-0744-470F-A1FD-5F5371F0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48800" y="6286499"/>
            <a:ext cx="2743200" cy="571501"/>
          </a:xfrm>
        </p:spPr>
        <p:txBody>
          <a:bodyPr/>
          <a:lstStyle/>
          <a:p>
            <a:pPr algn="r"/>
            <a:fld id="{0820A059-0EB3-45D8-84D9-05893B279DAE}" type="datetime9">
              <a:rPr lang="ru-RU" sz="140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pPr algn="r"/>
              <a:t>07.04.2022 8:53:45</a:t>
            </a:fld>
            <a:endParaRPr lang="ru-RU" sz="1400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CA31399-27EC-4A74-8AA9-97AB521D8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6191"/>
            <a:ext cx="12192000" cy="774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 fontAlgn="ctr">
              <a:lnSpc>
                <a:spcPct val="100000"/>
              </a:lnSpc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Мероприятия в рамках </a:t>
            </a:r>
            <a:b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Плана обеспечения продовольственной безопасности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0A457A8-7386-408C-9962-8C43436BACAE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B858B3-7088-4227-9F7F-A6CEBFED7FD0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3347B0B-ED9E-46F7-9F77-44CB0DC43FC1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53107F7-0D79-459C-95F8-061BD689EC0E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D3393E8-ACFE-4067-BB0D-46BDF403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10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C8B7B155-F295-4DC1-A9C2-EDE0C103E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42801"/>
              </p:ext>
            </p:extLst>
          </p:nvPr>
        </p:nvGraphicFramePr>
        <p:xfrm>
          <a:off x="291546" y="1151660"/>
          <a:ext cx="11635407" cy="4560459"/>
        </p:xfrm>
        <a:graphic>
          <a:graphicData uri="http://schemas.openxmlformats.org/drawingml/2006/table">
            <a:tbl>
              <a:tblPr/>
              <a:tblGrid>
                <a:gridCol w="9804432">
                  <a:extLst>
                    <a:ext uri="{9D8B030D-6E8A-4147-A177-3AD203B41FA5}">
                      <a16:colId xmlns:a16="http://schemas.microsoft.com/office/drawing/2014/main" val="2242248798"/>
                    </a:ext>
                  </a:extLst>
                </a:gridCol>
                <a:gridCol w="1830975">
                  <a:extLst>
                    <a:ext uri="{9D8B030D-6E8A-4147-A177-3AD203B41FA5}">
                      <a16:colId xmlns:a16="http://schemas.microsoft.com/office/drawing/2014/main" val="2692369821"/>
                    </a:ext>
                  </a:extLst>
                </a:gridCol>
              </a:tblGrid>
              <a:tr h="632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054901"/>
                  </a:ext>
                </a:extLst>
              </a:tr>
              <a:tr h="5297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ВСЕГО,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 том числе:</a:t>
                      </a:r>
                      <a:endParaRPr lang="ru-RU" sz="28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238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04435"/>
                  </a:ext>
                </a:extLst>
              </a:tr>
              <a:tr h="41081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Субсидирование агропромышленного</a:t>
                      </a:r>
                      <a:r>
                        <a:rPr lang="ru-RU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комплекса</a:t>
                      </a:r>
                      <a:endParaRPr lang="ru-RU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52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latin typeface="Arial Narrow" panose="020B0606020202030204" pitchFamily="34" charset="0"/>
                        </a:rPr>
                        <a:t>130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398921"/>
                  </a:ext>
                </a:extLst>
              </a:tr>
              <a:tr h="43900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Увеличение объема льготного кредитования весенне-полевых и уборочных работ</a:t>
                      </a:r>
                    </a:p>
                  </a:txBody>
                  <a:tcPr marL="252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612742"/>
                  </a:ext>
                </a:extLst>
              </a:tr>
              <a:tr h="658627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Увеличение уставного капитала АО «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Продкопорация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 для реализации государственной политики по стимулированию АПК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(создание фуражного фонда для обеспечения потребностей внутреннего рынка в кормах)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861882"/>
                  </a:ext>
                </a:extLst>
              </a:tr>
              <a:tr h="46408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социального хлеба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(субсидирование зерна для производства хлеба пшеничного)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897157"/>
                  </a:ext>
                </a:extLst>
              </a:tr>
              <a:tr h="658627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Ирригационные системы и финансирование подготовительных работ по их установке (</a:t>
                      </a:r>
                      <a:r>
                        <a:rPr lang="ru-RU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Вальмонт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745054"/>
                  </a:ext>
                </a:extLst>
              </a:tr>
              <a:tr h="46408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аграрной науки </a:t>
                      </a: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78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83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11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8E4F89-7C63-4DC0-803D-058AAE73573F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92DB2F1D-4772-4267-875A-FE01B4F5A154}"/>
              </a:ext>
            </a:extLst>
          </p:cNvPr>
          <p:cNvSpPr txBox="1">
            <a:spLocks/>
          </p:cNvSpPr>
          <p:nvPr/>
        </p:nvSpPr>
        <p:spPr>
          <a:xfrm>
            <a:off x="0" y="196191"/>
            <a:ext cx="12192000" cy="8588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kk-KZ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Приоритетные мероприятия </a:t>
            </a:r>
          </a:p>
          <a:p>
            <a:pPr algn="ctr">
              <a:lnSpc>
                <a:spcPct val="100000"/>
              </a:lnSpc>
            </a:pPr>
            <a:r>
              <a:rPr lang="kk-KZ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в рамках Программы действий Правительства </a:t>
            </a: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РК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15341ED-6C2B-4DA0-AC0A-B4ED1EC59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47132"/>
              </p:ext>
            </p:extLst>
          </p:nvPr>
        </p:nvGraphicFramePr>
        <p:xfrm>
          <a:off x="180397" y="1163292"/>
          <a:ext cx="11822654" cy="5068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6864">
                  <a:extLst>
                    <a:ext uri="{9D8B030D-6E8A-4147-A177-3AD203B41FA5}">
                      <a16:colId xmlns:a16="http://schemas.microsoft.com/office/drawing/2014/main" val="2977696996"/>
                    </a:ext>
                  </a:extLst>
                </a:gridCol>
                <a:gridCol w="1515790">
                  <a:extLst>
                    <a:ext uri="{9D8B030D-6E8A-4147-A177-3AD203B41FA5}">
                      <a16:colId xmlns:a16="http://schemas.microsoft.com/office/drawing/2014/main" val="118064894"/>
                    </a:ext>
                  </a:extLst>
                </a:gridCol>
              </a:tblGrid>
              <a:tr h="448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218383"/>
                  </a:ext>
                </a:extLst>
              </a:tr>
              <a:tr h="478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30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в том числе:</a:t>
                      </a:r>
                      <a:endParaRPr lang="ru-RU" sz="30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2494" marT="2494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30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4" marR="2494" marT="2494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964208"/>
                  </a:ext>
                </a:extLst>
              </a:tr>
              <a:tr h="387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u="none" strike="noStrike" dirty="0">
                          <a:effectLst/>
                          <a:latin typeface="Arial Narrow" panose="020B0606020202030204" pitchFamily="34" charset="0"/>
                        </a:rPr>
                        <a:t>Диверсификация экономики, из них: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429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4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757315"/>
                  </a:ext>
                </a:extLst>
              </a:tr>
              <a:tr h="5097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АО «НУХ «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Байтерек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 с последующим кредитованием АО «ФРП» для финансирования проектов обрабатывающей промышленности </a:t>
                      </a:r>
                    </a:p>
                  </a:txBody>
                  <a:tcPr marL="252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309</a:t>
                      </a:r>
                    </a:p>
                  </a:txBody>
                  <a:tcPr marL="2494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324934"/>
                  </a:ext>
                </a:extLst>
              </a:tr>
              <a:tr h="2829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ставки вознаграждения и гарантирования по кредитам субъектов частного предпринимательства </a:t>
                      </a:r>
                    </a:p>
                  </a:txBody>
                  <a:tcPr marL="252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2494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278904"/>
                  </a:ext>
                </a:extLst>
              </a:tr>
              <a:tr h="3108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инфраструктуры специальных экономических зон,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индустриальных зон,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индустриальных парков</a:t>
                      </a:r>
                    </a:p>
                  </a:txBody>
                  <a:tcPr marL="252000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2494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93564"/>
                  </a:ext>
                </a:extLst>
              </a:tr>
              <a:tr h="5097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Создание космического ракетного комплекса «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Байтерек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 на базе ракеты космического назначения среднего класса нового поколения для запусков беспилотных космических аппаратов </a:t>
                      </a:r>
                    </a:p>
                  </a:txBody>
                  <a:tcPr marL="252000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2494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18213"/>
                  </a:ext>
                </a:extLst>
              </a:tr>
              <a:tr h="2561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Повышение IT-образования через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стимулирование участников Астана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Хаб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(IT-школ программирования) </a:t>
                      </a:r>
                    </a:p>
                  </a:txBody>
                  <a:tcPr marL="252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2494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338407"/>
                  </a:ext>
                </a:extLst>
              </a:tr>
              <a:tr h="387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u="none" strike="noStrike" dirty="0">
                          <a:effectLst/>
                          <a:latin typeface="Arial Narrow" panose="020B0606020202030204" pitchFamily="34" charset="0"/>
                        </a:rPr>
                        <a:t>Развитие человеческого капитала, в том числе: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2494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739300"/>
                  </a:ext>
                </a:extLst>
              </a:tr>
              <a:tr h="2804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Развитие сферы здравоохранения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(расширение доступности лекарственных средств для лечения детей)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4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99606"/>
                  </a:ext>
                </a:extLst>
              </a:tr>
              <a:tr h="4780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Развитие сферы образования и науки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(расширение охвата бесплатным </a:t>
                      </a:r>
                      <a:r>
                        <a:rPr lang="ru-RU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ТиПО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 молодежи, установление</a:t>
                      </a:r>
                      <a:r>
                        <a:rPr lang="ru-RU" sz="140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доплаты в размере 150% от ДО,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продолжение строительства учебно-лабораторного корпуса «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Kozybaev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University Teaching and research center»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4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20516"/>
                  </a:ext>
                </a:extLst>
              </a:tr>
              <a:tr h="4780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Расходы в сфере культуры и спорта</a:t>
                      </a:r>
                      <a:r>
                        <a:rPr lang="ru-RU" sz="1600" u="none" strike="noStrike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u="none" strike="noStrike" baseline="0" dirty="0">
                          <a:effectLst/>
                          <a:latin typeface="Arial Narrow" panose="020B0606020202030204" pitchFamily="34" charset="0"/>
                        </a:rPr>
                        <a:t>(с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троительство визит-центров Иссык, </a:t>
                      </a:r>
                      <a:r>
                        <a:rPr lang="ru-RU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Берел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, Гаухар </a:t>
                      </a:r>
                      <a:r>
                        <a:rPr lang="ru-RU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ана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Ордабасы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Сауран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400" u="none" strike="noStrike" baseline="0" dirty="0">
                          <a:effectLst/>
                          <a:latin typeface="Arial Narrow" panose="020B0606020202030204" pitchFamily="34" charset="0"/>
                        </a:rPr>
                        <a:t> создание национального парка, туризм)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4" marR="2494" marT="249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7232"/>
                  </a:ext>
                </a:extLst>
              </a:tr>
              <a:tr h="2596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Проведение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фитолесомелиоративных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работ на осушенном дне Аральского моря</a:t>
                      </a:r>
                    </a:p>
                  </a:txBody>
                  <a:tcPr marL="252000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2494" marR="2494" marT="249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70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06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EDFEA-07D2-41F5-BC58-13D7DDE2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6906"/>
            <a:ext cx="12192000" cy="44547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Дополнительные расходы на развитие регионов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12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8E4F89-7C63-4DC0-803D-058AAE73573F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C9EE4E2-7657-4B4A-A19B-62F3AA10D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41886"/>
              </p:ext>
            </p:extLst>
          </p:nvPr>
        </p:nvGraphicFramePr>
        <p:xfrm>
          <a:off x="136364" y="775639"/>
          <a:ext cx="11970330" cy="5491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365">
                  <a:extLst>
                    <a:ext uri="{9D8B030D-6E8A-4147-A177-3AD203B41FA5}">
                      <a16:colId xmlns:a16="http://schemas.microsoft.com/office/drawing/2014/main" val="323145580"/>
                    </a:ext>
                  </a:extLst>
                </a:gridCol>
                <a:gridCol w="888338">
                  <a:extLst>
                    <a:ext uri="{9D8B030D-6E8A-4147-A177-3AD203B41FA5}">
                      <a16:colId xmlns:a16="http://schemas.microsoft.com/office/drawing/2014/main" val="674442824"/>
                    </a:ext>
                  </a:extLst>
                </a:gridCol>
                <a:gridCol w="955644">
                  <a:extLst>
                    <a:ext uri="{9D8B030D-6E8A-4147-A177-3AD203B41FA5}">
                      <a16:colId xmlns:a16="http://schemas.microsoft.com/office/drawing/2014/main" val="466286396"/>
                    </a:ext>
                  </a:extLst>
                </a:gridCol>
                <a:gridCol w="1010054">
                  <a:extLst>
                    <a:ext uri="{9D8B030D-6E8A-4147-A177-3AD203B41FA5}">
                      <a16:colId xmlns:a16="http://schemas.microsoft.com/office/drawing/2014/main" val="1408721693"/>
                    </a:ext>
                  </a:extLst>
                </a:gridCol>
                <a:gridCol w="922471">
                  <a:extLst>
                    <a:ext uri="{9D8B030D-6E8A-4147-A177-3AD203B41FA5}">
                      <a16:colId xmlns:a16="http://schemas.microsoft.com/office/drawing/2014/main" val="1927676720"/>
                    </a:ext>
                  </a:extLst>
                </a:gridCol>
                <a:gridCol w="987500">
                  <a:extLst>
                    <a:ext uri="{9D8B030D-6E8A-4147-A177-3AD203B41FA5}">
                      <a16:colId xmlns:a16="http://schemas.microsoft.com/office/drawing/2014/main" val="4183026994"/>
                    </a:ext>
                  </a:extLst>
                </a:gridCol>
                <a:gridCol w="1054902">
                  <a:extLst>
                    <a:ext uri="{9D8B030D-6E8A-4147-A177-3AD203B41FA5}">
                      <a16:colId xmlns:a16="http://schemas.microsoft.com/office/drawing/2014/main" val="3916230407"/>
                    </a:ext>
                  </a:extLst>
                </a:gridCol>
                <a:gridCol w="888242">
                  <a:extLst>
                    <a:ext uri="{9D8B030D-6E8A-4147-A177-3AD203B41FA5}">
                      <a16:colId xmlns:a16="http://schemas.microsoft.com/office/drawing/2014/main" val="2560799131"/>
                    </a:ext>
                  </a:extLst>
                </a:gridCol>
                <a:gridCol w="955644">
                  <a:extLst>
                    <a:ext uri="{9D8B030D-6E8A-4147-A177-3AD203B41FA5}">
                      <a16:colId xmlns:a16="http://schemas.microsoft.com/office/drawing/2014/main" val="4160672980"/>
                    </a:ext>
                  </a:extLst>
                </a:gridCol>
                <a:gridCol w="913170">
                  <a:extLst>
                    <a:ext uri="{9D8B030D-6E8A-4147-A177-3AD203B41FA5}">
                      <a16:colId xmlns:a16="http://schemas.microsoft.com/office/drawing/2014/main" val="126726114"/>
                    </a:ext>
                  </a:extLst>
                </a:gridCol>
              </a:tblGrid>
              <a:tr h="248672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 бюджет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Уточненный бюджет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182685"/>
                  </a:ext>
                </a:extLst>
              </a:tr>
              <a:tr h="188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них: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391211"/>
                  </a:ext>
                </a:extLst>
              </a:tr>
              <a:tr h="376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западные регионы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южные регионы</a:t>
                      </a:r>
                      <a:endParaRPr lang="ru-RU" sz="1800" i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западные регионы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южные регионы</a:t>
                      </a:r>
                      <a:endParaRPr lang="ru-RU" sz="1800" i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западные регионы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южные регионы</a:t>
                      </a:r>
                      <a:endParaRPr lang="ru-RU" sz="1800" i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77471"/>
                  </a:ext>
                </a:extLst>
              </a:tr>
              <a:tr h="4070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i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i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1 140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476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en-US" sz="2400" b="1" i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153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623884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Транспортная инфраструктура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328919"/>
                  </a:ext>
                </a:extLst>
              </a:tr>
              <a:tr h="470414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тепло-энергетического комплекса</a:t>
                      </a:r>
                    </a:p>
                  </a:txBody>
                  <a:tcPr marL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78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457510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Программа развития регионов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281803"/>
                  </a:ext>
                </a:extLst>
              </a:tr>
              <a:tr h="470414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Жилищно-коммунальное хозяйство и благоустройство</a:t>
                      </a:r>
                    </a:p>
                  </a:txBody>
                  <a:tcPr marL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98633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275406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Водоснабжение и водоотведение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01118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АПК, промышленность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112338"/>
                  </a:ext>
                </a:extLst>
              </a:tr>
              <a:tr h="470414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Строительство в рамках проекта «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Ауыл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-Ел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бесігі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» </a:t>
                      </a:r>
                    </a:p>
                  </a:txBody>
                  <a:tcPr marL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245834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Охрана окружающей среды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246469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окраин крупных городов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537742"/>
                  </a:ext>
                </a:extLst>
              </a:tr>
              <a:tr h="245007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Дорожная карта бизнеса - 2025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57556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Строительство объектов здравоохранения</a:t>
                      </a:r>
                    </a:p>
                  </a:txBody>
                  <a:tcPr marL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164842"/>
                  </a:ext>
                </a:extLst>
              </a:tr>
              <a:tr h="470414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Обеспечение сбалансированности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Мангистауской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области</a:t>
                      </a:r>
                    </a:p>
                  </a:txBody>
                  <a:tcPr marL="144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61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391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C144F8-75F7-46E4-B8EE-A895BA71D60A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C0B96-31CC-4020-9B1B-A3EA4F04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13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4CB705F-086E-4BF2-97AE-B025A36BF61D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50BBA1E-A28F-44DF-A36B-82125143E8E4}"/>
              </a:ext>
            </a:extLst>
          </p:cNvPr>
          <p:cNvSpPr txBox="1">
            <a:spLocks/>
          </p:cNvSpPr>
          <p:nvPr/>
        </p:nvSpPr>
        <p:spPr>
          <a:xfrm>
            <a:off x="0" y="196191"/>
            <a:ext cx="12192000" cy="5059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Показатели социальной сферы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04DE6A5-7555-4A2E-A8F7-8AF61D6CEA73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C39A8BC-FF6F-46F8-A45F-C1C0D7E98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90394"/>
              </p:ext>
            </p:extLst>
          </p:nvPr>
        </p:nvGraphicFramePr>
        <p:xfrm>
          <a:off x="206061" y="1816488"/>
          <a:ext cx="11771326" cy="4450740"/>
        </p:xfrm>
        <a:graphic>
          <a:graphicData uri="http://schemas.openxmlformats.org/drawingml/2006/table">
            <a:tbl>
              <a:tblPr/>
              <a:tblGrid>
                <a:gridCol w="504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999">
                  <a:extLst>
                    <a:ext uri="{9D8B030D-6E8A-4147-A177-3AD203B41FA5}">
                      <a16:colId xmlns:a16="http://schemas.microsoft.com/office/drawing/2014/main" val="1968821414"/>
                    </a:ext>
                  </a:extLst>
                </a:gridCol>
                <a:gridCol w="927596">
                  <a:extLst>
                    <a:ext uri="{9D8B030D-6E8A-4147-A177-3AD203B41FA5}">
                      <a16:colId xmlns:a16="http://schemas.microsoft.com/office/drawing/2014/main" val="262319288"/>
                    </a:ext>
                  </a:extLst>
                </a:gridCol>
                <a:gridCol w="1283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95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76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Утвержденный план</a:t>
                      </a: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Уточненный план</a:t>
                      </a: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0236465"/>
                  </a:ext>
                </a:extLst>
              </a:tr>
              <a:tr h="565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тенге</a:t>
                      </a: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рост</a:t>
                      </a:r>
                      <a:b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 2020 г., % </a:t>
                      </a: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тенге</a:t>
                      </a:r>
                      <a:endParaRPr lang="ru-RU" sz="1400" dirty="0"/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рост</a:t>
                      </a:r>
                      <a:b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 2021 г., % 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тенге</a:t>
                      </a:r>
                      <a:endParaRPr lang="ru-RU" sz="1400" dirty="0"/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рост</a:t>
                      </a:r>
                      <a:b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4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 2021 г., % 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 marL="4629" marR="4629" marT="46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Минимальный размер пенсии </a:t>
                      </a:r>
                    </a:p>
                  </a:txBody>
                  <a:tcPr marL="180000" marR="4629" marT="46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43 272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46 302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48 032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Средний размер пенсии</a:t>
                      </a:r>
                    </a:p>
                  </a:txBody>
                  <a:tcPr marL="180000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68 995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73 517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  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75 469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11,0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5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Минимальный размер государственной базовой пенсионной выплаты</a:t>
                      </a:r>
                    </a:p>
                  </a:txBody>
                  <a:tcPr marL="180000" marR="4629" marT="46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18 524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5,0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19 450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  5,0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20 191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9,0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Средний размер государственной базовой пенсионной выплаты</a:t>
                      </a:r>
                    </a:p>
                  </a:txBody>
                  <a:tcPr marL="180000" marR="4629" marT="46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31 082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4,0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32 763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  5,0</a:t>
                      </a:r>
                      <a:endParaRPr lang="ru-RU" sz="2000" b="1" i="1" u="none" strike="noStrike" dirty="0">
                        <a:solidFill>
                          <a:srgbClr val="0070C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33 680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/>
                        </a:rPr>
                        <a:t>9,0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1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Прожиточный минимум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34 302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36 018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37 389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Месячный расчетный показатель </a:t>
                      </a:r>
                    </a:p>
                  </a:txBody>
                  <a:tcPr marL="180000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2 917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3 063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3 180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9,0</a:t>
                      </a:r>
                    </a:p>
                  </a:txBody>
                  <a:tcPr marL="4629" marR="4629" marT="46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0DBBB7C6-B77E-434C-A532-E4A46B995329}"/>
              </a:ext>
            </a:extLst>
          </p:cNvPr>
          <p:cNvSpPr txBox="1">
            <a:spLocks/>
          </p:cNvSpPr>
          <p:nvPr/>
        </p:nvSpPr>
        <p:spPr>
          <a:xfrm>
            <a:off x="6555545" y="867260"/>
            <a:ext cx="5417566" cy="7672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Индексация социальных выплат с 1-го апреля дополнительно 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 4%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составляет – 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117 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258107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14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8E4F89-7C63-4DC0-803D-058AAE73573F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92DB2F1D-4772-4267-875A-FE01B4F5A154}"/>
              </a:ext>
            </a:extLst>
          </p:cNvPr>
          <p:cNvSpPr txBox="1">
            <a:spLocks/>
          </p:cNvSpPr>
          <p:nvPr/>
        </p:nvSpPr>
        <p:spPr>
          <a:xfrm>
            <a:off x="0" y="196191"/>
            <a:ext cx="12192000" cy="579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ctr"/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Мероприятия программных документов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8D5C3430-A489-4E62-B89D-42B9DFCAD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20497"/>
              </p:ext>
            </p:extLst>
          </p:nvPr>
        </p:nvGraphicFramePr>
        <p:xfrm>
          <a:off x="185530" y="781607"/>
          <a:ext cx="11834191" cy="5589882"/>
        </p:xfrm>
        <a:graphic>
          <a:graphicData uri="http://schemas.openxmlformats.org/drawingml/2006/table">
            <a:tbl>
              <a:tblPr/>
              <a:tblGrid>
                <a:gridCol w="9973587">
                  <a:extLst>
                    <a:ext uri="{9D8B030D-6E8A-4147-A177-3AD203B41FA5}">
                      <a16:colId xmlns:a16="http://schemas.microsoft.com/office/drawing/2014/main" val="2242248798"/>
                    </a:ext>
                  </a:extLst>
                </a:gridCol>
                <a:gridCol w="1860604">
                  <a:extLst>
                    <a:ext uri="{9D8B030D-6E8A-4147-A177-3AD203B41FA5}">
                      <a16:colId xmlns:a16="http://schemas.microsoft.com/office/drawing/2014/main" val="2692369821"/>
                    </a:ext>
                  </a:extLst>
                </a:gridCol>
              </a:tblGrid>
              <a:tr h="480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054901"/>
                  </a:ext>
                </a:extLst>
              </a:tr>
              <a:tr h="57991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ВСЕГО,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 том числе:</a:t>
                      </a:r>
                      <a:endParaRPr lang="ru-RU" sz="28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04435"/>
                  </a:ext>
                </a:extLst>
              </a:tr>
              <a:tr h="397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Реальный сектор</a:t>
                      </a:r>
                      <a:r>
                        <a:rPr lang="ru-RU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экономики, в том числе: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81458"/>
                  </a:ext>
                </a:extLst>
              </a:tr>
              <a:tr h="4206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местных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 республиканских автомобильных дорог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(предвыборная программа)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308916"/>
                  </a:ext>
                </a:extLst>
              </a:tr>
              <a:tr h="5085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 в сфере экологии, геологии и природных ресурсов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(увеличение водности поверхностных водных ресурсов,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предвыборная программа)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586438"/>
                  </a:ext>
                </a:extLst>
              </a:tr>
              <a:tr h="397293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ru-RU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Социальная</a:t>
                      </a:r>
                      <a:r>
                        <a:rPr lang="ru-RU" sz="2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сфера, в том числе:</a:t>
                      </a:r>
                      <a:endParaRPr lang="ru-RU" sz="2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398921"/>
                  </a:ext>
                </a:extLst>
              </a:tr>
              <a:tr h="508536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Разработка и издание 200 учебников для организаций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ТиПО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высшего и послевузовского образования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(Национальный проект «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рухани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жаңғыру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990412"/>
                  </a:ext>
                </a:extLst>
              </a:tr>
              <a:tr h="508536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Прохождение стажировок учеными в ведущих научных центрах мира  в рамках «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Болашак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(Национальный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 «Технологический   рывок   за   счет 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цифровизации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  науки   и   инноваций»)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411591"/>
                  </a:ext>
                </a:extLst>
              </a:tr>
              <a:tr h="3277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Производство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национальных фильмов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(Национальный проект «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рухани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жаңғыру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576818"/>
                  </a:ext>
                </a:extLst>
              </a:tr>
              <a:tr h="377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Административные</a:t>
                      </a:r>
                      <a:r>
                        <a:rPr lang="ru-RU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государственные органы, в том числе: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082692"/>
                  </a:ext>
                </a:extLst>
              </a:tr>
              <a:tr h="52641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проекта «Единый реестр административных производств»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(Национальный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 «Технологический   рывок   за   счет 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цифровизации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  науки   и   инноваций»)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167204"/>
                  </a:ext>
                </a:extLst>
              </a:tr>
              <a:tr h="5001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Автоматизация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налогового администрирования (ИСНА)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Национальный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 «Технологический   рывок   за   счет 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цифровизации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  науки   и   инноваций»)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6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93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2CAF0C9-7FC8-497A-8595-8629CA5789CC}"/>
              </a:ext>
            </a:extLst>
          </p:cNvPr>
          <p:cNvSpPr txBox="1">
            <a:spLocks/>
          </p:cNvSpPr>
          <p:nvPr/>
        </p:nvSpPr>
        <p:spPr>
          <a:xfrm>
            <a:off x="0" y="6558402"/>
            <a:ext cx="12192000" cy="2995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E00636-1E0A-40B4-903E-645BF2B306A2}"/>
              </a:ext>
            </a:extLst>
          </p:cNvPr>
          <p:cNvSpPr/>
          <p:nvPr/>
        </p:nvSpPr>
        <p:spPr>
          <a:xfrm>
            <a:off x="0" y="6469502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300E08F-56FF-414B-8D58-B5CD2E9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18712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15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6F467E0-709A-435F-90C0-75B34A64E6D2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3C68746-C9C2-4EA5-8894-4F68011C1E49}"/>
              </a:ext>
            </a:extLst>
          </p:cNvPr>
          <p:cNvSpPr txBox="1">
            <a:spLocks/>
          </p:cNvSpPr>
          <p:nvPr/>
        </p:nvSpPr>
        <p:spPr>
          <a:xfrm>
            <a:off x="0" y="196191"/>
            <a:ext cx="12192000" cy="5305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ctr"/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Неотложные обязательства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38C02DA6-C7BB-4926-9999-73DEBAE76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81835"/>
              </p:ext>
            </p:extLst>
          </p:nvPr>
        </p:nvGraphicFramePr>
        <p:xfrm>
          <a:off x="101600" y="738887"/>
          <a:ext cx="11976100" cy="5682747"/>
        </p:xfrm>
        <a:graphic>
          <a:graphicData uri="http://schemas.openxmlformats.org/drawingml/2006/table">
            <a:tbl>
              <a:tblPr/>
              <a:tblGrid>
                <a:gridCol w="10337800">
                  <a:extLst>
                    <a:ext uri="{9D8B030D-6E8A-4147-A177-3AD203B41FA5}">
                      <a16:colId xmlns:a16="http://schemas.microsoft.com/office/drawing/2014/main" val="224224879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692369821"/>
                    </a:ext>
                  </a:extLst>
                </a:gridCol>
              </a:tblGrid>
              <a:tr h="389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054901"/>
                  </a:ext>
                </a:extLst>
              </a:tr>
              <a:tr h="41917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ВСЕГО,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 том числе:</a:t>
                      </a:r>
                      <a:endParaRPr lang="ru-RU" sz="28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377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04435"/>
                  </a:ext>
                </a:extLst>
              </a:tr>
              <a:tr h="31912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Социальная</a:t>
                      </a:r>
                      <a:r>
                        <a:rPr lang="ru-RU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сфера, из них: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 Narrow" panose="020B0606020202030204" pitchFamily="34" charset="0"/>
                        </a:rPr>
                        <a:t>250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336161"/>
                  </a:ext>
                </a:extLst>
              </a:tr>
              <a:tr h="4760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Новые доплаты медицинским работникам и</a:t>
                      </a:r>
                      <a:r>
                        <a:rPr lang="ru-RU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овышение заработной платы немедицинских работников организаций системы здравоохранения 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499856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мероприятия по борьбе с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COVID-19</a:t>
                      </a: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в том числе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закуп вакцины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Файзер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для иммунизации населения</a:t>
                      </a: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208393"/>
                  </a:ext>
                </a:extLst>
              </a:tr>
              <a:tr h="2415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Строительство Национального научного онкологического центра в г.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Нур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-Султан</a:t>
                      </a:r>
                    </a:p>
                  </a:txBody>
                  <a:tcPr marL="252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323179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</a:t>
                      </a:r>
                      <a:r>
                        <a:rPr lang="kk-K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лекарственными средствами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797477"/>
                  </a:ext>
                </a:extLst>
              </a:tr>
              <a:tr h="431619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в сфере культуры и спорта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(з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авершение строительства БОП в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Алматинской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области, строительство «Национальный университет спорта РК», текущие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расходы)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881237"/>
                  </a:ext>
                </a:extLst>
              </a:tr>
              <a:tr h="260565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 в сфере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образования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(повышение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з/п гражданских служащих системы образования)</a:t>
                      </a: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720263"/>
                  </a:ext>
                </a:extLst>
              </a:tr>
              <a:tr h="316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Реальный сектор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экономики, из них: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502683"/>
                  </a:ext>
                </a:extLst>
              </a:tr>
              <a:tr h="476019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ставки купонного вознаграждения по облигациям перевозчика и обновление парка пассажирских вагонов через АО «БРК-Лизинг»</a:t>
                      </a:r>
                    </a:p>
                  </a:txBody>
                  <a:tcPr marL="252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334088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Функционирование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информационных систем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95462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Проектирование и строительство пограничных отделений</a:t>
                      </a: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974382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тепло-электроэнергетического комплекса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317409"/>
                  </a:ext>
                </a:extLst>
              </a:tr>
              <a:tr h="305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Административные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государственные органы, из них: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en-US" sz="2000" b="1" dirty="0">
                          <a:latin typeface="Arial Narrow" panose="020B0606020202030204" pitchFamily="34" charset="0"/>
                        </a:rPr>
                        <a:t>8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273330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 Управления делами Президента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840282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 Верховного Суда</a:t>
                      </a: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182546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Министерства иностранных дел РК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494" marR="2494" marT="2494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302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307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16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8E4F89-7C63-4DC0-803D-058AAE73573F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DC4FFEB0-CE1C-48B7-B93F-62A0247C0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61601"/>
              </p:ext>
            </p:extLst>
          </p:nvPr>
        </p:nvGraphicFramePr>
        <p:xfrm>
          <a:off x="240928" y="776443"/>
          <a:ext cx="11710140" cy="5414183"/>
        </p:xfrm>
        <a:graphic>
          <a:graphicData uri="http://schemas.openxmlformats.org/drawingml/2006/table">
            <a:tbl>
              <a:tblPr firstRow="1" firstCol="1" bandRow="1"/>
              <a:tblGrid>
                <a:gridCol w="5000421">
                  <a:extLst>
                    <a:ext uri="{9D8B030D-6E8A-4147-A177-3AD203B41FA5}">
                      <a16:colId xmlns:a16="http://schemas.microsoft.com/office/drawing/2014/main" val="2160729769"/>
                    </a:ext>
                  </a:extLst>
                </a:gridCol>
                <a:gridCol w="1556951">
                  <a:extLst>
                    <a:ext uri="{9D8B030D-6E8A-4147-A177-3AD203B41FA5}">
                      <a16:colId xmlns:a16="http://schemas.microsoft.com/office/drawing/2014/main" val="3501931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83877465"/>
                    </a:ext>
                  </a:extLst>
                </a:gridCol>
                <a:gridCol w="1717590">
                  <a:extLst>
                    <a:ext uri="{9D8B030D-6E8A-4147-A177-3AD203B41FA5}">
                      <a16:colId xmlns:a16="http://schemas.microsoft.com/office/drawing/2014/main" val="1324814627"/>
                    </a:ext>
                  </a:extLst>
                </a:gridCol>
                <a:gridCol w="886538">
                  <a:extLst>
                    <a:ext uri="{9D8B030D-6E8A-4147-A177-3AD203B41FA5}">
                      <a16:colId xmlns:a16="http://schemas.microsoft.com/office/drawing/2014/main" val="3147630552"/>
                    </a:ext>
                  </a:extLst>
                </a:gridCol>
                <a:gridCol w="1634240">
                  <a:extLst>
                    <a:ext uri="{9D8B030D-6E8A-4147-A177-3AD203B41FA5}">
                      <a16:colId xmlns:a16="http://schemas.microsoft.com/office/drawing/2014/main" val="1462568625"/>
                    </a:ext>
                  </a:extLst>
                </a:gridCol>
              </a:tblGrid>
              <a:tr h="27353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24162"/>
                  </a:ext>
                </a:extLst>
              </a:tr>
              <a:tr h="394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Скорректированный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уточненного бюджета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141274"/>
                  </a:ext>
                </a:extLst>
              </a:tr>
              <a:tr h="394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 ВВП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 ВВП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926750"/>
                  </a:ext>
                </a:extLst>
              </a:tr>
              <a:tr h="477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из них: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16 054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18 795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800" i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2 741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308842"/>
                  </a:ext>
                </a:extLst>
              </a:tr>
              <a:tr h="408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8 068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8 649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581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115840"/>
                  </a:ext>
                </a:extLst>
              </a:tr>
              <a:tr h="25090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ко всем расходам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60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907401"/>
                  </a:ext>
                </a:extLst>
              </a:tr>
              <a:tr h="70182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Оборона, правоохранительная система, специальные государственные органы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1 708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2 154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13035"/>
                  </a:ext>
                </a:extLst>
              </a:tr>
              <a:tr h="266876">
                <a:tc>
                  <a:txBody>
                    <a:bodyPr/>
                    <a:lstStyle/>
                    <a:p>
                      <a:pPr marL="0" lv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ко всем расходам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600" i="1" kern="120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177608"/>
                  </a:ext>
                </a:extLst>
              </a:tr>
              <a:tr h="42693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сектор экономики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2 029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3 365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1 336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96514"/>
                  </a:ext>
                </a:extLst>
              </a:tr>
              <a:tr h="210972">
                <a:tc>
                  <a:txBody>
                    <a:bodyPr/>
                    <a:lstStyle/>
                    <a:p>
                      <a:pPr marL="0" lv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ко всем расходам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321156"/>
                  </a:ext>
                </a:extLst>
              </a:tr>
              <a:tr h="42693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3 540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3 848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365968"/>
                  </a:ext>
                </a:extLst>
              </a:tr>
              <a:tr h="277525">
                <a:tc>
                  <a:txBody>
                    <a:bodyPr/>
                    <a:lstStyle/>
                    <a:p>
                      <a:pPr marL="0" lv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ко всем расходам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00431"/>
                  </a:ext>
                </a:extLst>
              </a:tr>
              <a:tr h="42693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Административные государственные органы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779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2000" i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179820"/>
                  </a:ext>
                </a:extLst>
              </a:tr>
              <a:tr h="277525">
                <a:tc>
                  <a:txBody>
                    <a:bodyPr/>
                    <a:lstStyle/>
                    <a:p>
                      <a:pPr marL="0" lv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% ко всем расходам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2000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600" i="1" kern="120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1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56" marR="61856" marT="0" marB="0" anchor="ctr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559566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40D6A109-2977-43E9-87D1-4F54B9A2E6BA}"/>
              </a:ext>
            </a:extLst>
          </p:cNvPr>
          <p:cNvSpPr txBox="1">
            <a:spLocks/>
          </p:cNvSpPr>
          <p:nvPr/>
        </p:nvSpPr>
        <p:spPr>
          <a:xfrm>
            <a:off x="0" y="220431"/>
            <a:ext cx="12192000" cy="5305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ctr"/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Расходы проекта уточненного бюджета на 2022 год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(в разрезе сфер)</a:t>
            </a:r>
            <a:endParaRPr lang="ru-RU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0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8F04C1D-CA43-4D21-AB6C-BFCC2C26D9E4}"/>
              </a:ext>
            </a:extLst>
          </p:cNvPr>
          <p:cNvSpPr txBox="1">
            <a:spLocks/>
          </p:cNvSpPr>
          <p:nvPr/>
        </p:nvSpPr>
        <p:spPr>
          <a:xfrm>
            <a:off x="0" y="6533610"/>
            <a:ext cx="12192000" cy="324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37EB82-1E87-44A0-BC27-3CBAE2760F77}"/>
              </a:ext>
            </a:extLst>
          </p:cNvPr>
          <p:cNvSpPr/>
          <p:nvPr/>
        </p:nvSpPr>
        <p:spPr>
          <a:xfrm>
            <a:off x="0" y="6444710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6227A1-0E17-403E-93B7-0EED7B2D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4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17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C8FFC99-08FA-4C59-9E1A-13291A204F6A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F87FE03-837E-4ED1-8E28-46DC41A08CC8}"/>
              </a:ext>
            </a:extLst>
          </p:cNvPr>
          <p:cNvSpPr txBox="1">
            <a:spLocks/>
          </p:cNvSpPr>
          <p:nvPr/>
        </p:nvSpPr>
        <p:spPr>
          <a:xfrm>
            <a:off x="0" y="188830"/>
            <a:ext cx="12192000" cy="50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Расходы реального сектора экономики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A1ECBCC-8C39-4441-80F5-7C5AFDBC3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862737"/>
              </p:ext>
            </p:extLst>
          </p:nvPr>
        </p:nvGraphicFramePr>
        <p:xfrm>
          <a:off x="98095" y="779870"/>
          <a:ext cx="6795074" cy="4639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1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37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373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0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бюджет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уточненного бюджета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в том числе: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2 029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3 365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1 336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 % к общим расходам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 % к ВВП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94925"/>
                  </a:ext>
                </a:extLst>
              </a:tr>
              <a:tr h="411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экологии</a:t>
                      </a:r>
                      <a:r>
                        <a:rPr lang="ru-RU" sz="14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геологии и природных ресурсов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торговли</a:t>
                      </a:r>
                      <a:r>
                        <a:rPr lang="ru-RU" sz="14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интеграции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Министерство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сельского хозяйства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4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цифрового развития, инноваций и аэрокосмической промышленности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энергетики</a:t>
                      </a: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618900"/>
                  </a:ext>
                </a:extLst>
              </a:tr>
              <a:tr h="340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национальной экономики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3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индустрии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инфраструктурного развития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1 065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2CD66630-4F7C-41C2-BA83-58D2A0DC7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780524"/>
              </p:ext>
            </p:extLst>
          </p:nvPr>
        </p:nvGraphicFramePr>
        <p:xfrm>
          <a:off x="7115908" y="779870"/>
          <a:ext cx="4977997" cy="521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079">
                  <a:extLst>
                    <a:ext uri="{9D8B030D-6E8A-4147-A177-3AD203B41FA5}">
                      <a16:colId xmlns:a16="http://schemas.microsoft.com/office/drawing/2014/main" val="3420478787"/>
                    </a:ext>
                  </a:extLst>
                </a:gridCol>
                <a:gridCol w="1012918">
                  <a:extLst>
                    <a:ext uri="{9D8B030D-6E8A-4147-A177-3AD203B41FA5}">
                      <a16:colId xmlns:a16="http://schemas.microsoft.com/office/drawing/2014/main" val="2432490064"/>
                    </a:ext>
                  </a:extLst>
                </a:gridCol>
              </a:tblGrid>
              <a:tr h="7792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Основные направления </a:t>
                      </a:r>
                    </a:p>
                    <a:p>
                      <a:pPr algn="ctr"/>
                      <a:r>
                        <a:rPr lang="ru-RU" sz="2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увеличения расходов: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293310"/>
                  </a:ext>
                </a:extLst>
              </a:tr>
              <a:tr h="354037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Поддержка обрабатывающей промышленности</a:t>
                      </a: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305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493252"/>
                  </a:ext>
                </a:extLst>
              </a:tr>
              <a:tr h="35403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Расходы в сфере сельского хозяйства</a:t>
                      </a: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258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897004"/>
                  </a:ext>
                </a:extLst>
              </a:tr>
              <a:tr h="3202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 автомобильных дорог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167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139650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ставки вознаграждения и гарантирования по кредитам субъектов частного предпринимательства </a:t>
                      </a: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301130"/>
                  </a:ext>
                </a:extLst>
              </a:tr>
              <a:tr h="323335">
                <a:tc>
                  <a:txBody>
                    <a:bodyPr/>
                    <a:lstStyle/>
                    <a:p>
                      <a:pPr algn="just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Жилищное коммунальное хозяйство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86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14347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algn="just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Развитие регионов (окраины, инженерная инфрастуктуры, малые и моногорода)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63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445939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just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Развитие газоснабжения и теплоэнергетики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63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468207"/>
                  </a:ext>
                </a:extLst>
              </a:tr>
              <a:tr h="314400">
                <a:tc>
                  <a:txBody>
                    <a:bodyPr/>
                    <a:lstStyle/>
                    <a:p>
                      <a:pPr algn="just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Расходы в сфере охраны окружающей среды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55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014437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Предоставление микрокредитов гражданам для открытия собственного бизнеса</a:t>
                      </a:r>
                    </a:p>
                  </a:txBody>
                  <a:tcPr marL="72000" marR="4921" marT="4921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16577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Субсидирование части платы за жилье, арендованное в частном жилищном фонде</a:t>
                      </a:r>
                    </a:p>
                  </a:txBody>
                  <a:tcPr marL="72000" marR="4921" marT="492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724208"/>
                  </a:ext>
                </a:extLst>
              </a:tr>
              <a:tr h="346540">
                <a:tc>
                  <a:txBody>
                    <a:bodyPr/>
                    <a:lstStyle/>
                    <a:p>
                      <a:pPr algn="just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Развитие в рамках проекта «Ауыл – ел бесігі»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72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27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680808"/>
                  </a:ext>
                </a:extLst>
              </a:tr>
            </a:tbl>
          </a:graphicData>
        </a:graphic>
      </p:graphicFrame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1B2EFC49-BCC2-47B5-9E02-5C1E4DF11437}"/>
              </a:ext>
            </a:extLst>
          </p:cNvPr>
          <p:cNvSpPr txBox="1">
            <a:spLocks/>
          </p:cNvSpPr>
          <p:nvPr/>
        </p:nvSpPr>
        <p:spPr>
          <a:xfrm>
            <a:off x="4271180" y="5501807"/>
            <a:ext cx="1824820" cy="828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+1 336</a:t>
            </a:r>
          </a:p>
          <a:p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45EE8C16-6333-4481-A514-24017C34E9AB}"/>
              </a:ext>
            </a:extLst>
          </p:cNvPr>
          <p:cNvSpPr txBox="1">
            <a:spLocks/>
          </p:cNvSpPr>
          <p:nvPr/>
        </p:nvSpPr>
        <p:spPr>
          <a:xfrm>
            <a:off x="589425" y="5670845"/>
            <a:ext cx="3250932" cy="66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к уровню скорректированного бюджета:</a:t>
            </a:r>
          </a:p>
        </p:txBody>
      </p:sp>
    </p:spTree>
    <p:extLst>
      <p:ext uri="{BB962C8B-B14F-4D97-AF65-F5344CB8AC3E}">
        <p14:creationId xmlns:p14="http://schemas.microsoft.com/office/powerpoint/2010/main" val="1996750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8F04C1D-CA43-4D21-AB6C-BFCC2C26D9E4}"/>
              </a:ext>
            </a:extLst>
          </p:cNvPr>
          <p:cNvSpPr txBox="1">
            <a:spLocks/>
          </p:cNvSpPr>
          <p:nvPr/>
        </p:nvSpPr>
        <p:spPr>
          <a:xfrm>
            <a:off x="0" y="6533610"/>
            <a:ext cx="12192000" cy="324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37EB82-1E87-44A0-BC27-3CBAE2760F77}"/>
              </a:ext>
            </a:extLst>
          </p:cNvPr>
          <p:cNvSpPr/>
          <p:nvPr/>
        </p:nvSpPr>
        <p:spPr>
          <a:xfrm>
            <a:off x="0" y="6444710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6227A1-0E17-403E-93B7-0EED7B2D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4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18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EA9D9E5-9DAF-4808-A87B-D3B398EE5C5A}"/>
              </a:ext>
            </a:extLst>
          </p:cNvPr>
          <p:cNvSpPr txBox="1">
            <a:spLocks/>
          </p:cNvSpPr>
          <p:nvPr/>
        </p:nvSpPr>
        <p:spPr>
          <a:xfrm>
            <a:off x="0" y="266581"/>
            <a:ext cx="12192000" cy="508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Расходы социальной сферы бюджета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C8FFC99-08FA-4C59-9E1A-13291A204F6A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754A51F-9FEB-4762-BE6F-8000535F4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368905"/>
              </p:ext>
            </p:extLst>
          </p:nvPr>
        </p:nvGraphicFramePr>
        <p:xfrm>
          <a:off x="147660" y="883477"/>
          <a:ext cx="6872118" cy="3737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9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3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6843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бюджет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уточненного бюджета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153170"/>
                  </a:ext>
                </a:extLst>
              </a:tr>
              <a:tr h="32533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в том числе: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8 068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8 649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в % к общим расходам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50,3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2F8DB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2F8DB3"/>
                          </a:solidFill>
                          <a:effectLst/>
                          <a:latin typeface="Arial Narrow" panose="020B0606020202030204" pitchFamily="34" charset="0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2F8DB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2F8DB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Социальное обеспечение</a:t>
                      </a:r>
                      <a:r>
                        <a:rPr lang="ru-RU" sz="15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социальная помощь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4 241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4 426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5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Информация и общественное развитие</a:t>
                      </a: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40822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3DBAA25-8974-4E7D-AB81-1A7163BEC8FF}"/>
              </a:ext>
            </a:extLst>
          </p:cNvPr>
          <p:cNvSpPr txBox="1">
            <a:spLocks/>
          </p:cNvSpPr>
          <p:nvPr/>
        </p:nvSpPr>
        <p:spPr>
          <a:xfrm>
            <a:off x="4271180" y="5203108"/>
            <a:ext cx="1824820" cy="828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+581</a:t>
            </a:r>
          </a:p>
          <a:p>
            <a:r>
              <a:rPr lang="ru-RU" sz="2000" b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C2CCC17C-BA3A-443D-B320-B261E31F3092}"/>
              </a:ext>
            </a:extLst>
          </p:cNvPr>
          <p:cNvSpPr txBox="1">
            <a:spLocks/>
          </p:cNvSpPr>
          <p:nvPr/>
        </p:nvSpPr>
        <p:spPr>
          <a:xfrm>
            <a:off x="601148" y="5141969"/>
            <a:ext cx="3250932" cy="66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к уровню скорректированного бюджета: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7F3D5537-E1AE-46F3-AAFC-18C49EC10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9055"/>
              </p:ext>
            </p:extLst>
          </p:nvPr>
        </p:nvGraphicFramePr>
        <p:xfrm>
          <a:off x="7216727" y="860437"/>
          <a:ext cx="4827614" cy="540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295">
                  <a:extLst>
                    <a:ext uri="{9D8B030D-6E8A-4147-A177-3AD203B41FA5}">
                      <a16:colId xmlns:a16="http://schemas.microsoft.com/office/drawing/2014/main" val="3420478787"/>
                    </a:ext>
                  </a:extLst>
                </a:gridCol>
                <a:gridCol w="982319">
                  <a:extLst>
                    <a:ext uri="{9D8B030D-6E8A-4147-A177-3AD203B41FA5}">
                      <a16:colId xmlns:a16="http://schemas.microsoft.com/office/drawing/2014/main" val="2432490064"/>
                    </a:ext>
                  </a:extLst>
                </a:gridCol>
              </a:tblGrid>
              <a:tr h="10105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Основные направления </a:t>
                      </a:r>
                    </a:p>
                    <a:p>
                      <a:pPr algn="ctr"/>
                      <a:r>
                        <a:rPr lang="ru-RU" sz="2000" b="1" i="0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увеличения расходов: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293310"/>
                  </a:ext>
                </a:extLst>
              </a:tr>
              <a:tr h="323091">
                <a:tc>
                  <a:txBody>
                    <a:bodyPr/>
                    <a:lstStyle/>
                    <a:p>
                      <a:pPr algn="just"/>
                      <a:r>
                        <a:rPr lang="kk-KZ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Индексация социальных выплат</a:t>
                      </a:r>
                      <a:endParaRPr lang="ru-RU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493252"/>
                  </a:ext>
                </a:extLst>
              </a:tr>
              <a:tr h="319659"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Мероприятия по борьбе </a:t>
                      </a:r>
                      <a:r>
                        <a:rPr lang="en-US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COVID-19</a:t>
                      </a:r>
                      <a:endParaRPr lang="ru-RU" sz="15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803462"/>
                  </a:ext>
                </a:extLst>
              </a:tr>
              <a:tr h="327921"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Расходы в сфере культуры и общественного развития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810079"/>
                  </a:ext>
                </a:extLst>
              </a:tr>
              <a:tr h="506372"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Обеспечение лекарственными средствами и вакцинами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269761"/>
                  </a:ext>
                </a:extLst>
              </a:tr>
              <a:tr h="567201"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Увеличение норматива финансирования строительства и реконструкцию объектов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706754"/>
                  </a:ext>
                </a:extLst>
              </a:tr>
              <a:tr h="5063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Реализация проекта «Общественные работы» и внедрение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проекта «Серебряный возраст»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301130"/>
                  </a:ext>
                </a:extLst>
              </a:tr>
              <a:tr h="5063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Повышение заработной платы немедицинских работников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475772"/>
                  </a:ext>
                </a:extLst>
              </a:tr>
              <a:tr h="71487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Государственная поддержка молодежи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в рамках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«Первое рабочее место» и «Молодежная практика для выпускников»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12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25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D10BE7D-EF92-4B7E-9CAE-09B8D61F7CAF}"/>
              </a:ext>
            </a:extLst>
          </p:cNvPr>
          <p:cNvSpPr txBox="1">
            <a:spLocks/>
          </p:cNvSpPr>
          <p:nvPr/>
        </p:nvSpPr>
        <p:spPr>
          <a:xfrm>
            <a:off x="0" y="6533610"/>
            <a:ext cx="12192000" cy="324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449394A-F784-4597-A4E2-0F481EC7C713}"/>
              </a:ext>
            </a:extLst>
          </p:cNvPr>
          <p:cNvSpPr/>
          <p:nvPr/>
        </p:nvSpPr>
        <p:spPr>
          <a:xfrm>
            <a:off x="0" y="6444710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FC4BB766-92F1-4976-8102-05784A26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4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19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54A29AB-9F63-4E53-ADC2-23A798E77556}"/>
              </a:ext>
            </a:extLst>
          </p:cNvPr>
          <p:cNvSpPr txBox="1">
            <a:spLocks/>
          </p:cNvSpPr>
          <p:nvPr/>
        </p:nvSpPr>
        <p:spPr>
          <a:xfrm>
            <a:off x="0" y="-28841"/>
            <a:ext cx="12192000" cy="409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Трансферты регионам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2F5ACF0-9AA8-456B-9572-5ECC41B7F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12144"/>
              </p:ext>
            </p:extLst>
          </p:nvPr>
        </p:nvGraphicFramePr>
        <p:xfrm>
          <a:off x="139354" y="443160"/>
          <a:ext cx="11913292" cy="5994539"/>
        </p:xfrm>
        <a:graphic>
          <a:graphicData uri="http://schemas.openxmlformats.org/drawingml/2006/table">
            <a:tbl>
              <a:tblPr/>
              <a:tblGrid>
                <a:gridCol w="2120586">
                  <a:extLst>
                    <a:ext uri="{9D8B030D-6E8A-4147-A177-3AD203B41FA5}">
                      <a16:colId xmlns:a16="http://schemas.microsoft.com/office/drawing/2014/main" val="3339772454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2408397380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1824627931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1809323372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2970847996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2070498222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3951743972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2166292526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2743238212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3701261952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1616192837"/>
                    </a:ext>
                  </a:extLst>
                </a:gridCol>
                <a:gridCol w="890246">
                  <a:extLst>
                    <a:ext uri="{9D8B030D-6E8A-4147-A177-3AD203B41FA5}">
                      <a16:colId xmlns:a16="http://schemas.microsoft.com/office/drawing/2014/main" val="1804408920"/>
                    </a:ext>
                  </a:extLst>
                </a:gridCol>
              </a:tblGrid>
              <a:tr h="199253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областей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6717"/>
                  </a:ext>
                </a:extLst>
              </a:tr>
              <a:tr h="199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Утвержденный бюджет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Уточненный бюджет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Отклонение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(6-2)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 них: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08829"/>
                  </a:ext>
                </a:extLst>
              </a:tr>
              <a:tr h="199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ВСЕГО: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числе: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ВСЕГО: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числе: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779112"/>
                  </a:ext>
                </a:extLst>
              </a:tr>
              <a:tr h="199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ЦТТ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ЦТР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ЦТТ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ЦТР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ЦТТ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ЦТР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239384"/>
                  </a:ext>
                </a:extLst>
              </a:tr>
              <a:tr h="212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5007" marR="5007" marT="500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358805"/>
                  </a:ext>
                </a:extLst>
              </a:tr>
              <a:tr h="2970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в том числе:</a:t>
                      </a:r>
                    </a:p>
                  </a:txBody>
                  <a:tcPr marL="5007" marR="5007" marT="50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4 684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41780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Акмолинская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671774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Актюбинская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603302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Алматинская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950779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Атырауская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954692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Вост-Казахстанская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146394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Жамбылская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453955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Зап-Казахстанская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734064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Карагандинская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820462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Кызылординская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8034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Костанайская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302989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Мангистауская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084011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Павлодарская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878083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Сев-Казахстанская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962997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Туркестанская область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18591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г.Шымкент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74096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г.Алматы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633999"/>
                  </a:ext>
                </a:extLst>
              </a:tr>
              <a:tr h="2404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г.Нұр-Сұлтан </a:t>
                      </a:r>
                    </a:p>
                  </a:txBody>
                  <a:tcPr marL="45066" marR="5007" marT="5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535351"/>
                  </a:ext>
                </a:extLst>
              </a:tr>
              <a:tr h="5565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сбалансированности бюджета Мангистауской области </a:t>
                      </a:r>
                    </a:p>
                  </a:txBody>
                  <a:tcPr marL="45066" marR="5007" marT="50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505384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02066886-0D8C-4889-8C75-C46B42659A55}"/>
              </a:ext>
            </a:extLst>
          </p:cNvPr>
          <p:cNvSpPr txBox="1">
            <a:spLocks/>
          </p:cNvSpPr>
          <p:nvPr/>
        </p:nvSpPr>
        <p:spPr>
          <a:xfrm>
            <a:off x="10820400" y="180289"/>
            <a:ext cx="1268082" cy="279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100" i="1" dirty="0">
                <a:latin typeface="Arial Narrow" panose="020B0606020202030204" pitchFamily="34" charset="0"/>
                <a:cs typeface="Arial" panose="020B060402020202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12926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EDFEA-07D2-41F5-BC58-13D7DDE2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76" y="226737"/>
            <a:ext cx="12192000" cy="44339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Макроэкономическая основа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C10EB38-485A-4F63-AED0-D83257FA7E30}"/>
              </a:ext>
            </a:extLst>
          </p:cNvPr>
          <p:cNvSpPr txBox="1">
            <a:spLocks/>
          </p:cNvSpPr>
          <p:nvPr/>
        </p:nvSpPr>
        <p:spPr>
          <a:xfrm>
            <a:off x="0" y="-1007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C92BF15-0D50-45DD-8048-222CF1EFE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55414"/>
              </p:ext>
            </p:extLst>
          </p:nvPr>
        </p:nvGraphicFramePr>
        <p:xfrm>
          <a:off x="211462" y="792326"/>
          <a:ext cx="11769075" cy="5166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3795">
                  <a:extLst>
                    <a:ext uri="{9D8B030D-6E8A-4147-A177-3AD203B41FA5}">
                      <a16:colId xmlns:a16="http://schemas.microsoft.com/office/drawing/2014/main" val="718741194"/>
                    </a:ext>
                  </a:extLst>
                </a:gridCol>
                <a:gridCol w="1416320">
                  <a:extLst>
                    <a:ext uri="{9D8B030D-6E8A-4147-A177-3AD203B41FA5}">
                      <a16:colId xmlns:a16="http://schemas.microsoft.com/office/drawing/2014/main" val="46597571"/>
                    </a:ext>
                  </a:extLst>
                </a:gridCol>
                <a:gridCol w="1416320">
                  <a:extLst>
                    <a:ext uri="{9D8B030D-6E8A-4147-A177-3AD203B41FA5}">
                      <a16:colId xmlns:a16="http://schemas.microsoft.com/office/drawing/2014/main" val="2332534335"/>
                    </a:ext>
                  </a:extLst>
                </a:gridCol>
                <a:gridCol w="1416320">
                  <a:extLst>
                    <a:ext uri="{9D8B030D-6E8A-4147-A177-3AD203B41FA5}">
                      <a16:colId xmlns:a16="http://schemas.microsoft.com/office/drawing/2014/main" val="3249360432"/>
                    </a:ext>
                  </a:extLst>
                </a:gridCol>
                <a:gridCol w="1416320">
                  <a:extLst>
                    <a:ext uri="{9D8B030D-6E8A-4147-A177-3AD203B41FA5}">
                      <a16:colId xmlns:a16="http://schemas.microsoft.com/office/drawing/2014/main" val="3458547141"/>
                    </a:ext>
                  </a:extLst>
                </a:gridCol>
              </a:tblGrid>
              <a:tr h="3609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Оценка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895564"/>
                  </a:ext>
                </a:extLst>
              </a:tr>
              <a:tr h="507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Утвержденный прогноз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Прогноз </a:t>
                      </a: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на уточнение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Отклонение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00305"/>
                  </a:ext>
                </a:extLst>
              </a:tr>
              <a:tr h="4535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Объём ВВП (млрд. тенге)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81 269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87 076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91 544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4 468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941074"/>
                  </a:ext>
                </a:extLst>
              </a:tr>
              <a:tr h="435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Реальный прирост ВВП (%)</a:t>
                      </a: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912520"/>
                  </a:ext>
                </a:extLst>
              </a:tr>
              <a:tr h="4471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Среднегодовой уровень инфляции (%)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8,4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4-6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8-10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35470"/>
                  </a:ext>
                </a:extLst>
              </a:tr>
              <a:tr h="48019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Среднегодовой курс тенге к долл. США (Т/$)                          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426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425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140707"/>
                  </a:ext>
                </a:extLst>
              </a:tr>
              <a:tr h="5261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Мировая цена на нефть (смесь BRENT), долл. США за баррель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241238"/>
                  </a:ext>
                </a:extLst>
              </a:tr>
              <a:tr h="4477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Добыча нефти, включая газовый конденсат (млн. тонн)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66070"/>
                  </a:ext>
                </a:extLst>
              </a:tr>
              <a:tr h="4534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Экспорт товаров, млрд. долл. США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60,3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rial Narrow" panose="020B0606020202030204" pitchFamily="34" charset="0"/>
                        </a:rPr>
                        <a:t>60,1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500953"/>
                  </a:ext>
                </a:extLst>
              </a:tr>
              <a:tr h="465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Импорт товаров, млрд. долл. США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39,7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40,</a:t>
                      </a:r>
                      <a:r>
                        <a:rPr lang="en-US" sz="200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</a:t>
                      </a:r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298260"/>
                  </a:ext>
                </a:extLst>
              </a:tr>
              <a:tr h="5056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Торговый баланс, млрд. долл. США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20,7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Arial Narrow" panose="020B0606020202030204" pitchFamily="34" charset="0"/>
                        </a:rPr>
                        <a:t>19,</a:t>
                      </a:r>
                      <a:r>
                        <a:rPr lang="en-US" sz="200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697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66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2CAF0C9-7FC8-497A-8595-8629CA5789CC}"/>
              </a:ext>
            </a:extLst>
          </p:cNvPr>
          <p:cNvSpPr txBox="1">
            <a:spLocks/>
          </p:cNvSpPr>
          <p:nvPr/>
        </p:nvSpPr>
        <p:spPr>
          <a:xfrm>
            <a:off x="0" y="6558402"/>
            <a:ext cx="12192000" cy="2995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E00636-1E0A-40B4-903E-645BF2B306A2}"/>
              </a:ext>
            </a:extLst>
          </p:cNvPr>
          <p:cNvSpPr/>
          <p:nvPr/>
        </p:nvSpPr>
        <p:spPr>
          <a:xfrm>
            <a:off x="0" y="6469502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300E08F-56FF-414B-8D58-B5CD2E9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18712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3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315DEF4-BA1F-407D-BA8F-9C660CD9EF13}"/>
              </a:ext>
            </a:extLst>
          </p:cNvPr>
          <p:cNvSpPr txBox="1">
            <a:spLocks/>
          </p:cNvSpPr>
          <p:nvPr/>
        </p:nvSpPr>
        <p:spPr>
          <a:xfrm>
            <a:off x="0" y="209328"/>
            <a:ext cx="12192000" cy="539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Доходы республиканского бюджета на 2022 год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5C2075D-58E6-4C35-B3CB-AADD6532E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30766"/>
              </p:ext>
            </p:extLst>
          </p:nvPr>
        </p:nvGraphicFramePr>
        <p:xfrm>
          <a:off x="198707" y="838200"/>
          <a:ext cx="11744764" cy="5355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664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 (млрд. тенге)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уточненного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028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Доходы (без учета трансфертов)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9 207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10 162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 algn="just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  <a:r>
                        <a:rPr lang="ru-RU" sz="1600" b="0" i="1" u="none" strike="noStrike" baseline="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 ВВП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Налоговые поступления,</a:t>
                      </a:r>
                      <a:r>
                        <a:rPr lang="ru-RU" sz="2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из них: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8 919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9 817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898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01">
                <a:tc>
                  <a:txBody>
                    <a:bodyPr/>
                    <a:lstStyle/>
                    <a:p>
                      <a:pPr lvl="0" algn="just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  <a:r>
                        <a:rPr lang="ru-RU" sz="1600" b="0" i="1" u="none" strike="noStrike" baseline="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 ВВП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2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1" u="none" strike="noStrike" dirty="0">
                          <a:effectLst/>
                          <a:latin typeface="Arial Narrow" panose="020B0606020202030204" pitchFamily="34" charset="0"/>
                        </a:rPr>
                        <a:t>Корпоративный</a:t>
                      </a:r>
                      <a:r>
                        <a:rPr lang="ru-RU" sz="18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подоходный налог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8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2 562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2 905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0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1" u="none" strike="noStrike" dirty="0">
                          <a:effectLst/>
                          <a:latin typeface="Arial Narrow" panose="020B0606020202030204" pitchFamily="34" charset="0"/>
                        </a:rPr>
                        <a:t>Налог на добавленную</a:t>
                      </a:r>
                      <a:r>
                        <a:rPr lang="ru-RU" sz="18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стоимость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8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3 912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3 907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6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Акцизы</a:t>
                      </a:r>
                    </a:p>
                  </a:txBody>
                  <a:tcPr marL="28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340115"/>
                  </a:ext>
                </a:extLst>
              </a:tr>
              <a:tr h="3191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Поступления за использование природных и других ресурсов</a:t>
                      </a:r>
                    </a:p>
                  </a:txBody>
                  <a:tcPr marL="28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460386"/>
                  </a:ext>
                </a:extLst>
              </a:tr>
              <a:tr h="3535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1" u="none" strike="noStrike" dirty="0">
                          <a:effectLst/>
                          <a:latin typeface="Arial Narrow" panose="020B0606020202030204" pitchFamily="34" charset="0"/>
                        </a:rPr>
                        <a:t>Налоги</a:t>
                      </a:r>
                      <a:r>
                        <a:rPr lang="ru-RU" sz="1800" b="0" i="1" u="none" strike="noStrike" baseline="0" dirty="0">
                          <a:effectLst/>
                          <a:latin typeface="Arial Narrow" panose="020B0606020202030204" pitchFamily="34" charset="0"/>
                        </a:rPr>
                        <a:t> на международную торговлю</a:t>
                      </a:r>
                      <a:r>
                        <a:rPr lang="ru-RU" sz="1800" b="0" i="1" u="none" strike="noStrike" dirty="0">
                          <a:effectLst/>
                          <a:latin typeface="Arial Narrow" panose="020B0606020202030204" pitchFamily="34" charset="0"/>
                        </a:rPr>
                        <a:t>, из них: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8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1 629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ЭТП на нефть</a:t>
                      </a:r>
                    </a:p>
                  </a:txBody>
                  <a:tcPr marL="54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1 188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1 784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2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u="none" strike="noStrike" dirty="0">
                          <a:effectLst/>
                          <a:latin typeface="Arial Narrow" panose="020B0606020202030204" pitchFamily="34" charset="0"/>
                        </a:rPr>
                        <a:t>Неналоговые поступления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9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u="none" strike="noStrike" dirty="0">
                          <a:effectLst/>
                          <a:latin typeface="Arial Narrow" panose="020B0606020202030204" pitchFamily="34" charset="0"/>
                        </a:rPr>
                        <a:t>Поступления</a:t>
                      </a:r>
                      <a:r>
                        <a:rPr lang="ru-RU" sz="2200" b="0" u="none" strike="noStrike" baseline="0" dirty="0">
                          <a:effectLst/>
                          <a:latin typeface="Arial Narrow" panose="020B0606020202030204" pitchFamily="34" charset="0"/>
                        </a:rPr>
                        <a:t> от продажи основного капитала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6F467E0-709A-435F-90C0-75B34A64E6D2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82CAF0C9-7FC8-497A-8595-8629CA5789CC}"/>
              </a:ext>
            </a:extLst>
          </p:cNvPr>
          <p:cNvSpPr txBox="1">
            <a:spLocks/>
          </p:cNvSpPr>
          <p:nvPr/>
        </p:nvSpPr>
        <p:spPr>
          <a:xfrm>
            <a:off x="0" y="6659944"/>
            <a:ext cx="12192000" cy="198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E00636-1E0A-40B4-903E-645BF2B306A2}"/>
              </a:ext>
            </a:extLst>
          </p:cNvPr>
          <p:cNvSpPr/>
          <p:nvPr/>
        </p:nvSpPr>
        <p:spPr>
          <a:xfrm>
            <a:off x="0" y="6571044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0300E08F-56FF-414B-8D58-B5CD2E9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18712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4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315DEF4-BA1F-407D-BA8F-9C660CD9EF13}"/>
              </a:ext>
            </a:extLst>
          </p:cNvPr>
          <p:cNvSpPr txBox="1">
            <a:spLocks/>
          </p:cNvSpPr>
          <p:nvPr/>
        </p:nvSpPr>
        <p:spPr>
          <a:xfrm>
            <a:off x="-1" y="198056"/>
            <a:ext cx="12192000" cy="43381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Параметры республиканского бюджета на 2022 год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5AE0AC5-50AC-42C5-B1B7-91E6942197CA}"/>
              </a:ext>
            </a:extLst>
          </p:cNvPr>
          <p:cNvSpPr txBox="1">
            <a:spLocks/>
          </p:cNvSpPr>
          <p:nvPr/>
        </p:nvSpPr>
        <p:spPr>
          <a:xfrm>
            <a:off x="0" y="-1007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1F143D8-5AA9-4D8C-A33E-B61462A52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39364"/>
              </p:ext>
            </p:extLst>
          </p:nvPr>
        </p:nvGraphicFramePr>
        <p:xfrm>
          <a:off x="322216" y="634940"/>
          <a:ext cx="11547566" cy="5911908"/>
        </p:xfrm>
        <a:graphic>
          <a:graphicData uri="http://schemas.openxmlformats.org/drawingml/2006/table">
            <a:tbl>
              <a:tblPr/>
              <a:tblGrid>
                <a:gridCol w="5674481">
                  <a:extLst>
                    <a:ext uri="{9D8B030D-6E8A-4147-A177-3AD203B41FA5}">
                      <a16:colId xmlns:a16="http://schemas.microsoft.com/office/drawing/2014/main" val="2242248798"/>
                    </a:ext>
                  </a:extLst>
                </a:gridCol>
                <a:gridCol w="1957695">
                  <a:extLst>
                    <a:ext uri="{9D8B030D-6E8A-4147-A177-3AD203B41FA5}">
                      <a16:colId xmlns:a16="http://schemas.microsoft.com/office/drawing/2014/main" val="196884209"/>
                    </a:ext>
                  </a:extLst>
                </a:gridCol>
                <a:gridCol w="1957695">
                  <a:extLst>
                    <a:ext uri="{9D8B030D-6E8A-4147-A177-3AD203B41FA5}">
                      <a16:colId xmlns:a16="http://schemas.microsoft.com/office/drawing/2014/main" val="3607558278"/>
                    </a:ext>
                  </a:extLst>
                </a:gridCol>
                <a:gridCol w="1957695">
                  <a:extLst>
                    <a:ext uri="{9D8B030D-6E8A-4147-A177-3AD203B41FA5}">
                      <a16:colId xmlns:a16="http://schemas.microsoft.com/office/drawing/2014/main" val="2692369821"/>
                    </a:ext>
                  </a:extLst>
                </a:gridCol>
              </a:tblGrid>
              <a:tr h="35516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 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54901"/>
                  </a:ext>
                </a:extLst>
              </a:tr>
              <a:tr h="470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Скорректированный </a:t>
                      </a:r>
                      <a:b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уточненного бюджета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16691"/>
                  </a:ext>
                </a:extLst>
              </a:tr>
              <a:tr h="4147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Поступления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13 076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15 81</a:t>
                      </a:r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2 741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649073"/>
                  </a:ext>
                </a:extLst>
              </a:tr>
              <a:tr h="259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процентах к ВВП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15,0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17,3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10064"/>
                  </a:ext>
                </a:extLst>
              </a:tr>
              <a:tr h="322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Доходы (без учета трансфертов)</a:t>
                      </a:r>
                    </a:p>
                  </a:txBody>
                  <a:tcPr marL="5905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9 207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162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955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33001"/>
                  </a:ext>
                </a:extLst>
              </a:tr>
              <a:tr h="259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процентах к ВВП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10,6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11,1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816207"/>
                  </a:ext>
                </a:extLst>
              </a:tr>
              <a:tr h="291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118102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8 919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9 817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898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398921"/>
                  </a:ext>
                </a:extLst>
              </a:tr>
              <a:tr h="291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118102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286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864601"/>
                  </a:ext>
                </a:extLst>
              </a:tr>
              <a:tr h="291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118102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543169"/>
                  </a:ext>
                </a:extLst>
              </a:tr>
              <a:tr h="291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Поступления трансфертов, из них:</a:t>
                      </a:r>
                    </a:p>
                  </a:txBody>
                  <a:tcPr marL="118102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3 711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503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0455"/>
                  </a:ext>
                </a:extLst>
              </a:tr>
              <a:tr h="241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Гарантированный трансферт из Национального фонда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2 400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4 030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1 63</a:t>
                      </a:r>
                      <a:r>
                        <a:rPr lang="ru-RU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21" marR="4921" marT="49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34302"/>
                  </a:ext>
                </a:extLst>
              </a:tr>
              <a:tr h="241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Целевой трансферт 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21" marR="4921" marT="49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100462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Обратный трансферт по акцизам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269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431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730308"/>
                  </a:ext>
                </a:extLst>
              </a:tr>
              <a:tr h="319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118102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-6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444550"/>
                  </a:ext>
                </a:extLst>
              </a:tr>
              <a:tr h="4147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16 054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ru-RU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795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741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764523"/>
                  </a:ext>
                </a:extLst>
              </a:tr>
              <a:tr h="259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процентах к ВВП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</a:t>
                      </a: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758350"/>
                  </a:ext>
                </a:extLst>
              </a:tr>
              <a:tr h="385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Дефицит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-2 978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-2 978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297127"/>
                  </a:ext>
                </a:extLst>
              </a:tr>
              <a:tr h="259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процентах к ВВП</a:t>
                      </a:r>
                    </a:p>
                  </a:txBody>
                  <a:tcPr marL="177154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-3,4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-3,</a:t>
                      </a: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9444"/>
                  </a:ext>
                </a:extLst>
              </a:tr>
              <a:tr h="309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Объем ВВП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87 076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91 544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4 468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17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86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EDFEA-07D2-41F5-BC58-13D7DDE2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76" y="240804"/>
            <a:ext cx="12192000" cy="77206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Направления расходов </a:t>
            </a:r>
            <a:b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проекта уточнения республиканского бюджета на 2022 год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5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C10EB38-485A-4F63-AED0-D83257FA7E30}"/>
              </a:ext>
            </a:extLst>
          </p:cNvPr>
          <p:cNvSpPr txBox="1">
            <a:spLocks/>
          </p:cNvSpPr>
          <p:nvPr/>
        </p:nvSpPr>
        <p:spPr>
          <a:xfrm>
            <a:off x="0" y="-1007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CC9E27E-D148-4EEC-9EEA-4CBC592E0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65505"/>
              </p:ext>
            </p:extLst>
          </p:nvPr>
        </p:nvGraphicFramePr>
        <p:xfrm>
          <a:off x="318477" y="1228591"/>
          <a:ext cx="11555046" cy="4803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523">
                  <a:extLst>
                    <a:ext uri="{9D8B030D-6E8A-4147-A177-3AD203B41FA5}">
                      <a16:colId xmlns:a16="http://schemas.microsoft.com/office/drawing/2014/main" val="1164727871"/>
                    </a:ext>
                  </a:extLst>
                </a:gridCol>
                <a:gridCol w="8845062">
                  <a:extLst>
                    <a:ext uri="{9D8B030D-6E8A-4147-A177-3AD203B41FA5}">
                      <a16:colId xmlns:a16="http://schemas.microsoft.com/office/drawing/2014/main" val="371809804"/>
                    </a:ext>
                  </a:extLst>
                </a:gridCol>
                <a:gridCol w="1885461">
                  <a:extLst>
                    <a:ext uri="{9D8B030D-6E8A-4147-A177-3AD203B41FA5}">
                      <a16:colId xmlns:a16="http://schemas.microsoft.com/office/drawing/2014/main" val="701446186"/>
                    </a:ext>
                  </a:extLst>
                </a:gridCol>
              </a:tblGrid>
              <a:tr h="43139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Направления расходов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год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(млрд. тенге)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536527"/>
                  </a:ext>
                </a:extLst>
              </a:tr>
              <a:tr h="581288">
                <a:tc gridSpan="2">
                  <a:txBody>
                    <a:bodyPr/>
                    <a:lstStyle/>
                    <a:p>
                      <a:pPr algn="l"/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2 741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547510"/>
                  </a:ext>
                </a:extLst>
              </a:tr>
              <a:tr h="63316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Реализация поручений Президента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469110"/>
                  </a:ext>
                </a:extLst>
              </a:tr>
              <a:tr h="270135">
                <a:tc>
                  <a:txBody>
                    <a:bodyPr/>
                    <a:lstStyle/>
                    <a:p>
                      <a:pPr algn="ctr"/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16699"/>
                  </a:ext>
                </a:extLst>
              </a:tr>
              <a:tr h="56806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Дополнительные расходы связанные с изменением макроэкономических показателей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93774"/>
                  </a:ext>
                </a:extLst>
              </a:tr>
              <a:tr h="255462">
                <a:tc>
                  <a:txBody>
                    <a:bodyPr/>
                    <a:lstStyle/>
                    <a:p>
                      <a:pPr algn="ctr"/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40292"/>
                  </a:ext>
                </a:extLst>
              </a:tr>
              <a:tr h="5446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3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программных документов 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(Национальные проекты, предвыборная программа)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077350"/>
                  </a:ext>
                </a:extLst>
              </a:tr>
              <a:tr h="267185">
                <a:tc>
                  <a:txBody>
                    <a:bodyPr/>
                    <a:lstStyle/>
                    <a:p>
                      <a:pPr algn="ctr"/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350328"/>
                  </a:ext>
                </a:extLst>
              </a:tr>
              <a:tr h="57101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Реализация неотложных обязательств государства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4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26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8F04C1D-CA43-4D21-AB6C-BFCC2C26D9E4}"/>
              </a:ext>
            </a:extLst>
          </p:cNvPr>
          <p:cNvSpPr txBox="1">
            <a:spLocks/>
          </p:cNvSpPr>
          <p:nvPr/>
        </p:nvSpPr>
        <p:spPr>
          <a:xfrm>
            <a:off x="0" y="6533610"/>
            <a:ext cx="12192000" cy="324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37EB82-1E87-44A0-BC27-3CBAE2760F77}"/>
              </a:ext>
            </a:extLst>
          </p:cNvPr>
          <p:cNvSpPr/>
          <p:nvPr/>
        </p:nvSpPr>
        <p:spPr>
          <a:xfrm>
            <a:off x="0" y="6444710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6227A1-0E17-403E-93B7-0EED7B2D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4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6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EA9D9E5-9DAF-4808-A87B-D3B398EE5C5A}"/>
              </a:ext>
            </a:extLst>
          </p:cNvPr>
          <p:cNvSpPr txBox="1">
            <a:spLocks/>
          </p:cNvSpPr>
          <p:nvPr/>
        </p:nvSpPr>
        <p:spPr>
          <a:xfrm>
            <a:off x="0" y="222006"/>
            <a:ext cx="12192000" cy="556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Расходы на реализацию поручений Президента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683E7B9-70B1-49CA-B1FA-7C6DD90FF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22898"/>
              </p:ext>
            </p:extLst>
          </p:nvPr>
        </p:nvGraphicFramePr>
        <p:xfrm>
          <a:off x="230144" y="867239"/>
          <a:ext cx="11731711" cy="468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3786">
                  <a:extLst>
                    <a:ext uri="{9D8B030D-6E8A-4147-A177-3AD203B41FA5}">
                      <a16:colId xmlns:a16="http://schemas.microsoft.com/office/drawing/2014/main" val="1453433261"/>
                    </a:ext>
                  </a:extLst>
                </a:gridCol>
                <a:gridCol w="1587925">
                  <a:extLst>
                    <a:ext uri="{9D8B030D-6E8A-4147-A177-3AD203B41FA5}">
                      <a16:colId xmlns:a16="http://schemas.microsoft.com/office/drawing/2014/main" val="501684868"/>
                    </a:ext>
                  </a:extLst>
                </a:gridCol>
              </a:tblGrid>
              <a:tr h="5722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Наименование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2438"/>
                  </a:ext>
                </a:extLst>
              </a:tr>
              <a:tr h="576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1 794</a:t>
                      </a:r>
                    </a:p>
                  </a:txBody>
                  <a:tcPr marL="36000" marR="3600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367863"/>
                  </a:ext>
                </a:extLst>
              </a:tr>
              <a:tr h="57215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Устранение последствий январских событий</a:t>
                      </a:r>
                      <a:endParaRPr lang="ru-RU" sz="2200" b="0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000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4921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576083"/>
                  </a:ext>
                </a:extLst>
              </a:tr>
              <a:tr h="52558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</a:pPr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боевой готовности и оснащенности силовых структур</a:t>
                      </a:r>
                      <a:r>
                        <a:rPr lang="ru-RU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 органов по чрезвычайным ситуациям</a:t>
                      </a:r>
                      <a:endParaRPr lang="ru-RU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000" marR="4921" marT="4921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Arial Narrow" panose="020B0606020202030204" pitchFamily="34" charset="0"/>
                        </a:rPr>
                        <a:t>441</a:t>
                      </a:r>
                    </a:p>
                  </a:txBody>
                  <a:tcPr marL="4921" marR="4921" marT="4921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150235"/>
                  </a:ext>
                </a:extLst>
              </a:tr>
              <a:tr h="5255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  <a:r>
                        <a:rPr lang="ru-RU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в рамках </a:t>
                      </a:r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Программы повышения доходов населения</a:t>
                      </a:r>
                    </a:p>
                  </a:txBody>
                  <a:tcPr marL="288000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Arial Narrow" panose="020B0606020202030204" pitchFamily="34" charset="0"/>
                        </a:rPr>
                        <a:t>197</a:t>
                      </a:r>
                    </a:p>
                  </a:txBody>
                  <a:tcPr marL="4921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03464"/>
                  </a:ext>
                </a:extLst>
              </a:tr>
              <a:tr h="5905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Мероприятия в рамках Плана обеспечения</a:t>
                      </a:r>
                      <a:r>
                        <a:rPr lang="ru-RU" sz="2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продовольственной безопасности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288000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Arial Narrow" panose="020B0606020202030204" pitchFamily="34" charset="0"/>
                        </a:rPr>
                        <a:t>238</a:t>
                      </a:r>
                    </a:p>
                  </a:txBody>
                  <a:tcPr marL="4921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110515"/>
                  </a:ext>
                </a:extLst>
              </a:tr>
              <a:tr h="557844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Приоритетные мероприятия </a:t>
                      </a:r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действий Правительства РК</a:t>
                      </a:r>
                    </a:p>
                  </a:txBody>
                  <a:tcPr marL="288000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921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344196"/>
                  </a:ext>
                </a:extLst>
              </a:tr>
              <a:tr h="5806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Расходы на развитие регионов</a:t>
                      </a:r>
                    </a:p>
                  </a:txBody>
                  <a:tcPr marL="288000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Arial Narrow" panose="020B0606020202030204" pitchFamily="34" charset="0"/>
                        </a:rPr>
                        <a:t>476</a:t>
                      </a:r>
                    </a:p>
                  </a:txBody>
                  <a:tcPr marL="4921" marR="4921" marT="4921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781443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BC9F8128-9ACA-4730-8B97-F628EF7677A1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6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7CB9469-DB1A-4B21-BC95-51C62138684B}"/>
              </a:ext>
            </a:extLst>
          </p:cNvPr>
          <p:cNvSpPr txBox="1">
            <a:spLocks/>
          </p:cNvSpPr>
          <p:nvPr/>
        </p:nvSpPr>
        <p:spPr>
          <a:xfrm>
            <a:off x="0" y="6533610"/>
            <a:ext cx="12192000" cy="324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C820C7-9D13-44F3-9CFF-E79270EEA70A}"/>
              </a:ext>
            </a:extLst>
          </p:cNvPr>
          <p:cNvSpPr/>
          <p:nvPr/>
        </p:nvSpPr>
        <p:spPr>
          <a:xfrm>
            <a:off x="0" y="6444710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2281BEA3-37E6-4A91-B81B-8BE7A0D1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354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C9BD440E-CCA4-49FE-AD27-0689882E92A9}" type="slidenum">
              <a:rPr lang="ru-RU" sz="2800" b="1">
                <a:solidFill>
                  <a:srgbClr val="002060"/>
                </a:solidFill>
                <a:latin typeface="Arial Narrow" panose="020B0606020202030204" pitchFamily="34" charset="0"/>
              </a:rPr>
              <a:pPr/>
              <a:t>7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1D49D00-D75F-440F-99F9-0FE4731AEF46}"/>
              </a:ext>
            </a:extLst>
          </p:cNvPr>
          <p:cNvSpPr txBox="1">
            <a:spLocks/>
          </p:cNvSpPr>
          <p:nvPr/>
        </p:nvSpPr>
        <p:spPr>
          <a:xfrm>
            <a:off x="0" y="222006"/>
            <a:ext cx="12192000" cy="583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Устранение последствий январских событий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F754DDC-2994-4F18-918B-060DD985B49A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D7B7063-E08E-4159-9292-88BBECA8A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549219"/>
              </p:ext>
            </p:extLst>
          </p:nvPr>
        </p:nvGraphicFramePr>
        <p:xfrm>
          <a:off x="151334" y="965637"/>
          <a:ext cx="11665525" cy="4474430"/>
        </p:xfrm>
        <a:graphic>
          <a:graphicData uri="http://schemas.openxmlformats.org/drawingml/2006/table">
            <a:tbl>
              <a:tblPr/>
              <a:tblGrid>
                <a:gridCol w="6194625">
                  <a:extLst>
                    <a:ext uri="{9D8B030D-6E8A-4147-A177-3AD203B41FA5}">
                      <a16:colId xmlns:a16="http://schemas.microsoft.com/office/drawing/2014/main" val="2242248798"/>
                    </a:ext>
                  </a:extLst>
                </a:gridCol>
                <a:gridCol w="1574152">
                  <a:extLst>
                    <a:ext uri="{9D8B030D-6E8A-4147-A177-3AD203B41FA5}">
                      <a16:colId xmlns:a16="http://schemas.microsoft.com/office/drawing/2014/main" val="2692369821"/>
                    </a:ext>
                  </a:extLst>
                </a:gridCol>
                <a:gridCol w="3896748">
                  <a:extLst>
                    <a:ext uri="{9D8B030D-6E8A-4147-A177-3AD203B41FA5}">
                      <a16:colId xmlns:a16="http://schemas.microsoft.com/office/drawing/2014/main" val="3579599598"/>
                    </a:ext>
                  </a:extLst>
                </a:gridCol>
              </a:tblGrid>
              <a:tr h="650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Показатель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054901"/>
                  </a:ext>
                </a:extLst>
              </a:tr>
              <a:tr h="6457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ВСЕГО,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 том числе:</a:t>
                      </a:r>
                      <a:endParaRPr lang="ru-RU" sz="28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endParaRPr lang="ru-RU" sz="28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04435"/>
                  </a:ext>
                </a:extLst>
              </a:tr>
              <a:tr h="1281544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Меры по оказанию государственной поддержки пострадавшим субъектам МСБ в г. Алматы и других регионах</a:t>
                      </a:r>
                    </a:p>
                  </a:txBody>
                  <a:tcPr marL="288000" marT="0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T="0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Восстановление субъектов МСБ в Алматинской, Актюбинской,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Атырауской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Жамбылской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Кызылординской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областях, а также в г. Шымкент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Из резерва Правительства выделено </a:t>
                      </a:r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24 млрд. тенге</a:t>
                      </a:r>
                    </a:p>
                  </a:txBody>
                  <a:tcPr marT="0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05"/>
                  </a:ext>
                </a:extLst>
              </a:tr>
              <a:tr h="1139483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Восстановление поврежденных административных, социальных и коммунальных объектов и инфраструктуры</a:t>
                      </a:r>
                    </a:p>
                  </a:txBody>
                  <a:tcPr marL="288000" marT="0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0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Восстановление объектов в Алматинской,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Жамбылской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Кызылординской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областях, а также в г. Шымкент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Из резерва Правительства выделено </a:t>
                      </a:r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 млрд. тенге</a:t>
                      </a:r>
                    </a:p>
                  </a:txBody>
                  <a:tcPr marT="0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398921"/>
                  </a:ext>
                </a:extLst>
              </a:tr>
              <a:tr h="7570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Демонтаж зданий и сооружений по комплексу «Резиденция Президента РК в Алматы»</a:t>
                      </a:r>
                    </a:p>
                  </a:txBody>
                  <a:tcPr marL="288000" marR="4921" marT="4921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4921" marR="4921" marT="4921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4921" marR="4921" marT="4921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944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10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EDFEA-07D2-41F5-BC58-13D7DDE2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76" y="196191"/>
            <a:ext cx="12192000" cy="84481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Повышение боевой готовности и оснащенности силовых структур </a:t>
            </a:r>
            <a:b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и органов по чрезвычайным ситуациям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8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8E4F89-7C63-4DC0-803D-058AAE73573F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A5E298D1-6CAC-4949-88B9-CF5F4C37D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400076"/>
              </p:ext>
            </p:extLst>
          </p:nvPr>
        </p:nvGraphicFramePr>
        <p:xfrm>
          <a:off x="191911" y="1249116"/>
          <a:ext cx="11798806" cy="4457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828">
                  <a:extLst>
                    <a:ext uri="{9D8B030D-6E8A-4147-A177-3AD203B41FA5}">
                      <a16:colId xmlns:a16="http://schemas.microsoft.com/office/drawing/2014/main" val="221887697"/>
                    </a:ext>
                  </a:extLst>
                </a:gridCol>
                <a:gridCol w="2043897">
                  <a:extLst>
                    <a:ext uri="{9D8B030D-6E8A-4147-A177-3AD203B41FA5}">
                      <a16:colId xmlns:a16="http://schemas.microsoft.com/office/drawing/2014/main" val="2725682619"/>
                    </a:ext>
                  </a:extLst>
                </a:gridCol>
                <a:gridCol w="1986591">
                  <a:extLst>
                    <a:ext uri="{9D8B030D-6E8A-4147-A177-3AD203B41FA5}">
                      <a16:colId xmlns:a16="http://schemas.microsoft.com/office/drawing/2014/main" val="1901985153"/>
                    </a:ext>
                  </a:extLst>
                </a:gridCol>
                <a:gridCol w="1967490">
                  <a:extLst>
                    <a:ext uri="{9D8B030D-6E8A-4147-A177-3AD203B41FA5}">
                      <a16:colId xmlns:a16="http://schemas.microsoft.com/office/drawing/2014/main" val="58356288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Наименование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 год (млрд. тенге)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9616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Утвержденный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бюджет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Проект уточненного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Отклонение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32081"/>
                  </a:ext>
                </a:extLst>
              </a:tr>
              <a:tr h="633219">
                <a:tc>
                  <a:txBody>
                    <a:bodyPr/>
                    <a:lstStyle/>
                    <a:p>
                      <a:r>
                        <a:rPr lang="ru-RU" sz="2800" b="1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</a:p>
                  </a:txBody>
                  <a:tcPr marL="3600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1 660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2 102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441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621054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Министерство внутренних дел</a:t>
                      </a: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345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417555"/>
                  </a:ext>
                </a:extLst>
              </a:tr>
              <a:tr h="474133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Министерство по чрезвычайным ситуациям</a:t>
                      </a:r>
                    </a:p>
                  </a:txBody>
                  <a:tcPr marL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207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905651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Министерство обороны</a:t>
                      </a:r>
                    </a:p>
                  </a:txBody>
                  <a:tcPr marL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521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571630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Государственный оборонный заказ</a:t>
                      </a:r>
                    </a:p>
                  </a:txBody>
                  <a:tcPr marL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095374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Генеральная прокуратура</a:t>
                      </a:r>
                    </a:p>
                  </a:txBody>
                  <a:tcPr marL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40954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Специальные государственные органы</a:t>
                      </a:r>
                    </a:p>
                  </a:txBody>
                  <a:tcPr marL="180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185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5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EDFEA-07D2-41F5-BC58-13D7DDE2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6191"/>
            <a:ext cx="12192000" cy="51203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Мероприятия в рамках Программы повышения доходов населения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52EF9FA-EE06-4865-8661-E33D14EF90F7}"/>
              </a:ext>
            </a:extLst>
          </p:cNvPr>
          <p:cNvSpPr txBox="1">
            <a:spLocks/>
          </p:cNvSpPr>
          <p:nvPr/>
        </p:nvSpPr>
        <p:spPr>
          <a:xfrm>
            <a:off x="0" y="6512898"/>
            <a:ext cx="12192000" cy="345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7DE643-2E5C-4C71-8736-F082F0C0E23F}"/>
              </a:ext>
            </a:extLst>
          </p:cNvPr>
          <p:cNvSpPr/>
          <p:nvPr/>
        </p:nvSpPr>
        <p:spPr>
          <a:xfrm>
            <a:off x="-4276" y="6432386"/>
            <a:ext cx="12192000" cy="88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A0A64-42D1-456D-9081-15BB583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700"/>
            <a:ext cx="2743200" cy="365125"/>
          </a:xfrm>
        </p:spPr>
        <p:txBody>
          <a:bodyPr/>
          <a:lstStyle/>
          <a:p>
            <a:fld id="{C9BD440E-CCA4-49FE-AD27-0689882E92A9}" type="slidenum">
              <a:rPr lang="ru-RU" sz="2800" b="1" smtClean="0">
                <a:solidFill>
                  <a:srgbClr val="002060"/>
                </a:solidFill>
                <a:latin typeface="Arial Narrow" panose="020B0606020202030204" pitchFamily="34" charset="0"/>
              </a:rPr>
              <a:t>9</a:t>
            </a:fld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C22AB4-6584-4C7F-9417-B5D4542EBBB4}"/>
              </a:ext>
            </a:extLst>
          </p:cNvPr>
          <p:cNvSpPr txBox="1">
            <a:spLocks/>
          </p:cNvSpPr>
          <p:nvPr/>
        </p:nvSpPr>
        <p:spPr>
          <a:xfrm>
            <a:off x="490411" y="6468447"/>
            <a:ext cx="11616283" cy="407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1200" i="1" dirty="0"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8E4F89-7C63-4DC0-803D-058AAE73573F}"/>
              </a:ext>
            </a:extLst>
          </p:cNvPr>
          <p:cNvSpPr txBox="1">
            <a:spLocks/>
          </p:cNvSpPr>
          <p:nvPr/>
        </p:nvSpPr>
        <p:spPr>
          <a:xfrm>
            <a:off x="0" y="2625"/>
            <a:ext cx="12192000" cy="1935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762572B-026E-4687-9696-78DF45512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22933"/>
              </p:ext>
            </p:extLst>
          </p:nvPr>
        </p:nvGraphicFramePr>
        <p:xfrm>
          <a:off x="134872" y="828267"/>
          <a:ext cx="11913703" cy="5171393"/>
        </p:xfrm>
        <a:graphic>
          <a:graphicData uri="http://schemas.openxmlformats.org/drawingml/2006/table">
            <a:tbl>
              <a:tblPr/>
              <a:tblGrid>
                <a:gridCol w="10407141">
                  <a:extLst>
                    <a:ext uri="{9D8B030D-6E8A-4147-A177-3AD203B41FA5}">
                      <a16:colId xmlns:a16="http://schemas.microsoft.com/office/drawing/2014/main" val="2242248798"/>
                    </a:ext>
                  </a:extLst>
                </a:gridCol>
                <a:gridCol w="1506562">
                  <a:extLst>
                    <a:ext uri="{9D8B030D-6E8A-4147-A177-3AD203B41FA5}">
                      <a16:colId xmlns:a16="http://schemas.microsoft.com/office/drawing/2014/main" val="2692369821"/>
                    </a:ext>
                  </a:extLst>
                </a:gridCol>
              </a:tblGrid>
              <a:tr h="592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Наименование мероприятий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4921" marR="4921" marT="4921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054901"/>
                  </a:ext>
                </a:extLst>
              </a:tr>
              <a:tr h="5767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ВСЕГО,</a:t>
                      </a:r>
                      <a:r>
                        <a:rPr lang="ru-RU" sz="28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в том числе:</a:t>
                      </a:r>
                      <a:endParaRPr lang="ru-RU" sz="28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04435"/>
                  </a:ext>
                </a:extLst>
              </a:tr>
              <a:tr h="3569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Предоставление микрокредитов гражданам для открытия собственного бизнеса</a:t>
                      </a: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840282"/>
                  </a:ext>
                </a:extLst>
              </a:tr>
              <a:tr h="3569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Субсидирование части платы за жилье, арендованное в частном жилищном фонде</a:t>
                      </a: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509041"/>
                  </a:ext>
                </a:extLst>
              </a:tr>
              <a:tr h="3226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Реализация проекта «Общественные работы» и внедрение</a:t>
                      </a:r>
                      <a:r>
                        <a:rPr lang="ru-RU" sz="1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проекта «Серебряный возраст»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538469"/>
                  </a:ext>
                </a:extLst>
              </a:tr>
              <a:tr h="562077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Создание 50 тысяч семейных хозяйств через новые формы вовлечения в оборот сельхозземель, а также освоение орошаемых земель</a:t>
                      </a:r>
                    </a:p>
                  </a:txBody>
                  <a:tcPr marL="180000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494" marR="2494" marT="2494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601537"/>
                  </a:ext>
                </a:extLst>
              </a:tr>
              <a:tr h="32260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Государственная поддержка молодежи</a:t>
                      </a:r>
                      <a:r>
                        <a:rPr lang="ru-RU" sz="1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в рамках </a:t>
                      </a: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«Первое рабочее место» и «Молодежная практика для выпускников»</a:t>
                      </a: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864601"/>
                  </a:ext>
                </a:extLst>
              </a:tr>
              <a:tr h="39220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Выдача безвозмездных грантов молодежи и социально-уязвимым слоям населения в размере до 400 МРП</a:t>
                      </a: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951839"/>
                  </a:ext>
                </a:extLst>
              </a:tr>
              <a:tr h="427466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Развитие науки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(в том числе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у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величение заработных плат ведущих ученых путем включения в базовое финансирование)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4921" marR="4921" marT="4921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938143"/>
                  </a:ext>
                </a:extLst>
              </a:tr>
              <a:tr h="842457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Увеличение средней заработной платы работников сфер здравоохранения, образования, культуры, спорта и науки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(з/п спортивных судей, профессорско-преподавательского состава, руководящих работников творческих ВУЗ-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ов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НАО «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ГК«Правительство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для граждан», увеличение штатных единиц Национальных сборных команд, пожизненного ежемесячного обеспечения спортсменам из числа чемпионов и призеров и их тренерам, размера стипендий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студентов бакалавриата </a:t>
                      </a:r>
                      <a:r>
                        <a:rPr lang="ru-RU" sz="13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(в 2 раза),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магистратуры и докторантуры </a:t>
                      </a:r>
                      <a:r>
                        <a:rPr lang="ru-RU" sz="13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(в 1,5 раза))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4921" marT="4921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4921" marR="4921" marT="4921" marB="0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874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636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5959</TotalTime>
  <Words>2790</Words>
  <Application>Microsoft Office PowerPoint</Application>
  <PresentationFormat>Широкоэкранный</PresentationFormat>
  <Paragraphs>1089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Тема Office</vt:lpstr>
      <vt:lpstr>г. Нур-Султан, 2022 год</vt:lpstr>
      <vt:lpstr>Макроэкономическая основа</vt:lpstr>
      <vt:lpstr>Презентация PowerPoint</vt:lpstr>
      <vt:lpstr>Презентация PowerPoint</vt:lpstr>
      <vt:lpstr>Направления расходов  проекта уточнения республиканского бюджета на 2022 год</vt:lpstr>
      <vt:lpstr>Презентация PowerPoint</vt:lpstr>
      <vt:lpstr>Презентация PowerPoint</vt:lpstr>
      <vt:lpstr>Повышение боевой готовности и оснащенности силовых структур  и органов по чрезвычайным ситуациям</vt:lpstr>
      <vt:lpstr>Мероприятия в рамках Программы повышения доходов населения</vt:lpstr>
      <vt:lpstr>Мероприятия в рамках  Плана обеспечения продовольственной безопасности</vt:lpstr>
      <vt:lpstr>Презентация PowerPoint</vt:lpstr>
      <vt:lpstr>Дополнительные расходы на развитие регионов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Ташимова Айнаш</cp:lastModifiedBy>
  <cp:revision>858</cp:revision>
  <cp:lastPrinted>2022-04-07T02:54:15Z</cp:lastPrinted>
  <dcterms:created xsi:type="dcterms:W3CDTF">2021-01-16T04:40:56Z</dcterms:created>
  <dcterms:modified xsi:type="dcterms:W3CDTF">2022-04-07T02:56:38Z</dcterms:modified>
</cp:coreProperties>
</file>