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34" r:id="rId2"/>
    <p:sldId id="439" r:id="rId3"/>
    <p:sldId id="440" r:id="rId4"/>
    <p:sldId id="442" r:id="rId5"/>
    <p:sldId id="443" r:id="rId6"/>
    <p:sldId id="448" r:id="rId7"/>
    <p:sldId id="464" r:id="rId8"/>
    <p:sldId id="433" r:id="rId9"/>
    <p:sldId id="411" r:id="rId10"/>
    <p:sldId id="406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81" d="100"/>
          <a:sy n="81" d="100"/>
        </p:scale>
        <p:origin x="24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5659" cy="498135"/>
          </a:xfrm>
          <a:prstGeom prst="rect">
            <a:avLst/>
          </a:prstGeom>
        </p:spPr>
        <p:txBody>
          <a:bodyPr vert="horz" lIns="90919" tIns="45460" rIns="90919" bIns="4546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4"/>
            <a:ext cx="2945659" cy="498135"/>
          </a:xfrm>
          <a:prstGeom prst="rect">
            <a:avLst/>
          </a:prstGeom>
        </p:spPr>
        <p:txBody>
          <a:bodyPr vert="horz" lIns="90919" tIns="45460" rIns="90919" bIns="45460" rtlCol="0"/>
          <a:lstStyle>
            <a:lvl1pPr algn="r">
              <a:defRPr sz="1200"/>
            </a:lvl1pPr>
          </a:lstStyle>
          <a:p>
            <a:fld id="{78AC7EC6-FBC3-4D4E-9577-78A757782886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19" tIns="45460" rIns="90919" bIns="454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0919" tIns="45460" rIns="90919" bIns="4546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0919" tIns="45460" rIns="90919" bIns="4546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8134"/>
          </a:xfrm>
          <a:prstGeom prst="rect">
            <a:avLst/>
          </a:prstGeom>
        </p:spPr>
        <p:txBody>
          <a:bodyPr vert="horz" lIns="90919" tIns="45460" rIns="90919" bIns="45460" rtlCol="0" anchor="b"/>
          <a:lstStyle>
            <a:lvl1pPr algn="r">
              <a:defRPr sz="1200"/>
            </a:lvl1pPr>
          </a:lstStyle>
          <a:p>
            <a:fld id="{ACF09C1E-2850-48E9-B8E9-26B2A84BE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688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9C1E-2850-48E9-B8E9-26B2A84BECD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5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9C1E-2850-48E9-B8E9-26B2A84BECD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5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4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73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72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431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59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4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60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7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0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5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0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1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1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/>
          <p:cNvSpPr txBox="1">
            <a:spLocks noChangeArrowheads="1"/>
          </p:cNvSpPr>
          <p:nvPr/>
        </p:nvSpPr>
        <p:spPr bwMode="auto">
          <a:xfrm>
            <a:off x="5295" y="6165075"/>
            <a:ext cx="12186708" cy="5524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8409" tIns="54209" rIns="108409" bIns="5420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24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</a:t>
            </a:r>
            <a:r>
              <a:rPr lang="ru-RU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-Султан</a:t>
            </a:r>
            <a:r>
              <a:rPr lang="en-US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 год</a:t>
            </a:r>
            <a:endParaRPr lang="en-US" b="1" i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01942" y="261982"/>
            <a:ext cx="11051969" cy="802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64" tIns="54381" rIns="108764" bIns="54381" anchor="ctr"/>
          <a:lstStyle/>
          <a:p>
            <a:pPr algn="ctr" defTabSz="9142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МИНИСТЕРСТВО ИНДУСТРИИ И ИНФРАСТРУКТУРНОГО РАЗВИТИЯ РК</a:t>
            </a:r>
          </a:p>
        </p:txBody>
      </p:sp>
      <p:pic>
        <p:nvPicPr>
          <p:cNvPr id="7" name="Рисунок 6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xmlns="" id="{AC026D14-46B7-44A9-937D-7CB10447CD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49" y="280917"/>
            <a:ext cx="754785" cy="778305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/>
          </p:cNvSpPr>
          <p:nvPr/>
        </p:nvSpPr>
        <p:spPr bwMode="auto">
          <a:xfrm>
            <a:off x="331260" y="2488914"/>
            <a:ext cx="11346893" cy="158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8" rIns="91422" bIns="45718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 Закона РК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 внесении изменений и дополнений в некоторые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законодательные акты Республики Казахстан по вопросам реформирования жилищной политики»</a:t>
            </a:r>
          </a:p>
        </p:txBody>
      </p:sp>
    </p:spTree>
    <p:extLst>
      <p:ext uri="{BB962C8B-B14F-4D97-AF65-F5344CB8AC3E}">
        <p14:creationId xmlns:p14="http://schemas.microsoft.com/office/powerpoint/2010/main" val="36450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Номер слайда 1"/>
          <p:cNvSpPr txBox="1">
            <a:spLocks/>
          </p:cNvSpPr>
          <p:nvPr/>
        </p:nvSpPr>
        <p:spPr bwMode="auto">
          <a:xfrm>
            <a:off x="11642651" y="6507239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rgbClr val="31859C"/>
                </a:solidFill>
                <a:latin typeface="Arial" pitchFamily="34" charset="0"/>
              </a:rPr>
              <a:t>10</a:t>
            </a:r>
            <a:endParaRPr lang="ru-RU" sz="14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97709" y="1180734"/>
            <a:ext cx="163740" cy="168794"/>
          </a:xfrm>
          <a:prstGeom prst="ellips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>
            <a:stCxn id="38" idx="4"/>
          </p:cNvCxnSpPr>
          <p:nvPr/>
        </p:nvCxnSpPr>
        <p:spPr>
          <a:xfrm>
            <a:off x="479579" y="1349528"/>
            <a:ext cx="0" cy="1112563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397709" y="2377694"/>
            <a:ext cx="163740" cy="168794"/>
          </a:xfrm>
          <a:prstGeom prst="ellips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10381" y="709723"/>
            <a:ext cx="111794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КОДЕКСА: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Гражданский, Бюджетный, Уголовно-процессуальный,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Гражданский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процессуальный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10369" y="1795291"/>
            <a:ext cx="1100363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ru-RU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ЗАКОНОВ: </a:t>
            </a:r>
            <a:endParaRPr lang="ru-RU" sz="20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Национальном Банке Республики Казахстан;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банках и банковской деятельности в Республике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ипотеке недвижимого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отношениях;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нотариате;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жилищных строительных сбережениях в Республике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местном государственном управлении и самоуправлении в Республике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государственном регулировании, контроле и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надзоре финансового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 и финансовых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кредитных бюро и формировании кредитных историй в Республике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обязательном гарантировании депозитов, размещенных в банках второго уровня Республики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национальных реестрах идентификационных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номеров;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бухгалтерском учете и финансовой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отчетности;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регистрации прав на недвижимое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имущество;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исполнительном производстве и статусе судебных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исполнителей;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государственном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имуществе;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разрешениях и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уведомлениях;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информатизации;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платежах и платежных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системах;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ветеранах;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601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НЕОБХОДИМЫЕ ЗАКОНОДАТЕЛЬНЫЕ ИЗМЕНЕНИЯ</a:t>
            </a:r>
          </a:p>
        </p:txBody>
      </p:sp>
      <p:grpSp>
        <p:nvGrpSpPr>
          <p:cNvPr id="10" name="Google Shape;1357;p20"/>
          <p:cNvGrpSpPr/>
          <p:nvPr/>
        </p:nvGrpSpPr>
        <p:grpSpPr>
          <a:xfrm>
            <a:off x="156813" y="474174"/>
            <a:ext cx="11876786" cy="91160"/>
            <a:chOff x="243577" y="655286"/>
            <a:chExt cx="8731500" cy="63191"/>
          </a:xfrm>
        </p:grpSpPr>
        <p:cxnSp>
          <p:nvCxnSpPr>
            <p:cNvPr id="11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20338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СТАТУС ОТБАСЫ БАНКА</a:t>
            </a: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2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7" name="Прямоугольник 4"/>
          <p:cNvSpPr>
            <a:spLocks noChangeArrowheads="1"/>
          </p:cNvSpPr>
          <p:nvPr/>
        </p:nvSpPr>
        <p:spPr bwMode="auto">
          <a:xfrm>
            <a:off x="952500" y="916612"/>
            <a:ext cx="4000500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ПРАВОВОЙ СТАТУС ОТБАСЫ БАНКА</a:t>
            </a:r>
            <a:endParaRPr lang="ru-RU" altLang="ru-RU" sz="2800" b="1" dirty="0">
              <a:solidFill>
                <a:srgbClr val="006600"/>
              </a:solidFill>
              <a:latin typeface="Arial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58" name="Прямоугольник 4"/>
          <p:cNvSpPr>
            <a:spLocks noChangeArrowheads="1"/>
          </p:cNvSpPr>
          <p:nvPr/>
        </p:nvSpPr>
        <p:spPr bwMode="auto">
          <a:xfrm>
            <a:off x="6994560" y="734204"/>
            <a:ext cx="4488872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ВЫХОД ИЗ ПОД РЕГУЛИРОВАНИЯ НБ РК</a:t>
            </a:r>
            <a:r>
              <a:rPr lang="ru-RU" altLang="ru-RU" sz="2800" b="1" dirty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8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и АРРФР</a:t>
            </a:r>
            <a:endParaRPr lang="ru-RU" altLang="ru-RU" sz="2800" b="1" dirty="0">
              <a:solidFill>
                <a:srgbClr val="006600"/>
              </a:solidFill>
              <a:latin typeface="Arial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61949" y="2318088"/>
            <a:ext cx="501491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Ведение, мониторинг и актуализация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Единой республиканской электронной базы очередников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ru-RU" sz="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Формирование, ведение, мониторинг, актуализация и постановка на учет граждан в базе </a:t>
            </a:r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Центр обеспечения жильем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»;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ru-RU" sz="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Распределение жилья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гражданам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176962" y="2213313"/>
            <a:ext cx="586703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Сохранение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надзора со стороны НБ РК и АРРФР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некоторых областях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Отбасы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Банка;  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q"/>
            </a:pPr>
            <a:endParaRPr lang="ru-RU" sz="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Осуществление банковских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 других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операций  без лицензии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регулятора в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рамках законодательства;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q"/>
            </a:pPr>
            <a:endParaRPr lang="ru-RU" sz="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Параметры финансовой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устойчивости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Банка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определяются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Правительством РК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q"/>
            </a:pPr>
            <a:endParaRPr lang="ru-RU" sz="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Гарантирование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государством сохранности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жилищных строительных сбережений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аналогии с  АО «Казахстанский  фонд гарантирования депозитов»)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1" name="Нашивка 27"/>
          <p:cNvSpPr/>
          <p:nvPr/>
        </p:nvSpPr>
        <p:spPr>
          <a:xfrm>
            <a:off x="5376863" y="986324"/>
            <a:ext cx="390525" cy="778189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2" name="Нашивка 28"/>
          <p:cNvSpPr/>
          <p:nvPr/>
        </p:nvSpPr>
        <p:spPr>
          <a:xfrm>
            <a:off x="5681663" y="986325"/>
            <a:ext cx="390525" cy="778189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3" name="Нашивка 29"/>
          <p:cNvSpPr/>
          <p:nvPr/>
        </p:nvSpPr>
        <p:spPr>
          <a:xfrm>
            <a:off x="6005512" y="986326"/>
            <a:ext cx="342900" cy="787062"/>
          </a:xfrm>
          <a:prstGeom prst="chevron">
            <a:avLst/>
          </a:prstGeom>
          <a:solidFill>
            <a:srgbClr val="C4F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5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ПРЕОБРАЗОВАНИЕ ОТБАСЫ БАНКА В ПОЛНОЦЕННЫЙ НАЦИОНАЛЬНЫЙ ИНСТИТУТ РАЗВИТИЯ</a:t>
            </a: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3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-6645" y="5794341"/>
            <a:ext cx="12192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1700" b="1" dirty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ТЕКУЩАЯ ОЧЕРЕДЬ (</a:t>
            </a:r>
            <a:r>
              <a:rPr lang="ru-RU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590 </a:t>
            </a:r>
            <a:r>
              <a:rPr lang="ru-RU" altLang="ru-RU" sz="1700" b="1" dirty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тыс. человек) БУДЕТ ОБЕСПЕЧИВАТЬСЯ ЖИЛЬЕМ В ЗАВИСИМОСТИ</a:t>
            </a:r>
          </a:p>
          <a:p>
            <a:pPr algn="ctr">
              <a:buClrTx/>
              <a:buFontTx/>
              <a:buNone/>
            </a:pPr>
            <a:r>
              <a:rPr lang="ru-RU" altLang="ru-RU" sz="1700" b="1" u="sng" dirty="0">
                <a:solidFill>
                  <a:srgbClr val="006600"/>
                </a:solidFill>
                <a:sym typeface="Arial Narrow" panose="020B0606020202030204" pitchFamily="34" charset="0"/>
              </a:rPr>
              <a:t>ОТ ДАТЫ (ГОДА) ПОСТАНОВКИ НА УЧЕТ И УРОВНЯ </a:t>
            </a:r>
            <a:r>
              <a:rPr lang="ru-RU" altLang="ru-RU" sz="1700" b="1" u="sng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ДОХОДОВ.</a:t>
            </a:r>
            <a:endParaRPr lang="ru-RU" altLang="ru-RU" sz="1700" b="1" dirty="0">
              <a:solidFill>
                <a:schemeClr val="tx2">
                  <a:lumMod val="75000"/>
                </a:schemeClr>
              </a:solidFill>
              <a:sym typeface="Arial Narrow" panose="020B0606020202030204" pitchFamily="34" charset="0"/>
            </a:endParaRPr>
          </a:p>
        </p:txBody>
      </p:sp>
      <p:sp>
        <p:nvSpPr>
          <p:cNvPr id="16" name="Прямоугольник 4"/>
          <p:cNvSpPr>
            <a:spLocks noChangeArrowheads="1"/>
          </p:cNvSpPr>
          <p:nvPr/>
        </p:nvSpPr>
        <p:spPr bwMode="auto">
          <a:xfrm>
            <a:off x="678299" y="690339"/>
            <a:ext cx="111220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tabLst>
                <a:tab pos="3584575" algn="l"/>
              </a:tabLst>
            </a:pPr>
            <a:r>
              <a:rPr lang="ru-RU" altLang="ru-RU" sz="4000" b="1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590 </a:t>
            </a:r>
            <a:r>
              <a:rPr lang="ru-RU" altLang="ru-RU" sz="2000" b="1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тыс.</a:t>
            </a:r>
            <a:r>
              <a:rPr lang="ru-RU" altLang="ru-RU" sz="2800" b="1" dirty="0" smtClean="0">
                <a:solidFill>
                  <a:srgbClr val="00B050"/>
                </a:solidFill>
                <a:sym typeface="Arial Narrow" panose="020B0606020202030204" pitchFamily="34" charset="0"/>
              </a:rPr>
              <a:t> 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очередников МИО </a:t>
            </a:r>
            <a:r>
              <a:rPr lang="ru-RU" altLang="ru-RU" i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(по состоянию на 01.01.2022 г.)</a:t>
            </a:r>
            <a:endParaRPr lang="ru-RU" altLang="ru-RU" sz="2400" i="1" dirty="0">
              <a:solidFill>
                <a:schemeClr val="tx2">
                  <a:lumMod val="75000"/>
                </a:schemeClr>
              </a:solidFill>
              <a:sym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9121" y="760163"/>
            <a:ext cx="11636104" cy="638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2067" y="1841225"/>
            <a:ext cx="5579010" cy="3724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1755679" y="1686805"/>
            <a:ext cx="229757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ОТБАСЫ БАНК</a:t>
            </a:r>
          </a:p>
        </p:txBody>
      </p:sp>
      <p:sp>
        <p:nvSpPr>
          <p:cNvPr id="20" name="Прямоугольник 4"/>
          <p:cNvSpPr>
            <a:spLocks noChangeArrowheads="1"/>
          </p:cNvSpPr>
          <p:nvPr/>
        </p:nvSpPr>
        <p:spPr bwMode="auto">
          <a:xfrm>
            <a:off x="676897" y="2676304"/>
            <a:ext cx="52372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ВЕДЕНИЕ, ПОСТАНОВКА И УЧЕТ </a:t>
            </a:r>
            <a:r>
              <a:rPr lang="ru-RU" b="1" dirty="0">
                <a:solidFill>
                  <a:srgbClr val="006600"/>
                </a:solidFill>
              </a:rPr>
              <a:t>ВСЕХ НУЖДАЮЩИХСЯ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ЖИЛЬЕ</a:t>
            </a:r>
            <a:endParaRPr lang="ru-RU" altLang="ru-RU" dirty="0">
              <a:solidFill>
                <a:schemeClr val="tx2">
                  <a:lumMod val="75000"/>
                </a:schemeClr>
              </a:solidFill>
              <a:sym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2214" y="3377591"/>
            <a:ext cx="51088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" panose="020B0604020202020204" pitchFamily="34" charset="0"/>
              </a:rPr>
              <a:t>ПОЛНЫЙ ДОСТУП К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ГОС.БАЗАМ ДАННЫХ</a:t>
            </a:r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ФИЗ.ЛИЦ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2215" y="2082349"/>
            <a:ext cx="5231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" panose="020B0604020202020204" pitchFamily="34" charset="0"/>
              </a:rPr>
              <a:t>СОЗДАНИЕ НА БАЗЕ БАНКА </a:t>
            </a:r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ЦЕНТРА 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ОБЕСПЕЧЕНИЯ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ЖИЛЬЕМ</a:t>
            </a:r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2215" y="3972906"/>
            <a:ext cx="359212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endParaRPr lang="ru-RU" sz="1350" dirty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4183" y="2101399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94183" y="2713776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4183" y="3335469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4183" y="3922954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2054" y="3887145"/>
            <a:ext cx="51290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" panose="020B0604020202020204" pitchFamily="34" charset="0"/>
              </a:rPr>
              <a:t>ПЛАТФОРМА ДЛЯ ИСПОЛЬЗОВАНИЯ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ЖИЛИЩНЫХ СЕРТИФИКАТОВ, ПЕНСИОННЫХ НАКОПЛЕНИЙ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 ЦЕЛЯХ ПРИОБРЕТЕНИЯ ЖИЛЬЯ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98462" y="1845515"/>
            <a:ext cx="5816763" cy="3720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4"/>
          <p:cNvSpPr>
            <a:spLocks noChangeArrowheads="1"/>
          </p:cNvSpPr>
          <p:nvPr/>
        </p:nvSpPr>
        <p:spPr bwMode="auto">
          <a:xfrm>
            <a:off x="6857192" y="1671933"/>
            <a:ext cx="457280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ЦЕНТР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ОБЕСПЕЧЕНИЯ 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ЖИЛЬЕМ</a:t>
            </a:r>
          </a:p>
        </p:txBody>
      </p:sp>
      <p:sp>
        <p:nvSpPr>
          <p:cNvPr id="31" name="Прямоугольник 4"/>
          <p:cNvSpPr>
            <a:spLocks noChangeArrowheads="1"/>
          </p:cNvSpPr>
          <p:nvPr/>
        </p:nvSpPr>
        <p:spPr bwMode="auto">
          <a:xfrm>
            <a:off x="6591085" y="2795797"/>
            <a:ext cx="53274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b="1" dirty="0" smtClean="0">
                <a:solidFill>
                  <a:srgbClr val="006600"/>
                </a:solidFill>
              </a:rPr>
              <a:t>ИНТЕГРАЦИЯ </a:t>
            </a:r>
            <a:r>
              <a:rPr lang="ru-RU" b="1" dirty="0">
                <a:solidFill>
                  <a:srgbClr val="006600"/>
                </a:solidFill>
              </a:rPr>
              <a:t>СИСТЕМЫ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ОТБАСЫ БАНК С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ГОСУДАРСТВЕННЫМИ БАЗАМИ ДАННЫХ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91084" y="2129401"/>
            <a:ext cx="532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ФОРМИРОВАНИЕ 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ЦИФРОВОГО ПОРТРЕТА СЕМЬИ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РАСКРЫВАЮЩИЙ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ДОХОДЫ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ИМУЩЕСТВО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И АКТИВЫ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301168" y="2171163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301168" y="2863905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01168" y="3479843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301168" y="4489511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4"/>
          <p:cNvSpPr>
            <a:spLocks noChangeArrowheads="1"/>
          </p:cNvSpPr>
          <p:nvPr/>
        </p:nvSpPr>
        <p:spPr bwMode="auto">
          <a:xfrm>
            <a:off x="6591085" y="3403643"/>
            <a:ext cx="53274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РАСПРЕДЕЛЕНИЕ ЖИЛЬЯ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ДОХОДАМ СОГЛАСНО </a:t>
            </a:r>
            <a:r>
              <a:rPr lang="ru-RU" b="1" dirty="0">
                <a:solidFill>
                  <a:srgbClr val="006600"/>
                </a:solidFill>
              </a:rPr>
              <a:t>ЛЕСТНИЦЕ ДОСТУПНОСТИ ЖИЛЬЯ</a:t>
            </a:r>
            <a:r>
              <a:rPr lang="ru-RU" dirty="0">
                <a:solidFill>
                  <a:srgbClr val="006600"/>
                </a:solidFill>
              </a:rPr>
              <a:t>.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РАВНЫЙ И СПРАВЕДЛИВЫЙ </a:t>
            </a:r>
            <a:r>
              <a:rPr lang="ru-RU" b="1" dirty="0">
                <a:solidFill>
                  <a:srgbClr val="006600"/>
                </a:solidFill>
              </a:rPr>
              <a:t>ДОСТУП ВСЕМ ГРАЖДАНАМ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НЕ ИМЕЮЩИМ ЖИЛЬЯ</a:t>
            </a:r>
          </a:p>
        </p:txBody>
      </p:sp>
      <p:sp>
        <p:nvSpPr>
          <p:cNvPr id="39" name="Прямоугольник 4"/>
          <p:cNvSpPr>
            <a:spLocks noChangeArrowheads="1"/>
          </p:cNvSpPr>
          <p:nvPr/>
        </p:nvSpPr>
        <p:spPr bwMode="auto">
          <a:xfrm>
            <a:off x="6590913" y="4413311"/>
            <a:ext cx="532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ПОСТАНОВКА ГРАЖДАН В БАЗУ «ЦЕНТР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ОБЕСПЕЧЕНИЯ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ЖИЛЬЕМ» </a:t>
            </a:r>
            <a:r>
              <a:rPr lang="ru-RU" b="1" dirty="0" smtClean="0">
                <a:solidFill>
                  <a:srgbClr val="006600"/>
                </a:solidFill>
              </a:rPr>
              <a:t>ВНЕ </a:t>
            </a:r>
            <a:r>
              <a:rPr lang="ru-RU" b="1" dirty="0">
                <a:solidFill>
                  <a:srgbClr val="006600"/>
                </a:solidFill>
              </a:rPr>
              <a:t>ЗАВИСИМОСТИ</a:t>
            </a:r>
            <a:r>
              <a:rPr lang="ru-RU" dirty="0">
                <a:solidFill>
                  <a:srgbClr val="006600"/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 ПРИНАДЛЕЖНОСТИ К КАТЕГОРИЯМ. </a:t>
            </a:r>
            <a:r>
              <a:rPr lang="ru-RU" b="1" dirty="0">
                <a:solidFill>
                  <a:srgbClr val="006600"/>
                </a:solidFill>
              </a:rPr>
              <a:t>ПОВТОРНОЕ ВКЛЮЧЕНИЕ В БАЗУ НЕ ДОПУСКАЕТСЯ (ТОЛЬКО 1 РАЗ) </a:t>
            </a:r>
          </a:p>
        </p:txBody>
      </p:sp>
      <p:sp>
        <p:nvSpPr>
          <p:cNvPr id="40" name="Равнобедренный треугольник 39"/>
          <p:cNvSpPr/>
          <p:nvPr/>
        </p:nvSpPr>
        <p:spPr>
          <a:xfrm rot="10800000">
            <a:off x="4911110" y="1491774"/>
            <a:ext cx="2134171" cy="150773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94183" y="4699140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5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70675" y="4720103"/>
            <a:ext cx="51290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РЕАЛИЗАЦИЯ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" panose="020B0604020202020204" pitchFamily="34" charset="0"/>
              </a:rPr>
              <a:t>МЕР ГОСУДАРСТВЕННОЙ ПОДДЕРЖКИ,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НАПРАВЛЕННЫХ НА УЛУЧШЕНИЕ ЖИЛИЩНЫХ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14431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СУБСИДИРОВАНИЕ АРЕНДНОЙ ПЛАТЫ</a:t>
            </a: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4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8" name="TextBox 33">
            <a:extLst>
              <a:ext uri="{FF2B5EF4-FFF2-40B4-BE49-F238E27FC236}">
                <a16:creationId xmlns:a16="http://schemas.microsoft.com/office/drawing/2014/main" xmlns="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8193" y="1784717"/>
            <a:ext cx="2963302" cy="132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9" tIns="45719" rIns="91439" bIns="45719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8000" b="1" dirty="0" smtClean="0">
                <a:solidFill>
                  <a:srgbClr val="006600"/>
                </a:solidFill>
              </a:rPr>
              <a:t>590</a:t>
            </a:r>
            <a:endParaRPr lang="ru-RU" altLang="ru-RU" sz="8000" b="1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9528" y="2984840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endParaRPr lang="ru-RU" sz="2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1470995" y="1862966"/>
            <a:ext cx="2931475" cy="1704588"/>
          </a:xfrm>
          <a:prstGeom prst="hexagon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6">
              <a:defRPr/>
            </a:pPr>
            <a:endParaRPr lang="ru-RU" b="1" dirty="0">
              <a:solidFill>
                <a:srgbClr val="006600"/>
              </a:solidFill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4150" y="1168408"/>
            <a:ext cx="2948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defRPr/>
            </a:pPr>
            <a:r>
              <a:rPr lang="ru-RU" altLang="ru-RU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ВСЕГО</a:t>
            </a:r>
            <a:r>
              <a:rPr lang="en-US" altLang="ru-RU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kk-KZ" altLang="ru-RU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В СТРАНЕ</a:t>
            </a:r>
            <a:endParaRPr lang="ru-RU" altLang="ru-RU" sz="2000" b="1" dirty="0" smtClean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  <a:p>
            <a:pPr algn="ctr" defTabSz="456507">
              <a:defRPr/>
            </a:pPr>
            <a:r>
              <a:rPr lang="ru-RU" altLang="ru-RU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ОЧЕРЕДНИКОВ</a:t>
            </a:r>
            <a:endParaRPr lang="ru-RU" altLang="ru-RU" sz="2000" b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cxnSp>
        <p:nvCxnSpPr>
          <p:cNvPr id="12" name="Прямая со стрелкой 11"/>
          <p:cNvCxnSpPr>
            <a:stCxn id="10" idx="0"/>
          </p:cNvCxnSpPr>
          <p:nvPr/>
        </p:nvCxnSpPr>
        <p:spPr>
          <a:xfrm>
            <a:off x="4402470" y="2715260"/>
            <a:ext cx="2077461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062523" y="1115071"/>
            <a:ext cx="3730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defRPr/>
            </a:pPr>
            <a:r>
              <a:rPr lang="ru-RU" altLang="ru-RU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ОЧЕР</a:t>
            </a:r>
            <a:r>
              <a:rPr lang="ru-RU" altLang="ru-RU" sz="20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Е</a:t>
            </a:r>
            <a:r>
              <a:rPr lang="ru-RU" altLang="ru-RU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ДНИКИ С ДОХОДОМ НИЖЕ 1 ПМ</a:t>
            </a:r>
            <a:endParaRPr lang="ru-RU" altLang="ru-RU" sz="2000" b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89455" y="2345928"/>
            <a:ext cx="1474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defRPr/>
            </a:pPr>
            <a:r>
              <a:rPr lang="ru-RU" altLang="ru-RU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ИЗ НИХ:</a:t>
            </a:r>
            <a:endParaRPr lang="ru-RU" altLang="ru-RU" i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68947" y="3724463"/>
            <a:ext cx="3157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ПОЛУЧЕНЫ ИЗ ЕДИНОЙ БАЗЫ ДАННЫХ МТСЗН</a:t>
            </a:r>
            <a:endParaRPr lang="ru-RU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6543256" y="1862081"/>
            <a:ext cx="2931475" cy="1704588"/>
          </a:xfrm>
          <a:prstGeom prst="hexagon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6">
              <a:defRPr/>
            </a:pPr>
            <a:endParaRPr lang="ru-RU" b="1" dirty="0">
              <a:solidFill>
                <a:srgbClr val="006600"/>
              </a:solidFill>
              <a:latin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454" y="1783832"/>
            <a:ext cx="2963302" cy="132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9" tIns="45719" rIns="91439" bIns="45719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8000" b="1" dirty="0" smtClean="0">
                <a:solidFill>
                  <a:srgbClr val="006600"/>
                </a:solidFill>
              </a:rPr>
              <a:t>70</a:t>
            </a:r>
            <a:endParaRPr lang="ru-RU" altLang="ru-RU" sz="8000" b="1" dirty="0">
              <a:solidFill>
                <a:srgbClr val="00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51789" y="2983955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endParaRPr lang="ru-RU" sz="2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08940" y="3597827"/>
            <a:ext cx="47834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defRPr/>
            </a:pPr>
            <a:r>
              <a:rPr lang="ru-RU" altLang="ru-RU" sz="2000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51 тыс. </a:t>
            </a:r>
            <a:r>
              <a:rPr lang="ru-RU" alt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многодетные</a:t>
            </a:r>
            <a:r>
              <a:rPr lang="ru-RU" altLang="ru-RU" sz="2000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,</a:t>
            </a:r>
          </a:p>
          <a:p>
            <a:pPr algn="ctr" defTabSz="456507">
              <a:defRPr/>
            </a:pPr>
            <a:r>
              <a:rPr lang="ru-RU" altLang="ru-RU" sz="2000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2 тыс. </a:t>
            </a:r>
            <a:r>
              <a:rPr lang="ru-RU" alt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дети-сироты</a:t>
            </a:r>
          </a:p>
          <a:p>
            <a:pPr algn="ctr" defTabSz="456507">
              <a:defRPr/>
            </a:pPr>
            <a:r>
              <a:rPr lang="ru-RU" altLang="ru-RU" sz="2000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10 тыс. </a:t>
            </a:r>
            <a:r>
              <a:rPr lang="ru-RU" alt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инвалиды 1 и 2 групп</a:t>
            </a:r>
          </a:p>
          <a:p>
            <a:pPr algn="ctr" defTabSz="456507">
              <a:defRPr/>
            </a:pPr>
            <a:r>
              <a:rPr lang="ru-RU" altLang="ru-RU" sz="2000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7 тыс. </a:t>
            </a:r>
            <a:r>
              <a:rPr lang="ru-RU" alt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семьи с детьми-инвалидами</a:t>
            </a:r>
            <a:endParaRPr lang="ru-RU" altLang="ru-RU" sz="2000" b="1" i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25" name="Прямоугольник 4"/>
          <p:cNvSpPr>
            <a:spLocks noChangeArrowheads="1"/>
          </p:cNvSpPr>
          <p:nvPr/>
        </p:nvSpPr>
        <p:spPr bwMode="auto">
          <a:xfrm>
            <a:off x="492254" y="5611875"/>
            <a:ext cx="1143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sz="1800" b="1" cap="all" dirty="0" smtClean="0">
                <a:solidFill>
                  <a:srgbClr val="002060"/>
                </a:solidFill>
              </a:rPr>
              <a:t>СЧЕТА для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СУБСИДИй</a:t>
            </a:r>
            <a:r>
              <a:rPr lang="ru-RU" sz="1800" b="1" cap="all" dirty="0" smtClean="0">
                <a:solidFill>
                  <a:srgbClr val="002060"/>
                </a:solidFill>
              </a:rPr>
              <a:t> И ПЛАТЕЖЕЙ за </a:t>
            </a:r>
            <a:r>
              <a:rPr lang="ru-RU" sz="1800" b="1" cap="all" dirty="0">
                <a:solidFill>
                  <a:srgbClr val="002060"/>
                </a:solidFill>
              </a:rPr>
              <a:t>арендованное жилье в </a:t>
            </a:r>
            <a:r>
              <a:rPr lang="ru-RU" sz="1800" b="1" cap="all" dirty="0" smtClean="0">
                <a:solidFill>
                  <a:srgbClr val="002060"/>
                </a:solidFill>
              </a:rPr>
              <a:t>частном </a:t>
            </a:r>
            <a:r>
              <a:rPr lang="ru-RU" sz="1800" b="1" cap="all" dirty="0">
                <a:solidFill>
                  <a:srgbClr val="002060"/>
                </a:solidFill>
              </a:rPr>
              <a:t>жилищном </a:t>
            </a:r>
            <a:r>
              <a:rPr lang="ru-RU" sz="1800" b="1" cap="all" dirty="0" smtClean="0">
                <a:solidFill>
                  <a:srgbClr val="002060"/>
                </a:solidFill>
              </a:rPr>
              <a:t>фонде </a:t>
            </a:r>
            <a:r>
              <a:rPr lang="ru-RU" sz="1800" b="1" u="sng" cap="all" dirty="0" smtClean="0">
                <a:solidFill>
                  <a:srgbClr val="006600"/>
                </a:solidFill>
              </a:rPr>
              <a:t>будут </a:t>
            </a:r>
            <a:r>
              <a:rPr lang="ru-RU" sz="1800" b="1" u="sng" cap="all" dirty="0" err="1" smtClean="0">
                <a:solidFill>
                  <a:srgbClr val="006600"/>
                </a:solidFill>
              </a:rPr>
              <a:t>ЗАЩИЩены</a:t>
            </a:r>
            <a:r>
              <a:rPr lang="ru-RU" sz="1800" b="1" u="sng" cap="all" dirty="0" smtClean="0">
                <a:solidFill>
                  <a:srgbClr val="006600"/>
                </a:solidFill>
              </a:rPr>
              <a:t> ОТ ОГРАНИЧЕНИЙ</a:t>
            </a:r>
            <a:r>
              <a:rPr lang="ru-RU" sz="1800" b="1" u="sng" cap="all" dirty="0" smtClean="0">
                <a:solidFill>
                  <a:srgbClr val="002060"/>
                </a:solidFill>
              </a:rPr>
              <a:t> </a:t>
            </a:r>
            <a:r>
              <a:rPr lang="ru-RU" sz="1800" b="1" cap="all" dirty="0" smtClean="0">
                <a:solidFill>
                  <a:srgbClr val="002060"/>
                </a:solidFill>
              </a:rPr>
              <a:t>(АРЕСТЫ, ВЗЫСКАНИЯ)</a:t>
            </a:r>
            <a:endParaRPr lang="ru-RU" altLang="ru-RU" sz="1800" b="1" cap="all" dirty="0">
              <a:solidFill>
                <a:srgbClr val="002060"/>
              </a:solidFill>
              <a:sym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9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НОВЫЙ ПОРЯДОК ПОСТАНОВКИ ГРАЖДАН НА УЧЕТ 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И </a:t>
            </a: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РАСПРЕДЕЛЕНИЯ ЖИЛЬЯ</a:t>
            </a: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5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1434" y="655610"/>
            <a:ext cx="12203434" cy="3155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5"/>
          <p:cNvSpPr>
            <a:spLocks noChangeArrowheads="1"/>
          </p:cNvSpPr>
          <p:nvPr/>
        </p:nvSpPr>
        <p:spPr bwMode="auto">
          <a:xfrm>
            <a:off x="1636906" y="1018120"/>
            <a:ext cx="3046385" cy="206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8" tIns="60949" rIns="121898" bIns="6094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kk-KZ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ПО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СТАНОВКА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ЗАМЕНА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СНЯТИЕ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ОБНОВЛЕНИЕ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ВОССТАНОВЛЕНИЕ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ВЫБОР ЖИЛЬЯ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УЧАСТИЕ В ПРОГРАММЕ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ЖИЛ. СЕРТИФИКАТ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КРЕДИТ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6813" y="1009283"/>
            <a:ext cx="4343935" cy="2070917"/>
          </a:xfrm>
          <a:prstGeom prst="rect">
            <a:avLst/>
          </a:prstGeom>
          <a:noFill/>
          <a:ln>
            <a:solidFill>
              <a:srgbClr val="396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6600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4942772" y="1708504"/>
            <a:ext cx="304232" cy="713305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5157718" y="1708503"/>
            <a:ext cx="304232" cy="713305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5371934" y="1708503"/>
            <a:ext cx="304232" cy="713305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object 2"/>
          <p:cNvSpPr txBox="1">
            <a:spLocks/>
          </p:cNvSpPr>
          <p:nvPr/>
        </p:nvSpPr>
        <p:spPr>
          <a:xfrm>
            <a:off x="248012" y="1052312"/>
            <a:ext cx="1473315" cy="571096"/>
          </a:xfrm>
          <a:prstGeom prst="rect">
            <a:avLst/>
          </a:prstGeom>
        </p:spPr>
        <p:txBody>
          <a:bodyPr vert="horz" wrap="square" lIns="0" tIns="16933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999" algn="l">
              <a:spcBef>
                <a:spcPts val="94"/>
              </a:spcBef>
            </a:pPr>
            <a:r>
              <a:rPr lang="ru-RU" sz="2000" b="1" spc="-19" dirty="0" smtClean="0">
                <a:latin typeface="Arial"/>
                <a:cs typeface="Arial"/>
              </a:rPr>
              <a:t>ОТБАСЫ БАНК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12" y="1633878"/>
            <a:ext cx="1458991" cy="142851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38709" y="2617480"/>
            <a:ext cx="1071821" cy="385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86976" y="1329234"/>
            <a:ext cx="2324683" cy="385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72382" y="1134559"/>
            <a:ext cx="5697183" cy="15523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04812" indent="-228600" algn="just">
              <a:buFont typeface="+mj-lt"/>
              <a:buAutoNum type="arabicParenR"/>
            </a:pPr>
            <a:r>
              <a:rPr lang="ru-RU" sz="155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ЕДИНАЯ БАЗА ОЧЕРЕДНИКОВ (СПП): </a:t>
            </a:r>
          </a:p>
          <a:p>
            <a:pPr marL="176212" algn="just"/>
            <a:r>
              <a:rPr lang="ru-RU" sz="155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кредитное и арендное жилье для всех категорий по дате постановки на учет</a:t>
            </a:r>
          </a:p>
          <a:p>
            <a:pPr marL="176212" algn="just"/>
            <a:endParaRPr lang="ru-RU" sz="155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2"/>
            <a:r>
              <a:rPr lang="ru-RU" sz="155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ЦОЖ:</a:t>
            </a:r>
          </a:p>
          <a:p>
            <a:pPr marL="360363"/>
            <a:r>
              <a:rPr lang="ru-RU" sz="155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редитное жилье – по баллам</a:t>
            </a:r>
          </a:p>
          <a:p>
            <a:pPr marL="360363"/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субсидирование  – по дате постановки</a:t>
            </a:r>
            <a:endParaRPr lang="ru-RU" sz="6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295851"/>
            <a:ext cx="12033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algn="just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Справедливое распределение по дате постановки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ПЕРВУЮ ОЧЕРЕДЬ ТЕМ, КТО ДОЛЬШЕ СОСТОИТ НА УЧЕТЕ</a:t>
            </a:r>
            <a:endParaRPr lang="ru-RU" sz="1600" b="1" u="sng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92245" y="3848451"/>
            <a:ext cx="9901346" cy="21722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ru-RU" sz="7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ГРАЖДАНЕ, НЕ ИМЕЮЩИЕ ЖИЛЬЕ В ТЕЧЕНИЕ 10 ЛЕТ, </a:t>
            </a:r>
            <a:r>
              <a:rPr lang="ru-RU" sz="16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НЕЗАВИСИМО ОТ КАТЕГОРИИ </a:t>
            </a:r>
          </a:p>
          <a:p>
            <a:pPr marL="347662" indent="-171450">
              <a:buFont typeface="Wingdings" pitchFamily="2" charset="2"/>
              <a:buChar char="Ø"/>
            </a:pPr>
            <a:endParaRPr lang="ru-RU" sz="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ПОСТОЯННАЯ АКТУАЛИЗАЦИЯ (ИНВЕНТАРИЗАЦИЯ 1 РАЗ В КВАРТАЛ)</a:t>
            </a:r>
          </a:p>
          <a:p>
            <a:pPr marL="347662" indent="-171450">
              <a:buFont typeface="Wingdings" pitchFamily="2" charset="2"/>
              <a:buChar char="Ø"/>
            </a:pPr>
            <a:endParaRPr lang="ru-RU" sz="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ПРОЗРАЧНОСТЬ</a:t>
            </a:r>
          </a:p>
          <a:p>
            <a:pPr marL="347662" indent="-171450">
              <a:buFont typeface="Wingdings" pitchFamily="2" charset="2"/>
              <a:buChar char="Ø"/>
            </a:pPr>
            <a:endParaRPr lang="ru-RU" sz="7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СПРАВЕДЛИВОСТЬ ВЕДЕНИЯ ОЧЕРЕДНОСТИ (ПО ДАТЕ ПОСТАНОВКИ НА УЧЕТ)</a:t>
            </a:r>
          </a:p>
          <a:p>
            <a:pPr marL="347662" indent="-171450">
              <a:buFont typeface="Wingdings" pitchFamily="2" charset="2"/>
              <a:buChar char="Ø"/>
            </a:pPr>
            <a:endParaRPr lang="ru-RU" sz="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УДОБНЫЙ СЕРВИС ДЛЯ ГРАЖДАН</a:t>
            </a:r>
          </a:p>
          <a:p>
            <a:pPr marL="347662" indent="-171450">
              <a:buFont typeface="Wingdings" pitchFamily="2" charset="2"/>
              <a:buChar char="Ø"/>
            </a:pPr>
            <a:endParaRPr lang="en-US" sz="7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ОПЕРАТИВНОСТЬ ПРИНЯТИЯ РЕШЕНИЙ</a:t>
            </a:r>
          </a:p>
        </p:txBody>
      </p:sp>
      <p:sp>
        <p:nvSpPr>
          <p:cNvPr id="31" name="object 2"/>
          <p:cNvSpPr txBox="1">
            <a:spLocks/>
          </p:cNvSpPr>
          <p:nvPr/>
        </p:nvSpPr>
        <p:spPr>
          <a:xfrm>
            <a:off x="114428" y="4793509"/>
            <a:ext cx="2297957" cy="294097"/>
          </a:xfrm>
          <a:prstGeom prst="rect">
            <a:avLst/>
          </a:prstGeom>
        </p:spPr>
        <p:txBody>
          <a:bodyPr vert="horz" wrap="square" lIns="0" tIns="16933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999" algn="l">
              <a:spcBef>
                <a:spcPts val="94"/>
              </a:spcBef>
            </a:pPr>
            <a:r>
              <a:rPr lang="ru-RU" sz="2000" b="1" spc="-19" dirty="0" smtClean="0">
                <a:latin typeface="Arial"/>
                <a:cs typeface="Arial"/>
              </a:rPr>
              <a:t>ПРЕИМУЩЕСТВА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56813" y="6135289"/>
            <a:ext cx="11755470" cy="66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01295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7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 БУДУТ ИМЕТЬ ОЧЕРЕДНИКИ</a:t>
            </a:r>
            <a:r>
              <a:rPr lang="ru-RU" sz="17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СОСТОЯЩИЕ </a:t>
            </a:r>
            <a:r>
              <a:rPr lang="ru-RU" sz="17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УЧЕТЕ В ЕДИНОЙ РЕСПУБЛИКАНСКОЙ БАЗЕ ОЧЕРЕДНИКОВ</a:t>
            </a:r>
            <a:r>
              <a:rPr lang="ru-RU" sz="17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ПЕРЕД ГРАЖДАНАМИ, СОСТОЯЩИМИ В БАЗЕ </a:t>
            </a:r>
            <a:r>
              <a:rPr lang="ru-RU" sz="17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ОБЕСПЕЧЕНИЯ </a:t>
            </a:r>
            <a:r>
              <a:rPr lang="ru-RU" sz="17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ЖИЛЬЕМ»</a:t>
            </a:r>
            <a:endParaRPr lang="ru-RU" sz="1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Номер слайда 1"/>
          <p:cNvSpPr txBox="1">
            <a:spLocks/>
          </p:cNvSpPr>
          <p:nvPr/>
        </p:nvSpPr>
        <p:spPr bwMode="auto">
          <a:xfrm>
            <a:off x="11410950" y="5360904"/>
            <a:ext cx="762000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ru-RU" sz="14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73" name="Номер слайда 1"/>
          <p:cNvSpPr txBox="1">
            <a:spLocks/>
          </p:cNvSpPr>
          <p:nvPr/>
        </p:nvSpPr>
        <p:spPr bwMode="auto">
          <a:xfrm>
            <a:off x="11642651" y="6542864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ru-RU" sz="12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4319" y="922787"/>
            <a:ext cx="6717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БЕЗВОЗМЕЗДНАЯ ПРИВАТИЗАЦИЯ, ЗАНИМАЕМЫХ ГРАЖДАНАМИ  ЖИЛИЩ ИЗ ГОСУДАРСТВЕННОГО ЖИЛИЩНОГО ФОНДА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90013" y="6196224"/>
            <a:ext cx="6022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ВЫДЕЛЕНИЕ НЕ МЕНЕЕ 20% ЖИЛЬЯ ДЕТЯМ-СИРОТАМ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Номер слайда 1"/>
          <p:cNvSpPr txBox="1">
            <a:spLocks/>
          </p:cNvSpPr>
          <p:nvPr/>
        </p:nvSpPr>
        <p:spPr bwMode="auto">
          <a:xfrm>
            <a:off x="11678276" y="6578489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rgbClr val="31859C"/>
                </a:solidFill>
                <a:latin typeface="Arial" pitchFamily="34" charset="0"/>
              </a:rPr>
              <a:t>6</a:t>
            </a:r>
            <a:endParaRPr lang="ru-RU" sz="14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65808" y="443764"/>
            <a:ext cx="348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ДЕЙСТВУЮЩИЙ МЕХАНИЗМ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66676" y="451670"/>
            <a:ext cx="357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ПРЕДЛАГАЕМЫЙ МЕХАНИЗМ</a:t>
            </a:r>
            <a:endParaRPr lang="ru-RU" b="1" dirty="0">
              <a:solidFill>
                <a:srgbClr val="0066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3069" y="4576052"/>
            <a:ext cx="6265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ПЕРВООЧЕРЕДНОЕ ПРАВО НА ПОЛУЧЕНИЕ ЖИЛИЩА ИЗ ГОСУДАРСТВЕННОГО ЖИЛИЩНОГО ФОНДА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970575" y="969747"/>
            <a:ext cx="5168695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Исключение 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права 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безвозмездной 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приватизации 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 </a:t>
            </a:r>
            <a:r>
              <a:rPr lang="ru-RU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госжилфонда</a:t>
            </a:r>
            <a:endParaRPr lang="ru-RU" b="1" dirty="0" smtClean="0">
              <a:solidFill>
                <a:srgbClr val="0066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900" b="1" dirty="0" smtClean="0">
              <a:solidFill>
                <a:srgbClr val="0066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2019 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арендное жилье предоставляется без права 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выкупа</a:t>
            </a:r>
          </a:p>
          <a:p>
            <a:pPr algn="just">
              <a:defRPr/>
            </a:pPr>
            <a:r>
              <a:rPr lang="kk-KZ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принцип приватизации для всех граждан </a:t>
            </a:r>
          </a:p>
          <a:p>
            <a:pPr algn="just">
              <a:defRPr/>
            </a:pPr>
            <a:r>
              <a:rPr lang="kk-KZ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возвратности средств  бюджета</a:t>
            </a:r>
          </a:p>
          <a:p>
            <a:pPr algn="just">
              <a:defRPr/>
            </a:pPr>
            <a:r>
              <a:rPr lang="kk-KZ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приватизации по остаточной стоимости сохраняется</a:t>
            </a:r>
          </a:p>
          <a:p>
            <a:pPr algn="just">
              <a:defRPr/>
            </a:pPr>
            <a:r>
              <a:rPr lang="ru-RU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сохраняется право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приватизации, возникшее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принятия закона 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935670" y="4812382"/>
            <a:ext cx="5188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Справедливое распределение</a:t>
            </a:r>
          </a:p>
          <a:p>
            <a:pPr algn="just"/>
            <a:r>
              <a:rPr lang="kk-KZ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жилья </a:t>
            </a:r>
            <a:r>
              <a:rPr lang="kk-KZ" b="1" dirty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среди всех категорий </a:t>
            </a:r>
            <a:r>
              <a:rPr lang="kk-KZ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граждан</a:t>
            </a:r>
          </a:p>
          <a:p>
            <a:pPr algn="just"/>
            <a:endParaRPr lang="ru-RU" sz="900" b="1" dirty="0">
              <a:solidFill>
                <a:srgbClr val="0066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жилья по дате постановки на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жилья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уровню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дохода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3517" y="1488278"/>
            <a:ext cx="536493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ветераны 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нвалиды 1 и 2 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группы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ертвы политических репрессий;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лица, принимавшие участие в ликвидации последствий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катастрофы 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ЧАЭС;</a:t>
            </a:r>
            <a:endParaRPr lang="en-US" sz="1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граждане, пострадавшие вследствие ядерных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испытаний;</a:t>
            </a:r>
            <a:endParaRPr lang="en-US" sz="1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граждане, пострадавшие вследствие экологического бедствия в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Приаралье;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военнослужащие, ставшие инвалидами вследствие ранения, контузии, увечья, полученных при защите бывшего СССР;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военнослужащие, а также сотрудники СГО, имеющие выслугу 20 лет и более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лет;</a:t>
            </a:r>
            <a:endParaRPr 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члены семьи сотрудника СГО и органов внутренних дел, военнослужащего, погибшего (умершего) при прохождении </a:t>
            </a:r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службы;</a:t>
            </a:r>
            <a:endParaRPr 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кандидаты в космонавты, </a:t>
            </a:r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космонавты;</a:t>
            </a:r>
            <a:endParaRPr 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сотрудники органов внутренних дел, имеющие выслугу 20 и более </a:t>
            </a:r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лет.</a:t>
            </a:r>
            <a:endParaRPr 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" y="-45562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ПЕРЕСМОТР  ЛЬГОТ И ПРИОРИТЕТНОСТИ</a:t>
            </a:r>
          </a:p>
        </p:txBody>
      </p:sp>
      <p:cxnSp>
        <p:nvCxnSpPr>
          <p:cNvPr id="39" name="Google Shape;1358;p20"/>
          <p:cNvCxnSpPr/>
          <p:nvPr/>
        </p:nvCxnSpPr>
        <p:spPr>
          <a:xfrm>
            <a:off x="156813" y="358188"/>
            <a:ext cx="11876786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" name="Группа 3"/>
          <p:cNvGrpSpPr/>
          <p:nvPr/>
        </p:nvGrpSpPr>
        <p:grpSpPr>
          <a:xfrm>
            <a:off x="6212386" y="2336023"/>
            <a:ext cx="504000" cy="468000"/>
            <a:chOff x="6505575" y="2148871"/>
            <a:chExt cx="864675" cy="798939"/>
          </a:xfrm>
        </p:grpSpPr>
        <p:sp>
          <p:nvSpPr>
            <p:cNvPr id="86" name="Нашивка 27"/>
            <p:cNvSpPr/>
            <p:nvPr/>
          </p:nvSpPr>
          <p:spPr>
            <a:xfrm>
              <a:off x="6505575" y="2148871"/>
              <a:ext cx="390525" cy="778189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8" name="Нашивка 28"/>
            <p:cNvSpPr/>
            <p:nvPr/>
          </p:nvSpPr>
          <p:spPr>
            <a:xfrm>
              <a:off x="6762875" y="2148872"/>
              <a:ext cx="390525" cy="778189"/>
            </a:xfrm>
            <a:prstGeom prst="chevr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9" name="Нашивка 29"/>
            <p:cNvSpPr/>
            <p:nvPr/>
          </p:nvSpPr>
          <p:spPr>
            <a:xfrm>
              <a:off x="7027349" y="2160748"/>
              <a:ext cx="342901" cy="787062"/>
            </a:xfrm>
            <a:prstGeom prst="chevron">
              <a:avLst/>
            </a:prstGeom>
            <a:solidFill>
              <a:srgbClr val="C4F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6233553" y="5211257"/>
            <a:ext cx="504000" cy="468000"/>
            <a:chOff x="6505575" y="2148871"/>
            <a:chExt cx="864675" cy="798939"/>
          </a:xfrm>
        </p:grpSpPr>
        <p:sp>
          <p:nvSpPr>
            <p:cNvPr id="46" name="Нашивка 27"/>
            <p:cNvSpPr/>
            <p:nvPr/>
          </p:nvSpPr>
          <p:spPr>
            <a:xfrm>
              <a:off x="6505575" y="2148871"/>
              <a:ext cx="390525" cy="778189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7" name="Нашивка 28"/>
            <p:cNvSpPr/>
            <p:nvPr/>
          </p:nvSpPr>
          <p:spPr>
            <a:xfrm>
              <a:off x="6762875" y="2148872"/>
              <a:ext cx="390525" cy="778189"/>
            </a:xfrm>
            <a:prstGeom prst="chevr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Нашивка 29"/>
            <p:cNvSpPr/>
            <p:nvPr/>
          </p:nvSpPr>
          <p:spPr>
            <a:xfrm>
              <a:off x="7027349" y="2160748"/>
              <a:ext cx="342901" cy="787062"/>
            </a:xfrm>
            <a:prstGeom prst="chevron">
              <a:avLst/>
            </a:prstGeom>
            <a:solidFill>
              <a:srgbClr val="C4F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cxnSp>
        <p:nvCxnSpPr>
          <p:cNvPr id="60" name="Прямая соединительная линия 59"/>
          <p:cNvCxnSpPr/>
          <p:nvPr/>
        </p:nvCxnSpPr>
        <p:spPr>
          <a:xfrm>
            <a:off x="462574" y="5993774"/>
            <a:ext cx="511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90587" y="4529856"/>
            <a:ext cx="1152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19546" y="5211257"/>
            <a:ext cx="53649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етераны ВОВ;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дети сироты;</a:t>
            </a:r>
          </a:p>
          <a:p>
            <a:pPr marL="171450" indent="-171450">
              <a:buFontTx/>
              <a:buChar char="-"/>
            </a:pPr>
            <a:r>
              <a:rPr lang="kk-K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ногодетные матери, многодетные семьи.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7081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МЕРЫ ПО УЛУЧШЕНИЮ ЖИЛИЩНЫХ УСЛОВИЙ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7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0BC6627E-3E39-4B5D-AC69-99B1B5CB613F}"/>
              </a:ext>
            </a:extLst>
          </p:cNvPr>
          <p:cNvSpPr/>
          <p:nvPr/>
        </p:nvSpPr>
        <p:spPr>
          <a:xfrm>
            <a:off x="7116724" y="1030865"/>
            <a:ext cx="4013068" cy="404897"/>
          </a:xfrm>
          <a:prstGeom prst="rect">
            <a:avLst/>
          </a:prstGeom>
        </p:spPr>
        <p:txBody>
          <a:bodyPr vert="horz" wrap="square" lIns="0" tIns="16933" rIns="0" bIns="0" rtlCol="0" anchor="b">
            <a:spAutoFit/>
          </a:bodyPr>
          <a:lstStyle/>
          <a:p>
            <a:pPr marL="11999" algn="ctr" defTabSz="914400">
              <a:lnSpc>
                <a:spcPct val="90000"/>
              </a:lnSpc>
              <a:spcBef>
                <a:spcPts val="94"/>
              </a:spcBef>
            </a:pPr>
            <a:r>
              <a:rPr lang="ru-RU" sz="2800" spc="-19" dirty="0" smtClean="0">
                <a:solidFill>
                  <a:srgbClr val="007A37"/>
                </a:solidFill>
                <a:latin typeface="Impact" pitchFamily="34" charset="0"/>
                <a:ea typeface="+mj-ea"/>
                <a:cs typeface="Arial"/>
              </a:rPr>
              <a:t>ПРЕДЛАГАЕМЫЕ МЕРЫ</a:t>
            </a:r>
            <a:endParaRPr lang="ru-RU" sz="2800" spc="-19" dirty="0">
              <a:solidFill>
                <a:srgbClr val="007A37"/>
              </a:solidFill>
              <a:latin typeface="Impact" pitchFamily="34" charset="0"/>
              <a:ea typeface="+mj-ea"/>
              <a:cs typeface="Arial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89506" y="1007116"/>
            <a:ext cx="4322103" cy="404897"/>
          </a:xfrm>
          <a:prstGeom prst="rect">
            <a:avLst/>
          </a:prstGeom>
        </p:spPr>
        <p:txBody>
          <a:bodyPr vert="horz" wrap="square" lIns="0" tIns="16933" rIns="0" bIns="0" rtlCol="0" anchor="b">
            <a:spAutoFit/>
          </a:bodyPr>
          <a:lstStyle/>
          <a:p>
            <a:pPr marL="11999" algn="ctr">
              <a:lnSpc>
                <a:spcPct val="90000"/>
              </a:lnSpc>
              <a:spcBef>
                <a:spcPts val="94"/>
              </a:spcBef>
            </a:pPr>
            <a:r>
              <a:rPr lang="ru-RU" sz="2800" spc="-19" dirty="0">
                <a:solidFill>
                  <a:srgbClr val="002060"/>
                </a:solidFill>
                <a:latin typeface="Impact" pitchFamily="34" charset="0"/>
                <a:ea typeface="+mj-ea"/>
                <a:cs typeface="Arial"/>
              </a:rPr>
              <a:t>ТЕКУЩАЯ СИТУАЦИЯ </a:t>
            </a:r>
          </a:p>
        </p:txBody>
      </p: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>
            <a:off x="5886289" y="1833279"/>
            <a:ext cx="0" cy="461813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494962" y="1675320"/>
            <a:ext cx="5124603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учет могут встать граждане </a:t>
            </a:r>
            <a:r>
              <a:rPr lang="ru-RU" sz="1600" b="1" spc="-19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определенных категорий</a:t>
            </a:r>
            <a:endParaRPr lang="kk-K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6110388" y="1590138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 учет могут встать </a:t>
            </a: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все </a:t>
            </a:r>
            <a:r>
              <a:rPr lang="kk-KZ" sz="1600" b="1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граждане</a:t>
            </a:r>
            <a:r>
              <a:rPr lang="kk-KZ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kk-KZ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нуждающиеся в жилье</a:t>
            </a:r>
            <a:endParaRPr lang="kk-KZ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474594" y="2547797"/>
            <a:ext cx="514497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Многодетные семьи, неполные семьи </a:t>
            </a:r>
            <a:r>
              <a:rPr lang="ru-RU" sz="1600" b="1" spc="-19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подлежат </a:t>
            </a:r>
            <a:r>
              <a:rPr lang="ru-RU" sz="16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снятию с учета, в случае </a:t>
            </a:r>
            <a:r>
              <a:rPr lang="ru-RU" sz="1600" b="1" spc="-19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изменения их статуса в </a:t>
            </a:r>
            <a:r>
              <a:rPr lang="ru-RU" sz="1600" spc="-19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связи с достижением детей </a:t>
            </a:r>
            <a:r>
              <a:rPr lang="ru-RU" sz="1600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совершеннолетия </a:t>
            </a:r>
            <a:r>
              <a:rPr lang="ru-RU" sz="1600" spc="-19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либо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их смерти</a:t>
            </a:r>
            <a:endParaRPr lang="kk-K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6092632" y="2457397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kk-KZ" sz="1600" b="1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Сохранение </a:t>
            </a: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очередности </a:t>
            </a:r>
            <a:r>
              <a:rPr lang="kk-KZ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для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многодетных семей, неполных семей,</a:t>
            </a:r>
            <a:r>
              <a:rPr lang="ru-RU" sz="1600" b="1" spc="-19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после достижения </a:t>
            </a:r>
            <a:r>
              <a:rPr lang="ru-RU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детей совершеннолетия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либо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их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смерти</a:t>
            </a:r>
            <a:endParaRPr lang="kk-KZ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494962" y="3449808"/>
            <a:ext cx="5124603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b="1" spc="-19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Кандасы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после получения гражданства РК </a:t>
            </a:r>
            <a:r>
              <a:rPr lang="ru-RU" sz="1600" b="1" spc="-19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подлежат </a:t>
            </a:r>
            <a:r>
              <a:rPr lang="ru-RU" sz="16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снятию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очереди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6069650" y="3426058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Сохранение очередности </a:t>
            </a:r>
            <a:r>
              <a:rPr lang="kk-KZ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для кандасов,  </a:t>
            </a: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случае переселения </a:t>
            </a:r>
            <a:r>
              <a:rPr lang="kk-KZ" sz="1600" b="1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их в </a:t>
            </a: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северные регионы</a:t>
            </a:r>
            <a:r>
              <a:rPr lang="kk-KZ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kk-KZ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494962" y="4488282"/>
            <a:ext cx="5124603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Семьи лиц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16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погибших </a:t>
            </a:r>
            <a:r>
              <a:rPr lang="ru-RU" sz="1600" b="1" spc="-19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при </a:t>
            </a:r>
            <a:r>
              <a:rPr lang="ru-RU" sz="16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исполнении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государственных или общественных обязанностей, воинской службы и при охране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правопорядка, обеспечиваются </a:t>
            </a:r>
            <a:r>
              <a:rPr lang="ru-RU" sz="16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в порядке очередности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6069651" y="4514382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Семьи лиц, </a:t>
            </a:r>
            <a:r>
              <a:rPr lang="ru-RU" sz="1600" b="1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погибших при исполнении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государственных или общественных обязанностей, воинской службы и при охране правопорядка </a:t>
            </a:r>
            <a:r>
              <a:rPr lang="ru-RU" sz="1600" b="1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обеспечиваются </a:t>
            </a:r>
            <a:r>
              <a:rPr lang="ru-RU" sz="1600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акиматами</a:t>
            </a:r>
            <a:r>
              <a:rPr lang="ru-RU" sz="1600" b="1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жилищем не позднее 1-го года </a:t>
            </a:r>
            <a:endParaRPr lang="kk-KZ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494962" y="5579798"/>
            <a:ext cx="5124603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16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дополнительной комнаты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гражданам, </a:t>
            </a:r>
            <a:r>
              <a:rPr lang="ru-RU" sz="1600" b="1" spc="-19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страдающим </a:t>
            </a:r>
            <a:r>
              <a:rPr lang="ru-RU" sz="16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тяжелыми формами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некоторых хронических заболеваний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0A3B3070-9B8A-4365-8AC0-1B3C425294F0}"/>
              </a:ext>
            </a:extLst>
          </p:cNvPr>
          <p:cNvSpPr/>
          <p:nvPr/>
        </p:nvSpPr>
        <p:spPr>
          <a:xfrm>
            <a:off x="6090019" y="5500012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дополнительной комнаты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также семьям, </a:t>
            </a:r>
            <a:r>
              <a:rPr lang="ru-RU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воспитывающим детей-инвалидов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5556836" y="970100"/>
            <a:ext cx="658905" cy="478925"/>
            <a:chOff x="5466557" y="651715"/>
            <a:chExt cx="971549" cy="787064"/>
          </a:xfrm>
        </p:grpSpPr>
        <p:sp>
          <p:nvSpPr>
            <p:cNvPr id="33" name="Нашивка 27"/>
            <p:cNvSpPr/>
            <p:nvPr/>
          </p:nvSpPr>
          <p:spPr>
            <a:xfrm>
              <a:off x="5466557" y="651715"/>
              <a:ext cx="390525" cy="778189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4" name="Нашивка 28"/>
            <p:cNvSpPr/>
            <p:nvPr/>
          </p:nvSpPr>
          <p:spPr>
            <a:xfrm>
              <a:off x="5771357" y="651716"/>
              <a:ext cx="390525" cy="778189"/>
            </a:xfrm>
            <a:prstGeom prst="chevr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6" name="Нашивка 29"/>
            <p:cNvSpPr/>
            <p:nvPr/>
          </p:nvSpPr>
          <p:spPr>
            <a:xfrm>
              <a:off x="6095206" y="651717"/>
              <a:ext cx="342900" cy="787062"/>
            </a:xfrm>
            <a:prstGeom prst="chevron">
              <a:avLst/>
            </a:prstGeom>
            <a:solidFill>
              <a:srgbClr val="C4F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609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39634"/>
              </p:ext>
            </p:extLst>
          </p:nvPr>
        </p:nvGraphicFramePr>
        <p:xfrm>
          <a:off x="523908" y="5619794"/>
          <a:ext cx="1130323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3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1600" b="1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Сохранность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безопасность и защита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персональных данных единой базы данных очередников будет осуществляться в </a:t>
                      </a: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соответствии </a:t>
                      </a:r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требованиями в области информационно-коммуникационных технологий, обеспечения информационной безопасности и информационной безопасности банков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403" y="975723"/>
            <a:ext cx="3815565" cy="37901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05244" y="4688704"/>
            <a:ext cx="2476273" cy="482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База ЦОЖ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728483" y="1146975"/>
            <a:ext cx="1967239" cy="868767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Единые требования </a:t>
            </a:r>
            <a:r>
              <a:rPr lang="ru-RU" sz="1600" b="1" dirty="0">
                <a:solidFill>
                  <a:schemeClr val="tx2"/>
                </a:solidFill>
              </a:rPr>
              <a:t>в области </a:t>
            </a:r>
            <a:r>
              <a:rPr lang="ru-RU" sz="1600" b="1" dirty="0" smtClean="0">
                <a:solidFill>
                  <a:schemeClr val="tx2"/>
                </a:solidFill>
              </a:rPr>
              <a:t>ИБ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728483" y="2411944"/>
            <a:ext cx="1967239" cy="826997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Требования </a:t>
            </a:r>
            <a:r>
              <a:rPr lang="ru-RU" sz="1600" b="1" dirty="0">
                <a:solidFill>
                  <a:schemeClr val="tx2"/>
                </a:solidFill>
              </a:rPr>
              <a:t>к обеспечению </a:t>
            </a:r>
            <a:r>
              <a:rPr lang="ru-RU" sz="1600" b="1" dirty="0" smtClean="0">
                <a:solidFill>
                  <a:schemeClr val="tx2"/>
                </a:solidFill>
              </a:rPr>
              <a:t>ИБ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728483" y="3623148"/>
            <a:ext cx="1967239" cy="109434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Закон </a:t>
            </a:r>
            <a:r>
              <a:rPr lang="ru-RU" sz="1600" b="1" dirty="0">
                <a:solidFill>
                  <a:schemeClr val="tx2"/>
                </a:solidFill>
              </a:rPr>
              <a:t>РК </a:t>
            </a:r>
            <a:r>
              <a:rPr lang="ru-RU" sz="1600" b="1" dirty="0" smtClean="0">
                <a:solidFill>
                  <a:schemeClr val="tx2"/>
                </a:solidFill>
              </a:rPr>
              <a:t>о </a:t>
            </a:r>
            <a:r>
              <a:rPr lang="ru-RU" sz="1600" b="1" dirty="0">
                <a:solidFill>
                  <a:schemeClr val="tx2"/>
                </a:solidFill>
              </a:rPr>
              <a:t>персональных </a:t>
            </a:r>
            <a:r>
              <a:rPr lang="ru-RU" sz="1600" b="1" dirty="0" smtClean="0">
                <a:solidFill>
                  <a:schemeClr val="tx2"/>
                </a:solidFill>
              </a:rPr>
              <a:t>данных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067714" y="1114411"/>
            <a:ext cx="2401165" cy="983179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Закон о </a:t>
            </a:r>
            <a:r>
              <a:rPr lang="ru-RU" sz="1600" b="1" dirty="0">
                <a:solidFill>
                  <a:schemeClr val="tx2"/>
                </a:solidFill>
              </a:rPr>
              <a:t>банках и банковской </a:t>
            </a:r>
            <a:r>
              <a:rPr lang="ru-RU" sz="1600" b="1" dirty="0" smtClean="0">
                <a:solidFill>
                  <a:schemeClr val="tx2"/>
                </a:solidFill>
              </a:rPr>
              <a:t>деятельности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092106" y="2457307"/>
            <a:ext cx="2376773" cy="826997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Аттестация в ГТС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9024960" y="3524621"/>
            <a:ext cx="2435145" cy="1547156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chemeClr val="tx2"/>
                </a:solidFill>
              </a:rPr>
              <a:t>«Сервис контроля доступа к персональным данным» МЦРИАП</a:t>
            </a:r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3007286" y="1474387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2997422" y="2693828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ая стрелка влево/вправо 25"/>
          <p:cNvSpPr/>
          <p:nvPr/>
        </p:nvSpPr>
        <p:spPr>
          <a:xfrm>
            <a:off x="3007286" y="3992182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ая стрелка влево/вправо 26"/>
          <p:cNvSpPr/>
          <p:nvPr/>
        </p:nvSpPr>
        <p:spPr>
          <a:xfrm>
            <a:off x="8050437" y="1417475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>
            <a:off x="8050437" y="2718273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8050437" y="4069456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12" descr="https://www.pinclipart.com/picdir/big/525-5257368_check-box-png-tick-box-icon-png-clipar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0" y="5529293"/>
            <a:ext cx="369777" cy="33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266725" y="5423339"/>
            <a:ext cx="11641298" cy="1032210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67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омер слайда 1"/>
          <p:cNvSpPr txBox="1">
            <a:spLocks/>
          </p:cNvSpPr>
          <p:nvPr/>
        </p:nvSpPr>
        <p:spPr bwMode="auto">
          <a:xfrm>
            <a:off x="11663917" y="6507239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rgbClr val="31859C"/>
                </a:solidFill>
                <a:latin typeface="Arial" pitchFamily="34" charset="0"/>
              </a:rPr>
              <a:t>8</a:t>
            </a:r>
            <a:endParaRPr lang="ru-RU" sz="14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" y="17888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СОХРАННОСТЬ СВЕДЕНИЙ О ГРАЖДАНАХ, ПОСТАВЛЕННЫХ НА 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УЧЕТ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62299"/>
            <a:ext cx="11876786" cy="91160"/>
            <a:chOff x="243577" y="655286"/>
            <a:chExt cx="8731500" cy="63191"/>
          </a:xfrm>
        </p:grpSpPr>
        <p:cxnSp>
          <p:nvCxnSpPr>
            <p:cNvPr id="3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8329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Номер слайда 1"/>
          <p:cNvSpPr txBox="1">
            <a:spLocks/>
          </p:cNvSpPr>
          <p:nvPr/>
        </p:nvSpPr>
        <p:spPr bwMode="auto">
          <a:xfrm>
            <a:off x="11642651" y="6542864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rgbClr val="31859C"/>
                </a:solidFill>
                <a:latin typeface="Arial" pitchFamily="34" charset="0"/>
              </a:rPr>
              <a:t>9</a:t>
            </a:r>
            <a:endParaRPr lang="ru-RU" sz="14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26" name="Прямоугольник 31"/>
          <p:cNvSpPr>
            <a:spLocks noChangeArrowheads="1"/>
          </p:cNvSpPr>
          <p:nvPr/>
        </p:nvSpPr>
        <p:spPr bwMode="auto">
          <a:xfrm>
            <a:off x="3305018" y="1203515"/>
            <a:ext cx="30304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Arial" pitchFamily="34" charset="0"/>
              </a:rPr>
              <a:t>ТРЕБОВАНИЯ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Arial" pitchFamily="34" charset="0"/>
              </a:rPr>
              <a:t>: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Impact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3130185" y="972367"/>
            <a:ext cx="45725" cy="529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63"/>
          <p:cNvSpPr/>
          <p:nvPr/>
        </p:nvSpPr>
        <p:spPr bwMode="auto">
          <a:xfrm>
            <a:off x="351860" y="892755"/>
            <a:ext cx="2470243" cy="54587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r>
              <a:rPr lang="ru-RU" sz="2400" kern="0" dirty="0">
                <a:solidFill>
                  <a:srgbClr val="1F497D">
                    <a:lumMod val="75000"/>
                  </a:srgbClr>
                </a:solidFill>
                <a:latin typeface="Impact" pitchFamily="34" charset="0"/>
                <a:cs typeface="Arial" panose="020B0604020202020204" pitchFamily="34" charset="0"/>
              </a:rPr>
              <a:t>РАБОТОДАТЕЛЬ</a:t>
            </a:r>
          </a:p>
        </p:txBody>
      </p:sp>
      <p:sp>
        <p:nvSpPr>
          <p:cNvPr id="29" name="Rectangle 59"/>
          <p:cNvSpPr/>
          <p:nvPr/>
        </p:nvSpPr>
        <p:spPr bwMode="auto">
          <a:xfrm>
            <a:off x="593800" y="5580085"/>
            <a:ext cx="1954479" cy="499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Impact" pitchFamily="34" charset="0"/>
                <a:cs typeface="Arial" pitchFamily="34" charset="0"/>
              </a:rPr>
              <a:t>РАБОТНИК</a:t>
            </a:r>
            <a:endParaRPr lang="en-US" sz="2400" dirty="0">
              <a:solidFill>
                <a:srgbClr val="002060"/>
              </a:solidFill>
              <a:latin typeface="Impact" pitchFamily="34" charset="0"/>
              <a:cs typeface="Arial" pitchFamily="34" charset="0"/>
            </a:endParaRPr>
          </a:p>
        </p:txBody>
      </p:sp>
      <p:pic>
        <p:nvPicPr>
          <p:cNvPr id="30" name="Picture 12" descr="Дома PNG картинки скачать бесплатно, дом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94" y="2186562"/>
            <a:ext cx="1087772" cy="91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-39392" y="1348500"/>
            <a:ext cx="3154773" cy="52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kk-KZ" sz="1400" i="1" dirty="0">
                <a:solidFill>
                  <a:srgbClr val="002060"/>
                </a:solidFill>
                <a:latin typeface="Arial" pitchFamily="34" charset="0"/>
              </a:rPr>
              <a:t>строительство за счёт собственных средств</a:t>
            </a:r>
            <a:endParaRPr lang="ru-RU" sz="1400" i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-84480" y="4339760"/>
            <a:ext cx="334292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285750" indent="-285750">
              <a:buFont typeface="Wingdings" pitchFamily="2" charset="2"/>
              <a:buChar char="Ø"/>
              <a:defRPr sz="1400" i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cs typeface="Arial" pitchFamily="34" charset="0"/>
              </a:defRPr>
            </a:lvl2pPr>
            <a:lvl3pPr marL="1143000" indent="-228600">
              <a:defRPr>
                <a:cs typeface="Arial" pitchFamily="34" charset="0"/>
              </a:defRPr>
            </a:lvl3pPr>
            <a:lvl4pPr marL="1600200" indent="-228600">
              <a:defRPr>
                <a:cs typeface="Arial" pitchFamily="34" charset="0"/>
              </a:defRPr>
            </a:lvl4pPr>
            <a:lvl5pPr marL="2057400" indent="-228600">
              <a:defRPr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015316"/>
                </a:solidFill>
              </a:rPr>
              <a:t>50%</a:t>
            </a:r>
            <a:r>
              <a:rPr lang="ru-RU" sz="1600" b="1" dirty="0" smtClean="0">
                <a:solidFill>
                  <a:srgbClr val="015316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субсидии от </a:t>
            </a:r>
            <a:r>
              <a:rPr lang="ru-RU" dirty="0" smtClean="0">
                <a:solidFill>
                  <a:srgbClr val="002060"/>
                </a:solidFill>
              </a:rPr>
              <a:t>государства через Фонд финансовой поддержки сельского хозяйства 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(АО НУХ </a:t>
            </a:r>
            <a:r>
              <a:rPr lang="ru-RU" dirty="0" err="1" smtClean="0">
                <a:solidFill>
                  <a:srgbClr val="002060"/>
                </a:solidFill>
              </a:rPr>
              <a:t>Байтерек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-11471" y="5988173"/>
            <a:ext cx="31969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kk-KZ" sz="1400" i="1" dirty="0">
                <a:solidFill>
                  <a:srgbClr val="002060"/>
                </a:solidFill>
                <a:latin typeface="Arial" pitchFamily="34" charset="0"/>
              </a:rPr>
              <a:t>Эксплуатация в рамках </a:t>
            </a:r>
          </a:p>
          <a:p>
            <a:pPr algn="ctr"/>
            <a:r>
              <a:rPr lang="kk-KZ" sz="1400" i="1" dirty="0">
                <a:solidFill>
                  <a:srgbClr val="015316"/>
                </a:solidFill>
                <a:latin typeface="Arial" pitchFamily="34" charset="0"/>
              </a:rPr>
              <a:t>5-ти летнего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</a:rPr>
              <a:t>трудового договора </a:t>
            </a:r>
          </a:p>
        </p:txBody>
      </p:sp>
      <p:sp>
        <p:nvSpPr>
          <p:cNvPr id="34" name="Равнобедренный треугольник 33"/>
          <p:cNvSpPr/>
          <p:nvPr/>
        </p:nvSpPr>
        <p:spPr>
          <a:xfrm rot="10800000">
            <a:off x="866058" y="3182937"/>
            <a:ext cx="1441847" cy="23009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/>
            <a:endParaRPr lang="ru-RU" sz="160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 rot="10800000">
            <a:off x="866058" y="1917366"/>
            <a:ext cx="1441847" cy="23009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/>
            <a:endParaRPr lang="ru-RU" sz="1600"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2" descr="https://static.thenounproject.com/png/1102559-20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89" y="3485043"/>
            <a:ext cx="1239583" cy="85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Равнобедренный треугольник 36"/>
          <p:cNvSpPr/>
          <p:nvPr/>
        </p:nvSpPr>
        <p:spPr>
          <a:xfrm rot="10800000">
            <a:off x="866058" y="5336805"/>
            <a:ext cx="1441847" cy="23009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/>
            <a:endParaRPr lang="ru-RU" sz="160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705267" y="1203515"/>
            <a:ext cx="2388965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itchFamily="34" charset="0"/>
                <a:cs typeface="Arial" pitchFamily="34" charset="0"/>
              </a:rPr>
              <a:t>НЕОБХОДИМЫЕ СРЕДСТВА ИЗ РБ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9650312" y="2757336"/>
            <a:ext cx="15311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14,3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09698" y="2909737"/>
            <a:ext cx="9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ТЕНГЕ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03418" y="2391855"/>
            <a:ext cx="36130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КВ.М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ПЛОЩАДЬ ДОМА;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МЛН.ТЕНГЕ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СТОИМОСТЬ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ЖИЛЬЯ;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50%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СУБСИДИИ;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 ЛЕТ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СРОК ТРУДОВОГО ДОГОВОРА;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50%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ВЫКУП ЖИЛЬЯ РАБОТНИКОМ ОТ СТОИМОСТИ СТРОИТЕЛЬСТВА ПО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ИСТЕЧЕНИИ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ЛЕТ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724926" y="1203515"/>
            <a:ext cx="254856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6600"/>
                </a:solidFill>
                <a:latin typeface="Impact" pitchFamily="34" charset="0"/>
                <a:cs typeface="Arial" pitchFamily="34" charset="0"/>
              </a:rPr>
              <a:t>ПОТРЕБНОСТЬ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41252" y="2230496"/>
            <a:ext cx="19159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2 855</a:t>
            </a:r>
            <a:endParaRPr lang="ru-RU" sz="5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78308" y="2984346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ЖИЛИЩ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175904" y="3604137"/>
            <a:ext cx="16466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В 76</a:t>
            </a:r>
            <a:endParaRPr lang="ru-RU" sz="5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25766" y="4395445"/>
            <a:ext cx="1946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РАЙОНАХ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19" descr="https://upload.wikimedia.org/wikipedia/commons/1/1a/Money_Emblem_Crop_293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198" y="2105430"/>
            <a:ext cx="772752" cy="66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Прямоугольник 41"/>
          <p:cNvSpPr/>
          <p:nvPr/>
        </p:nvSpPr>
        <p:spPr>
          <a:xfrm flipH="1">
            <a:off x="6858679" y="972367"/>
            <a:ext cx="0" cy="5292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" y="-5862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МЕХАНИЗМ СТРОИТЕЛЬСТВА ЖИЛЬЯ НА 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СЕЛЕ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oogle Shape;1357;p20"/>
          <p:cNvGrpSpPr/>
          <p:nvPr/>
        </p:nvGrpSpPr>
        <p:grpSpPr>
          <a:xfrm>
            <a:off x="156813" y="438549"/>
            <a:ext cx="11876786" cy="91160"/>
            <a:chOff x="243577" y="655286"/>
            <a:chExt cx="8731500" cy="63191"/>
          </a:xfrm>
        </p:grpSpPr>
        <p:cxnSp>
          <p:nvCxnSpPr>
            <p:cNvPr id="51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3" name="Прямоугольник 52"/>
          <p:cNvSpPr/>
          <p:nvPr/>
        </p:nvSpPr>
        <p:spPr>
          <a:xfrm flipH="1">
            <a:off x="9471248" y="972367"/>
            <a:ext cx="0" cy="5292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6768</TotalTime>
  <Words>1219</Words>
  <Application>Microsoft Office PowerPoint</Application>
  <PresentationFormat>Широкоэкранный</PresentationFormat>
  <Paragraphs>214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Impact</vt:lpstr>
      <vt:lpstr>Tahoma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Аубакирова Бибисара</cp:lastModifiedBy>
  <cp:revision>562</cp:revision>
  <cp:lastPrinted>2022-03-16T12:42:18Z</cp:lastPrinted>
  <dcterms:created xsi:type="dcterms:W3CDTF">2020-05-07T03:54:44Z</dcterms:created>
  <dcterms:modified xsi:type="dcterms:W3CDTF">2022-04-01T14:31:46Z</dcterms:modified>
</cp:coreProperties>
</file>