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6" r:id="rId1"/>
    <p:sldMasterId id="2147483920" r:id="rId2"/>
    <p:sldMasterId id="2147483937" r:id="rId3"/>
    <p:sldMasterId id="2147483969" r:id="rId4"/>
    <p:sldMasterId id="2147483979" r:id="rId5"/>
    <p:sldMasterId id="2147484065" r:id="rId6"/>
    <p:sldMasterId id="2147484075" r:id="rId7"/>
  </p:sldMasterIdLst>
  <p:notesMasterIdLst>
    <p:notesMasterId r:id="rId26"/>
  </p:notesMasterIdLst>
  <p:handoutMasterIdLst>
    <p:handoutMasterId r:id="rId27"/>
  </p:handoutMasterIdLst>
  <p:sldIdLst>
    <p:sldId id="9450" r:id="rId8"/>
    <p:sldId id="607" r:id="rId9"/>
    <p:sldId id="633" r:id="rId10"/>
    <p:sldId id="9466" r:id="rId11"/>
    <p:sldId id="629" r:id="rId12"/>
    <p:sldId id="9454" r:id="rId13"/>
    <p:sldId id="9461" r:id="rId14"/>
    <p:sldId id="9462" r:id="rId15"/>
    <p:sldId id="9453" r:id="rId16"/>
    <p:sldId id="9463" r:id="rId17"/>
    <p:sldId id="612" r:id="rId18"/>
    <p:sldId id="611" r:id="rId19"/>
    <p:sldId id="628" r:id="rId20"/>
    <p:sldId id="9451" r:id="rId21"/>
    <p:sldId id="9452" r:id="rId22"/>
    <p:sldId id="9459" r:id="rId23"/>
    <p:sldId id="9465" r:id="rId24"/>
    <p:sldId id="9447" r:id="rId25"/>
  </p:sldIdLst>
  <p:sldSz cx="9144000" cy="5143500" type="screen16x9"/>
  <p:notesSz cx="6815138" cy="9944100"/>
  <p:defaultTextStyle>
    <a:defPPr>
      <a:defRPr lang="en-US"/>
    </a:defPPr>
    <a:lvl1pPr algn="l" defTabSz="68545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342728" indent="114242" algn="l" defTabSz="68545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685450" indent="228484" algn="l" defTabSz="68545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028178" indent="342728" algn="l" defTabSz="68545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1370905" indent="456968" algn="l" defTabSz="68545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4839" algn="l" defTabSz="913936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1808" algn="l" defTabSz="913936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198773" algn="l" defTabSz="913936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5743" algn="l" defTabSz="913936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orient="horz" pos="1764">
          <p15:clr>
            <a:srgbClr val="A4A3A4"/>
          </p15:clr>
        </p15:guide>
        <p15:guide id="3" pos="384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6FCE"/>
    <a:srgbClr val="FFFFFF"/>
    <a:srgbClr val="FDE8A4"/>
    <a:srgbClr val="F8C51B"/>
    <a:srgbClr val="FBDD76"/>
    <a:srgbClr val="2CBCEE"/>
    <a:srgbClr val="12C1AF"/>
    <a:srgbClr val="00CC5C"/>
    <a:srgbClr val="A7F7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13" autoAdjust="0"/>
    <p:restoredTop sz="97406" autoAdjust="0"/>
  </p:normalViewPr>
  <p:slideViewPr>
    <p:cSldViewPr snapToGrid="0">
      <p:cViewPr varScale="1">
        <p:scale>
          <a:sx n="115" d="100"/>
          <a:sy n="115" d="100"/>
        </p:scale>
        <p:origin x="660" y="96"/>
      </p:cViewPr>
      <p:guideLst>
        <p:guide orient="horz" pos="2352"/>
        <p:guide orient="horz" pos="1764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8354807590555614"/>
          <c:y val="3.2312277694073736E-2"/>
          <c:w val="0.65885974875459608"/>
          <c:h val="0.9353754446118525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'[Диаграмма в Microsoft PowerPoint]Лист4'!$C$4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PowerPoint]Лист4'!$B$5:$B$19</c:f>
              <c:strCache>
                <c:ptCount val="15"/>
                <c:pt idx="0">
                  <c:v>Кызылординская область</c:v>
                </c:pt>
                <c:pt idx="1">
                  <c:v>ЗКО</c:v>
                </c:pt>
                <c:pt idx="2">
                  <c:v>Алматинская область</c:v>
                </c:pt>
                <c:pt idx="3">
                  <c:v>Карагандинская область </c:v>
                </c:pt>
                <c:pt idx="4">
                  <c:v>Туркестанская область </c:v>
                </c:pt>
                <c:pt idx="5">
                  <c:v>Жамбылская область </c:v>
                </c:pt>
                <c:pt idx="6">
                  <c:v>Актюбинская область </c:v>
                </c:pt>
                <c:pt idx="7">
                  <c:v>РК</c:v>
                </c:pt>
                <c:pt idx="8">
                  <c:v>ВКО</c:v>
                </c:pt>
                <c:pt idx="9">
                  <c:v>Акмолинская область </c:v>
                </c:pt>
                <c:pt idx="10">
                  <c:v>Павлодарская область</c:v>
                </c:pt>
                <c:pt idx="11">
                  <c:v>СКО</c:v>
                </c:pt>
                <c:pt idx="12">
                  <c:v>Костанайская область </c:v>
                </c:pt>
                <c:pt idx="13">
                  <c:v>Мангистауская область </c:v>
                </c:pt>
                <c:pt idx="14">
                  <c:v>Атырауская область</c:v>
                </c:pt>
              </c:strCache>
            </c:strRef>
          </c:cat>
          <c:val>
            <c:numRef>
              <c:f>'[Диаграмма в Microsoft PowerPoint]Лист4'!$C$5:$C$19</c:f>
              <c:numCache>
                <c:formatCode>0.0</c:formatCode>
                <c:ptCount val="15"/>
                <c:pt idx="0">
                  <c:v>59.7</c:v>
                </c:pt>
                <c:pt idx="1">
                  <c:v>53.63885050733429</c:v>
                </c:pt>
                <c:pt idx="2">
                  <c:v>56.8</c:v>
                </c:pt>
                <c:pt idx="3">
                  <c:v>55.762052659559586</c:v>
                </c:pt>
                <c:pt idx="4">
                  <c:v>58.867773268340159</c:v>
                </c:pt>
                <c:pt idx="5">
                  <c:v>63.283617763755373</c:v>
                </c:pt>
                <c:pt idx="6">
                  <c:v>61.945233454005376</c:v>
                </c:pt>
                <c:pt idx="7">
                  <c:v>64.076151614357642</c:v>
                </c:pt>
                <c:pt idx="8">
                  <c:v>65.958148176688724</c:v>
                </c:pt>
                <c:pt idx="9">
                  <c:v>67.286311420883834</c:v>
                </c:pt>
                <c:pt idx="10">
                  <c:v>72.400000000000006</c:v>
                </c:pt>
                <c:pt idx="11">
                  <c:v>69.8</c:v>
                </c:pt>
                <c:pt idx="12">
                  <c:v>69.719185784975281</c:v>
                </c:pt>
                <c:pt idx="13">
                  <c:v>70.811775200713626</c:v>
                </c:pt>
                <c:pt idx="14">
                  <c:v>71.081871345029256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DD-4C31-806B-54C09B4322BA}"/>
            </c:ext>
          </c:extLst>
        </c:ser>
        <c:ser>
          <c:idx val="1"/>
          <c:order val="1"/>
          <c:tx>
            <c:strRef>
              <c:f>'[Диаграмма в Microsoft PowerPoint]Лист4'!$D$4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PowerPoint]Лист4'!$B$5:$B$19</c:f>
              <c:strCache>
                <c:ptCount val="15"/>
                <c:pt idx="0">
                  <c:v>Кызылординская область</c:v>
                </c:pt>
                <c:pt idx="1">
                  <c:v>ЗКО</c:v>
                </c:pt>
                <c:pt idx="2">
                  <c:v>Алматинская область</c:v>
                </c:pt>
                <c:pt idx="3">
                  <c:v>Карагандинская область </c:v>
                </c:pt>
                <c:pt idx="4">
                  <c:v>Туркестанская область </c:v>
                </c:pt>
                <c:pt idx="5">
                  <c:v>Жамбылская область </c:v>
                </c:pt>
                <c:pt idx="6">
                  <c:v>Актюбинская область </c:v>
                </c:pt>
                <c:pt idx="7">
                  <c:v>РК</c:v>
                </c:pt>
                <c:pt idx="8">
                  <c:v>ВКО</c:v>
                </c:pt>
                <c:pt idx="9">
                  <c:v>Акмолинская область </c:v>
                </c:pt>
                <c:pt idx="10">
                  <c:v>Павлодарская область</c:v>
                </c:pt>
                <c:pt idx="11">
                  <c:v>СКО</c:v>
                </c:pt>
                <c:pt idx="12">
                  <c:v>Костанайская область </c:v>
                </c:pt>
                <c:pt idx="13">
                  <c:v>Мангистауская область </c:v>
                </c:pt>
                <c:pt idx="14">
                  <c:v>Атырауская область</c:v>
                </c:pt>
              </c:strCache>
            </c:strRef>
          </c:cat>
          <c:val>
            <c:numRef>
              <c:f>'[Диаграмма в Microsoft PowerPoint]Лист4'!$D$5:$D$19</c:f>
              <c:numCache>
                <c:formatCode>0.0</c:formatCode>
                <c:ptCount val="15"/>
                <c:pt idx="0">
                  <c:v>55.982127034758612</c:v>
                </c:pt>
                <c:pt idx="1">
                  <c:v>52.065135516386569</c:v>
                </c:pt>
                <c:pt idx="2">
                  <c:v>56.01803917809093</c:v>
                </c:pt>
                <c:pt idx="3">
                  <c:v>55.082293362271663</c:v>
                </c:pt>
                <c:pt idx="4">
                  <c:v>54.787897888433655</c:v>
                </c:pt>
                <c:pt idx="5">
                  <c:v>57.733518678298651</c:v>
                </c:pt>
                <c:pt idx="6">
                  <c:v>58.261579875614956</c:v>
                </c:pt>
                <c:pt idx="7">
                  <c:v>60.342849899112757</c:v>
                </c:pt>
                <c:pt idx="8">
                  <c:v>59.487153257292825</c:v>
                </c:pt>
                <c:pt idx="9">
                  <c:v>61.9</c:v>
                </c:pt>
                <c:pt idx="10">
                  <c:v>73.649781731323685</c:v>
                </c:pt>
                <c:pt idx="11">
                  <c:v>65.65989777593586</c:v>
                </c:pt>
                <c:pt idx="12">
                  <c:v>55.982127034758612</c:v>
                </c:pt>
                <c:pt idx="13">
                  <c:v>68.472474289171203</c:v>
                </c:pt>
                <c:pt idx="14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DD-4C31-806B-54C09B432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229950592"/>
        <c:axId val="232122240"/>
      </c:barChart>
      <c:catAx>
        <c:axId val="2299505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32122240"/>
        <c:crosses val="autoZero"/>
        <c:auto val="1"/>
        <c:lblAlgn val="ctr"/>
        <c:lblOffset val="100"/>
        <c:noMultiLvlLbl val="0"/>
      </c:catAx>
      <c:valAx>
        <c:axId val="23212224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229950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153112576247081"/>
          <c:y val="0.38231507639529139"/>
          <c:w val="8.4490292383682497E-2"/>
          <c:h val="0.100245776852381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6729"/>
          </a:xfrm>
          <a:prstGeom prst="rect">
            <a:avLst/>
          </a:prstGeom>
        </p:spPr>
        <p:txBody>
          <a:bodyPr vert="horz" lIns="91347" tIns="45674" rIns="91347" bIns="4567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336" y="0"/>
            <a:ext cx="2953226" cy="496729"/>
          </a:xfrm>
          <a:prstGeom prst="rect">
            <a:avLst/>
          </a:prstGeom>
        </p:spPr>
        <p:txBody>
          <a:bodyPr vert="horz" lIns="91347" tIns="45674" rIns="91347" bIns="4567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4AD55C0-645A-4B78-9E2C-3B8ED3789813}" type="datetimeFigureOut">
              <a:rPr lang="ru-RU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784"/>
            <a:ext cx="2953226" cy="496729"/>
          </a:xfrm>
          <a:prstGeom prst="rect">
            <a:avLst/>
          </a:prstGeom>
        </p:spPr>
        <p:txBody>
          <a:bodyPr vert="horz" lIns="91347" tIns="45674" rIns="91347" bIns="4567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336" y="9445784"/>
            <a:ext cx="2953226" cy="496729"/>
          </a:xfrm>
          <a:prstGeom prst="rect">
            <a:avLst/>
          </a:prstGeom>
        </p:spPr>
        <p:txBody>
          <a:bodyPr vert="horz" wrap="square" lIns="91347" tIns="45674" rIns="91347" bIns="4567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E0B5017-09A9-48EE-AF5B-D414255F313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113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6729"/>
          </a:xfrm>
          <a:prstGeom prst="rect">
            <a:avLst/>
          </a:prstGeom>
        </p:spPr>
        <p:txBody>
          <a:bodyPr vert="horz" lIns="91601" tIns="45801" rIns="91601" bIns="4580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6" y="0"/>
            <a:ext cx="2953226" cy="496729"/>
          </a:xfrm>
          <a:prstGeom prst="rect">
            <a:avLst/>
          </a:prstGeom>
        </p:spPr>
        <p:txBody>
          <a:bodyPr vert="horz" lIns="91601" tIns="45801" rIns="91601" bIns="4580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FDF067-D052-4116-B384-0FC9333F4B79}" type="datetimeFigureOut">
              <a:rPr lang="ru-RU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7812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1" tIns="45801" rIns="91601" bIns="4580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5" y="4722892"/>
            <a:ext cx="5452110" cy="4475321"/>
          </a:xfrm>
          <a:prstGeom prst="rect">
            <a:avLst/>
          </a:prstGeom>
        </p:spPr>
        <p:txBody>
          <a:bodyPr vert="horz" lIns="91601" tIns="45801" rIns="91601" bIns="45801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784"/>
            <a:ext cx="2953226" cy="496729"/>
          </a:xfrm>
          <a:prstGeom prst="rect">
            <a:avLst/>
          </a:prstGeom>
        </p:spPr>
        <p:txBody>
          <a:bodyPr vert="horz" lIns="91601" tIns="45801" rIns="91601" bIns="4580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6" y="9445784"/>
            <a:ext cx="2953226" cy="496729"/>
          </a:xfrm>
          <a:prstGeom prst="rect">
            <a:avLst/>
          </a:prstGeom>
        </p:spPr>
        <p:txBody>
          <a:bodyPr vert="horz" wrap="square" lIns="91601" tIns="45801" rIns="91601" bIns="458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5BBD655-B24C-4F4B-AB12-A9D5F54A9A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837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545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28" algn="l" defTabSz="68545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450" algn="l" defTabSz="68545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178" algn="l" defTabSz="68545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905" algn="l" defTabSz="68545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630" algn="l" defTabSz="6854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356" algn="l" defTabSz="6854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080" algn="l" defTabSz="6854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1808" algn="l" defTabSz="6854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>
            <a:extLst>
              <a:ext uri="{FF2B5EF4-FFF2-40B4-BE49-F238E27FC236}">
                <a16:creationId xmlns:a16="http://schemas.microsoft.com/office/drawing/2014/main" id="{599A348A-4250-4752-8FC6-D12EE8C285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663" y="746125"/>
            <a:ext cx="6627812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5" name="Notes Placeholder 2">
            <a:extLst>
              <a:ext uri="{FF2B5EF4-FFF2-40B4-BE49-F238E27FC236}">
                <a16:creationId xmlns:a16="http://schemas.microsoft.com/office/drawing/2014/main" id="{B7BB8CCB-159E-4B17-B847-D8381E073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ru-RU"/>
              <a:t>Insert picture/ Right Click/Send to back</a:t>
            </a:r>
          </a:p>
          <a:p>
            <a:pPr eaLnBrk="1" hangingPunct="1">
              <a:spcBef>
                <a:spcPct val="0"/>
              </a:spcBef>
            </a:pPr>
            <a:endParaRPr lang="en-US" altLang="ru-RU"/>
          </a:p>
        </p:txBody>
      </p:sp>
      <p:sp>
        <p:nvSpPr>
          <p:cNvPr id="264196" name="Slide Number Placeholder 3">
            <a:extLst>
              <a:ext uri="{FF2B5EF4-FFF2-40B4-BE49-F238E27FC236}">
                <a16:creationId xmlns:a16="http://schemas.microsoft.com/office/drawing/2014/main" id="{120A3680-CD3D-4720-9259-0C10161B1E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7768" indent="-287602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50411" indent="-230082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10575" indent="-230082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70741" indent="-230082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30905" indent="-230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91068" indent="-230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51232" indent="-230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911396" indent="-230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833FF2-67A3-4064-8E89-8EA179FFBFEB}" type="slidenum">
              <a:rPr lang="en-US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0</a:t>
            </a:fld>
            <a:endParaRPr lang="en-US" alt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42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423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663" y="746125"/>
            <a:ext cx="6627812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0699" indent="-284884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39536" indent="-227907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595350" indent="-227907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1166" indent="-227907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06980" indent="-227907" defTabSz="68372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62794" indent="-227907" defTabSz="68372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18609" indent="-227907" defTabSz="68372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74423" indent="-227907" defTabSz="68372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6E42CFCE-1715-4D32-B58B-129B0E995F84}" type="slidenum">
              <a:rPr lang="ru-RU" altLang="en-US" sz="1200">
                <a:latin typeface="Calibri" panose="020F0502020204030204" pitchFamily="34" charset="0"/>
              </a:rPr>
              <a:pPr/>
              <a:t>4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51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7812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E3AF-9D82-41F8-A6AB-4363CA782E9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056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7812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7E3AF-9D82-41F8-A6AB-4363CA782E9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93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E3AF-9D82-41F8-A6AB-4363CA782E9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941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7812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BD655-B24C-4F4B-AB12-A9D5F54A9AA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154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7812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BD655-B24C-4F4B-AB12-A9D5F54A9AA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8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7310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0663" y="930277"/>
            <a:ext cx="7808912" cy="369332"/>
          </a:xfrm>
        </p:spPr>
        <p:txBody>
          <a:bodyPr/>
          <a:lstStyle>
            <a:lvl1pPr>
              <a:defRPr sz="2400" b="1" i="0">
                <a:solidFill>
                  <a:srgbClr val="0462B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1725" y="2395541"/>
            <a:ext cx="7488238" cy="276999"/>
          </a:xfrm>
        </p:spPr>
        <p:txBody>
          <a:bodyPr/>
          <a:lstStyle>
            <a:lvl1pPr>
              <a:defRPr sz="1800" b="0" i="0">
                <a:solidFill>
                  <a:srgbClr val="2A39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71DFE-6FDD-49EE-AF4E-D19321A23A74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71C86-1B18-451B-B911-D43E59B42E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08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0663" y="930277"/>
            <a:ext cx="7808912" cy="369332"/>
          </a:xfrm>
        </p:spPr>
        <p:txBody>
          <a:bodyPr/>
          <a:lstStyle>
            <a:lvl1pPr>
              <a:defRPr sz="2400" b="1" i="0">
                <a:solidFill>
                  <a:srgbClr val="0462B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9"/>
            <a:ext cx="397764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9"/>
            <a:ext cx="397764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10E5B-B06C-4EEC-A6A6-E0E788B61612}" type="datetime1">
              <a:rPr lang="en-US" smtClean="0"/>
              <a:t>4/19/2022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F72A6-2C21-4883-BEBA-3CBFDA01CD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23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0663" y="930277"/>
            <a:ext cx="7808912" cy="369332"/>
          </a:xfrm>
        </p:spPr>
        <p:txBody>
          <a:bodyPr/>
          <a:lstStyle>
            <a:lvl1pPr>
              <a:defRPr sz="2400" b="1" i="0">
                <a:solidFill>
                  <a:srgbClr val="0462B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E59DB-C25C-412A-A4EF-40D90FC3C985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6C123-7E52-4A7B-9B56-9AF78EFBF5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02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9CBBFA-3D7A-47EC-B212-7FC8DEEBB4F3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A0914-54D0-41E6-9D76-3358253E6B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88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8877306" y="4960944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6" rIns="91394" bIns="45696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fld id="{709A136D-5FD5-443C-9A35-E82BB5479BC7}" type="slidenum">
              <a:rPr lang="ru-RU" altLang="ru-RU" sz="800" b="1">
                <a:solidFill>
                  <a:srgbClr val="000000"/>
                </a:solidFill>
                <a:cs typeface="Arial" panose="020B0604020202020204" pitchFamily="34" charset="0"/>
              </a:rPr>
              <a:pPr algn="ctr" eaLnBrk="1" hangingPunct="1"/>
              <a:t>‹#›</a:t>
            </a:fld>
            <a:endParaRPr lang="ru-RU" altLang="ru-RU" sz="8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10657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82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6" rIns="91394" bIns="45696" anchor="ctr"/>
          <a:lstStyle/>
          <a:p>
            <a:pPr marL="0" marR="0" lvl="0" indent="0" algn="ctr" defTabSz="690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50" y="4981582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6" rIns="91394" bIns="4569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9019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3956F-647A-44B9-8163-DDB447652883}" type="slidenum">
              <a:rPr kumimoji="0" lang="ru-RU" altLang="ru-RU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69019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456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194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4901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43041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33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189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297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571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774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296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518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678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20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2"/>
          </p:nvPr>
        </p:nvSpPr>
        <p:spPr>
          <a:xfrm>
            <a:off x="0" y="5"/>
            <a:ext cx="9144000" cy="235131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/>
          </p:nvPr>
        </p:nvSpPr>
        <p:spPr>
          <a:xfrm>
            <a:off x="679217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/>
          </p:nvPr>
        </p:nvSpPr>
        <p:spPr>
          <a:xfrm>
            <a:off x="4711771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/>
          </p:nvPr>
        </p:nvSpPr>
        <p:spPr>
          <a:xfrm>
            <a:off x="2695494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/>
          </p:nvPr>
        </p:nvSpPr>
        <p:spPr>
          <a:xfrm>
            <a:off x="6728048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555080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602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20831"/>
            <a:ext cx="9144000" cy="539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543305"/>
            <a:ext cx="9144000" cy="539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3"/>
          </p:nvPr>
        </p:nvSpPr>
        <p:spPr>
          <a:xfrm>
            <a:off x="0" y="1620499"/>
            <a:ext cx="9144000" cy="1877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46" tIns="34272" rIns="68546" bIns="34272"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342728" indent="0">
              <a:buNone/>
              <a:defRPr sz="2100"/>
            </a:lvl2pPr>
            <a:lvl3pPr marL="685450" indent="0">
              <a:buNone/>
              <a:defRPr sz="1800"/>
            </a:lvl3pPr>
            <a:lvl4pPr marL="1028178" indent="0">
              <a:buNone/>
              <a:defRPr sz="1500"/>
            </a:lvl4pPr>
            <a:lvl5pPr marL="1370905" indent="0">
              <a:buNone/>
              <a:defRPr sz="1500"/>
            </a:lvl5pPr>
            <a:lvl6pPr marL="1713630" indent="0">
              <a:buNone/>
              <a:defRPr sz="1500"/>
            </a:lvl6pPr>
            <a:lvl7pPr marL="2056356" indent="0">
              <a:buNone/>
              <a:defRPr sz="1500"/>
            </a:lvl7pPr>
            <a:lvl8pPr marL="2399080" indent="0">
              <a:buNone/>
              <a:defRPr sz="1500"/>
            </a:lvl8pPr>
            <a:lvl9pPr marL="2741808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08806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2"/>
          <p:cNvSpPr>
            <a:spLocks noGrp="1"/>
          </p:cNvSpPr>
          <p:nvPr>
            <p:ph type="pic" sz="quarter" idx="10"/>
          </p:nvPr>
        </p:nvSpPr>
        <p:spPr>
          <a:xfrm>
            <a:off x="599302" y="917494"/>
            <a:ext cx="4080821" cy="3541485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46" tIns="34272" rIns="68546" bIns="34272" anchor="ctr">
            <a:noAutofit/>
          </a:bodyPr>
          <a:lstStyle>
            <a:lvl1pPr marL="0" marR="0" indent="0" algn="ctr" defTabSz="68548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9041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79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47900"/>
            <a:ext cx="9144000" cy="140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3573469" y="1165225"/>
            <a:ext cx="1997075" cy="3513138"/>
            <a:chOff x="445712" y="1449040"/>
            <a:chExt cx="2113018" cy="3924176"/>
          </a:xfrm>
        </p:grpSpPr>
        <p:sp>
          <p:nvSpPr>
            <p:cNvPr id="6" name="Rounded Rectangle 7"/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8"/>
            <p:cNvSpPr/>
            <p:nvPr userDrawn="1"/>
          </p:nvSpPr>
          <p:spPr>
            <a:xfrm>
              <a:off x="1379605" y="1651189"/>
              <a:ext cx="216676" cy="33692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Group 10"/>
            <p:cNvGrpSpPr>
              <a:grpSpLocks/>
            </p:cNvGrpSpPr>
            <p:nvPr userDrawn="1"/>
          </p:nvGrpSpPr>
          <p:grpSpPr bwMode="auto"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/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ounded Rectangle 12"/>
              <p:cNvSpPr/>
              <p:nvPr userDrawn="1"/>
            </p:nvSpPr>
            <p:spPr>
              <a:xfrm>
                <a:off x="1634306" y="5795057"/>
                <a:ext cx="143664" cy="146437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3713834" y="1473878"/>
            <a:ext cx="1716345" cy="281480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1111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02383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03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554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4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2"/>
          </p:nvPr>
        </p:nvSpPr>
        <p:spPr>
          <a:xfrm>
            <a:off x="0" y="5"/>
            <a:ext cx="9144000" cy="235131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/>
          </p:nvPr>
        </p:nvSpPr>
        <p:spPr>
          <a:xfrm>
            <a:off x="679217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/>
          </p:nvPr>
        </p:nvSpPr>
        <p:spPr>
          <a:xfrm>
            <a:off x="4711771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/>
          </p:nvPr>
        </p:nvSpPr>
        <p:spPr>
          <a:xfrm>
            <a:off x="2695494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/>
          </p:nvPr>
        </p:nvSpPr>
        <p:spPr>
          <a:xfrm>
            <a:off x="6728048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555080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00119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20831"/>
            <a:ext cx="9144000" cy="539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543305"/>
            <a:ext cx="9144000" cy="539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3"/>
          </p:nvPr>
        </p:nvSpPr>
        <p:spPr>
          <a:xfrm>
            <a:off x="0" y="1620499"/>
            <a:ext cx="9144000" cy="1877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46" tIns="34272" rIns="68546" bIns="34272"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342728" indent="0">
              <a:buNone/>
              <a:defRPr sz="2100"/>
            </a:lvl2pPr>
            <a:lvl3pPr marL="685450" indent="0">
              <a:buNone/>
              <a:defRPr sz="1800"/>
            </a:lvl3pPr>
            <a:lvl4pPr marL="1028178" indent="0">
              <a:buNone/>
              <a:defRPr sz="1500"/>
            </a:lvl4pPr>
            <a:lvl5pPr marL="1370905" indent="0">
              <a:buNone/>
              <a:defRPr sz="1500"/>
            </a:lvl5pPr>
            <a:lvl6pPr marL="1713630" indent="0">
              <a:buNone/>
              <a:defRPr sz="1500"/>
            </a:lvl6pPr>
            <a:lvl7pPr marL="2056356" indent="0">
              <a:buNone/>
              <a:defRPr sz="1500"/>
            </a:lvl7pPr>
            <a:lvl8pPr marL="2399080" indent="0">
              <a:buNone/>
              <a:defRPr sz="1500"/>
            </a:lvl8pPr>
            <a:lvl9pPr marL="2741808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28777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2"/>
          <p:cNvSpPr>
            <a:spLocks noGrp="1"/>
          </p:cNvSpPr>
          <p:nvPr>
            <p:ph type="pic" sz="quarter" idx="10"/>
          </p:nvPr>
        </p:nvSpPr>
        <p:spPr>
          <a:xfrm>
            <a:off x="599302" y="917494"/>
            <a:ext cx="4080821" cy="3541485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46" tIns="34272" rIns="68546" bIns="34272" anchor="ctr">
            <a:noAutofit/>
          </a:bodyPr>
          <a:lstStyle>
            <a:lvl1pPr marL="0" marR="0" indent="0" algn="ctr" defTabSz="68548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27037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47900"/>
            <a:ext cx="9144000" cy="140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3573469" y="1165225"/>
            <a:ext cx="1997075" cy="3513138"/>
            <a:chOff x="445712" y="1449040"/>
            <a:chExt cx="2113018" cy="3924176"/>
          </a:xfrm>
        </p:grpSpPr>
        <p:sp>
          <p:nvSpPr>
            <p:cNvPr id="6" name="Rounded Rectangle 7"/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8"/>
            <p:cNvSpPr/>
            <p:nvPr userDrawn="1"/>
          </p:nvSpPr>
          <p:spPr>
            <a:xfrm>
              <a:off x="1379605" y="1651189"/>
              <a:ext cx="216676" cy="33692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Group 10"/>
            <p:cNvGrpSpPr>
              <a:grpSpLocks/>
            </p:cNvGrpSpPr>
            <p:nvPr userDrawn="1"/>
          </p:nvGrpSpPr>
          <p:grpSpPr bwMode="auto"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/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ounded Rectangle 12"/>
              <p:cNvSpPr/>
              <p:nvPr userDrawn="1"/>
            </p:nvSpPr>
            <p:spPr>
              <a:xfrm>
                <a:off x="1634306" y="5795057"/>
                <a:ext cx="143664" cy="146437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3713834" y="1473878"/>
            <a:ext cx="1716345" cy="281480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882028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220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90267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938485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1383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0668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36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0950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2852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0490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0383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062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2"/>
          </p:nvPr>
        </p:nvSpPr>
        <p:spPr>
          <a:xfrm>
            <a:off x="0" y="5"/>
            <a:ext cx="9144000" cy="235131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/>
          </p:nvPr>
        </p:nvSpPr>
        <p:spPr>
          <a:xfrm>
            <a:off x="679217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/>
          </p:nvPr>
        </p:nvSpPr>
        <p:spPr>
          <a:xfrm>
            <a:off x="4711771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/>
          </p:nvPr>
        </p:nvSpPr>
        <p:spPr>
          <a:xfrm>
            <a:off x="2695494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/>
          </p:nvPr>
        </p:nvSpPr>
        <p:spPr>
          <a:xfrm>
            <a:off x="6728048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555080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5508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2"/>
          </p:nvPr>
        </p:nvSpPr>
        <p:spPr>
          <a:xfrm>
            <a:off x="0" y="5"/>
            <a:ext cx="9144000" cy="235131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/>
          </p:nvPr>
        </p:nvSpPr>
        <p:spPr>
          <a:xfrm>
            <a:off x="679217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/>
          </p:nvPr>
        </p:nvSpPr>
        <p:spPr>
          <a:xfrm>
            <a:off x="4711771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/>
          </p:nvPr>
        </p:nvSpPr>
        <p:spPr>
          <a:xfrm>
            <a:off x="2695494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/>
          </p:nvPr>
        </p:nvSpPr>
        <p:spPr>
          <a:xfrm>
            <a:off x="6728048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555080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41204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20831"/>
            <a:ext cx="9144000" cy="539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543305"/>
            <a:ext cx="9144000" cy="539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3"/>
          </p:nvPr>
        </p:nvSpPr>
        <p:spPr>
          <a:xfrm>
            <a:off x="0" y="1620499"/>
            <a:ext cx="9144000" cy="1877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46" tIns="34272" rIns="68546" bIns="34272"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342728" indent="0">
              <a:buNone/>
              <a:defRPr sz="2100"/>
            </a:lvl2pPr>
            <a:lvl3pPr marL="685450" indent="0">
              <a:buNone/>
              <a:defRPr sz="1800"/>
            </a:lvl3pPr>
            <a:lvl4pPr marL="1028178" indent="0">
              <a:buNone/>
              <a:defRPr sz="1500"/>
            </a:lvl4pPr>
            <a:lvl5pPr marL="1370905" indent="0">
              <a:buNone/>
              <a:defRPr sz="1500"/>
            </a:lvl5pPr>
            <a:lvl6pPr marL="1713630" indent="0">
              <a:buNone/>
              <a:defRPr sz="1500"/>
            </a:lvl6pPr>
            <a:lvl7pPr marL="2056356" indent="0">
              <a:buNone/>
              <a:defRPr sz="1500"/>
            </a:lvl7pPr>
            <a:lvl8pPr marL="2399080" indent="0">
              <a:buNone/>
              <a:defRPr sz="1500"/>
            </a:lvl8pPr>
            <a:lvl9pPr marL="2741808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095463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2"/>
          <p:cNvSpPr>
            <a:spLocks noGrp="1"/>
          </p:cNvSpPr>
          <p:nvPr>
            <p:ph type="pic" sz="quarter" idx="10"/>
          </p:nvPr>
        </p:nvSpPr>
        <p:spPr>
          <a:xfrm>
            <a:off x="599302" y="917494"/>
            <a:ext cx="4080821" cy="3541485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46" tIns="34272" rIns="68546" bIns="34272" anchor="ctr">
            <a:noAutofit/>
          </a:bodyPr>
          <a:lstStyle>
            <a:lvl1pPr marL="0" marR="0" indent="0" algn="ctr" defTabSz="68548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210280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47900"/>
            <a:ext cx="9144000" cy="140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3573469" y="1165225"/>
            <a:ext cx="1997075" cy="3513138"/>
            <a:chOff x="445712" y="1449040"/>
            <a:chExt cx="2113018" cy="3924176"/>
          </a:xfrm>
        </p:grpSpPr>
        <p:sp>
          <p:nvSpPr>
            <p:cNvPr id="6" name="Rounded Rectangle 7"/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8"/>
            <p:cNvSpPr/>
            <p:nvPr userDrawn="1"/>
          </p:nvSpPr>
          <p:spPr>
            <a:xfrm>
              <a:off x="1379605" y="1651189"/>
              <a:ext cx="216676" cy="33692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Group 10"/>
            <p:cNvGrpSpPr>
              <a:grpSpLocks/>
            </p:cNvGrpSpPr>
            <p:nvPr userDrawn="1"/>
          </p:nvGrpSpPr>
          <p:grpSpPr bwMode="auto"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/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ounded Rectangle 12"/>
              <p:cNvSpPr/>
              <p:nvPr userDrawn="1"/>
            </p:nvSpPr>
            <p:spPr>
              <a:xfrm>
                <a:off x="1634306" y="5795057"/>
                <a:ext cx="143664" cy="146437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3713834" y="1473878"/>
            <a:ext cx="1716345" cy="281480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725819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56681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2235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440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221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2"/>
          </p:nvPr>
        </p:nvSpPr>
        <p:spPr>
          <a:xfrm>
            <a:off x="0" y="5"/>
            <a:ext cx="9144000" cy="235131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/>
          </p:nvPr>
        </p:nvSpPr>
        <p:spPr>
          <a:xfrm>
            <a:off x="679217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/>
          </p:nvPr>
        </p:nvSpPr>
        <p:spPr>
          <a:xfrm>
            <a:off x="4711771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/>
          </p:nvPr>
        </p:nvSpPr>
        <p:spPr>
          <a:xfrm>
            <a:off x="2695494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/>
          </p:nvPr>
        </p:nvSpPr>
        <p:spPr>
          <a:xfrm>
            <a:off x="6728048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555080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423223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20831"/>
            <a:ext cx="9144000" cy="539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543305"/>
            <a:ext cx="9144000" cy="539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3"/>
          </p:nvPr>
        </p:nvSpPr>
        <p:spPr>
          <a:xfrm>
            <a:off x="0" y="1620499"/>
            <a:ext cx="9144000" cy="1877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46" tIns="34272" rIns="68546" bIns="34272"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342728" indent="0">
              <a:buNone/>
              <a:defRPr sz="2100"/>
            </a:lvl2pPr>
            <a:lvl3pPr marL="685450" indent="0">
              <a:buNone/>
              <a:defRPr sz="1800"/>
            </a:lvl3pPr>
            <a:lvl4pPr marL="1028178" indent="0">
              <a:buNone/>
              <a:defRPr sz="1500"/>
            </a:lvl4pPr>
            <a:lvl5pPr marL="1370905" indent="0">
              <a:buNone/>
              <a:defRPr sz="1500"/>
            </a:lvl5pPr>
            <a:lvl6pPr marL="1713630" indent="0">
              <a:buNone/>
              <a:defRPr sz="1500"/>
            </a:lvl6pPr>
            <a:lvl7pPr marL="2056356" indent="0">
              <a:buNone/>
              <a:defRPr sz="1500"/>
            </a:lvl7pPr>
            <a:lvl8pPr marL="2399080" indent="0">
              <a:buNone/>
              <a:defRPr sz="1500"/>
            </a:lvl8pPr>
            <a:lvl9pPr marL="2741808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702766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2"/>
          <p:cNvSpPr>
            <a:spLocks noGrp="1"/>
          </p:cNvSpPr>
          <p:nvPr>
            <p:ph type="pic" sz="quarter" idx="10"/>
          </p:nvPr>
        </p:nvSpPr>
        <p:spPr>
          <a:xfrm>
            <a:off x="599302" y="917494"/>
            <a:ext cx="4080821" cy="3541485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46" tIns="34272" rIns="68546" bIns="34272" anchor="ctr">
            <a:noAutofit/>
          </a:bodyPr>
          <a:lstStyle>
            <a:lvl1pPr marL="0" marR="0" indent="0" algn="ctr" defTabSz="68548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7665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20831"/>
            <a:ext cx="9144000" cy="539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3543305"/>
            <a:ext cx="9144000" cy="539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3"/>
          </p:nvPr>
        </p:nvSpPr>
        <p:spPr>
          <a:xfrm>
            <a:off x="0" y="1620499"/>
            <a:ext cx="9144000" cy="1877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46" tIns="34272" rIns="68546" bIns="34272"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342728" indent="0">
              <a:buNone/>
              <a:defRPr sz="2100"/>
            </a:lvl2pPr>
            <a:lvl3pPr marL="685450" indent="0">
              <a:buNone/>
              <a:defRPr sz="1800"/>
            </a:lvl3pPr>
            <a:lvl4pPr marL="1028178" indent="0">
              <a:buNone/>
              <a:defRPr sz="1500"/>
            </a:lvl4pPr>
            <a:lvl5pPr marL="1370905" indent="0">
              <a:buNone/>
              <a:defRPr sz="1500"/>
            </a:lvl5pPr>
            <a:lvl6pPr marL="1713630" indent="0">
              <a:buNone/>
              <a:defRPr sz="1500"/>
            </a:lvl6pPr>
            <a:lvl7pPr marL="2056356" indent="0">
              <a:buNone/>
              <a:defRPr sz="1500"/>
            </a:lvl7pPr>
            <a:lvl8pPr marL="2399080" indent="0">
              <a:buNone/>
              <a:defRPr sz="1500"/>
            </a:lvl8pPr>
            <a:lvl9pPr marL="2741808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657128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47900"/>
            <a:ext cx="9144000" cy="140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3573469" y="1165225"/>
            <a:ext cx="1997075" cy="3513138"/>
            <a:chOff x="445712" y="1449040"/>
            <a:chExt cx="2113018" cy="3924176"/>
          </a:xfrm>
        </p:grpSpPr>
        <p:sp>
          <p:nvSpPr>
            <p:cNvPr id="6" name="Rounded Rectangle 7"/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8"/>
            <p:cNvSpPr/>
            <p:nvPr userDrawn="1"/>
          </p:nvSpPr>
          <p:spPr>
            <a:xfrm>
              <a:off x="1379605" y="1651189"/>
              <a:ext cx="216676" cy="33692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Group 10"/>
            <p:cNvGrpSpPr>
              <a:grpSpLocks/>
            </p:cNvGrpSpPr>
            <p:nvPr userDrawn="1"/>
          </p:nvGrpSpPr>
          <p:grpSpPr bwMode="auto"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/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ounded Rectangle 12"/>
              <p:cNvSpPr/>
              <p:nvPr userDrawn="1"/>
            </p:nvSpPr>
            <p:spPr>
              <a:xfrm>
                <a:off x="1634306" y="5795057"/>
                <a:ext cx="143664" cy="146437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3713834" y="1473878"/>
            <a:ext cx="1716345" cy="281480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360253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>
            <a:spLocks noChangeArrowheads="1"/>
          </p:cNvSpPr>
          <p:nvPr/>
        </p:nvSpPr>
        <p:spPr bwMode="auto">
          <a:xfrm>
            <a:off x="3413131" y="60325"/>
            <a:ext cx="5186363" cy="50752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bk object 17"/>
          <p:cNvSpPr>
            <a:spLocks noChangeArrowheads="1"/>
          </p:cNvSpPr>
          <p:nvPr/>
        </p:nvSpPr>
        <p:spPr bwMode="auto">
          <a:xfrm>
            <a:off x="2755906" y="2428875"/>
            <a:ext cx="2155825" cy="11191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bk object 18"/>
          <p:cNvSpPr>
            <a:spLocks noChangeArrowheads="1"/>
          </p:cNvSpPr>
          <p:nvPr/>
        </p:nvSpPr>
        <p:spPr bwMode="auto">
          <a:xfrm>
            <a:off x="4248150" y="2428875"/>
            <a:ext cx="831850" cy="11191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bk object 19"/>
          <p:cNvSpPr>
            <a:spLocks noChangeArrowheads="1"/>
          </p:cNvSpPr>
          <p:nvPr/>
        </p:nvSpPr>
        <p:spPr bwMode="auto">
          <a:xfrm>
            <a:off x="4559306" y="2428875"/>
            <a:ext cx="3173413" cy="11191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38452" y="1149861"/>
            <a:ext cx="6467094" cy="27699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4"/>
            <a:ext cx="64008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09333CA-F8BC-4F2B-B826-DEB7A16C63C9}" type="datetime1">
              <a:rPr lang="en-US" smtClean="0"/>
              <a:t>4/19/2022</a:t>
            </a:fld>
            <a:endParaRPr lang="en-US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17579-6421-4C75-A2C0-C122EC935D9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823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0663" y="930277"/>
            <a:ext cx="7808912" cy="369332"/>
          </a:xfrm>
        </p:spPr>
        <p:txBody>
          <a:bodyPr/>
          <a:lstStyle>
            <a:lvl1pPr>
              <a:defRPr sz="2400" b="1" i="0">
                <a:solidFill>
                  <a:srgbClr val="0462B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1725" y="2395541"/>
            <a:ext cx="7488238" cy="276999"/>
          </a:xfrm>
        </p:spPr>
        <p:txBody>
          <a:bodyPr/>
          <a:lstStyle>
            <a:lvl1pPr>
              <a:defRPr sz="1800" b="0" i="0">
                <a:solidFill>
                  <a:srgbClr val="2A39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AF5A6-7D19-4187-A4BF-C854E2F315D6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C03B3-37F1-44B7-BD7F-3AB73D04AF3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084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0663" y="930277"/>
            <a:ext cx="7808912" cy="369332"/>
          </a:xfrm>
        </p:spPr>
        <p:txBody>
          <a:bodyPr/>
          <a:lstStyle>
            <a:lvl1pPr>
              <a:defRPr sz="2400" b="1" i="0">
                <a:solidFill>
                  <a:srgbClr val="0462B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9"/>
            <a:ext cx="397764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9"/>
            <a:ext cx="397764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84E4-E4DB-4C54-BC6B-428D49A50BB9}" type="datetime1">
              <a:rPr lang="en-US" smtClean="0"/>
              <a:t>4/19/2022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16BFC-12E3-4F4C-8E6D-AACE0B1CC6E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513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0663" y="930277"/>
            <a:ext cx="7808912" cy="369332"/>
          </a:xfrm>
        </p:spPr>
        <p:txBody>
          <a:bodyPr/>
          <a:lstStyle>
            <a:lvl1pPr>
              <a:defRPr sz="2400" b="1" i="0">
                <a:solidFill>
                  <a:srgbClr val="0462B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CD453-6A42-415A-8125-E3BD12372975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EE167-9B87-488A-80D3-4099AC4162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0133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/>
        </p:nvSpPr>
        <p:spPr bwMode="auto">
          <a:xfrm>
            <a:off x="0" y="482600"/>
            <a:ext cx="9144000" cy="0"/>
          </a:xfrm>
          <a:custGeom>
            <a:avLst/>
            <a:gdLst>
              <a:gd name="T0" fmla="*/ 0 w 9144000"/>
              <a:gd name="T1" fmla="*/ 9144000 w 91440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noFill/>
          <a:ln w="12192">
            <a:solidFill>
              <a:srgbClr val="006F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33F4E13-0C3F-44D0-84A7-296DFC7DFF4F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EECB4-29B3-4E89-AADF-A1EAC60B95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2434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74418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5"/>
            <a:ext cx="9144000" cy="2733403"/>
          </a:xfrm>
          <a:custGeom>
            <a:avLst/>
            <a:gdLst>
              <a:gd name="connsiteX0" fmla="*/ 0 w 12192000"/>
              <a:gd name="connsiteY0" fmla="*/ 0 h 3644537"/>
              <a:gd name="connsiteX1" fmla="*/ 12192000 w 12192000"/>
              <a:gd name="connsiteY1" fmla="*/ 0 h 3644537"/>
              <a:gd name="connsiteX2" fmla="*/ 12192000 w 12192000"/>
              <a:gd name="connsiteY2" fmla="*/ 3644537 h 3644537"/>
              <a:gd name="connsiteX3" fmla="*/ 0 w 12192000"/>
              <a:gd name="connsiteY3" fmla="*/ 3644537 h 364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44537">
                <a:moveTo>
                  <a:pt x="0" y="0"/>
                </a:moveTo>
                <a:lnTo>
                  <a:pt x="12192000" y="0"/>
                </a:lnTo>
                <a:lnTo>
                  <a:pt x="12192000" y="3644537"/>
                </a:lnTo>
                <a:lnTo>
                  <a:pt x="0" y="36445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F22E7C5-3AE3-452D-920D-E4A4CAB4E0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C772-5CA6-4F1C-889D-6BE1028A908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9875BD2-4B0D-4688-BE20-96177894C9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3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2"/>
          <p:cNvSpPr>
            <a:spLocks noGrp="1"/>
          </p:cNvSpPr>
          <p:nvPr>
            <p:ph type="pic" sz="quarter" idx="10"/>
          </p:nvPr>
        </p:nvSpPr>
        <p:spPr>
          <a:xfrm>
            <a:off x="599302" y="917494"/>
            <a:ext cx="4080821" cy="3541485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46" tIns="34272" rIns="68546" bIns="34272" anchor="ctr">
            <a:noAutofit/>
          </a:bodyPr>
          <a:lstStyle>
            <a:lvl1pPr marL="0" marR="0" indent="0" algn="ctr" defTabSz="68548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2529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47900"/>
            <a:ext cx="9144000" cy="140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3573469" y="1165225"/>
            <a:ext cx="1997075" cy="3513138"/>
            <a:chOff x="445712" y="1449040"/>
            <a:chExt cx="2113018" cy="3924176"/>
          </a:xfrm>
        </p:grpSpPr>
        <p:sp>
          <p:nvSpPr>
            <p:cNvPr id="6" name="Rounded Rectangle 7"/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7" name="Rectangle 8"/>
            <p:cNvSpPr/>
            <p:nvPr userDrawn="1"/>
          </p:nvSpPr>
          <p:spPr>
            <a:xfrm>
              <a:off x="1379605" y="1651189"/>
              <a:ext cx="216676" cy="33692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grpSp>
          <p:nvGrpSpPr>
            <p:cNvPr id="8" name="Group 10"/>
            <p:cNvGrpSpPr>
              <a:grpSpLocks/>
            </p:cNvGrpSpPr>
            <p:nvPr userDrawn="1"/>
          </p:nvGrpSpPr>
          <p:grpSpPr bwMode="auto"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/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10" name="Rounded Rectangle 12"/>
              <p:cNvSpPr/>
              <p:nvPr userDrawn="1"/>
            </p:nvSpPr>
            <p:spPr>
              <a:xfrm>
                <a:off x="1634306" y="5795057"/>
                <a:ext cx="143664" cy="146437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</p:grpSp>
      </p:grp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3713834" y="1473878"/>
            <a:ext cx="1716345" cy="281480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4042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>
            <a:spLocks noChangeArrowheads="1"/>
          </p:cNvSpPr>
          <p:nvPr/>
        </p:nvSpPr>
        <p:spPr bwMode="auto">
          <a:xfrm>
            <a:off x="3413131" y="60325"/>
            <a:ext cx="5186363" cy="50752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" name="bk object 17"/>
          <p:cNvSpPr>
            <a:spLocks noChangeArrowheads="1"/>
          </p:cNvSpPr>
          <p:nvPr/>
        </p:nvSpPr>
        <p:spPr bwMode="auto">
          <a:xfrm>
            <a:off x="2755906" y="2428875"/>
            <a:ext cx="2155825" cy="11191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" name="bk object 18"/>
          <p:cNvSpPr>
            <a:spLocks noChangeArrowheads="1"/>
          </p:cNvSpPr>
          <p:nvPr/>
        </p:nvSpPr>
        <p:spPr bwMode="auto">
          <a:xfrm>
            <a:off x="4248150" y="2428875"/>
            <a:ext cx="831850" cy="11191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" name="bk object 19"/>
          <p:cNvSpPr>
            <a:spLocks noChangeArrowheads="1"/>
          </p:cNvSpPr>
          <p:nvPr/>
        </p:nvSpPr>
        <p:spPr bwMode="auto">
          <a:xfrm>
            <a:off x="4559306" y="2428875"/>
            <a:ext cx="3173413" cy="11191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38452" y="1149861"/>
            <a:ext cx="6467094" cy="27699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4"/>
            <a:ext cx="64008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DEF70C-72B8-4FD0-BAEE-FB3E4874A3B7}" type="datetime1">
              <a:rPr lang="en-US" smtClean="0"/>
              <a:t>4/19/2022</a:t>
            </a:fld>
            <a:endParaRPr lang="en-US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6E0B5-465B-469A-AC32-585EC6EDC8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58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100" r:id="rId1"/>
    <p:sldLayoutId id="2147485101" r:id="rId2"/>
    <p:sldLayoutId id="2147485138" r:id="rId3"/>
    <p:sldLayoutId id="2147485139" r:id="rId4"/>
    <p:sldLayoutId id="2147485102" r:id="rId5"/>
    <p:sldLayoutId id="2147485140" r:id="rId6"/>
    <p:sldLayoutId id="2147485103" r:id="rId7"/>
    <p:sldLayoutId id="2147485141" r:id="rId8"/>
  </p:sldLayoutIdLst>
  <p:hf hdr="0" ftr="0" dt="0"/>
  <p:txStyles>
    <p:titleStyle>
      <a:lvl1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Arial Unicode MS"/>
        </a:defRPr>
      </a:lvl1pPr>
      <a:lvl2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2pPr>
      <a:lvl3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3pPr>
      <a:lvl4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4pPr>
      <a:lvl5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5pPr>
      <a:lvl6pPr marL="456968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6pPr>
      <a:lvl7pPr marL="913936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7pPr>
      <a:lvl8pPr marL="1370905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8pPr>
      <a:lvl9pPr marL="1827872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9pPr>
    </p:titleStyle>
    <p:bodyStyle>
      <a:lvl1pPr marL="171364" indent="-171364" algn="l" defTabSz="68545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 Unicode MS"/>
        </a:defRPr>
      </a:lvl1pPr>
      <a:lvl2pPr marL="514089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/>
        </a:defRPr>
      </a:lvl2pPr>
      <a:lvl3pPr marL="856814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 Unicode MS"/>
        </a:defRPr>
      </a:lvl3pPr>
      <a:lvl4pPr marL="1199541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 Unicode MS"/>
        </a:defRPr>
      </a:lvl4pPr>
      <a:lvl5pPr marL="1542265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 Unicode MS"/>
        </a:defRPr>
      </a:lvl5pPr>
      <a:lvl6pPr marL="1884992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717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44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169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28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5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78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05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63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356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8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08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220663" y="930278"/>
            <a:ext cx="78089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1101725" y="2395542"/>
            <a:ext cx="7488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4783138"/>
            <a:ext cx="2927350" cy="216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138"/>
            <a:ext cx="2103438" cy="216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CD4E147-178A-4DEC-9254-0DD66C532E1B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28100" y="4932365"/>
            <a:ext cx="173038" cy="41549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96792" eaLnBrk="1" hangingPunct="1">
              <a:spcBef>
                <a:spcPts val="13"/>
              </a:spcBef>
              <a:defRPr sz="900">
                <a:solidFill>
                  <a:srgbClr val="2A3990"/>
                </a:solidFill>
                <a:cs typeface="Arial" panose="020B0604020202020204" pitchFamily="34" charset="0"/>
              </a:defRPr>
            </a:lvl1pPr>
          </a:lstStyle>
          <a:p>
            <a:fld id="{7FEEF9AD-5192-494C-9170-6E33BC3730F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2" r:id="rId1"/>
    <p:sldLayoutId id="2147485104" r:id="rId2"/>
    <p:sldLayoutId id="2147485105" r:id="rId3"/>
    <p:sldLayoutId id="2147485106" r:id="rId4"/>
    <p:sldLayoutId id="2147485143" r:id="rId5"/>
    <p:sldLayoutId id="2147485144" r:id="rId6"/>
    <p:sldLayoutId id="2147485171" r:id="rId7"/>
    <p:sldLayoutId id="2147485184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6968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3936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0905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7872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728" indent="-34272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696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3936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090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7872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4839">
        <a:defRPr>
          <a:latin typeface="+mn-lt"/>
          <a:ea typeface="+mn-ea"/>
          <a:cs typeface="+mn-cs"/>
        </a:defRPr>
      </a:lvl6pPr>
      <a:lvl7pPr marL="2741808">
        <a:defRPr>
          <a:latin typeface="+mn-lt"/>
          <a:ea typeface="+mn-ea"/>
          <a:cs typeface="+mn-cs"/>
        </a:defRPr>
      </a:lvl7pPr>
      <a:lvl8pPr marL="3198773">
        <a:defRPr>
          <a:latin typeface="+mn-lt"/>
          <a:ea typeface="+mn-ea"/>
          <a:cs typeface="+mn-cs"/>
        </a:defRPr>
      </a:lvl8pPr>
      <a:lvl9pPr marL="365574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968">
        <a:defRPr>
          <a:latin typeface="+mn-lt"/>
          <a:ea typeface="+mn-ea"/>
          <a:cs typeface="+mn-cs"/>
        </a:defRPr>
      </a:lvl2pPr>
      <a:lvl3pPr marL="913936">
        <a:defRPr>
          <a:latin typeface="+mn-lt"/>
          <a:ea typeface="+mn-ea"/>
          <a:cs typeface="+mn-cs"/>
        </a:defRPr>
      </a:lvl3pPr>
      <a:lvl4pPr marL="1370905">
        <a:defRPr>
          <a:latin typeface="+mn-lt"/>
          <a:ea typeface="+mn-ea"/>
          <a:cs typeface="+mn-cs"/>
        </a:defRPr>
      </a:lvl4pPr>
      <a:lvl5pPr marL="1827872">
        <a:defRPr>
          <a:latin typeface="+mn-lt"/>
          <a:ea typeface="+mn-ea"/>
          <a:cs typeface="+mn-cs"/>
        </a:defRPr>
      </a:lvl5pPr>
      <a:lvl6pPr marL="2284839">
        <a:defRPr>
          <a:latin typeface="+mn-lt"/>
          <a:ea typeface="+mn-ea"/>
          <a:cs typeface="+mn-cs"/>
        </a:defRPr>
      </a:lvl6pPr>
      <a:lvl7pPr marL="2741808">
        <a:defRPr>
          <a:latin typeface="+mn-lt"/>
          <a:ea typeface="+mn-ea"/>
          <a:cs typeface="+mn-cs"/>
        </a:defRPr>
      </a:lvl7pPr>
      <a:lvl8pPr marL="3198773">
        <a:defRPr>
          <a:latin typeface="+mn-lt"/>
          <a:ea typeface="+mn-ea"/>
          <a:cs typeface="+mn-cs"/>
        </a:defRPr>
      </a:lvl8pPr>
      <a:lvl9pPr marL="3655743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107" r:id="rId1"/>
    <p:sldLayoutId id="2147485108" r:id="rId2"/>
    <p:sldLayoutId id="2147485109" r:id="rId3"/>
    <p:sldLayoutId id="2147485110" r:id="rId4"/>
    <p:sldLayoutId id="2147485146" r:id="rId5"/>
    <p:sldLayoutId id="2147485111" r:id="rId6"/>
    <p:sldLayoutId id="2147485112" r:id="rId7"/>
    <p:sldLayoutId id="2147485113" r:id="rId8"/>
    <p:sldLayoutId id="2147485114" r:id="rId9"/>
    <p:sldLayoutId id="2147485147" r:id="rId10"/>
    <p:sldLayoutId id="2147485115" r:id="rId11"/>
    <p:sldLayoutId id="2147485148" r:id="rId12"/>
    <p:sldLayoutId id="2147485116" r:id="rId13"/>
    <p:sldLayoutId id="2147485149" r:id="rId14"/>
  </p:sldLayoutIdLst>
  <p:hf hdr="0" ftr="0" dt="0"/>
  <p:txStyles>
    <p:titleStyle>
      <a:lvl1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Arial Unicode MS"/>
        </a:defRPr>
      </a:lvl1pPr>
      <a:lvl2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2pPr>
      <a:lvl3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3pPr>
      <a:lvl4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4pPr>
      <a:lvl5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5pPr>
      <a:lvl6pPr marL="456968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6pPr>
      <a:lvl7pPr marL="913936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7pPr>
      <a:lvl8pPr marL="1370905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8pPr>
      <a:lvl9pPr marL="1827872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9pPr>
    </p:titleStyle>
    <p:bodyStyle>
      <a:lvl1pPr marL="171364" indent="-171364" algn="l" defTabSz="68545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 Unicode MS"/>
        </a:defRPr>
      </a:lvl1pPr>
      <a:lvl2pPr marL="514089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/>
        </a:defRPr>
      </a:lvl2pPr>
      <a:lvl3pPr marL="856814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 Unicode MS"/>
        </a:defRPr>
      </a:lvl3pPr>
      <a:lvl4pPr marL="1199541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 Unicode MS"/>
        </a:defRPr>
      </a:lvl4pPr>
      <a:lvl5pPr marL="1542265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 Unicode MS"/>
        </a:defRPr>
      </a:lvl5pPr>
      <a:lvl6pPr marL="1884992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717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44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169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28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5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78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05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63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356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8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08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117" r:id="rId1"/>
    <p:sldLayoutId id="2147485118" r:id="rId2"/>
    <p:sldLayoutId id="2147485151" r:id="rId3"/>
    <p:sldLayoutId id="2147485152" r:id="rId4"/>
    <p:sldLayoutId id="2147485119" r:id="rId5"/>
    <p:sldLayoutId id="2147485153" r:id="rId6"/>
    <p:sldLayoutId id="2147485120" r:id="rId7"/>
    <p:sldLayoutId id="2147485154" r:id="rId8"/>
  </p:sldLayoutIdLst>
  <p:hf hdr="0" ftr="0" dt="0"/>
  <p:txStyles>
    <p:titleStyle>
      <a:lvl1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Arial Unicode MS"/>
        </a:defRPr>
      </a:lvl1pPr>
      <a:lvl2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2pPr>
      <a:lvl3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3pPr>
      <a:lvl4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4pPr>
      <a:lvl5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5pPr>
      <a:lvl6pPr marL="456968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6pPr>
      <a:lvl7pPr marL="913936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7pPr>
      <a:lvl8pPr marL="1370905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8pPr>
      <a:lvl9pPr marL="1827872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9pPr>
    </p:titleStyle>
    <p:bodyStyle>
      <a:lvl1pPr marL="171364" indent="-171364" algn="l" defTabSz="68545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 Unicode MS"/>
        </a:defRPr>
      </a:lvl1pPr>
      <a:lvl2pPr marL="514089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/>
        </a:defRPr>
      </a:lvl2pPr>
      <a:lvl3pPr marL="856814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 Unicode MS"/>
        </a:defRPr>
      </a:lvl3pPr>
      <a:lvl4pPr marL="1199541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 Unicode MS"/>
        </a:defRPr>
      </a:lvl4pPr>
      <a:lvl5pPr marL="1542265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 Unicode MS"/>
        </a:defRPr>
      </a:lvl5pPr>
      <a:lvl6pPr marL="1884992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717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44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169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28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5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78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05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63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356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8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08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121" r:id="rId1"/>
    <p:sldLayoutId id="2147485122" r:id="rId2"/>
    <p:sldLayoutId id="2147485123" r:id="rId3"/>
    <p:sldLayoutId id="2147485124" r:id="rId4"/>
    <p:sldLayoutId id="2147485155" r:id="rId5"/>
    <p:sldLayoutId id="2147485125" r:id="rId6"/>
    <p:sldLayoutId id="2147485126" r:id="rId7"/>
    <p:sldLayoutId id="2147485127" r:id="rId8"/>
    <p:sldLayoutId id="2147485128" r:id="rId9"/>
    <p:sldLayoutId id="2147485156" r:id="rId10"/>
    <p:sldLayoutId id="2147485129" r:id="rId11"/>
    <p:sldLayoutId id="2147485157" r:id="rId12"/>
    <p:sldLayoutId id="2147485130" r:id="rId13"/>
    <p:sldLayoutId id="2147485158" r:id="rId14"/>
  </p:sldLayoutIdLst>
  <p:hf hdr="0" ftr="0" dt="0"/>
  <p:txStyles>
    <p:titleStyle>
      <a:lvl1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Arial Unicode MS"/>
        </a:defRPr>
      </a:lvl1pPr>
      <a:lvl2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2pPr>
      <a:lvl3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3pPr>
      <a:lvl4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4pPr>
      <a:lvl5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5pPr>
      <a:lvl6pPr marL="456968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6pPr>
      <a:lvl7pPr marL="913936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7pPr>
      <a:lvl8pPr marL="1370905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8pPr>
      <a:lvl9pPr marL="1827872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9pPr>
    </p:titleStyle>
    <p:bodyStyle>
      <a:lvl1pPr marL="171364" indent="-171364" algn="l" defTabSz="68545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 Unicode MS"/>
        </a:defRPr>
      </a:lvl1pPr>
      <a:lvl2pPr marL="514089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/>
        </a:defRPr>
      </a:lvl2pPr>
      <a:lvl3pPr marL="856814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 Unicode MS"/>
        </a:defRPr>
      </a:lvl3pPr>
      <a:lvl4pPr marL="1199541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 Unicode MS"/>
        </a:defRPr>
      </a:lvl4pPr>
      <a:lvl5pPr marL="1542265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 Unicode MS"/>
        </a:defRPr>
      </a:lvl5pPr>
      <a:lvl6pPr marL="1884992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717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44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169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28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5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78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05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63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356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8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08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131" r:id="rId1"/>
    <p:sldLayoutId id="2147485132" r:id="rId2"/>
    <p:sldLayoutId id="2147485159" r:id="rId3"/>
    <p:sldLayoutId id="2147485160" r:id="rId4"/>
    <p:sldLayoutId id="2147485133" r:id="rId5"/>
    <p:sldLayoutId id="2147485161" r:id="rId6"/>
    <p:sldLayoutId id="2147485134" r:id="rId7"/>
    <p:sldLayoutId id="2147485162" r:id="rId8"/>
  </p:sldLayoutIdLst>
  <p:hf hdr="0" ftr="0" dt="0"/>
  <p:txStyles>
    <p:titleStyle>
      <a:lvl1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Arial Unicode MS"/>
        </a:defRPr>
      </a:lvl1pPr>
      <a:lvl2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2pPr>
      <a:lvl3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3pPr>
      <a:lvl4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4pPr>
      <a:lvl5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5pPr>
      <a:lvl6pPr marL="456968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6pPr>
      <a:lvl7pPr marL="913936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7pPr>
      <a:lvl8pPr marL="1370905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8pPr>
      <a:lvl9pPr marL="1827872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9pPr>
    </p:titleStyle>
    <p:bodyStyle>
      <a:lvl1pPr marL="171364" indent="-171364" algn="l" defTabSz="68545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 Unicode MS"/>
        </a:defRPr>
      </a:lvl1pPr>
      <a:lvl2pPr marL="514089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/>
        </a:defRPr>
      </a:lvl2pPr>
      <a:lvl3pPr marL="856814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 Unicode MS"/>
        </a:defRPr>
      </a:lvl3pPr>
      <a:lvl4pPr marL="1199541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 Unicode MS"/>
        </a:defRPr>
      </a:lvl4pPr>
      <a:lvl5pPr marL="1542265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 Unicode MS"/>
        </a:defRPr>
      </a:lvl5pPr>
      <a:lvl6pPr marL="1884992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717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44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169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28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5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78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05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63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356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8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08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Holder 2"/>
          <p:cNvSpPr>
            <a:spLocks noGrp="1"/>
          </p:cNvSpPr>
          <p:nvPr>
            <p:ph type="title"/>
          </p:nvPr>
        </p:nvSpPr>
        <p:spPr bwMode="auto">
          <a:xfrm>
            <a:off x="220663" y="930278"/>
            <a:ext cx="78089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2051" name="Holder 3"/>
          <p:cNvSpPr>
            <a:spLocks noGrp="1"/>
          </p:cNvSpPr>
          <p:nvPr>
            <p:ph type="body" idx="1"/>
          </p:nvPr>
        </p:nvSpPr>
        <p:spPr bwMode="auto">
          <a:xfrm>
            <a:off x="1101725" y="2395542"/>
            <a:ext cx="7488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4783138"/>
            <a:ext cx="2927350" cy="216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138"/>
            <a:ext cx="2103438" cy="216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F503AD-7034-4CF2-AAEC-9137BC448165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28100" y="4932365"/>
            <a:ext cx="173038" cy="41549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96792" eaLnBrk="1" hangingPunct="1">
              <a:spcBef>
                <a:spcPts val="13"/>
              </a:spcBef>
              <a:defRPr sz="900">
                <a:solidFill>
                  <a:srgbClr val="2A3990"/>
                </a:solidFill>
                <a:cs typeface="Arial" panose="020B0604020202020204" pitchFamily="34" charset="0"/>
              </a:defRPr>
            </a:lvl1pPr>
          </a:lstStyle>
          <a:p>
            <a:fld id="{58576DB4-1FB0-4C5A-87DD-CCBBE24388D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4" r:id="rId1"/>
    <p:sldLayoutId id="2147485135" r:id="rId2"/>
    <p:sldLayoutId id="2147485136" r:id="rId3"/>
    <p:sldLayoutId id="2147485137" r:id="rId4"/>
    <p:sldLayoutId id="2147485165" r:id="rId5"/>
    <p:sldLayoutId id="2147485166" r:id="rId6"/>
    <p:sldLayoutId id="2147485170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6968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3936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0905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7872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728" indent="-34272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696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3936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090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7872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4839">
        <a:defRPr>
          <a:latin typeface="+mn-lt"/>
          <a:ea typeface="+mn-ea"/>
          <a:cs typeface="+mn-cs"/>
        </a:defRPr>
      </a:lvl6pPr>
      <a:lvl7pPr marL="2741808">
        <a:defRPr>
          <a:latin typeface="+mn-lt"/>
          <a:ea typeface="+mn-ea"/>
          <a:cs typeface="+mn-cs"/>
        </a:defRPr>
      </a:lvl7pPr>
      <a:lvl8pPr marL="3198773">
        <a:defRPr>
          <a:latin typeface="+mn-lt"/>
          <a:ea typeface="+mn-ea"/>
          <a:cs typeface="+mn-cs"/>
        </a:defRPr>
      </a:lvl8pPr>
      <a:lvl9pPr marL="365574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968">
        <a:defRPr>
          <a:latin typeface="+mn-lt"/>
          <a:ea typeface="+mn-ea"/>
          <a:cs typeface="+mn-cs"/>
        </a:defRPr>
      </a:lvl2pPr>
      <a:lvl3pPr marL="913936">
        <a:defRPr>
          <a:latin typeface="+mn-lt"/>
          <a:ea typeface="+mn-ea"/>
          <a:cs typeface="+mn-cs"/>
        </a:defRPr>
      </a:lvl3pPr>
      <a:lvl4pPr marL="1370905">
        <a:defRPr>
          <a:latin typeface="+mn-lt"/>
          <a:ea typeface="+mn-ea"/>
          <a:cs typeface="+mn-cs"/>
        </a:defRPr>
      </a:lvl4pPr>
      <a:lvl5pPr marL="1827872">
        <a:defRPr>
          <a:latin typeface="+mn-lt"/>
          <a:ea typeface="+mn-ea"/>
          <a:cs typeface="+mn-cs"/>
        </a:defRPr>
      </a:lvl5pPr>
      <a:lvl6pPr marL="2284839">
        <a:defRPr>
          <a:latin typeface="+mn-lt"/>
          <a:ea typeface="+mn-ea"/>
          <a:cs typeface="+mn-cs"/>
        </a:defRPr>
      </a:lvl6pPr>
      <a:lvl7pPr marL="2741808">
        <a:defRPr>
          <a:latin typeface="+mn-lt"/>
          <a:ea typeface="+mn-ea"/>
          <a:cs typeface="+mn-cs"/>
        </a:defRPr>
      </a:lvl7pPr>
      <a:lvl8pPr marL="3198773">
        <a:defRPr>
          <a:latin typeface="+mn-lt"/>
          <a:ea typeface="+mn-ea"/>
          <a:cs typeface="+mn-cs"/>
        </a:defRPr>
      </a:lvl8pPr>
      <a:lvl9pPr marL="365574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.xml"/><Relationship Id="rId7" Type="http://schemas.openxmlformats.org/officeDocument/2006/relationships/image" Target="../media/image2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9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3BCC026-D41F-4484-AC63-1950436B9D32}"/>
              </a:ext>
            </a:extLst>
          </p:cNvPr>
          <p:cNvSpPr/>
          <p:nvPr/>
        </p:nvSpPr>
        <p:spPr>
          <a:xfrm>
            <a:off x="-3696" y="0"/>
            <a:ext cx="9147697" cy="36373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6" rIns="91394" bIns="45696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TextBox 4">
            <a:extLst>
              <a:ext uri="{FF2B5EF4-FFF2-40B4-BE49-F238E27FC236}">
                <a16:creationId xmlns:a16="http://schemas.microsoft.com/office/drawing/2014/main" id="{F2E35004-21C2-453D-93BC-139518D5F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96" y="3879433"/>
            <a:ext cx="9147697" cy="83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6" rIns="91394" bIns="45696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194B75"/>
                </a:solidFill>
                <a:latin typeface="Arial" panose="020B0604020202020204" pitchFamily="34" charset="0"/>
                <a:ea typeface="Tahoma" pitchFamily="34" charset="0"/>
              </a:rPr>
              <a:t>О РЕАЛИЗАЦИИ ПРОЕКТА </a:t>
            </a:r>
            <a:br>
              <a:rPr lang="ru-RU" altLang="ru-RU" sz="2400" b="1" dirty="0">
                <a:solidFill>
                  <a:srgbClr val="194B75"/>
                </a:solidFill>
                <a:latin typeface="Arial" panose="020B0604020202020204" pitchFamily="34" charset="0"/>
                <a:ea typeface="Tahoma" pitchFamily="34" charset="0"/>
              </a:rPr>
            </a:br>
            <a:r>
              <a:rPr lang="ru-RU" altLang="ru-RU" sz="2400" b="1" dirty="0">
                <a:solidFill>
                  <a:srgbClr val="194B75"/>
                </a:solidFill>
                <a:latin typeface="Arial" panose="020B0604020202020204" pitchFamily="34" charset="0"/>
                <a:ea typeface="Tahoma" pitchFamily="34" charset="0"/>
              </a:rPr>
              <a:t>«АУЫЛ – ЕЛ БЕСІГІ» </a:t>
            </a:r>
          </a:p>
        </p:txBody>
      </p:sp>
      <p:pic>
        <p:nvPicPr>
          <p:cNvPr id="101" name="Picture 744" descr="ÐÐ°ÑÑÐ¸Ð½ÐºÐ¸ Ð¿Ð¾ Ð·Ð°Ð¿ÑÐ¾ÑÑ Ð³ÐµÑÐ± ÐºÐ°Ð·Ð°ÑÑÑÐ°Ð½Ð° png">
            <a:extLst>
              <a:ext uri="{FF2B5EF4-FFF2-40B4-BE49-F238E27FC236}">
                <a16:creationId xmlns:a16="http://schemas.microsoft.com/office/drawing/2014/main" id="{CB44B674-4B83-437E-9D27-4646BEA5E009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5799" y="983712"/>
            <a:ext cx="1912400" cy="191521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DA116948-7F2A-4BEB-90E2-3ED087441C93}"/>
              </a:ext>
            </a:extLst>
          </p:cNvPr>
          <p:cNvGrpSpPr/>
          <p:nvPr/>
        </p:nvGrpSpPr>
        <p:grpSpPr>
          <a:xfrm>
            <a:off x="5579300" y="1453156"/>
            <a:ext cx="3474376" cy="971552"/>
            <a:chOff x="6913248" y="5262784"/>
            <a:chExt cx="4914893" cy="1295402"/>
          </a:xfrm>
          <a:solidFill>
            <a:schemeClr val="bg1"/>
          </a:solidFill>
        </p:grpSpPr>
        <p:grpSp>
          <p:nvGrpSpPr>
            <p:cNvPr id="103" name="Группа 21">
              <a:extLst>
                <a:ext uri="{FF2B5EF4-FFF2-40B4-BE49-F238E27FC236}">
                  <a16:creationId xmlns:a16="http://schemas.microsoft.com/office/drawing/2014/main" id="{6DA6FBD2-1CFC-4016-81DA-F65FF52614F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499561" y="4676471"/>
              <a:ext cx="1295402" cy="2468028"/>
              <a:chOff x="464266" y="2731227"/>
              <a:chExt cx="970345" cy="1850028"/>
            </a:xfrm>
            <a:grpFill/>
          </p:grpSpPr>
          <p:sp>
            <p:nvSpPr>
              <p:cNvPr id="113" name="Graphic 1">
                <a:extLst>
                  <a:ext uri="{FF2B5EF4-FFF2-40B4-BE49-F238E27FC236}">
                    <a16:creationId xmlns:a16="http://schemas.microsoft.com/office/drawing/2014/main" id="{CF1CFA52-0940-4A9F-85CD-0C0933F335E2}"/>
                  </a:ext>
                </a:extLst>
              </p:cNvPr>
              <p:cNvSpPr/>
              <p:nvPr/>
            </p:nvSpPr>
            <p:spPr>
              <a:xfrm>
                <a:off x="464266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raphic 1">
                <a:extLst>
                  <a:ext uri="{FF2B5EF4-FFF2-40B4-BE49-F238E27FC236}">
                    <a16:creationId xmlns:a16="http://schemas.microsoft.com/office/drawing/2014/main" id="{68911975-B30B-4ABE-BFF8-BD381CE31403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raphic 1">
                <a:extLst>
                  <a:ext uri="{FF2B5EF4-FFF2-40B4-BE49-F238E27FC236}">
                    <a16:creationId xmlns:a16="http://schemas.microsoft.com/office/drawing/2014/main" id="{66BB04E9-6DFD-4E4A-BF02-9BBA66AE98DE}"/>
                  </a:ext>
                </a:extLst>
              </p:cNvPr>
              <p:cNvSpPr/>
              <p:nvPr/>
            </p:nvSpPr>
            <p:spPr>
              <a:xfrm>
                <a:off x="464266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raphic 1">
                <a:extLst>
                  <a:ext uri="{FF2B5EF4-FFF2-40B4-BE49-F238E27FC236}">
                    <a16:creationId xmlns:a16="http://schemas.microsoft.com/office/drawing/2014/main" id="{454A54D9-C5E7-40C9-97DD-11B04BC28CA9}"/>
                  </a:ext>
                </a:extLst>
              </p:cNvPr>
              <p:cNvSpPr/>
              <p:nvPr/>
            </p:nvSpPr>
            <p:spPr>
              <a:xfrm>
                <a:off x="949439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raphic 1">
                <a:extLst>
                  <a:ext uri="{FF2B5EF4-FFF2-40B4-BE49-F238E27FC236}">
                    <a16:creationId xmlns:a16="http://schemas.microsoft.com/office/drawing/2014/main" id="{DDBF040B-545E-4188-B9A1-1AB981819D88}"/>
                  </a:ext>
                </a:extLst>
              </p:cNvPr>
              <p:cNvSpPr/>
              <p:nvPr/>
            </p:nvSpPr>
            <p:spPr>
              <a:xfrm>
                <a:off x="464266" y="3648308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raphic 1">
                <a:extLst>
                  <a:ext uri="{FF2B5EF4-FFF2-40B4-BE49-F238E27FC236}">
                    <a16:creationId xmlns:a16="http://schemas.microsoft.com/office/drawing/2014/main" id="{A4E9466B-BF7F-478D-9CC8-E0F336B6F944}"/>
                  </a:ext>
                </a:extLst>
              </p:cNvPr>
              <p:cNvSpPr/>
              <p:nvPr/>
            </p:nvSpPr>
            <p:spPr>
              <a:xfrm>
                <a:off x="949437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raphic 1">
                <a:extLst>
                  <a:ext uri="{FF2B5EF4-FFF2-40B4-BE49-F238E27FC236}">
                    <a16:creationId xmlns:a16="http://schemas.microsoft.com/office/drawing/2014/main" id="{53E52294-153A-4FBD-9112-25104E58F069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raphic 1">
                <a:extLst>
                  <a:ext uri="{FF2B5EF4-FFF2-40B4-BE49-F238E27FC236}">
                    <a16:creationId xmlns:a16="http://schemas.microsoft.com/office/drawing/2014/main" id="{E8EC8002-92ED-416F-83AA-733AF51BD569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4" name="Группа 21">
              <a:extLst>
                <a:ext uri="{FF2B5EF4-FFF2-40B4-BE49-F238E27FC236}">
                  <a16:creationId xmlns:a16="http://schemas.microsoft.com/office/drawing/2014/main" id="{A59F9D55-0203-4818-8036-960239665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9946426" y="4676471"/>
              <a:ext cx="1295400" cy="2468030"/>
              <a:chOff x="464266" y="2731226"/>
              <a:chExt cx="970344" cy="1850029"/>
            </a:xfrm>
            <a:grpFill/>
          </p:grpSpPr>
          <p:sp>
            <p:nvSpPr>
              <p:cNvPr id="105" name="Graphic 1">
                <a:extLst>
                  <a:ext uri="{FF2B5EF4-FFF2-40B4-BE49-F238E27FC236}">
                    <a16:creationId xmlns:a16="http://schemas.microsoft.com/office/drawing/2014/main" id="{B32ED6C2-7ED8-4E58-9BFA-9575357E01DE}"/>
                  </a:ext>
                </a:extLst>
              </p:cNvPr>
              <p:cNvSpPr/>
              <p:nvPr/>
            </p:nvSpPr>
            <p:spPr>
              <a:xfrm>
                <a:off x="464266" y="2731226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raphic 1">
                <a:extLst>
                  <a:ext uri="{FF2B5EF4-FFF2-40B4-BE49-F238E27FC236}">
                    <a16:creationId xmlns:a16="http://schemas.microsoft.com/office/drawing/2014/main" id="{AD862E38-73BA-41AD-B197-95363DEBD330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raphic 1">
                <a:extLst>
                  <a:ext uri="{FF2B5EF4-FFF2-40B4-BE49-F238E27FC236}">
                    <a16:creationId xmlns:a16="http://schemas.microsoft.com/office/drawing/2014/main" id="{CD43CABA-B572-4768-8B21-E9DA8A386897}"/>
                  </a:ext>
                </a:extLst>
              </p:cNvPr>
              <p:cNvSpPr/>
              <p:nvPr/>
            </p:nvSpPr>
            <p:spPr>
              <a:xfrm>
                <a:off x="464266" y="318976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raphic 1">
                <a:extLst>
                  <a:ext uri="{FF2B5EF4-FFF2-40B4-BE49-F238E27FC236}">
                    <a16:creationId xmlns:a16="http://schemas.microsoft.com/office/drawing/2014/main" id="{DFCCFB9E-796D-45C8-9D4B-7214B5E86446}"/>
                  </a:ext>
                </a:extLst>
              </p:cNvPr>
              <p:cNvSpPr/>
              <p:nvPr/>
            </p:nvSpPr>
            <p:spPr>
              <a:xfrm>
                <a:off x="949438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raphic 1">
                <a:extLst>
                  <a:ext uri="{FF2B5EF4-FFF2-40B4-BE49-F238E27FC236}">
                    <a16:creationId xmlns:a16="http://schemas.microsoft.com/office/drawing/2014/main" id="{17114EF9-A875-4D96-A350-F8A76F601F60}"/>
                  </a:ext>
                </a:extLst>
              </p:cNvPr>
              <p:cNvSpPr/>
              <p:nvPr/>
            </p:nvSpPr>
            <p:spPr>
              <a:xfrm>
                <a:off x="464266" y="3648309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raphic 1">
                <a:extLst>
                  <a:ext uri="{FF2B5EF4-FFF2-40B4-BE49-F238E27FC236}">
                    <a16:creationId xmlns:a16="http://schemas.microsoft.com/office/drawing/2014/main" id="{337B3D36-A053-47D4-8BD6-5838F3A8B17E}"/>
                  </a:ext>
                </a:extLst>
              </p:cNvPr>
              <p:cNvSpPr/>
              <p:nvPr/>
            </p:nvSpPr>
            <p:spPr>
              <a:xfrm>
                <a:off x="949438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raphic 1">
                <a:extLst>
                  <a:ext uri="{FF2B5EF4-FFF2-40B4-BE49-F238E27FC236}">
                    <a16:creationId xmlns:a16="http://schemas.microsoft.com/office/drawing/2014/main" id="{AAF7F6D4-6267-4CC6-9CDA-14B19BF9B8C3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raphic 1">
                <a:extLst>
                  <a:ext uri="{FF2B5EF4-FFF2-40B4-BE49-F238E27FC236}">
                    <a16:creationId xmlns:a16="http://schemas.microsoft.com/office/drawing/2014/main" id="{5EE65ED5-A044-480B-9C94-A45F400316EF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FB7E02FC-7317-4ED5-A659-C5FCCDECC0B2}"/>
              </a:ext>
            </a:extLst>
          </p:cNvPr>
          <p:cNvGrpSpPr/>
          <p:nvPr/>
        </p:nvGrpSpPr>
        <p:grpSpPr>
          <a:xfrm>
            <a:off x="92848" y="1453156"/>
            <a:ext cx="3474376" cy="971552"/>
            <a:chOff x="6913248" y="5262784"/>
            <a:chExt cx="4914893" cy="1295402"/>
          </a:xfrm>
          <a:solidFill>
            <a:schemeClr val="bg1"/>
          </a:solidFill>
        </p:grpSpPr>
        <p:grpSp>
          <p:nvGrpSpPr>
            <p:cNvPr id="141" name="Группа 21">
              <a:extLst>
                <a:ext uri="{FF2B5EF4-FFF2-40B4-BE49-F238E27FC236}">
                  <a16:creationId xmlns:a16="http://schemas.microsoft.com/office/drawing/2014/main" id="{FB78115B-C6A5-41E0-932C-34DB86D9E816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499561" y="4676471"/>
              <a:ext cx="1295402" cy="2468028"/>
              <a:chOff x="464266" y="2731227"/>
              <a:chExt cx="970345" cy="1850028"/>
            </a:xfrm>
            <a:grpFill/>
          </p:grpSpPr>
          <p:sp>
            <p:nvSpPr>
              <p:cNvPr id="151" name="Graphic 1">
                <a:extLst>
                  <a:ext uri="{FF2B5EF4-FFF2-40B4-BE49-F238E27FC236}">
                    <a16:creationId xmlns:a16="http://schemas.microsoft.com/office/drawing/2014/main" id="{E90D109E-C172-40AE-BFF7-646FF506EE35}"/>
                  </a:ext>
                </a:extLst>
              </p:cNvPr>
              <p:cNvSpPr/>
              <p:nvPr/>
            </p:nvSpPr>
            <p:spPr>
              <a:xfrm>
                <a:off x="464266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raphic 1">
                <a:extLst>
                  <a:ext uri="{FF2B5EF4-FFF2-40B4-BE49-F238E27FC236}">
                    <a16:creationId xmlns:a16="http://schemas.microsoft.com/office/drawing/2014/main" id="{AFE94FE4-BB04-491E-8783-4E416C2D1168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Graphic 1">
                <a:extLst>
                  <a:ext uri="{FF2B5EF4-FFF2-40B4-BE49-F238E27FC236}">
                    <a16:creationId xmlns:a16="http://schemas.microsoft.com/office/drawing/2014/main" id="{4D7FE1F4-DA79-4BEA-B68D-8ED6A3859731}"/>
                  </a:ext>
                </a:extLst>
              </p:cNvPr>
              <p:cNvSpPr/>
              <p:nvPr/>
            </p:nvSpPr>
            <p:spPr>
              <a:xfrm>
                <a:off x="464266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Graphic 1">
                <a:extLst>
                  <a:ext uri="{FF2B5EF4-FFF2-40B4-BE49-F238E27FC236}">
                    <a16:creationId xmlns:a16="http://schemas.microsoft.com/office/drawing/2014/main" id="{810D097D-B676-4253-A13E-CF1825774DEC}"/>
                  </a:ext>
                </a:extLst>
              </p:cNvPr>
              <p:cNvSpPr/>
              <p:nvPr/>
            </p:nvSpPr>
            <p:spPr>
              <a:xfrm>
                <a:off x="949439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Graphic 1">
                <a:extLst>
                  <a:ext uri="{FF2B5EF4-FFF2-40B4-BE49-F238E27FC236}">
                    <a16:creationId xmlns:a16="http://schemas.microsoft.com/office/drawing/2014/main" id="{2DC0A96A-72C3-4514-A708-EF2CE4C2B294}"/>
                  </a:ext>
                </a:extLst>
              </p:cNvPr>
              <p:cNvSpPr/>
              <p:nvPr/>
            </p:nvSpPr>
            <p:spPr>
              <a:xfrm>
                <a:off x="464266" y="3648308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Graphic 1">
                <a:extLst>
                  <a:ext uri="{FF2B5EF4-FFF2-40B4-BE49-F238E27FC236}">
                    <a16:creationId xmlns:a16="http://schemas.microsoft.com/office/drawing/2014/main" id="{9D10D7EB-ACCA-48A7-B81A-2B0BABD30BA3}"/>
                  </a:ext>
                </a:extLst>
              </p:cNvPr>
              <p:cNvSpPr/>
              <p:nvPr/>
            </p:nvSpPr>
            <p:spPr>
              <a:xfrm>
                <a:off x="949437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Graphic 1">
                <a:extLst>
                  <a:ext uri="{FF2B5EF4-FFF2-40B4-BE49-F238E27FC236}">
                    <a16:creationId xmlns:a16="http://schemas.microsoft.com/office/drawing/2014/main" id="{050CC6E2-C821-44D1-A725-CE9080AE55F2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Graphic 1">
                <a:extLst>
                  <a:ext uri="{FF2B5EF4-FFF2-40B4-BE49-F238E27FC236}">
                    <a16:creationId xmlns:a16="http://schemas.microsoft.com/office/drawing/2014/main" id="{44A1BAB2-8262-4B57-A6CD-7D1E72A204E6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2" name="Группа 21">
              <a:extLst>
                <a:ext uri="{FF2B5EF4-FFF2-40B4-BE49-F238E27FC236}">
                  <a16:creationId xmlns:a16="http://schemas.microsoft.com/office/drawing/2014/main" id="{6014815E-13DD-442D-9A34-1CADCC0BFB5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9946426" y="4676471"/>
              <a:ext cx="1295400" cy="2468030"/>
              <a:chOff x="464266" y="2731226"/>
              <a:chExt cx="970344" cy="1850029"/>
            </a:xfrm>
            <a:grpFill/>
          </p:grpSpPr>
          <p:sp>
            <p:nvSpPr>
              <p:cNvPr id="143" name="Graphic 1">
                <a:extLst>
                  <a:ext uri="{FF2B5EF4-FFF2-40B4-BE49-F238E27FC236}">
                    <a16:creationId xmlns:a16="http://schemas.microsoft.com/office/drawing/2014/main" id="{3F8691C7-A1B8-4561-B2AA-91A455FED2FF}"/>
                  </a:ext>
                </a:extLst>
              </p:cNvPr>
              <p:cNvSpPr/>
              <p:nvPr/>
            </p:nvSpPr>
            <p:spPr>
              <a:xfrm>
                <a:off x="464266" y="2731226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Graphic 1">
                <a:extLst>
                  <a:ext uri="{FF2B5EF4-FFF2-40B4-BE49-F238E27FC236}">
                    <a16:creationId xmlns:a16="http://schemas.microsoft.com/office/drawing/2014/main" id="{33D2E5A2-5B39-4AF1-B9B9-14F35386A78B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Graphic 1">
                <a:extLst>
                  <a:ext uri="{FF2B5EF4-FFF2-40B4-BE49-F238E27FC236}">
                    <a16:creationId xmlns:a16="http://schemas.microsoft.com/office/drawing/2014/main" id="{06A9DB0F-BBE4-4D4C-ADC7-43759C2A8AF4}"/>
                  </a:ext>
                </a:extLst>
              </p:cNvPr>
              <p:cNvSpPr/>
              <p:nvPr/>
            </p:nvSpPr>
            <p:spPr>
              <a:xfrm>
                <a:off x="464266" y="318976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Graphic 1">
                <a:extLst>
                  <a:ext uri="{FF2B5EF4-FFF2-40B4-BE49-F238E27FC236}">
                    <a16:creationId xmlns:a16="http://schemas.microsoft.com/office/drawing/2014/main" id="{60FD6759-4FBC-4433-819D-584856C22B99}"/>
                  </a:ext>
                </a:extLst>
              </p:cNvPr>
              <p:cNvSpPr/>
              <p:nvPr/>
            </p:nvSpPr>
            <p:spPr>
              <a:xfrm>
                <a:off x="949438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Graphic 1">
                <a:extLst>
                  <a:ext uri="{FF2B5EF4-FFF2-40B4-BE49-F238E27FC236}">
                    <a16:creationId xmlns:a16="http://schemas.microsoft.com/office/drawing/2014/main" id="{F44172F0-E8A3-40B5-85FD-6C52A49A326B}"/>
                  </a:ext>
                </a:extLst>
              </p:cNvPr>
              <p:cNvSpPr/>
              <p:nvPr/>
            </p:nvSpPr>
            <p:spPr>
              <a:xfrm>
                <a:off x="464266" y="3648309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Graphic 1">
                <a:extLst>
                  <a:ext uri="{FF2B5EF4-FFF2-40B4-BE49-F238E27FC236}">
                    <a16:creationId xmlns:a16="http://schemas.microsoft.com/office/drawing/2014/main" id="{D4735F7C-4CA0-4BEE-B329-B8CA1799A416}"/>
                  </a:ext>
                </a:extLst>
              </p:cNvPr>
              <p:cNvSpPr/>
              <p:nvPr/>
            </p:nvSpPr>
            <p:spPr>
              <a:xfrm>
                <a:off x="949438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Graphic 1">
                <a:extLst>
                  <a:ext uri="{FF2B5EF4-FFF2-40B4-BE49-F238E27FC236}">
                    <a16:creationId xmlns:a16="http://schemas.microsoft.com/office/drawing/2014/main" id="{31A71428-443D-462F-98F8-A3E2FA43706A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Graphic 1">
                <a:extLst>
                  <a:ext uri="{FF2B5EF4-FFF2-40B4-BE49-F238E27FC236}">
                    <a16:creationId xmlns:a16="http://schemas.microsoft.com/office/drawing/2014/main" id="{DFF7CE6A-1D77-4201-B276-98D34E81D1CD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9" name="TextBox 7">
            <a:extLst>
              <a:ext uri="{FF2B5EF4-FFF2-40B4-BE49-F238E27FC236}">
                <a16:creationId xmlns:a16="http://schemas.microsoft.com/office/drawing/2014/main" id="{946BD61A-E0B8-41B3-957A-A39B81ABD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016" y="4870166"/>
            <a:ext cx="2797969" cy="2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696" rIns="91394" bIns="45696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</a:rPr>
              <a:t>г. Нур-Султан, апрель </a:t>
            </a:r>
            <a:r>
              <a:rPr lang="ru-RU" altLang="ru-RU" sz="1200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</a:rPr>
              <a:t>2022 </a:t>
            </a: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</a:rPr>
              <a:t>г.</a:t>
            </a:r>
          </a:p>
        </p:txBody>
      </p:sp>
      <p:sp>
        <p:nvSpPr>
          <p:cNvPr id="44" name="Объект 2"/>
          <p:cNvSpPr>
            <a:spLocks noGrp="1"/>
          </p:cNvSpPr>
          <p:nvPr/>
        </p:nvSpPr>
        <p:spPr>
          <a:xfrm>
            <a:off x="1" y="3069181"/>
            <a:ext cx="9143999" cy="46689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1800" b="0" i="0">
                <a:solidFill>
                  <a:srgbClr val="2A399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/>
            <a:r>
              <a:rPr lang="ru-R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РЕСПУБЛИКИ КАЗАХСТАН</a:t>
            </a:r>
          </a:p>
        </p:txBody>
      </p:sp>
    </p:spTree>
    <p:extLst>
      <p:ext uri="{BB962C8B-B14F-4D97-AF65-F5344CB8AC3E}">
        <p14:creationId xmlns:p14="http://schemas.microsoft.com/office/powerpoint/2010/main" val="408962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74140" y="634506"/>
          <a:ext cx="8992634" cy="42915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8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156">
                  <a:extLst>
                    <a:ext uri="{9D8B030D-6E8A-4147-A177-3AD203B41FA5}">
                      <a16:colId xmlns:a16="http://schemas.microsoft.com/office/drawing/2014/main" val="891505616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55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57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613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836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Область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pattFill prst="ltDn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Доп.</a:t>
                      </a:r>
                    </a:p>
                    <a:p>
                      <a:pPr algn="ctr" fontAlgn="ctr"/>
                      <a:r>
                        <a:rPr lang="kk-KZ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Средства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pattFill prst="ltDn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Кол-во</a:t>
                      </a:r>
                      <a:r>
                        <a:rPr lang="kk-KZ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kk-KZ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СНП</a:t>
                      </a:r>
                      <a:endParaRPr lang="ru-RU" sz="10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pattFill prst="ltDn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Кол-во</a:t>
                      </a:r>
                      <a:r>
                        <a:rPr lang="kk-KZ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kk-KZ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проектов</a:t>
                      </a:r>
                      <a:endParaRPr lang="ru-RU" sz="10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pattFill prst="ltDn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проектов в сфере образования</a:t>
                      </a:r>
                      <a:endParaRPr lang="ru-RU" sz="10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pattFill prst="ltDn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проектов в сфере 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культуры</a:t>
                      </a:r>
                      <a:endParaRPr lang="ru-RU" dirty="0"/>
                    </a:p>
                  </a:txBody>
                  <a:tcPr marL="0" marR="0" marT="0" marB="0" anchor="ctr">
                    <a:pattFill prst="ltDn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проектов в сфере спорта</a:t>
                      </a:r>
                    </a:p>
                  </a:txBody>
                  <a:tcPr marL="0" marR="0" marT="0" marB="0" anchor="ctr">
                    <a:pattFill prst="ltDn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проектов в сфере здравоохранения</a:t>
                      </a:r>
                    </a:p>
                    <a:p>
                      <a:pPr algn="ctr" fontAlgn="ctr"/>
                      <a:endParaRPr lang="ru-RU" sz="10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pattFill prst="ltDn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33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Актюбинская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1 894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510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ru-RU" sz="120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Алматинская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2 573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510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ru-RU" sz="120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Атырауская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2 624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510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ru-RU" sz="120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Жамбылская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1 264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510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ЗКО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2 070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510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ru-RU" sz="120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Кызылординская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1 811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4510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ru-RU" sz="120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Мангистауская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2 996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3687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Туркестанская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4 768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1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ИТОГО 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336" rtl="0" eaLnBrk="1" fontAlgn="b" latinLnBrk="0" hangingPunct="1"/>
                      <a:r>
                        <a:rPr lang="kk-KZ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20 000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336" rtl="0" eaLnBrk="1" fontAlgn="b" latinLnBrk="0" hangingPunct="1"/>
                      <a:r>
                        <a:rPr lang="kk-KZ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112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336" rtl="0" eaLnBrk="1" fontAlgn="b" latinLnBrk="0" hangingPunct="1"/>
                      <a:r>
                        <a:rPr lang="kk-KZ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130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336" rtl="0" eaLnBrk="1" fontAlgn="b" latinLnBrk="0" hangingPunct="1"/>
                      <a:r>
                        <a:rPr lang="kk-KZ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336" rtl="0" eaLnBrk="1" fontAlgn="b" latinLnBrk="0" hangingPunct="1"/>
                      <a:r>
                        <a:rPr lang="kk-KZ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336" rtl="0" eaLnBrk="1" fontAlgn="b" latinLnBrk="0" hangingPunct="1"/>
                      <a:r>
                        <a:rPr lang="kk-KZ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336" rtl="0" eaLnBrk="1" fontAlgn="b" latinLnBrk="0" hangingPunct="1"/>
                      <a:r>
                        <a:rPr lang="kk-KZ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-16328"/>
            <a:ext cx="9144000" cy="522288"/>
          </a:xfrm>
          <a:prstGeom prst="rect">
            <a:avLst/>
          </a:prstGeom>
        </p:spPr>
        <p:txBody>
          <a:bodyPr anchor="ctr"/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 algn="ctr" defTabSz="690563">
              <a:lnSpc>
                <a:spcPct val="100000"/>
              </a:lnSpc>
              <a:defRPr/>
            </a:pPr>
            <a:r>
              <a:rPr lang="ru-RU" sz="1400" b="1" cap="small" dirty="0">
                <a:solidFill>
                  <a:srgbClr val="396499"/>
                </a:solidFill>
                <a:latin typeface="Arial" pitchFamily="34" charset="0"/>
                <a:cs typeface="Arial" pitchFamily="34" charset="0"/>
              </a:rPr>
              <a:t>ДОПОЛНИТЕЛЬНОЕ ФИНАНСИРОВАНИЕ ЗАПАДНЫХ И ЮЖНЫХ РЕГИОНОВ</a:t>
            </a:r>
          </a:p>
          <a:p>
            <a:pPr lvl="0" algn="ctr" defTabSz="690563">
              <a:lnSpc>
                <a:spcPct val="100000"/>
              </a:lnSpc>
              <a:defRPr/>
            </a:pPr>
            <a:r>
              <a:rPr lang="ru-RU" sz="1400" b="1" cap="small" dirty="0">
                <a:solidFill>
                  <a:srgbClr val="396499"/>
                </a:solidFill>
                <a:latin typeface="Arial" pitchFamily="34" charset="0"/>
                <a:cs typeface="Arial" pitchFamily="34" charset="0"/>
              </a:rPr>
              <a:t>В РАМКАХ «АУЫЛ – ЕЛ БЕСІГІ» В 2022 ГОДУ </a:t>
            </a:r>
            <a:endParaRPr kumimoji="0" lang="ru-RU" sz="1600" b="1" i="0" u="none" strike="noStrike" kern="1200" cap="small" spc="0" normalizeH="0" noProof="0" dirty="0">
              <a:ln>
                <a:noFill/>
              </a:ln>
              <a:solidFill>
                <a:srgbClr val="3964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7684" y="4936273"/>
            <a:ext cx="9143999" cy="207227"/>
          </a:xfrm>
          <a:prstGeom prst="rect">
            <a:avLst/>
          </a:prstGeom>
          <a:pattFill prst="ltDn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9</a:t>
            </a:r>
            <a:endPara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414" y="530651"/>
            <a:ext cx="9143999" cy="51807"/>
          </a:xfrm>
          <a:prstGeom prst="rect">
            <a:avLst/>
          </a:prstGeom>
          <a:pattFill prst="ltDn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72309" y="300589"/>
            <a:ext cx="7521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1200" i="1" dirty="0">
                <a:ea typeface="Tahoma" panose="020B0604030504040204" pitchFamily="34" charset="0"/>
                <a:cs typeface="Tahoma" panose="020B0604030504040204" pitchFamily="34" charset="0"/>
              </a:rPr>
              <a:t>млн. </a:t>
            </a:r>
            <a:r>
              <a:rPr lang="ru-RU" sz="1200" i="1" dirty="0" err="1">
                <a:ea typeface="Tahoma" panose="020B0604030504040204" pitchFamily="34" charset="0"/>
                <a:cs typeface="Tahoma" panose="020B0604030504040204" pitchFamily="34" charset="0"/>
              </a:rPr>
              <a:t>тг</a:t>
            </a:r>
            <a:endParaRPr lang="ru-RU" sz="12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3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24"/>
          <p:cNvSpPr>
            <a:spLocks noChangeArrowheads="1"/>
          </p:cNvSpPr>
          <p:nvPr/>
        </p:nvSpPr>
        <p:spPr bwMode="auto">
          <a:xfrm>
            <a:off x="1123950" y="639768"/>
            <a:ext cx="7145338" cy="46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altLang="en-US" sz="1800" dirty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Строительство физкультурно-оздоровительного комплекса</a:t>
            </a:r>
          </a:p>
        </p:txBody>
      </p:sp>
      <p:sp>
        <p:nvSpPr>
          <p:cNvPr id="33798" name="TextBox 13"/>
          <p:cNvSpPr txBox="1">
            <a:spLocks noChangeArrowheads="1"/>
          </p:cNvSpPr>
          <p:nvPr/>
        </p:nvSpPr>
        <p:spPr bwMode="auto">
          <a:xfrm>
            <a:off x="0" y="7319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kk-KZ" altLang="en-US" sz="1800" b="1" cap="small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КОСТАНАЙСКАЯ ОБЛАСТЬ, С.УЗЫНКОЛЬ (ОПОРНОЕ)</a:t>
            </a:r>
            <a:endParaRPr lang="ru-RU" altLang="en-US" sz="1800" b="1" cap="small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799" name="TextBox 14"/>
          <p:cNvSpPr txBox="1">
            <a:spLocks noChangeArrowheads="1"/>
          </p:cNvSpPr>
          <p:nvPr/>
        </p:nvSpPr>
        <p:spPr bwMode="auto">
          <a:xfrm>
            <a:off x="314325" y="4652966"/>
            <a:ext cx="3417317" cy="32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kk-KZ" altLang="en-US" sz="1500" b="1" dirty="0" err="1">
                <a:cs typeface="Arial" panose="020B0604020202020204" pitchFamily="34" charset="0"/>
              </a:rPr>
              <a:t>Завершённый</a:t>
            </a:r>
            <a:r>
              <a:rPr lang="kk-KZ" altLang="en-US" sz="1500" b="1" dirty="0">
                <a:cs typeface="Arial" panose="020B0604020202020204" pitchFamily="34" charset="0"/>
              </a:rPr>
              <a:t> проект в 2021 году </a:t>
            </a:r>
            <a:endParaRPr lang="ru-RU" altLang="en-US" sz="1500" b="1" dirty="0">
              <a:cs typeface="Arial" panose="020B0604020202020204" pitchFamily="34" charset="0"/>
            </a:endParaRPr>
          </a:p>
        </p:txBody>
      </p:sp>
      <p:cxnSp>
        <p:nvCxnSpPr>
          <p:cNvPr id="8" name="Straight Connector 32"/>
          <p:cNvCxnSpPr/>
          <p:nvPr/>
        </p:nvCxnSpPr>
        <p:spPr>
          <a:xfrm>
            <a:off x="0" y="539750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304799" y="1340767"/>
            <a:ext cx="4227514" cy="3237537"/>
            <a:chOff x="304799" y="1330110"/>
            <a:chExt cx="4227514" cy="3237537"/>
          </a:xfrm>
        </p:grpSpPr>
        <p:pic>
          <p:nvPicPr>
            <p:cNvPr id="33795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350963"/>
              <a:ext cx="4227513" cy="320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304800" y="1330110"/>
              <a:ext cx="4227513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  <p:sp>
          <p:nvSpPr>
            <p:cNvPr id="25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304799" y="4521928"/>
              <a:ext cx="4227513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786318" y="1340537"/>
            <a:ext cx="4227513" cy="3237997"/>
            <a:chOff x="4786312" y="1350963"/>
            <a:chExt cx="4227513" cy="3237997"/>
          </a:xfrm>
        </p:grpSpPr>
        <p:pic>
          <p:nvPicPr>
            <p:cNvPr id="33796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3775" y="1358900"/>
              <a:ext cx="4192588" cy="318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4786312" y="1350963"/>
              <a:ext cx="4227513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  <p:sp>
          <p:nvSpPr>
            <p:cNvPr id="27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4803776" y="4543241"/>
              <a:ext cx="4192588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24"/>
          <p:cNvSpPr>
            <a:spLocks noChangeArrowheads="1"/>
          </p:cNvSpPr>
          <p:nvPr/>
        </p:nvSpPr>
        <p:spPr bwMode="auto">
          <a:xfrm>
            <a:off x="77794" y="657782"/>
            <a:ext cx="4479925" cy="36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altLang="en-US" sz="1800" dirty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Строительство врачебной амбулатории</a:t>
            </a:r>
          </a:p>
        </p:txBody>
      </p:sp>
      <p:sp>
        <p:nvSpPr>
          <p:cNvPr id="34820" name="Прямоугольник 14"/>
          <p:cNvSpPr>
            <a:spLocks noChangeArrowheads="1"/>
          </p:cNvSpPr>
          <p:nvPr/>
        </p:nvSpPr>
        <p:spPr bwMode="auto">
          <a:xfrm>
            <a:off x="4635500" y="657230"/>
            <a:ext cx="431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altLang="en-US" sz="1800" dirty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Средний ремонт </a:t>
            </a:r>
            <a:r>
              <a:rPr lang="ru-RU" altLang="en-US" sz="1800" dirty="0" err="1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внутрипоселковых</a:t>
            </a:r>
            <a:r>
              <a:rPr lang="ru-RU" altLang="en-US" sz="1800" dirty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 дорог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794" y="49892"/>
            <a:ext cx="4327525" cy="523220"/>
          </a:xfrm>
          <a:prstGeom prst="rect">
            <a:avLst/>
          </a:prstGeom>
          <a:noFill/>
        </p:spPr>
        <p:txBody>
          <a:bodyPr lIns="91394" tIns="45696" rIns="91394" bIns="45696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cap="small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ПАВЛОДАРСКАЯ ОБЛАСТЬ, С.КЫЗЫЛЖАР (ОПОРНОЕ)</a:t>
            </a:r>
            <a:endParaRPr lang="ru-RU" b="1" cap="small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824" name="TextBox 28"/>
          <p:cNvSpPr txBox="1">
            <a:spLocks noChangeArrowheads="1"/>
          </p:cNvSpPr>
          <p:nvPr/>
        </p:nvSpPr>
        <p:spPr bwMode="auto">
          <a:xfrm>
            <a:off x="229884" y="4691407"/>
            <a:ext cx="3569602" cy="32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kk-KZ" altLang="en-US" sz="1500" b="1" dirty="0" err="1">
                <a:cs typeface="Arial" panose="020B0604020202020204" pitchFamily="34" charset="0"/>
              </a:rPr>
              <a:t>Завершённые</a:t>
            </a:r>
            <a:r>
              <a:rPr lang="kk-KZ" altLang="en-US" sz="1500" b="1" dirty="0">
                <a:cs typeface="Arial" panose="020B0604020202020204" pitchFamily="34" charset="0"/>
              </a:rPr>
              <a:t> проекты в 2021 году </a:t>
            </a:r>
            <a:endParaRPr lang="ru-RU" altLang="en-US" sz="1500" b="1" dirty="0">
              <a:cs typeface="Arial" panose="020B0604020202020204" pitchFamily="34" charset="0"/>
            </a:endParaRPr>
          </a:p>
        </p:txBody>
      </p:sp>
      <p:sp>
        <p:nvSpPr>
          <p:cNvPr id="34826" name="Прямоугольник 1"/>
          <p:cNvSpPr>
            <a:spLocks noChangeArrowheads="1"/>
          </p:cNvSpPr>
          <p:nvPr/>
        </p:nvSpPr>
        <p:spPr bwMode="auto">
          <a:xfrm>
            <a:off x="4606131" y="49892"/>
            <a:ext cx="4489450" cy="523220"/>
          </a:xfrm>
          <a:prstGeom prst="rect">
            <a:avLst/>
          </a:prstGeom>
          <a:noFill/>
        </p:spPr>
        <p:txBody>
          <a:bodyPr lIns="91394" tIns="45696" rIns="91394" bIns="45696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kk-KZ" altLang="en-US" b="1" cap="small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КЫЗЫЛОРДИНСКАЯ ОБЛАСТЬ, С.ЖАЛАГАШ (ОПОРНОЕ)</a:t>
            </a:r>
            <a:endParaRPr lang="ru-RU" altLang="en-US" b="1" cap="small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32"/>
          <p:cNvCxnSpPr/>
          <p:nvPr/>
        </p:nvCxnSpPr>
        <p:spPr>
          <a:xfrm>
            <a:off x="0" y="539750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87023" y="1356678"/>
            <a:ext cx="4227513" cy="3230244"/>
            <a:chOff x="187017" y="1325881"/>
            <a:chExt cx="4227513" cy="3230244"/>
          </a:xfrm>
        </p:grpSpPr>
        <p:pic>
          <p:nvPicPr>
            <p:cNvPr id="34819" name="Picture 2" descr="D:\Desktop\20210805_09272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52" t="19322" r="22676" b="15520"/>
            <a:stretch>
              <a:fillRect/>
            </a:stretch>
          </p:blipFill>
          <p:spPr bwMode="auto">
            <a:xfrm>
              <a:off x="187017" y="1371600"/>
              <a:ext cx="4214813" cy="318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187017" y="4510406"/>
              <a:ext cx="4227513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  <p:sp>
          <p:nvSpPr>
            <p:cNvPr id="22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187017" y="1325881"/>
              <a:ext cx="4227513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759556" y="1337311"/>
            <a:ext cx="4198938" cy="3268979"/>
            <a:chOff x="4759556" y="1348740"/>
            <a:chExt cx="4198938" cy="3268979"/>
          </a:xfrm>
        </p:grpSpPr>
        <p:pic>
          <p:nvPicPr>
            <p:cNvPr id="34825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46" t="7596" r="16635"/>
            <a:stretch>
              <a:fillRect/>
            </a:stretch>
          </p:blipFill>
          <p:spPr bwMode="auto">
            <a:xfrm>
              <a:off x="4759556" y="1371600"/>
              <a:ext cx="4198938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4759557" y="1348740"/>
              <a:ext cx="4193944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  <p:sp>
          <p:nvSpPr>
            <p:cNvPr id="27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4762053" y="4572000"/>
              <a:ext cx="4193944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24"/>
          <p:cNvSpPr>
            <a:spLocks noChangeArrowheads="1"/>
          </p:cNvSpPr>
          <p:nvPr/>
        </p:nvSpPr>
        <p:spPr bwMode="auto">
          <a:xfrm>
            <a:off x="1123950" y="639763"/>
            <a:ext cx="7145338" cy="4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altLang="en-US" sz="2000" dirty="0">
                <a:solidFill>
                  <a:srgbClr val="00206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ru-RU" altLang="en-US" sz="1800" dirty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Капитальный ремонт школы </a:t>
            </a:r>
            <a:r>
              <a:rPr lang="ru-RU" altLang="en-US" sz="1800" dirty="0" err="1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с.Айшабиби</a:t>
            </a:r>
            <a:r>
              <a:rPr lang="ru-RU" altLang="en-US" sz="1800" dirty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844" name="TextBox 13"/>
          <p:cNvSpPr txBox="1">
            <a:spLocks noChangeArrowheads="1"/>
          </p:cNvSpPr>
          <p:nvPr/>
        </p:nvSpPr>
        <p:spPr bwMode="auto">
          <a:xfrm>
            <a:off x="0" y="6985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kk-KZ" altLang="en-US" sz="1800" b="1" cap="small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ЖАМБЫЛСКАЯ  ОБЛАСТЬ, С.АЙШАБИБИ (ОПОРНОЕ)</a:t>
            </a:r>
            <a:endParaRPr lang="ru-RU" altLang="en-US" sz="1800" b="1" cap="small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845" name="TextBox 14"/>
          <p:cNvSpPr txBox="1">
            <a:spLocks noChangeArrowheads="1"/>
          </p:cNvSpPr>
          <p:nvPr/>
        </p:nvSpPr>
        <p:spPr bwMode="auto">
          <a:xfrm>
            <a:off x="314325" y="4652966"/>
            <a:ext cx="3417317" cy="32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kk-KZ" altLang="en-US" sz="1500" b="1" dirty="0">
                <a:cs typeface="Arial" panose="020B0604020202020204" pitchFamily="34" charset="0"/>
              </a:rPr>
              <a:t>Завершённый проект в 2021 году </a:t>
            </a:r>
            <a:endParaRPr lang="ru-RU" altLang="en-US" sz="1500" b="1" dirty="0">
              <a:cs typeface="Arial" panose="020B0604020202020204" pitchFamily="34" charset="0"/>
            </a:endParaRPr>
          </a:p>
        </p:txBody>
      </p:sp>
      <p:cxnSp>
        <p:nvCxnSpPr>
          <p:cNvPr id="8" name="Straight Connector 32"/>
          <p:cNvCxnSpPr/>
          <p:nvPr/>
        </p:nvCxnSpPr>
        <p:spPr>
          <a:xfrm>
            <a:off x="0" y="539750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73038" y="1356678"/>
            <a:ext cx="4192588" cy="3232466"/>
            <a:chOff x="173038" y="1356678"/>
            <a:chExt cx="4192588" cy="3232466"/>
          </a:xfrm>
        </p:grpSpPr>
        <p:pic>
          <p:nvPicPr>
            <p:cNvPr id="35846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038" y="1358900"/>
              <a:ext cx="4192587" cy="318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187018" y="1356678"/>
              <a:ext cx="4178608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  <p:sp>
          <p:nvSpPr>
            <p:cNvPr id="10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187018" y="4543425"/>
              <a:ext cx="4178608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806949" y="1352047"/>
            <a:ext cx="4079876" cy="3212332"/>
            <a:chOff x="4806949" y="1352047"/>
            <a:chExt cx="4079876" cy="3212332"/>
          </a:xfrm>
        </p:grpSpPr>
        <p:pic>
          <p:nvPicPr>
            <p:cNvPr id="35847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1358900"/>
              <a:ext cx="4079875" cy="318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4806949" y="1352047"/>
              <a:ext cx="4079876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  <p:sp>
          <p:nvSpPr>
            <p:cNvPr id="14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4806949" y="4518660"/>
              <a:ext cx="4079876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24"/>
          <p:cNvSpPr>
            <a:spLocks noChangeArrowheads="1"/>
          </p:cNvSpPr>
          <p:nvPr/>
        </p:nvSpPr>
        <p:spPr bwMode="auto">
          <a:xfrm>
            <a:off x="77794" y="624533"/>
            <a:ext cx="4479925" cy="61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altLang="en-US" sz="1700" dirty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Строительство врачебной амбулатории в </a:t>
            </a:r>
            <a:r>
              <a:rPr lang="ru-RU" altLang="en-US" sz="1700" dirty="0" err="1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с.Кызылсай</a:t>
            </a:r>
            <a:endParaRPr lang="ru-RU" altLang="en-US" sz="1700" dirty="0">
              <a:solidFill>
                <a:srgbClr val="006FCE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Прямоугольник 14"/>
          <p:cNvSpPr>
            <a:spLocks noChangeArrowheads="1"/>
          </p:cNvSpPr>
          <p:nvPr/>
        </p:nvSpPr>
        <p:spPr bwMode="auto">
          <a:xfrm>
            <a:off x="4552370" y="599046"/>
            <a:ext cx="4709318" cy="61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altLang="en-US" sz="1700" dirty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Строительство физкультурно-оздоровительного комплекса в </a:t>
            </a:r>
            <a:r>
              <a:rPr lang="ru-RU" altLang="en-US" sz="1700" dirty="0" err="1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с.Акшукур</a:t>
            </a:r>
            <a:endParaRPr lang="ru-RU" altLang="en-US" sz="1700" dirty="0">
              <a:solidFill>
                <a:srgbClr val="006FCE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794" y="49892"/>
            <a:ext cx="9008023" cy="369332"/>
          </a:xfrm>
          <a:prstGeom prst="rect">
            <a:avLst/>
          </a:prstGeom>
          <a:noFill/>
        </p:spPr>
        <p:txBody>
          <a:bodyPr wrap="square" lIns="91394" tIns="45696" rIns="91394" bIns="45696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en-US" sz="1800" b="1" cap="small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МАНГИСТАУСКАЯ ОБЛАСТЬ</a:t>
            </a:r>
            <a:endParaRPr lang="ru-RU" sz="1800" b="1" cap="small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824" name="TextBox 28"/>
          <p:cNvSpPr txBox="1">
            <a:spLocks noChangeArrowheads="1"/>
          </p:cNvSpPr>
          <p:nvPr/>
        </p:nvSpPr>
        <p:spPr bwMode="auto">
          <a:xfrm>
            <a:off x="229884" y="4691407"/>
            <a:ext cx="3569602" cy="32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kk-KZ" altLang="en-US" sz="1500" b="1" dirty="0" err="1">
                <a:cs typeface="Arial" panose="020B0604020202020204" pitchFamily="34" charset="0"/>
              </a:rPr>
              <a:t>Завершённые</a:t>
            </a:r>
            <a:r>
              <a:rPr lang="kk-KZ" altLang="en-US" sz="1500" b="1" dirty="0">
                <a:cs typeface="Arial" panose="020B0604020202020204" pitchFamily="34" charset="0"/>
              </a:rPr>
              <a:t> проекты в 2021 году </a:t>
            </a:r>
            <a:endParaRPr lang="ru-RU" altLang="en-US" sz="1500" b="1" dirty="0">
              <a:cs typeface="Arial" panose="020B0604020202020204" pitchFamily="34" charset="0"/>
            </a:endParaRPr>
          </a:p>
        </p:txBody>
      </p:sp>
      <p:cxnSp>
        <p:nvCxnSpPr>
          <p:cNvPr id="11" name="Straight Connector 32"/>
          <p:cNvCxnSpPr/>
          <p:nvPr/>
        </p:nvCxnSpPr>
        <p:spPr>
          <a:xfrm>
            <a:off x="0" y="539750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87020" y="1340052"/>
            <a:ext cx="4260293" cy="3246866"/>
            <a:chOff x="187017" y="1309255"/>
            <a:chExt cx="4260293" cy="3246866"/>
          </a:xfrm>
        </p:grpSpPr>
        <p:sp>
          <p:nvSpPr>
            <p:cNvPr id="21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187017" y="4510402"/>
              <a:ext cx="4260293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  <p:sp>
          <p:nvSpPr>
            <p:cNvPr id="22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187017" y="1309255"/>
              <a:ext cx="4260293" cy="48167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759557" y="1337311"/>
            <a:ext cx="4196440" cy="3268979"/>
            <a:chOff x="4759557" y="1348740"/>
            <a:chExt cx="4196440" cy="3268979"/>
          </a:xfrm>
        </p:grpSpPr>
        <p:sp>
          <p:nvSpPr>
            <p:cNvPr id="25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4759557" y="1348740"/>
              <a:ext cx="4193944" cy="50908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  <p:sp>
          <p:nvSpPr>
            <p:cNvPr id="27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4762053" y="4572000"/>
              <a:ext cx="4193944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632" y="1390375"/>
            <a:ext cx="4191869" cy="317019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0" t="32194" r="4002" b="27807"/>
          <a:stretch/>
        </p:blipFill>
        <p:spPr>
          <a:xfrm>
            <a:off x="182037" y="1398693"/>
            <a:ext cx="4256960" cy="313419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39020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24"/>
          <p:cNvSpPr>
            <a:spLocks noChangeArrowheads="1"/>
          </p:cNvSpPr>
          <p:nvPr/>
        </p:nvSpPr>
        <p:spPr bwMode="auto">
          <a:xfrm>
            <a:off x="38633" y="606749"/>
            <a:ext cx="4302631" cy="67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altLang="en-US" sz="2000" dirty="0">
                <a:solidFill>
                  <a:srgbClr val="00206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Капитальный ремонт здания сельского клуба </a:t>
            </a:r>
            <a:r>
              <a:rPr lang="ru-RU" altLang="en-US" sz="1800" dirty="0" err="1">
                <a:solidFill>
                  <a:srgbClr val="0070C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с.Билтабанова</a:t>
            </a:r>
            <a:r>
              <a:rPr lang="ru-RU" altLang="en-US" sz="1800" dirty="0">
                <a:solidFill>
                  <a:srgbClr val="0070C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35844" name="TextBox 13"/>
          <p:cNvSpPr txBox="1">
            <a:spLocks noChangeArrowheads="1"/>
          </p:cNvSpPr>
          <p:nvPr/>
        </p:nvSpPr>
        <p:spPr bwMode="auto">
          <a:xfrm>
            <a:off x="0" y="6985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kk-KZ" altLang="en-US" sz="1800" b="1" cap="small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АКТЮБИНСКАЯ  ОБЛАСТЬ</a:t>
            </a:r>
            <a:endParaRPr lang="ru-RU" altLang="en-US" sz="1800" b="1" cap="small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845" name="TextBox 14"/>
          <p:cNvSpPr txBox="1">
            <a:spLocks noChangeArrowheads="1"/>
          </p:cNvSpPr>
          <p:nvPr/>
        </p:nvSpPr>
        <p:spPr bwMode="auto">
          <a:xfrm>
            <a:off x="314325" y="4652966"/>
            <a:ext cx="3417317" cy="32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kk-KZ" altLang="en-US" sz="1500" b="1" dirty="0">
                <a:cs typeface="Arial" panose="020B0604020202020204" pitchFamily="34" charset="0"/>
              </a:rPr>
              <a:t>Завершённый проект в 2021 году </a:t>
            </a:r>
            <a:endParaRPr lang="ru-RU" altLang="en-US" sz="1500" b="1" dirty="0">
              <a:cs typeface="Arial" panose="020B0604020202020204" pitchFamily="34" charset="0"/>
            </a:endParaRPr>
          </a:p>
        </p:txBody>
      </p:sp>
      <p:cxnSp>
        <p:nvCxnSpPr>
          <p:cNvPr id="8" name="Straight Connector 32"/>
          <p:cNvCxnSpPr/>
          <p:nvPr/>
        </p:nvCxnSpPr>
        <p:spPr>
          <a:xfrm>
            <a:off x="0" y="539750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87018" y="1356678"/>
            <a:ext cx="4178608" cy="3232466"/>
            <a:chOff x="187018" y="1356678"/>
            <a:chExt cx="4178608" cy="3232466"/>
          </a:xfrm>
        </p:grpSpPr>
        <p:sp>
          <p:nvSpPr>
            <p:cNvPr id="9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187018" y="1356678"/>
              <a:ext cx="4178608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  <p:sp>
          <p:nvSpPr>
            <p:cNvPr id="10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187018" y="4543425"/>
              <a:ext cx="4178608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806949" y="1352047"/>
            <a:ext cx="4079876" cy="3212332"/>
            <a:chOff x="4806949" y="1352047"/>
            <a:chExt cx="4079876" cy="3212332"/>
          </a:xfrm>
        </p:grpSpPr>
        <p:sp>
          <p:nvSpPr>
            <p:cNvPr id="12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4806949" y="1352047"/>
              <a:ext cx="4079876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  <p:sp>
          <p:nvSpPr>
            <p:cNvPr id="14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4806949" y="4518660"/>
              <a:ext cx="4079876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8" y="1397772"/>
            <a:ext cx="4178608" cy="31456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9" b="14612"/>
          <a:stretch/>
        </p:blipFill>
        <p:spPr>
          <a:xfrm>
            <a:off x="4806950" y="1397765"/>
            <a:ext cx="4079876" cy="3120895"/>
          </a:xfrm>
          <a:prstGeom prst="rect">
            <a:avLst/>
          </a:prstGeom>
        </p:spPr>
      </p:pic>
      <p:sp>
        <p:nvSpPr>
          <p:cNvPr id="18" name="Прямоугольник 24"/>
          <p:cNvSpPr>
            <a:spLocks noChangeArrowheads="1"/>
          </p:cNvSpPr>
          <p:nvPr/>
        </p:nvSpPr>
        <p:spPr bwMode="auto">
          <a:xfrm>
            <a:off x="4600666" y="612701"/>
            <a:ext cx="4543334" cy="67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altLang="en-US" sz="2000" dirty="0">
                <a:solidFill>
                  <a:srgbClr val="00206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Строительство врачебной амбулатории в с. </a:t>
            </a:r>
            <a:r>
              <a:rPr lang="ru-RU" sz="1800" dirty="0" err="1">
                <a:solidFill>
                  <a:srgbClr val="0070C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Жылтыр</a:t>
            </a:r>
            <a:endParaRPr lang="ru-RU" altLang="en-US" sz="1800" dirty="0">
              <a:solidFill>
                <a:srgbClr val="0070C0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66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-1"/>
            <a:ext cx="9144000" cy="60384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690563">
              <a:lnSpc>
                <a:spcPct val="100000"/>
              </a:lnSpc>
              <a:defRPr/>
            </a:pPr>
            <a:r>
              <a:rPr lang="ru-RU" sz="2000" b="1" cap="small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региональных стандартов для сельских населенных пунктов</a:t>
            </a:r>
            <a:endParaRPr lang="ru-RU" sz="2000" b="1" cap="small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7569" y="3253110"/>
            <a:ext cx="453557" cy="83099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9" name="Oval 31">
            <a:extLst>
              <a:ext uri="{FF2B5EF4-FFF2-40B4-BE49-F238E27FC236}">
                <a16:creationId xmlns:a16="http://schemas.microsoft.com/office/drawing/2014/main" id="{C98DD18B-C4C1-8E46-9310-34C18A0F1807}"/>
              </a:ext>
            </a:extLst>
          </p:cNvPr>
          <p:cNvSpPr/>
          <p:nvPr/>
        </p:nvSpPr>
        <p:spPr>
          <a:xfrm>
            <a:off x="1424742" y="4883364"/>
            <a:ext cx="194508" cy="195388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 dirty="0" err="1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60" name="Oval 31">
            <a:extLst>
              <a:ext uri="{FF2B5EF4-FFF2-40B4-BE49-F238E27FC236}">
                <a16:creationId xmlns:a16="http://schemas.microsoft.com/office/drawing/2014/main" id="{C98DD18B-C4C1-8E46-9310-34C18A0F1807}"/>
              </a:ext>
            </a:extLst>
          </p:cNvPr>
          <p:cNvSpPr/>
          <p:nvPr/>
        </p:nvSpPr>
        <p:spPr>
          <a:xfrm>
            <a:off x="138201" y="4847122"/>
            <a:ext cx="187165" cy="20608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 dirty="0" err="1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619250" y="4850844"/>
            <a:ext cx="1428760" cy="253916"/>
          </a:xfrm>
          <a:prstGeom prst="rect">
            <a:avLst/>
          </a:prstGeom>
          <a:ln w="635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ru-RU" sz="100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рекомендуемые</a:t>
            </a:r>
            <a:r>
              <a:rPr lang="ru-RU" sz="900" i="1" dirty="0" smtClean="0">
                <a:solidFill>
                  <a:prstClr val="black"/>
                </a:solidFill>
                <a:latin typeface="Segoe Ul light"/>
              </a:rPr>
              <a:t> </a:t>
            </a:r>
            <a:endParaRPr lang="ru-RU" sz="900" i="1" dirty="0">
              <a:solidFill>
                <a:prstClr val="black"/>
              </a:solidFill>
              <a:latin typeface="Segoe Ul light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25366" y="4847093"/>
            <a:ext cx="1571636" cy="246221"/>
          </a:xfrm>
          <a:prstGeom prst="rect">
            <a:avLst/>
          </a:prstGeom>
          <a:ln w="635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ru-RU" sz="100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обязательные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0" y="591015"/>
            <a:ext cx="9134532" cy="12833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17477" y="713280"/>
            <a:ext cx="2415309" cy="4108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/>
          <a:p>
            <a:pPr algn="ctr" defTabSz="690563" fontAlgn="base">
              <a:spcBef>
                <a:spcPct val="0"/>
              </a:spcBef>
              <a:spcAft>
                <a:spcPct val="0"/>
              </a:spcAft>
            </a:pPr>
            <a:r>
              <a:rPr lang="ru-RU" b="1" cap="sm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Объекты/услуги </a:t>
            </a:r>
          </a:p>
          <a:p>
            <a:pPr algn="ctr" defTabSz="690563" fontAlgn="base">
              <a:spcBef>
                <a:spcPct val="0"/>
              </a:spcBef>
              <a:spcAft>
                <a:spcPct val="0"/>
              </a:spcAft>
            </a:pPr>
            <a:r>
              <a:rPr lang="ru-RU" b="1" cap="sm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села </a:t>
            </a:r>
            <a:endParaRPr lang="ru-RU" b="1" cap="smal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437ECC-71A9-476E-90F8-EC0111C5C7F3}"/>
              </a:ext>
            </a:extLst>
          </p:cNvPr>
          <p:cNvSpPr txBox="1">
            <a:spLocks/>
          </p:cNvSpPr>
          <p:nvPr/>
        </p:nvSpPr>
        <p:spPr>
          <a:xfrm>
            <a:off x="338192" y="1124143"/>
            <a:ext cx="2394594" cy="28216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solid"/>
          </a:ln>
        </p:spPr>
        <p:txBody>
          <a:bodyPr vert="horz" wrap="square" lIns="0" tIns="0" rIns="0" bIns="0" rtlCol="0">
            <a:no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9pPr>
          </a:lstStyle>
          <a:p>
            <a:pPr marL="85725" lvl="0" indent="-85725" defTabSz="685800">
              <a:spcAft>
                <a:spcPts val="600"/>
              </a:spcAft>
              <a:buClr>
                <a:srgbClr val="5AB4C1">
                  <a:lumMod val="50000"/>
                </a:srgbClr>
              </a:buClr>
              <a:buSzTx/>
              <a:buFont typeface="Wingdings" pitchFamily="2" charset="2"/>
              <a:buChar char="Ø"/>
            </a:pPr>
            <a:r>
              <a:rPr lang="ru-RU" sz="100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организации образования</a:t>
            </a:r>
          </a:p>
          <a:p>
            <a:pPr marL="85725" lvl="0" indent="-85725" defTabSz="685800">
              <a:spcAft>
                <a:spcPts val="600"/>
              </a:spcAft>
              <a:buClr>
                <a:srgbClr val="5AB4C1">
                  <a:lumMod val="50000"/>
                </a:srgbClr>
              </a:buClr>
              <a:buSzTx/>
              <a:buFont typeface="Wingdings" pitchFamily="2" charset="2"/>
              <a:buChar char="Ø"/>
            </a:pPr>
            <a:r>
              <a:rPr lang="ru-RU" sz="100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детские сады</a:t>
            </a:r>
          </a:p>
          <a:p>
            <a:pPr marL="85725" lvl="0" indent="-85725" defTabSz="685800">
              <a:spcAft>
                <a:spcPts val="600"/>
              </a:spcAft>
              <a:buClr>
                <a:srgbClr val="5AB4C1">
                  <a:lumMod val="50000"/>
                </a:srgbClr>
              </a:buClr>
              <a:buSzTx/>
              <a:buFont typeface="Wingdings" pitchFamily="2" charset="2"/>
              <a:buChar char="Ø"/>
            </a:pPr>
            <a:r>
              <a:rPr lang="kk-KZ" sz="100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  <a:r>
              <a:rPr lang="ru-RU" sz="1000" i="1" spc="-2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рганизации</a:t>
            </a:r>
            <a:r>
              <a:rPr lang="ru-RU" sz="100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здравоохранения </a:t>
            </a:r>
          </a:p>
          <a:p>
            <a:pPr marL="85725" lvl="0" indent="-85725" defTabSz="685800">
              <a:spcAft>
                <a:spcPts val="600"/>
              </a:spcAft>
              <a:buClr>
                <a:srgbClr val="5AB4C1">
                  <a:lumMod val="50000"/>
                </a:srgbClr>
              </a:buClr>
              <a:buSzTx/>
              <a:buFont typeface="Wingdings" pitchFamily="2" charset="2"/>
              <a:buChar char="Ø"/>
            </a:pPr>
            <a:r>
              <a:rPr lang="kk-KZ" sz="1000" i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аптечный киоск</a:t>
            </a:r>
          </a:p>
          <a:p>
            <a:pPr marL="85725" lvl="0" indent="-85725" defTabSz="685800">
              <a:spcAft>
                <a:spcPts val="600"/>
              </a:spcAft>
              <a:buClr>
                <a:srgbClr val="5AB4C1">
                  <a:lumMod val="50000"/>
                </a:srgbClr>
              </a:buClr>
              <a:buSzTx/>
              <a:buFont typeface="Wingdings" pitchFamily="2" charset="2"/>
              <a:buChar char="Ø"/>
            </a:pPr>
            <a:r>
              <a:rPr lang="ru-RU" sz="100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электроснабжение</a:t>
            </a:r>
          </a:p>
          <a:p>
            <a:pPr marL="85725" lvl="0" indent="-85725" defTabSz="685800">
              <a:spcAft>
                <a:spcPts val="600"/>
              </a:spcAft>
              <a:buClr>
                <a:srgbClr val="5AB4C1">
                  <a:lumMod val="50000"/>
                </a:srgbClr>
              </a:buClr>
              <a:buSzTx/>
              <a:buFont typeface="Wingdings" pitchFamily="2" charset="2"/>
              <a:buChar char="Ø"/>
            </a:pPr>
            <a:r>
              <a:rPr lang="ru-RU" sz="100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водоснабжение </a:t>
            </a:r>
          </a:p>
          <a:p>
            <a:pPr marL="85725" lvl="0" indent="-85725" defTabSz="685800">
              <a:spcAft>
                <a:spcPts val="600"/>
              </a:spcAft>
              <a:buClr>
                <a:srgbClr val="5AB4C1">
                  <a:lumMod val="50000"/>
                </a:srgbClr>
              </a:buClr>
              <a:buSzTx/>
              <a:buFont typeface="Wingdings" pitchFamily="2" charset="2"/>
              <a:buChar char="Ø"/>
            </a:pPr>
            <a:r>
              <a:rPr lang="ru-RU" sz="100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дорога до центра сельского округа с твердым покрытием; грунтовая дорога внутри села  </a:t>
            </a:r>
          </a:p>
          <a:p>
            <a:pPr marL="85725" lvl="0" indent="-85725" defTabSz="685800">
              <a:spcAft>
                <a:spcPts val="600"/>
              </a:spcAft>
              <a:buClr>
                <a:srgbClr val="5AB4C1">
                  <a:lumMod val="50000"/>
                </a:srgbClr>
              </a:buClr>
              <a:buSzTx/>
              <a:buFont typeface="Wingdings" pitchFamily="2" charset="2"/>
              <a:buChar char="Ø"/>
            </a:pPr>
            <a:r>
              <a:rPr lang="ru-RU" sz="100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обслуживания пассажиров</a:t>
            </a:r>
          </a:p>
          <a:p>
            <a:pPr marL="85725" lvl="0" indent="-85725" defTabSz="685800">
              <a:spcAft>
                <a:spcPts val="600"/>
              </a:spcAft>
              <a:buClr>
                <a:srgbClr val="5AB4C1">
                  <a:lumMod val="50000"/>
                </a:srgbClr>
              </a:buClr>
              <a:buSzTx/>
              <a:buFont typeface="Wingdings" pitchFamily="2" charset="2"/>
              <a:buChar char="Ø"/>
            </a:pPr>
            <a:r>
              <a:rPr lang="kk-KZ" sz="100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услуги связи </a:t>
            </a:r>
          </a:p>
          <a:p>
            <a:pPr marL="85725" lvl="0" indent="-85725" defTabSz="685800">
              <a:spcAft>
                <a:spcPts val="600"/>
              </a:spcAft>
              <a:buClr>
                <a:srgbClr val="5AB4C1">
                  <a:lumMod val="50000"/>
                </a:srgbClr>
              </a:buClr>
              <a:buSzTx/>
              <a:buFont typeface="Wingdings" pitchFamily="2" charset="2"/>
              <a:buChar char="Ø"/>
            </a:pPr>
            <a:r>
              <a:rPr lang="kk-KZ" sz="1000" i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магазины смешанных товаров</a:t>
            </a:r>
          </a:p>
          <a:p>
            <a:pPr marL="85725" lvl="0" indent="-85725" defTabSz="685800">
              <a:spcAft>
                <a:spcPts val="600"/>
              </a:spcAft>
              <a:buClr>
                <a:srgbClr val="5AB4C1">
                  <a:lumMod val="50000"/>
                </a:srgbClr>
              </a:buClr>
              <a:buSzTx/>
              <a:buFont typeface="Wingdings" pitchFamily="2" charset="2"/>
              <a:buChar char="Ø"/>
            </a:pPr>
            <a:r>
              <a:rPr lang="kk-KZ" sz="1000" i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ТБО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140727" y="707295"/>
            <a:ext cx="2631423" cy="4168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/>
          <a:p>
            <a:pPr algn="ctr" defTabSz="690563" fontAlgn="base">
              <a:spcBef>
                <a:spcPct val="0"/>
              </a:spcBef>
              <a:spcAft>
                <a:spcPct val="0"/>
              </a:spcAft>
            </a:pPr>
            <a:r>
              <a:rPr lang="ru-RU" b="1" cap="sm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b="1" cap="sm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Объекты/услуги для центров сельских округов </a:t>
            </a:r>
            <a:endParaRPr lang="ru-RU" b="1" cap="smal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F437ECC-71A9-476E-90F8-EC0111C5C7F3}"/>
              </a:ext>
            </a:extLst>
          </p:cNvPr>
          <p:cNvSpPr txBox="1">
            <a:spLocks/>
          </p:cNvSpPr>
          <p:nvPr/>
        </p:nvSpPr>
        <p:spPr>
          <a:xfrm>
            <a:off x="3140728" y="1124335"/>
            <a:ext cx="2631422" cy="28216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solid"/>
          </a:ln>
        </p:spPr>
        <p:txBody>
          <a:bodyPr vert="horz" wrap="square" lIns="0" tIns="0" rIns="0" bIns="0" rtlCol="0">
            <a:no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9pPr>
          </a:lstStyle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организации образования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детские сады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kk-KZ" sz="80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  <a:r>
              <a:rPr lang="ru-RU" sz="800" i="1" spc="-2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рганизации</a:t>
            </a:r>
            <a:r>
              <a:rPr lang="ru-RU" sz="80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здравоохранения</a:t>
            </a: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dirty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аптеки</a:t>
            </a: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kk-KZ" sz="800" i="1" dirty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библиотеки</a:t>
            </a:r>
            <a:endParaRPr lang="ru-RU" sz="800" i="1" dirty="0">
              <a:solidFill>
                <a:srgbClr val="1F8A1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dirty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стационарный культурно-досуговый комплекс</a:t>
            </a: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kk-KZ" sz="800" i="1" dirty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спортивные залы </a:t>
            </a:r>
            <a:endParaRPr lang="ru-RU" sz="800" i="1" dirty="0">
              <a:solidFill>
                <a:srgbClr val="1F8A1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электроснабжение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водоснабжение</a:t>
            </a: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dirty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газоснабжение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дорога до районного центра с твердым покрытием  </a:t>
            </a: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dirty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внутренние дороги и дорожное освещение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обслуживания  пассажиров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услуги связи (телефон/интернет)</a:t>
            </a: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dirty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почтовое отделение </a:t>
            </a: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dirty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посещение специалистов</a:t>
            </a:r>
            <a:r>
              <a:rPr lang="en-US" sz="800" i="1" dirty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00" i="1" dirty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ЦОН </a:t>
            </a: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dirty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ЦПП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kk-KZ" sz="80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зона самообслуживания в здании акимата 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участковый пункт полиции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подразделение противопожарной службы</a:t>
            </a: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dirty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магазины продовольственных</a:t>
            </a:r>
            <a:r>
              <a:rPr lang="en-US" sz="800" i="1" dirty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00" i="1" dirty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товаров</a:t>
            </a: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kk-KZ" sz="800" i="1" dirty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  <a:r>
              <a:rPr lang="ru-RU" sz="800" i="1" dirty="0" err="1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агазины</a:t>
            </a:r>
            <a:r>
              <a:rPr lang="ru-RU" sz="800" i="1" dirty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промышленных товаров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kk-KZ" sz="80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полигон ТБО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096001" y="707295"/>
            <a:ext cx="2838449" cy="4168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/>
          <a:p>
            <a:pPr algn="ctr" defTabSz="690563" fontAlgn="base">
              <a:spcBef>
                <a:spcPct val="0"/>
              </a:spcBef>
              <a:spcAft>
                <a:spcPct val="0"/>
              </a:spcAft>
            </a:pPr>
            <a:r>
              <a:rPr lang="ru-RU" b="1" cap="sm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Объекты/услуги </a:t>
            </a:r>
            <a:r>
              <a:rPr lang="ru-RU" b="1" cap="sm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</a:p>
          <a:p>
            <a:pPr algn="ctr" defTabSz="690563" fontAlgn="base">
              <a:spcBef>
                <a:spcPct val="0"/>
              </a:spcBef>
              <a:spcAft>
                <a:spcPct val="0"/>
              </a:spcAft>
            </a:pPr>
            <a:r>
              <a:rPr lang="ru-RU" b="1" cap="small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райцентров </a:t>
            </a:r>
            <a:endParaRPr lang="ru-RU" b="1" cap="smal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437ECC-71A9-476E-90F8-EC0111C5C7F3}"/>
              </a:ext>
            </a:extLst>
          </p:cNvPr>
          <p:cNvSpPr txBox="1">
            <a:spLocks/>
          </p:cNvSpPr>
          <p:nvPr/>
        </p:nvSpPr>
        <p:spPr>
          <a:xfrm>
            <a:off x="6096001" y="1124143"/>
            <a:ext cx="2838450" cy="39290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solid"/>
          </a:ln>
        </p:spPr>
        <p:txBody>
          <a:bodyPr vert="horz" wrap="square" lIns="0" tIns="0" rIns="0" bIns="0" rtlCol="0">
            <a:no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9pPr>
          </a:lstStyle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организации образования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детские сады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kk-KZ" sz="85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  <a:r>
              <a:rPr lang="ru-RU" sz="850" i="1" spc="-2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рганизации</a:t>
            </a:r>
            <a:r>
              <a:rPr lang="ru-RU" sz="85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здравоохранения</a:t>
            </a: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kk-KZ" sz="850" i="1" dirty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аптеки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библиотека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культурно-досуговая организация</a:t>
            </a: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dirty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кинотеатр или кинозал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спортивные залы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электроснабжение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водоснабжение</a:t>
            </a: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dirty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газоснабжение</a:t>
            </a:r>
            <a:endParaRPr lang="ru-RU" sz="850" i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дорога до областного центра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твердым покрытием</a:t>
            </a: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dirty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внутренние дороги и дорожное освещение </a:t>
            </a: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dirty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пешеходные дорожки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автостанция или пункт обслуживания пассажиров</a:t>
            </a: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kk-KZ" sz="850" i="1" dirty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общественный транспорт</a:t>
            </a: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dirty="0">
                <a:solidFill>
                  <a:srgbClr val="22783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АЗС </a:t>
            </a:r>
            <a:endParaRPr lang="kk-KZ" sz="850" i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услуги связи (телефон/ШПД)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почтовое отделение 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отделение</a:t>
            </a:r>
            <a:r>
              <a:rPr lang="en-US" sz="85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5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ЦОН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kk-KZ" sz="85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ЦПП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участковый пункт полиции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подразделение противопожарной службы</a:t>
            </a:r>
          </a:p>
          <a:p>
            <a:pPr marL="36000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dirty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филиалы банков</a:t>
            </a:r>
          </a:p>
          <a:p>
            <a:pPr marL="36000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dirty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нотариус</a:t>
            </a:r>
          </a:p>
          <a:p>
            <a:pPr marL="36000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kk-KZ" sz="850" i="1" dirty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общественное питание</a:t>
            </a:r>
          </a:p>
          <a:p>
            <a:pPr marL="36000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kk-KZ" sz="850" i="1" dirty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общественная баня</a:t>
            </a:r>
            <a:endParaRPr lang="ru-RU" sz="850" i="1" dirty="0">
              <a:solidFill>
                <a:srgbClr val="1F8A1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0800" indent="-101600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kk-KZ" sz="850" i="1" dirty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  <a:r>
              <a:rPr lang="ru-RU" sz="850" i="1" dirty="0" err="1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агазины</a:t>
            </a:r>
            <a:r>
              <a:rPr lang="ru-RU" sz="850" i="1" dirty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продовольственных</a:t>
            </a:r>
          </a:p>
          <a:p>
            <a:pPr marL="50800" indent="39688">
              <a:buClr>
                <a:srgbClr val="5AB4C1">
                  <a:lumMod val="50000"/>
                </a:srgbClr>
              </a:buClr>
            </a:pPr>
            <a:r>
              <a:rPr lang="ru-RU" sz="850" i="1" dirty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товаров</a:t>
            </a: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kk-KZ" sz="850" i="1" dirty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  <a:r>
              <a:rPr lang="ru-RU" sz="850" i="1" dirty="0" err="1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агазины</a:t>
            </a:r>
            <a:r>
              <a:rPr lang="ru-RU" sz="850" i="1" dirty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промышленных товаров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kk-KZ" sz="85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полигон ТБО </a:t>
            </a:r>
            <a:endParaRPr lang="ru-RU" sz="850" i="1" spc="-2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12" y="4043885"/>
            <a:ext cx="5557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ctr"/>
            <a:r>
              <a:rPr lang="ru-RU" b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региональных </a:t>
            </a:r>
            <a:r>
              <a:rPr lang="ru-RU" b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стандартов (СРС) </a:t>
            </a:r>
            <a:r>
              <a:rPr lang="ru-RU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предусматривает обеспечение минимально обязательного уровня доступности объектов и услуг (благ) </a:t>
            </a:r>
            <a:r>
              <a:rPr lang="ru-RU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населению.</a:t>
            </a:r>
            <a:endParaRPr lang="ru-RU" spc="-2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7BD827A1-8C2F-4BB8-A33F-AA7BB97EB477}"/>
              </a:ext>
            </a:extLst>
          </p:cNvPr>
          <p:cNvSpPr/>
          <p:nvPr/>
        </p:nvSpPr>
        <p:spPr>
          <a:xfrm>
            <a:off x="44280" y="628905"/>
            <a:ext cx="562172" cy="41375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b="1" spc="-20" dirty="0" smtClean="0">
                <a:solidFill>
                  <a:srgbClr val="003399"/>
                </a:solidFill>
                <a:ea typeface="Tahoma" pitchFamily="34" charset="0"/>
                <a:cs typeface="Tahoma" pitchFamily="34" charset="0"/>
              </a:rPr>
              <a:t>12</a:t>
            </a:r>
            <a:endParaRPr lang="ru-RU" b="1" spc="-20" dirty="0">
              <a:solidFill>
                <a:srgbClr val="0033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D827A1-8C2F-4BB8-A33F-AA7BB97EB477}"/>
              </a:ext>
            </a:extLst>
          </p:cNvPr>
          <p:cNvSpPr/>
          <p:nvPr/>
        </p:nvSpPr>
        <p:spPr>
          <a:xfrm>
            <a:off x="2855128" y="646593"/>
            <a:ext cx="562172" cy="41375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b="1" spc="-20" dirty="0" smtClean="0">
                <a:solidFill>
                  <a:srgbClr val="003399"/>
                </a:solidFill>
                <a:ea typeface="Tahoma" pitchFamily="34" charset="0"/>
                <a:cs typeface="Tahoma" pitchFamily="34" charset="0"/>
              </a:rPr>
              <a:t>24</a:t>
            </a:r>
            <a:endParaRPr lang="ru-RU" b="1" spc="-20" dirty="0">
              <a:solidFill>
                <a:srgbClr val="0033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7BD827A1-8C2F-4BB8-A33F-AA7BB97EB477}"/>
              </a:ext>
            </a:extLst>
          </p:cNvPr>
          <p:cNvSpPr/>
          <p:nvPr/>
        </p:nvSpPr>
        <p:spPr>
          <a:xfrm>
            <a:off x="5894889" y="652845"/>
            <a:ext cx="562172" cy="41375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b="1" spc="-20" dirty="0">
                <a:solidFill>
                  <a:srgbClr val="003399"/>
                </a:solidFill>
                <a:ea typeface="Tahoma" pitchFamily="34" charset="0"/>
                <a:cs typeface="Tahoma" pitchFamily="34" charset="0"/>
              </a:rPr>
              <a:t>3</a:t>
            </a:r>
            <a:r>
              <a:rPr lang="ru-RU" b="1" spc="-20" dirty="0" smtClean="0">
                <a:solidFill>
                  <a:srgbClr val="003399"/>
                </a:solidFill>
                <a:ea typeface="Tahoma" pitchFamily="34" charset="0"/>
                <a:cs typeface="Tahoma" pitchFamily="34" charset="0"/>
              </a:rPr>
              <a:t>2</a:t>
            </a:r>
            <a:endParaRPr lang="ru-RU" b="1" spc="-20" dirty="0">
              <a:solidFill>
                <a:srgbClr val="003399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206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8840584" y="4878404"/>
            <a:ext cx="3129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900" b="1" dirty="0" smtClean="0"/>
              <a:t>16</a:t>
            </a:r>
            <a:endParaRPr lang="ru-RU" sz="900" b="1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F7D2CA7-230A-4D80-9EFA-C586454D7D93}"/>
              </a:ext>
            </a:extLst>
          </p:cNvPr>
          <p:cNvGrpSpPr/>
          <p:nvPr/>
        </p:nvGrpSpPr>
        <p:grpSpPr>
          <a:xfrm>
            <a:off x="6004932" y="620136"/>
            <a:ext cx="263588" cy="3816134"/>
            <a:chOff x="6025376" y="801927"/>
            <a:chExt cx="351450" cy="4245107"/>
          </a:xfrm>
        </p:grpSpPr>
        <p:cxnSp>
          <p:nvCxnSpPr>
            <p:cNvPr id="24" name="Google Shape;276;p4">
              <a:extLst>
                <a:ext uri="{FF2B5EF4-FFF2-40B4-BE49-F238E27FC236}">
                  <a16:creationId xmlns:a16="http://schemas.microsoft.com/office/drawing/2014/main" id="{0DAD7D4C-CCFA-4AF6-98A7-5A405ED29301}"/>
                </a:ext>
              </a:extLst>
            </p:cNvPr>
            <p:cNvCxnSpPr>
              <a:cxnSpLocks/>
            </p:cNvCxnSpPr>
            <p:nvPr/>
          </p:nvCxnSpPr>
          <p:spPr>
            <a:xfrm>
              <a:off x="6201101" y="801927"/>
              <a:ext cx="0" cy="1698028"/>
            </a:xfrm>
            <a:prstGeom prst="straightConnector1">
              <a:avLst/>
            </a:prstGeom>
            <a:noFill/>
            <a:ln w="12700" cap="flat" cmpd="sng">
              <a:solidFill>
                <a:srgbClr val="FFFFFF">
                  <a:lumMod val="85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5" name="Группа 99">
              <a:extLst>
                <a:ext uri="{FF2B5EF4-FFF2-40B4-BE49-F238E27FC236}">
                  <a16:creationId xmlns:a16="http://schemas.microsoft.com/office/drawing/2014/main" id="{7AB119C2-62B8-4E68-A54F-31D81C3DFC4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6025376" y="2655495"/>
              <a:ext cx="351450" cy="537970"/>
              <a:chOff x="5048874" y="1509126"/>
              <a:chExt cx="459230" cy="630576"/>
            </a:xfrm>
          </p:grpSpPr>
          <p:sp>
            <p:nvSpPr>
              <p:cNvPr id="27" name="Chevron2">
                <a:extLst>
                  <a:ext uri="{FF2B5EF4-FFF2-40B4-BE49-F238E27FC236}">
                    <a16:creationId xmlns:a16="http://schemas.microsoft.com/office/drawing/2014/main" id="{51E339DE-611C-4C91-AE95-EB5B0769CF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47708" y="1548097"/>
                <a:ext cx="243602" cy="552635"/>
              </a:xfrm>
              <a:custGeom>
                <a:avLst/>
                <a:gdLst/>
                <a:ahLst/>
                <a:cxnLst/>
                <a:rect l="0" t="0" r="0" b="0"/>
                <a:pathLst>
                  <a:path w="2984501" h="5080001">
                    <a:moveTo>
                      <a:pt x="0" y="0"/>
                    </a:moveTo>
                    <a:lnTo>
                      <a:pt x="1524000" y="0"/>
                    </a:lnTo>
                    <a:lnTo>
                      <a:pt x="2984500" y="2540000"/>
                    </a:lnTo>
                    <a:lnTo>
                      <a:pt x="1524000" y="5080000"/>
                    </a:lnTo>
                    <a:lnTo>
                      <a:pt x="0" y="5080000"/>
                    </a:lnTo>
                    <a:lnTo>
                      <a:pt x="1460500" y="2540000"/>
                    </a:lnTo>
                    <a:close/>
                  </a:path>
                </a:pathLst>
              </a:custGeom>
              <a:solidFill>
                <a:srgbClr val="0065BD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endParaRPr>
              </a:p>
            </p:txBody>
          </p:sp>
          <p:sp>
            <p:nvSpPr>
              <p:cNvPr id="28" name="Chevron2">
                <a:extLst>
                  <a:ext uri="{FF2B5EF4-FFF2-40B4-BE49-F238E27FC236}">
                    <a16:creationId xmlns:a16="http://schemas.microsoft.com/office/drawing/2014/main" id="{C3002AB5-9665-4A5E-8675-96DF4B21E0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7204" y="1509126"/>
                <a:ext cx="278569" cy="630576"/>
              </a:xfrm>
              <a:custGeom>
                <a:avLst/>
                <a:gdLst/>
                <a:ahLst/>
                <a:cxnLst/>
                <a:rect l="0" t="0" r="0" b="0"/>
                <a:pathLst>
                  <a:path w="2984501" h="5080001">
                    <a:moveTo>
                      <a:pt x="0" y="0"/>
                    </a:moveTo>
                    <a:lnTo>
                      <a:pt x="1524000" y="0"/>
                    </a:lnTo>
                    <a:lnTo>
                      <a:pt x="2984500" y="2540000"/>
                    </a:lnTo>
                    <a:lnTo>
                      <a:pt x="1524000" y="5080000"/>
                    </a:lnTo>
                    <a:lnTo>
                      <a:pt x="0" y="5080000"/>
                    </a:lnTo>
                    <a:lnTo>
                      <a:pt x="1460500" y="2540000"/>
                    </a:lnTo>
                    <a:close/>
                  </a:path>
                </a:pathLst>
              </a:custGeom>
              <a:solidFill>
                <a:srgbClr val="A6A6A6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6" name="Google Shape;276;p4">
              <a:extLst>
                <a:ext uri="{FF2B5EF4-FFF2-40B4-BE49-F238E27FC236}">
                  <a16:creationId xmlns:a16="http://schemas.microsoft.com/office/drawing/2014/main" id="{9A1055A9-D6F9-4798-8D17-0FBE741E1AC3}"/>
                </a:ext>
              </a:extLst>
            </p:cNvPr>
            <p:cNvCxnSpPr>
              <a:cxnSpLocks/>
            </p:cNvCxnSpPr>
            <p:nvPr/>
          </p:nvCxnSpPr>
          <p:spPr>
            <a:xfrm>
              <a:off x="6201101" y="3349006"/>
              <a:ext cx="0" cy="1698028"/>
            </a:xfrm>
            <a:prstGeom prst="straightConnector1">
              <a:avLst/>
            </a:prstGeom>
            <a:noFill/>
            <a:ln w="12700" cap="flat" cmpd="sng">
              <a:solidFill>
                <a:srgbClr val="FFFFFF">
                  <a:lumMod val="85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" name="TextBox 4"/>
          <p:cNvSpPr txBox="1"/>
          <p:nvPr/>
        </p:nvSpPr>
        <p:spPr>
          <a:xfrm>
            <a:off x="6493669" y="1303161"/>
            <a:ext cx="2278856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1800" kern="0" dirty="0">
                <a:solidFill>
                  <a:srgbClr val="002060"/>
                </a:solidFill>
                <a:ea typeface="Tahoma" panose="020B0604030504040204" pitchFamily="34" charset="0"/>
                <a:cs typeface="Arial" pitchFamily="34" charset="0"/>
              </a:rPr>
              <a:t>Средняя обеспеченность сёл в соответствии с региональными стандартами за </a:t>
            </a:r>
            <a:br>
              <a:rPr lang="ru-RU" sz="1800" kern="0" dirty="0">
                <a:solidFill>
                  <a:srgbClr val="002060"/>
                </a:solidFill>
                <a:ea typeface="Tahoma" panose="020B0604030504040204" pitchFamily="34" charset="0"/>
                <a:cs typeface="Arial" pitchFamily="34" charset="0"/>
              </a:rPr>
            </a:br>
            <a:r>
              <a:rPr lang="ru-RU" sz="1800" kern="0" dirty="0">
                <a:solidFill>
                  <a:srgbClr val="002060"/>
                </a:solidFill>
                <a:ea typeface="Tahoma" panose="020B0604030504040204" pitchFamily="34" charset="0"/>
                <a:cs typeface="Arial" pitchFamily="34" charset="0"/>
              </a:rPr>
              <a:t>2021 год составила </a:t>
            </a:r>
            <a:r>
              <a:rPr lang="ru-RU" sz="2400" b="1" kern="0" dirty="0">
                <a:solidFill>
                  <a:srgbClr val="00B050"/>
                </a:solidFill>
                <a:ea typeface="Tahoma" panose="020B0604030504040204" pitchFamily="34" charset="0"/>
                <a:cs typeface="Arial" pitchFamily="34" charset="0"/>
              </a:rPr>
              <a:t>62,5%</a:t>
            </a:r>
            <a:r>
              <a:rPr lang="ru-RU" sz="1800" kern="0" dirty="0">
                <a:solidFill>
                  <a:srgbClr val="002060"/>
                </a:solidFill>
                <a:ea typeface="Tahoma" panose="020B0604030504040204" pitchFamily="34" charset="0"/>
                <a:cs typeface="Arial" pitchFamily="34" charset="0"/>
              </a:rPr>
              <a:t>, </a:t>
            </a:r>
            <a:r>
              <a:rPr lang="ru-RU" sz="1350" kern="0" dirty="0">
                <a:solidFill>
                  <a:srgbClr val="002060"/>
                </a:solidFill>
                <a:ea typeface="Tahoma" panose="020B0604030504040204" pitchFamily="34" charset="0"/>
                <a:cs typeface="Arial" pitchFamily="34" charset="0"/>
              </a:rPr>
              <a:t>(60,3% </a:t>
            </a:r>
          </a:p>
          <a:p>
            <a:pPr algn="ctr" defTabSz="685800">
              <a:defRPr/>
            </a:pPr>
            <a:r>
              <a:rPr lang="ru-RU" sz="1350" kern="0" dirty="0">
                <a:solidFill>
                  <a:srgbClr val="002060"/>
                </a:solidFill>
                <a:ea typeface="Tahoma" panose="020B0604030504040204" pitchFamily="34" charset="0"/>
                <a:cs typeface="Arial" pitchFamily="34" charset="0"/>
              </a:rPr>
              <a:t>2020 году)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33253"/>
            <a:ext cx="9102436" cy="476266"/>
          </a:xfrm>
          <a:prstGeom prst="rect">
            <a:avLst/>
          </a:prstGeom>
        </p:spPr>
        <p:txBody>
          <a:bodyPr lIns="91394" tIns="45696" rIns="91394" bIns="45696" anchor="ctr" anchorCtr="0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defTabSz="913936"/>
            <a:r>
              <a:rPr lang="ru-RU" sz="1900" b="1" cap="small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Обеспеченность СНП в соответствии с СРС за 2021 год</a:t>
            </a:r>
          </a:p>
        </p:txBody>
      </p:sp>
      <p:cxnSp>
        <p:nvCxnSpPr>
          <p:cNvPr id="19" name="Straight Connector 32">
            <a:extLst>
              <a:ext uri="{FF2B5EF4-FFF2-40B4-BE49-F238E27FC236}">
                <a16:creationId xmlns:a16="http://schemas.microsoft.com/office/drawing/2014/main" id="{C390578C-F995-47B7-B532-7EBDB11C3BB5}"/>
              </a:ext>
            </a:extLst>
          </p:cNvPr>
          <p:cNvCxnSpPr/>
          <p:nvPr/>
        </p:nvCxnSpPr>
        <p:spPr>
          <a:xfrm>
            <a:off x="0" y="564421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992127"/>
              </p:ext>
            </p:extLst>
          </p:nvPr>
        </p:nvGraphicFramePr>
        <p:xfrm>
          <a:off x="247650" y="695326"/>
          <a:ext cx="5756614" cy="432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73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47">
            <a:extLst>
              <a:ext uri="{FF2B5EF4-FFF2-40B4-BE49-F238E27FC236}">
                <a16:creationId xmlns:a16="http://schemas.microsoft.com/office/drawing/2014/main" id="{78CF557C-63FA-4B33-9D9B-C3046729A113}"/>
              </a:ext>
            </a:extLst>
          </p:cNvPr>
          <p:cNvSpPr/>
          <p:nvPr/>
        </p:nvSpPr>
        <p:spPr>
          <a:xfrm>
            <a:off x="-3595" y="2575390"/>
            <a:ext cx="9144000" cy="102493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6" rIns="91394" bIns="45696" rtlCol="0" anchor="ctr"/>
          <a:lstStyle/>
          <a:p>
            <a:pPr algn="ctr" defTabSz="913936" eaLnBrk="1" hangingPunct="1">
              <a:defRPr/>
            </a:pPr>
            <a:endParaRPr lang="x-none" sz="1600" dirty="0" err="1">
              <a:solidFill>
                <a:srgbClr val="000000"/>
              </a:solidFill>
              <a:latin typeface="Segoe UI Light"/>
              <a:ea typeface="ＭＳ Ｐゴシック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05673" y="3058645"/>
            <a:ext cx="8732655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Заголовок 1"/>
          <p:cNvSpPr txBox="1">
            <a:spLocks/>
          </p:cNvSpPr>
          <p:nvPr/>
        </p:nvSpPr>
        <p:spPr>
          <a:xfrm>
            <a:off x="0" y="-1582"/>
            <a:ext cx="9144000" cy="603251"/>
          </a:xfrm>
          <a:prstGeom prst="rect">
            <a:avLst/>
          </a:prstGeom>
        </p:spPr>
        <p:txBody>
          <a:bodyPr lIns="91394" tIns="45696" rIns="91394" bIns="45696" anchor="ctr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defTabSz="9139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cap="small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ФИНАНСИРОВАНИЕ ПРОЕКТА «АУЫЛ – ЕЛ БЕСІГІ» НА </a:t>
            </a:r>
            <a:r>
              <a:rPr lang="ru-RU" sz="1800" b="1" u="sng" cap="small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2021-2025 ГОДЫ</a:t>
            </a:r>
            <a:r>
              <a:rPr lang="ru-RU" sz="1800" b="1" cap="small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0" name="Straight Connector 32"/>
          <p:cNvCxnSpPr/>
          <p:nvPr/>
        </p:nvCxnSpPr>
        <p:spPr>
          <a:xfrm>
            <a:off x="0" y="580940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38">
            <a:extLst>
              <a:ext uri="{FF2B5EF4-FFF2-40B4-BE49-F238E27FC236}">
                <a16:creationId xmlns:a16="http://schemas.microsoft.com/office/drawing/2014/main" id="{EC23B0CA-8E88-4587-9A41-91531DBD59E2}"/>
              </a:ext>
            </a:extLst>
          </p:cNvPr>
          <p:cNvGrpSpPr/>
          <p:nvPr/>
        </p:nvGrpSpPr>
        <p:grpSpPr>
          <a:xfrm>
            <a:off x="78722" y="853940"/>
            <a:ext cx="8986557" cy="648000"/>
            <a:chOff x="78722" y="672706"/>
            <a:chExt cx="8986557" cy="537307"/>
          </a:xfrm>
        </p:grpSpPr>
        <p:grpSp>
          <p:nvGrpSpPr>
            <p:cNvPr id="15" name="Группа 37">
              <a:extLst>
                <a:ext uri="{FF2B5EF4-FFF2-40B4-BE49-F238E27FC236}">
                  <a16:creationId xmlns:a16="http://schemas.microsoft.com/office/drawing/2014/main" id="{B888B5E8-0D43-43DD-9C07-5B11D41A85C1}"/>
                </a:ext>
              </a:extLst>
            </p:cNvPr>
            <p:cNvGrpSpPr/>
            <p:nvPr/>
          </p:nvGrpSpPr>
          <p:grpSpPr>
            <a:xfrm>
              <a:off x="205673" y="672706"/>
              <a:ext cx="8732655" cy="533638"/>
              <a:chOff x="205673" y="672706"/>
              <a:chExt cx="8732655" cy="533638"/>
            </a:xfrm>
          </p:grpSpPr>
          <p:sp>
            <p:nvSpPr>
              <p:cNvPr id="24" name="Rectangle 286">
                <a:extLst>
                  <a:ext uri="{FF2B5EF4-FFF2-40B4-BE49-F238E27FC236}">
                    <a16:creationId xmlns:a16="http://schemas.microsoft.com/office/drawing/2014/main" id="{DC62A897-C382-4556-B777-60E4AFE0637A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gray">
              <a:xfrm>
                <a:off x="205673" y="685359"/>
                <a:ext cx="8732655" cy="508331"/>
              </a:xfrm>
              <a:prstGeom prst="roundRect">
                <a:avLst>
                  <a:gd name="adj" fmla="val 0"/>
                </a:avLst>
              </a:prstGeom>
              <a:pattFill prst="ltDnDiag">
                <a:fgClr>
                  <a:srgbClr val="F9C61B">
                    <a:lumMod val="40000"/>
                    <a:lumOff val="60000"/>
                  </a:srgbClr>
                </a:fgClr>
                <a:bgClr>
                  <a:srgbClr val="FFFFFF"/>
                </a:bgClr>
              </a:patt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>
                <a:noAutofit/>
              </a:bodyPr>
              <a:lstStyle>
                <a:defPPr>
                  <a:defRPr lang="en-US"/>
                </a:defPPr>
                <a:lvl1pPr algn="ctr">
                  <a:defRPr sz="1100">
                    <a:latin typeface="+mn-lt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</a:defRPr>
                </a:lvl9pPr>
              </a:lstStyle>
              <a:p>
                <a:pPr marL="456968" lvl="1" indent="0" defTabSz="91393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kern="0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5" name="Rectangle 350">
                <a:extLst>
                  <a:ext uri="{FF2B5EF4-FFF2-40B4-BE49-F238E27FC236}">
                    <a16:creationId xmlns:a16="http://schemas.microsoft.com/office/drawing/2014/main" id="{DCFA74D7-156F-4BD9-AEE1-301B06DAC2B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5673" y="1170344"/>
                <a:ext cx="8732655" cy="36000"/>
              </a:xfrm>
              <a:prstGeom prst="rect">
                <a:avLst/>
              </a:prstGeom>
              <a:solidFill>
                <a:srgbClr val="F9C61B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 defTabSz="91393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500" kern="0" dirty="0">
                  <a:solidFill>
                    <a:srgbClr val="000000"/>
                  </a:solidFill>
                  <a:ea typeface="ＭＳ Ｐゴシック"/>
                  <a:cs typeface="+mn-cs"/>
                </a:endParaRPr>
              </a:p>
            </p:txBody>
          </p:sp>
          <p:sp>
            <p:nvSpPr>
              <p:cNvPr id="26" name="Rectangle 351">
                <a:extLst>
                  <a:ext uri="{FF2B5EF4-FFF2-40B4-BE49-F238E27FC236}">
                    <a16:creationId xmlns:a16="http://schemas.microsoft.com/office/drawing/2014/main" id="{5432FA52-C54D-4441-8485-CC66FC60026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5673" y="672706"/>
                <a:ext cx="8732655" cy="36000"/>
              </a:xfrm>
              <a:prstGeom prst="rect">
                <a:avLst/>
              </a:prstGeom>
              <a:solidFill>
                <a:srgbClr val="F9C61B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 defTabSz="91393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500" kern="0" dirty="0">
                  <a:solidFill>
                    <a:srgbClr val="000000"/>
                  </a:solidFill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6" name="Group 352">
              <a:extLst>
                <a:ext uri="{FF2B5EF4-FFF2-40B4-BE49-F238E27FC236}">
                  <a16:creationId xmlns:a16="http://schemas.microsoft.com/office/drawing/2014/main" id="{5AE5A490-3B9A-412B-BDAB-BE912A63142E}"/>
                </a:ext>
              </a:extLst>
            </p:cNvPr>
            <p:cNvGrpSpPr/>
            <p:nvPr/>
          </p:nvGrpSpPr>
          <p:grpSpPr>
            <a:xfrm flipH="1" flipV="1">
              <a:off x="8989025" y="675399"/>
              <a:ext cx="76254" cy="534614"/>
              <a:chOff x="1033462" y="562212"/>
              <a:chExt cx="59532" cy="485051"/>
            </a:xfrm>
          </p:grpSpPr>
          <p:cxnSp>
            <p:nvCxnSpPr>
              <p:cNvPr id="22" name="Straight Connector 353">
                <a:extLst>
                  <a:ext uri="{FF2B5EF4-FFF2-40B4-BE49-F238E27FC236}">
                    <a16:creationId xmlns:a16="http://schemas.microsoft.com/office/drawing/2014/main" id="{17B78902-FCF8-40D0-91F5-F7056959B5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2994" y="562212"/>
                <a:ext cx="0" cy="485051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354">
                <a:extLst>
                  <a:ext uri="{FF2B5EF4-FFF2-40B4-BE49-F238E27FC236}">
                    <a16:creationId xmlns:a16="http://schemas.microsoft.com/office/drawing/2014/main" id="{5A1AFF79-10FE-40B7-8055-61B2635E37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3462" y="654149"/>
                <a:ext cx="0" cy="301177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352">
              <a:extLst>
                <a:ext uri="{FF2B5EF4-FFF2-40B4-BE49-F238E27FC236}">
                  <a16:creationId xmlns:a16="http://schemas.microsoft.com/office/drawing/2014/main" id="{AC82012F-5DE4-4369-B7C2-05C3978017E2}"/>
                </a:ext>
              </a:extLst>
            </p:cNvPr>
            <p:cNvGrpSpPr/>
            <p:nvPr/>
          </p:nvGrpSpPr>
          <p:grpSpPr>
            <a:xfrm flipV="1">
              <a:off x="78722" y="675399"/>
              <a:ext cx="76254" cy="534614"/>
              <a:chOff x="1033462" y="562212"/>
              <a:chExt cx="59532" cy="485051"/>
            </a:xfrm>
          </p:grpSpPr>
          <p:cxnSp>
            <p:nvCxnSpPr>
              <p:cNvPr id="19" name="Straight Connector 353">
                <a:extLst>
                  <a:ext uri="{FF2B5EF4-FFF2-40B4-BE49-F238E27FC236}">
                    <a16:creationId xmlns:a16="http://schemas.microsoft.com/office/drawing/2014/main" id="{440A748B-7F21-4E67-AD31-9C6D82ACB6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2994" y="562212"/>
                <a:ext cx="0" cy="485051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354">
                <a:extLst>
                  <a:ext uri="{FF2B5EF4-FFF2-40B4-BE49-F238E27FC236}">
                    <a16:creationId xmlns:a16="http://schemas.microsoft.com/office/drawing/2014/main" id="{E54AE161-9CC0-40F9-83F9-5BB55FEC9A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3462" y="654149"/>
                <a:ext cx="0" cy="301177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/>
        </p:nvSpPr>
        <p:spPr>
          <a:xfrm>
            <a:off x="621994" y="829476"/>
            <a:ext cx="7900012" cy="646282"/>
          </a:xfrm>
          <a:prstGeom prst="rect">
            <a:avLst/>
          </a:prstGeom>
          <a:noFill/>
        </p:spPr>
        <p:txBody>
          <a:bodyPr wrap="square" lIns="91394" tIns="45696" rIns="91394" bIns="45696" rtlCol="0">
            <a:spAutoFit/>
          </a:bodyPr>
          <a:lstStyle/>
          <a:p>
            <a:pPr algn="ctr"/>
            <a:r>
              <a:rPr lang="kk-KZ" sz="2400" b="1" dirty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За 2019-2021 годы выделено</a:t>
            </a:r>
            <a:r>
              <a:rPr lang="kk-KZ" sz="2400" b="1" dirty="0">
                <a:cs typeface="Arial" panose="020B0604020202020204" pitchFamily="34" charset="0"/>
              </a:rPr>
              <a:t> </a:t>
            </a:r>
            <a:r>
              <a:rPr lang="kk-KZ" sz="3600" b="1" dirty="0" smtClean="0">
                <a:solidFill>
                  <a:srgbClr val="00B050"/>
                </a:solidFill>
                <a:cs typeface="Tahoma" panose="020B0604030504040204" pitchFamily="34" charset="0"/>
              </a:rPr>
              <a:t>206 </a:t>
            </a:r>
            <a:r>
              <a:rPr lang="ru-RU" sz="2800" b="1" dirty="0">
                <a:solidFill>
                  <a:srgbClr val="00B050"/>
                </a:solidFill>
                <a:cs typeface="Tahoma" panose="020B0604030504040204" pitchFamily="34" charset="0"/>
              </a:rPr>
              <a:t>млрд. </a:t>
            </a:r>
            <a:r>
              <a:rPr lang="kk-KZ" sz="2800" b="1" dirty="0">
                <a:solidFill>
                  <a:srgbClr val="00B050"/>
                </a:solidFill>
                <a:cs typeface="Tahoma" panose="020B0604030504040204" pitchFamily="34" charset="0"/>
              </a:rPr>
              <a:t>тенге</a:t>
            </a:r>
          </a:p>
        </p:txBody>
      </p:sp>
      <p:sp>
        <p:nvSpPr>
          <p:cNvPr id="17" name="Прямоугольник 27"/>
          <p:cNvSpPr>
            <a:spLocks noChangeArrowheads="1"/>
          </p:cNvSpPr>
          <p:nvPr/>
        </p:nvSpPr>
        <p:spPr bwMode="auto">
          <a:xfrm>
            <a:off x="390697" y="3996621"/>
            <a:ext cx="8390508" cy="90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2" tIns="45696" rIns="91392" bIns="45696" anchor="b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fontAlgn="ctr" hangingPunct="1"/>
            <a:r>
              <a:rPr lang="ru-RU" altLang="en-US" sz="2000" b="1" dirty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Будет охвачено </a:t>
            </a:r>
            <a:r>
              <a:rPr lang="ru-RU" altLang="en-US" sz="3600" b="1" dirty="0">
                <a:solidFill>
                  <a:srgbClr val="00B050"/>
                </a:solidFill>
                <a:cs typeface="Tahoma" panose="020B0604030504040204" pitchFamily="34" charset="0"/>
              </a:rPr>
              <a:t>3,5 тыс. сёл</a:t>
            </a:r>
            <a:r>
              <a:rPr lang="ru-RU" altLang="en-US" sz="2800" b="1" dirty="0">
                <a:solidFill>
                  <a:srgbClr val="00B050"/>
                </a:solidFill>
                <a:cs typeface="Tahoma" panose="020B0604030504040204" pitchFamily="34" charset="0"/>
              </a:rPr>
              <a:t> </a:t>
            </a:r>
            <a:r>
              <a:rPr lang="ru-RU" altLang="en-US" sz="2000" b="1" dirty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 потенциалом развития </a:t>
            </a:r>
            <a:br>
              <a:rPr lang="ru-RU" altLang="en-US" sz="2000" b="1" dirty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altLang="en-US" sz="1600" b="1" i="1" dirty="0">
                <a:cs typeface="Tahoma" panose="020B0604030504040204" pitchFamily="34" charset="0"/>
              </a:rPr>
              <a:t>(более </a:t>
            </a:r>
            <a:r>
              <a:rPr lang="ru-RU" altLang="en-US" sz="1600" b="1" i="1" dirty="0">
                <a:solidFill>
                  <a:srgbClr val="00B050"/>
                </a:solidFill>
                <a:cs typeface="Tahoma" panose="020B0604030504040204" pitchFamily="34" charset="0"/>
              </a:rPr>
              <a:t>90%</a:t>
            </a:r>
            <a:r>
              <a:rPr lang="ru-RU" altLang="en-US" sz="1600" b="1" i="1" dirty="0">
                <a:solidFill>
                  <a:srgbClr val="0070C0"/>
                </a:solidFill>
                <a:cs typeface="Tahoma" panose="020B0604030504040204" pitchFamily="34" charset="0"/>
              </a:rPr>
              <a:t> </a:t>
            </a:r>
            <a:r>
              <a:rPr lang="ru-RU" altLang="en-US" sz="1600" b="1" i="1" dirty="0">
                <a:cs typeface="Tahoma" panose="020B0604030504040204" pitchFamily="34" charset="0"/>
              </a:rPr>
              <a:t>сельского населения)</a:t>
            </a:r>
          </a:p>
          <a:p>
            <a:pPr algn="ctr" eaLnBrk="1" fontAlgn="ctr" hangingPunct="1"/>
            <a:endParaRPr lang="ru-RU" altLang="en-US" sz="100" b="1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57997" y="2677346"/>
            <a:ext cx="757581" cy="762598"/>
            <a:chOff x="1078448" y="1560409"/>
            <a:chExt cx="916673" cy="922744"/>
          </a:xfrm>
        </p:grpSpPr>
        <p:sp>
          <p:nvSpPr>
            <p:cNvPr id="30" name="Oval 118">
              <a:extLst>
                <a:ext uri="{FF2B5EF4-FFF2-40B4-BE49-F238E27FC236}">
                  <a16:creationId xmlns:a16="http://schemas.microsoft.com/office/drawing/2014/main" id="{D4D8EE0C-0223-4425-89BE-206C1B9797DE}"/>
                </a:ext>
              </a:extLst>
            </p:cNvPr>
            <p:cNvSpPr/>
            <p:nvPr/>
          </p:nvSpPr>
          <p:spPr>
            <a:xfrm>
              <a:off x="1078448" y="1560409"/>
              <a:ext cx="916673" cy="9227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8C5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buClr>
                  <a:srgbClr val="FFFFFF"/>
                </a:buClr>
                <a:defRPr/>
              </a:pPr>
              <a:endParaRPr lang="ru-RU" sz="1000" dirty="0" err="1">
                <a:solidFill>
                  <a:srgbClr val="FFFFFF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01408" y="1790948"/>
              <a:ext cx="844129" cy="446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1800" b="1" dirty="0">
                  <a:ea typeface="Tahoma" panose="020B0604030504040204" pitchFamily="34" charset="0"/>
                  <a:cs typeface="Arial" panose="020B0604020202020204" pitchFamily="34" charset="0"/>
                </a:rPr>
                <a:t>2022</a:t>
              </a:r>
              <a:endParaRPr lang="en-US" sz="1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54969" y="2677346"/>
            <a:ext cx="757581" cy="762598"/>
            <a:chOff x="3175421" y="1560409"/>
            <a:chExt cx="916673" cy="922744"/>
          </a:xfrm>
        </p:grpSpPr>
        <p:sp>
          <p:nvSpPr>
            <p:cNvPr id="31" name="Oval 118">
              <a:extLst>
                <a:ext uri="{FF2B5EF4-FFF2-40B4-BE49-F238E27FC236}">
                  <a16:creationId xmlns:a16="http://schemas.microsoft.com/office/drawing/2014/main" id="{D4D8EE0C-0223-4425-89BE-206C1B9797DE}"/>
                </a:ext>
              </a:extLst>
            </p:cNvPr>
            <p:cNvSpPr/>
            <p:nvPr/>
          </p:nvSpPr>
          <p:spPr>
            <a:xfrm>
              <a:off x="3175421" y="1560409"/>
              <a:ext cx="916673" cy="9227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8C5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buClr>
                  <a:srgbClr val="FFFFFF"/>
                </a:buClr>
                <a:defRPr/>
              </a:pPr>
              <a:endParaRPr lang="ru-RU" sz="1000" dirty="0" err="1">
                <a:solidFill>
                  <a:srgbClr val="FFFFFF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98381" y="1790947"/>
              <a:ext cx="844129" cy="446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1800" b="1" dirty="0">
                  <a:ea typeface="Tahoma" panose="020B0604030504040204" pitchFamily="34" charset="0"/>
                  <a:cs typeface="Arial" panose="020B0604020202020204" pitchFamily="34" charset="0"/>
                </a:rPr>
                <a:t>2023</a:t>
              </a:r>
              <a:endParaRPr lang="en-US" sz="1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51942" y="2677346"/>
            <a:ext cx="757581" cy="762598"/>
            <a:chOff x="5272394" y="1560409"/>
            <a:chExt cx="916673" cy="922744"/>
          </a:xfrm>
        </p:grpSpPr>
        <p:sp>
          <p:nvSpPr>
            <p:cNvPr id="32" name="Oval 118">
              <a:extLst>
                <a:ext uri="{FF2B5EF4-FFF2-40B4-BE49-F238E27FC236}">
                  <a16:creationId xmlns:a16="http://schemas.microsoft.com/office/drawing/2014/main" id="{D4D8EE0C-0223-4425-89BE-206C1B9797DE}"/>
                </a:ext>
              </a:extLst>
            </p:cNvPr>
            <p:cNvSpPr/>
            <p:nvPr/>
          </p:nvSpPr>
          <p:spPr>
            <a:xfrm>
              <a:off x="5272394" y="1560409"/>
              <a:ext cx="916673" cy="9227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8C5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buClr>
                  <a:srgbClr val="FFFFFF"/>
                </a:buClr>
                <a:defRPr/>
              </a:pPr>
              <a:endParaRPr lang="ru-RU" sz="1000" dirty="0" err="1">
                <a:solidFill>
                  <a:srgbClr val="FFFFFF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295354" y="1790946"/>
              <a:ext cx="844129" cy="446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1800" b="1" dirty="0">
                  <a:ea typeface="Tahoma" panose="020B0604030504040204" pitchFamily="34" charset="0"/>
                  <a:cs typeface="Arial" panose="020B0604020202020204" pitchFamily="34" charset="0"/>
                </a:rPr>
                <a:t>2024</a:t>
              </a:r>
              <a:endParaRPr lang="en-US" sz="18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48914" y="2677346"/>
            <a:ext cx="757581" cy="762598"/>
            <a:chOff x="7369367" y="1560409"/>
            <a:chExt cx="916673" cy="922744"/>
          </a:xfrm>
        </p:grpSpPr>
        <p:sp>
          <p:nvSpPr>
            <p:cNvPr id="33" name="Oval 118">
              <a:extLst>
                <a:ext uri="{FF2B5EF4-FFF2-40B4-BE49-F238E27FC236}">
                  <a16:creationId xmlns:a16="http://schemas.microsoft.com/office/drawing/2014/main" id="{D4D8EE0C-0223-4425-89BE-206C1B9797DE}"/>
                </a:ext>
              </a:extLst>
            </p:cNvPr>
            <p:cNvSpPr/>
            <p:nvPr/>
          </p:nvSpPr>
          <p:spPr>
            <a:xfrm>
              <a:off x="7369367" y="1560409"/>
              <a:ext cx="916673" cy="9227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8C5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buClr>
                  <a:srgbClr val="FFFFFF"/>
                </a:buClr>
                <a:defRPr/>
              </a:pPr>
              <a:endParaRPr lang="ru-RU" sz="1000" dirty="0" err="1">
                <a:solidFill>
                  <a:srgbClr val="FFFFFF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392327" y="1790946"/>
              <a:ext cx="844129" cy="446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1800" b="1" dirty="0">
                  <a:ea typeface="Tahoma" panose="020B0604030504040204" pitchFamily="34" charset="0"/>
                  <a:cs typeface="Arial" panose="020B0604020202020204" pitchFamily="34" charset="0"/>
                </a:rPr>
                <a:t>2025</a:t>
              </a:r>
              <a:endParaRPr lang="en-US" sz="18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26654" y="2739875"/>
            <a:ext cx="317247" cy="637540"/>
            <a:chOff x="2525677" y="2483153"/>
            <a:chExt cx="317247" cy="637540"/>
          </a:xfrm>
        </p:grpSpPr>
        <p:sp>
          <p:nvSpPr>
            <p:cNvPr id="7" name="Rectangle 6"/>
            <p:cNvSpPr/>
            <p:nvPr/>
          </p:nvSpPr>
          <p:spPr>
            <a:xfrm>
              <a:off x="2662584" y="2705100"/>
              <a:ext cx="18034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object 26"/>
            <p:cNvGrpSpPr/>
            <p:nvPr/>
          </p:nvGrpSpPr>
          <p:grpSpPr>
            <a:xfrm>
              <a:off x="2525677" y="2483153"/>
              <a:ext cx="289560" cy="637540"/>
              <a:chOff x="2493264" y="2305811"/>
              <a:chExt cx="289560" cy="637540"/>
            </a:xfrm>
          </p:grpSpPr>
          <p:sp>
            <p:nvSpPr>
              <p:cNvPr id="41" name="object 27"/>
              <p:cNvSpPr/>
              <p:nvPr/>
            </p:nvSpPr>
            <p:spPr>
              <a:xfrm>
                <a:off x="2497836" y="2310383"/>
                <a:ext cx="181610" cy="628015"/>
              </a:xfrm>
              <a:custGeom>
                <a:avLst/>
                <a:gdLst/>
                <a:ahLst/>
                <a:cxnLst/>
                <a:rect l="l" t="t" r="r" b="b"/>
                <a:pathLst>
                  <a:path w="181610" h="628014">
                    <a:moveTo>
                      <a:pt x="0" y="0"/>
                    </a:moveTo>
                    <a:lnTo>
                      <a:pt x="181356" y="313944"/>
                    </a:lnTo>
                    <a:lnTo>
                      <a:pt x="0" y="627888"/>
                    </a:lnTo>
                  </a:path>
                </a:pathLst>
              </a:custGeom>
              <a:ln w="9144">
                <a:solidFill>
                  <a:srgbClr val="85C7FF"/>
                </a:solidFill>
              </a:ln>
            </p:spPr>
            <p:txBody>
              <a:bodyPr wrap="square" lIns="0" tIns="0" rIns="0" bIns="0" rtlCol="0"/>
              <a:lstStyle/>
              <a:p>
                <a:pPr defTabSz="91393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object 28"/>
              <p:cNvSpPr/>
              <p:nvPr/>
            </p:nvSpPr>
            <p:spPr>
              <a:xfrm>
                <a:off x="2598420" y="2310383"/>
                <a:ext cx="180340" cy="628015"/>
              </a:xfrm>
              <a:custGeom>
                <a:avLst/>
                <a:gdLst/>
                <a:ahLst/>
                <a:cxnLst/>
                <a:rect l="l" t="t" r="r" b="b"/>
                <a:pathLst>
                  <a:path w="180339" h="628014">
                    <a:moveTo>
                      <a:pt x="0" y="0"/>
                    </a:moveTo>
                    <a:lnTo>
                      <a:pt x="179831" y="313944"/>
                    </a:lnTo>
                    <a:lnTo>
                      <a:pt x="0" y="627888"/>
                    </a:lnTo>
                  </a:path>
                </a:pathLst>
              </a:custGeom>
              <a:ln w="9144">
                <a:solidFill>
                  <a:srgbClr val="006FCE"/>
                </a:solidFill>
              </a:ln>
            </p:spPr>
            <p:txBody>
              <a:bodyPr wrap="square" lIns="0" tIns="0" rIns="0" bIns="0" rtlCol="0"/>
              <a:lstStyle/>
              <a:p>
                <a:pPr defTabSz="91393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4523628" y="2739875"/>
            <a:ext cx="317247" cy="637540"/>
            <a:chOff x="2525677" y="2483153"/>
            <a:chExt cx="317247" cy="637540"/>
          </a:xfrm>
        </p:grpSpPr>
        <p:sp>
          <p:nvSpPr>
            <p:cNvPr id="44" name="Rectangle 43"/>
            <p:cNvSpPr/>
            <p:nvPr/>
          </p:nvSpPr>
          <p:spPr>
            <a:xfrm>
              <a:off x="2662584" y="2705100"/>
              <a:ext cx="18034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object 26"/>
            <p:cNvGrpSpPr/>
            <p:nvPr/>
          </p:nvGrpSpPr>
          <p:grpSpPr>
            <a:xfrm>
              <a:off x="2525677" y="2483153"/>
              <a:ext cx="289560" cy="637540"/>
              <a:chOff x="2493264" y="2305811"/>
              <a:chExt cx="289560" cy="637540"/>
            </a:xfrm>
          </p:grpSpPr>
          <p:sp>
            <p:nvSpPr>
              <p:cNvPr id="46" name="object 27"/>
              <p:cNvSpPr/>
              <p:nvPr/>
            </p:nvSpPr>
            <p:spPr>
              <a:xfrm>
                <a:off x="2497836" y="2310383"/>
                <a:ext cx="181610" cy="628015"/>
              </a:xfrm>
              <a:custGeom>
                <a:avLst/>
                <a:gdLst/>
                <a:ahLst/>
                <a:cxnLst/>
                <a:rect l="l" t="t" r="r" b="b"/>
                <a:pathLst>
                  <a:path w="181610" h="628014">
                    <a:moveTo>
                      <a:pt x="0" y="0"/>
                    </a:moveTo>
                    <a:lnTo>
                      <a:pt x="181356" y="313944"/>
                    </a:lnTo>
                    <a:lnTo>
                      <a:pt x="0" y="627888"/>
                    </a:lnTo>
                  </a:path>
                </a:pathLst>
              </a:custGeom>
              <a:ln w="9144">
                <a:solidFill>
                  <a:srgbClr val="85C7FF"/>
                </a:solidFill>
              </a:ln>
            </p:spPr>
            <p:txBody>
              <a:bodyPr wrap="square" lIns="0" tIns="0" rIns="0" bIns="0" rtlCol="0"/>
              <a:lstStyle/>
              <a:p>
                <a:pPr defTabSz="91393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object 28"/>
              <p:cNvSpPr/>
              <p:nvPr/>
            </p:nvSpPr>
            <p:spPr>
              <a:xfrm>
                <a:off x="2598420" y="2310383"/>
                <a:ext cx="180340" cy="628015"/>
              </a:xfrm>
              <a:custGeom>
                <a:avLst/>
                <a:gdLst/>
                <a:ahLst/>
                <a:cxnLst/>
                <a:rect l="l" t="t" r="r" b="b"/>
                <a:pathLst>
                  <a:path w="180339" h="628014">
                    <a:moveTo>
                      <a:pt x="0" y="0"/>
                    </a:moveTo>
                    <a:lnTo>
                      <a:pt x="179831" y="313944"/>
                    </a:lnTo>
                    <a:lnTo>
                      <a:pt x="0" y="627888"/>
                    </a:lnTo>
                  </a:path>
                </a:pathLst>
              </a:custGeom>
              <a:ln w="9144">
                <a:solidFill>
                  <a:srgbClr val="006FCE"/>
                </a:solidFill>
              </a:ln>
            </p:spPr>
            <p:txBody>
              <a:bodyPr wrap="square" lIns="0" tIns="0" rIns="0" bIns="0" rtlCol="0"/>
              <a:lstStyle/>
              <a:p>
                <a:pPr defTabSz="91393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6620601" y="2739875"/>
            <a:ext cx="317247" cy="637540"/>
            <a:chOff x="2525677" y="2483153"/>
            <a:chExt cx="317247" cy="637540"/>
          </a:xfrm>
        </p:grpSpPr>
        <p:sp>
          <p:nvSpPr>
            <p:cNvPr id="49" name="Rectangle 48"/>
            <p:cNvSpPr/>
            <p:nvPr/>
          </p:nvSpPr>
          <p:spPr>
            <a:xfrm>
              <a:off x="2662584" y="2705100"/>
              <a:ext cx="18034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object 26"/>
            <p:cNvGrpSpPr/>
            <p:nvPr/>
          </p:nvGrpSpPr>
          <p:grpSpPr>
            <a:xfrm>
              <a:off x="2525677" y="2483153"/>
              <a:ext cx="289560" cy="637540"/>
              <a:chOff x="2493264" y="2305811"/>
              <a:chExt cx="289560" cy="637540"/>
            </a:xfrm>
          </p:grpSpPr>
          <p:sp>
            <p:nvSpPr>
              <p:cNvPr id="51" name="object 27"/>
              <p:cNvSpPr/>
              <p:nvPr/>
            </p:nvSpPr>
            <p:spPr>
              <a:xfrm>
                <a:off x="2497836" y="2310383"/>
                <a:ext cx="181610" cy="628015"/>
              </a:xfrm>
              <a:custGeom>
                <a:avLst/>
                <a:gdLst/>
                <a:ahLst/>
                <a:cxnLst/>
                <a:rect l="l" t="t" r="r" b="b"/>
                <a:pathLst>
                  <a:path w="181610" h="628014">
                    <a:moveTo>
                      <a:pt x="0" y="0"/>
                    </a:moveTo>
                    <a:lnTo>
                      <a:pt x="181356" y="313944"/>
                    </a:lnTo>
                    <a:lnTo>
                      <a:pt x="0" y="627888"/>
                    </a:lnTo>
                  </a:path>
                </a:pathLst>
              </a:custGeom>
              <a:ln w="9144">
                <a:solidFill>
                  <a:srgbClr val="85C7FF"/>
                </a:solidFill>
              </a:ln>
            </p:spPr>
            <p:txBody>
              <a:bodyPr wrap="square" lIns="0" tIns="0" rIns="0" bIns="0" rtlCol="0"/>
              <a:lstStyle/>
              <a:p>
                <a:pPr defTabSz="91393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object 28"/>
              <p:cNvSpPr/>
              <p:nvPr/>
            </p:nvSpPr>
            <p:spPr>
              <a:xfrm>
                <a:off x="2598420" y="2310383"/>
                <a:ext cx="180340" cy="628015"/>
              </a:xfrm>
              <a:custGeom>
                <a:avLst/>
                <a:gdLst/>
                <a:ahLst/>
                <a:cxnLst/>
                <a:rect l="l" t="t" r="r" b="b"/>
                <a:pathLst>
                  <a:path w="180339" h="628014">
                    <a:moveTo>
                      <a:pt x="0" y="0"/>
                    </a:moveTo>
                    <a:lnTo>
                      <a:pt x="179831" y="313944"/>
                    </a:lnTo>
                    <a:lnTo>
                      <a:pt x="0" y="627888"/>
                    </a:lnTo>
                  </a:path>
                </a:pathLst>
              </a:custGeom>
              <a:ln w="9144">
                <a:solidFill>
                  <a:srgbClr val="006FCE"/>
                </a:solidFill>
              </a:ln>
            </p:spPr>
            <p:txBody>
              <a:bodyPr wrap="square" lIns="0" tIns="0" rIns="0" bIns="0" rtlCol="0"/>
              <a:lstStyle/>
              <a:p>
                <a:pPr defTabSz="91393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53" name="Oval 52"/>
          <p:cNvSpPr/>
          <p:nvPr/>
        </p:nvSpPr>
        <p:spPr>
          <a:xfrm>
            <a:off x="171383" y="3024355"/>
            <a:ext cx="68580" cy="6858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6" rIns="91394" bIns="45696"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3FD75E8-4121-4757-97AB-E39592337217}"/>
              </a:ext>
            </a:extLst>
          </p:cNvPr>
          <p:cNvCxnSpPr>
            <a:cxnSpLocks/>
          </p:cNvCxnSpPr>
          <p:nvPr/>
        </p:nvCxnSpPr>
        <p:spPr>
          <a:xfrm>
            <a:off x="2831" y="1687538"/>
            <a:ext cx="9141169" cy="0"/>
          </a:xfrm>
          <a:prstGeom prst="line">
            <a:avLst/>
          </a:prstGeom>
          <a:ln w="6350">
            <a:solidFill>
              <a:srgbClr val="7F7F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912892" y="1712344"/>
            <a:ext cx="8152388" cy="646282"/>
          </a:xfrm>
          <a:prstGeom prst="rect">
            <a:avLst/>
          </a:prstGeom>
        </p:spPr>
        <p:txBody>
          <a:bodyPr wrap="square" lIns="91394" tIns="45696" rIns="91394" bIns="45696">
            <a:spAutoFit/>
          </a:bodyPr>
          <a:lstStyle/>
          <a:p>
            <a:pPr algn="ctr" eaLnBrk="1" fontAlgn="ctr" hangingPunct="1"/>
            <a:r>
              <a:rPr lang="ru-RU" altLang="en-US" sz="1800" b="1" dirty="0">
                <a:ea typeface="Tahoma" panose="020B0604030504040204" pitchFamily="34" charset="0"/>
                <a:cs typeface="Arial" panose="020B0604020202020204" pitchFamily="34" charset="0"/>
              </a:rPr>
              <a:t>В течение следующих 4-х лет будет выделено </a:t>
            </a:r>
            <a:r>
              <a:rPr lang="ru-RU" altLang="en-US" sz="3600" b="1" dirty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670</a:t>
            </a:r>
            <a:r>
              <a:rPr lang="ru-RU" altLang="en-US" sz="2800" b="1" dirty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en-US" sz="2400" b="1" dirty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млрд. тенге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126518" y="1819354"/>
            <a:ext cx="786374" cy="433926"/>
            <a:chOff x="101865" y="3113619"/>
            <a:chExt cx="1080093" cy="596002"/>
          </a:xfrm>
        </p:grpSpPr>
        <p:sp>
          <p:nvSpPr>
            <p:cNvPr id="71" name="Пятиугольник 3">
              <a:extLst>
                <a:ext uri="{FF2B5EF4-FFF2-40B4-BE49-F238E27FC236}">
                  <a16:creationId xmlns:a16="http://schemas.microsoft.com/office/drawing/2014/main" id="{6E48720C-5D75-4BE2-8B0D-D814E381AB48}"/>
                </a:ext>
              </a:extLst>
            </p:cNvPr>
            <p:cNvSpPr/>
            <p:nvPr/>
          </p:nvSpPr>
          <p:spPr>
            <a:xfrm>
              <a:off x="657207" y="3275695"/>
              <a:ext cx="524751" cy="271851"/>
            </a:xfrm>
            <a:prstGeom prst="homePlate">
              <a:avLst>
                <a:gd name="adj" fmla="val 26596"/>
              </a:avLst>
            </a:prstGeom>
            <a:pattFill prst="dkUpDiag">
              <a:fgClr>
                <a:srgbClr val="2DBDEF">
                  <a:lumMod val="20000"/>
                  <a:lumOff val="80000"/>
                </a:srgbClr>
              </a:fgClr>
              <a:bgClr>
                <a:srgbClr val="FFFFFF"/>
              </a:bgClr>
            </a:pattFill>
            <a:ln w="317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36000" tIns="0" rIns="36000" bIns="0" anchor="ctr"/>
            <a:lstStyle/>
            <a:p>
              <a:pPr algn="ctr" defTabSz="913936" eaLnBrk="1" hangingPunct="1">
                <a:spcBef>
                  <a:spcPts val="0"/>
                </a:spcBef>
                <a:buClr>
                  <a:srgbClr val="000000"/>
                </a:buClr>
                <a:defRPr/>
              </a:pPr>
              <a:endParaRPr lang="ru-RU" sz="1600" b="1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72" name="Oval 118">
              <a:extLst>
                <a:ext uri="{FF2B5EF4-FFF2-40B4-BE49-F238E27FC236}">
                  <a16:creationId xmlns:a16="http://schemas.microsoft.com/office/drawing/2014/main" id="{E5D99FA0-DBD9-4703-8FE7-57C1A2B954B6}"/>
                </a:ext>
              </a:extLst>
            </p:cNvPr>
            <p:cNvSpPr/>
            <p:nvPr/>
          </p:nvSpPr>
          <p:spPr>
            <a:xfrm>
              <a:off x="101865" y="3113619"/>
              <a:ext cx="592080" cy="59600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8C5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913936" eaLnBrk="1" hangingPunct="1">
                <a:buClr>
                  <a:srgbClr val="FFFFFF"/>
                </a:buClr>
                <a:defRPr/>
              </a:pPr>
              <a:endParaRPr lang="ru-RU" sz="1600" dirty="0" err="1">
                <a:solidFill>
                  <a:srgbClr val="FFFFFF"/>
                </a:solidFill>
                <a:latin typeface="Segoe UI Light"/>
                <a:ea typeface="ＭＳ Ｐゴシック"/>
              </a:endParaRPr>
            </a:p>
          </p:txBody>
        </p:sp>
      </p:grpSp>
      <p:pic>
        <p:nvPicPr>
          <p:cNvPr id="73" name="Рисунок 12">
            <a:extLst>
              <a:ext uri="{FF2B5EF4-FFF2-40B4-BE49-F238E27FC236}">
                <a16:creationId xmlns:a16="http://schemas.microsoft.com/office/drawing/2014/main" id="{C9E2CC27-B713-45CA-AE8A-E47CB18C19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3" y="1884697"/>
            <a:ext cx="288000" cy="288000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8653745" y="4130281"/>
            <a:ext cx="76254" cy="487466"/>
            <a:chOff x="8989025" y="3973473"/>
            <a:chExt cx="76254" cy="487466"/>
          </a:xfrm>
        </p:grpSpPr>
        <p:cxnSp>
          <p:nvCxnSpPr>
            <p:cNvPr id="76" name="Straight Connector 353">
              <a:extLst>
                <a:ext uri="{FF2B5EF4-FFF2-40B4-BE49-F238E27FC236}">
                  <a16:creationId xmlns:a16="http://schemas.microsoft.com/office/drawing/2014/main" id="{DDFC0D4E-B76F-48C0-BDE5-F7C2D2C623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89025" y="3973473"/>
              <a:ext cx="0" cy="48746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354">
              <a:extLst>
                <a:ext uri="{FF2B5EF4-FFF2-40B4-BE49-F238E27FC236}">
                  <a16:creationId xmlns:a16="http://schemas.microsoft.com/office/drawing/2014/main" id="{2A10090D-7D91-4925-8FA5-28404B9ADD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65279" y="4065868"/>
              <a:ext cx="0" cy="30267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466471" y="4130281"/>
            <a:ext cx="76254" cy="487466"/>
            <a:chOff x="78722" y="3973473"/>
            <a:chExt cx="76254" cy="487466"/>
          </a:xfrm>
        </p:grpSpPr>
        <p:cxnSp>
          <p:nvCxnSpPr>
            <p:cNvPr id="78" name="Straight Connector 353">
              <a:extLst>
                <a:ext uri="{FF2B5EF4-FFF2-40B4-BE49-F238E27FC236}">
                  <a16:creationId xmlns:a16="http://schemas.microsoft.com/office/drawing/2014/main" id="{864A5106-369A-4E75-A000-9D97DB790E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976" y="3973473"/>
              <a:ext cx="0" cy="48746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354">
              <a:extLst>
                <a:ext uri="{FF2B5EF4-FFF2-40B4-BE49-F238E27FC236}">
                  <a16:creationId xmlns:a16="http://schemas.microsoft.com/office/drawing/2014/main" id="{73290DE6-2C7B-4399-A8A3-2FB1D37CC7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22" y="4065868"/>
              <a:ext cx="0" cy="30267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353019" y="3644167"/>
            <a:ext cx="8495194" cy="337450"/>
            <a:chOff x="353019" y="3928171"/>
            <a:chExt cx="8495194" cy="282383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4600514" y="4070110"/>
              <a:ext cx="0" cy="10121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Правая фигурная скобка 2"/>
            <p:cNvSpPr/>
            <p:nvPr/>
          </p:nvSpPr>
          <p:spPr>
            <a:xfrm rot="16200000" flipH="1" flipV="1">
              <a:off x="4467909" y="-169750"/>
              <a:ext cx="265414" cy="8495194"/>
            </a:xfrm>
            <a:prstGeom prst="rightBrace">
              <a:avLst>
                <a:gd name="adj1" fmla="val 0"/>
                <a:gd name="adj2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512891" y="3928171"/>
              <a:ext cx="152400" cy="1418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32"/>
          <p:cNvCxnSpPr/>
          <p:nvPr/>
        </p:nvCxnSpPr>
        <p:spPr>
          <a:xfrm>
            <a:off x="0" y="615950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 bwMode="auto">
          <a:xfrm>
            <a:off x="174625" y="65088"/>
            <a:ext cx="87947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defTabSz="685122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06508" algn="l"/>
              </a:tabLst>
              <a:defRPr sz="1454" b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2pPr>
            <a:lvl3pPr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3pPr>
            <a:lvl4pPr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4pPr>
            <a:lvl5pPr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5pPr>
            <a:lvl6pPr marL="349849"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6pPr>
            <a:lvl7pPr marL="699699"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7pPr>
            <a:lvl8pPr marL="1049548"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8pPr>
            <a:lvl9pPr marL="1399398"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694" algn="ctr" defTabSz="913936" fontAlgn="auto">
              <a:spcBef>
                <a:spcPts val="100"/>
              </a:spcBef>
              <a:spcAft>
                <a:spcPts val="0"/>
              </a:spcAft>
              <a:tabLst/>
              <a:defRPr/>
            </a:pPr>
            <a:r>
              <a:rPr lang="ru-RU" sz="1800" b="1" kern="0" spc="5" dirty="0">
                <a:solidFill>
                  <a:srgbClr val="006FC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ПРОЕКТ «АУЫЛ – ЕЛ БЕСІГІ»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A472F07-F82F-4A37-9FE0-BA98387E8DE6}"/>
              </a:ext>
            </a:extLst>
          </p:cNvPr>
          <p:cNvGrpSpPr/>
          <p:nvPr/>
        </p:nvGrpSpPr>
        <p:grpSpPr>
          <a:xfrm>
            <a:off x="305197" y="735960"/>
            <a:ext cx="8584039" cy="4274191"/>
            <a:chOff x="1503084" y="1230338"/>
            <a:chExt cx="4343149" cy="316992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842E4DA-0295-4721-9292-970CE12BFC9E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1503084" y="1230338"/>
              <a:ext cx="2127661" cy="3169922"/>
            </a:xfrm>
            <a:prstGeom prst="round2SameRect">
              <a:avLst>
                <a:gd name="adj1" fmla="val 10413"/>
                <a:gd name="adj2" fmla="val 4739"/>
              </a:avLst>
            </a:prstGeom>
            <a:solidFill>
              <a:schemeClr val="bg1"/>
            </a:solidFill>
            <a:ln w="19050">
              <a:solidFill>
                <a:srgbClr val="00B0F0">
                  <a:alpha val="50000"/>
                </a:srgbClr>
              </a:solidFill>
            </a:ln>
          </p:spPr>
          <p:txBody>
            <a:bodyPr vert="vert" wrap="square" lIns="55097" tIns="936646" rIns="55104" bIns="55104" rtlCol="0" anchor="ctr" anchorCtr="0">
              <a:noAutofit/>
            </a:bodyPr>
            <a:lstStyle>
              <a:lvl1pPr marL="0" lvl="0" indent="0" algn="l" defTabSz="895350" rtl="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algn="l" defTabSz="895350" rtl="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algn="l" defTabSz="895350" rtl="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algn="l" defTabSz="895350" rtl="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algn="l" defTabSz="895350" rtl="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chemeClr val="bg1"/>
                </a:buClr>
              </a:pPr>
              <a:endParaRPr lang="ru-RU" sz="11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F710895-A14C-476D-BD8D-5903374B4737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3718572" y="1230340"/>
              <a:ext cx="2127661" cy="3169922"/>
            </a:xfrm>
            <a:prstGeom prst="round2SameRect">
              <a:avLst>
                <a:gd name="adj1" fmla="val 10413"/>
                <a:gd name="adj2" fmla="val 4513"/>
              </a:avLst>
            </a:prstGeom>
            <a:solidFill>
              <a:schemeClr val="bg1"/>
            </a:solidFill>
            <a:ln w="19050">
              <a:solidFill>
                <a:srgbClr val="00B0F0">
                  <a:alpha val="50000"/>
                </a:srgbClr>
              </a:solidFill>
            </a:ln>
          </p:spPr>
          <p:txBody>
            <a:bodyPr vert="vert" wrap="square" lIns="55097" tIns="936646" rIns="55104" bIns="55104" rtlCol="0" anchor="ctr" anchorCtr="0">
              <a:noAutofit/>
            </a:bodyPr>
            <a:lstStyle>
              <a:lvl1pPr marL="0" lvl="0" indent="0" algn="l" defTabSz="895350" rtl="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algn="l" defTabSz="895350" rtl="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algn="l" defTabSz="895350" rtl="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algn="l" defTabSz="895350" rtl="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algn="l" defTabSz="895350" rtl="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chemeClr val="bg1"/>
                </a:buClr>
              </a:pPr>
              <a:endParaRPr lang="ru-RU" sz="11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DE7C8B2-3DD7-4513-8AFF-DB897595F481}"/>
              </a:ext>
            </a:extLst>
          </p:cNvPr>
          <p:cNvSpPr txBox="1">
            <a:spLocks/>
          </p:cNvSpPr>
          <p:nvPr/>
        </p:nvSpPr>
        <p:spPr>
          <a:xfrm>
            <a:off x="174630" y="822145"/>
            <a:ext cx="8794751" cy="835209"/>
          </a:xfrm>
          <a:prstGeom prst="roundRect">
            <a:avLst/>
          </a:prstGeom>
          <a:solidFill>
            <a:srgbClr val="C9F0FF"/>
          </a:solidFill>
          <a:ln>
            <a:noFill/>
          </a:ln>
        </p:spPr>
        <p:txBody>
          <a:bodyPr vert="vert" wrap="square" lIns="55069" tIns="936170" rIns="55076" bIns="55076" rtlCol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endParaRPr lang="ru-RU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F74C4FB-B4AD-493E-8D53-F44F6BE77361}"/>
              </a:ext>
            </a:extLst>
          </p:cNvPr>
          <p:cNvSpPr/>
          <p:nvPr/>
        </p:nvSpPr>
        <p:spPr>
          <a:xfrm>
            <a:off x="254769" y="914637"/>
            <a:ext cx="637937" cy="6379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6" rIns="91394" bIns="45696" rtlCol="0" anchor="ctr"/>
          <a:lstStyle/>
          <a:p>
            <a:pPr algn="ctr"/>
            <a:endParaRPr lang="ru-RU" sz="11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 descr="C:\Users\ERI\Downloads\target.png">
            <a:extLst>
              <a:ext uri="{FF2B5EF4-FFF2-40B4-BE49-F238E27FC236}">
                <a16:creationId xmlns:a16="http://schemas.microsoft.com/office/drawing/2014/main" id="{9299A6EE-28C0-4D9D-A00C-797A4CD40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25" y="1039766"/>
            <a:ext cx="387212" cy="387678"/>
          </a:xfrm>
          <a:prstGeom prst="rect">
            <a:avLst/>
          </a:prstGeom>
          <a:noFill/>
          <a:ln w="12700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2">
            <a:extLst>
              <a:ext uri="{FF2B5EF4-FFF2-40B4-BE49-F238E27FC236}">
                <a16:creationId xmlns:a16="http://schemas.microsoft.com/office/drawing/2014/main" id="{7CDD46C8-023A-4964-8FAA-1E3FEF78E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941221"/>
            <a:ext cx="7212836" cy="58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ctr" hangingPunct="1">
              <a:spcAft>
                <a:spcPts val="1200"/>
              </a:spcAft>
            </a:pPr>
            <a:r>
              <a:rPr lang="ru-RU" altLang="en-US" dirty="0">
                <a:ea typeface="Tahoma" panose="020B0604030504040204" pitchFamily="34" charset="0"/>
                <a:cs typeface="Arial" panose="020B0604020202020204" pitchFamily="34" charset="0"/>
              </a:rPr>
              <a:t>Повышение</a:t>
            </a:r>
            <a:r>
              <a:rPr lang="ru-RU" altLang="en-US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en-US" sz="1600" b="1" dirty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уровня жизни сельчан </a:t>
            </a:r>
            <a:r>
              <a:rPr lang="ru-RU" altLang="en-US" dirty="0">
                <a:ea typeface="Tahoma" panose="020B0604030504040204" pitchFamily="34" charset="0"/>
                <a:cs typeface="Arial" panose="020B0604020202020204" pitchFamily="34" charset="0"/>
              </a:rPr>
              <a:t>за счёт модернизации </a:t>
            </a:r>
            <a:r>
              <a:rPr lang="ru-RU" altLang="en-US" sz="1600" b="1" dirty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инфраструктуры</a:t>
            </a:r>
            <a:r>
              <a:rPr lang="ru-RU" altLang="en-US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altLang="en-US" dirty="0">
                <a:ea typeface="Tahoma" panose="020B0604030504040204" pitchFamily="34" charset="0"/>
                <a:cs typeface="Arial" panose="020B0604020202020204" pitchFamily="34" charset="0"/>
              </a:rPr>
              <a:t>с доведением её до параметров </a:t>
            </a:r>
            <a:r>
              <a:rPr lang="ru-RU" altLang="en-US" sz="1600" b="1" dirty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новых региональных стандартов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FE5FE78-9D49-40CD-A2EF-639408818285}"/>
              </a:ext>
            </a:extLst>
          </p:cNvPr>
          <p:cNvSpPr txBox="1">
            <a:spLocks/>
          </p:cNvSpPr>
          <p:nvPr/>
        </p:nvSpPr>
        <p:spPr>
          <a:xfrm>
            <a:off x="978727" y="1091523"/>
            <a:ext cx="647613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E"/>
              </a:buClr>
              <a:defRPr/>
            </a:pPr>
            <a:r>
              <a:rPr lang="ru-RU" sz="1600" b="1" kern="0" dirty="0">
                <a:solidFill>
                  <a:srgbClr val="0070CE"/>
                </a:solidFill>
                <a:latin typeface="Arial" pitchFamily="34" charset="0"/>
                <a:ea typeface="+mn-ea"/>
                <a:cs typeface="Arial" pitchFamily="34" charset="0"/>
              </a:rPr>
              <a:t>ЦЕЛЬ:</a:t>
            </a:r>
          </a:p>
        </p:txBody>
      </p:sp>
      <p:sp>
        <p:nvSpPr>
          <p:cNvPr id="46" name="Прямоугольник 57">
            <a:extLst>
              <a:ext uri="{FF2B5EF4-FFF2-40B4-BE49-F238E27FC236}">
                <a16:creationId xmlns:a16="http://schemas.microsoft.com/office/drawing/2014/main" id="{7759B1E3-E5F6-414D-842D-01EF226A9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96" y="2481860"/>
            <a:ext cx="4114403" cy="212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6" rIns="91394" bIns="45696">
            <a:spAutoFit/>
          </a:bodyPr>
          <a:lstStyle>
            <a:lvl1pPr marL="182563" indent="-182563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fontAlgn="ctr" hangingPunct="1">
              <a:spcAft>
                <a:spcPts val="1800"/>
              </a:spcAft>
              <a:buFont typeface="Arial" panose="020B0604020202020204" pitchFamily="34" charset="0"/>
              <a:buChar char="-"/>
            </a:pPr>
            <a:r>
              <a:rPr lang="ru-RU" altLang="en-US" dirty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Развитие социальной и инженерной </a:t>
            </a:r>
            <a:r>
              <a:rPr lang="ru-RU" altLang="en-US" sz="1600" b="1" dirty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инфраструктуры</a:t>
            </a:r>
            <a:r>
              <a:rPr lang="ru-RU" altLang="en-US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just" eaLnBrk="1" fontAlgn="ctr" hangingPunct="1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altLang="en-US" dirty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Обеспечение</a:t>
            </a:r>
            <a:r>
              <a:rPr lang="ru-RU" altLang="en-US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en-US" sz="1600" b="1" dirty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доступности</a:t>
            </a:r>
            <a:r>
              <a:rPr lang="ru-RU" altLang="en-US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en-US" dirty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сельских жителей к социальным благам и государственным услугам </a:t>
            </a:r>
          </a:p>
          <a:p>
            <a:pPr marL="180883" indent="0" algn="just" eaLnBrk="1" fontAlgn="ctr" hangingPunct="1">
              <a:spcAft>
                <a:spcPts val="1800"/>
              </a:spcAft>
            </a:pPr>
            <a:r>
              <a:rPr lang="ru-RU" altLang="en-US" sz="1200" i="1" dirty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(шаговая доступность)</a:t>
            </a:r>
          </a:p>
          <a:p>
            <a:pPr algn="just" eaLnBrk="1" fontAlgn="ctr" hangingPunct="1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ru-RU" altLang="en-US" dirty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Создание</a:t>
            </a:r>
            <a:r>
              <a:rPr lang="ru-RU" altLang="en-US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en-US" sz="1600" b="1" dirty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комфортной</a:t>
            </a:r>
            <a:r>
              <a:rPr lang="ru-RU" altLang="en-US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en-US" dirty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среды проживания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5FE75A5-C0A8-47FF-AA75-7A448974C2C5}"/>
              </a:ext>
            </a:extLst>
          </p:cNvPr>
          <p:cNvGrpSpPr/>
          <p:nvPr/>
        </p:nvGrpSpPr>
        <p:grpSpPr>
          <a:xfrm>
            <a:off x="649944" y="1797186"/>
            <a:ext cx="657560" cy="439407"/>
            <a:chOff x="101865" y="3113619"/>
            <a:chExt cx="891898" cy="596002"/>
          </a:xfrm>
        </p:grpSpPr>
        <p:sp>
          <p:nvSpPr>
            <p:cNvPr id="48" name="Пятиугольник 3">
              <a:extLst>
                <a:ext uri="{FF2B5EF4-FFF2-40B4-BE49-F238E27FC236}">
                  <a16:creationId xmlns:a16="http://schemas.microsoft.com/office/drawing/2014/main" id="{781B0FCE-E99E-4585-9851-5B8CE40E9F6B}"/>
                </a:ext>
              </a:extLst>
            </p:cNvPr>
            <p:cNvSpPr/>
            <p:nvPr/>
          </p:nvSpPr>
          <p:spPr>
            <a:xfrm>
              <a:off x="631043" y="3288777"/>
              <a:ext cx="362720" cy="271851"/>
            </a:xfrm>
            <a:prstGeom prst="homePlate">
              <a:avLst>
                <a:gd name="adj" fmla="val 26596"/>
              </a:avLst>
            </a:prstGeom>
            <a:pattFill prst="dkUpDiag">
              <a:fgClr>
                <a:srgbClr val="2DBDEF">
                  <a:lumMod val="20000"/>
                  <a:lumOff val="80000"/>
                </a:srgbClr>
              </a:fgClr>
              <a:bgClr>
                <a:srgbClr val="FFFFFF"/>
              </a:bgClr>
            </a:pattFill>
            <a:ln w="3175">
              <a:noFill/>
              <a:miter lim="800000"/>
              <a:headEnd/>
              <a:tailEnd/>
            </a:ln>
          </p:spPr>
          <p:txBody>
            <a:bodyPr lIns="36000" tIns="0" rIns="36000" bIns="0" anchor="ctr"/>
            <a:lstStyle/>
            <a:p>
              <a:pPr algn="ctr">
                <a:spcBef>
                  <a:spcPts val="0"/>
                </a:spcBef>
                <a:buClr>
                  <a:srgbClr val="000000"/>
                </a:buClr>
                <a:defRPr/>
              </a:pPr>
              <a:endParaRPr lang="ru-RU" sz="1200" b="1" dirty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49" name="Oval 118">
              <a:extLst>
                <a:ext uri="{FF2B5EF4-FFF2-40B4-BE49-F238E27FC236}">
                  <a16:creationId xmlns:a16="http://schemas.microsoft.com/office/drawing/2014/main" id="{D4D8EE0C-0223-4425-89BE-206C1B9797DE}"/>
                </a:ext>
              </a:extLst>
            </p:cNvPr>
            <p:cNvSpPr/>
            <p:nvPr/>
          </p:nvSpPr>
          <p:spPr>
            <a:xfrm>
              <a:off x="101865" y="3113619"/>
              <a:ext cx="592080" cy="59600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buClr>
                  <a:srgbClr val="FFFFFF"/>
                </a:buClr>
                <a:defRPr/>
              </a:pPr>
              <a:endParaRPr lang="ru-RU" sz="1200" dirty="0" err="1">
                <a:solidFill>
                  <a:srgbClr val="FFFFFF"/>
                </a:solidFill>
                <a:latin typeface="Segoe UI Light"/>
                <a:ea typeface="ＭＳ Ｐゴシック"/>
              </a:endParaRPr>
            </a:p>
          </p:txBody>
        </p:sp>
      </p:grpSp>
      <p:pic>
        <p:nvPicPr>
          <p:cNvPr id="51" name="Picture 3" descr="C:\Users\ERI\Downloads\checking.png">
            <a:extLst>
              <a:ext uri="{FF2B5EF4-FFF2-40B4-BE49-F238E27FC236}">
                <a16:creationId xmlns:a16="http://schemas.microsoft.com/office/drawing/2014/main" id="{BEA8A322-C803-4264-A078-54526AD7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5" y="1885445"/>
            <a:ext cx="276197" cy="262884"/>
          </a:xfrm>
          <a:prstGeom prst="rect">
            <a:avLst/>
          </a:prstGeom>
          <a:noFill/>
          <a:ln w="12700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25CE82F4-5CFA-47F3-B4EE-B592366B6F82}"/>
              </a:ext>
            </a:extLst>
          </p:cNvPr>
          <p:cNvGrpSpPr/>
          <p:nvPr/>
        </p:nvGrpSpPr>
        <p:grpSpPr>
          <a:xfrm>
            <a:off x="4936194" y="1797186"/>
            <a:ext cx="657560" cy="439407"/>
            <a:chOff x="101865" y="3113619"/>
            <a:chExt cx="891898" cy="596002"/>
          </a:xfrm>
        </p:grpSpPr>
        <p:sp>
          <p:nvSpPr>
            <p:cNvPr id="53" name="Пятиугольник 3">
              <a:extLst>
                <a:ext uri="{FF2B5EF4-FFF2-40B4-BE49-F238E27FC236}">
                  <a16:creationId xmlns:a16="http://schemas.microsoft.com/office/drawing/2014/main" id="{F0C51653-0B9F-46AE-BCC1-7630F491BA93}"/>
                </a:ext>
              </a:extLst>
            </p:cNvPr>
            <p:cNvSpPr/>
            <p:nvPr/>
          </p:nvSpPr>
          <p:spPr>
            <a:xfrm>
              <a:off x="631043" y="3288777"/>
              <a:ext cx="362720" cy="271851"/>
            </a:xfrm>
            <a:prstGeom prst="homePlate">
              <a:avLst>
                <a:gd name="adj" fmla="val 26596"/>
              </a:avLst>
            </a:prstGeom>
            <a:pattFill prst="dkUpDiag">
              <a:fgClr>
                <a:srgbClr val="2DBDEF">
                  <a:lumMod val="20000"/>
                  <a:lumOff val="80000"/>
                </a:srgbClr>
              </a:fgClr>
              <a:bgClr>
                <a:srgbClr val="FFFFFF"/>
              </a:bgClr>
            </a:pattFill>
            <a:ln w="3175">
              <a:noFill/>
              <a:miter lim="800000"/>
              <a:headEnd/>
              <a:tailEnd/>
            </a:ln>
          </p:spPr>
          <p:txBody>
            <a:bodyPr lIns="36000" tIns="0" rIns="36000" bIns="0" anchor="ctr"/>
            <a:lstStyle/>
            <a:p>
              <a:pPr algn="ctr">
                <a:spcBef>
                  <a:spcPts val="0"/>
                </a:spcBef>
                <a:buClr>
                  <a:srgbClr val="000000"/>
                </a:buClr>
                <a:defRPr/>
              </a:pPr>
              <a:endParaRPr lang="ru-RU" sz="1200" b="1" dirty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54" name="Oval 118">
              <a:extLst>
                <a:ext uri="{FF2B5EF4-FFF2-40B4-BE49-F238E27FC236}">
                  <a16:creationId xmlns:a16="http://schemas.microsoft.com/office/drawing/2014/main" id="{B001B268-B47A-48E4-9BD2-23D18071ACA3}"/>
                </a:ext>
              </a:extLst>
            </p:cNvPr>
            <p:cNvSpPr/>
            <p:nvPr/>
          </p:nvSpPr>
          <p:spPr>
            <a:xfrm>
              <a:off x="101865" y="3113619"/>
              <a:ext cx="592080" cy="59600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buClr>
                  <a:srgbClr val="FFFFFF"/>
                </a:buClr>
                <a:defRPr/>
              </a:pPr>
              <a:endParaRPr lang="ru-RU" sz="1200" dirty="0" err="1">
                <a:solidFill>
                  <a:srgbClr val="FFFFFF"/>
                </a:solidFill>
                <a:latin typeface="Segoe UI Light"/>
                <a:ea typeface="ＭＳ Ｐゴシック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91D28CE-54F0-47C5-B528-2032B357C5BE}"/>
              </a:ext>
            </a:extLst>
          </p:cNvPr>
          <p:cNvSpPr txBox="1">
            <a:spLocks/>
          </p:cNvSpPr>
          <p:nvPr/>
        </p:nvSpPr>
        <p:spPr>
          <a:xfrm>
            <a:off x="1397282" y="1893779"/>
            <a:ext cx="929742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E"/>
              </a:buClr>
              <a:defRPr/>
            </a:pPr>
            <a:r>
              <a:rPr lang="ru-RU" sz="1600" b="1" kern="0" dirty="0">
                <a:solidFill>
                  <a:srgbClr val="0070CE"/>
                </a:solidFill>
                <a:latin typeface="Arial" pitchFamily="34" charset="0"/>
                <a:ea typeface="+mn-ea"/>
                <a:cs typeface="Arial" pitchFamily="34" charset="0"/>
              </a:rPr>
              <a:t>ЗАДАЧИ: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396E31-BA04-4949-BD3F-52F6676B6D52}"/>
              </a:ext>
            </a:extLst>
          </p:cNvPr>
          <p:cNvSpPr txBox="1">
            <a:spLocks/>
          </p:cNvSpPr>
          <p:nvPr/>
        </p:nvSpPr>
        <p:spPr>
          <a:xfrm>
            <a:off x="5753120" y="1893856"/>
            <a:ext cx="965008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70CE"/>
              </a:buClr>
              <a:defRPr/>
            </a:pPr>
            <a:r>
              <a:rPr lang="ru-RU" sz="1600" b="1" kern="0" dirty="0">
                <a:solidFill>
                  <a:srgbClr val="0070CE"/>
                </a:solidFill>
                <a:latin typeface="Arial" pitchFamily="34" charset="0"/>
                <a:ea typeface="+mn-ea"/>
                <a:cs typeface="Arial" pitchFamily="34" charset="0"/>
              </a:rPr>
              <a:t>ПОДХОД:</a:t>
            </a:r>
          </a:p>
        </p:txBody>
      </p:sp>
      <p:sp>
        <p:nvSpPr>
          <p:cNvPr id="58" name="Прямоугольник 63">
            <a:extLst>
              <a:ext uri="{FF2B5EF4-FFF2-40B4-BE49-F238E27FC236}">
                <a16:creationId xmlns:a16="http://schemas.microsoft.com/office/drawing/2014/main" id="{24682599-6182-4A6C-9BD0-6310E1A69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011" y="2188966"/>
            <a:ext cx="4205226" cy="230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696" rIns="91394" bIns="45696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1800"/>
              </a:spcAft>
            </a:pPr>
            <a:r>
              <a:rPr lang="ru-RU" altLang="en-US" sz="1600" dirty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Определены более </a:t>
            </a:r>
            <a:r>
              <a:rPr lang="ru-RU" altLang="en-US" sz="1800" b="1" dirty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3,5 </a:t>
            </a:r>
            <a:r>
              <a:rPr lang="ru-RU" altLang="en-US" sz="1600" b="1" dirty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тыс. сёл</a:t>
            </a:r>
            <a:r>
              <a:rPr lang="ru-RU" altLang="en-US" sz="1800" b="1" dirty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en-US" sz="1600" dirty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 потенциалом развития </a:t>
            </a:r>
            <a:r>
              <a:rPr lang="ru-RU" altLang="en-US" i="1" dirty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(опорные и спутниковые), </a:t>
            </a:r>
            <a:r>
              <a:rPr lang="ru-RU" altLang="en-US" sz="1600" dirty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которые охватывают</a:t>
            </a:r>
            <a:r>
              <a:rPr lang="ru-RU" altLang="en-US" sz="1600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br>
              <a:rPr lang="ru-RU" altLang="en-US" sz="1600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altLang="en-US" sz="1800" b="1" dirty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6,9</a:t>
            </a:r>
            <a:r>
              <a:rPr lang="ru-RU" altLang="en-US" sz="1600" b="1" dirty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млн.</a:t>
            </a:r>
            <a:r>
              <a:rPr lang="ru-RU" altLang="en-US" sz="1800" b="1" dirty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en-US" sz="1600" dirty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(или </a:t>
            </a:r>
            <a:r>
              <a:rPr lang="ru-RU" altLang="en-US" sz="1600" b="1" dirty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89%</a:t>
            </a:r>
            <a:r>
              <a:rPr lang="ru-RU" altLang="en-US" sz="1600" dirty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) сельского населения для обеспечения инфраструктурой, государственными и социальными услугами</a:t>
            </a:r>
          </a:p>
        </p:txBody>
      </p:sp>
      <p:pic>
        <p:nvPicPr>
          <p:cNvPr id="59" name="Picture 4" descr="C:\Users\ERI\Downloads\workflow.png">
            <a:extLst>
              <a:ext uri="{FF2B5EF4-FFF2-40B4-BE49-F238E27FC236}">
                <a16:creationId xmlns:a16="http://schemas.microsoft.com/office/drawing/2014/main" id="{1DC972CA-6593-4E76-8F12-9A7F93AE8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248" y="1897277"/>
            <a:ext cx="262408" cy="258523"/>
          </a:xfrm>
          <a:prstGeom prst="rect">
            <a:avLst/>
          </a:prstGeom>
          <a:noFill/>
          <a:ln w="12700" cap="flat">
            <a:noFill/>
            <a:prstDash val="solid"/>
            <a:round/>
            <a:headEnd/>
            <a:tailEnd/>
          </a:ln>
        </p:spPr>
      </p:pic>
      <p:cxnSp>
        <p:nvCxnSpPr>
          <p:cNvPr id="60" name="Straight Connector 19">
            <a:extLst>
              <a:ext uri="{FF2B5EF4-FFF2-40B4-BE49-F238E27FC236}">
                <a16:creationId xmlns:a16="http://schemas.microsoft.com/office/drawing/2014/main" id="{624D9CD8-248A-40BA-A12F-581315B97645}"/>
              </a:ext>
            </a:extLst>
          </p:cNvPr>
          <p:cNvCxnSpPr>
            <a:cxnSpLocks/>
          </p:cNvCxnSpPr>
          <p:nvPr/>
        </p:nvCxnSpPr>
        <p:spPr bwMode="gray">
          <a:xfrm>
            <a:off x="380125" y="2359819"/>
            <a:ext cx="4039474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</a:ln>
          <a:effectLst/>
        </p:spPr>
      </p:cxnSp>
      <p:cxnSp>
        <p:nvCxnSpPr>
          <p:cNvPr id="61" name="Straight Connector 19">
            <a:extLst>
              <a:ext uri="{FF2B5EF4-FFF2-40B4-BE49-F238E27FC236}">
                <a16:creationId xmlns:a16="http://schemas.microsoft.com/office/drawing/2014/main" id="{D924267F-6876-486B-AF33-BADD1B782D40}"/>
              </a:ext>
            </a:extLst>
          </p:cNvPr>
          <p:cNvCxnSpPr>
            <a:cxnSpLocks/>
          </p:cNvCxnSpPr>
          <p:nvPr/>
        </p:nvCxnSpPr>
        <p:spPr bwMode="gray">
          <a:xfrm>
            <a:off x="4780675" y="2359819"/>
            <a:ext cx="4039474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</a:ln>
          <a:effectLst/>
        </p:spPr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162257" y="92925"/>
            <a:ext cx="8865013" cy="289820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4" algn="ctr" defTabSz="913936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1800" b="1" kern="0" spc="5" dirty="0">
                <a:solidFill>
                  <a:srgbClr val="006FCE"/>
                </a:solidFill>
                <a:cs typeface="Arial" panose="020B0604020202020204" pitchFamily="34" charset="0"/>
              </a:rPr>
              <a:t>ПЕРСПЕКТИВНЫЕ СЕЛА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3671501" y="711318"/>
            <a:ext cx="3154835" cy="1160382"/>
            <a:chOff x="3665717" y="1067070"/>
            <a:chExt cx="2607945" cy="1160382"/>
          </a:xfrm>
        </p:grpSpPr>
        <p:sp>
          <p:nvSpPr>
            <p:cNvPr id="16" name="object 23"/>
            <p:cNvSpPr txBox="1"/>
            <p:nvPr/>
          </p:nvSpPr>
          <p:spPr>
            <a:xfrm>
              <a:off x="3665717" y="1067070"/>
              <a:ext cx="2607945" cy="1160382"/>
            </a:xfrm>
            <a:prstGeom prst="rect">
              <a:avLst/>
            </a:prstGeom>
          </p:spPr>
          <p:txBody>
            <a:bodyPr vert="horz" wrap="square" lIns="0" tIns="53975" rIns="0" bIns="0" rtlCol="0">
              <a:spAutoFit/>
            </a:bodyPr>
            <a:lstStyle/>
            <a:p>
              <a:pPr marL="38081" defTabSz="913936" eaLnBrk="1" fontAlgn="auto" hangingPunct="1">
                <a:spcBef>
                  <a:spcPts val="425"/>
                </a:spcBef>
                <a:spcAft>
                  <a:spcPts val="0"/>
                </a:spcAft>
                <a:tabLst>
                  <a:tab pos="2567904" algn="l"/>
                </a:tabLst>
                <a:defRPr/>
              </a:pPr>
              <a:r>
                <a:rPr sz="1200" u="sng" kern="0" dirty="0" err="1">
                  <a:solidFill>
                    <a:srgbClr val="006FCE"/>
                  </a:solidFill>
                  <a:uFill>
                    <a:solidFill>
                      <a:srgbClr val="808080"/>
                    </a:solidFill>
                  </a:uFill>
                  <a:cs typeface="Arial" panose="020B0604020202020204" pitchFamily="34" charset="0"/>
                </a:rPr>
                <a:t>Цветовая</a:t>
              </a:r>
              <a:r>
                <a:rPr sz="1200" u="sng" kern="0" spc="-65" dirty="0">
                  <a:solidFill>
                    <a:srgbClr val="006FCE"/>
                  </a:solidFill>
                  <a:uFill>
                    <a:solidFill>
                      <a:srgbClr val="808080"/>
                    </a:solidFill>
                  </a:uFill>
                  <a:cs typeface="Arial" panose="020B0604020202020204" pitchFamily="34" charset="0"/>
                </a:rPr>
                <a:t> </a:t>
              </a:r>
              <a:r>
                <a:rPr sz="1200" u="sng" kern="0" dirty="0" err="1">
                  <a:solidFill>
                    <a:srgbClr val="006FCE"/>
                  </a:solidFill>
                  <a:uFill>
                    <a:solidFill>
                      <a:srgbClr val="808080"/>
                    </a:solidFill>
                  </a:uFill>
                  <a:cs typeface="Arial" panose="020B0604020202020204" pitchFamily="34" charset="0"/>
                </a:rPr>
                <a:t>схема</a:t>
              </a:r>
              <a:r>
                <a:rPr sz="1200" u="sng" kern="0" spc="-50" dirty="0">
                  <a:solidFill>
                    <a:srgbClr val="006FCE"/>
                  </a:solidFill>
                  <a:uFill>
                    <a:solidFill>
                      <a:srgbClr val="808080"/>
                    </a:solidFill>
                  </a:uFill>
                  <a:cs typeface="Arial" panose="020B0604020202020204" pitchFamily="34" charset="0"/>
                </a:rPr>
                <a:t> </a:t>
              </a:r>
              <a:r>
                <a:rPr sz="1200" u="sng" kern="0" dirty="0">
                  <a:solidFill>
                    <a:srgbClr val="006FCE"/>
                  </a:solidFill>
                  <a:uFill>
                    <a:solidFill>
                      <a:srgbClr val="808080"/>
                    </a:solidFill>
                  </a:uFill>
                  <a:cs typeface="Arial" panose="020B0604020202020204" pitchFamily="34" charset="0"/>
                </a:rPr>
                <a:t>СНП	</a:t>
              </a:r>
              <a:endParaRPr sz="12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  <a:p>
              <a:pPr marL="295760" defTabSz="913936" eaLnBrk="1" fontAlgn="auto" hangingPunct="1">
                <a:spcBef>
                  <a:spcPts val="330"/>
                </a:spcBef>
                <a:spcAft>
                  <a:spcPts val="0"/>
                </a:spcAft>
                <a:defRPr/>
              </a:pPr>
              <a:r>
                <a:rPr lang="ru-RU" sz="1200" kern="0" dirty="0" smtClean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Высокий</a:t>
              </a:r>
              <a:r>
                <a:rPr lang="ru-RU" sz="1200" kern="0" spc="-60" dirty="0" smtClean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 </a:t>
              </a:r>
              <a:r>
                <a:rPr lang="ru-RU" sz="1200" kern="0" spc="-5" dirty="0" smtClean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приоритет</a:t>
              </a:r>
              <a:endParaRPr lang="ru-RU" sz="1100" kern="0" baseline="27777" dirty="0" smtClean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  <a:p>
              <a:pPr marL="295760" marR="43793" defTabSz="913936" eaLnBrk="1" fontAlgn="auto" hangingPunct="1">
                <a:lnSpc>
                  <a:spcPct val="125699"/>
                </a:lnSpc>
                <a:spcBef>
                  <a:spcPts val="5"/>
                </a:spcBef>
                <a:spcAft>
                  <a:spcPts val="0"/>
                </a:spcAft>
                <a:defRPr/>
              </a:pPr>
              <a:r>
                <a:rPr lang="ru-RU" sz="1200" kern="0" spc="-5" dirty="0" smtClean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Положительная динамика населения </a:t>
              </a:r>
              <a:r>
                <a:rPr lang="ru-RU" sz="1200" kern="0" spc="-290" dirty="0" smtClean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 </a:t>
              </a:r>
              <a:r>
                <a:rPr lang="ru-RU" sz="1200" kern="0" spc="-5" dirty="0" smtClean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Нейтральная динамика населения </a:t>
              </a:r>
              <a:r>
                <a:rPr lang="ru-RU" sz="1200" kern="0" dirty="0" smtClean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 </a:t>
              </a:r>
            </a:p>
            <a:p>
              <a:pPr marL="295760" marR="43793" defTabSz="913936" eaLnBrk="1" fontAlgn="auto" hangingPunct="1">
                <a:lnSpc>
                  <a:spcPct val="125699"/>
                </a:lnSpc>
                <a:spcBef>
                  <a:spcPts val="5"/>
                </a:spcBef>
                <a:spcAft>
                  <a:spcPts val="0"/>
                </a:spcAft>
                <a:defRPr/>
              </a:pPr>
              <a:r>
                <a:rPr lang="ru-RU" sz="1200" kern="0" spc="-5" dirty="0" smtClean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Отрицательная</a:t>
              </a:r>
              <a:r>
                <a:rPr lang="ru-RU" sz="1200" kern="0" spc="-55" dirty="0" smtClean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 </a:t>
              </a:r>
              <a:r>
                <a:rPr lang="ru-RU" sz="1200" kern="0" spc="-5" dirty="0" smtClean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динамика</a:t>
              </a:r>
              <a:r>
                <a:rPr lang="ru-RU" sz="1200" kern="0" spc="-30" dirty="0" smtClean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 </a:t>
              </a:r>
              <a:r>
                <a:rPr lang="ru-RU" sz="1200" kern="0" spc="-5" dirty="0" smtClean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населения</a:t>
              </a:r>
              <a:endParaRPr lang="ru-RU" sz="12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1" name="object 18"/>
            <p:cNvGrpSpPr/>
            <p:nvPr/>
          </p:nvGrpSpPr>
          <p:grpSpPr>
            <a:xfrm>
              <a:off x="3744391" y="1342071"/>
              <a:ext cx="143255" cy="822294"/>
              <a:chOff x="3386041" y="952500"/>
              <a:chExt cx="143255" cy="822294"/>
            </a:xfrm>
          </p:grpSpPr>
          <p:pic>
            <p:nvPicPr>
              <p:cNvPr id="12" name="object 19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386041" y="952500"/>
                <a:ext cx="143255" cy="144779"/>
              </a:xfrm>
              <a:prstGeom prst="rect">
                <a:avLst/>
              </a:prstGeom>
            </p:spPr>
          </p:pic>
          <p:pic>
            <p:nvPicPr>
              <p:cNvPr id="13" name="object 20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386041" y="1205582"/>
                <a:ext cx="143255" cy="143255"/>
              </a:xfrm>
              <a:prstGeom prst="rect">
                <a:avLst/>
              </a:prstGeom>
            </p:spPr>
          </p:pic>
          <p:pic>
            <p:nvPicPr>
              <p:cNvPr id="14" name="object 2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386041" y="1414680"/>
                <a:ext cx="143255" cy="143255"/>
              </a:xfrm>
              <a:prstGeom prst="rect">
                <a:avLst/>
              </a:prstGeom>
            </p:spPr>
          </p:pic>
          <p:pic>
            <p:nvPicPr>
              <p:cNvPr id="15" name="object 22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386041" y="1630015"/>
                <a:ext cx="143255" cy="144779"/>
              </a:xfrm>
              <a:prstGeom prst="rect">
                <a:avLst/>
              </a:prstGeom>
            </p:spPr>
          </p:pic>
        </p:grpSp>
      </p:grpSp>
      <p:pic>
        <p:nvPicPr>
          <p:cNvPr id="4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51360" y="2094399"/>
            <a:ext cx="4889073" cy="2874071"/>
          </a:xfrm>
          <a:prstGeom prst="rect">
            <a:avLst/>
          </a:prstGeom>
        </p:spPr>
      </p:pic>
      <p:sp>
        <p:nvSpPr>
          <p:cNvPr id="17" name="object 24"/>
          <p:cNvSpPr/>
          <p:nvPr/>
        </p:nvSpPr>
        <p:spPr>
          <a:xfrm flipH="1">
            <a:off x="3511528" y="3320618"/>
            <a:ext cx="45719" cy="1649095"/>
          </a:xfrm>
          <a:custGeom>
            <a:avLst/>
            <a:gdLst/>
            <a:ahLst/>
            <a:cxnLst/>
            <a:rect l="l" t="t" r="r" b="b"/>
            <a:pathLst>
              <a:path h="1649095">
                <a:moveTo>
                  <a:pt x="0" y="0"/>
                </a:moveTo>
                <a:lnTo>
                  <a:pt x="0" y="1649082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pPr defTabSz="9139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bject 25"/>
          <p:cNvSpPr/>
          <p:nvPr/>
        </p:nvSpPr>
        <p:spPr>
          <a:xfrm>
            <a:off x="3498557" y="708836"/>
            <a:ext cx="0" cy="1647825"/>
          </a:xfrm>
          <a:custGeom>
            <a:avLst/>
            <a:gdLst/>
            <a:ahLst/>
            <a:cxnLst/>
            <a:rect l="l" t="t" r="r" b="b"/>
            <a:pathLst>
              <a:path h="1647825">
                <a:moveTo>
                  <a:pt x="0" y="0"/>
                </a:moveTo>
                <a:lnTo>
                  <a:pt x="0" y="1647443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pPr defTabSz="9139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19" name="object 26"/>
          <p:cNvGrpSpPr/>
          <p:nvPr/>
        </p:nvGrpSpPr>
        <p:grpSpPr>
          <a:xfrm>
            <a:off x="3379719" y="2496482"/>
            <a:ext cx="289560" cy="637540"/>
            <a:chOff x="2493264" y="2305811"/>
            <a:chExt cx="289560" cy="637540"/>
          </a:xfrm>
        </p:grpSpPr>
        <p:sp>
          <p:nvSpPr>
            <p:cNvPr id="20" name="object 27"/>
            <p:cNvSpPr/>
            <p:nvPr/>
          </p:nvSpPr>
          <p:spPr>
            <a:xfrm>
              <a:off x="2497836" y="2310383"/>
              <a:ext cx="181610" cy="628015"/>
            </a:xfrm>
            <a:custGeom>
              <a:avLst/>
              <a:gdLst/>
              <a:ahLst/>
              <a:cxnLst/>
              <a:rect l="l" t="t" r="r" b="b"/>
              <a:pathLst>
                <a:path w="181610" h="628014">
                  <a:moveTo>
                    <a:pt x="0" y="0"/>
                  </a:moveTo>
                  <a:lnTo>
                    <a:pt x="181356" y="313944"/>
                  </a:lnTo>
                  <a:lnTo>
                    <a:pt x="0" y="627888"/>
                  </a:lnTo>
                </a:path>
              </a:pathLst>
            </a:custGeom>
            <a:ln w="9144">
              <a:solidFill>
                <a:srgbClr val="85C7FF"/>
              </a:solidFill>
            </a:ln>
          </p:spPr>
          <p:txBody>
            <a:bodyPr wrap="square" lIns="0" tIns="0" rIns="0" bIns="0" rtlCol="0"/>
            <a:lstStyle/>
            <a:p>
              <a:pPr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object 28"/>
            <p:cNvSpPr/>
            <p:nvPr/>
          </p:nvSpPr>
          <p:spPr>
            <a:xfrm>
              <a:off x="2598420" y="2310383"/>
              <a:ext cx="180340" cy="628015"/>
            </a:xfrm>
            <a:custGeom>
              <a:avLst/>
              <a:gdLst/>
              <a:ahLst/>
              <a:cxnLst/>
              <a:rect l="l" t="t" r="r" b="b"/>
              <a:pathLst>
                <a:path w="180339" h="628014">
                  <a:moveTo>
                    <a:pt x="0" y="0"/>
                  </a:moveTo>
                  <a:lnTo>
                    <a:pt x="179831" y="313944"/>
                  </a:lnTo>
                  <a:lnTo>
                    <a:pt x="0" y="627888"/>
                  </a:lnTo>
                </a:path>
              </a:pathLst>
            </a:custGeom>
            <a:ln w="9144">
              <a:solidFill>
                <a:srgbClr val="006FCE"/>
              </a:solidFill>
            </a:ln>
          </p:spPr>
          <p:txBody>
            <a:bodyPr wrap="square" lIns="0" tIns="0" rIns="0" bIns="0" rtlCol="0"/>
            <a:lstStyle/>
            <a:p>
              <a:pPr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2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2417" y="3464406"/>
            <a:ext cx="450359" cy="467380"/>
          </a:xfrm>
          <a:prstGeom prst="rect">
            <a:avLst/>
          </a:prstGeom>
        </p:spPr>
      </p:pic>
      <p:sp>
        <p:nvSpPr>
          <p:cNvPr id="23" name="object 33"/>
          <p:cNvSpPr txBox="1"/>
          <p:nvPr/>
        </p:nvSpPr>
        <p:spPr>
          <a:xfrm>
            <a:off x="411507" y="3242467"/>
            <a:ext cx="2349307" cy="1125943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618175" defTabSz="9139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spc="5" dirty="0">
                <a:solidFill>
                  <a:srgbClr val="006FCE"/>
                </a:solidFill>
                <a:cs typeface="Arial" panose="020B0604020202020204" pitchFamily="34" charset="0"/>
              </a:rPr>
              <a:t> </a:t>
            </a:r>
            <a:r>
              <a:rPr lang="ru-RU" sz="3200" b="1" kern="0" spc="5" dirty="0">
                <a:solidFill>
                  <a:srgbClr val="006FCE"/>
                </a:solidFill>
                <a:cs typeface="Arial" panose="020B0604020202020204" pitchFamily="34" charset="0"/>
              </a:rPr>
              <a:t>  </a:t>
            </a:r>
            <a:r>
              <a:rPr sz="3200" b="1" kern="0" spc="5" dirty="0">
                <a:solidFill>
                  <a:srgbClr val="00B050"/>
                </a:solidFill>
                <a:cs typeface="Arial" panose="020B0604020202020204" pitchFamily="34" charset="0"/>
              </a:rPr>
              <a:t>6,</a:t>
            </a:r>
            <a:r>
              <a:rPr lang="kk-KZ" sz="3200" b="1" kern="0" spc="5" dirty="0">
                <a:solidFill>
                  <a:srgbClr val="00B050"/>
                </a:solidFill>
                <a:cs typeface="Arial" panose="020B0604020202020204" pitchFamily="34" charset="0"/>
              </a:rPr>
              <a:t>9</a:t>
            </a:r>
            <a:endParaRPr sz="3200" b="1" kern="0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marL="12694" defTabSz="913936" eaLnBrk="1" fontAlgn="auto" hangingPunct="1">
              <a:spcBef>
                <a:spcPts val="484"/>
              </a:spcBef>
              <a:spcAft>
                <a:spcPts val="0"/>
              </a:spcAft>
              <a:defRPr/>
            </a:pPr>
            <a:r>
              <a:rPr lang="ru-RU" sz="1800" b="1" kern="0" spc="5" dirty="0">
                <a:solidFill>
                  <a:srgbClr val="006FCE"/>
                </a:solidFill>
                <a:cs typeface="Arial" panose="020B0604020202020204" pitchFamily="34" charset="0"/>
              </a:rPr>
              <a:t>        </a:t>
            </a:r>
            <a:r>
              <a:rPr lang="ru-RU" sz="1800" b="1" kern="0" spc="5" dirty="0" smtClean="0">
                <a:solidFill>
                  <a:srgbClr val="00B050"/>
                </a:solidFill>
                <a:cs typeface="Arial" panose="020B0604020202020204" pitchFamily="34" charset="0"/>
              </a:rPr>
              <a:t>млн.</a:t>
            </a:r>
            <a:r>
              <a:rPr lang="ru-RU" sz="1800" b="1" kern="0" spc="-45" dirty="0" smtClean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ru-RU" sz="1800" b="1" kern="0" spc="-5" dirty="0" smtClean="0">
                <a:solidFill>
                  <a:srgbClr val="00B050"/>
                </a:solidFill>
                <a:cs typeface="Arial" panose="020B0604020202020204" pitchFamily="34" charset="0"/>
              </a:rPr>
              <a:t>людей</a:t>
            </a:r>
            <a:r>
              <a:rPr sz="1800" b="1" kern="0" spc="-50" dirty="0" smtClean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endParaRPr lang="ru-RU" sz="1800" b="1" kern="0" spc="-50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marL="12694" algn="ctr" defTabSz="913936" eaLnBrk="1" fontAlgn="auto" hangingPunct="1">
              <a:spcBef>
                <a:spcPts val="484"/>
              </a:spcBef>
              <a:spcAft>
                <a:spcPts val="0"/>
              </a:spcAft>
              <a:defRPr/>
            </a:pPr>
            <a:r>
              <a:rPr b="1" kern="0" dirty="0">
                <a:solidFill>
                  <a:srgbClr val="006FCE"/>
                </a:solidFill>
                <a:cs typeface="Arial" panose="020B0604020202020204" pitchFamily="34" charset="0"/>
              </a:rPr>
              <a:t>(8</a:t>
            </a:r>
            <a:r>
              <a:rPr lang="kk-KZ" b="1" kern="0" dirty="0">
                <a:solidFill>
                  <a:srgbClr val="006FCE"/>
                </a:solidFill>
                <a:cs typeface="Arial" panose="020B0604020202020204" pitchFamily="34" charset="0"/>
              </a:rPr>
              <a:t>9</a:t>
            </a:r>
            <a:r>
              <a:rPr b="1" kern="0" dirty="0">
                <a:solidFill>
                  <a:srgbClr val="006FCE"/>
                </a:solidFill>
                <a:cs typeface="Arial" panose="020B0604020202020204" pitchFamily="34" charset="0"/>
              </a:rPr>
              <a:t>%</a:t>
            </a:r>
            <a:r>
              <a:rPr lang="kk-KZ" b="1" kern="0" dirty="0">
                <a:solidFill>
                  <a:srgbClr val="006FCE"/>
                </a:solidFill>
                <a:cs typeface="Arial" panose="020B0604020202020204" pitchFamily="34" charset="0"/>
              </a:rPr>
              <a:t> </a:t>
            </a:r>
            <a:r>
              <a:rPr lang="ru-RU" b="1" kern="0" spc="-10" dirty="0" smtClean="0">
                <a:solidFill>
                  <a:srgbClr val="006FCE"/>
                </a:solidFill>
                <a:cs typeface="Arial" panose="020B0604020202020204" pitchFamily="34" charset="0"/>
              </a:rPr>
              <a:t>сельских</a:t>
            </a:r>
            <a:r>
              <a:rPr lang="ru-RU" b="1" kern="0" spc="-90" dirty="0" smtClean="0">
                <a:solidFill>
                  <a:srgbClr val="006FCE"/>
                </a:solidFill>
                <a:cs typeface="Arial" panose="020B0604020202020204" pitchFamily="34" charset="0"/>
              </a:rPr>
              <a:t> жителей</a:t>
            </a:r>
            <a:r>
              <a:rPr b="1" kern="0" dirty="0" smtClean="0">
                <a:solidFill>
                  <a:srgbClr val="006FCE"/>
                </a:solidFill>
                <a:cs typeface="Arial" panose="020B0604020202020204" pitchFamily="34" charset="0"/>
              </a:rPr>
              <a:t>)</a:t>
            </a:r>
            <a:endParaRPr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grpSp>
        <p:nvGrpSpPr>
          <p:cNvPr id="24" name="object 38"/>
          <p:cNvGrpSpPr/>
          <p:nvPr/>
        </p:nvGrpSpPr>
        <p:grpSpPr>
          <a:xfrm>
            <a:off x="166686" y="1330999"/>
            <a:ext cx="497205" cy="467359"/>
            <a:chOff x="184048" y="614044"/>
            <a:chExt cx="497205" cy="467359"/>
          </a:xfrm>
        </p:grpSpPr>
        <p:sp>
          <p:nvSpPr>
            <p:cNvPr id="25" name="object 39"/>
            <p:cNvSpPr/>
            <p:nvPr/>
          </p:nvSpPr>
          <p:spPr>
            <a:xfrm>
              <a:off x="190144" y="699261"/>
              <a:ext cx="484505" cy="375920"/>
            </a:xfrm>
            <a:custGeom>
              <a:avLst/>
              <a:gdLst/>
              <a:ahLst/>
              <a:cxnLst/>
              <a:rect l="l" t="t" r="r" b="b"/>
              <a:pathLst>
                <a:path w="484505" h="375919">
                  <a:moveTo>
                    <a:pt x="80708" y="16637"/>
                  </a:moveTo>
                  <a:lnTo>
                    <a:pt x="183489" y="375920"/>
                  </a:lnTo>
                </a:path>
                <a:path w="484505" h="375919">
                  <a:moveTo>
                    <a:pt x="0" y="220472"/>
                  </a:moveTo>
                  <a:lnTo>
                    <a:pt x="127850" y="182879"/>
                  </a:lnTo>
                </a:path>
                <a:path w="484505" h="375919">
                  <a:moveTo>
                    <a:pt x="275615" y="100457"/>
                  </a:moveTo>
                  <a:lnTo>
                    <a:pt x="170802" y="131317"/>
                  </a:lnTo>
                  <a:lnTo>
                    <a:pt x="237210" y="360045"/>
                  </a:lnTo>
                </a:path>
                <a:path w="484505" h="375919">
                  <a:moveTo>
                    <a:pt x="134150" y="0"/>
                  </a:moveTo>
                  <a:lnTo>
                    <a:pt x="155638" y="77342"/>
                  </a:lnTo>
                  <a:lnTo>
                    <a:pt x="249554" y="48640"/>
                  </a:lnTo>
                </a:path>
                <a:path w="484505" h="375919">
                  <a:moveTo>
                    <a:pt x="207264" y="257937"/>
                  </a:moveTo>
                  <a:lnTo>
                    <a:pt x="484403" y="178308"/>
                  </a:lnTo>
                </a:path>
              </a:pathLst>
            </a:custGeom>
            <a:ln w="12192">
              <a:solidFill>
                <a:srgbClr val="006FCE"/>
              </a:solidFill>
            </a:ln>
          </p:spPr>
          <p:txBody>
            <a:bodyPr wrap="square" lIns="0" tIns="0" rIns="0" bIns="0" rtlCol="0"/>
            <a:lstStyle/>
            <a:p>
              <a:pPr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kern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object 40"/>
            <p:cNvSpPr/>
            <p:nvPr/>
          </p:nvSpPr>
          <p:spPr>
            <a:xfrm>
              <a:off x="449427" y="620140"/>
              <a:ext cx="160655" cy="259079"/>
            </a:xfrm>
            <a:custGeom>
              <a:avLst/>
              <a:gdLst/>
              <a:ahLst/>
              <a:cxnLst/>
              <a:rect l="l" t="t" r="r" b="b"/>
              <a:pathLst>
                <a:path w="160654" h="259080">
                  <a:moveTo>
                    <a:pt x="160566" y="80010"/>
                  </a:moveTo>
                  <a:lnTo>
                    <a:pt x="148022" y="126595"/>
                  </a:lnTo>
                  <a:lnTo>
                    <a:pt x="120427" y="185991"/>
                  </a:lnTo>
                  <a:lnTo>
                    <a:pt x="92832" y="237101"/>
                  </a:lnTo>
                  <a:lnTo>
                    <a:pt x="80289" y="258825"/>
                  </a:lnTo>
                  <a:lnTo>
                    <a:pt x="67744" y="237101"/>
                  </a:lnTo>
                  <a:lnTo>
                    <a:pt x="40144" y="185991"/>
                  </a:lnTo>
                  <a:lnTo>
                    <a:pt x="12545" y="126595"/>
                  </a:lnTo>
                  <a:lnTo>
                    <a:pt x="0" y="80010"/>
                  </a:lnTo>
                  <a:lnTo>
                    <a:pt x="6312" y="48863"/>
                  </a:lnTo>
                  <a:lnTo>
                    <a:pt x="23523" y="23431"/>
                  </a:lnTo>
                  <a:lnTo>
                    <a:pt x="49045" y="6286"/>
                  </a:lnTo>
                  <a:lnTo>
                    <a:pt x="80289" y="0"/>
                  </a:lnTo>
                  <a:lnTo>
                    <a:pt x="111526" y="6286"/>
                  </a:lnTo>
                  <a:lnTo>
                    <a:pt x="137044" y="23431"/>
                  </a:lnTo>
                  <a:lnTo>
                    <a:pt x="154254" y="48863"/>
                  </a:lnTo>
                  <a:lnTo>
                    <a:pt x="160566" y="80010"/>
                  </a:lnTo>
                  <a:close/>
                </a:path>
              </a:pathLst>
            </a:custGeom>
            <a:ln w="12192">
              <a:solidFill>
                <a:srgbClr val="006FCE"/>
              </a:solidFill>
            </a:ln>
          </p:spPr>
          <p:txBody>
            <a:bodyPr wrap="square" lIns="0" tIns="0" rIns="0" bIns="0" rtlCol="0"/>
            <a:lstStyle/>
            <a:p>
              <a:pPr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kern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7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0372" y="659764"/>
              <a:ext cx="79120" cy="80264"/>
            </a:xfrm>
            <a:prstGeom prst="rect">
              <a:avLst/>
            </a:prstGeom>
          </p:spPr>
        </p:pic>
        <p:sp>
          <p:nvSpPr>
            <p:cNvPr id="28" name="object 42"/>
            <p:cNvSpPr/>
            <p:nvPr/>
          </p:nvSpPr>
          <p:spPr>
            <a:xfrm>
              <a:off x="601497" y="898651"/>
              <a:ext cx="20955" cy="71120"/>
            </a:xfrm>
            <a:custGeom>
              <a:avLst/>
              <a:gdLst/>
              <a:ahLst/>
              <a:cxnLst/>
              <a:rect l="l" t="t" r="r" b="b"/>
              <a:pathLst>
                <a:path w="20954" h="71119">
                  <a:moveTo>
                    <a:pt x="0" y="0"/>
                  </a:moveTo>
                  <a:lnTo>
                    <a:pt x="20472" y="70865"/>
                  </a:lnTo>
                </a:path>
              </a:pathLst>
            </a:custGeom>
            <a:ln w="12192">
              <a:solidFill>
                <a:srgbClr val="006FCE"/>
              </a:solidFill>
            </a:ln>
          </p:spPr>
          <p:txBody>
            <a:bodyPr wrap="square" lIns="0" tIns="0" rIns="0" bIns="0" rtlCol="0"/>
            <a:lstStyle/>
            <a:p>
              <a:pPr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kern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9" name="object 43"/>
          <p:cNvSpPr txBox="1">
            <a:spLocks/>
          </p:cNvSpPr>
          <p:nvPr/>
        </p:nvSpPr>
        <p:spPr bwMode="auto">
          <a:xfrm>
            <a:off x="719847" y="1382659"/>
            <a:ext cx="2330923" cy="38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3329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12694" defTabSz="913936">
              <a:spcBef>
                <a:spcPts val="105"/>
              </a:spcBef>
            </a:pPr>
            <a:r>
              <a:rPr lang="ru-RU" sz="2400" b="1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b="1" kern="0" spc="-9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b="1" kern="0" spc="5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kern="0" spc="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kern="0" spc="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2000" b="1" kern="0" spc="5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b="1" kern="0" spc="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kern="0" spc="5" dirty="0">
                <a:solidFill>
                  <a:srgbClr val="006F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опорные</a:t>
            </a:r>
            <a:endParaRPr lang="ru-RU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44"/>
          <p:cNvSpPr/>
          <p:nvPr/>
        </p:nvSpPr>
        <p:spPr>
          <a:xfrm>
            <a:off x="130850" y="2394914"/>
            <a:ext cx="471170" cy="405765"/>
          </a:xfrm>
          <a:custGeom>
            <a:avLst/>
            <a:gdLst/>
            <a:ahLst/>
            <a:cxnLst/>
            <a:rect l="l" t="t" r="r" b="b"/>
            <a:pathLst>
              <a:path w="471170" h="405764">
                <a:moveTo>
                  <a:pt x="470916" y="275844"/>
                </a:moveTo>
                <a:lnTo>
                  <a:pt x="0" y="275844"/>
                </a:lnTo>
              </a:path>
              <a:path w="471170" h="405764">
                <a:moveTo>
                  <a:pt x="205740" y="275844"/>
                </a:moveTo>
                <a:lnTo>
                  <a:pt x="205740" y="158369"/>
                </a:lnTo>
                <a:lnTo>
                  <a:pt x="265176" y="89915"/>
                </a:lnTo>
              </a:path>
              <a:path w="471170" h="405764">
                <a:moveTo>
                  <a:pt x="28955" y="275844"/>
                </a:moveTo>
                <a:lnTo>
                  <a:pt x="28955" y="158369"/>
                </a:lnTo>
                <a:lnTo>
                  <a:pt x="88798" y="89915"/>
                </a:lnTo>
                <a:lnTo>
                  <a:pt x="265658" y="89915"/>
                </a:lnTo>
                <a:lnTo>
                  <a:pt x="324612" y="158369"/>
                </a:lnTo>
                <a:lnTo>
                  <a:pt x="324612" y="275844"/>
                </a:lnTo>
              </a:path>
              <a:path w="471170" h="405764">
                <a:moveTo>
                  <a:pt x="28955" y="158495"/>
                </a:moveTo>
                <a:lnTo>
                  <a:pt x="205740" y="158495"/>
                </a:lnTo>
              </a:path>
              <a:path w="471170" h="405764">
                <a:moveTo>
                  <a:pt x="156972" y="198119"/>
                </a:moveTo>
                <a:lnTo>
                  <a:pt x="156972" y="237744"/>
                </a:lnTo>
              </a:path>
              <a:path w="471170" h="405764">
                <a:moveTo>
                  <a:pt x="265176" y="149351"/>
                </a:moveTo>
                <a:lnTo>
                  <a:pt x="265176" y="178307"/>
                </a:lnTo>
              </a:path>
              <a:path w="471170" h="405764">
                <a:moveTo>
                  <a:pt x="284988" y="275844"/>
                </a:moveTo>
                <a:lnTo>
                  <a:pt x="284988" y="207263"/>
                </a:lnTo>
                <a:lnTo>
                  <a:pt x="245363" y="207263"/>
                </a:lnTo>
                <a:lnTo>
                  <a:pt x="245363" y="275844"/>
                </a:lnTo>
              </a:path>
              <a:path w="471170" h="405764">
                <a:moveTo>
                  <a:pt x="79247" y="198119"/>
                </a:moveTo>
                <a:lnTo>
                  <a:pt x="79247" y="237744"/>
                </a:lnTo>
              </a:path>
              <a:path w="471170" h="405764">
                <a:moveTo>
                  <a:pt x="118872" y="198119"/>
                </a:moveTo>
                <a:lnTo>
                  <a:pt x="118872" y="237744"/>
                </a:lnTo>
              </a:path>
              <a:path w="471170" h="405764">
                <a:moveTo>
                  <a:pt x="393191" y="405383"/>
                </a:moveTo>
                <a:lnTo>
                  <a:pt x="383230" y="354657"/>
                </a:lnTo>
                <a:lnTo>
                  <a:pt x="355958" y="313515"/>
                </a:lnTo>
                <a:lnTo>
                  <a:pt x="315300" y="285922"/>
                </a:lnTo>
                <a:lnTo>
                  <a:pt x="265176" y="275844"/>
                </a:lnTo>
              </a:path>
              <a:path w="471170" h="405764">
                <a:moveTo>
                  <a:pt x="324612" y="405383"/>
                </a:moveTo>
                <a:lnTo>
                  <a:pt x="314650" y="354657"/>
                </a:lnTo>
                <a:lnTo>
                  <a:pt x="287378" y="313515"/>
                </a:lnTo>
                <a:lnTo>
                  <a:pt x="246720" y="285922"/>
                </a:lnTo>
                <a:lnTo>
                  <a:pt x="196596" y="275844"/>
                </a:lnTo>
              </a:path>
              <a:path w="471170" h="405764">
                <a:moveTo>
                  <a:pt x="256032" y="405383"/>
                </a:moveTo>
                <a:lnTo>
                  <a:pt x="246070" y="354657"/>
                </a:lnTo>
                <a:lnTo>
                  <a:pt x="218798" y="313515"/>
                </a:lnTo>
                <a:lnTo>
                  <a:pt x="178140" y="285922"/>
                </a:lnTo>
                <a:lnTo>
                  <a:pt x="128015" y="275844"/>
                </a:lnTo>
              </a:path>
              <a:path w="471170" h="405764">
                <a:moveTo>
                  <a:pt x="187451" y="405383"/>
                </a:moveTo>
                <a:lnTo>
                  <a:pt x="177490" y="354657"/>
                </a:lnTo>
                <a:lnTo>
                  <a:pt x="150218" y="313515"/>
                </a:lnTo>
                <a:lnTo>
                  <a:pt x="109560" y="285922"/>
                </a:lnTo>
                <a:lnTo>
                  <a:pt x="59436" y="275844"/>
                </a:lnTo>
              </a:path>
              <a:path w="471170" h="405764">
                <a:moveTo>
                  <a:pt x="0" y="275844"/>
                </a:moveTo>
                <a:lnTo>
                  <a:pt x="46782" y="288708"/>
                </a:lnTo>
                <a:lnTo>
                  <a:pt x="84510" y="317230"/>
                </a:lnTo>
                <a:lnTo>
                  <a:pt x="109701" y="357443"/>
                </a:lnTo>
                <a:lnTo>
                  <a:pt x="118872" y="405383"/>
                </a:lnTo>
              </a:path>
              <a:path w="471170" h="405764">
                <a:moveTo>
                  <a:pt x="0" y="304800"/>
                </a:moveTo>
                <a:lnTo>
                  <a:pt x="20588" y="324998"/>
                </a:lnTo>
                <a:lnTo>
                  <a:pt x="36461" y="348662"/>
                </a:lnTo>
                <a:lnTo>
                  <a:pt x="46677" y="375540"/>
                </a:lnTo>
                <a:lnTo>
                  <a:pt x="50292" y="405383"/>
                </a:lnTo>
              </a:path>
              <a:path w="471170" h="405764">
                <a:moveTo>
                  <a:pt x="413003" y="275844"/>
                </a:moveTo>
                <a:lnTo>
                  <a:pt x="413003" y="89915"/>
                </a:lnTo>
              </a:path>
              <a:path w="471170" h="405764">
                <a:moveTo>
                  <a:pt x="362712" y="49402"/>
                </a:moveTo>
                <a:lnTo>
                  <a:pt x="366620" y="30218"/>
                </a:lnTo>
                <a:lnTo>
                  <a:pt x="377261" y="14509"/>
                </a:lnTo>
                <a:lnTo>
                  <a:pt x="393010" y="3897"/>
                </a:lnTo>
                <a:lnTo>
                  <a:pt x="412241" y="0"/>
                </a:lnTo>
                <a:lnTo>
                  <a:pt x="431473" y="3897"/>
                </a:lnTo>
                <a:lnTo>
                  <a:pt x="447222" y="14509"/>
                </a:lnTo>
                <a:lnTo>
                  <a:pt x="457863" y="30218"/>
                </a:lnTo>
                <a:lnTo>
                  <a:pt x="461772" y="49402"/>
                </a:lnTo>
                <a:lnTo>
                  <a:pt x="461772" y="112105"/>
                </a:lnTo>
                <a:lnTo>
                  <a:pt x="461772" y="144303"/>
                </a:lnTo>
                <a:lnTo>
                  <a:pt x="461772" y="156166"/>
                </a:lnTo>
                <a:lnTo>
                  <a:pt x="461772" y="157860"/>
                </a:lnTo>
                <a:lnTo>
                  <a:pt x="457863" y="177045"/>
                </a:lnTo>
                <a:lnTo>
                  <a:pt x="447222" y="192754"/>
                </a:lnTo>
                <a:lnTo>
                  <a:pt x="431473" y="203366"/>
                </a:lnTo>
                <a:lnTo>
                  <a:pt x="412241" y="207263"/>
                </a:lnTo>
                <a:lnTo>
                  <a:pt x="393010" y="203366"/>
                </a:lnTo>
                <a:lnTo>
                  <a:pt x="377261" y="192754"/>
                </a:lnTo>
                <a:lnTo>
                  <a:pt x="366620" y="177045"/>
                </a:lnTo>
                <a:lnTo>
                  <a:pt x="362712" y="157860"/>
                </a:lnTo>
                <a:lnTo>
                  <a:pt x="362712" y="49402"/>
                </a:lnTo>
                <a:close/>
              </a:path>
              <a:path w="471170" h="405764">
                <a:moveTo>
                  <a:pt x="353568" y="316991"/>
                </a:moveTo>
                <a:lnTo>
                  <a:pt x="470916" y="316991"/>
                </a:lnTo>
              </a:path>
              <a:path w="471170" h="405764">
                <a:moveTo>
                  <a:pt x="382524" y="355091"/>
                </a:moveTo>
                <a:lnTo>
                  <a:pt x="470916" y="355091"/>
                </a:lnTo>
              </a:path>
              <a:path w="471170" h="405764">
                <a:moveTo>
                  <a:pt x="393191" y="394715"/>
                </a:moveTo>
                <a:lnTo>
                  <a:pt x="470916" y="394715"/>
                </a:lnTo>
              </a:path>
            </a:pathLst>
          </a:custGeom>
          <a:ln w="12192">
            <a:solidFill>
              <a:srgbClr val="006FCE"/>
            </a:solidFill>
          </a:ln>
        </p:spPr>
        <p:txBody>
          <a:bodyPr wrap="square" lIns="0" tIns="0" rIns="0" bIns="0" rtlCol="0"/>
          <a:lstStyle/>
          <a:p>
            <a:pPr defTabSz="9139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31" name="object 45"/>
          <p:cNvSpPr txBox="1"/>
          <p:nvPr/>
        </p:nvSpPr>
        <p:spPr>
          <a:xfrm>
            <a:off x="665017" y="2464589"/>
            <a:ext cx="2809100" cy="386676"/>
          </a:xfrm>
          <a:prstGeom prst="rect">
            <a:avLst/>
          </a:prstGeom>
        </p:spPr>
        <p:txBody>
          <a:bodyPr vert="horz" wrap="square" lIns="0" tIns="13329" rIns="0" bIns="0" rtlCol="0">
            <a:spAutoFit/>
          </a:bodyPr>
          <a:lstStyle/>
          <a:p>
            <a:pPr marL="12694" defTabSz="913936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2400" b="1" kern="0" dirty="0" smtClean="0">
                <a:solidFill>
                  <a:srgbClr val="00B050"/>
                </a:solidFill>
                <a:cs typeface="Arial" panose="020B0604020202020204" pitchFamily="34" charset="0"/>
              </a:rPr>
              <a:t>2</a:t>
            </a:r>
            <a:r>
              <a:rPr lang="kk-KZ" sz="2400" b="1" kern="0" dirty="0" smtClean="0">
                <a:solidFill>
                  <a:srgbClr val="00B050"/>
                </a:solidFill>
                <a:cs typeface="Arial" panose="020B0604020202020204" pitchFamily="34" charset="0"/>
              </a:rPr>
              <a:t>,</a:t>
            </a:r>
            <a:r>
              <a:rPr sz="2400" b="1" kern="0" spc="15" dirty="0" smtClean="0">
                <a:solidFill>
                  <a:srgbClr val="00B050"/>
                </a:solidFill>
                <a:cs typeface="Arial" panose="020B0604020202020204" pitchFamily="34" charset="0"/>
              </a:rPr>
              <a:t>3</a:t>
            </a:r>
            <a:r>
              <a:rPr lang="kk-KZ" sz="2400" b="1" kern="0" spc="15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kk-KZ" sz="2000" b="1" kern="0" spc="15" dirty="0" smtClean="0">
                <a:solidFill>
                  <a:srgbClr val="00B050"/>
                </a:solidFill>
                <a:cs typeface="Arial" panose="020B0604020202020204" pitchFamily="34" charset="0"/>
              </a:rPr>
              <a:t>тыс.</a:t>
            </a:r>
            <a:r>
              <a:rPr lang="ru-RU" sz="2000" b="1" kern="0" spc="15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ru-RU" sz="1800" b="1" kern="0" spc="15" dirty="0" smtClean="0">
                <a:solidFill>
                  <a:srgbClr val="006FCE"/>
                </a:solidFill>
                <a:cs typeface="Arial" panose="020B0604020202020204" pitchFamily="34" charset="0"/>
              </a:rPr>
              <a:t>спутниковые</a:t>
            </a:r>
            <a:endParaRPr sz="18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34" name="object 49"/>
          <p:cNvSpPr/>
          <p:nvPr/>
        </p:nvSpPr>
        <p:spPr>
          <a:xfrm>
            <a:off x="7193033" y="2071116"/>
            <a:ext cx="299720" cy="335280"/>
          </a:xfrm>
          <a:custGeom>
            <a:avLst/>
            <a:gdLst/>
            <a:ahLst/>
            <a:cxnLst/>
            <a:rect l="l" t="t" r="r" b="b"/>
            <a:pathLst>
              <a:path w="299720" h="335280">
                <a:moveTo>
                  <a:pt x="118903" y="335279"/>
                </a:moveTo>
                <a:lnTo>
                  <a:pt x="54292" y="270375"/>
                </a:lnTo>
                <a:lnTo>
                  <a:pt x="21113" y="237045"/>
                </a:lnTo>
                <a:lnTo>
                  <a:pt x="8889" y="224766"/>
                </a:lnTo>
                <a:lnTo>
                  <a:pt x="7143" y="223011"/>
                </a:lnTo>
                <a:lnTo>
                  <a:pt x="1785" y="213544"/>
                </a:lnTo>
                <a:lnTo>
                  <a:pt x="0" y="202898"/>
                </a:lnTo>
                <a:lnTo>
                  <a:pt x="1785" y="192276"/>
                </a:lnTo>
                <a:lnTo>
                  <a:pt x="7143" y="182879"/>
                </a:lnTo>
                <a:lnTo>
                  <a:pt x="10445" y="179704"/>
                </a:lnTo>
                <a:lnTo>
                  <a:pt x="19819" y="173347"/>
                </a:lnTo>
                <a:lnTo>
                  <a:pt x="30384" y="171227"/>
                </a:lnTo>
                <a:lnTo>
                  <a:pt x="79839" y="209367"/>
                </a:lnTo>
                <a:lnTo>
                  <a:pt x="100580" y="230211"/>
                </a:lnTo>
                <a:lnTo>
                  <a:pt x="101377" y="231012"/>
                </a:lnTo>
                <a:lnTo>
                  <a:pt x="101377" y="27304"/>
                </a:lnTo>
                <a:lnTo>
                  <a:pt x="103374" y="16234"/>
                </a:lnTo>
                <a:lnTo>
                  <a:pt x="108965" y="7604"/>
                </a:lnTo>
                <a:lnTo>
                  <a:pt x="117558" y="1998"/>
                </a:lnTo>
                <a:lnTo>
                  <a:pt x="128555" y="0"/>
                </a:lnTo>
                <a:lnTo>
                  <a:pt x="130079" y="0"/>
                </a:lnTo>
                <a:lnTo>
                  <a:pt x="141335" y="1998"/>
                </a:lnTo>
                <a:lnTo>
                  <a:pt x="150495" y="7604"/>
                </a:lnTo>
                <a:lnTo>
                  <a:pt x="156654" y="16234"/>
                </a:lnTo>
                <a:lnTo>
                  <a:pt x="158908" y="27304"/>
                </a:lnTo>
                <a:lnTo>
                  <a:pt x="158908" y="87584"/>
                </a:lnTo>
                <a:lnTo>
                  <a:pt x="158908" y="118538"/>
                </a:lnTo>
                <a:lnTo>
                  <a:pt x="158908" y="129942"/>
                </a:lnTo>
                <a:lnTo>
                  <a:pt x="158908" y="131571"/>
                </a:lnTo>
                <a:lnTo>
                  <a:pt x="220729" y="141777"/>
                </a:lnTo>
                <a:lnTo>
                  <a:pt x="252475" y="147018"/>
                </a:lnTo>
                <a:lnTo>
                  <a:pt x="264171" y="148949"/>
                </a:lnTo>
                <a:lnTo>
                  <a:pt x="265842" y="149225"/>
                </a:lnTo>
                <a:lnTo>
                  <a:pt x="271081" y="151177"/>
                </a:lnTo>
                <a:lnTo>
                  <a:pt x="282606" y="158845"/>
                </a:lnTo>
                <a:lnTo>
                  <a:pt x="294132" y="174942"/>
                </a:lnTo>
                <a:lnTo>
                  <a:pt x="299370" y="202183"/>
                </a:lnTo>
                <a:lnTo>
                  <a:pt x="293864" y="276340"/>
                </a:lnTo>
                <a:lnTo>
                  <a:pt x="291036" y="314420"/>
                </a:lnTo>
                <a:lnTo>
                  <a:pt x="289994" y="328449"/>
                </a:lnTo>
                <a:lnTo>
                  <a:pt x="289845" y="330453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39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ysClr val="windowText" lastClr="000000"/>
              </a:solidFill>
            </a:endParaRPr>
          </a:p>
        </p:txBody>
      </p:sp>
      <p:sp>
        <p:nvSpPr>
          <p:cNvPr id="36" name="object 43"/>
          <p:cNvSpPr txBox="1">
            <a:spLocks/>
          </p:cNvSpPr>
          <p:nvPr/>
        </p:nvSpPr>
        <p:spPr>
          <a:xfrm>
            <a:off x="118654" y="665566"/>
            <a:ext cx="3215765" cy="444346"/>
          </a:xfrm>
          <a:prstGeom prst="rect">
            <a:avLst/>
          </a:prstGeom>
        </p:spPr>
        <p:txBody>
          <a:bodyPr vert="horz" wrap="square" lIns="0" tIns="13329" rIns="0" bIns="0" rtlCol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Segoe UI Light"/>
                <a:ea typeface="+mj-ea"/>
                <a:cs typeface="Segoe UI Light"/>
              </a:defRPr>
            </a:lvl1pPr>
          </a:lstStyle>
          <a:p>
            <a:pPr marL="12694" defTabSz="913936" eaLnBrk="1" fontAlgn="auto" hangingPunct="1">
              <a:spcBef>
                <a:spcPts val="105"/>
              </a:spcBef>
              <a:spcAft>
                <a:spcPts val="0"/>
              </a:spcAft>
            </a:pPr>
            <a:r>
              <a:rPr lang="ru-RU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всего</a:t>
            </a:r>
            <a:r>
              <a:rPr lang="ru-RU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 </a:t>
            </a:r>
            <a:r>
              <a:rPr lang="ru-RU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тыс. сёл, в т.ч</a:t>
            </a:r>
            <a:r>
              <a:rPr lang="ru-RU" sz="18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1800" kern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2"/>
          <p:cNvCxnSpPr/>
          <p:nvPr/>
        </p:nvCxnSpPr>
        <p:spPr>
          <a:xfrm>
            <a:off x="0" y="615950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/>
          <p:cNvGrpSpPr/>
          <p:nvPr/>
        </p:nvGrpSpPr>
        <p:grpSpPr>
          <a:xfrm>
            <a:off x="6853906" y="723397"/>
            <a:ext cx="2424568" cy="657872"/>
            <a:chOff x="6877793" y="1169350"/>
            <a:chExt cx="2149475" cy="657872"/>
          </a:xfrm>
        </p:grpSpPr>
        <p:sp>
          <p:nvSpPr>
            <p:cNvPr id="10" name="object 17"/>
            <p:cNvSpPr txBox="1"/>
            <p:nvPr/>
          </p:nvSpPr>
          <p:spPr>
            <a:xfrm>
              <a:off x="6877793" y="1169350"/>
              <a:ext cx="2149475" cy="657872"/>
            </a:xfrm>
            <a:prstGeom prst="rect">
              <a:avLst/>
            </a:prstGeom>
          </p:spPr>
          <p:txBody>
            <a:bodyPr vert="horz" wrap="square" lIns="0" tIns="59690" rIns="0" bIns="0" rtlCol="0">
              <a:spAutoFit/>
            </a:bodyPr>
            <a:lstStyle/>
            <a:p>
              <a:pPr marL="12694" defTabSz="913936" eaLnBrk="1" fontAlgn="auto" hangingPunct="1">
                <a:spcBef>
                  <a:spcPts val="470"/>
                </a:spcBef>
                <a:spcAft>
                  <a:spcPts val="0"/>
                </a:spcAft>
                <a:tabLst>
                  <a:tab pos="2122997" algn="l"/>
                </a:tabLst>
                <a:defRPr/>
              </a:pPr>
              <a:r>
                <a:rPr sz="1100" u="sng" kern="0" spc="10" dirty="0">
                  <a:solidFill>
                    <a:srgbClr val="006FCE"/>
                  </a:solidFill>
                  <a:uFill>
                    <a:solidFill>
                      <a:srgbClr val="808080"/>
                    </a:solidFill>
                  </a:uFill>
                  <a:cs typeface="Arial" panose="020B0604020202020204" pitchFamily="34" charset="0"/>
                </a:rPr>
                <a:t>Ви</a:t>
              </a:r>
              <a:r>
                <a:rPr sz="1100" u="sng" kern="0" spc="5" dirty="0">
                  <a:solidFill>
                    <a:srgbClr val="006FCE"/>
                  </a:solidFill>
                  <a:uFill>
                    <a:solidFill>
                      <a:srgbClr val="808080"/>
                    </a:solidFill>
                  </a:uFill>
                  <a:cs typeface="Arial" panose="020B0604020202020204" pitchFamily="34" charset="0"/>
                </a:rPr>
                <a:t>д</a:t>
              </a:r>
              <a:r>
                <a:rPr sz="1100" u="sng" kern="0" dirty="0">
                  <a:solidFill>
                    <a:srgbClr val="006FCE"/>
                  </a:solidFill>
                  <a:uFill>
                    <a:solidFill>
                      <a:srgbClr val="808080"/>
                    </a:solidFill>
                  </a:uFill>
                  <a:cs typeface="Arial" panose="020B0604020202020204" pitchFamily="34" charset="0"/>
                </a:rPr>
                <a:t>ы</a:t>
              </a:r>
              <a:r>
                <a:rPr sz="1100" u="sng" kern="0" spc="-45" dirty="0">
                  <a:solidFill>
                    <a:srgbClr val="006FCE"/>
                  </a:solidFill>
                  <a:uFill>
                    <a:solidFill>
                      <a:srgbClr val="808080"/>
                    </a:solidFill>
                  </a:uFill>
                  <a:cs typeface="Arial" panose="020B0604020202020204" pitchFamily="34" charset="0"/>
                </a:rPr>
                <a:t> </a:t>
              </a:r>
              <a:r>
                <a:rPr sz="1100" u="sng" kern="0" spc="10" dirty="0">
                  <a:solidFill>
                    <a:srgbClr val="006FCE"/>
                  </a:solidFill>
                  <a:uFill>
                    <a:solidFill>
                      <a:srgbClr val="808080"/>
                    </a:solidFill>
                  </a:uFill>
                  <a:cs typeface="Arial" panose="020B0604020202020204" pitchFamily="34" charset="0"/>
                </a:rPr>
                <a:t>ли</a:t>
              </a:r>
              <a:r>
                <a:rPr sz="1100" u="sng" kern="0" spc="5" dirty="0">
                  <a:solidFill>
                    <a:srgbClr val="006FCE"/>
                  </a:solidFill>
                  <a:uFill>
                    <a:solidFill>
                      <a:srgbClr val="808080"/>
                    </a:solidFill>
                  </a:uFill>
                  <a:cs typeface="Arial" panose="020B0604020202020204" pitchFamily="34" charset="0"/>
                </a:rPr>
                <a:t>н</a:t>
              </a:r>
              <a:r>
                <a:rPr sz="1100" u="sng" kern="0" dirty="0">
                  <a:solidFill>
                    <a:srgbClr val="006FCE"/>
                  </a:solidFill>
                  <a:uFill>
                    <a:solidFill>
                      <a:srgbClr val="808080"/>
                    </a:solidFill>
                  </a:uFill>
                  <a:cs typeface="Arial" panose="020B0604020202020204" pitchFamily="34" charset="0"/>
                </a:rPr>
                <a:t>ий	</a:t>
              </a:r>
              <a:endParaRPr sz="11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  <a:p>
              <a:pPr marL="252601" defTabSz="913936" eaLnBrk="1" fontAlgn="auto" hangingPunct="1">
                <a:spcBef>
                  <a:spcPts val="375"/>
                </a:spcBef>
                <a:spcAft>
                  <a:spcPts val="0"/>
                </a:spcAft>
                <a:defRPr/>
              </a:pPr>
              <a:r>
                <a:rPr sz="1100" kern="0" spc="-5" dirty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Ж/д</a:t>
              </a:r>
            </a:p>
            <a:p>
              <a:pPr marL="252601" defTabSz="913936" eaLnBrk="1" fontAlgn="auto" hangingPunct="1">
                <a:spcBef>
                  <a:spcPts val="275"/>
                </a:spcBef>
                <a:spcAft>
                  <a:spcPts val="0"/>
                </a:spcAft>
                <a:defRPr/>
              </a:pPr>
              <a:r>
                <a:rPr lang="ru-RU" sz="1100" kern="0" dirty="0" smtClean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Зоны</a:t>
              </a:r>
              <a:r>
                <a:rPr lang="ru-RU" sz="1100" kern="0" spc="-45" dirty="0" smtClean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 </a:t>
              </a:r>
              <a:r>
                <a:rPr lang="ru-RU" sz="1100" kern="0" spc="-5" dirty="0" smtClean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туристических</a:t>
              </a:r>
              <a:r>
                <a:rPr lang="ru-RU" sz="1100" kern="0" spc="-45" dirty="0" smtClean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 </a:t>
              </a:r>
              <a:r>
                <a:rPr lang="ru-RU" sz="1100" kern="0" spc="-5" dirty="0" smtClean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объектов</a:t>
              </a:r>
              <a:endParaRPr lang="ru-RU" sz="11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6" name="Группа 45"/>
            <p:cNvGrpSpPr/>
            <p:nvPr/>
          </p:nvGrpSpPr>
          <p:grpSpPr>
            <a:xfrm>
              <a:off x="6927390" y="1503710"/>
              <a:ext cx="161925" cy="94615"/>
              <a:chOff x="6927390" y="1503710"/>
              <a:chExt cx="161925" cy="94615"/>
            </a:xfrm>
          </p:grpSpPr>
          <p:sp>
            <p:nvSpPr>
              <p:cNvPr id="40" name="object 13"/>
              <p:cNvSpPr/>
              <p:nvPr/>
            </p:nvSpPr>
            <p:spPr>
              <a:xfrm>
                <a:off x="6951838" y="1503710"/>
                <a:ext cx="113030" cy="94615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94615">
                    <a:moveTo>
                      <a:pt x="0" y="0"/>
                    </a:moveTo>
                    <a:lnTo>
                      <a:pt x="0" y="94234"/>
                    </a:lnTo>
                  </a:path>
                  <a:path w="113029" h="94615">
                    <a:moveTo>
                      <a:pt x="38100" y="0"/>
                    </a:moveTo>
                    <a:lnTo>
                      <a:pt x="38100" y="94234"/>
                    </a:lnTo>
                  </a:path>
                  <a:path w="113029" h="94615">
                    <a:moveTo>
                      <a:pt x="74675" y="0"/>
                    </a:moveTo>
                    <a:lnTo>
                      <a:pt x="74675" y="94234"/>
                    </a:lnTo>
                  </a:path>
                  <a:path w="113029" h="94615">
                    <a:moveTo>
                      <a:pt x="112775" y="0"/>
                    </a:moveTo>
                    <a:lnTo>
                      <a:pt x="112775" y="94234"/>
                    </a:lnTo>
                  </a:path>
                </a:pathLst>
              </a:custGeom>
              <a:ln w="6096">
                <a:solidFill>
                  <a:srgbClr val="808080"/>
                </a:solidFill>
              </a:ln>
            </p:spPr>
            <p:txBody>
              <a:bodyPr wrap="square" lIns="0" tIns="0" rIns="0" bIns="0" rtlCol="0"/>
              <a:lstStyle/>
              <a:p>
                <a:pPr defTabSz="91393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kern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" name="object 12"/>
              <p:cNvSpPr/>
              <p:nvPr/>
            </p:nvSpPr>
            <p:spPr>
              <a:xfrm>
                <a:off x="6927390" y="1534825"/>
                <a:ext cx="161925" cy="32384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32384">
                    <a:moveTo>
                      <a:pt x="0" y="32004"/>
                    </a:moveTo>
                    <a:lnTo>
                      <a:pt x="161544" y="32004"/>
                    </a:lnTo>
                  </a:path>
                  <a:path w="161925" h="32384">
                    <a:moveTo>
                      <a:pt x="0" y="0"/>
                    </a:moveTo>
                    <a:lnTo>
                      <a:pt x="161544" y="0"/>
                    </a:lnTo>
                  </a:path>
                </a:pathLst>
              </a:custGeom>
              <a:ln w="12192">
                <a:solidFill>
                  <a:srgbClr val="808080"/>
                </a:solidFill>
              </a:ln>
            </p:spPr>
            <p:txBody>
              <a:bodyPr wrap="square" lIns="0" tIns="0" rIns="0" bIns="0" rtlCol="0"/>
              <a:lstStyle/>
              <a:p>
                <a:pPr defTabSz="91393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kern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2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39324" y="1671796"/>
              <a:ext cx="143256" cy="143255"/>
            </a:xfrm>
            <a:prstGeom prst="rect">
              <a:avLst/>
            </a:prstGeom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ADAB49-8A88-402F-924A-5E7EC1CB825A}"/>
              </a:ext>
            </a:extLst>
          </p:cNvPr>
          <p:cNvCxnSpPr>
            <a:cxnSpLocks/>
          </p:cNvCxnSpPr>
          <p:nvPr/>
        </p:nvCxnSpPr>
        <p:spPr>
          <a:xfrm>
            <a:off x="465634" y="2054947"/>
            <a:ext cx="240221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53D544F-5913-4618-A7BD-9B51A7D466F5}"/>
              </a:ext>
            </a:extLst>
          </p:cNvPr>
          <p:cNvCxnSpPr>
            <a:cxnSpLocks/>
          </p:cNvCxnSpPr>
          <p:nvPr/>
        </p:nvCxnSpPr>
        <p:spPr>
          <a:xfrm>
            <a:off x="465634" y="3112368"/>
            <a:ext cx="240221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101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Users\K.Nigmetov\Downloads\candidate-managem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5" y="629676"/>
            <a:ext cx="831463" cy="8314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888048" y="1038412"/>
            <a:ext cx="8469237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fontAlgn="ctr"/>
            <a:endParaRPr lang="ru-RU" sz="1200" i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853309" y="2874297"/>
            <a:ext cx="3281223" cy="96949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fontAlgn="ctr"/>
            <a:r>
              <a:rPr lang="en-US" sz="21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en-US" sz="2100" b="1" dirty="0" smtClean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2100" b="1" dirty="0" smtClean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95</a:t>
            </a:r>
            <a:r>
              <a:rPr lang="en-US" sz="2100" b="1" dirty="0" smtClean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сёл </a:t>
            </a:r>
            <a:r>
              <a:rPr lang="kk-KZ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имеют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объекты здравоохранения</a:t>
            </a:r>
            <a:r>
              <a:rPr lang="en-US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kk-KZ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или </a:t>
            </a:r>
            <a:r>
              <a:rPr lang="en-US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82</a:t>
            </a:r>
            <a:r>
              <a:rPr lang="ru-RU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,6</a:t>
            </a:r>
            <a:r>
              <a:rPr lang="en-US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r>
              <a:rPr lang="ru-RU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ru-RU" sz="1800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6" descr="C:\Users\WW\Downloads\highway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5" y="2976696"/>
            <a:ext cx="612818" cy="5046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1039267" y="1750582"/>
            <a:ext cx="3806801" cy="96949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fontAlgn="ctr"/>
            <a:r>
              <a:rPr lang="en-US" sz="21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4 429 </a:t>
            </a:r>
            <a:r>
              <a:rPr lang="kk-KZ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сёл </a:t>
            </a:r>
            <a:r>
              <a:rPr lang="kk-KZ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имеют </a:t>
            </a:r>
            <a:r>
              <a:rPr lang="kk-KZ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доступ к централизованному водоснабжению</a:t>
            </a:r>
            <a:r>
              <a:rPr lang="en-US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или </a:t>
            </a:r>
            <a:r>
              <a:rPr lang="en-US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70,4</a:t>
            </a:r>
            <a:r>
              <a:rPr lang="en-US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r>
              <a:rPr lang="ru-RU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ru-RU" sz="1800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-9468" y="-8920"/>
            <a:ext cx="9144000" cy="515098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lvl="0" algn="ctr" defTabSz="6905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 cap="small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9pPr>
          </a:lstStyle>
          <a:p>
            <a:r>
              <a:rPr lang="kk-KZ" sz="1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СЕЛЬСКИХ ТЕРРИТОРИЙ</a:t>
            </a:r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 bwMode="auto">
          <a:xfrm>
            <a:off x="8815975" y="4820969"/>
            <a:ext cx="2133600" cy="2738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 dirty="0">
              <a:solidFill>
                <a:srgbClr val="948A54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9659" y="599829"/>
            <a:ext cx="8469237" cy="110799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fontAlgn="ctr"/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на 1 января 2022 года </a:t>
            </a:r>
            <a:r>
              <a:rPr lang="ru-RU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насчитывается </a:t>
            </a:r>
            <a:r>
              <a:rPr lang="ru-RU" sz="21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6 293 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сельских населенных пунктов</a:t>
            </a:r>
            <a:r>
              <a:rPr lang="ru-RU" sz="18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</a:t>
            </a:r>
            <a:r>
              <a:rPr lang="ru-RU" sz="18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численностью населения </a:t>
            </a:r>
            <a:r>
              <a:rPr lang="ru-RU" sz="21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7 769,8 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тыс. человек </a:t>
            </a:r>
            <a:r>
              <a:rPr lang="ru-RU" sz="18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200" i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ctr"/>
            <a:endParaRPr lang="ru-RU" sz="1200" i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57" y="4123847"/>
            <a:ext cx="586482" cy="5864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8" y="1879219"/>
            <a:ext cx="640595" cy="50920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758474" y="1764654"/>
            <a:ext cx="3252524" cy="69249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fontAlgn="ctr"/>
            <a:r>
              <a:rPr lang="ru-RU" sz="21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ru-RU" sz="2100" b="1" dirty="0" smtClean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553 </a:t>
            </a:r>
            <a:r>
              <a:rPr lang="ru-RU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села 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имеют объекты образования</a:t>
            </a:r>
            <a:r>
              <a:rPr lang="en-US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kk-KZ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или </a:t>
            </a:r>
            <a:r>
              <a:rPr lang="en-US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  <a:r>
              <a:rPr lang="ru-RU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ru-RU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r>
              <a:rPr lang="en-US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r>
              <a:rPr lang="ru-RU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12737" y="2817901"/>
            <a:ext cx="3806801" cy="124649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fontAlgn="ctr"/>
            <a:r>
              <a:rPr lang="kk-KZ" sz="2100" b="1" dirty="0" smtClean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5 535</a:t>
            </a:r>
            <a:r>
              <a:rPr lang="en-US" sz="2100" b="1" dirty="0" smtClean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сёл </a:t>
            </a:r>
            <a:r>
              <a:rPr lang="kk-KZ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имеют асфальтированые автомобильные </a:t>
            </a:r>
            <a:r>
              <a:rPr lang="kk-KZ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дороги до райцентра </a:t>
            </a:r>
            <a:r>
              <a:rPr lang="ru-RU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(или 88%)</a:t>
            </a:r>
            <a:endParaRPr lang="ru-RU" sz="1800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71177" y="4123848"/>
            <a:ext cx="3806801" cy="69249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fontAlgn="ctr"/>
            <a:r>
              <a:rPr lang="ru-RU" sz="21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3 738 </a:t>
            </a:r>
            <a:r>
              <a:rPr lang="ru-RU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сёл 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имеют объекты культуры </a:t>
            </a:r>
            <a:r>
              <a:rPr lang="ru-RU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(или</a:t>
            </a:r>
            <a:r>
              <a:rPr lang="en-US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59,4</a:t>
            </a:r>
            <a:r>
              <a:rPr lang="en-US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r>
              <a:rPr lang="ru-RU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ru-RU" sz="1800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92997" y="3962265"/>
            <a:ext cx="3076436" cy="96949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fontAlgn="ctr"/>
            <a:r>
              <a:rPr lang="ru-RU" sz="21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ru-RU" sz="2100" b="1" dirty="0" smtClean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023 </a:t>
            </a:r>
            <a:r>
              <a:rPr lang="ru-RU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села 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имеют спортивные объекты</a:t>
            </a:r>
            <a:r>
              <a:rPr lang="en-US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kk-KZ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kk-KZ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kk-KZ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(или 63</a:t>
            </a:r>
            <a:r>
              <a:rPr lang="en-US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ru-RU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  <a:r>
              <a:rPr lang="en-US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r>
              <a:rPr lang="ru-RU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ru-RU" sz="1800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32">
            <a:extLst>
              <a:ext uri="{FF2B5EF4-FFF2-40B4-BE49-F238E27FC236}">
                <a16:creationId xmlns:a16="http://schemas.microsoft.com/office/drawing/2014/main" id="{C390578C-F995-47B7-B532-7EBDB11C3BB5}"/>
              </a:ext>
            </a:extLst>
          </p:cNvPr>
          <p:cNvCxnSpPr/>
          <p:nvPr/>
        </p:nvCxnSpPr>
        <p:spPr>
          <a:xfrm>
            <a:off x="0" y="564421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23"/>
          <p:cNvSpPr>
            <a:spLocks noEditPoints="1"/>
          </p:cNvSpPr>
          <p:nvPr/>
        </p:nvSpPr>
        <p:spPr bwMode="auto">
          <a:xfrm>
            <a:off x="5095123" y="2976696"/>
            <a:ext cx="590782" cy="431522"/>
          </a:xfrm>
          <a:custGeom>
            <a:avLst/>
            <a:gdLst>
              <a:gd name="T0" fmla="*/ 2147483646 w 68"/>
              <a:gd name="T1" fmla="*/ 2147483646 h 58"/>
              <a:gd name="T2" fmla="*/ 2147483646 w 68"/>
              <a:gd name="T3" fmla="*/ 2147483646 h 58"/>
              <a:gd name="T4" fmla="*/ 0 w 68"/>
              <a:gd name="T5" fmla="*/ 2147483646 h 58"/>
              <a:gd name="T6" fmla="*/ 0 w 68"/>
              <a:gd name="T7" fmla="*/ 2147483646 h 58"/>
              <a:gd name="T8" fmla="*/ 2147483646 w 68"/>
              <a:gd name="T9" fmla="*/ 2147483646 h 58"/>
              <a:gd name="T10" fmla="*/ 2147483646 w 68"/>
              <a:gd name="T11" fmla="*/ 2147483646 h 58"/>
              <a:gd name="T12" fmla="*/ 2147483646 w 68"/>
              <a:gd name="T13" fmla="*/ 2147483646 h 58"/>
              <a:gd name="T14" fmla="*/ 2147483646 w 68"/>
              <a:gd name="T15" fmla="*/ 2147483646 h 58"/>
              <a:gd name="T16" fmla="*/ 2147483646 w 68"/>
              <a:gd name="T17" fmla="*/ 2147483646 h 58"/>
              <a:gd name="T18" fmla="*/ 2147483646 w 68"/>
              <a:gd name="T19" fmla="*/ 2147483646 h 58"/>
              <a:gd name="T20" fmla="*/ 2147483646 w 68"/>
              <a:gd name="T21" fmla="*/ 2147483646 h 58"/>
              <a:gd name="T22" fmla="*/ 2147483646 w 68"/>
              <a:gd name="T23" fmla="*/ 2147483646 h 58"/>
              <a:gd name="T24" fmla="*/ 2147483646 w 68"/>
              <a:gd name="T25" fmla="*/ 0 h 58"/>
              <a:gd name="T26" fmla="*/ 2147483646 w 68"/>
              <a:gd name="T27" fmla="*/ 0 h 58"/>
              <a:gd name="T28" fmla="*/ 2147483646 w 68"/>
              <a:gd name="T29" fmla="*/ 2147483646 h 58"/>
              <a:gd name="T30" fmla="*/ 2147483646 w 68"/>
              <a:gd name="T31" fmla="*/ 2147483646 h 58"/>
              <a:gd name="T32" fmla="*/ 2147483646 w 68"/>
              <a:gd name="T33" fmla="*/ 2147483646 h 58"/>
              <a:gd name="T34" fmla="*/ 2147483646 w 68"/>
              <a:gd name="T35" fmla="*/ 2147483646 h 58"/>
              <a:gd name="T36" fmla="*/ 2147483646 w 68"/>
              <a:gd name="T37" fmla="*/ 2147483646 h 58"/>
              <a:gd name="T38" fmla="*/ 2147483646 w 68"/>
              <a:gd name="T39" fmla="*/ 2147483646 h 58"/>
              <a:gd name="T40" fmla="*/ 2147483646 w 68"/>
              <a:gd name="T41" fmla="*/ 2147483646 h 58"/>
              <a:gd name="T42" fmla="*/ 2147483646 w 68"/>
              <a:gd name="T43" fmla="*/ 2147483646 h 58"/>
              <a:gd name="T44" fmla="*/ 2147483646 w 68"/>
              <a:gd name="T45" fmla="*/ 2147483646 h 58"/>
              <a:gd name="T46" fmla="*/ 2147483646 w 68"/>
              <a:gd name="T47" fmla="*/ 2147483646 h 58"/>
              <a:gd name="T48" fmla="*/ 2147483646 w 68"/>
              <a:gd name="T49" fmla="*/ 2147483646 h 58"/>
              <a:gd name="T50" fmla="*/ 2147483646 w 68"/>
              <a:gd name="T51" fmla="*/ 2147483646 h 58"/>
              <a:gd name="T52" fmla="*/ 2147483646 w 68"/>
              <a:gd name="T53" fmla="*/ 2147483646 h 58"/>
              <a:gd name="T54" fmla="*/ 2147483646 w 68"/>
              <a:gd name="T55" fmla="*/ 2147483646 h 58"/>
              <a:gd name="T56" fmla="*/ 2147483646 w 68"/>
              <a:gd name="T57" fmla="*/ 2147483646 h 58"/>
              <a:gd name="T58" fmla="*/ 2147483646 w 68"/>
              <a:gd name="T59" fmla="*/ 2147483646 h 58"/>
              <a:gd name="T60" fmla="*/ 2147483646 w 68"/>
              <a:gd name="T61" fmla="*/ 2147483646 h 58"/>
              <a:gd name="T62" fmla="*/ 2147483646 w 68"/>
              <a:gd name="T63" fmla="*/ 2147483646 h 58"/>
              <a:gd name="T64" fmla="*/ 2147483646 w 68"/>
              <a:gd name="T65" fmla="*/ 2147483646 h 58"/>
              <a:gd name="T66" fmla="*/ 2147483646 w 68"/>
              <a:gd name="T67" fmla="*/ 2147483646 h 58"/>
              <a:gd name="T68" fmla="*/ 2147483646 w 68"/>
              <a:gd name="T69" fmla="*/ 2147483646 h 58"/>
              <a:gd name="T70" fmla="*/ 2147483646 w 68"/>
              <a:gd name="T71" fmla="*/ 2147483646 h 58"/>
              <a:gd name="T72" fmla="*/ 2147483646 w 68"/>
              <a:gd name="T73" fmla="*/ 2147483646 h 58"/>
              <a:gd name="T74" fmla="*/ 2147483646 w 68"/>
              <a:gd name="T75" fmla="*/ 2147483646 h 58"/>
              <a:gd name="T76" fmla="*/ 2147483646 w 68"/>
              <a:gd name="T77" fmla="*/ 2147483646 h 58"/>
              <a:gd name="T78" fmla="*/ 2147483646 w 68"/>
              <a:gd name="T79" fmla="*/ 2147483646 h 58"/>
              <a:gd name="T80" fmla="*/ 2147483646 w 68"/>
              <a:gd name="T81" fmla="*/ 2147483646 h 58"/>
              <a:gd name="T82" fmla="*/ 2147483646 w 68"/>
              <a:gd name="T83" fmla="*/ 2147483646 h 58"/>
              <a:gd name="T84" fmla="*/ 2147483646 w 68"/>
              <a:gd name="T85" fmla="*/ 2147483646 h 58"/>
              <a:gd name="T86" fmla="*/ 2147483646 w 68"/>
              <a:gd name="T87" fmla="*/ 2147483646 h 58"/>
              <a:gd name="T88" fmla="*/ 2147483646 w 68"/>
              <a:gd name="T89" fmla="*/ 2147483646 h 58"/>
              <a:gd name="T90" fmla="*/ 2147483646 w 68"/>
              <a:gd name="T91" fmla="*/ 2147483646 h 58"/>
              <a:gd name="T92" fmla="*/ 2147483646 w 68"/>
              <a:gd name="T93" fmla="*/ 2147483646 h 58"/>
              <a:gd name="T94" fmla="*/ 2147483646 w 68"/>
              <a:gd name="T95" fmla="*/ 2147483646 h 58"/>
              <a:gd name="T96" fmla="*/ 2147483646 w 68"/>
              <a:gd name="T97" fmla="*/ 2147483646 h 58"/>
              <a:gd name="T98" fmla="*/ 2147483646 w 68"/>
              <a:gd name="T99" fmla="*/ 2147483646 h 58"/>
              <a:gd name="T100" fmla="*/ 2147483646 w 68"/>
              <a:gd name="T101" fmla="*/ 2147483646 h 5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8" h="58">
                <a:moveTo>
                  <a:pt x="10" y="58"/>
                </a:moveTo>
                <a:cubicBezTo>
                  <a:pt x="9" y="58"/>
                  <a:pt x="9" y="58"/>
                  <a:pt x="9" y="58"/>
                </a:cubicBezTo>
                <a:cubicBezTo>
                  <a:pt x="4" y="58"/>
                  <a:pt x="0" y="54"/>
                  <a:pt x="0" y="4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4" y="9"/>
                  <a:pt x="9" y="9"/>
                </a:cubicBezTo>
                <a:cubicBezTo>
                  <a:pt x="10" y="9"/>
                  <a:pt x="10" y="9"/>
                  <a:pt x="10" y="9"/>
                </a:cubicBezTo>
                <a:lnTo>
                  <a:pt x="10" y="58"/>
                </a:lnTo>
                <a:close/>
                <a:moveTo>
                  <a:pt x="55" y="58"/>
                </a:moveTo>
                <a:cubicBezTo>
                  <a:pt x="14" y="58"/>
                  <a:pt x="14" y="58"/>
                  <a:pt x="14" y="58"/>
                </a:cubicBezTo>
                <a:cubicBezTo>
                  <a:pt x="14" y="9"/>
                  <a:pt x="14" y="9"/>
                  <a:pt x="14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55" y="9"/>
                  <a:pt x="55" y="9"/>
                  <a:pt x="55" y="9"/>
                </a:cubicBezTo>
                <a:lnTo>
                  <a:pt x="55" y="58"/>
                </a:lnTo>
                <a:close/>
                <a:moveTo>
                  <a:pt x="49" y="30"/>
                </a:moveTo>
                <a:cubicBezTo>
                  <a:pt x="49" y="29"/>
                  <a:pt x="49" y="29"/>
                  <a:pt x="4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39" y="19"/>
                  <a:pt x="38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0" y="19"/>
                  <a:pt x="30" y="20"/>
                  <a:pt x="30" y="20"/>
                </a:cubicBezTo>
                <a:cubicBezTo>
                  <a:pt x="30" y="29"/>
                  <a:pt x="30" y="29"/>
                  <a:pt x="30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0" y="29"/>
                  <a:pt x="20" y="29"/>
                  <a:pt x="20" y="30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8"/>
                  <a:pt x="20" y="38"/>
                  <a:pt x="21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0" y="47"/>
                  <a:pt x="30" y="47"/>
                  <a:pt x="30" y="47"/>
                </a:cubicBezTo>
                <a:cubicBezTo>
                  <a:pt x="30" y="48"/>
                  <a:pt x="30" y="48"/>
                  <a:pt x="31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8"/>
                  <a:pt x="39" y="48"/>
                  <a:pt x="39" y="47"/>
                </a:cubicBezTo>
                <a:cubicBezTo>
                  <a:pt x="39" y="38"/>
                  <a:pt x="39" y="38"/>
                  <a:pt x="39" y="38"/>
                </a:cubicBezTo>
                <a:cubicBezTo>
                  <a:pt x="48" y="38"/>
                  <a:pt x="48" y="38"/>
                  <a:pt x="48" y="38"/>
                </a:cubicBezTo>
                <a:cubicBezTo>
                  <a:pt x="49" y="38"/>
                  <a:pt x="49" y="38"/>
                  <a:pt x="49" y="37"/>
                </a:cubicBezTo>
                <a:lnTo>
                  <a:pt x="49" y="30"/>
                </a:lnTo>
                <a:close/>
                <a:moveTo>
                  <a:pt x="44" y="9"/>
                </a:moveTo>
                <a:cubicBezTo>
                  <a:pt x="44" y="4"/>
                  <a:pt x="44" y="4"/>
                  <a:pt x="4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68" y="49"/>
                </a:moveTo>
                <a:cubicBezTo>
                  <a:pt x="68" y="54"/>
                  <a:pt x="65" y="58"/>
                  <a:pt x="60" y="58"/>
                </a:cubicBezTo>
                <a:cubicBezTo>
                  <a:pt x="59" y="58"/>
                  <a:pt x="59" y="58"/>
                  <a:pt x="59" y="58"/>
                </a:cubicBezTo>
                <a:cubicBezTo>
                  <a:pt x="59" y="9"/>
                  <a:pt x="59" y="9"/>
                  <a:pt x="59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5" y="9"/>
                  <a:pt x="68" y="13"/>
                  <a:pt x="68" y="18"/>
                </a:cubicBezTo>
                <a:lnTo>
                  <a:pt x="68" y="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9" name="Freeform 152"/>
          <p:cNvSpPr>
            <a:spLocks noEditPoints="1"/>
          </p:cNvSpPr>
          <p:nvPr/>
        </p:nvSpPr>
        <p:spPr bwMode="auto">
          <a:xfrm>
            <a:off x="232515" y="4197926"/>
            <a:ext cx="504637" cy="512403"/>
          </a:xfrm>
          <a:custGeom>
            <a:avLst/>
            <a:gdLst>
              <a:gd name="T0" fmla="*/ 2147483646 w 73"/>
              <a:gd name="T1" fmla="*/ 2147483646 h 68"/>
              <a:gd name="T2" fmla="*/ 2147483646 w 73"/>
              <a:gd name="T3" fmla="*/ 2147483646 h 68"/>
              <a:gd name="T4" fmla="*/ 2147483646 w 73"/>
              <a:gd name="T5" fmla="*/ 2147483646 h 68"/>
              <a:gd name="T6" fmla="*/ 2147483646 w 73"/>
              <a:gd name="T7" fmla="*/ 2147483646 h 68"/>
              <a:gd name="T8" fmla="*/ 2147483646 w 73"/>
              <a:gd name="T9" fmla="*/ 2147483646 h 68"/>
              <a:gd name="T10" fmla="*/ 2147483646 w 73"/>
              <a:gd name="T11" fmla="*/ 2147483646 h 68"/>
              <a:gd name="T12" fmla="*/ 0 w 73"/>
              <a:gd name="T13" fmla="*/ 2147483646 h 68"/>
              <a:gd name="T14" fmla="*/ 0 w 73"/>
              <a:gd name="T15" fmla="*/ 2147483646 h 68"/>
              <a:gd name="T16" fmla="*/ 2147483646 w 73"/>
              <a:gd name="T17" fmla="*/ 0 h 68"/>
              <a:gd name="T18" fmla="*/ 2147483646 w 73"/>
              <a:gd name="T19" fmla="*/ 2147483646 h 68"/>
              <a:gd name="T20" fmla="*/ 2147483646 w 73"/>
              <a:gd name="T21" fmla="*/ 2147483646 h 68"/>
              <a:gd name="T22" fmla="*/ 2147483646 w 73"/>
              <a:gd name="T23" fmla="*/ 2147483646 h 68"/>
              <a:gd name="T24" fmla="*/ 0 w 73"/>
              <a:gd name="T25" fmla="*/ 2147483646 h 68"/>
              <a:gd name="T26" fmla="*/ 0 w 73"/>
              <a:gd name="T27" fmla="*/ 2147483646 h 68"/>
              <a:gd name="T28" fmla="*/ 2147483646 w 73"/>
              <a:gd name="T29" fmla="*/ 2147483646 h 68"/>
              <a:gd name="T30" fmla="*/ 2147483646 w 73"/>
              <a:gd name="T31" fmla="*/ 2147483646 h 68"/>
              <a:gd name="T32" fmla="*/ 2147483646 w 73"/>
              <a:gd name="T33" fmla="*/ 2147483646 h 68"/>
              <a:gd name="T34" fmla="*/ 2147483646 w 73"/>
              <a:gd name="T35" fmla="*/ 2147483646 h 68"/>
              <a:gd name="T36" fmla="*/ 2147483646 w 73"/>
              <a:gd name="T37" fmla="*/ 2147483646 h 68"/>
              <a:gd name="T38" fmla="*/ 2147483646 w 73"/>
              <a:gd name="T39" fmla="*/ 2147483646 h 68"/>
              <a:gd name="T40" fmla="*/ 2147483646 w 73"/>
              <a:gd name="T41" fmla="*/ 2147483646 h 68"/>
              <a:gd name="T42" fmla="*/ 2147483646 w 73"/>
              <a:gd name="T43" fmla="*/ 2147483646 h 68"/>
              <a:gd name="T44" fmla="*/ 2147483646 w 73"/>
              <a:gd name="T45" fmla="*/ 2147483646 h 68"/>
              <a:gd name="T46" fmla="*/ 2147483646 w 73"/>
              <a:gd name="T47" fmla="*/ 2147483646 h 68"/>
              <a:gd name="T48" fmla="*/ 2147483646 w 73"/>
              <a:gd name="T49" fmla="*/ 2147483646 h 68"/>
              <a:gd name="T50" fmla="*/ 2147483646 w 73"/>
              <a:gd name="T51" fmla="*/ 2147483646 h 68"/>
              <a:gd name="T52" fmla="*/ 2147483646 w 73"/>
              <a:gd name="T53" fmla="*/ 2147483646 h 68"/>
              <a:gd name="T54" fmla="*/ 2147483646 w 73"/>
              <a:gd name="T55" fmla="*/ 2147483646 h 68"/>
              <a:gd name="T56" fmla="*/ 2147483646 w 73"/>
              <a:gd name="T57" fmla="*/ 2147483646 h 68"/>
              <a:gd name="T58" fmla="*/ 2147483646 w 73"/>
              <a:gd name="T59" fmla="*/ 2147483646 h 68"/>
              <a:gd name="T60" fmla="*/ 2147483646 w 73"/>
              <a:gd name="T61" fmla="*/ 2147483646 h 68"/>
              <a:gd name="T62" fmla="*/ 2147483646 w 73"/>
              <a:gd name="T63" fmla="*/ 2147483646 h 68"/>
              <a:gd name="T64" fmla="*/ 2147483646 w 73"/>
              <a:gd name="T65" fmla="*/ 2147483646 h 68"/>
              <a:gd name="T66" fmla="*/ 2147483646 w 73"/>
              <a:gd name="T67" fmla="*/ 2147483646 h 68"/>
              <a:gd name="T68" fmla="*/ 2147483646 w 73"/>
              <a:gd name="T69" fmla="*/ 2147483646 h 68"/>
              <a:gd name="T70" fmla="*/ 2147483646 w 73"/>
              <a:gd name="T71" fmla="*/ 2147483646 h 68"/>
              <a:gd name="T72" fmla="*/ 2147483646 w 73"/>
              <a:gd name="T73" fmla="*/ 2147483646 h 68"/>
              <a:gd name="T74" fmla="*/ 2147483646 w 73"/>
              <a:gd name="T75" fmla="*/ 2147483646 h 68"/>
              <a:gd name="T76" fmla="*/ 2147483646 w 73"/>
              <a:gd name="T77" fmla="*/ 2147483646 h 68"/>
              <a:gd name="T78" fmla="*/ 2147483646 w 73"/>
              <a:gd name="T79" fmla="*/ 2147483646 h 6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3" h="68">
                <a:moveTo>
                  <a:pt x="73" y="14"/>
                </a:moveTo>
                <a:cubicBezTo>
                  <a:pt x="73" y="19"/>
                  <a:pt x="73" y="19"/>
                  <a:pt x="73" y="19"/>
                </a:cubicBezTo>
                <a:cubicBezTo>
                  <a:pt x="68" y="19"/>
                  <a:pt x="68" y="19"/>
                  <a:pt x="68" y="19"/>
                </a:cubicBezTo>
                <a:cubicBezTo>
                  <a:pt x="68" y="20"/>
                  <a:pt x="67" y="22"/>
                  <a:pt x="65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5" y="20"/>
                  <a:pt x="5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4"/>
                  <a:pt x="0" y="14"/>
                  <a:pt x="0" y="14"/>
                </a:cubicBezTo>
                <a:cubicBezTo>
                  <a:pt x="36" y="0"/>
                  <a:pt x="36" y="0"/>
                  <a:pt x="36" y="0"/>
                </a:cubicBezTo>
                <a:lnTo>
                  <a:pt x="73" y="14"/>
                </a:lnTo>
                <a:close/>
                <a:moveTo>
                  <a:pt x="73" y="63"/>
                </a:moveTo>
                <a:cubicBezTo>
                  <a:pt x="73" y="68"/>
                  <a:pt x="73" y="68"/>
                  <a:pt x="73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2"/>
                  <a:pt x="1" y="60"/>
                  <a:pt x="2" y="60"/>
                </a:cubicBezTo>
                <a:cubicBezTo>
                  <a:pt x="70" y="60"/>
                  <a:pt x="70" y="60"/>
                  <a:pt x="70" y="60"/>
                </a:cubicBezTo>
                <a:cubicBezTo>
                  <a:pt x="71" y="60"/>
                  <a:pt x="73" y="62"/>
                  <a:pt x="73" y="63"/>
                </a:cubicBezTo>
                <a:close/>
                <a:moveTo>
                  <a:pt x="19" y="24"/>
                </a:moveTo>
                <a:cubicBezTo>
                  <a:pt x="19" y="53"/>
                  <a:pt x="19" y="53"/>
                  <a:pt x="19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24"/>
                  <a:pt x="24" y="24"/>
                  <a:pt x="2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53"/>
                  <a:pt x="34" y="53"/>
                  <a:pt x="34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24"/>
                  <a:pt x="39" y="24"/>
                  <a:pt x="39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53"/>
                  <a:pt x="48" y="53"/>
                  <a:pt x="48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3" y="24"/>
                  <a:pt x="53" y="24"/>
                  <a:pt x="5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3" y="53"/>
                  <a:pt x="63" y="53"/>
                  <a:pt x="63" y="53"/>
                </a:cubicBezTo>
                <a:cubicBezTo>
                  <a:pt x="65" y="53"/>
                  <a:pt x="65" y="53"/>
                  <a:pt x="65" y="53"/>
                </a:cubicBezTo>
                <a:cubicBezTo>
                  <a:pt x="67" y="53"/>
                  <a:pt x="68" y="54"/>
                  <a:pt x="68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56"/>
                  <a:pt x="5" y="56"/>
                  <a:pt x="5" y="56"/>
                </a:cubicBezTo>
                <a:cubicBezTo>
                  <a:pt x="5" y="54"/>
                  <a:pt x="6" y="53"/>
                  <a:pt x="7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24"/>
                  <a:pt x="9" y="24"/>
                  <a:pt x="9" y="24"/>
                </a:cubicBezTo>
                <a:lnTo>
                  <a:pt x="19" y="24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/>
          <a:p>
            <a:endParaRPr lang="ru-RU"/>
          </a:p>
        </p:txBody>
      </p:sp>
      <p:sp>
        <p:nvSpPr>
          <p:cNvPr id="30" name="Freeform 204"/>
          <p:cNvSpPr>
            <a:spLocks noEditPoints="1"/>
          </p:cNvSpPr>
          <p:nvPr/>
        </p:nvSpPr>
        <p:spPr bwMode="auto">
          <a:xfrm>
            <a:off x="5095123" y="1879219"/>
            <a:ext cx="590782" cy="448345"/>
          </a:xfrm>
          <a:custGeom>
            <a:avLst/>
            <a:gdLst>
              <a:gd name="T0" fmla="*/ 2147483646 w 87"/>
              <a:gd name="T1" fmla="*/ 2147483646 h 58"/>
              <a:gd name="T2" fmla="*/ 2147483646 w 87"/>
              <a:gd name="T3" fmla="*/ 2147483646 h 58"/>
              <a:gd name="T4" fmla="*/ 2147483646 w 87"/>
              <a:gd name="T5" fmla="*/ 2147483646 h 58"/>
              <a:gd name="T6" fmla="*/ 2147483646 w 87"/>
              <a:gd name="T7" fmla="*/ 2147483646 h 58"/>
              <a:gd name="T8" fmla="*/ 2147483646 w 87"/>
              <a:gd name="T9" fmla="*/ 2147483646 h 58"/>
              <a:gd name="T10" fmla="*/ 2147483646 w 87"/>
              <a:gd name="T11" fmla="*/ 2147483646 h 58"/>
              <a:gd name="T12" fmla="*/ 2147483646 w 87"/>
              <a:gd name="T13" fmla="*/ 2147483646 h 58"/>
              <a:gd name="T14" fmla="*/ 2147483646 w 87"/>
              <a:gd name="T15" fmla="*/ 2147483646 h 58"/>
              <a:gd name="T16" fmla="*/ 2147483646 w 87"/>
              <a:gd name="T17" fmla="*/ 2147483646 h 58"/>
              <a:gd name="T18" fmla="*/ 2147483646 w 87"/>
              <a:gd name="T19" fmla="*/ 2147483646 h 58"/>
              <a:gd name="T20" fmla="*/ 2147483646 w 87"/>
              <a:gd name="T21" fmla="*/ 2147483646 h 58"/>
              <a:gd name="T22" fmla="*/ 2147483646 w 87"/>
              <a:gd name="T23" fmla="*/ 2147483646 h 58"/>
              <a:gd name="T24" fmla="*/ 2147483646 w 87"/>
              <a:gd name="T25" fmla="*/ 2147483646 h 58"/>
              <a:gd name="T26" fmla="*/ 2147483646 w 87"/>
              <a:gd name="T27" fmla="*/ 2147483646 h 58"/>
              <a:gd name="T28" fmla="*/ 2147483646 w 87"/>
              <a:gd name="T29" fmla="*/ 2147483646 h 58"/>
              <a:gd name="T30" fmla="*/ 2147483646 w 87"/>
              <a:gd name="T31" fmla="*/ 2147483646 h 58"/>
              <a:gd name="T32" fmla="*/ 2147483646 w 87"/>
              <a:gd name="T33" fmla="*/ 2147483646 h 58"/>
              <a:gd name="T34" fmla="*/ 2147483646 w 87"/>
              <a:gd name="T35" fmla="*/ 2147483646 h 58"/>
              <a:gd name="T36" fmla="*/ 2147483646 w 87"/>
              <a:gd name="T37" fmla="*/ 2147483646 h 58"/>
              <a:gd name="T38" fmla="*/ 0 w 87"/>
              <a:gd name="T39" fmla="*/ 2147483646 h 58"/>
              <a:gd name="T40" fmla="*/ 2147483646 w 87"/>
              <a:gd name="T41" fmla="*/ 2147483646 h 58"/>
              <a:gd name="T42" fmla="*/ 2147483646 w 87"/>
              <a:gd name="T43" fmla="*/ 0 h 58"/>
              <a:gd name="T44" fmla="*/ 2147483646 w 87"/>
              <a:gd name="T45" fmla="*/ 0 h 58"/>
              <a:gd name="T46" fmla="*/ 2147483646 w 87"/>
              <a:gd name="T47" fmla="*/ 0 h 58"/>
              <a:gd name="T48" fmla="*/ 2147483646 w 87"/>
              <a:gd name="T49" fmla="*/ 2147483646 h 58"/>
              <a:gd name="T50" fmla="*/ 2147483646 w 87"/>
              <a:gd name="T51" fmla="*/ 2147483646 h 58"/>
              <a:gd name="T52" fmla="*/ 2147483646 w 87"/>
              <a:gd name="T53" fmla="*/ 2147483646 h 58"/>
              <a:gd name="T54" fmla="*/ 2147483646 w 87"/>
              <a:gd name="T55" fmla="*/ 2147483646 h 58"/>
              <a:gd name="T56" fmla="*/ 2147483646 w 87"/>
              <a:gd name="T57" fmla="*/ 2147483646 h 58"/>
              <a:gd name="T58" fmla="*/ 2147483646 w 87"/>
              <a:gd name="T59" fmla="*/ 2147483646 h 58"/>
              <a:gd name="T60" fmla="*/ 2147483646 w 87"/>
              <a:gd name="T61" fmla="*/ 2147483646 h 58"/>
              <a:gd name="T62" fmla="*/ 2147483646 w 87"/>
              <a:gd name="T63" fmla="*/ 2147483646 h 58"/>
              <a:gd name="T64" fmla="*/ 2147483646 w 87"/>
              <a:gd name="T65" fmla="*/ 2147483646 h 58"/>
              <a:gd name="T66" fmla="*/ 2147483646 w 87"/>
              <a:gd name="T67" fmla="*/ 2147483646 h 58"/>
              <a:gd name="T68" fmla="*/ 2147483646 w 87"/>
              <a:gd name="T69" fmla="*/ 2147483646 h 58"/>
              <a:gd name="T70" fmla="*/ 2147483646 w 87"/>
              <a:gd name="T71" fmla="*/ 2147483646 h 5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983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"/>
          <p:cNvSpPr txBox="1"/>
          <p:nvPr/>
        </p:nvSpPr>
        <p:spPr>
          <a:xfrm>
            <a:off x="1634329" y="740483"/>
            <a:ext cx="1972014" cy="689926"/>
          </a:xfrm>
          <a:prstGeom prst="rect">
            <a:avLst/>
          </a:prstGeom>
        </p:spPr>
        <p:txBody>
          <a:bodyPr wrap="square" lIns="0" tIns="12694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-5" dirty="0" smtClean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206 </a:t>
            </a:r>
            <a:r>
              <a:rPr sz="4400" b="1" spc="-1050" dirty="0" smtClean="0">
                <a:solidFill>
                  <a:srgbClr val="C00000"/>
                </a:solidFill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sz="1600" b="1" spc="-5" dirty="0" err="1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млрд</a:t>
            </a:r>
            <a:r>
              <a:rPr lang="ru-RU" sz="1600" b="1" spc="-5" dirty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.</a:t>
            </a:r>
            <a:r>
              <a:rPr lang="en-US" sz="1600" b="1" spc="-5" dirty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sz="1600" b="1" spc="-5" dirty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т</a:t>
            </a:r>
            <a:r>
              <a:rPr lang="ru-RU" sz="1600" b="1" spc="-5" dirty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г</a:t>
            </a:r>
          </a:p>
        </p:txBody>
      </p:sp>
      <p:pic>
        <p:nvPicPr>
          <p:cNvPr id="30725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69" y="960333"/>
            <a:ext cx="321894" cy="32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bject 10"/>
          <p:cNvSpPr txBox="1"/>
          <p:nvPr/>
        </p:nvSpPr>
        <p:spPr>
          <a:xfrm>
            <a:off x="6067259" y="777033"/>
            <a:ext cx="2517994" cy="616803"/>
          </a:xfrm>
          <a:prstGeom prst="rect">
            <a:avLst/>
          </a:prstGeom>
        </p:spPr>
        <p:txBody>
          <a:bodyPr wrap="square" lIns="0" tIns="62198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spc="-5" dirty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2 </a:t>
            </a:r>
            <a:r>
              <a:rPr lang="kk-KZ" sz="3600" b="1" spc="-5" dirty="0" smtClean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625 </a:t>
            </a:r>
            <a:r>
              <a:rPr lang="ru-RU" sz="1600" b="1" spc="-20" dirty="0">
                <a:ea typeface="Tahoma" pitchFamily="34" charset="0"/>
                <a:cs typeface="Arial" panose="020B0604020202020204" pitchFamily="34" charset="0"/>
              </a:rPr>
              <a:t>проектов</a:t>
            </a:r>
            <a:endParaRPr sz="1600" b="1" spc="-20" dirty="0"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30731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213" y="971166"/>
            <a:ext cx="317156" cy="31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4" name="Прямоугольник 55"/>
          <p:cNvSpPr>
            <a:spLocks noChangeArrowheads="1"/>
          </p:cNvSpPr>
          <p:nvPr/>
        </p:nvSpPr>
        <p:spPr bwMode="auto">
          <a:xfrm>
            <a:off x="6641306" y="4115848"/>
            <a:ext cx="2184400" cy="64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fontAlgn="ctr" hangingPunct="1"/>
            <a:r>
              <a:rPr lang="ru-RU" altLang="en-US" sz="1800" dirty="0" err="1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внутрипосёлковых</a:t>
            </a:r>
            <a:r>
              <a:rPr lang="ru-RU" altLang="en-US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br>
              <a:rPr lang="ru-RU" altLang="en-US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altLang="en-US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дорог</a:t>
            </a:r>
          </a:p>
        </p:txBody>
      </p:sp>
      <p:sp>
        <p:nvSpPr>
          <p:cNvPr id="30735" name="Прямоугольник 56"/>
          <p:cNvSpPr>
            <a:spLocks noChangeArrowheads="1"/>
          </p:cNvSpPr>
          <p:nvPr/>
        </p:nvSpPr>
        <p:spPr bwMode="auto">
          <a:xfrm>
            <a:off x="359570" y="3937000"/>
            <a:ext cx="2370930" cy="70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2" tIns="45696" rIns="91392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fontAlgn="ctr" hangingPunct="1"/>
            <a:r>
              <a:rPr lang="ru-RU" altLang="en-US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инженерных сетей </a:t>
            </a:r>
            <a:r>
              <a:rPr lang="ru-RU" altLang="en-US" sz="2000" b="1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altLang="en-US" sz="2000" b="1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altLang="en-US" sz="1100" i="1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(газо-, водо-, электро-, </a:t>
            </a:r>
            <a:br>
              <a:rPr lang="ru-RU" altLang="en-US" sz="1100" i="1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altLang="en-US" sz="1100" i="1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теплоснабжения)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858000" y="3367091"/>
            <a:ext cx="1751012" cy="584727"/>
          </a:xfrm>
          <a:prstGeom prst="rect">
            <a:avLst/>
          </a:prstGeom>
        </p:spPr>
        <p:txBody>
          <a:bodyPr lIns="91394" tIns="45696" rIns="91394" bIns="45696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spc="-5" dirty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3,6 </a:t>
            </a:r>
            <a:r>
              <a:rPr lang="ru-RU" sz="1800" b="1" spc="-5" dirty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тыс. км</a:t>
            </a:r>
            <a:endParaRPr lang="ru-RU" sz="1200" b="1" spc="-20" dirty="0">
              <a:solidFill>
                <a:srgbClr val="00B050"/>
              </a:solidFill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11164" y="3330580"/>
            <a:ext cx="1959662" cy="584727"/>
          </a:xfrm>
          <a:prstGeom prst="rect">
            <a:avLst/>
          </a:prstGeom>
        </p:spPr>
        <p:txBody>
          <a:bodyPr wrap="square" lIns="91394" tIns="45696" rIns="91394" bIns="45696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spc="-5" dirty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2 009</a:t>
            </a:r>
            <a:r>
              <a:rPr lang="en-US" sz="3200" b="1" spc="-5" dirty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sz="1800" b="1" spc="-5" dirty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км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124796" y="3150246"/>
            <a:ext cx="3285725" cy="369330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30</a:t>
            </a:r>
            <a:r>
              <a:rPr lang="ru-RU" sz="1800" b="1" dirty="0" smtClean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r>
              <a:rPr lang="kk-KZ" sz="1800" b="1" dirty="0" smtClean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в образовании  </a:t>
            </a:r>
            <a:r>
              <a:rPr lang="ru-RU" sz="1200" i="1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1000" i="1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детсады, школы</a:t>
            </a:r>
            <a:r>
              <a:rPr lang="ru-RU" sz="1200" i="1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3118258" y="4005746"/>
            <a:ext cx="2928586" cy="523196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800" b="1" dirty="0" smtClean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sz="1800" b="1" dirty="0" smtClean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sz="1800" b="1" dirty="0" smtClean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  <a:r>
              <a:rPr lang="kk-KZ" sz="1800" b="1" dirty="0" smtClean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в сфере культуры </a:t>
            </a:r>
            <a:r>
              <a:rPr lang="ru-RU" sz="1000" i="1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(клубы, дома культуры, библиотеки)</a:t>
            </a:r>
          </a:p>
        </p:txBody>
      </p:sp>
      <p:sp>
        <p:nvSpPr>
          <p:cNvPr id="30740" name="Прямоугольник 54"/>
          <p:cNvSpPr>
            <a:spLocks noChangeArrowheads="1"/>
          </p:cNvSpPr>
          <p:nvPr/>
        </p:nvSpPr>
        <p:spPr bwMode="auto">
          <a:xfrm>
            <a:off x="3118258" y="4520324"/>
            <a:ext cx="2928586" cy="52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2" tIns="45696" rIns="91392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ctr" hangingPunct="1"/>
            <a:r>
              <a:rPr lang="kk-KZ" altLang="en-US" sz="1800" b="1" dirty="0" smtClean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ru-RU" altLang="en-US" sz="1800" b="1" dirty="0" smtClean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38</a:t>
            </a:r>
            <a:r>
              <a:rPr lang="ru-RU" altLang="en-US" sz="1800" b="1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en-US" sz="12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в сфере спорта </a:t>
            </a:r>
            <a:r>
              <a:rPr lang="ru-RU" altLang="en-US" sz="1000" i="1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(физкультурно-оздоровительные комплексы, спортзалы) 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3135986" y="3476801"/>
            <a:ext cx="2982707" cy="523196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85</a:t>
            </a:r>
            <a:r>
              <a:rPr lang="kk-KZ" sz="1800" b="1" dirty="0" smtClean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в здравоохранении </a:t>
            </a:r>
            <a:r>
              <a:rPr lang="ru-RU" sz="1000" i="1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(фельдшерские пункты, амбулатории, поликлиники)</a:t>
            </a: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-17033" y="30850"/>
            <a:ext cx="9144000" cy="455612"/>
          </a:xfrm>
          <a:prstGeom prst="rect">
            <a:avLst/>
          </a:prstGeom>
        </p:spPr>
        <p:txBody>
          <a:bodyPr lIns="91394" tIns="45696" rIns="91394" bIns="45696" anchor="ctr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defTabSz="9139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cap="small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ФИНАНСИРОВАНИЕ ПРОЕКТА «АУЫЛ – ЕЛ БЕСІГІ» В </a:t>
            </a:r>
            <a:r>
              <a:rPr lang="ru-RU" sz="1800" b="1" u="sng" cap="small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2019-2021 ГОДАХ</a:t>
            </a:r>
          </a:p>
        </p:txBody>
      </p:sp>
      <p:cxnSp>
        <p:nvCxnSpPr>
          <p:cNvPr id="50" name="Straight Connector 32"/>
          <p:cNvCxnSpPr/>
          <p:nvPr/>
        </p:nvCxnSpPr>
        <p:spPr>
          <a:xfrm>
            <a:off x="0" y="533570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30">
            <a:extLst>
              <a:ext uri="{FF2B5EF4-FFF2-40B4-BE49-F238E27FC236}">
                <a16:creationId xmlns:a16="http://schemas.microsoft.com/office/drawing/2014/main" id="{818C01A5-1AB8-4F90-A143-A78D37141D2F}"/>
              </a:ext>
            </a:extLst>
          </p:cNvPr>
          <p:cNvSpPr/>
          <p:nvPr/>
        </p:nvSpPr>
        <p:spPr>
          <a:xfrm>
            <a:off x="903756" y="755025"/>
            <a:ext cx="2793766" cy="726750"/>
          </a:xfrm>
          <a:prstGeom prst="roundRect">
            <a:avLst>
              <a:gd name="adj" fmla="val 5173"/>
            </a:avLst>
          </a:prstGeom>
          <a:noFill/>
          <a:ln w="28575" cap="flat" cmpd="sng" algn="ctr">
            <a:solidFill>
              <a:srgbClr val="FBDD76"/>
            </a:solidFill>
            <a:prstDash val="solid"/>
            <a:miter lim="800000"/>
          </a:ln>
          <a:effectLst/>
        </p:spPr>
        <p:txBody>
          <a:bodyPr lIns="91394" tIns="45696" rIns="91394" bIns="45696" rtlCol="0" anchor="ctr"/>
          <a:lstStyle/>
          <a:p>
            <a:pPr algn="ctr" defTabSz="6902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7" name="Rectangle: Rounded Corners 30">
            <a:extLst>
              <a:ext uri="{FF2B5EF4-FFF2-40B4-BE49-F238E27FC236}">
                <a16:creationId xmlns:a16="http://schemas.microsoft.com/office/drawing/2014/main" id="{C84F0909-957D-490A-8F0F-33BD5DFFDE1C}"/>
              </a:ext>
            </a:extLst>
          </p:cNvPr>
          <p:cNvSpPr/>
          <p:nvPr/>
        </p:nvSpPr>
        <p:spPr>
          <a:xfrm>
            <a:off x="5324273" y="755025"/>
            <a:ext cx="3424136" cy="726750"/>
          </a:xfrm>
          <a:prstGeom prst="roundRect">
            <a:avLst>
              <a:gd name="adj" fmla="val 5173"/>
            </a:avLst>
          </a:prstGeom>
          <a:noFill/>
          <a:ln w="28575" cap="flat" cmpd="sng" algn="ctr">
            <a:solidFill>
              <a:srgbClr val="FBDD76"/>
            </a:solidFill>
            <a:prstDash val="solid"/>
            <a:miter lim="800000"/>
          </a:ln>
          <a:effectLst/>
        </p:spPr>
        <p:txBody>
          <a:bodyPr lIns="91394" tIns="45696" rIns="91394" bIns="45696" rtlCol="0" anchor="ctr"/>
          <a:lstStyle/>
          <a:p>
            <a:pPr algn="ctr" defTabSz="6902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ea typeface="ＭＳ Ｐゴシック"/>
              <a:cs typeface="Arial" panose="020B0604020202020204" pitchFamily="34" charset="0"/>
            </a:endParaRPr>
          </a:p>
        </p:txBody>
      </p:sp>
      <p:grpSp>
        <p:nvGrpSpPr>
          <p:cNvPr id="58" name="Группа 99">
            <a:extLst>
              <a:ext uri="{FF2B5EF4-FFF2-40B4-BE49-F238E27FC236}">
                <a16:creationId xmlns:a16="http://schemas.microsoft.com/office/drawing/2014/main" id="{99B987EE-E82F-4208-8C26-B26FDE7AA050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4214553" y="850113"/>
            <a:ext cx="225955" cy="557110"/>
            <a:chOff x="5048874" y="1509126"/>
            <a:chExt cx="459230" cy="630576"/>
          </a:xfrm>
        </p:grpSpPr>
        <p:sp>
          <p:nvSpPr>
            <p:cNvPr id="64" name="Chevron2">
              <a:extLst>
                <a:ext uri="{FF2B5EF4-FFF2-40B4-BE49-F238E27FC236}">
                  <a16:creationId xmlns:a16="http://schemas.microsoft.com/office/drawing/2014/main" id="{5037FA63-6F93-40E7-A557-B189F98E3A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46806" y="1548303"/>
              <a:ext cx="244095" cy="55222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65" name="Chevron2">
              <a:extLst>
                <a:ext uri="{FF2B5EF4-FFF2-40B4-BE49-F238E27FC236}">
                  <a16:creationId xmlns:a16="http://schemas.microsoft.com/office/drawing/2014/main" id="{DE22FB06-6EFA-4657-957B-AECA81664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4020" y="1509126"/>
              <a:ext cx="279261" cy="630576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sp>
        <p:nvSpPr>
          <p:cNvPr id="70" name="Oval 118">
            <a:extLst>
              <a:ext uri="{FF2B5EF4-FFF2-40B4-BE49-F238E27FC236}">
                <a16:creationId xmlns:a16="http://schemas.microsoft.com/office/drawing/2014/main" id="{338A1E5A-F3B8-4324-9954-011CCBDFF58E}"/>
              </a:ext>
            </a:extLst>
          </p:cNvPr>
          <p:cNvSpPr/>
          <p:nvPr/>
        </p:nvSpPr>
        <p:spPr>
          <a:xfrm>
            <a:off x="970578" y="853983"/>
            <a:ext cx="525355" cy="528834"/>
          </a:xfrm>
          <a:prstGeom prst="ellipse">
            <a:avLst/>
          </a:prstGeom>
          <a:noFill/>
          <a:ln w="28575" cap="flat" cmpd="sng" algn="ctr">
            <a:solidFill>
              <a:srgbClr val="FBDD76"/>
            </a:solidFill>
            <a:prstDash val="solid"/>
            <a:miter lim="800000"/>
          </a:ln>
          <a:effectLst/>
        </p:spPr>
        <p:txBody>
          <a:bodyPr lIns="91394" tIns="45696" rIns="91394" bIns="45696" rtlCol="0" anchor="ctr"/>
          <a:lstStyle/>
          <a:p>
            <a:pPr algn="ctr" defTabSz="69021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 kern="0" dirty="0" err="1">
              <a:solidFill>
                <a:prstClr val="white"/>
              </a:solidFill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79" name="Oval 118">
            <a:extLst>
              <a:ext uri="{FF2B5EF4-FFF2-40B4-BE49-F238E27FC236}">
                <a16:creationId xmlns:a16="http://schemas.microsoft.com/office/drawing/2014/main" id="{CCF28853-CC61-4315-AEF2-01499BA8DACA}"/>
              </a:ext>
            </a:extLst>
          </p:cNvPr>
          <p:cNvSpPr/>
          <p:nvPr/>
        </p:nvSpPr>
        <p:spPr>
          <a:xfrm>
            <a:off x="5478120" y="846073"/>
            <a:ext cx="525355" cy="528834"/>
          </a:xfrm>
          <a:prstGeom prst="ellipse">
            <a:avLst/>
          </a:prstGeom>
          <a:noFill/>
          <a:ln w="28575" cap="flat" cmpd="sng" algn="ctr">
            <a:solidFill>
              <a:srgbClr val="FBDD76"/>
            </a:solidFill>
            <a:prstDash val="solid"/>
            <a:miter lim="800000"/>
          </a:ln>
          <a:effectLst/>
        </p:spPr>
        <p:txBody>
          <a:bodyPr lIns="91394" tIns="45696" rIns="91394" bIns="45696" rtlCol="0" anchor="ctr"/>
          <a:lstStyle/>
          <a:p>
            <a:pPr algn="ctr" defTabSz="69021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 kern="0" dirty="0" err="1">
              <a:solidFill>
                <a:prstClr val="white"/>
              </a:solidFill>
              <a:ea typeface="ＭＳ Ｐゴシック"/>
              <a:cs typeface="Arial" panose="020B0604020202020204" pitchFamily="34" charset="0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3FD75E8-4121-4757-97AB-E39592337217}"/>
              </a:ext>
            </a:extLst>
          </p:cNvPr>
          <p:cNvCxnSpPr>
            <a:cxnSpLocks/>
          </p:cNvCxnSpPr>
          <p:nvPr/>
        </p:nvCxnSpPr>
        <p:spPr>
          <a:xfrm>
            <a:off x="2832" y="1781264"/>
            <a:ext cx="9141169" cy="0"/>
          </a:xfrm>
          <a:prstGeom prst="line">
            <a:avLst/>
          </a:prstGeom>
          <a:ln w="6350">
            <a:solidFill>
              <a:srgbClr val="7F7F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657EA657-0187-4F89-A362-BF31902497A3}"/>
              </a:ext>
            </a:extLst>
          </p:cNvPr>
          <p:cNvSpPr txBox="1">
            <a:spLocks/>
          </p:cNvSpPr>
          <p:nvPr/>
        </p:nvSpPr>
        <p:spPr>
          <a:xfrm>
            <a:off x="6231476" y="1870937"/>
            <a:ext cx="2823494" cy="1162322"/>
          </a:xfrm>
          <a:prstGeom prst="roundRect">
            <a:avLst>
              <a:gd name="adj" fmla="val 4810"/>
            </a:avLst>
          </a:prstGeom>
          <a:solidFill>
            <a:srgbClr val="C9F0FF"/>
          </a:solidFill>
          <a:ln>
            <a:noFill/>
          </a:ln>
        </p:spPr>
        <p:txBody>
          <a:bodyPr vert="vert" wrap="square" lIns="41301" tIns="702129" rIns="41306" bIns="41306" rtlCol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defTabSz="671171">
              <a:buClr>
                <a:srgbClr val="FFFFFF"/>
              </a:buClr>
              <a:defRPr/>
            </a:pPr>
            <a:endParaRPr lang="ru-RU" sz="800" b="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7A97053-FDD0-4669-9E71-89D2461C4378}"/>
              </a:ext>
            </a:extLst>
          </p:cNvPr>
          <p:cNvSpPr txBox="1">
            <a:spLocks/>
          </p:cNvSpPr>
          <p:nvPr/>
        </p:nvSpPr>
        <p:spPr>
          <a:xfrm>
            <a:off x="3177572" y="1870937"/>
            <a:ext cx="2823494" cy="1162322"/>
          </a:xfrm>
          <a:prstGeom prst="roundRect">
            <a:avLst>
              <a:gd name="adj" fmla="val 4810"/>
            </a:avLst>
          </a:prstGeom>
          <a:solidFill>
            <a:srgbClr val="C9F0FF"/>
          </a:solidFill>
          <a:ln>
            <a:noFill/>
          </a:ln>
        </p:spPr>
        <p:txBody>
          <a:bodyPr vert="vert" wrap="square" lIns="41301" tIns="702129" rIns="41306" bIns="41306" rtlCol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defTabSz="671171">
              <a:buClr>
                <a:srgbClr val="FFFFFF"/>
              </a:buClr>
              <a:defRPr/>
            </a:pPr>
            <a:endParaRPr lang="ru-RU" sz="800" b="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FA63B01-F0E6-4F28-9B2F-32BA9C60AEF1}"/>
              </a:ext>
            </a:extLst>
          </p:cNvPr>
          <p:cNvSpPr txBox="1">
            <a:spLocks/>
          </p:cNvSpPr>
          <p:nvPr/>
        </p:nvSpPr>
        <p:spPr>
          <a:xfrm>
            <a:off x="123667" y="1856700"/>
            <a:ext cx="2823494" cy="1162322"/>
          </a:xfrm>
          <a:prstGeom prst="roundRect">
            <a:avLst>
              <a:gd name="adj" fmla="val 4810"/>
            </a:avLst>
          </a:prstGeom>
          <a:solidFill>
            <a:srgbClr val="C9F0FF"/>
          </a:solidFill>
          <a:ln>
            <a:noFill/>
          </a:ln>
        </p:spPr>
        <p:txBody>
          <a:bodyPr vert="vert" wrap="square" lIns="41301" tIns="702129" rIns="41306" bIns="41306" rtlCol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defTabSz="671171">
              <a:buClr>
                <a:srgbClr val="FFFFFF"/>
              </a:buClr>
              <a:defRPr/>
            </a:pPr>
            <a:endParaRPr lang="ru-RU" sz="800" b="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</a:endParaRPr>
          </a:p>
        </p:txBody>
      </p:sp>
      <p:sp>
        <p:nvSpPr>
          <p:cNvPr id="93" name="Oval 118">
            <a:extLst>
              <a:ext uri="{FF2B5EF4-FFF2-40B4-BE49-F238E27FC236}">
                <a16:creationId xmlns:a16="http://schemas.microsoft.com/office/drawing/2014/main" id="{9805A564-9D9B-403A-81DA-AF82FF93AAC8}"/>
              </a:ext>
            </a:extLst>
          </p:cNvPr>
          <p:cNvSpPr/>
          <p:nvPr/>
        </p:nvSpPr>
        <p:spPr>
          <a:xfrm>
            <a:off x="253842" y="2167232"/>
            <a:ext cx="530406" cy="533920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F9C61B"/>
            </a:solidFill>
            <a:prstDash val="solid"/>
          </a:ln>
          <a:effectLst/>
        </p:spPr>
        <p:txBody>
          <a:bodyPr lIns="68546" tIns="34272" rIns="68546" bIns="34272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ru-RU" kern="0" dirty="0" err="1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94" name="Oval 118">
            <a:extLst>
              <a:ext uri="{FF2B5EF4-FFF2-40B4-BE49-F238E27FC236}">
                <a16:creationId xmlns:a16="http://schemas.microsoft.com/office/drawing/2014/main" id="{165AA367-2EFC-48CD-961C-3240954440D2}"/>
              </a:ext>
            </a:extLst>
          </p:cNvPr>
          <p:cNvSpPr/>
          <p:nvPr/>
        </p:nvSpPr>
        <p:spPr>
          <a:xfrm>
            <a:off x="3331349" y="2174702"/>
            <a:ext cx="530406" cy="533920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F9C61B"/>
            </a:solidFill>
            <a:prstDash val="solid"/>
          </a:ln>
          <a:effectLst/>
        </p:spPr>
        <p:txBody>
          <a:bodyPr lIns="68546" tIns="34272" rIns="68546" bIns="34272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ru-RU" kern="0" dirty="0" err="1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95" name="Oval 118">
            <a:extLst>
              <a:ext uri="{FF2B5EF4-FFF2-40B4-BE49-F238E27FC236}">
                <a16:creationId xmlns:a16="http://schemas.microsoft.com/office/drawing/2014/main" id="{66351A7B-26DB-405D-83E2-A980D980C9ED}"/>
              </a:ext>
            </a:extLst>
          </p:cNvPr>
          <p:cNvSpPr/>
          <p:nvPr/>
        </p:nvSpPr>
        <p:spPr>
          <a:xfrm>
            <a:off x="6382392" y="2177189"/>
            <a:ext cx="530406" cy="533920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F9C61B"/>
            </a:solidFill>
            <a:prstDash val="solid"/>
          </a:ln>
          <a:effectLst/>
        </p:spPr>
        <p:txBody>
          <a:bodyPr lIns="68546" tIns="34272" rIns="68546" bIns="34272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ru-RU" kern="0" dirty="0" err="1">
              <a:solidFill>
                <a:srgbClr val="FFFFFF"/>
              </a:solidFill>
              <a:ea typeface="ＭＳ Ｐゴシック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8863896-BEF9-447D-9713-2004C8F82387}"/>
              </a:ext>
            </a:extLst>
          </p:cNvPr>
          <p:cNvGrpSpPr/>
          <p:nvPr/>
        </p:nvGrpSpPr>
        <p:grpSpPr>
          <a:xfrm rot="5400000">
            <a:off x="1508408" y="1752911"/>
            <a:ext cx="59232" cy="2761124"/>
            <a:chOff x="7054264" y="980441"/>
            <a:chExt cx="190288" cy="4020530"/>
          </a:xfrm>
        </p:grpSpPr>
        <p:cxnSp>
          <p:nvCxnSpPr>
            <p:cNvPr id="100" name="Google Shape;276;p4">
              <a:extLst>
                <a:ext uri="{FF2B5EF4-FFF2-40B4-BE49-F238E27FC236}">
                  <a16:creationId xmlns:a16="http://schemas.microsoft.com/office/drawing/2014/main" id="{7E01BEEA-2B8A-48B1-B391-A292E8352A90}"/>
                </a:ext>
              </a:extLst>
            </p:cNvPr>
            <p:cNvCxnSpPr>
              <a:cxnSpLocks/>
            </p:cNvCxnSpPr>
            <p:nvPr/>
          </p:nvCxnSpPr>
          <p:spPr>
            <a:xfrm>
              <a:off x="7133240" y="980441"/>
              <a:ext cx="0" cy="402053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01" name="Google Shape;277;p4">
              <a:extLst>
                <a:ext uri="{FF2B5EF4-FFF2-40B4-BE49-F238E27FC236}">
                  <a16:creationId xmlns:a16="http://schemas.microsoft.com/office/drawing/2014/main" id="{13B818BC-6FE1-48A0-9BEF-AE18CA5E4C42}"/>
                </a:ext>
              </a:extLst>
            </p:cNvPr>
            <p:cNvGrpSpPr/>
            <p:nvPr/>
          </p:nvGrpSpPr>
          <p:grpSpPr>
            <a:xfrm>
              <a:off x="7054264" y="2595983"/>
              <a:ext cx="190288" cy="789446"/>
              <a:chOff x="6801474" y="1968366"/>
              <a:chExt cx="245504" cy="802802"/>
            </a:xfrm>
          </p:grpSpPr>
          <p:sp>
            <p:nvSpPr>
              <p:cNvPr id="102" name="Google Shape;278;p4">
                <a:extLst>
                  <a:ext uri="{FF2B5EF4-FFF2-40B4-BE49-F238E27FC236}">
                    <a16:creationId xmlns:a16="http://schemas.microsoft.com/office/drawing/2014/main" id="{C2F82B3F-4BC9-477F-9B8E-19533DCA5E9F}"/>
                  </a:ext>
                </a:extLst>
              </p:cNvPr>
              <p:cNvSpPr/>
              <p:nvPr/>
            </p:nvSpPr>
            <p:spPr>
              <a:xfrm>
                <a:off x="6846057" y="1968366"/>
                <a:ext cx="156341" cy="80280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3" name="Google Shape;279;p4">
                <a:extLst>
                  <a:ext uri="{FF2B5EF4-FFF2-40B4-BE49-F238E27FC236}">
                    <a16:creationId xmlns:a16="http://schemas.microsoft.com/office/drawing/2014/main" id="{D65C39A5-E049-4DB6-A65F-D0E4EFAC694A}"/>
                  </a:ext>
                </a:extLst>
              </p:cNvPr>
              <p:cNvGrpSpPr/>
              <p:nvPr/>
            </p:nvGrpSpPr>
            <p:grpSpPr>
              <a:xfrm>
                <a:off x="6801474" y="2095154"/>
                <a:ext cx="245504" cy="549228"/>
                <a:chOff x="6191200" y="3238500"/>
                <a:chExt cx="681225" cy="1524000"/>
              </a:xfrm>
            </p:grpSpPr>
            <p:sp>
              <p:nvSpPr>
                <p:cNvPr id="104" name="Google Shape;280;p4">
                  <a:extLst>
                    <a:ext uri="{FF2B5EF4-FFF2-40B4-BE49-F238E27FC236}">
                      <a16:creationId xmlns:a16="http://schemas.microsoft.com/office/drawing/2014/main" id="{39008FE6-9574-4538-B66E-6BF267DAB9EA}"/>
                    </a:ext>
                  </a:extLst>
                </p:cNvPr>
                <p:cNvSpPr/>
                <p:nvPr/>
              </p:nvSpPr>
              <p:spPr>
                <a:xfrm>
                  <a:off x="6191200" y="3238500"/>
                  <a:ext cx="438150" cy="152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501" h="5080001" extrusionOk="0">
                      <a:moveTo>
                        <a:pt x="0" y="0"/>
                      </a:moveTo>
                      <a:lnTo>
                        <a:pt x="1460500" y="2540000"/>
                      </a:lnTo>
                      <a:lnTo>
                        <a:pt x="0" y="5080000"/>
                      </a:lnTo>
                    </a:path>
                  </a:pathLst>
                </a:custGeom>
                <a:noFill/>
                <a:ln w="9525" cap="rnd" cmpd="sng">
                  <a:solidFill>
                    <a:srgbClr val="85C6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7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281;p4">
                  <a:extLst>
                    <a:ext uri="{FF2B5EF4-FFF2-40B4-BE49-F238E27FC236}">
                      <a16:creationId xmlns:a16="http://schemas.microsoft.com/office/drawing/2014/main" id="{459B9880-5D71-4B0D-B7B6-0E77A5B2C7DC}"/>
                    </a:ext>
                  </a:extLst>
                </p:cNvPr>
                <p:cNvSpPr/>
                <p:nvPr/>
              </p:nvSpPr>
              <p:spPr>
                <a:xfrm>
                  <a:off x="6434275" y="3238500"/>
                  <a:ext cx="438150" cy="152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501" h="5080001" extrusionOk="0">
                      <a:moveTo>
                        <a:pt x="0" y="0"/>
                      </a:moveTo>
                      <a:lnTo>
                        <a:pt x="1460500" y="2540000"/>
                      </a:lnTo>
                      <a:lnTo>
                        <a:pt x="0" y="5080000"/>
                      </a:lnTo>
                    </a:path>
                  </a:pathLst>
                </a:custGeom>
                <a:noFill/>
                <a:ln w="9525" cap="rnd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7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3113829-A6B7-456B-939C-3363415612E2}"/>
              </a:ext>
            </a:extLst>
          </p:cNvPr>
          <p:cNvGrpSpPr/>
          <p:nvPr/>
        </p:nvGrpSpPr>
        <p:grpSpPr>
          <a:xfrm rot="5400000">
            <a:off x="4542384" y="1752911"/>
            <a:ext cx="59232" cy="2761124"/>
            <a:chOff x="7054264" y="980441"/>
            <a:chExt cx="190288" cy="4020530"/>
          </a:xfrm>
        </p:grpSpPr>
        <p:cxnSp>
          <p:nvCxnSpPr>
            <p:cNvPr id="107" name="Google Shape;276;p4">
              <a:extLst>
                <a:ext uri="{FF2B5EF4-FFF2-40B4-BE49-F238E27FC236}">
                  <a16:creationId xmlns:a16="http://schemas.microsoft.com/office/drawing/2014/main" id="{7C7346F6-F586-4FA2-930A-197C09D193D9}"/>
                </a:ext>
              </a:extLst>
            </p:cNvPr>
            <p:cNvCxnSpPr>
              <a:cxnSpLocks/>
            </p:cNvCxnSpPr>
            <p:nvPr/>
          </p:nvCxnSpPr>
          <p:spPr>
            <a:xfrm>
              <a:off x="7133240" y="980441"/>
              <a:ext cx="0" cy="402053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08" name="Google Shape;277;p4">
              <a:extLst>
                <a:ext uri="{FF2B5EF4-FFF2-40B4-BE49-F238E27FC236}">
                  <a16:creationId xmlns:a16="http://schemas.microsoft.com/office/drawing/2014/main" id="{B41FAE34-484D-419B-92A9-793B746F500F}"/>
                </a:ext>
              </a:extLst>
            </p:cNvPr>
            <p:cNvGrpSpPr/>
            <p:nvPr/>
          </p:nvGrpSpPr>
          <p:grpSpPr>
            <a:xfrm>
              <a:off x="7054264" y="2595983"/>
              <a:ext cx="190288" cy="789446"/>
              <a:chOff x="6801474" y="1968366"/>
              <a:chExt cx="245504" cy="802802"/>
            </a:xfrm>
          </p:grpSpPr>
          <p:sp>
            <p:nvSpPr>
              <p:cNvPr id="109" name="Google Shape;278;p4">
                <a:extLst>
                  <a:ext uri="{FF2B5EF4-FFF2-40B4-BE49-F238E27FC236}">
                    <a16:creationId xmlns:a16="http://schemas.microsoft.com/office/drawing/2014/main" id="{B478D4D5-D09A-45ED-A1FE-47DEA0547D24}"/>
                  </a:ext>
                </a:extLst>
              </p:cNvPr>
              <p:cNvSpPr/>
              <p:nvPr/>
            </p:nvSpPr>
            <p:spPr>
              <a:xfrm>
                <a:off x="6846057" y="1968366"/>
                <a:ext cx="156341" cy="80280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0" name="Google Shape;279;p4">
                <a:extLst>
                  <a:ext uri="{FF2B5EF4-FFF2-40B4-BE49-F238E27FC236}">
                    <a16:creationId xmlns:a16="http://schemas.microsoft.com/office/drawing/2014/main" id="{89B993C8-B5C4-4C79-8D1D-8653072E4D01}"/>
                  </a:ext>
                </a:extLst>
              </p:cNvPr>
              <p:cNvGrpSpPr/>
              <p:nvPr/>
            </p:nvGrpSpPr>
            <p:grpSpPr>
              <a:xfrm>
                <a:off x="6801474" y="2095154"/>
                <a:ext cx="245504" cy="549228"/>
                <a:chOff x="6191200" y="3238500"/>
                <a:chExt cx="681225" cy="1524000"/>
              </a:xfrm>
            </p:grpSpPr>
            <p:sp>
              <p:nvSpPr>
                <p:cNvPr id="111" name="Google Shape;280;p4">
                  <a:extLst>
                    <a:ext uri="{FF2B5EF4-FFF2-40B4-BE49-F238E27FC236}">
                      <a16:creationId xmlns:a16="http://schemas.microsoft.com/office/drawing/2014/main" id="{AD09F118-71A1-4310-85D6-93160D2DED7D}"/>
                    </a:ext>
                  </a:extLst>
                </p:cNvPr>
                <p:cNvSpPr/>
                <p:nvPr/>
              </p:nvSpPr>
              <p:spPr>
                <a:xfrm>
                  <a:off x="6191200" y="3238500"/>
                  <a:ext cx="438150" cy="152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501" h="5080001" extrusionOk="0">
                      <a:moveTo>
                        <a:pt x="0" y="0"/>
                      </a:moveTo>
                      <a:lnTo>
                        <a:pt x="1460500" y="2540000"/>
                      </a:lnTo>
                      <a:lnTo>
                        <a:pt x="0" y="5080000"/>
                      </a:lnTo>
                    </a:path>
                  </a:pathLst>
                </a:custGeom>
                <a:noFill/>
                <a:ln w="9525" cap="rnd" cmpd="sng">
                  <a:solidFill>
                    <a:srgbClr val="85C6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7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281;p4">
                  <a:extLst>
                    <a:ext uri="{FF2B5EF4-FFF2-40B4-BE49-F238E27FC236}">
                      <a16:creationId xmlns:a16="http://schemas.microsoft.com/office/drawing/2014/main" id="{25A58B60-2595-4C37-A1BE-C696F6774A85}"/>
                    </a:ext>
                  </a:extLst>
                </p:cNvPr>
                <p:cNvSpPr/>
                <p:nvPr/>
              </p:nvSpPr>
              <p:spPr>
                <a:xfrm>
                  <a:off x="6434275" y="3238500"/>
                  <a:ext cx="438150" cy="152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501" h="5080001" extrusionOk="0">
                      <a:moveTo>
                        <a:pt x="0" y="0"/>
                      </a:moveTo>
                      <a:lnTo>
                        <a:pt x="1460500" y="2540000"/>
                      </a:lnTo>
                      <a:lnTo>
                        <a:pt x="0" y="5080000"/>
                      </a:lnTo>
                    </a:path>
                  </a:pathLst>
                </a:custGeom>
                <a:noFill/>
                <a:ln w="9525" cap="rnd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7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6F6871C-4F4E-4D54-AEC4-A9EC3C601A40}"/>
              </a:ext>
            </a:extLst>
          </p:cNvPr>
          <p:cNvGrpSpPr/>
          <p:nvPr/>
        </p:nvGrpSpPr>
        <p:grpSpPr>
          <a:xfrm rot="5400000">
            <a:off x="7613607" y="1752911"/>
            <a:ext cx="59232" cy="2761124"/>
            <a:chOff x="7054264" y="980441"/>
            <a:chExt cx="190288" cy="4020530"/>
          </a:xfrm>
        </p:grpSpPr>
        <p:cxnSp>
          <p:nvCxnSpPr>
            <p:cNvPr id="114" name="Google Shape;276;p4">
              <a:extLst>
                <a:ext uri="{FF2B5EF4-FFF2-40B4-BE49-F238E27FC236}">
                  <a16:creationId xmlns:a16="http://schemas.microsoft.com/office/drawing/2014/main" id="{42DDB7F0-6555-44E5-B722-25F2A99AB636}"/>
                </a:ext>
              </a:extLst>
            </p:cNvPr>
            <p:cNvCxnSpPr>
              <a:cxnSpLocks/>
            </p:cNvCxnSpPr>
            <p:nvPr/>
          </p:nvCxnSpPr>
          <p:spPr>
            <a:xfrm>
              <a:off x="7133240" y="980441"/>
              <a:ext cx="0" cy="402053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15" name="Google Shape;277;p4">
              <a:extLst>
                <a:ext uri="{FF2B5EF4-FFF2-40B4-BE49-F238E27FC236}">
                  <a16:creationId xmlns:a16="http://schemas.microsoft.com/office/drawing/2014/main" id="{9E4EFBC0-C9CB-4148-93ED-04BF7D89D8A3}"/>
                </a:ext>
              </a:extLst>
            </p:cNvPr>
            <p:cNvGrpSpPr/>
            <p:nvPr/>
          </p:nvGrpSpPr>
          <p:grpSpPr>
            <a:xfrm>
              <a:off x="7054264" y="2595983"/>
              <a:ext cx="190288" cy="789446"/>
              <a:chOff x="6801474" y="1968366"/>
              <a:chExt cx="245504" cy="802802"/>
            </a:xfrm>
          </p:grpSpPr>
          <p:sp>
            <p:nvSpPr>
              <p:cNvPr id="116" name="Google Shape;278;p4">
                <a:extLst>
                  <a:ext uri="{FF2B5EF4-FFF2-40B4-BE49-F238E27FC236}">
                    <a16:creationId xmlns:a16="http://schemas.microsoft.com/office/drawing/2014/main" id="{2557BFD1-CD9C-47EE-8AD0-BF3D8571F1BB}"/>
                  </a:ext>
                </a:extLst>
              </p:cNvPr>
              <p:cNvSpPr/>
              <p:nvPr/>
            </p:nvSpPr>
            <p:spPr>
              <a:xfrm>
                <a:off x="6846057" y="1968366"/>
                <a:ext cx="156341" cy="80280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7" name="Google Shape;279;p4">
                <a:extLst>
                  <a:ext uri="{FF2B5EF4-FFF2-40B4-BE49-F238E27FC236}">
                    <a16:creationId xmlns:a16="http://schemas.microsoft.com/office/drawing/2014/main" id="{9EC5C695-15B8-4ED9-BE15-19729543675F}"/>
                  </a:ext>
                </a:extLst>
              </p:cNvPr>
              <p:cNvGrpSpPr/>
              <p:nvPr/>
            </p:nvGrpSpPr>
            <p:grpSpPr>
              <a:xfrm>
                <a:off x="6801474" y="2095154"/>
                <a:ext cx="245504" cy="549228"/>
                <a:chOff x="6191200" y="3238500"/>
                <a:chExt cx="681225" cy="1524000"/>
              </a:xfrm>
            </p:grpSpPr>
            <p:sp>
              <p:nvSpPr>
                <p:cNvPr id="118" name="Google Shape;280;p4">
                  <a:extLst>
                    <a:ext uri="{FF2B5EF4-FFF2-40B4-BE49-F238E27FC236}">
                      <a16:creationId xmlns:a16="http://schemas.microsoft.com/office/drawing/2014/main" id="{88B167E2-DAC4-4F5F-A1D3-2DA227A6127B}"/>
                    </a:ext>
                  </a:extLst>
                </p:cNvPr>
                <p:cNvSpPr/>
                <p:nvPr/>
              </p:nvSpPr>
              <p:spPr>
                <a:xfrm>
                  <a:off x="6191200" y="3238500"/>
                  <a:ext cx="438150" cy="152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501" h="5080001" extrusionOk="0">
                      <a:moveTo>
                        <a:pt x="0" y="0"/>
                      </a:moveTo>
                      <a:lnTo>
                        <a:pt x="1460500" y="2540000"/>
                      </a:lnTo>
                      <a:lnTo>
                        <a:pt x="0" y="5080000"/>
                      </a:lnTo>
                    </a:path>
                  </a:pathLst>
                </a:custGeom>
                <a:noFill/>
                <a:ln w="9525" cap="rnd" cmpd="sng">
                  <a:solidFill>
                    <a:srgbClr val="85C6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7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281;p4">
                  <a:extLst>
                    <a:ext uri="{FF2B5EF4-FFF2-40B4-BE49-F238E27FC236}">
                      <a16:creationId xmlns:a16="http://schemas.microsoft.com/office/drawing/2014/main" id="{CD58BCB2-C385-4B75-A3DA-96E0819E047E}"/>
                    </a:ext>
                  </a:extLst>
                </p:cNvPr>
                <p:cNvSpPr/>
                <p:nvPr/>
              </p:nvSpPr>
              <p:spPr>
                <a:xfrm>
                  <a:off x="6434275" y="3238500"/>
                  <a:ext cx="438150" cy="152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501" h="5080001" extrusionOk="0">
                      <a:moveTo>
                        <a:pt x="0" y="0"/>
                      </a:moveTo>
                      <a:lnTo>
                        <a:pt x="1460500" y="2540000"/>
                      </a:lnTo>
                      <a:lnTo>
                        <a:pt x="0" y="5080000"/>
                      </a:lnTo>
                    </a:path>
                  </a:pathLst>
                </a:custGeom>
                <a:noFill/>
                <a:ln w="9525" cap="rnd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7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37" name="object 13"/>
          <p:cNvSpPr txBox="1"/>
          <p:nvPr/>
        </p:nvSpPr>
        <p:spPr>
          <a:xfrm>
            <a:off x="1065918" y="2067961"/>
            <a:ext cx="1274762" cy="807907"/>
          </a:xfrm>
          <a:prstGeom prst="rect">
            <a:avLst/>
          </a:prstGeom>
        </p:spPr>
        <p:txBody>
          <a:bodyPr lIns="0" tIns="12694" rIns="0" bIns="0">
            <a:spAutoFit/>
          </a:bodyPr>
          <a:lstStyle/>
          <a:p>
            <a:pPr marL="12694" algn="ctr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kk-KZ" sz="2800" b="1" spc="-5" dirty="0" smtClean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2</a:t>
            </a:r>
            <a:r>
              <a:rPr lang="en-US" sz="2800" b="1" spc="-5" dirty="0" smtClean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5</a:t>
            </a:r>
            <a:r>
              <a:rPr lang="ru-RU" sz="2800" b="1" spc="-5" dirty="0" smtClean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0</a:t>
            </a:r>
            <a:endParaRPr lang="en-US" sz="2000" dirty="0">
              <a:solidFill>
                <a:srgbClr val="00B050"/>
              </a:solidFill>
              <a:ea typeface="Tahoma" pitchFamily="34" charset="0"/>
              <a:cs typeface="Arial" panose="020B0604020202020204" pitchFamily="34" charset="0"/>
            </a:endParaRPr>
          </a:p>
          <a:p>
            <a:pPr marL="12694" algn="ctr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ru-RU" sz="600" b="1" spc="-20" dirty="0">
              <a:ea typeface="Tahoma" pitchFamily="34" charset="0"/>
              <a:cs typeface="Arial" panose="020B0604020202020204" pitchFamily="34" charset="0"/>
            </a:endParaRPr>
          </a:p>
          <a:p>
            <a:pPr marL="12694" algn="ctr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1600" b="1" spc="-20" dirty="0">
                <a:ea typeface="Tahoma" pitchFamily="34" charset="0"/>
                <a:cs typeface="Arial" panose="020B0604020202020204" pitchFamily="34" charset="0"/>
              </a:rPr>
              <a:t>ЖКХ</a:t>
            </a:r>
          </a:p>
        </p:txBody>
      </p:sp>
      <p:sp>
        <p:nvSpPr>
          <p:cNvPr id="30748" name="object 12"/>
          <p:cNvSpPr txBox="1">
            <a:spLocks noChangeArrowheads="1"/>
          </p:cNvSpPr>
          <p:nvPr/>
        </p:nvSpPr>
        <p:spPr bwMode="auto">
          <a:xfrm>
            <a:off x="3888423" y="1927551"/>
            <a:ext cx="2000250" cy="101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29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12694" algn="ctr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en-US" altLang="en-US" sz="2800" b="1" spc="-5" dirty="0" smtClean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67</a:t>
            </a:r>
            <a:r>
              <a:rPr lang="ru-RU" altLang="en-US" sz="2800" b="1" spc="-5" dirty="0" smtClean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6</a:t>
            </a:r>
            <a:endParaRPr lang="en-US" altLang="en-US" sz="2800" b="1" spc="-5" dirty="0">
              <a:solidFill>
                <a:srgbClr val="00B050"/>
              </a:solidFill>
              <a:ea typeface="Tahoma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00"/>
              </a:spcBef>
            </a:pPr>
            <a:r>
              <a:rPr lang="ru-RU" altLang="en-US" sz="1800" b="1" dirty="0">
                <a:ea typeface="Tahoma" panose="020B0604030504040204" pitchFamily="34" charset="0"/>
                <a:cs typeface="Arial" panose="020B0604020202020204" pitchFamily="34" charset="0"/>
              </a:rPr>
              <a:t>социальная </a:t>
            </a:r>
            <a:br>
              <a:rPr lang="ru-RU" altLang="en-US" sz="1800" b="1" dirty="0"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altLang="en-US" sz="1800" b="1" dirty="0">
                <a:ea typeface="Tahoma" panose="020B0604030504040204" pitchFamily="34" charset="0"/>
                <a:cs typeface="Arial" panose="020B0604020202020204" pitchFamily="34" charset="0"/>
              </a:rPr>
              <a:t>инфраструктура</a:t>
            </a:r>
          </a:p>
        </p:txBody>
      </p:sp>
      <p:sp>
        <p:nvSpPr>
          <p:cNvPr id="35" name="object 11"/>
          <p:cNvSpPr txBox="1"/>
          <p:nvPr/>
        </p:nvSpPr>
        <p:spPr>
          <a:xfrm>
            <a:off x="7098604" y="1927874"/>
            <a:ext cx="1839913" cy="1011168"/>
          </a:xfrm>
          <a:prstGeom prst="rect">
            <a:avLst/>
          </a:prstGeom>
        </p:spPr>
        <p:txBody>
          <a:bodyPr lIns="0" tIns="13329" rIns="0" bIns="0">
            <a:spAutoFit/>
          </a:bodyPr>
          <a:lstStyle/>
          <a:p>
            <a:pPr marL="635" algn="ctr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lang="kk-KZ" sz="2800" b="1" dirty="0">
                <a:solidFill>
                  <a:srgbClr val="00B050"/>
                </a:solidFill>
                <a:ea typeface="+mn-ea"/>
                <a:cs typeface="Arial" panose="020B0604020202020204" pitchFamily="34" charset="0"/>
              </a:rPr>
              <a:t>1 </a:t>
            </a:r>
            <a:r>
              <a:rPr lang="kk-KZ" sz="2800" b="1" dirty="0" smtClean="0">
                <a:solidFill>
                  <a:srgbClr val="00B050"/>
                </a:solidFill>
                <a:ea typeface="+mn-ea"/>
                <a:cs typeface="Arial" panose="020B0604020202020204" pitchFamily="34" charset="0"/>
              </a:rPr>
              <a:t>6</a:t>
            </a:r>
            <a:r>
              <a:rPr lang="ru-RU" sz="2800" b="1" dirty="0" smtClean="0">
                <a:solidFill>
                  <a:srgbClr val="00B050"/>
                </a:solidFill>
                <a:ea typeface="+mn-ea"/>
                <a:cs typeface="Arial" panose="020B0604020202020204" pitchFamily="34" charset="0"/>
              </a:rPr>
              <a:t>99</a:t>
            </a:r>
            <a:endParaRPr lang="en-US" sz="1600" spc="-20" dirty="0">
              <a:solidFill>
                <a:srgbClr val="00B050"/>
              </a:solidFill>
              <a:ea typeface="Tahoma" pitchFamily="34" charset="0"/>
              <a:cs typeface="Arial" panose="020B0604020202020204" pitchFamily="34" charset="0"/>
            </a:endParaRPr>
          </a:p>
          <a:p>
            <a:pPr marL="635" algn="ctr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lang="ru-RU" sz="1800" b="1" spc="-20" dirty="0">
                <a:ea typeface="Tahoma" pitchFamily="34" charset="0"/>
                <a:cs typeface="Arial" panose="020B0604020202020204" pitchFamily="34" charset="0"/>
              </a:rPr>
              <a:t>транспортная</a:t>
            </a:r>
          </a:p>
          <a:p>
            <a:pPr algn="ctr" eaLnBrk="1" fontAlgn="auto" hangingPunct="1">
              <a:spcBef>
                <a:spcPts val="5"/>
              </a:spcBef>
              <a:spcAft>
                <a:spcPts val="0"/>
              </a:spcAft>
              <a:defRPr/>
            </a:pPr>
            <a:r>
              <a:rPr lang="ru-RU" sz="1800" b="1" spc="-20" dirty="0">
                <a:ea typeface="Tahoma" pitchFamily="34" charset="0"/>
                <a:cs typeface="Arial" panose="020B0604020202020204" pitchFamily="34" charset="0"/>
              </a:rPr>
              <a:t>инфраструктура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351" y="2306481"/>
            <a:ext cx="300487" cy="30048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2272817"/>
            <a:ext cx="367029" cy="334150"/>
          </a:xfrm>
          <a:prstGeom prst="rect">
            <a:avLst/>
          </a:prstGeom>
        </p:spPr>
      </p:pic>
      <p:pic>
        <p:nvPicPr>
          <p:cNvPr id="60" name="Picture 3" descr="C:\Users\WW\Downloads\educatio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11" y="2245214"/>
            <a:ext cx="353239" cy="38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3" name="Прямая соединительная линия 93">
            <a:extLst>
              <a:ext uri="{FF2B5EF4-FFF2-40B4-BE49-F238E27FC236}">
                <a16:creationId xmlns:a16="http://schemas.microsoft.com/office/drawing/2014/main" id="{00165424-9E95-48F4-A6DF-A82B143DACDB}"/>
              </a:ext>
            </a:extLst>
          </p:cNvPr>
          <p:cNvCxnSpPr>
            <a:cxnSpLocks/>
          </p:cNvCxnSpPr>
          <p:nvPr/>
        </p:nvCxnSpPr>
        <p:spPr>
          <a:xfrm>
            <a:off x="3046413" y="1927552"/>
            <a:ext cx="0" cy="30476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93">
            <a:extLst>
              <a:ext uri="{FF2B5EF4-FFF2-40B4-BE49-F238E27FC236}">
                <a16:creationId xmlns:a16="http://schemas.microsoft.com/office/drawing/2014/main" id="{C6BC7ADE-26FC-4094-886F-70F240F72190}"/>
              </a:ext>
            </a:extLst>
          </p:cNvPr>
          <p:cNvCxnSpPr>
            <a:cxnSpLocks/>
          </p:cNvCxnSpPr>
          <p:nvPr/>
        </p:nvCxnSpPr>
        <p:spPr>
          <a:xfrm>
            <a:off x="6152238" y="1927552"/>
            <a:ext cx="0" cy="30476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442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460601"/>
              </p:ext>
            </p:extLst>
          </p:nvPr>
        </p:nvGraphicFramePr>
        <p:xfrm>
          <a:off x="99893" y="584607"/>
          <a:ext cx="8966835" cy="43065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862">
                  <a:extLst>
                    <a:ext uri="{9D8B030D-6E8A-4147-A177-3AD203B41FA5}">
                      <a16:colId xmlns:a16="http://schemas.microsoft.com/office/drawing/2014/main" val="891505616"/>
                    </a:ext>
                  </a:extLst>
                </a:gridCol>
                <a:gridCol w="2118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08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1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Наименование области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pattFill prst="ltDnDiag">
                      <a:fgClr>
                        <a:srgbClr val="FDE8A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Выделено</a:t>
                      </a:r>
                      <a:b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(РБ, МБ)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pattFill prst="ltDnDiag">
                      <a:fgClr>
                        <a:srgbClr val="FDE8A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r>
                        <a:rPr lang="kk-KZ" sz="13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 </a:t>
                      </a:r>
                      <a:br>
                        <a:rPr lang="kk-KZ" sz="13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</a:br>
                      <a:r>
                        <a:rPr lang="kk-KZ" sz="13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СНП</a:t>
                      </a:r>
                      <a:endParaRPr lang="ru-RU" sz="1300" b="1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pattFill prst="ltDnDiag">
                      <a:fgClr>
                        <a:srgbClr val="FDE8A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Кол-во проектов</a:t>
                      </a:r>
                      <a:endParaRPr lang="kk-KZ" sz="1300" b="1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en-US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01</a:t>
                      </a:r>
                      <a:r>
                        <a:rPr lang="kk-KZ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01</a:t>
                      </a:r>
                      <a:r>
                        <a:rPr lang="kk-KZ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.2</a:t>
                      </a:r>
                      <a:r>
                        <a:rPr lang="en-US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kk-KZ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г. </a:t>
                      </a:r>
                      <a:endParaRPr lang="ru-RU" sz="1300" b="1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pattFill prst="ltDnDiag">
                      <a:fgClr>
                        <a:srgbClr val="FDE8A4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755">
                <a:tc>
                  <a:txBody>
                    <a:bodyPr/>
                    <a:lstStyle/>
                    <a:p>
                      <a:pPr marL="0" indent="85725" algn="l" fontAlgn="ctr"/>
                      <a:r>
                        <a:rPr lang="ru-RU" sz="130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Акмолинская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10 041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3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ru-RU" sz="13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755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Актюбинская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6 372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3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ru-RU" sz="13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755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ru-RU" sz="1300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Алматинская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16 901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3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3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755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ru-RU" sz="130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Атырауская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8 304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3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3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755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ВКО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8 345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3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3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755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ru-RU" sz="130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Жамбылская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9 248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3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ru-RU" sz="13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755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ЗКО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9 296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3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ru-RU" sz="13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186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Карагандинская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5 687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3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13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755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ru-RU" sz="130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Костанайская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5 899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3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ru-RU" sz="13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755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ru-RU" sz="1300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Кызылординская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5 610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3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13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755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ru-RU" sz="130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Мангистауская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4 985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3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3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755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Павлодарская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4 959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3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ru-RU" sz="13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755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СКО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9 690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3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ru-RU" sz="13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755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Туркестанская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20 960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3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298</a:t>
                      </a:r>
                      <a:endParaRPr lang="ru-RU" sz="13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0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ИТОГО 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336" rtl="0" eaLnBrk="1" fontAlgn="b" latinLnBrk="0" hangingPunct="1"/>
                      <a:r>
                        <a:rPr lang="kk-KZ" sz="15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126 297</a:t>
                      </a:r>
                      <a:endParaRPr lang="ru-RU" sz="15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336" rtl="0" eaLnBrk="1" fontAlgn="b" latinLnBrk="0" hangingPunct="1"/>
                      <a:r>
                        <a:rPr lang="kk-KZ" sz="15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480</a:t>
                      </a:r>
                      <a:endParaRPr lang="ru-RU" sz="15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1 180</a:t>
                      </a:r>
                      <a:endParaRPr lang="ru-RU" sz="15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-16328"/>
            <a:ext cx="9144000" cy="522288"/>
          </a:xfrm>
          <a:prstGeom prst="rect">
            <a:avLst/>
          </a:prstGeom>
        </p:spPr>
        <p:txBody>
          <a:bodyPr lIns="91394" tIns="45696" rIns="91394" bIns="45696" anchor="ctr"/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690196">
              <a:lnSpc>
                <a:spcPct val="100000"/>
              </a:lnSpc>
              <a:defRPr/>
            </a:pPr>
            <a:r>
              <a:rPr lang="ru-RU" sz="2000" b="1" cap="sm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ФИНАНСИРОВАНИЕ в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202</a:t>
            </a:r>
            <a:r>
              <a:rPr lang="en-US" sz="2400" b="1" cap="sm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году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14692" y="259405"/>
            <a:ext cx="752036" cy="276950"/>
          </a:xfrm>
          <a:prstGeom prst="rect">
            <a:avLst/>
          </a:prstGeom>
        </p:spPr>
        <p:txBody>
          <a:bodyPr wrap="none" lIns="91394" tIns="45696" rIns="91394" bIns="45696">
            <a:spAutoFit/>
          </a:bodyPr>
          <a:lstStyle/>
          <a:p>
            <a:pPr algn="ctr" fontAlgn="ctr"/>
            <a:r>
              <a:rPr lang="ru-RU" sz="1200" i="1" dirty="0">
                <a:ea typeface="Tahoma" panose="020B0604030504040204" pitchFamily="34" charset="0"/>
                <a:cs typeface="Tahoma" panose="020B0604030504040204" pitchFamily="34" charset="0"/>
              </a:rPr>
              <a:t>млн. </a:t>
            </a:r>
            <a:r>
              <a:rPr lang="ru-RU" sz="1200" i="1" dirty="0" err="1">
                <a:ea typeface="Tahoma" panose="020B0604030504040204" pitchFamily="34" charset="0"/>
                <a:cs typeface="Tahoma" panose="020B0604030504040204" pitchFamily="34" charset="0"/>
              </a:rPr>
              <a:t>тг</a:t>
            </a:r>
            <a:endParaRPr lang="ru-RU" sz="12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05" y="4936278"/>
            <a:ext cx="9151684" cy="207227"/>
          </a:xfrm>
          <a:prstGeom prst="rect">
            <a:avLst/>
          </a:prstGeom>
          <a:pattFill prst="ltDnDiag">
            <a:fgClr>
              <a:srgbClr val="FDE8A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6" rIns="91394" bIns="45696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kk-KZ" sz="1000" b="1" dirty="0" smtClean="0">
                <a:solidFill>
                  <a:schemeClr val="tx1"/>
                </a:solidFill>
              </a:rPr>
              <a:t>5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7" name="Rectangle 351">
            <a:extLst>
              <a:ext uri="{FF2B5EF4-FFF2-40B4-BE49-F238E27FC236}">
                <a16:creationId xmlns:a16="http://schemas.microsoft.com/office/drawing/2014/main" id="{5432FA52-C54D-4441-8485-CC66FC600269}"/>
              </a:ext>
            </a:extLst>
          </p:cNvPr>
          <p:cNvSpPr>
            <a:spLocks/>
          </p:cNvSpPr>
          <p:nvPr/>
        </p:nvSpPr>
        <p:spPr bwMode="gray">
          <a:xfrm>
            <a:off x="1" y="532664"/>
            <a:ext cx="9142178" cy="48817"/>
          </a:xfrm>
          <a:prstGeom prst="rect">
            <a:avLst/>
          </a:prstGeom>
          <a:solidFill>
            <a:srgbClr val="F9C61B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91394" tIns="45696" rIns="91394" bIns="45696" rtlCol="0" anchor="ctr">
            <a:noAutofit/>
          </a:bodyPr>
          <a:lstStyle/>
          <a:p>
            <a:pPr algn="ctr" defTabSz="9139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ea typeface="ＭＳ Ｐゴシック"/>
              <a:cs typeface="+mn-cs"/>
            </a:endParaRPr>
          </a:p>
        </p:txBody>
      </p:sp>
      <p:sp>
        <p:nvSpPr>
          <p:cNvPr id="9" name="Rectangle 351">
            <a:extLst>
              <a:ext uri="{FF2B5EF4-FFF2-40B4-BE49-F238E27FC236}">
                <a16:creationId xmlns:a16="http://schemas.microsoft.com/office/drawing/2014/main" id="{5432FA52-C54D-4441-8485-CC66FC600269}"/>
              </a:ext>
            </a:extLst>
          </p:cNvPr>
          <p:cNvSpPr>
            <a:spLocks/>
          </p:cNvSpPr>
          <p:nvPr/>
        </p:nvSpPr>
        <p:spPr bwMode="gray">
          <a:xfrm>
            <a:off x="11082" y="4882985"/>
            <a:ext cx="9142178" cy="48817"/>
          </a:xfrm>
          <a:prstGeom prst="rect">
            <a:avLst/>
          </a:prstGeom>
          <a:solidFill>
            <a:srgbClr val="F9C61B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91394" tIns="45696" rIns="91394" bIns="45696" rtlCol="0" anchor="ctr">
            <a:noAutofit/>
          </a:bodyPr>
          <a:lstStyle/>
          <a:p>
            <a:pPr algn="ctr" defTabSz="9139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5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Пятиугольник 1033"/>
          <p:cNvSpPr/>
          <p:nvPr/>
        </p:nvSpPr>
        <p:spPr>
          <a:xfrm>
            <a:off x="794257" y="4353528"/>
            <a:ext cx="1628937" cy="447132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68" tIns="20783" rIns="41568" bIns="20783" anchor="ctr"/>
          <a:lstStyle/>
          <a:p>
            <a:pPr algn="ctr" defTabSz="4157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>
              <a:solidFill>
                <a:prstClr val="white"/>
              </a:solidFill>
            </a:endParaRPr>
          </a:p>
        </p:txBody>
      </p:sp>
      <p:sp>
        <p:nvSpPr>
          <p:cNvPr id="1033" name="Прямоугольник с двумя вырезанными противолежащими углами 1032"/>
          <p:cNvSpPr/>
          <p:nvPr/>
        </p:nvSpPr>
        <p:spPr>
          <a:xfrm>
            <a:off x="274378" y="655983"/>
            <a:ext cx="4136606" cy="4237707"/>
          </a:xfrm>
          <a:prstGeom prst="snip2DiagRect">
            <a:avLst>
              <a:gd name="adj1" fmla="val 0"/>
              <a:gd name="adj2" fmla="val 8907"/>
            </a:avLst>
          </a:prstGeom>
          <a:ln w="28514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pPr defTabSz="405409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79780" y="-39252"/>
            <a:ext cx="8984440" cy="595970"/>
          </a:xfrm>
          <a:prstGeom prst="rect">
            <a:avLst/>
          </a:prstGeom>
        </p:spPr>
        <p:txBody>
          <a:bodyPr wrap="square" lIns="41568" tIns="20783" rIns="41568" bIns="20783">
            <a:spAutoFit/>
          </a:bodyPr>
          <a:lstStyle/>
          <a:p>
            <a:pPr marL="5774" algn="ctr" defTabSz="913936" eaLnBrk="1" hangingPunct="1">
              <a:tabLst>
                <a:tab pos="206404" algn="l"/>
              </a:tabLst>
              <a:defRPr/>
            </a:pPr>
            <a:r>
              <a:rPr lang="ru-RU" sz="1800" b="1" kern="0" spc="5" dirty="0">
                <a:solidFill>
                  <a:srgbClr val="006FCE"/>
                </a:solidFill>
                <a:cs typeface="Arial" panose="020B0604020202020204" pitchFamily="34" charset="0"/>
              </a:rPr>
              <a:t>О РЕАЛИЗАЦИИ ПРОЕКТА «АУЫЛ – ЕЛ БЕСІГІ»</a:t>
            </a:r>
          </a:p>
          <a:p>
            <a:pPr marL="5774" algn="ctr" defTabSz="913936" eaLnBrk="1" hangingPunct="1">
              <a:tabLst>
                <a:tab pos="206404" algn="l"/>
              </a:tabLst>
              <a:defRPr/>
            </a:pPr>
            <a:r>
              <a:rPr lang="ru-RU" sz="1800" b="1" kern="0" spc="5" dirty="0">
                <a:solidFill>
                  <a:srgbClr val="006FCE"/>
                </a:solidFill>
                <a:cs typeface="Arial" panose="020B0604020202020204" pitchFamily="34" charset="0"/>
              </a:rPr>
              <a:t>В ИРТЫШСКОМ РАЙОНЕ ПАВЛОДАРСКОЙ ОБЛАСТИ</a:t>
            </a:r>
          </a:p>
        </p:txBody>
      </p:sp>
      <p:sp>
        <p:nvSpPr>
          <p:cNvPr id="126" name="object 9"/>
          <p:cNvSpPr txBox="1"/>
          <p:nvPr/>
        </p:nvSpPr>
        <p:spPr>
          <a:xfrm>
            <a:off x="274378" y="863893"/>
            <a:ext cx="4136606" cy="220984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algn="ctr" defTabSz="4157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5" dirty="0">
                <a:solidFill>
                  <a:srgbClr val="008000"/>
                </a:solidFill>
                <a:latin typeface="Arial"/>
                <a:ea typeface="+mn-ea"/>
                <a:cs typeface="Arial"/>
              </a:rPr>
              <a:t>В 2019 – 2020 ГОДАХ </a:t>
            </a:r>
          </a:p>
        </p:txBody>
      </p:sp>
      <p:sp>
        <p:nvSpPr>
          <p:cNvPr id="3087" name="object 37"/>
          <p:cNvSpPr txBox="1">
            <a:spLocks noChangeArrowheads="1"/>
          </p:cNvSpPr>
          <p:nvPr/>
        </p:nvSpPr>
        <p:spPr bwMode="auto">
          <a:xfrm>
            <a:off x="494607" y="2440951"/>
            <a:ext cx="3072309" cy="23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97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15721" eaLnBrk="1" hangingPunct="1">
              <a:lnSpc>
                <a:spcPct val="101000"/>
              </a:lnSpc>
              <a:spcBef>
                <a:spcPts val="40"/>
              </a:spcBef>
            </a:pPr>
            <a:r>
              <a:rPr lang="ru-RU" sz="1500" b="1" dirty="0">
                <a:solidFill>
                  <a:srgbClr val="008000"/>
                </a:solidFill>
                <a:ea typeface="+mn-ea"/>
              </a:rPr>
              <a:t>СОЗДАНИЕ  РАБОЧИХ МЕСТ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33231" y="1341701"/>
            <a:ext cx="3604457" cy="1062765"/>
            <a:chOff x="620965" y="1636043"/>
            <a:chExt cx="3604457" cy="966150"/>
          </a:xfrm>
        </p:grpSpPr>
        <p:sp>
          <p:nvSpPr>
            <p:cNvPr id="3079" name="object 39"/>
            <p:cNvSpPr>
              <a:spLocks noChangeArrowheads="1"/>
            </p:cNvSpPr>
            <p:nvPr/>
          </p:nvSpPr>
          <p:spPr bwMode="auto">
            <a:xfrm flipV="1">
              <a:off x="2596485" y="2051913"/>
              <a:ext cx="1628937" cy="69312"/>
            </a:xfrm>
            <a:custGeom>
              <a:avLst/>
              <a:gdLst>
                <a:gd name="T0" fmla="*/ 0 w 3094990"/>
                <a:gd name="T1" fmla="*/ 0 h 152400"/>
                <a:gd name="T2" fmla="*/ 3094990 w 3094990"/>
                <a:gd name="T3" fmla="*/ 152400 h 152400"/>
              </a:gdLst>
              <a:ahLst/>
              <a:cxnLst/>
              <a:rect l="T0" t="T1" r="T2" b="T3"/>
              <a:pathLst>
                <a:path w="3094990" h="152400">
                  <a:moveTo>
                    <a:pt x="3094494" y="0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800">
                <a:solidFill>
                  <a:srgbClr val="006600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128" name="object 9"/>
            <p:cNvSpPr txBox="1"/>
            <p:nvPr/>
          </p:nvSpPr>
          <p:spPr>
            <a:xfrm>
              <a:off x="2492506" y="1636043"/>
              <a:ext cx="1203652" cy="467132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algn="ctr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3000" b="1" spc="-5" dirty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540,8</a:t>
              </a:r>
            </a:p>
          </p:txBody>
        </p:sp>
        <p:sp>
          <p:nvSpPr>
            <p:cNvPr id="129" name="object 9"/>
            <p:cNvSpPr txBox="1"/>
            <p:nvPr/>
          </p:nvSpPr>
          <p:spPr>
            <a:xfrm>
              <a:off x="3623953" y="1710409"/>
              <a:ext cx="601465" cy="341504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100" b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млн. тенге </a:t>
              </a:r>
            </a:p>
          </p:txBody>
        </p:sp>
        <p:sp>
          <p:nvSpPr>
            <p:cNvPr id="130" name="object 9"/>
            <p:cNvSpPr txBox="1"/>
            <p:nvPr/>
          </p:nvSpPr>
          <p:spPr>
            <a:xfrm>
              <a:off x="2618864" y="2121225"/>
              <a:ext cx="601465" cy="467132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3000" b="1" spc="-5" dirty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13</a:t>
              </a:r>
            </a:p>
          </p:txBody>
        </p:sp>
        <p:sp>
          <p:nvSpPr>
            <p:cNvPr id="131" name="object 9"/>
            <p:cNvSpPr txBox="1"/>
            <p:nvPr/>
          </p:nvSpPr>
          <p:spPr>
            <a:xfrm>
              <a:off x="2987107" y="2307502"/>
              <a:ext cx="1203652" cy="236373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algn="ctr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500" b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проектов</a:t>
              </a:r>
            </a:p>
          </p:txBody>
        </p:sp>
        <p:sp>
          <p:nvSpPr>
            <p:cNvPr id="138" name="object 9"/>
            <p:cNvSpPr txBox="1"/>
            <p:nvPr/>
          </p:nvSpPr>
          <p:spPr>
            <a:xfrm>
              <a:off x="655618" y="1636043"/>
              <a:ext cx="335752" cy="467132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3000" b="1" spc="-5" dirty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2</a:t>
              </a:r>
            </a:p>
          </p:txBody>
        </p:sp>
        <p:sp>
          <p:nvSpPr>
            <p:cNvPr id="1024" name="Прямоугольник 1023"/>
            <p:cNvSpPr/>
            <p:nvPr/>
          </p:nvSpPr>
          <p:spPr>
            <a:xfrm>
              <a:off x="914113" y="1703192"/>
              <a:ext cx="486302" cy="211249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100" b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СЕЛА</a:t>
              </a:r>
            </a:p>
          </p:txBody>
        </p:sp>
        <p:sp>
          <p:nvSpPr>
            <p:cNvPr id="140" name="Прямоугольник 139"/>
            <p:cNvSpPr/>
            <p:nvPr/>
          </p:nvSpPr>
          <p:spPr>
            <a:xfrm>
              <a:off x="896787" y="1869973"/>
              <a:ext cx="1410273" cy="180471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900" b="1" i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Иртышск и Агашорын</a:t>
              </a:r>
            </a:p>
          </p:txBody>
        </p:sp>
        <p:sp>
          <p:nvSpPr>
            <p:cNvPr id="150" name="object 9"/>
            <p:cNvSpPr txBox="1"/>
            <p:nvPr/>
          </p:nvSpPr>
          <p:spPr>
            <a:xfrm>
              <a:off x="898229" y="2181154"/>
              <a:ext cx="601465" cy="421039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2700" b="1" spc="-5" dirty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8,2</a:t>
              </a:r>
            </a:p>
          </p:txBody>
        </p:sp>
        <p:sp>
          <p:nvSpPr>
            <p:cNvPr id="1029" name="Прямоугольник 1028"/>
            <p:cNvSpPr/>
            <p:nvPr/>
          </p:nvSpPr>
          <p:spPr>
            <a:xfrm>
              <a:off x="1408713" y="2215809"/>
              <a:ext cx="727823" cy="375397"/>
            </a:xfrm>
            <a:prstGeom prst="rect">
              <a:avLst/>
            </a:prstGeom>
          </p:spPr>
          <p:txBody>
            <a:bodyPr lIns="41568" tIns="20783" rIns="41568" bIns="20783">
              <a:spAutoFit/>
            </a:bodyPr>
            <a:lstStyle/>
            <a:p>
              <a:pPr marL="5774" defTabSz="415721" eaLnBrk="1" fontAlgn="auto" hangingPunct="1">
                <a:lnSpc>
                  <a:spcPts val="1262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i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тысяч человек</a:t>
              </a:r>
            </a:p>
          </p:txBody>
        </p:sp>
        <p:sp>
          <p:nvSpPr>
            <p:cNvPr id="3096" name="object 39"/>
            <p:cNvSpPr>
              <a:spLocks noChangeArrowheads="1"/>
            </p:cNvSpPr>
            <p:nvPr/>
          </p:nvSpPr>
          <p:spPr bwMode="auto">
            <a:xfrm flipV="1">
              <a:off x="620965" y="2051913"/>
              <a:ext cx="1628937" cy="69312"/>
            </a:xfrm>
            <a:custGeom>
              <a:avLst/>
              <a:gdLst>
                <a:gd name="T0" fmla="*/ 0 w 3094990"/>
                <a:gd name="T1" fmla="*/ 0 h 152400"/>
                <a:gd name="T2" fmla="*/ 3094990 w 3094990"/>
                <a:gd name="T3" fmla="*/ 152400 h 152400"/>
              </a:gdLst>
              <a:ahLst/>
              <a:cxnLst/>
              <a:rect l="T0" t="T1" r="T2" b="T3"/>
              <a:pathLst>
                <a:path w="3094990" h="152400">
                  <a:moveTo>
                    <a:pt x="3094494" y="0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800">
                <a:solidFill>
                  <a:srgbClr val="006600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82328" y="2762339"/>
            <a:ext cx="3928658" cy="644739"/>
            <a:chOff x="482328" y="2987623"/>
            <a:chExt cx="3928658" cy="644739"/>
          </a:xfrm>
        </p:grpSpPr>
        <p:sp>
          <p:nvSpPr>
            <p:cNvPr id="3088" name="object 35"/>
            <p:cNvSpPr>
              <a:spLocks noChangeArrowheads="1"/>
            </p:cNvSpPr>
            <p:nvPr/>
          </p:nvSpPr>
          <p:spPr bwMode="auto">
            <a:xfrm flipV="1">
              <a:off x="516985" y="3195554"/>
              <a:ext cx="3673774" cy="69312"/>
            </a:xfrm>
            <a:custGeom>
              <a:avLst/>
              <a:gdLst>
                <a:gd name="T0" fmla="*/ 0 w 4923790"/>
                <a:gd name="T1" fmla="*/ 0 h 152400"/>
                <a:gd name="T2" fmla="*/ 4923790 w 4923790"/>
                <a:gd name="T3" fmla="*/ 152400 h 152400"/>
              </a:gdLst>
              <a:ahLst/>
              <a:cxnLst/>
              <a:rect l="T0" t="T1" r="T2" b="T3"/>
              <a:pathLst>
                <a:path w="4923790" h="152400">
                  <a:moveTo>
                    <a:pt x="0" y="0"/>
                  </a:moveTo>
                  <a:lnTo>
                    <a:pt x="4923399" y="0"/>
                  </a:lnTo>
                </a:path>
              </a:pathLst>
            </a:custGeom>
            <a:noFill/>
            <a:ln w="20941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50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143" name="object 38"/>
            <p:cNvSpPr txBox="1"/>
            <p:nvPr/>
          </p:nvSpPr>
          <p:spPr>
            <a:xfrm>
              <a:off x="516990" y="3299526"/>
              <a:ext cx="439727" cy="109007"/>
            </a:xfrm>
            <a:prstGeom prst="rect">
              <a:avLst/>
            </a:prstGeom>
          </p:spPr>
          <p:txBody>
            <a:bodyPr lIns="0" tIns="6353" rIns="0" bIns="0">
              <a:spAutoFit/>
            </a:bodyPr>
            <a:lstStyle/>
            <a:p>
              <a:pPr marL="15012" defTabSz="415721" eaLnBrk="1" fontAlgn="auto" hangingPunct="1">
                <a:lnSpc>
                  <a:spcPts val="816"/>
                </a:lnSpc>
                <a:spcBef>
                  <a:spcPts val="50"/>
                </a:spcBef>
                <a:spcAft>
                  <a:spcPts val="0"/>
                </a:spcAft>
                <a:defRPr/>
              </a:pPr>
              <a:r>
                <a:rPr sz="700" i="1" spc="2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в</a:t>
              </a:r>
              <a:r>
                <a:rPr sz="700" i="1" spc="-20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 </a:t>
              </a:r>
              <a:r>
                <a:rPr sz="700" i="1" spc="-25" dirty="0" err="1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т.ч</a:t>
              </a:r>
              <a:r>
                <a:rPr sz="700" i="1" spc="-2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.</a:t>
              </a:r>
              <a:endParaRPr sz="700" i="1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3090" name="object 39"/>
            <p:cNvSpPr>
              <a:spLocks noChangeArrowheads="1"/>
            </p:cNvSpPr>
            <p:nvPr/>
          </p:nvSpPr>
          <p:spPr bwMode="auto">
            <a:xfrm>
              <a:off x="516985" y="3611424"/>
              <a:ext cx="3673774" cy="20938"/>
            </a:xfrm>
            <a:custGeom>
              <a:avLst/>
              <a:gdLst>
                <a:gd name="T0" fmla="*/ 0 w 4923790"/>
                <a:gd name="T1" fmla="*/ 0 h 45719"/>
                <a:gd name="T2" fmla="*/ 4923790 w 4923790"/>
                <a:gd name="T3" fmla="*/ 45719 h 45719"/>
              </a:gdLst>
              <a:ahLst/>
              <a:cxnLst/>
              <a:rect l="T0" t="T1" r="T2" b="T3"/>
              <a:pathLst>
                <a:path w="4923790" h="45719">
                  <a:moveTo>
                    <a:pt x="0" y="0"/>
                  </a:moveTo>
                  <a:lnTo>
                    <a:pt x="4923399" y="0"/>
                  </a:lnTo>
                </a:path>
              </a:pathLst>
            </a:custGeom>
            <a:noFill/>
            <a:ln w="20941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50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1025" name="Прямоугольник 1024"/>
            <p:cNvSpPr/>
            <p:nvPr/>
          </p:nvSpPr>
          <p:spPr>
            <a:xfrm>
              <a:off x="482330" y="3100254"/>
              <a:ext cx="446548" cy="165083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11547" defTabSz="415721" eaLnBrk="1" fontAlgn="auto" hangingPunct="1">
                <a:spcBef>
                  <a:spcPts val="923"/>
                </a:spcBef>
                <a:spcAft>
                  <a:spcPts val="0"/>
                </a:spcAft>
                <a:defRPr/>
              </a:pPr>
              <a:r>
                <a:rPr lang="ru-RU" sz="800" i="1" spc="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ВСЕГО</a:t>
              </a:r>
            </a:p>
          </p:txBody>
        </p:sp>
        <p:sp>
          <p:nvSpPr>
            <p:cNvPr id="1027" name="Прямоугольник 1026"/>
            <p:cNvSpPr/>
            <p:nvPr/>
          </p:nvSpPr>
          <p:spPr>
            <a:xfrm>
              <a:off x="482328" y="3438147"/>
              <a:ext cx="1100252" cy="165083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defTabSz="41572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i="1" spc="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ЦЕНТР ЗАНЯТОСТИ</a:t>
              </a:r>
            </a:p>
          </p:txBody>
        </p:sp>
        <p:sp>
          <p:nvSpPr>
            <p:cNvPr id="3093" name="object 9"/>
            <p:cNvSpPr txBox="1">
              <a:spLocks noChangeArrowheads="1"/>
            </p:cNvSpPr>
            <p:nvPr/>
          </p:nvSpPr>
          <p:spPr bwMode="auto">
            <a:xfrm>
              <a:off x="3809521" y="2987623"/>
              <a:ext cx="601465" cy="251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sz="1600" b="1">
                  <a:solidFill>
                    <a:srgbClr val="008000"/>
                  </a:solidFill>
                  <a:ea typeface="+mn-ea"/>
                </a:rPr>
                <a:t>96</a:t>
              </a:r>
            </a:p>
          </p:txBody>
        </p:sp>
        <p:sp>
          <p:nvSpPr>
            <p:cNvPr id="3097" name="object 9"/>
            <p:cNvSpPr txBox="1">
              <a:spLocks noChangeArrowheads="1"/>
            </p:cNvSpPr>
            <p:nvPr/>
          </p:nvSpPr>
          <p:spPr bwMode="auto">
            <a:xfrm>
              <a:off x="3809521" y="3353672"/>
              <a:ext cx="601465" cy="251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sz="1600" b="1">
                  <a:solidFill>
                    <a:srgbClr val="008000"/>
                  </a:solidFill>
                  <a:ea typeface="+mn-ea"/>
                </a:rPr>
                <a:t>51</a:t>
              </a:r>
            </a:p>
          </p:txBody>
        </p:sp>
      </p:grpSp>
      <p:sp>
        <p:nvSpPr>
          <p:cNvPr id="162" name="object 9"/>
          <p:cNvSpPr txBox="1"/>
          <p:nvPr/>
        </p:nvSpPr>
        <p:spPr>
          <a:xfrm>
            <a:off x="863573" y="4406342"/>
            <a:ext cx="207949" cy="374872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defTabSz="415721" eaLnBrk="1" fontAlgn="auto" hangingPunct="1">
              <a:spcBef>
                <a:spcPts val="43"/>
              </a:spcBef>
              <a:spcAft>
                <a:spcPts val="0"/>
              </a:spcAft>
              <a:defRPr/>
            </a:pPr>
            <a:r>
              <a:rPr lang="ru-RU" sz="2400" b="1" spc="-5" dirty="0">
                <a:solidFill>
                  <a:prstClr val="white"/>
                </a:solidFill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163" name="object 9"/>
          <p:cNvSpPr txBox="1"/>
          <p:nvPr/>
        </p:nvSpPr>
        <p:spPr>
          <a:xfrm>
            <a:off x="1036859" y="4554353"/>
            <a:ext cx="1247697" cy="144040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defTabSz="415721" eaLnBrk="1" fontAlgn="auto" hangingPunct="1">
              <a:spcBef>
                <a:spcPts val="43"/>
              </a:spcBef>
              <a:spcAft>
                <a:spcPts val="0"/>
              </a:spcAft>
              <a:defRPr/>
            </a:pPr>
            <a:r>
              <a:rPr lang="ru-RU" sz="900" b="1" i="1" spc="-5" dirty="0" smtClean="0">
                <a:solidFill>
                  <a:prstClr val="white"/>
                </a:solidFill>
                <a:latin typeface="Arial"/>
                <a:ea typeface="+mn-ea"/>
                <a:cs typeface="Arial"/>
              </a:rPr>
              <a:t>БЮДЖЕТНЫЙ ТЕНГЕ</a:t>
            </a:r>
            <a:endParaRPr lang="ru-RU" sz="900" b="1" spc="-5" dirty="0">
              <a:solidFill>
                <a:prstClr val="white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68" name="object 9"/>
          <p:cNvSpPr txBox="1"/>
          <p:nvPr/>
        </p:nvSpPr>
        <p:spPr>
          <a:xfrm>
            <a:off x="2527166" y="4389658"/>
            <a:ext cx="601465" cy="374872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defTabSz="415721" eaLnBrk="1" fontAlgn="auto" hangingPunct="1">
              <a:spcBef>
                <a:spcPts val="43"/>
              </a:spcBef>
              <a:spcAft>
                <a:spcPts val="0"/>
              </a:spcAft>
              <a:defRPr/>
            </a:pPr>
            <a:r>
              <a:rPr lang="ru-RU" sz="2400" b="1" spc="-5" dirty="0">
                <a:solidFill>
                  <a:srgbClr val="00B050"/>
                </a:solidFill>
                <a:latin typeface="Arial"/>
                <a:ea typeface="+mn-ea"/>
                <a:cs typeface="Arial"/>
              </a:rPr>
              <a:t>5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966170" y="4438847"/>
            <a:ext cx="930655" cy="276495"/>
            <a:chOff x="2966170" y="4451832"/>
            <a:chExt cx="930655" cy="276495"/>
          </a:xfrm>
        </p:grpSpPr>
        <p:sp>
          <p:nvSpPr>
            <p:cNvPr id="157" name="object 9"/>
            <p:cNvSpPr txBox="1"/>
            <p:nvPr/>
          </p:nvSpPr>
          <p:spPr>
            <a:xfrm>
              <a:off x="3013823" y="4451832"/>
              <a:ext cx="865012" cy="144040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900" b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ТЕНГЕ</a:t>
              </a:r>
              <a:endParaRPr lang="ru-RU" sz="800" b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37" name="Прямоугольник 1036"/>
            <p:cNvSpPr/>
            <p:nvPr/>
          </p:nvSpPr>
          <p:spPr>
            <a:xfrm>
              <a:off x="2966170" y="4547856"/>
              <a:ext cx="930655" cy="180471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900" b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ИНВЕСТИЦИЙ 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78352" y="3696236"/>
            <a:ext cx="4055015" cy="597091"/>
            <a:chOff x="378352" y="3707450"/>
            <a:chExt cx="4055015" cy="597091"/>
          </a:xfrm>
        </p:grpSpPr>
        <p:sp>
          <p:nvSpPr>
            <p:cNvPr id="3098" name="object 37"/>
            <p:cNvSpPr txBox="1">
              <a:spLocks noChangeArrowheads="1"/>
            </p:cNvSpPr>
            <p:nvPr/>
          </p:nvSpPr>
          <p:spPr bwMode="auto">
            <a:xfrm>
              <a:off x="447669" y="3806367"/>
              <a:ext cx="1514132" cy="47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19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lnSpc>
                  <a:spcPct val="101000"/>
                </a:lnSpc>
                <a:spcBef>
                  <a:spcPts val="40"/>
                </a:spcBef>
              </a:pPr>
              <a:r>
                <a:rPr lang="ru-RU" sz="1500" b="1" dirty="0">
                  <a:solidFill>
                    <a:srgbClr val="C0504D"/>
                  </a:solidFill>
                  <a:ea typeface="+mn-ea"/>
                </a:rPr>
                <a:t>ЧАСТНЫЕ</a:t>
              </a:r>
            </a:p>
            <a:p>
              <a:pPr defTabSz="415721" eaLnBrk="1" hangingPunct="1">
                <a:lnSpc>
                  <a:spcPct val="101000"/>
                </a:lnSpc>
                <a:spcBef>
                  <a:spcPts val="40"/>
                </a:spcBef>
              </a:pPr>
              <a:r>
                <a:rPr lang="ru-RU" sz="1500" b="1" dirty="0">
                  <a:solidFill>
                    <a:srgbClr val="C0504D"/>
                  </a:solidFill>
                  <a:ea typeface="+mn-ea"/>
                </a:rPr>
                <a:t>ИНВЕСТИЦИИ</a:t>
              </a:r>
            </a:p>
          </p:txBody>
        </p:sp>
        <p:cxnSp>
          <p:nvCxnSpPr>
            <p:cNvPr id="1031" name="Прямая соединительная линия 1030"/>
            <p:cNvCxnSpPr/>
            <p:nvPr/>
          </p:nvCxnSpPr>
          <p:spPr>
            <a:xfrm>
              <a:off x="378357" y="4293711"/>
              <a:ext cx="3777749" cy="108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5" name="object 39"/>
            <p:cNvSpPr>
              <a:spLocks noChangeArrowheads="1"/>
            </p:cNvSpPr>
            <p:nvPr/>
          </p:nvSpPr>
          <p:spPr bwMode="auto">
            <a:xfrm flipV="1">
              <a:off x="2180581" y="3923326"/>
              <a:ext cx="1975520" cy="69312"/>
            </a:xfrm>
            <a:custGeom>
              <a:avLst/>
              <a:gdLst>
                <a:gd name="T0" fmla="*/ 0 w 3094990"/>
                <a:gd name="T1" fmla="*/ 0 h 152400"/>
                <a:gd name="T2" fmla="*/ 3094990 w 3094990"/>
                <a:gd name="T3" fmla="*/ 152400 h 152400"/>
              </a:gdLst>
              <a:ahLst/>
              <a:cxnLst/>
              <a:rect l="T0" t="T1" r="T2" b="T3"/>
              <a:pathLst>
                <a:path w="3094990" h="152400">
                  <a:moveTo>
                    <a:pt x="3094494" y="0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800">
                <a:solidFill>
                  <a:srgbClr val="006600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06" name="object 9"/>
            <p:cNvSpPr txBox="1">
              <a:spLocks noChangeArrowheads="1"/>
            </p:cNvSpPr>
            <p:nvPr/>
          </p:nvSpPr>
          <p:spPr bwMode="auto">
            <a:xfrm>
              <a:off x="3081696" y="3707450"/>
              <a:ext cx="462832" cy="22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b="1" dirty="0">
                  <a:solidFill>
                    <a:srgbClr val="002060"/>
                  </a:solidFill>
                  <a:ea typeface="+mn-ea"/>
                </a:rPr>
                <a:t>7</a:t>
              </a:r>
            </a:p>
          </p:txBody>
        </p:sp>
        <p:sp>
          <p:nvSpPr>
            <p:cNvPr id="173" name="object 9"/>
            <p:cNvSpPr txBox="1"/>
            <p:nvPr/>
          </p:nvSpPr>
          <p:spPr>
            <a:xfrm>
              <a:off x="3423219" y="3819362"/>
              <a:ext cx="767540" cy="174818"/>
            </a:xfrm>
            <a:prstGeom prst="rect">
              <a:avLst/>
            </a:prstGeom>
          </p:spPr>
          <p:txBody>
            <a:bodyPr wrap="square" lIns="0" tIns="5487" rIns="0" bIns="0">
              <a:spAutoFit/>
            </a:bodyPr>
            <a:lstStyle/>
            <a:p>
              <a:pPr marL="5774" algn="ctr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100" b="1" i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проектов</a:t>
              </a:r>
            </a:p>
          </p:txBody>
        </p:sp>
        <p:sp>
          <p:nvSpPr>
            <p:cNvPr id="3108" name="object 9"/>
            <p:cNvSpPr txBox="1">
              <a:spLocks noChangeArrowheads="1"/>
            </p:cNvSpPr>
            <p:nvPr/>
          </p:nvSpPr>
          <p:spPr bwMode="auto">
            <a:xfrm>
              <a:off x="3081696" y="4019355"/>
              <a:ext cx="462832" cy="22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b="1" dirty="0">
                  <a:solidFill>
                    <a:srgbClr val="002060"/>
                  </a:solidFill>
                  <a:ea typeface="+mn-ea"/>
                </a:rPr>
                <a:t>2,5</a:t>
              </a:r>
            </a:p>
          </p:txBody>
        </p:sp>
        <p:sp>
          <p:nvSpPr>
            <p:cNvPr id="175" name="object 9"/>
            <p:cNvSpPr txBox="1"/>
            <p:nvPr/>
          </p:nvSpPr>
          <p:spPr>
            <a:xfrm>
              <a:off x="3229715" y="4124044"/>
              <a:ext cx="1203652" cy="167123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algn="ctr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050" b="1" i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млрд. тенге</a:t>
              </a:r>
            </a:p>
          </p:txBody>
        </p:sp>
        <p:cxnSp>
          <p:nvCxnSpPr>
            <p:cNvPr id="1040" name="Прямая соединительная линия 1039"/>
            <p:cNvCxnSpPr/>
            <p:nvPr/>
          </p:nvCxnSpPr>
          <p:spPr>
            <a:xfrm>
              <a:off x="378352" y="3871343"/>
              <a:ext cx="0" cy="422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Прямоугольник с двумя вырезанными противолежащими углами 180"/>
          <p:cNvSpPr/>
          <p:nvPr/>
        </p:nvSpPr>
        <p:spPr>
          <a:xfrm rot="16200000">
            <a:off x="4619286" y="678013"/>
            <a:ext cx="4237707" cy="4193648"/>
          </a:xfrm>
          <a:prstGeom prst="snip2DiagRect">
            <a:avLst>
              <a:gd name="adj1" fmla="val 0"/>
              <a:gd name="adj2" fmla="val 8907"/>
            </a:avLst>
          </a:prstGeom>
          <a:ln w="28514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pPr defTabSz="405409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800">
              <a:solidFill>
                <a:prstClr val="black"/>
              </a:solidFill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2" name="object 9"/>
          <p:cNvSpPr txBox="1"/>
          <p:nvPr/>
        </p:nvSpPr>
        <p:spPr>
          <a:xfrm>
            <a:off x="4641316" y="863893"/>
            <a:ext cx="4193648" cy="220984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algn="ctr" defTabSz="4157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5" dirty="0">
                <a:solidFill>
                  <a:srgbClr val="008000"/>
                </a:solidFill>
                <a:latin typeface="Arial"/>
                <a:ea typeface="+mn-ea"/>
                <a:cs typeface="Arial"/>
              </a:rPr>
              <a:t>В 2021 ГОДУ </a:t>
            </a:r>
          </a:p>
        </p:txBody>
      </p:sp>
      <p:sp>
        <p:nvSpPr>
          <p:cNvPr id="3121" name="object 37"/>
          <p:cNvSpPr txBox="1">
            <a:spLocks noChangeArrowheads="1"/>
          </p:cNvSpPr>
          <p:nvPr/>
        </p:nvSpPr>
        <p:spPr bwMode="auto">
          <a:xfrm>
            <a:off x="4779950" y="2440952"/>
            <a:ext cx="2894690" cy="2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97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15721" eaLnBrk="1" hangingPunct="1">
              <a:lnSpc>
                <a:spcPct val="101000"/>
              </a:lnSpc>
              <a:spcBef>
                <a:spcPts val="40"/>
              </a:spcBef>
            </a:pPr>
            <a:r>
              <a:rPr lang="ru-RU" sz="1500" b="1" dirty="0">
                <a:solidFill>
                  <a:srgbClr val="008000"/>
                </a:solidFill>
                <a:ea typeface="+mn-ea"/>
              </a:rPr>
              <a:t>СОЗДАНИЕ РАБОЧИХ МЕСТ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022558" y="1341701"/>
            <a:ext cx="3604457" cy="1062765"/>
            <a:chOff x="5010288" y="1636043"/>
            <a:chExt cx="3604457" cy="966150"/>
          </a:xfrm>
        </p:grpSpPr>
        <p:sp>
          <p:nvSpPr>
            <p:cNvPr id="3113" name="object 39"/>
            <p:cNvSpPr>
              <a:spLocks noChangeArrowheads="1"/>
            </p:cNvSpPr>
            <p:nvPr/>
          </p:nvSpPr>
          <p:spPr bwMode="auto">
            <a:xfrm flipV="1">
              <a:off x="6985808" y="2051913"/>
              <a:ext cx="1628937" cy="69312"/>
            </a:xfrm>
            <a:custGeom>
              <a:avLst/>
              <a:gdLst>
                <a:gd name="T0" fmla="*/ 0 w 3094990"/>
                <a:gd name="T1" fmla="*/ 0 h 152400"/>
                <a:gd name="T2" fmla="*/ 3094990 w 3094990"/>
                <a:gd name="T3" fmla="*/ 152400 h 152400"/>
              </a:gdLst>
              <a:ahLst/>
              <a:cxnLst/>
              <a:rect l="T0" t="T1" r="T2" b="T3"/>
              <a:pathLst>
                <a:path w="3094990" h="152400">
                  <a:moveTo>
                    <a:pt x="3094494" y="0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800">
                <a:solidFill>
                  <a:srgbClr val="006600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198" name="object 9"/>
            <p:cNvSpPr txBox="1"/>
            <p:nvPr/>
          </p:nvSpPr>
          <p:spPr>
            <a:xfrm>
              <a:off x="6881828" y="1636043"/>
              <a:ext cx="1202930" cy="467132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algn="ctr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3000" b="1" spc="-5" dirty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495,8</a:t>
              </a:r>
            </a:p>
          </p:txBody>
        </p:sp>
        <p:sp>
          <p:nvSpPr>
            <p:cNvPr id="199" name="object 9"/>
            <p:cNvSpPr txBox="1"/>
            <p:nvPr/>
          </p:nvSpPr>
          <p:spPr>
            <a:xfrm>
              <a:off x="8012558" y="1710409"/>
              <a:ext cx="602187" cy="341504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100" b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млн. тенге </a:t>
              </a:r>
            </a:p>
          </p:txBody>
        </p:sp>
        <p:sp>
          <p:nvSpPr>
            <p:cNvPr id="200" name="object 9"/>
            <p:cNvSpPr txBox="1"/>
            <p:nvPr/>
          </p:nvSpPr>
          <p:spPr>
            <a:xfrm>
              <a:off x="7206028" y="2121225"/>
              <a:ext cx="601465" cy="467132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3000" b="1" spc="-5" dirty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9</a:t>
              </a:r>
            </a:p>
          </p:txBody>
        </p:sp>
        <p:sp>
          <p:nvSpPr>
            <p:cNvPr id="201" name="object 9"/>
            <p:cNvSpPr txBox="1"/>
            <p:nvPr/>
          </p:nvSpPr>
          <p:spPr>
            <a:xfrm>
              <a:off x="7275343" y="2307502"/>
              <a:ext cx="1203652" cy="236373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algn="ctr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500" b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проектов</a:t>
              </a:r>
            </a:p>
          </p:txBody>
        </p:sp>
        <p:sp>
          <p:nvSpPr>
            <p:cNvPr id="202" name="object 9"/>
            <p:cNvSpPr txBox="1"/>
            <p:nvPr/>
          </p:nvSpPr>
          <p:spPr>
            <a:xfrm>
              <a:off x="5044941" y="1636043"/>
              <a:ext cx="335030" cy="467132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3000" b="1" spc="-5" dirty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2</a:t>
              </a:r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5303435" y="1703192"/>
              <a:ext cx="486302" cy="211249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100" b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СЕЛА</a:t>
              </a:r>
            </a:p>
          </p:txBody>
        </p:sp>
        <p:sp>
          <p:nvSpPr>
            <p:cNvPr id="204" name="Прямоугольник 203"/>
            <p:cNvSpPr/>
            <p:nvPr/>
          </p:nvSpPr>
          <p:spPr>
            <a:xfrm>
              <a:off x="5285383" y="1869973"/>
              <a:ext cx="1383984" cy="180471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900" b="1" i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Кызылжар и Северное</a:t>
              </a:r>
            </a:p>
          </p:txBody>
        </p:sp>
        <p:sp>
          <p:nvSpPr>
            <p:cNvPr id="212" name="object 9"/>
            <p:cNvSpPr txBox="1"/>
            <p:nvPr/>
          </p:nvSpPr>
          <p:spPr>
            <a:xfrm>
              <a:off x="5287548" y="2181154"/>
              <a:ext cx="1351672" cy="421039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2700" b="1" spc="-5" dirty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2,2</a:t>
              </a:r>
            </a:p>
          </p:txBody>
        </p:sp>
        <p:sp>
          <p:nvSpPr>
            <p:cNvPr id="213" name="Прямоугольник 212"/>
            <p:cNvSpPr/>
            <p:nvPr/>
          </p:nvSpPr>
          <p:spPr>
            <a:xfrm>
              <a:off x="5797315" y="2215809"/>
              <a:ext cx="727823" cy="375397"/>
            </a:xfrm>
            <a:prstGeom prst="rect">
              <a:avLst/>
            </a:prstGeom>
          </p:spPr>
          <p:txBody>
            <a:bodyPr lIns="41568" tIns="20783" rIns="41568" bIns="20783">
              <a:spAutoFit/>
            </a:bodyPr>
            <a:lstStyle/>
            <a:p>
              <a:pPr marL="5774" defTabSz="415721" eaLnBrk="1" fontAlgn="auto" hangingPunct="1">
                <a:lnSpc>
                  <a:spcPts val="1262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i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тысяч человек</a:t>
              </a:r>
            </a:p>
          </p:txBody>
        </p:sp>
        <p:sp>
          <p:nvSpPr>
            <p:cNvPr id="3130" name="object 39"/>
            <p:cNvSpPr>
              <a:spLocks noChangeArrowheads="1"/>
            </p:cNvSpPr>
            <p:nvPr/>
          </p:nvSpPr>
          <p:spPr bwMode="auto">
            <a:xfrm flipV="1">
              <a:off x="5010288" y="2051913"/>
              <a:ext cx="1628937" cy="69312"/>
            </a:xfrm>
            <a:custGeom>
              <a:avLst/>
              <a:gdLst>
                <a:gd name="T0" fmla="*/ 0 w 3094990"/>
                <a:gd name="T1" fmla="*/ 0 h 152400"/>
                <a:gd name="T2" fmla="*/ 3094990 w 3094990"/>
                <a:gd name="T3" fmla="*/ 152400 h 152400"/>
              </a:gdLst>
              <a:ahLst/>
              <a:cxnLst/>
              <a:rect l="T0" t="T1" r="T2" b="T3"/>
              <a:pathLst>
                <a:path w="3094990" h="152400">
                  <a:moveTo>
                    <a:pt x="3094494" y="0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800">
                <a:solidFill>
                  <a:srgbClr val="006600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779951" y="2840314"/>
            <a:ext cx="2148810" cy="587263"/>
            <a:chOff x="4779951" y="3065598"/>
            <a:chExt cx="2148810" cy="587263"/>
          </a:xfrm>
        </p:grpSpPr>
        <p:sp>
          <p:nvSpPr>
            <p:cNvPr id="3122" name="object 35"/>
            <p:cNvSpPr>
              <a:spLocks noChangeArrowheads="1"/>
            </p:cNvSpPr>
            <p:nvPr/>
          </p:nvSpPr>
          <p:spPr bwMode="auto">
            <a:xfrm flipV="1">
              <a:off x="4814608" y="3160899"/>
              <a:ext cx="1420988" cy="72200"/>
            </a:xfrm>
            <a:custGeom>
              <a:avLst/>
              <a:gdLst>
                <a:gd name="T0" fmla="*/ 0 w 4923790"/>
                <a:gd name="T1" fmla="*/ 0 h 159055"/>
                <a:gd name="T2" fmla="*/ 4923790 w 4923790"/>
                <a:gd name="T3" fmla="*/ 159055 h 159055"/>
              </a:gdLst>
              <a:ahLst/>
              <a:cxnLst/>
              <a:rect l="T0" t="T1" r="T2" b="T3"/>
              <a:pathLst>
                <a:path w="4923790" h="159055">
                  <a:moveTo>
                    <a:pt x="0" y="0"/>
                  </a:moveTo>
                  <a:lnTo>
                    <a:pt x="4923399" y="0"/>
                  </a:lnTo>
                </a:path>
              </a:pathLst>
            </a:custGeom>
            <a:noFill/>
            <a:ln w="20941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50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07" name="object 38"/>
            <p:cNvSpPr txBox="1"/>
            <p:nvPr/>
          </p:nvSpPr>
          <p:spPr>
            <a:xfrm>
              <a:off x="4814613" y="3264872"/>
              <a:ext cx="439727" cy="109007"/>
            </a:xfrm>
            <a:prstGeom prst="rect">
              <a:avLst/>
            </a:prstGeom>
          </p:spPr>
          <p:txBody>
            <a:bodyPr lIns="0" tIns="6353" rIns="0" bIns="0">
              <a:spAutoFit/>
            </a:bodyPr>
            <a:lstStyle/>
            <a:p>
              <a:pPr marL="15012" defTabSz="415721" eaLnBrk="1" fontAlgn="auto" hangingPunct="1">
                <a:lnSpc>
                  <a:spcPts val="816"/>
                </a:lnSpc>
                <a:spcBef>
                  <a:spcPts val="50"/>
                </a:spcBef>
                <a:spcAft>
                  <a:spcPts val="0"/>
                </a:spcAft>
                <a:defRPr/>
              </a:pPr>
              <a:r>
                <a:rPr sz="700" i="1" spc="2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в</a:t>
              </a:r>
              <a:r>
                <a:rPr sz="700" i="1" spc="-20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 </a:t>
              </a:r>
              <a:r>
                <a:rPr sz="700" i="1" spc="-25" dirty="0" err="1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т.ч</a:t>
              </a:r>
              <a:r>
                <a:rPr sz="700" i="1" spc="-2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.</a:t>
              </a:r>
              <a:endParaRPr sz="700" i="1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3124" name="object 39"/>
            <p:cNvSpPr>
              <a:spLocks noChangeArrowheads="1"/>
            </p:cNvSpPr>
            <p:nvPr/>
          </p:nvSpPr>
          <p:spPr bwMode="auto">
            <a:xfrm>
              <a:off x="4814608" y="3590487"/>
              <a:ext cx="1420988" cy="20938"/>
            </a:xfrm>
            <a:custGeom>
              <a:avLst/>
              <a:gdLst>
                <a:gd name="T0" fmla="*/ 0 w 4923790"/>
                <a:gd name="T1" fmla="*/ 0 h 45719"/>
                <a:gd name="T2" fmla="*/ 4923790 w 4923790"/>
                <a:gd name="T3" fmla="*/ 45719 h 45719"/>
              </a:gdLst>
              <a:ahLst/>
              <a:cxnLst/>
              <a:rect l="T0" t="T1" r="T2" b="T3"/>
              <a:pathLst>
                <a:path w="4923790" h="45719">
                  <a:moveTo>
                    <a:pt x="0" y="0"/>
                  </a:moveTo>
                  <a:lnTo>
                    <a:pt x="4923399" y="0"/>
                  </a:lnTo>
                </a:path>
              </a:pathLst>
            </a:custGeom>
            <a:noFill/>
            <a:ln w="20941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50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779951" y="3065598"/>
              <a:ext cx="446548" cy="165083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11547" defTabSz="415721" eaLnBrk="1" fontAlgn="auto" hangingPunct="1">
                <a:spcBef>
                  <a:spcPts val="923"/>
                </a:spcBef>
                <a:spcAft>
                  <a:spcPts val="0"/>
                </a:spcAft>
                <a:defRPr/>
              </a:pPr>
              <a:r>
                <a:rPr lang="ru-RU" sz="800" i="1" spc="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ВСЕГО</a:t>
              </a:r>
            </a:p>
          </p:txBody>
        </p:sp>
        <p:sp>
          <p:nvSpPr>
            <p:cNvPr id="210" name="Прямоугольник 209"/>
            <p:cNvSpPr/>
            <p:nvPr/>
          </p:nvSpPr>
          <p:spPr>
            <a:xfrm>
              <a:off x="4779951" y="3403492"/>
              <a:ext cx="1100252" cy="165083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defTabSz="41572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i="1" spc="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ЦЕНТР ЗАНЯТОСТИ</a:t>
              </a:r>
            </a:p>
          </p:txBody>
        </p:sp>
        <p:sp>
          <p:nvSpPr>
            <p:cNvPr id="3127" name="object 9"/>
            <p:cNvSpPr txBox="1">
              <a:spLocks noChangeArrowheads="1"/>
            </p:cNvSpPr>
            <p:nvPr/>
          </p:nvSpPr>
          <p:spPr bwMode="auto">
            <a:xfrm>
              <a:off x="6327296" y="3069929"/>
              <a:ext cx="601465" cy="236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sz="1500" b="1" dirty="0">
                  <a:solidFill>
                    <a:srgbClr val="00B050"/>
                  </a:solidFill>
                  <a:ea typeface="+mn-ea"/>
                </a:rPr>
                <a:t>71</a:t>
              </a:r>
            </a:p>
          </p:txBody>
        </p:sp>
        <p:sp>
          <p:nvSpPr>
            <p:cNvPr id="3131" name="object 9"/>
            <p:cNvSpPr txBox="1">
              <a:spLocks noChangeArrowheads="1"/>
            </p:cNvSpPr>
            <p:nvPr/>
          </p:nvSpPr>
          <p:spPr bwMode="auto">
            <a:xfrm>
              <a:off x="6339570" y="3416488"/>
              <a:ext cx="398570" cy="236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sz="1500" b="1" dirty="0">
                  <a:solidFill>
                    <a:srgbClr val="00B050"/>
                  </a:solidFill>
                  <a:ea typeface="+mn-ea"/>
                </a:rPr>
                <a:t>40</a:t>
              </a:r>
            </a:p>
          </p:txBody>
        </p:sp>
      </p:grpSp>
      <p:sp>
        <p:nvSpPr>
          <p:cNvPr id="3132" name="object 35"/>
          <p:cNvSpPr>
            <a:spLocks noChangeArrowheads="1"/>
          </p:cNvSpPr>
          <p:nvPr/>
        </p:nvSpPr>
        <p:spPr bwMode="auto">
          <a:xfrm flipV="1">
            <a:off x="7032735" y="2846836"/>
            <a:ext cx="1735079" cy="101079"/>
          </a:xfrm>
          <a:custGeom>
            <a:avLst/>
            <a:gdLst>
              <a:gd name="T0" fmla="*/ 0 w 4923790"/>
              <a:gd name="T1" fmla="*/ 0 h 221018"/>
              <a:gd name="T2" fmla="*/ 4923790 w 4923790"/>
              <a:gd name="T3" fmla="*/ 221018 h 221018"/>
            </a:gdLst>
            <a:ahLst/>
            <a:cxnLst/>
            <a:rect l="T0" t="T1" r="T2" b="T3"/>
            <a:pathLst>
              <a:path w="4923790" h="221018">
                <a:moveTo>
                  <a:pt x="0" y="0"/>
                </a:moveTo>
                <a:lnTo>
                  <a:pt x="4923399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15721" eaLnBrk="1" hangingPunct="1"/>
            <a:endParaRPr lang="ru-RU" sz="500">
              <a:solidFill>
                <a:prstClr val="black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133" name="object 35"/>
          <p:cNvSpPr>
            <a:spLocks noChangeArrowheads="1"/>
          </p:cNvSpPr>
          <p:nvPr/>
        </p:nvSpPr>
        <p:spPr bwMode="auto">
          <a:xfrm flipV="1">
            <a:off x="7032735" y="3230210"/>
            <a:ext cx="1735079" cy="20938"/>
          </a:xfrm>
          <a:custGeom>
            <a:avLst/>
            <a:gdLst>
              <a:gd name="T0" fmla="*/ 0 w 4923790"/>
              <a:gd name="T1" fmla="*/ 0 h 45719"/>
              <a:gd name="T2" fmla="*/ 4923790 w 4923790"/>
              <a:gd name="T3" fmla="*/ 45719 h 45719"/>
            </a:gdLst>
            <a:ahLst/>
            <a:cxnLst/>
            <a:rect l="T0" t="T1" r="T2" b="T3"/>
            <a:pathLst>
              <a:path w="4923790" h="45719">
                <a:moveTo>
                  <a:pt x="0" y="0"/>
                </a:moveTo>
                <a:lnTo>
                  <a:pt x="4923399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15721" eaLnBrk="1" hangingPunct="1"/>
            <a:endParaRPr lang="ru-RU" sz="500">
              <a:solidFill>
                <a:prstClr val="black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134" name="object 37"/>
          <p:cNvSpPr txBox="1">
            <a:spLocks noChangeArrowheads="1"/>
          </p:cNvSpPr>
          <p:nvPr/>
        </p:nvSpPr>
        <p:spPr bwMode="auto">
          <a:xfrm>
            <a:off x="7051509" y="2641062"/>
            <a:ext cx="1090291" cy="25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97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15721" eaLnBrk="1" hangingPunct="1">
              <a:lnSpc>
                <a:spcPct val="101000"/>
              </a:lnSpc>
              <a:spcBef>
                <a:spcPts val="40"/>
              </a:spcBef>
            </a:pPr>
            <a:r>
              <a:rPr lang="ru-RU" sz="800" i="1">
                <a:solidFill>
                  <a:srgbClr val="595959"/>
                </a:solidFill>
                <a:ea typeface="+mn-ea"/>
              </a:rPr>
              <a:t>6 проектов </a:t>
            </a:r>
          </a:p>
          <a:p>
            <a:pPr defTabSz="415721" eaLnBrk="1" hangingPunct="1">
              <a:lnSpc>
                <a:spcPct val="101000"/>
              </a:lnSpc>
              <a:spcBef>
                <a:spcPts val="40"/>
              </a:spcBef>
            </a:pPr>
            <a:r>
              <a:rPr lang="ru-RU" sz="800" i="1">
                <a:solidFill>
                  <a:srgbClr val="595959"/>
                </a:solidFill>
                <a:ea typeface="+mn-ea"/>
              </a:rPr>
              <a:t>по ремонту дорог</a:t>
            </a:r>
          </a:p>
        </p:txBody>
      </p:sp>
      <p:sp>
        <p:nvSpPr>
          <p:cNvPr id="220" name="object 29"/>
          <p:cNvSpPr txBox="1"/>
          <p:nvPr/>
        </p:nvSpPr>
        <p:spPr>
          <a:xfrm>
            <a:off x="8268157" y="2769578"/>
            <a:ext cx="542257" cy="176274"/>
          </a:xfrm>
          <a:prstGeom prst="rect">
            <a:avLst/>
          </a:prstGeom>
        </p:spPr>
        <p:txBody>
          <a:bodyPr lIns="0" tIns="6929" rIns="0" bIns="0">
            <a:spAutoFit/>
          </a:bodyPr>
          <a:lstStyle/>
          <a:p>
            <a:pPr marL="5774" defTabSz="415721" eaLnBrk="1" fontAlgn="auto" hangingPunct="1">
              <a:spcBef>
                <a:spcPts val="55"/>
              </a:spcBef>
              <a:spcAft>
                <a:spcPts val="0"/>
              </a:spcAft>
              <a:defRPr/>
            </a:pPr>
            <a:r>
              <a:rPr lang="ru-RU" sz="1100" spc="2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8,7 </a:t>
            </a:r>
            <a:r>
              <a:rPr sz="1100" spc="5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км</a:t>
            </a:r>
            <a:r>
              <a:rPr sz="1100" spc="5" dirty="0">
                <a:solidFill>
                  <a:srgbClr val="7984CE"/>
                </a:solidFill>
                <a:latin typeface="Arial"/>
                <a:ea typeface="+mn-ea"/>
                <a:cs typeface="Arial"/>
              </a:rPr>
              <a:t>.</a:t>
            </a:r>
            <a:endParaRPr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136" name="object 35"/>
          <p:cNvSpPr>
            <a:spLocks noChangeArrowheads="1"/>
          </p:cNvSpPr>
          <p:nvPr/>
        </p:nvSpPr>
        <p:spPr bwMode="auto">
          <a:xfrm flipV="1">
            <a:off x="7032735" y="3585432"/>
            <a:ext cx="1735079" cy="25992"/>
          </a:xfrm>
          <a:custGeom>
            <a:avLst/>
            <a:gdLst>
              <a:gd name="T0" fmla="*/ 0 w 4923790"/>
              <a:gd name="T1" fmla="*/ 0 h 57937"/>
              <a:gd name="T2" fmla="*/ 4923790 w 4923790"/>
              <a:gd name="T3" fmla="*/ 57937 h 57937"/>
            </a:gdLst>
            <a:ahLst/>
            <a:cxnLst/>
            <a:rect l="T0" t="T1" r="T2" b="T3"/>
            <a:pathLst>
              <a:path w="4923790" h="57937">
                <a:moveTo>
                  <a:pt x="0" y="0"/>
                </a:moveTo>
                <a:lnTo>
                  <a:pt x="4923399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15721" eaLnBrk="1" hangingPunct="1"/>
            <a:endParaRPr lang="ru-RU" sz="500">
              <a:solidFill>
                <a:prstClr val="black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137" name="object 37"/>
          <p:cNvSpPr txBox="1">
            <a:spLocks noChangeArrowheads="1"/>
          </p:cNvSpPr>
          <p:nvPr/>
        </p:nvSpPr>
        <p:spPr bwMode="auto">
          <a:xfrm>
            <a:off x="7032741" y="2964516"/>
            <a:ext cx="1280911" cy="25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97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15721" eaLnBrk="1" hangingPunct="1">
              <a:lnSpc>
                <a:spcPct val="101000"/>
              </a:lnSpc>
              <a:spcBef>
                <a:spcPts val="40"/>
              </a:spcBef>
            </a:pPr>
            <a:r>
              <a:rPr lang="ru-RU" sz="800" i="1">
                <a:solidFill>
                  <a:srgbClr val="595959"/>
                </a:solidFill>
                <a:ea typeface="+mn-ea"/>
              </a:rPr>
              <a:t>1 проект </a:t>
            </a:r>
          </a:p>
          <a:p>
            <a:pPr defTabSz="415721" eaLnBrk="1" hangingPunct="1">
              <a:lnSpc>
                <a:spcPct val="101000"/>
              </a:lnSpc>
              <a:spcBef>
                <a:spcPts val="40"/>
              </a:spcBef>
            </a:pPr>
            <a:r>
              <a:rPr lang="ru-RU" sz="800" i="1">
                <a:solidFill>
                  <a:srgbClr val="595959"/>
                </a:solidFill>
                <a:ea typeface="+mn-ea"/>
              </a:rPr>
              <a:t>по кап.ремонту школы</a:t>
            </a:r>
          </a:p>
        </p:txBody>
      </p:sp>
      <p:sp>
        <p:nvSpPr>
          <p:cNvPr id="3138" name="object 37"/>
          <p:cNvSpPr txBox="1">
            <a:spLocks noChangeArrowheads="1"/>
          </p:cNvSpPr>
          <p:nvPr/>
        </p:nvSpPr>
        <p:spPr bwMode="auto">
          <a:xfrm>
            <a:off x="7034185" y="3334178"/>
            <a:ext cx="1280911" cy="25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97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15721" eaLnBrk="1" hangingPunct="1">
              <a:lnSpc>
                <a:spcPct val="101000"/>
              </a:lnSpc>
              <a:spcBef>
                <a:spcPts val="40"/>
              </a:spcBef>
            </a:pPr>
            <a:r>
              <a:rPr lang="ru-RU" sz="800" i="1">
                <a:solidFill>
                  <a:srgbClr val="595959"/>
                </a:solidFill>
                <a:ea typeface="+mn-ea"/>
              </a:rPr>
              <a:t>1 проект </a:t>
            </a:r>
          </a:p>
          <a:p>
            <a:pPr defTabSz="415721" eaLnBrk="1" hangingPunct="1">
              <a:lnSpc>
                <a:spcPct val="101000"/>
              </a:lnSpc>
              <a:spcBef>
                <a:spcPts val="40"/>
              </a:spcBef>
            </a:pPr>
            <a:r>
              <a:rPr lang="ru-RU" sz="800" i="1">
                <a:solidFill>
                  <a:srgbClr val="595959"/>
                </a:solidFill>
                <a:ea typeface="+mn-ea"/>
              </a:rPr>
              <a:t>по рек-ии. ДК</a:t>
            </a:r>
          </a:p>
        </p:txBody>
      </p:sp>
      <p:sp>
        <p:nvSpPr>
          <p:cNvPr id="224" name="object 42"/>
          <p:cNvSpPr txBox="1"/>
          <p:nvPr/>
        </p:nvSpPr>
        <p:spPr>
          <a:xfrm>
            <a:off x="8161295" y="3428038"/>
            <a:ext cx="673669" cy="176276"/>
          </a:xfrm>
          <a:prstGeom prst="rect">
            <a:avLst/>
          </a:prstGeom>
        </p:spPr>
        <p:txBody>
          <a:bodyPr lIns="0" tIns="6929" rIns="0" bIns="0">
            <a:spAutoFit/>
          </a:bodyPr>
          <a:lstStyle/>
          <a:p>
            <a:pPr marL="5774" defTabSz="415721" eaLnBrk="1" fontAlgn="auto" hangingPunct="1">
              <a:spcBef>
                <a:spcPts val="55"/>
              </a:spcBef>
              <a:spcAft>
                <a:spcPts val="0"/>
              </a:spcAft>
              <a:defRPr/>
            </a:pPr>
            <a:r>
              <a:rPr lang="ru-RU" sz="1100" spc="5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150 мест</a:t>
            </a:r>
            <a:r>
              <a:rPr sz="1100" spc="5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225" name="object 42"/>
          <p:cNvSpPr txBox="1"/>
          <p:nvPr/>
        </p:nvSpPr>
        <p:spPr>
          <a:xfrm>
            <a:off x="8312930" y="3086534"/>
            <a:ext cx="487381" cy="176274"/>
          </a:xfrm>
          <a:prstGeom prst="rect">
            <a:avLst/>
          </a:prstGeom>
        </p:spPr>
        <p:txBody>
          <a:bodyPr lIns="0" tIns="6929" rIns="0" bIns="0">
            <a:spAutoFit/>
          </a:bodyPr>
          <a:lstStyle/>
          <a:p>
            <a:pPr marL="5774" defTabSz="415721" eaLnBrk="1" fontAlgn="auto" hangingPunct="1">
              <a:spcBef>
                <a:spcPts val="55"/>
              </a:spcBef>
              <a:spcAft>
                <a:spcPts val="0"/>
              </a:spcAft>
              <a:defRPr/>
            </a:pPr>
            <a:r>
              <a:rPr lang="ru-RU" sz="1100" spc="5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212 уч.</a:t>
            </a:r>
            <a:endParaRPr sz="1100" spc="5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26" name="Пятиугольник 225"/>
          <p:cNvSpPr/>
          <p:nvPr/>
        </p:nvSpPr>
        <p:spPr>
          <a:xfrm>
            <a:off x="5265170" y="4362914"/>
            <a:ext cx="1628937" cy="447132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68" tIns="20783" rIns="41568" bIns="20783" anchor="ctr"/>
          <a:lstStyle/>
          <a:p>
            <a:pPr algn="ctr" defTabSz="4157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>
              <a:solidFill>
                <a:prstClr val="white"/>
              </a:solidFill>
            </a:endParaRPr>
          </a:p>
        </p:txBody>
      </p:sp>
      <p:sp>
        <p:nvSpPr>
          <p:cNvPr id="230" name="object 9"/>
          <p:cNvSpPr txBox="1"/>
          <p:nvPr/>
        </p:nvSpPr>
        <p:spPr>
          <a:xfrm>
            <a:off x="5334487" y="4415728"/>
            <a:ext cx="207949" cy="374872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defTabSz="415721" eaLnBrk="1" fontAlgn="auto" hangingPunct="1">
              <a:spcBef>
                <a:spcPts val="43"/>
              </a:spcBef>
              <a:spcAft>
                <a:spcPts val="0"/>
              </a:spcAft>
              <a:defRPr/>
            </a:pPr>
            <a:r>
              <a:rPr lang="ru-RU" sz="2400" b="1" spc="-5" dirty="0">
                <a:solidFill>
                  <a:prstClr val="white"/>
                </a:solidFill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231" name="object 9"/>
          <p:cNvSpPr txBox="1"/>
          <p:nvPr/>
        </p:nvSpPr>
        <p:spPr>
          <a:xfrm>
            <a:off x="5507772" y="4563738"/>
            <a:ext cx="1247697" cy="144040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defTabSz="415721" eaLnBrk="1" fontAlgn="auto" hangingPunct="1">
              <a:spcBef>
                <a:spcPts val="43"/>
              </a:spcBef>
              <a:spcAft>
                <a:spcPts val="0"/>
              </a:spcAft>
              <a:defRPr/>
            </a:pPr>
            <a:r>
              <a:rPr lang="ru-RU" sz="900" b="1" i="1" spc="-5" dirty="0" smtClean="0">
                <a:solidFill>
                  <a:prstClr val="white"/>
                </a:solidFill>
                <a:latin typeface="Arial"/>
                <a:ea typeface="+mn-ea"/>
                <a:cs typeface="Arial"/>
              </a:rPr>
              <a:t>БЮДЖЕТНЫЙ </a:t>
            </a:r>
            <a:r>
              <a:rPr lang="ru-RU" sz="900" b="1" i="1" spc="-5" dirty="0">
                <a:solidFill>
                  <a:prstClr val="white"/>
                </a:solidFill>
                <a:latin typeface="Arial"/>
                <a:ea typeface="+mn-ea"/>
                <a:cs typeface="Arial"/>
              </a:rPr>
              <a:t>ТЕНГЕ</a:t>
            </a:r>
            <a:endParaRPr lang="ru-RU" sz="900" b="1" spc="-5" dirty="0">
              <a:solidFill>
                <a:prstClr val="white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32" name="object 9"/>
          <p:cNvSpPr txBox="1"/>
          <p:nvPr/>
        </p:nvSpPr>
        <p:spPr>
          <a:xfrm>
            <a:off x="6998079" y="4399044"/>
            <a:ext cx="601465" cy="374872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defTabSz="415721" eaLnBrk="1" fontAlgn="auto" hangingPunct="1">
              <a:spcBef>
                <a:spcPts val="43"/>
              </a:spcBef>
              <a:spcAft>
                <a:spcPts val="0"/>
              </a:spcAft>
              <a:defRPr/>
            </a:pPr>
            <a:r>
              <a:rPr lang="ru-RU" sz="2400" b="1" spc="-5" dirty="0">
                <a:solidFill>
                  <a:srgbClr val="00B050"/>
                </a:solidFill>
                <a:latin typeface="Arial"/>
                <a:ea typeface="+mn-ea"/>
                <a:cs typeface="Arial"/>
              </a:rPr>
              <a:t>7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7437084" y="4448231"/>
            <a:ext cx="930655" cy="276498"/>
            <a:chOff x="7437084" y="4461214"/>
            <a:chExt cx="930655" cy="276498"/>
          </a:xfrm>
        </p:grpSpPr>
        <p:sp>
          <p:nvSpPr>
            <p:cNvPr id="228" name="object 9"/>
            <p:cNvSpPr txBox="1"/>
            <p:nvPr/>
          </p:nvSpPr>
          <p:spPr>
            <a:xfrm>
              <a:off x="7484737" y="4461214"/>
              <a:ext cx="865012" cy="144040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900" b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ТЕНГЕ</a:t>
              </a:r>
              <a:endParaRPr lang="ru-RU" sz="800" b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7437084" y="4557241"/>
              <a:ext cx="930655" cy="180471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900" b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ИНВЕСТИЦИЙ 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814608" y="3691544"/>
            <a:ext cx="4055014" cy="606474"/>
            <a:chOff x="4814608" y="3715395"/>
            <a:chExt cx="4055014" cy="606474"/>
          </a:xfrm>
        </p:grpSpPr>
        <p:sp>
          <p:nvSpPr>
            <p:cNvPr id="3142" name="object 37"/>
            <p:cNvSpPr txBox="1">
              <a:spLocks noChangeArrowheads="1"/>
            </p:cNvSpPr>
            <p:nvPr/>
          </p:nvSpPr>
          <p:spPr bwMode="auto">
            <a:xfrm>
              <a:off x="4883924" y="3815753"/>
              <a:ext cx="1514132" cy="47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19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lnSpc>
                  <a:spcPct val="101000"/>
                </a:lnSpc>
                <a:spcBef>
                  <a:spcPts val="40"/>
                </a:spcBef>
              </a:pPr>
              <a:r>
                <a:rPr lang="ru-RU" sz="1500" b="1" dirty="0">
                  <a:solidFill>
                    <a:srgbClr val="C0504D"/>
                  </a:solidFill>
                  <a:ea typeface="+mn-ea"/>
                </a:rPr>
                <a:t>ЧАСТНЫЕ</a:t>
              </a:r>
            </a:p>
            <a:p>
              <a:pPr defTabSz="415721" eaLnBrk="1" hangingPunct="1">
                <a:lnSpc>
                  <a:spcPct val="101000"/>
                </a:lnSpc>
                <a:spcBef>
                  <a:spcPts val="40"/>
                </a:spcBef>
              </a:pPr>
              <a:r>
                <a:rPr lang="ru-RU" sz="1500" b="1" dirty="0">
                  <a:solidFill>
                    <a:srgbClr val="C0504D"/>
                  </a:solidFill>
                  <a:ea typeface="+mn-ea"/>
                </a:rPr>
                <a:t>ИНВЕСТИЦИИ</a:t>
              </a:r>
            </a:p>
          </p:txBody>
        </p:sp>
        <p:cxnSp>
          <p:nvCxnSpPr>
            <p:cNvPr id="229" name="Прямая соединительная линия 228"/>
            <p:cNvCxnSpPr/>
            <p:nvPr/>
          </p:nvCxnSpPr>
          <p:spPr>
            <a:xfrm>
              <a:off x="4814612" y="4311761"/>
              <a:ext cx="3777749" cy="101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9" name="object 39"/>
            <p:cNvSpPr>
              <a:spLocks noChangeArrowheads="1"/>
            </p:cNvSpPr>
            <p:nvPr/>
          </p:nvSpPr>
          <p:spPr bwMode="auto">
            <a:xfrm flipV="1">
              <a:off x="6616836" y="3932713"/>
              <a:ext cx="1975520" cy="69312"/>
            </a:xfrm>
            <a:custGeom>
              <a:avLst/>
              <a:gdLst>
                <a:gd name="T0" fmla="*/ 0 w 3094990"/>
                <a:gd name="T1" fmla="*/ 0 h 152400"/>
                <a:gd name="T2" fmla="*/ 3094990 w 3094990"/>
                <a:gd name="T3" fmla="*/ 152400 h 152400"/>
              </a:gdLst>
              <a:ahLst/>
              <a:cxnLst/>
              <a:rect l="T0" t="T1" r="T2" b="T3"/>
              <a:pathLst>
                <a:path w="3094990" h="152400">
                  <a:moveTo>
                    <a:pt x="3094494" y="0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800">
                <a:solidFill>
                  <a:srgbClr val="006600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35" name="object 9"/>
            <p:cNvSpPr txBox="1"/>
            <p:nvPr/>
          </p:nvSpPr>
          <p:spPr>
            <a:xfrm>
              <a:off x="7854321" y="3828748"/>
              <a:ext cx="772694" cy="174818"/>
            </a:xfrm>
            <a:prstGeom prst="rect">
              <a:avLst/>
            </a:prstGeom>
          </p:spPr>
          <p:txBody>
            <a:bodyPr wrap="square" lIns="0" tIns="5487" rIns="0" bIns="0">
              <a:spAutoFit/>
            </a:bodyPr>
            <a:lstStyle/>
            <a:p>
              <a:pPr marL="5774" algn="ctr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100" b="1" i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проекта</a:t>
              </a:r>
            </a:p>
          </p:txBody>
        </p:sp>
        <p:sp>
          <p:nvSpPr>
            <p:cNvPr id="3151" name="object 9"/>
            <p:cNvSpPr txBox="1">
              <a:spLocks noChangeArrowheads="1"/>
            </p:cNvSpPr>
            <p:nvPr/>
          </p:nvSpPr>
          <p:spPr bwMode="auto">
            <a:xfrm>
              <a:off x="7517951" y="4028020"/>
              <a:ext cx="462832" cy="22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b="1" dirty="0">
                  <a:solidFill>
                    <a:srgbClr val="002060"/>
                  </a:solidFill>
                  <a:ea typeface="+mn-ea"/>
                </a:rPr>
                <a:t>3,4</a:t>
              </a:r>
            </a:p>
          </p:txBody>
        </p:sp>
        <p:sp>
          <p:nvSpPr>
            <p:cNvPr id="237" name="object 9"/>
            <p:cNvSpPr txBox="1"/>
            <p:nvPr/>
          </p:nvSpPr>
          <p:spPr>
            <a:xfrm>
              <a:off x="7665970" y="4133430"/>
              <a:ext cx="1203652" cy="159429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algn="ctr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000" b="1" i="1" spc="-5" dirty="0" err="1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млрд</a:t>
              </a:r>
              <a:r>
                <a:rPr lang="ru-RU" sz="1000" b="1" i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 .тенге</a:t>
              </a:r>
            </a:p>
          </p:txBody>
        </p:sp>
        <p:cxnSp>
          <p:nvCxnSpPr>
            <p:cNvPr id="238" name="Прямая соединительная линия 237"/>
            <p:cNvCxnSpPr/>
            <p:nvPr/>
          </p:nvCxnSpPr>
          <p:spPr>
            <a:xfrm>
              <a:off x="4814608" y="3888671"/>
              <a:ext cx="0" cy="4230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4" name="object 9"/>
            <p:cNvSpPr txBox="1">
              <a:spLocks noChangeArrowheads="1"/>
            </p:cNvSpPr>
            <p:nvPr/>
          </p:nvSpPr>
          <p:spPr bwMode="auto">
            <a:xfrm>
              <a:off x="7505676" y="3715395"/>
              <a:ext cx="462832" cy="22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b="1" dirty="0">
                  <a:solidFill>
                    <a:srgbClr val="002060"/>
                  </a:solidFill>
                  <a:ea typeface="+mn-ea"/>
                </a:rPr>
                <a:t>4</a:t>
              </a:r>
            </a:p>
          </p:txBody>
        </p:sp>
      </p:grpSp>
      <p:cxnSp>
        <p:nvCxnSpPr>
          <p:cNvPr id="84" name="Straight Connector 32"/>
          <p:cNvCxnSpPr/>
          <p:nvPr/>
        </p:nvCxnSpPr>
        <p:spPr>
          <a:xfrm>
            <a:off x="0" y="514236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853052" y="4827186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900" b="1" dirty="0" smtClean="0"/>
              <a:t>6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12046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Пятиугольник 1033"/>
          <p:cNvSpPr/>
          <p:nvPr/>
        </p:nvSpPr>
        <p:spPr>
          <a:xfrm>
            <a:off x="794257" y="4353528"/>
            <a:ext cx="1628937" cy="447132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68" tIns="20783" rIns="41568" bIns="20783" anchor="ctr"/>
          <a:lstStyle/>
          <a:p>
            <a:pPr algn="ctr" defTabSz="4157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>
              <a:solidFill>
                <a:prstClr val="white"/>
              </a:solidFill>
            </a:endParaRPr>
          </a:p>
        </p:txBody>
      </p:sp>
      <p:sp>
        <p:nvSpPr>
          <p:cNvPr id="1033" name="Прямоугольник с двумя вырезанными противолежащими углами 1032"/>
          <p:cNvSpPr/>
          <p:nvPr/>
        </p:nvSpPr>
        <p:spPr>
          <a:xfrm>
            <a:off x="274378" y="655983"/>
            <a:ext cx="4136606" cy="4237707"/>
          </a:xfrm>
          <a:prstGeom prst="snip2DiagRect">
            <a:avLst>
              <a:gd name="adj1" fmla="val 0"/>
              <a:gd name="adj2" fmla="val 8907"/>
            </a:avLst>
          </a:prstGeom>
          <a:ln w="28514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pPr defTabSz="405409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79780" y="-19856"/>
            <a:ext cx="8984440" cy="595970"/>
          </a:xfrm>
          <a:prstGeom prst="rect">
            <a:avLst/>
          </a:prstGeom>
        </p:spPr>
        <p:txBody>
          <a:bodyPr wrap="square" lIns="41568" tIns="20783" rIns="41568" bIns="20783">
            <a:spAutoFit/>
          </a:bodyPr>
          <a:lstStyle/>
          <a:p>
            <a:pPr marL="5774" algn="ctr" defTabSz="913936" eaLnBrk="1" hangingPunct="1">
              <a:tabLst>
                <a:tab pos="206404" algn="l"/>
              </a:tabLst>
              <a:defRPr/>
            </a:pPr>
            <a:r>
              <a:rPr lang="ru-RU" sz="1800" b="1" kern="0" spc="5" dirty="0">
                <a:solidFill>
                  <a:srgbClr val="006FCE"/>
                </a:solidFill>
                <a:cs typeface="Arial" panose="020B0604020202020204" pitchFamily="34" charset="0"/>
              </a:rPr>
              <a:t>О РЕАЛИЗАЦИИ ПРОЕКТА «АУЫЛ – ЕЛ БЕСІГІ»</a:t>
            </a:r>
          </a:p>
          <a:p>
            <a:pPr marL="5774" algn="ctr" defTabSz="913936" eaLnBrk="1" hangingPunct="1">
              <a:tabLst>
                <a:tab pos="206404" algn="l"/>
              </a:tabLst>
              <a:defRPr/>
            </a:pPr>
            <a:r>
              <a:rPr lang="ru-RU" sz="1800" b="1" kern="0" spc="5" dirty="0">
                <a:solidFill>
                  <a:srgbClr val="006FCE"/>
                </a:solidFill>
                <a:cs typeface="Arial" panose="020B0604020202020204" pitchFamily="34" charset="0"/>
              </a:rPr>
              <a:t>В МАРТУКСКОМ РАЙОНЕ АКТЮБИНСКОЙ ОБЛАСТИ</a:t>
            </a:r>
          </a:p>
        </p:txBody>
      </p:sp>
      <p:sp>
        <p:nvSpPr>
          <p:cNvPr id="126" name="object 9"/>
          <p:cNvSpPr txBox="1"/>
          <p:nvPr/>
        </p:nvSpPr>
        <p:spPr>
          <a:xfrm>
            <a:off x="274378" y="863893"/>
            <a:ext cx="4136606" cy="220984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algn="ctr" defTabSz="4157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5" dirty="0">
                <a:solidFill>
                  <a:srgbClr val="008000"/>
                </a:solidFill>
                <a:latin typeface="Arial"/>
                <a:ea typeface="+mn-ea"/>
                <a:cs typeface="Arial"/>
              </a:rPr>
              <a:t>В 2019 – 2020 ГОДАХ </a:t>
            </a:r>
          </a:p>
        </p:txBody>
      </p:sp>
      <p:sp>
        <p:nvSpPr>
          <p:cNvPr id="3087" name="object 37"/>
          <p:cNvSpPr txBox="1">
            <a:spLocks noChangeArrowheads="1"/>
          </p:cNvSpPr>
          <p:nvPr/>
        </p:nvSpPr>
        <p:spPr bwMode="auto">
          <a:xfrm>
            <a:off x="494607" y="2440951"/>
            <a:ext cx="3072309" cy="23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97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15721" eaLnBrk="1" hangingPunct="1">
              <a:lnSpc>
                <a:spcPct val="101000"/>
              </a:lnSpc>
              <a:spcBef>
                <a:spcPts val="40"/>
              </a:spcBef>
            </a:pPr>
            <a:r>
              <a:rPr lang="ru-RU" sz="1500" b="1" dirty="0">
                <a:solidFill>
                  <a:srgbClr val="008000"/>
                </a:solidFill>
                <a:ea typeface="+mn-ea"/>
              </a:rPr>
              <a:t>СОЗДАНИЕ  РАБОЧИХ МЕСТ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33231" y="1341700"/>
            <a:ext cx="3604457" cy="1050679"/>
            <a:chOff x="620965" y="1636043"/>
            <a:chExt cx="3604457" cy="955163"/>
          </a:xfrm>
        </p:grpSpPr>
        <p:sp>
          <p:nvSpPr>
            <p:cNvPr id="3079" name="object 39"/>
            <p:cNvSpPr>
              <a:spLocks noChangeArrowheads="1"/>
            </p:cNvSpPr>
            <p:nvPr/>
          </p:nvSpPr>
          <p:spPr bwMode="auto">
            <a:xfrm flipV="1">
              <a:off x="2596485" y="2051913"/>
              <a:ext cx="1628937" cy="69312"/>
            </a:xfrm>
            <a:custGeom>
              <a:avLst/>
              <a:gdLst>
                <a:gd name="T0" fmla="*/ 0 w 3094990"/>
                <a:gd name="T1" fmla="*/ 0 h 152400"/>
                <a:gd name="T2" fmla="*/ 3094990 w 3094990"/>
                <a:gd name="T3" fmla="*/ 152400 h 152400"/>
              </a:gdLst>
              <a:ahLst/>
              <a:cxnLst/>
              <a:rect l="T0" t="T1" r="T2" b="T3"/>
              <a:pathLst>
                <a:path w="3094990" h="152400">
                  <a:moveTo>
                    <a:pt x="3094494" y="0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800">
                <a:solidFill>
                  <a:srgbClr val="006600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128" name="object 9"/>
            <p:cNvSpPr txBox="1"/>
            <p:nvPr/>
          </p:nvSpPr>
          <p:spPr>
            <a:xfrm>
              <a:off x="2492506" y="1636043"/>
              <a:ext cx="1203652" cy="424732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algn="ctr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3000" b="1" spc="-5" dirty="0" smtClean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515,5</a:t>
              </a:r>
              <a:endParaRPr lang="ru-RU" sz="3000" b="1" spc="-5" dirty="0">
                <a:solidFill>
                  <a:srgbClr val="002060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29" name="object 9"/>
            <p:cNvSpPr txBox="1"/>
            <p:nvPr/>
          </p:nvSpPr>
          <p:spPr>
            <a:xfrm>
              <a:off x="3623953" y="1710409"/>
              <a:ext cx="601465" cy="341504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100" b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млн. тенге </a:t>
              </a:r>
            </a:p>
          </p:txBody>
        </p:sp>
        <p:sp>
          <p:nvSpPr>
            <p:cNvPr id="130" name="object 9"/>
            <p:cNvSpPr txBox="1"/>
            <p:nvPr/>
          </p:nvSpPr>
          <p:spPr>
            <a:xfrm>
              <a:off x="2618864" y="2121225"/>
              <a:ext cx="601465" cy="424732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3000" b="1" spc="-5" dirty="0" smtClean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4</a:t>
              </a:r>
              <a:endParaRPr lang="ru-RU" sz="3000" b="1" spc="-5" dirty="0">
                <a:solidFill>
                  <a:srgbClr val="002060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31" name="object 9"/>
            <p:cNvSpPr txBox="1"/>
            <p:nvPr/>
          </p:nvSpPr>
          <p:spPr>
            <a:xfrm>
              <a:off x="2987107" y="2307502"/>
              <a:ext cx="1203652" cy="214885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algn="ctr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500" b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проекта</a:t>
              </a:r>
              <a:endParaRPr lang="ru-RU" sz="1500" b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38" name="object 9"/>
            <p:cNvSpPr txBox="1"/>
            <p:nvPr/>
          </p:nvSpPr>
          <p:spPr>
            <a:xfrm>
              <a:off x="655618" y="1636043"/>
              <a:ext cx="335752" cy="424732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3000" b="1" spc="-5" dirty="0" smtClean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1</a:t>
              </a:r>
              <a:endParaRPr lang="ru-RU" sz="3000" b="1" spc="-5" dirty="0">
                <a:solidFill>
                  <a:srgbClr val="002060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4" name="Прямоугольник 1023"/>
            <p:cNvSpPr/>
            <p:nvPr/>
          </p:nvSpPr>
          <p:spPr>
            <a:xfrm>
              <a:off x="914113" y="1703192"/>
              <a:ext cx="486302" cy="211249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100" b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СЕЛА</a:t>
              </a:r>
            </a:p>
          </p:txBody>
        </p:sp>
        <p:sp>
          <p:nvSpPr>
            <p:cNvPr id="140" name="Прямоугольник 139"/>
            <p:cNvSpPr/>
            <p:nvPr/>
          </p:nvSpPr>
          <p:spPr>
            <a:xfrm>
              <a:off x="896787" y="1869973"/>
              <a:ext cx="541124" cy="164065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900" b="1" i="1" spc="-5" dirty="0" err="1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Мартук</a:t>
              </a:r>
              <a:endParaRPr lang="ru-RU" sz="900" b="1" i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50" name="object 9"/>
            <p:cNvSpPr txBox="1"/>
            <p:nvPr/>
          </p:nvSpPr>
          <p:spPr>
            <a:xfrm>
              <a:off x="898229" y="2181154"/>
              <a:ext cx="601465" cy="382763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2700" b="1" spc="-5" dirty="0" smtClean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9,9</a:t>
              </a:r>
              <a:endParaRPr lang="ru-RU" sz="2700" b="1" spc="-5" dirty="0">
                <a:solidFill>
                  <a:srgbClr val="002060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9" name="Прямоугольник 1028"/>
            <p:cNvSpPr/>
            <p:nvPr/>
          </p:nvSpPr>
          <p:spPr>
            <a:xfrm>
              <a:off x="1408713" y="2215809"/>
              <a:ext cx="727823" cy="375397"/>
            </a:xfrm>
            <a:prstGeom prst="rect">
              <a:avLst/>
            </a:prstGeom>
          </p:spPr>
          <p:txBody>
            <a:bodyPr lIns="41568" tIns="20783" rIns="41568" bIns="20783">
              <a:spAutoFit/>
            </a:bodyPr>
            <a:lstStyle/>
            <a:p>
              <a:pPr marL="5774" defTabSz="415721" eaLnBrk="1" fontAlgn="auto" hangingPunct="1">
                <a:lnSpc>
                  <a:spcPts val="1262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i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тысяч человек</a:t>
              </a:r>
            </a:p>
          </p:txBody>
        </p:sp>
        <p:sp>
          <p:nvSpPr>
            <p:cNvPr id="3096" name="object 39"/>
            <p:cNvSpPr>
              <a:spLocks noChangeArrowheads="1"/>
            </p:cNvSpPr>
            <p:nvPr/>
          </p:nvSpPr>
          <p:spPr bwMode="auto">
            <a:xfrm flipV="1">
              <a:off x="620965" y="2051913"/>
              <a:ext cx="1628937" cy="69312"/>
            </a:xfrm>
            <a:custGeom>
              <a:avLst/>
              <a:gdLst>
                <a:gd name="T0" fmla="*/ 0 w 3094990"/>
                <a:gd name="T1" fmla="*/ 0 h 152400"/>
                <a:gd name="T2" fmla="*/ 3094990 w 3094990"/>
                <a:gd name="T3" fmla="*/ 152400 h 152400"/>
              </a:gdLst>
              <a:ahLst/>
              <a:cxnLst/>
              <a:rect l="T0" t="T1" r="T2" b="T3"/>
              <a:pathLst>
                <a:path w="3094990" h="152400">
                  <a:moveTo>
                    <a:pt x="3094494" y="0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800">
                <a:solidFill>
                  <a:srgbClr val="006600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82328" y="2778331"/>
            <a:ext cx="3928658" cy="644739"/>
            <a:chOff x="482328" y="2987623"/>
            <a:chExt cx="3928658" cy="644739"/>
          </a:xfrm>
        </p:grpSpPr>
        <p:sp>
          <p:nvSpPr>
            <p:cNvPr id="3088" name="object 35"/>
            <p:cNvSpPr>
              <a:spLocks noChangeArrowheads="1"/>
            </p:cNvSpPr>
            <p:nvPr/>
          </p:nvSpPr>
          <p:spPr bwMode="auto">
            <a:xfrm flipV="1">
              <a:off x="516985" y="3195554"/>
              <a:ext cx="3673774" cy="69312"/>
            </a:xfrm>
            <a:custGeom>
              <a:avLst/>
              <a:gdLst>
                <a:gd name="T0" fmla="*/ 0 w 4923790"/>
                <a:gd name="T1" fmla="*/ 0 h 152400"/>
                <a:gd name="T2" fmla="*/ 4923790 w 4923790"/>
                <a:gd name="T3" fmla="*/ 152400 h 152400"/>
              </a:gdLst>
              <a:ahLst/>
              <a:cxnLst/>
              <a:rect l="T0" t="T1" r="T2" b="T3"/>
              <a:pathLst>
                <a:path w="4923790" h="152400">
                  <a:moveTo>
                    <a:pt x="0" y="0"/>
                  </a:moveTo>
                  <a:lnTo>
                    <a:pt x="4923399" y="0"/>
                  </a:lnTo>
                </a:path>
              </a:pathLst>
            </a:custGeom>
            <a:noFill/>
            <a:ln w="20941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50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143" name="object 38"/>
            <p:cNvSpPr txBox="1"/>
            <p:nvPr/>
          </p:nvSpPr>
          <p:spPr>
            <a:xfrm>
              <a:off x="516990" y="3299526"/>
              <a:ext cx="439727" cy="109007"/>
            </a:xfrm>
            <a:prstGeom prst="rect">
              <a:avLst/>
            </a:prstGeom>
          </p:spPr>
          <p:txBody>
            <a:bodyPr lIns="0" tIns="6353" rIns="0" bIns="0">
              <a:spAutoFit/>
            </a:bodyPr>
            <a:lstStyle/>
            <a:p>
              <a:pPr marL="15012" defTabSz="415721" eaLnBrk="1" fontAlgn="auto" hangingPunct="1">
                <a:lnSpc>
                  <a:spcPts val="816"/>
                </a:lnSpc>
                <a:spcBef>
                  <a:spcPts val="50"/>
                </a:spcBef>
                <a:spcAft>
                  <a:spcPts val="0"/>
                </a:spcAft>
                <a:defRPr/>
              </a:pPr>
              <a:r>
                <a:rPr sz="700" i="1" spc="2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в</a:t>
              </a:r>
              <a:r>
                <a:rPr sz="700" i="1" spc="-20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 </a:t>
              </a:r>
              <a:r>
                <a:rPr sz="700" i="1" spc="-25" dirty="0" err="1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т.ч</a:t>
              </a:r>
              <a:r>
                <a:rPr sz="700" i="1" spc="-2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.</a:t>
              </a:r>
              <a:endParaRPr sz="700" i="1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3090" name="object 39"/>
            <p:cNvSpPr>
              <a:spLocks noChangeArrowheads="1"/>
            </p:cNvSpPr>
            <p:nvPr/>
          </p:nvSpPr>
          <p:spPr bwMode="auto">
            <a:xfrm>
              <a:off x="516985" y="3611424"/>
              <a:ext cx="3673774" cy="20938"/>
            </a:xfrm>
            <a:custGeom>
              <a:avLst/>
              <a:gdLst>
                <a:gd name="T0" fmla="*/ 0 w 4923790"/>
                <a:gd name="T1" fmla="*/ 0 h 45719"/>
                <a:gd name="T2" fmla="*/ 4923790 w 4923790"/>
                <a:gd name="T3" fmla="*/ 45719 h 45719"/>
              </a:gdLst>
              <a:ahLst/>
              <a:cxnLst/>
              <a:rect l="T0" t="T1" r="T2" b="T3"/>
              <a:pathLst>
                <a:path w="4923790" h="45719">
                  <a:moveTo>
                    <a:pt x="0" y="0"/>
                  </a:moveTo>
                  <a:lnTo>
                    <a:pt x="4923399" y="0"/>
                  </a:lnTo>
                </a:path>
              </a:pathLst>
            </a:custGeom>
            <a:noFill/>
            <a:ln w="20941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50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1025" name="Прямоугольник 1024"/>
            <p:cNvSpPr/>
            <p:nvPr/>
          </p:nvSpPr>
          <p:spPr>
            <a:xfrm>
              <a:off x="482330" y="3100254"/>
              <a:ext cx="446548" cy="165083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11547" defTabSz="415721" eaLnBrk="1" fontAlgn="auto" hangingPunct="1">
                <a:spcBef>
                  <a:spcPts val="923"/>
                </a:spcBef>
                <a:spcAft>
                  <a:spcPts val="0"/>
                </a:spcAft>
                <a:defRPr/>
              </a:pPr>
              <a:r>
                <a:rPr lang="ru-RU" sz="800" i="1" spc="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ВСЕГО</a:t>
              </a:r>
            </a:p>
          </p:txBody>
        </p:sp>
        <p:sp>
          <p:nvSpPr>
            <p:cNvPr id="1027" name="Прямоугольник 1026"/>
            <p:cNvSpPr/>
            <p:nvPr/>
          </p:nvSpPr>
          <p:spPr>
            <a:xfrm>
              <a:off x="482328" y="3438147"/>
              <a:ext cx="1100252" cy="165083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defTabSz="41572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i="1" spc="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ЦЕНТР ЗАНЯТОСТИ</a:t>
              </a:r>
            </a:p>
          </p:txBody>
        </p:sp>
        <p:sp>
          <p:nvSpPr>
            <p:cNvPr id="3093" name="object 9"/>
            <p:cNvSpPr txBox="1">
              <a:spLocks noChangeArrowheads="1"/>
            </p:cNvSpPr>
            <p:nvPr/>
          </p:nvSpPr>
          <p:spPr bwMode="auto">
            <a:xfrm>
              <a:off x="3809521" y="2987623"/>
              <a:ext cx="601465" cy="251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sz="1600" b="1" dirty="0" smtClean="0">
                  <a:solidFill>
                    <a:srgbClr val="008000"/>
                  </a:solidFill>
                  <a:ea typeface="+mn-ea"/>
                </a:rPr>
                <a:t>792</a:t>
              </a:r>
              <a:endParaRPr lang="ru-RU" sz="1600" b="1" dirty="0">
                <a:solidFill>
                  <a:srgbClr val="008000"/>
                </a:solidFill>
                <a:ea typeface="+mn-ea"/>
              </a:endParaRPr>
            </a:p>
          </p:txBody>
        </p:sp>
        <p:sp>
          <p:nvSpPr>
            <p:cNvPr id="3097" name="object 9"/>
            <p:cNvSpPr txBox="1">
              <a:spLocks noChangeArrowheads="1"/>
            </p:cNvSpPr>
            <p:nvPr/>
          </p:nvSpPr>
          <p:spPr bwMode="auto">
            <a:xfrm>
              <a:off x="3809521" y="3353672"/>
              <a:ext cx="601465" cy="251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sz="1600" b="1" dirty="0" smtClean="0">
                  <a:solidFill>
                    <a:srgbClr val="008000"/>
                  </a:solidFill>
                  <a:ea typeface="+mn-ea"/>
                </a:rPr>
                <a:t>395</a:t>
              </a:r>
              <a:endParaRPr lang="ru-RU" sz="1600" b="1" dirty="0">
                <a:solidFill>
                  <a:srgbClr val="008000"/>
                </a:solidFill>
                <a:ea typeface="+mn-ea"/>
              </a:endParaRPr>
            </a:p>
          </p:txBody>
        </p:sp>
      </p:grpSp>
      <p:sp>
        <p:nvSpPr>
          <p:cNvPr id="162" name="object 9"/>
          <p:cNvSpPr txBox="1"/>
          <p:nvPr/>
        </p:nvSpPr>
        <p:spPr>
          <a:xfrm>
            <a:off x="863573" y="4406342"/>
            <a:ext cx="207949" cy="374872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defTabSz="415721" eaLnBrk="1" fontAlgn="auto" hangingPunct="1">
              <a:spcBef>
                <a:spcPts val="43"/>
              </a:spcBef>
              <a:spcAft>
                <a:spcPts val="0"/>
              </a:spcAft>
              <a:defRPr/>
            </a:pPr>
            <a:r>
              <a:rPr lang="ru-RU" sz="2400" b="1" spc="-5" dirty="0">
                <a:solidFill>
                  <a:prstClr val="white"/>
                </a:solidFill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163" name="object 9"/>
          <p:cNvSpPr txBox="1"/>
          <p:nvPr/>
        </p:nvSpPr>
        <p:spPr>
          <a:xfrm>
            <a:off x="1036859" y="4554353"/>
            <a:ext cx="1247697" cy="144040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defTabSz="415721" eaLnBrk="1" fontAlgn="auto" hangingPunct="1">
              <a:spcBef>
                <a:spcPts val="43"/>
              </a:spcBef>
              <a:spcAft>
                <a:spcPts val="0"/>
              </a:spcAft>
              <a:defRPr/>
            </a:pPr>
            <a:r>
              <a:rPr lang="ru-RU" sz="900" b="1" i="1" spc="-5" dirty="0" smtClean="0">
                <a:solidFill>
                  <a:prstClr val="white"/>
                </a:solidFill>
                <a:latin typeface="Arial"/>
                <a:ea typeface="+mn-ea"/>
                <a:cs typeface="Arial"/>
              </a:rPr>
              <a:t>БЮДЖЕТНЫЙ </a:t>
            </a:r>
            <a:r>
              <a:rPr lang="ru-RU" sz="900" b="1" i="1" spc="-5" dirty="0">
                <a:solidFill>
                  <a:prstClr val="white"/>
                </a:solidFill>
                <a:latin typeface="Arial"/>
                <a:ea typeface="+mn-ea"/>
                <a:cs typeface="Arial"/>
              </a:rPr>
              <a:t>ТЕНГЕ</a:t>
            </a:r>
            <a:endParaRPr lang="ru-RU" sz="900" b="1" spc="-5" dirty="0">
              <a:solidFill>
                <a:prstClr val="white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68" name="object 9"/>
          <p:cNvSpPr txBox="1"/>
          <p:nvPr/>
        </p:nvSpPr>
        <p:spPr>
          <a:xfrm>
            <a:off x="2527166" y="4389658"/>
            <a:ext cx="601465" cy="374872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defTabSz="415721" eaLnBrk="1" fontAlgn="auto" hangingPunct="1">
              <a:spcBef>
                <a:spcPts val="43"/>
              </a:spcBef>
              <a:spcAft>
                <a:spcPts val="0"/>
              </a:spcAft>
              <a:defRPr/>
            </a:pPr>
            <a:r>
              <a:rPr lang="ru-RU" sz="2400" b="1" spc="-5" dirty="0">
                <a:solidFill>
                  <a:srgbClr val="00B050"/>
                </a:solidFill>
                <a:latin typeface="Arial"/>
                <a:ea typeface="+mn-ea"/>
                <a:cs typeface="Arial"/>
              </a:rPr>
              <a:t>5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966170" y="4438847"/>
            <a:ext cx="930655" cy="276495"/>
            <a:chOff x="2966170" y="4451832"/>
            <a:chExt cx="930655" cy="276495"/>
          </a:xfrm>
        </p:grpSpPr>
        <p:sp>
          <p:nvSpPr>
            <p:cNvPr id="157" name="object 9"/>
            <p:cNvSpPr txBox="1"/>
            <p:nvPr/>
          </p:nvSpPr>
          <p:spPr>
            <a:xfrm>
              <a:off x="3013823" y="4451832"/>
              <a:ext cx="865012" cy="144040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900" b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ТЕНГЕ</a:t>
              </a:r>
              <a:endParaRPr lang="ru-RU" sz="800" b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37" name="Прямоугольник 1036"/>
            <p:cNvSpPr/>
            <p:nvPr/>
          </p:nvSpPr>
          <p:spPr>
            <a:xfrm>
              <a:off x="2966170" y="4547856"/>
              <a:ext cx="930655" cy="180471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900" b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ИНВЕСТИЦИЙ 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78352" y="3696236"/>
            <a:ext cx="4055015" cy="597091"/>
            <a:chOff x="378352" y="3707450"/>
            <a:chExt cx="4055015" cy="597091"/>
          </a:xfrm>
        </p:grpSpPr>
        <p:sp>
          <p:nvSpPr>
            <p:cNvPr id="3098" name="object 37"/>
            <p:cNvSpPr txBox="1">
              <a:spLocks noChangeArrowheads="1"/>
            </p:cNvSpPr>
            <p:nvPr/>
          </p:nvSpPr>
          <p:spPr bwMode="auto">
            <a:xfrm>
              <a:off x="447669" y="3806367"/>
              <a:ext cx="1514132" cy="47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19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lnSpc>
                  <a:spcPct val="101000"/>
                </a:lnSpc>
                <a:spcBef>
                  <a:spcPts val="40"/>
                </a:spcBef>
              </a:pPr>
              <a:r>
                <a:rPr lang="ru-RU" sz="1500" b="1" dirty="0">
                  <a:solidFill>
                    <a:srgbClr val="C0504D"/>
                  </a:solidFill>
                  <a:ea typeface="+mn-ea"/>
                </a:rPr>
                <a:t>ЧАСТНЫЕ</a:t>
              </a:r>
            </a:p>
            <a:p>
              <a:pPr defTabSz="415721" eaLnBrk="1" hangingPunct="1">
                <a:lnSpc>
                  <a:spcPct val="101000"/>
                </a:lnSpc>
                <a:spcBef>
                  <a:spcPts val="40"/>
                </a:spcBef>
              </a:pPr>
              <a:r>
                <a:rPr lang="ru-RU" sz="1500" b="1" dirty="0">
                  <a:solidFill>
                    <a:srgbClr val="C0504D"/>
                  </a:solidFill>
                  <a:ea typeface="+mn-ea"/>
                </a:rPr>
                <a:t>ИНВЕСТИЦИИ</a:t>
              </a:r>
            </a:p>
          </p:txBody>
        </p:sp>
        <p:cxnSp>
          <p:nvCxnSpPr>
            <p:cNvPr id="1031" name="Прямая соединительная линия 1030"/>
            <p:cNvCxnSpPr/>
            <p:nvPr/>
          </p:nvCxnSpPr>
          <p:spPr>
            <a:xfrm>
              <a:off x="378357" y="4293711"/>
              <a:ext cx="3777749" cy="108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5" name="object 39"/>
            <p:cNvSpPr>
              <a:spLocks noChangeArrowheads="1"/>
            </p:cNvSpPr>
            <p:nvPr/>
          </p:nvSpPr>
          <p:spPr bwMode="auto">
            <a:xfrm flipV="1">
              <a:off x="2180581" y="3923326"/>
              <a:ext cx="1975520" cy="69312"/>
            </a:xfrm>
            <a:custGeom>
              <a:avLst/>
              <a:gdLst>
                <a:gd name="T0" fmla="*/ 0 w 3094990"/>
                <a:gd name="T1" fmla="*/ 0 h 152400"/>
                <a:gd name="T2" fmla="*/ 3094990 w 3094990"/>
                <a:gd name="T3" fmla="*/ 152400 h 152400"/>
              </a:gdLst>
              <a:ahLst/>
              <a:cxnLst/>
              <a:rect l="T0" t="T1" r="T2" b="T3"/>
              <a:pathLst>
                <a:path w="3094990" h="152400">
                  <a:moveTo>
                    <a:pt x="3094494" y="0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800">
                <a:solidFill>
                  <a:srgbClr val="006600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06" name="object 9"/>
            <p:cNvSpPr txBox="1">
              <a:spLocks noChangeArrowheads="1"/>
            </p:cNvSpPr>
            <p:nvPr/>
          </p:nvSpPr>
          <p:spPr bwMode="auto">
            <a:xfrm>
              <a:off x="3081696" y="3707450"/>
              <a:ext cx="462832" cy="22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b="1" dirty="0" smtClean="0">
                  <a:solidFill>
                    <a:srgbClr val="002060"/>
                  </a:solidFill>
                  <a:ea typeface="+mn-ea"/>
                </a:rPr>
                <a:t>40</a:t>
              </a:r>
              <a:endParaRPr lang="ru-RU" b="1" dirty="0">
                <a:solidFill>
                  <a:srgbClr val="002060"/>
                </a:solidFill>
                <a:ea typeface="+mn-ea"/>
              </a:endParaRPr>
            </a:p>
          </p:txBody>
        </p:sp>
        <p:sp>
          <p:nvSpPr>
            <p:cNvPr id="173" name="object 9"/>
            <p:cNvSpPr txBox="1"/>
            <p:nvPr/>
          </p:nvSpPr>
          <p:spPr>
            <a:xfrm>
              <a:off x="3423219" y="3819362"/>
              <a:ext cx="767540" cy="174818"/>
            </a:xfrm>
            <a:prstGeom prst="rect">
              <a:avLst/>
            </a:prstGeom>
          </p:spPr>
          <p:txBody>
            <a:bodyPr wrap="square" lIns="0" tIns="5487" rIns="0" bIns="0">
              <a:spAutoFit/>
            </a:bodyPr>
            <a:lstStyle/>
            <a:p>
              <a:pPr marL="5774" algn="ctr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100" b="1" i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проектов</a:t>
              </a:r>
            </a:p>
          </p:txBody>
        </p:sp>
        <p:sp>
          <p:nvSpPr>
            <p:cNvPr id="3108" name="object 9"/>
            <p:cNvSpPr txBox="1">
              <a:spLocks noChangeArrowheads="1"/>
            </p:cNvSpPr>
            <p:nvPr/>
          </p:nvSpPr>
          <p:spPr bwMode="auto">
            <a:xfrm>
              <a:off x="3081696" y="4019355"/>
              <a:ext cx="462832" cy="22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b="1" dirty="0" smtClean="0">
                  <a:solidFill>
                    <a:srgbClr val="002060"/>
                  </a:solidFill>
                  <a:ea typeface="+mn-ea"/>
                </a:rPr>
                <a:t>2,6</a:t>
              </a:r>
              <a:endParaRPr lang="ru-RU" b="1" dirty="0">
                <a:solidFill>
                  <a:srgbClr val="002060"/>
                </a:solidFill>
                <a:ea typeface="+mn-ea"/>
              </a:endParaRPr>
            </a:p>
          </p:txBody>
        </p:sp>
        <p:sp>
          <p:nvSpPr>
            <p:cNvPr id="175" name="object 9"/>
            <p:cNvSpPr txBox="1"/>
            <p:nvPr/>
          </p:nvSpPr>
          <p:spPr>
            <a:xfrm>
              <a:off x="3229715" y="4124044"/>
              <a:ext cx="1203652" cy="167123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algn="ctr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050" b="1" i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млрд. тенге</a:t>
              </a:r>
            </a:p>
          </p:txBody>
        </p:sp>
        <p:cxnSp>
          <p:nvCxnSpPr>
            <p:cNvPr id="1040" name="Прямая соединительная линия 1039"/>
            <p:cNvCxnSpPr/>
            <p:nvPr/>
          </p:nvCxnSpPr>
          <p:spPr>
            <a:xfrm>
              <a:off x="378352" y="3871343"/>
              <a:ext cx="0" cy="422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Прямоугольник с двумя вырезанными противолежащими углами 180"/>
          <p:cNvSpPr/>
          <p:nvPr/>
        </p:nvSpPr>
        <p:spPr>
          <a:xfrm rot="16200000">
            <a:off x="4619286" y="678013"/>
            <a:ext cx="4237707" cy="4193648"/>
          </a:xfrm>
          <a:prstGeom prst="snip2DiagRect">
            <a:avLst>
              <a:gd name="adj1" fmla="val 0"/>
              <a:gd name="adj2" fmla="val 8907"/>
            </a:avLst>
          </a:prstGeom>
          <a:ln w="28514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pPr defTabSz="405409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800">
              <a:solidFill>
                <a:prstClr val="black"/>
              </a:solidFill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2" name="object 9"/>
          <p:cNvSpPr txBox="1"/>
          <p:nvPr/>
        </p:nvSpPr>
        <p:spPr>
          <a:xfrm>
            <a:off x="4641316" y="863893"/>
            <a:ext cx="4193648" cy="220984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algn="ctr" defTabSz="4157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5" dirty="0">
                <a:solidFill>
                  <a:srgbClr val="008000"/>
                </a:solidFill>
                <a:latin typeface="Arial"/>
                <a:ea typeface="+mn-ea"/>
                <a:cs typeface="Arial"/>
              </a:rPr>
              <a:t>В 2021 ГОДУ </a:t>
            </a:r>
          </a:p>
        </p:txBody>
      </p:sp>
      <p:sp>
        <p:nvSpPr>
          <p:cNvPr id="3121" name="object 37"/>
          <p:cNvSpPr txBox="1">
            <a:spLocks noChangeArrowheads="1"/>
          </p:cNvSpPr>
          <p:nvPr/>
        </p:nvSpPr>
        <p:spPr bwMode="auto">
          <a:xfrm>
            <a:off x="4779950" y="2440952"/>
            <a:ext cx="2894690" cy="2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97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15721" eaLnBrk="1" hangingPunct="1">
              <a:lnSpc>
                <a:spcPct val="101000"/>
              </a:lnSpc>
              <a:spcBef>
                <a:spcPts val="40"/>
              </a:spcBef>
            </a:pPr>
            <a:r>
              <a:rPr lang="ru-RU" sz="1500" b="1" dirty="0">
                <a:solidFill>
                  <a:srgbClr val="008000"/>
                </a:solidFill>
                <a:ea typeface="+mn-ea"/>
              </a:rPr>
              <a:t>СОЗДАНИЕ РАБОЧИХ МЕСТ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022558" y="1341700"/>
            <a:ext cx="3604457" cy="1050679"/>
            <a:chOff x="5010288" y="1636043"/>
            <a:chExt cx="3604457" cy="955163"/>
          </a:xfrm>
        </p:grpSpPr>
        <p:sp>
          <p:nvSpPr>
            <p:cNvPr id="3113" name="object 39"/>
            <p:cNvSpPr>
              <a:spLocks noChangeArrowheads="1"/>
            </p:cNvSpPr>
            <p:nvPr/>
          </p:nvSpPr>
          <p:spPr bwMode="auto">
            <a:xfrm flipV="1">
              <a:off x="6985808" y="2051913"/>
              <a:ext cx="1628937" cy="69312"/>
            </a:xfrm>
            <a:custGeom>
              <a:avLst/>
              <a:gdLst>
                <a:gd name="T0" fmla="*/ 0 w 3094990"/>
                <a:gd name="T1" fmla="*/ 0 h 152400"/>
                <a:gd name="T2" fmla="*/ 3094990 w 3094990"/>
                <a:gd name="T3" fmla="*/ 152400 h 152400"/>
              </a:gdLst>
              <a:ahLst/>
              <a:cxnLst/>
              <a:rect l="T0" t="T1" r="T2" b="T3"/>
              <a:pathLst>
                <a:path w="3094990" h="152400">
                  <a:moveTo>
                    <a:pt x="3094494" y="0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800">
                <a:solidFill>
                  <a:srgbClr val="006600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198" name="object 9"/>
            <p:cNvSpPr txBox="1"/>
            <p:nvPr/>
          </p:nvSpPr>
          <p:spPr>
            <a:xfrm>
              <a:off x="6881828" y="1636043"/>
              <a:ext cx="1202930" cy="424732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algn="ctr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3000" b="1" spc="-5" dirty="0" smtClean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570,5</a:t>
              </a:r>
              <a:endParaRPr lang="ru-RU" sz="3000" b="1" spc="-5" dirty="0">
                <a:solidFill>
                  <a:srgbClr val="002060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99" name="object 9"/>
            <p:cNvSpPr txBox="1"/>
            <p:nvPr/>
          </p:nvSpPr>
          <p:spPr>
            <a:xfrm>
              <a:off x="8012558" y="1710409"/>
              <a:ext cx="602187" cy="341504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100" b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млн. тенге </a:t>
              </a:r>
            </a:p>
          </p:txBody>
        </p:sp>
        <p:sp>
          <p:nvSpPr>
            <p:cNvPr id="200" name="object 9"/>
            <p:cNvSpPr txBox="1"/>
            <p:nvPr/>
          </p:nvSpPr>
          <p:spPr>
            <a:xfrm>
              <a:off x="7206028" y="2121225"/>
              <a:ext cx="601465" cy="424732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3000" b="1" spc="-5" dirty="0" smtClean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7</a:t>
              </a:r>
              <a:endParaRPr lang="ru-RU" sz="3000" b="1" spc="-5" dirty="0">
                <a:solidFill>
                  <a:srgbClr val="002060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01" name="object 9"/>
            <p:cNvSpPr txBox="1"/>
            <p:nvPr/>
          </p:nvSpPr>
          <p:spPr>
            <a:xfrm>
              <a:off x="7275343" y="2307502"/>
              <a:ext cx="1203652" cy="236373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algn="ctr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500" b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проектов</a:t>
              </a:r>
            </a:p>
          </p:txBody>
        </p:sp>
        <p:sp>
          <p:nvSpPr>
            <p:cNvPr id="202" name="object 9"/>
            <p:cNvSpPr txBox="1"/>
            <p:nvPr/>
          </p:nvSpPr>
          <p:spPr>
            <a:xfrm>
              <a:off x="5044941" y="1666162"/>
              <a:ext cx="335030" cy="424732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3000" b="1" spc="-5" dirty="0" smtClean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4</a:t>
              </a:r>
              <a:endParaRPr lang="ru-RU" sz="3000" b="1" spc="-5" dirty="0">
                <a:solidFill>
                  <a:srgbClr val="002060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5303435" y="1667048"/>
              <a:ext cx="486302" cy="211249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100" b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СЕЛА</a:t>
              </a:r>
            </a:p>
          </p:txBody>
        </p:sp>
        <p:sp>
          <p:nvSpPr>
            <p:cNvPr id="204" name="Прямоугольник 203"/>
            <p:cNvSpPr/>
            <p:nvPr/>
          </p:nvSpPr>
          <p:spPr>
            <a:xfrm>
              <a:off x="5285383" y="1833830"/>
              <a:ext cx="1288765" cy="289974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900" b="1" i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Казанка, </a:t>
              </a:r>
              <a:r>
                <a:rPr lang="ru-RU" sz="900" b="1" i="1" spc="-5" dirty="0" err="1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Саржансай</a:t>
              </a:r>
              <a:r>
                <a:rPr lang="ru-RU" sz="900" b="1" i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, </a:t>
              </a:r>
              <a:endParaRPr lang="ru-RU" sz="900" b="1" i="1" spc="-5" dirty="0" smtClean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900" b="1" i="1" spc="-5" dirty="0" err="1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Жайсан</a:t>
              </a:r>
              <a:r>
                <a:rPr lang="ru-RU" sz="900" b="1" i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, </a:t>
              </a:r>
              <a:r>
                <a:rPr lang="ru-RU" sz="900" b="1" i="1" spc="-5" dirty="0" err="1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Сарыжар</a:t>
              </a:r>
              <a:endParaRPr lang="ru-RU" sz="900" b="1" i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12" name="object 9"/>
            <p:cNvSpPr txBox="1"/>
            <p:nvPr/>
          </p:nvSpPr>
          <p:spPr>
            <a:xfrm>
              <a:off x="5287548" y="2181154"/>
              <a:ext cx="1351672" cy="382763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2700" b="1" spc="-5" dirty="0" smtClean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5,3</a:t>
              </a:r>
              <a:endParaRPr lang="ru-RU" sz="2700" b="1" spc="-5" dirty="0">
                <a:solidFill>
                  <a:srgbClr val="002060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13" name="Прямоугольник 212"/>
            <p:cNvSpPr/>
            <p:nvPr/>
          </p:nvSpPr>
          <p:spPr>
            <a:xfrm>
              <a:off x="5797315" y="2215809"/>
              <a:ext cx="727823" cy="375397"/>
            </a:xfrm>
            <a:prstGeom prst="rect">
              <a:avLst/>
            </a:prstGeom>
          </p:spPr>
          <p:txBody>
            <a:bodyPr lIns="41568" tIns="20783" rIns="41568" bIns="20783">
              <a:spAutoFit/>
            </a:bodyPr>
            <a:lstStyle/>
            <a:p>
              <a:pPr marL="5774" defTabSz="415721" eaLnBrk="1" fontAlgn="auto" hangingPunct="1">
                <a:lnSpc>
                  <a:spcPts val="1262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i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тысяч человек</a:t>
              </a:r>
            </a:p>
          </p:txBody>
        </p:sp>
        <p:sp>
          <p:nvSpPr>
            <p:cNvPr id="3130" name="object 39"/>
            <p:cNvSpPr>
              <a:spLocks noChangeArrowheads="1"/>
            </p:cNvSpPr>
            <p:nvPr/>
          </p:nvSpPr>
          <p:spPr bwMode="auto">
            <a:xfrm flipV="1">
              <a:off x="5010288" y="2051913"/>
              <a:ext cx="1628937" cy="69312"/>
            </a:xfrm>
            <a:custGeom>
              <a:avLst/>
              <a:gdLst>
                <a:gd name="T0" fmla="*/ 0 w 3094990"/>
                <a:gd name="T1" fmla="*/ 0 h 152400"/>
                <a:gd name="T2" fmla="*/ 3094990 w 3094990"/>
                <a:gd name="T3" fmla="*/ 152400 h 152400"/>
              </a:gdLst>
              <a:ahLst/>
              <a:cxnLst/>
              <a:rect l="T0" t="T1" r="T2" b="T3"/>
              <a:pathLst>
                <a:path w="3094990" h="152400">
                  <a:moveTo>
                    <a:pt x="3094494" y="0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800">
                <a:solidFill>
                  <a:srgbClr val="006600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226" name="Пятиугольник 225"/>
          <p:cNvSpPr/>
          <p:nvPr/>
        </p:nvSpPr>
        <p:spPr>
          <a:xfrm>
            <a:off x="5265170" y="4362914"/>
            <a:ext cx="1628937" cy="447132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68" tIns="20783" rIns="41568" bIns="20783" anchor="ctr"/>
          <a:lstStyle/>
          <a:p>
            <a:pPr algn="ctr" defTabSz="4157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>
              <a:solidFill>
                <a:prstClr val="white"/>
              </a:solidFill>
            </a:endParaRPr>
          </a:p>
        </p:txBody>
      </p:sp>
      <p:sp>
        <p:nvSpPr>
          <p:cNvPr id="230" name="object 9"/>
          <p:cNvSpPr txBox="1"/>
          <p:nvPr/>
        </p:nvSpPr>
        <p:spPr>
          <a:xfrm>
            <a:off x="5334487" y="4415728"/>
            <a:ext cx="207949" cy="374872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defTabSz="415721" eaLnBrk="1" fontAlgn="auto" hangingPunct="1">
              <a:spcBef>
                <a:spcPts val="43"/>
              </a:spcBef>
              <a:spcAft>
                <a:spcPts val="0"/>
              </a:spcAft>
              <a:defRPr/>
            </a:pPr>
            <a:r>
              <a:rPr lang="ru-RU" sz="2400" b="1" spc="-5" dirty="0">
                <a:solidFill>
                  <a:prstClr val="white"/>
                </a:solidFill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231" name="object 9"/>
          <p:cNvSpPr txBox="1"/>
          <p:nvPr/>
        </p:nvSpPr>
        <p:spPr>
          <a:xfrm>
            <a:off x="5507772" y="4563738"/>
            <a:ext cx="1247697" cy="144040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defTabSz="415721" eaLnBrk="1" fontAlgn="auto" hangingPunct="1">
              <a:spcBef>
                <a:spcPts val="43"/>
              </a:spcBef>
              <a:spcAft>
                <a:spcPts val="0"/>
              </a:spcAft>
              <a:defRPr/>
            </a:pPr>
            <a:r>
              <a:rPr lang="ru-RU" sz="900" b="1" i="1" spc="-5" dirty="0" smtClean="0">
                <a:solidFill>
                  <a:prstClr val="white"/>
                </a:solidFill>
                <a:latin typeface="Arial"/>
                <a:ea typeface="+mn-ea"/>
                <a:cs typeface="Arial"/>
              </a:rPr>
              <a:t>БЮДЖЕТНЫЙ </a:t>
            </a:r>
            <a:r>
              <a:rPr lang="ru-RU" sz="900" b="1" i="1" spc="-5" dirty="0">
                <a:solidFill>
                  <a:prstClr val="white"/>
                </a:solidFill>
                <a:latin typeface="Arial"/>
                <a:ea typeface="+mn-ea"/>
                <a:cs typeface="Arial"/>
              </a:rPr>
              <a:t>ТЕНГЕ</a:t>
            </a:r>
            <a:endParaRPr lang="ru-RU" sz="900" b="1" spc="-5" dirty="0">
              <a:solidFill>
                <a:prstClr val="white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32" name="object 9"/>
          <p:cNvSpPr txBox="1"/>
          <p:nvPr/>
        </p:nvSpPr>
        <p:spPr>
          <a:xfrm>
            <a:off x="6998079" y="4399044"/>
            <a:ext cx="601465" cy="374872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defTabSz="415721" eaLnBrk="1" fontAlgn="auto" hangingPunct="1">
              <a:spcBef>
                <a:spcPts val="43"/>
              </a:spcBef>
              <a:spcAft>
                <a:spcPts val="0"/>
              </a:spcAft>
              <a:defRPr/>
            </a:pPr>
            <a:r>
              <a:rPr lang="ru-RU" sz="2400" b="1" spc="-5" dirty="0">
                <a:solidFill>
                  <a:srgbClr val="00B050"/>
                </a:solidFill>
                <a:latin typeface="Arial"/>
                <a:ea typeface="+mn-ea"/>
                <a:cs typeface="Arial"/>
              </a:rPr>
              <a:t>7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7437084" y="4448231"/>
            <a:ext cx="930655" cy="276498"/>
            <a:chOff x="7437084" y="4461214"/>
            <a:chExt cx="930655" cy="276498"/>
          </a:xfrm>
        </p:grpSpPr>
        <p:sp>
          <p:nvSpPr>
            <p:cNvPr id="228" name="object 9"/>
            <p:cNvSpPr txBox="1"/>
            <p:nvPr/>
          </p:nvSpPr>
          <p:spPr>
            <a:xfrm>
              <a:off x="7484737" y="4461214"/>
              <a:ext cx="865012" cy="144040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900" b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ТЕНГЕ</a:t>
              </a:r>
              <a:endParaRPr lang="ru-RU" sz="800" b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7437084" y="4557241"/>
              <a:ext cx="930655" cy="180471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900" b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ИНВЕСТИЦИЙ 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814608" y="3691544"/>
            <a:ext cx="4055014" cy="606474"/>
            <a:chOff x="4814608" y="3715395"/>
            <a:chExt cx="4055014" cy="606474"/>
          </a:xfrm>
        </p:grpSpPr>
        <p:sp>
          <p:nvSpPr>
            <p:cNvPr id="3142" name="object 37"/>
            <p:cNvSpPr txBox="1">
              <a:spLocks noChangeArrowheads="1"/>
            </p:cNvSpPr>
            <p:nvPr/>
          </p:nvSpPr>
          <p:spPr bwMode="auto">
            <a:xfrm>
              <a:off x="4883924" y="3815753"/>
              <a:ext cx="1514132" cy="47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19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lnSpc>
                  <a:spcPct val="101000"/>
                </a:lnSpc>
                <a:spcBef>
                  <a:spcPts val="40"/>
                </a:spcBef>
              </a:pPr>
              <a:r>
                <a:rPr lang="ru-RU" sz="1500" b="1" dirty="0">
                  <a:solidFill>
                    <a:srgbClr val="C0504D"/>
                  </a:solidFill>
                  <a:ea typeface="+mn-ea"/>
                </a:rPr>
                <a:t>ЧАСТНЫЕ</a:t>
              </a:r>
            </a:p>
            <a:p>
              <a:pPr defTabSz="415721" eaLnBrk="1" hangingPunct="1">
                <a:lnSpc>
                  <a:spcPct val="101000"/>
                </a:lnSpc>
                <a:spcBef>
                  <a:spcPts val="40"/>
                </a:spcBef>
              </a:pPr>
              <a:r>
                <a:rPr lang="ru-RU" sz="1500" b="1" dirty="0">
                  <a:solidFill>
                    <a:srgbClr val="C0504D"/>
                  </a:solidFill>
                  <a:ea typeface="+mn-ea"/>
                </a:rPr>
                <a:t>ИНВЕСТИЦИИ</a:t>
              </a:r>
            </a:p>
          </p:txBody>
        </p:sp>
        <p:cxnSp>
          <p:nvCxnSpPr>
            <p:cNvPr id="229" name="Прямая соединительная линия 228"/>
            <p:cNvCxnSpPr/>
            <p:nvPr/>
          </p:nvCxnSpPr>
          <p:spPr>
            <a:xfrm>
              <a:off x="4814612" y="4311761"/>
              <a:ext cx="3777749" cy="101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9" name="object 39"/>
            <p:cNvSpPr>
              <a:spLocks noChangeArrowheads="1"/>
            </p:cNvSpPr>
            <p:nvPr/>
          </p:nvSpPr>
          <p:spPr bwMode="auto">
            <a:xfrm flipV="1">
              <a:off x="6616836" y="3932713"/>
              <a:ext cx="1975520" cy="69312"/>
            </a:xfrm>
            <a:custGeom>
              <a:avLst/>
              <a:gdLst>
                <a:gd name="T0" fmla="*/ 0 w 3094990"/>
                <a:gd name="T1" fmla="*/ 0 h 152400"/>
                <a:gd name="T2" fmla="*/ 3094990 w 3094990"/>
                <a:gd name="T3" fmla="*/ 152400 h 152400"/>
              </a:gdLst>
              <a:ahLst/>
              <a:cxnLst/>
              <a:rect l="T0" t="T1" r="T2" b="T3"/>
              <a:pathLst>
                <a:path w="3094990" h="152400">
                  <a:moveTo>
                    <a:pt x="3094494" y="0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800">
                <a:solidFill>
                  <a:srgbClr val="006600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35" name="object 9"/>
            <p:cNvSpPr txBox="1"/>
            <p:nvPr/>
          </p:nvSpPr>
          <p:spPr>
            <a:xfrm>
              <a:off x="7854321" y="3828748"/>
              <a:ext cx="772694" cy="174818"/>
            </a:xfrm>
            <a:prstGeom prst="rect">
              <a:avLst/>
            </a:prstGeom>
          </p:spPr>
          <p:txBody>
            <a:bodyPr wrap="square" lIns="0" tIns="5487" rIns="0" bIns="0">
              <a:spAutoFit/>
            </a:bodyPr>
            <a:lstStyle/>
            <a:p>
              <a:pPr marL="5774" algn="ctr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100" b="1" i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проектов</a:t>
              </a:r>
              <a:endParaRPr lang="ru-RU" sz="1100" b="1" i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3151" name="object 9"/>
            <p:cNvSpPr txBox="1">
              <a:spLocks noChangeArrowheads="1"/>
            </p:cNvSpPr>
            <p:nvPr/>
          </p:nvSpPr>
          <p:spPr bwMode="auto">
            <a:xfrm>
              <a:off x="7517951" y="4028020"/>
              <a:ext cx="462832" cy="22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b="1" dirty="0" smtClean="0">
                  <a:solidFill>
                    <a:srgbClr val="002060"/>
                  </a:solidFill>
                  <a:ea typeface="+mn-ea"/>
                </a:rPr>
                <a:t>5,7</a:t>
              </a:r>
              <a:endParaRPr lang="ru-RU" b="1" dirty="0">
                <a:solidFill>
                  <a:srgbClr val="002060"/>
                </a:solidFill>
                <a:ea typeface="+mn-ea"/>
              </a:endParaRPr>
            </a:p>
          </p:txBody>
        </p:sp>
        <p:sp>
          <p:nvSpPr>
            <p:cNvPr id="237" name="object 9"/>
            <p:cNvSpPr txBox="1"/>
            <p:nvPr/>
          </p:nvSpPr>
          <p:spPr>
            <a:xfrm>
              <a:off x="7665970" y="4133430"/>
              <a:ext cx="1203652" cy="159429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algn="ctr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000" b="1" i="1" spc="-5" dirty="0" err="1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млрд</a:t>
              </a:r>
              <a:r>
                <a:rPr lang="ru-RU" sz="1000" b="1" i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 .тенге</a:t>
              </a:r>
            </a:p>
          </p:txBody>
        </p:sp>
        <p:cxnSp>
          <p:nvCxnSpPr>
            <p:cNvPr id="238" name="Прямая соединительная линия 237"/>
            <p:cNvCxnSpPr/>
            <p:nvPr/>
          </p:nvCxnSpPr>
          <p:spPr>
            <a:xfrm>
              <a:off x="4814608" y="3888671"/>
              <a:ext cx="0" cy="4230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4" name="object 9"/>
            <p:cNvSpPr txBox="1">
              <a:spLocks noChangeArrowheads="1"/>
            </p:cNvSpPr>
            <p:nvPr/>
          </p:nvSpPr>
          <p:spPr bwMode="auto">
            <a:xfrm>
              <a:off x="7505676" y="3715395"/>
              <a:ext cx="462832" cy="22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b="1" dirty="0" smtClean="0">
                  <a:solidFill>
                    <a:srgbClr val="002060"/>
                  </a:solidFill>
                  <a:ea typeface="+mn-ea"/>
                </a:rPr>
                <a:t>50</a:t>
              </a:r>
              <a:endParaRPr lang="ru-RU" b="1" dirty="0">
                <a:solidFill>
                  <a:srgbClr val="002060"/>
                </a:solidFill>
                <a:ea typeface="+mn-ea"/>
              </a:endParaRPr>
            </a:p>
          </p:txBody>
        </p:sp>
      </p:grpSp>
      <p:cxnSp>
        <p:nvCxnSpPr>
          <p:cNvPr id="84" name="Straight Connector 32"/>
          <p:cNvCxnSpPr/>
          <p:nvPr/>
        </p:nvCxnSpPr>
        <p:spPr>
          <a:xfrm>
            <a:off x="0" y="525838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Группа 90"/>
          <p:cNvGrpSpPr/>
          <p:nvPr/>
        </p:nvGrpSpPr>
        <p:grpSpPr>
          <a:xfrm>
            <a:off x="4711181" y="2778331"/>
            <a:ext cx="3928658" cy="644739"/>
            <a:chOff x="482328" y="2987623"/>
            <a:chExt cx="3928658" cy="644739"/>
          </a:xfrm>
        </p:grpSpPr>
        <p:sp>
          <p:nvSpPr>
            <p:cNvPr id="92" name="object 35"/>
            <p:cNvSpPr>
              <a:spLocks noChangeArrowheads="1"/>
            </p:cNvSpPr>
            <p:nvPr/>
          </p:nvSpPr>
          <p:spPr bwMode="auto">
            <a:xfrm flipV="1">
              <a:off x="516985" y="3195554"/>
              <a:ext cx="3673774" cy="69312"/>
            </a:xfrm>
            <a:custGeom>
              <a:avLst/>
              <a:gdLst>
                <a:gd name="T0" fmla="*/ 0 w 4923790"/>
                <a:gd name="T1" fmla="*/ 0 h 152400"/>
                <a:gd name="T2" fmla="*/ 4923790 w 4923790"/>
                <a:gd name="T3" fmla="*/ 152400 h 152400"/>
              </a:gdLst>
              <a:ahLst/>
              <a:cxnLst/>
              <a:rect l="T0" t="T1" r="T2" b="T3"/>
              <a:pathLst>
                <a:path w="4923790" h="152400">
                  <a:moveTo>
                    <a:pt x="0" y="0"/>
                  </a:moveTo>
                  <a:lnTo>
                    <a:pt x="4923399" y="0"/>
                  </a:lnTo>
                </a:path>
              </a:pathLst>
            </a:custGeom>
            <a:noFill/>
            <a:ln w="20941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50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93" name="object 38"/>
            <p:cNvSpPr txBox="1"/>
            <p:nvPr/>
          </p:nvSpPr>
          <p:spPr>
            <a:xfrm>
              <a:off x="516990" y="3299526"/>
              <a:ext cx="439727" cy="109007"/>
            </a:xfrm>
            <a:prstGeom prst="rect">
              <a:avLst/>
            </a:prstGeom>
          </p:spPr>
          <p:txBody>
            <a:bodyPr lIns="0" tIns="6353" rIns="0" bIns="0">
              <a:spAutoFit/>
            </a:bodyPr>
            <a:lstStyle/>
            <a:p>
              <a:pPr marL="15012" defTabSz="415721" eaLnBrk="1" fontAlgn="auto" hangingPunct="1">
                <a:lnSpc>
                  <a:spcPts val="816"/>
                </a:lnSpc>
                <a:spcBef>
                  <a:spcPts val="50"/>
                </a:spcBef>
                <a:spcAft>
                  <a:spcPts val="0"/>
                </a:spcAft>
                <a:defRPr/>
              </a:pPr>
              <a:r>
                <a:rPr sz="700" i="1" spc="2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в</a:t>
              </a:r>
              <a:r>
                <a:rPr sz="700" i="1" spc="-20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 </a:t>
              </a:r>
              <a:r>
                <a:rPr sz="700" i="1" spc="-25" dirty="0" err="1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т.ч</a:t>
              </a:r>
              <a:r>
                <a:rPr sz="700" i="1" spc="-2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.</a:t>
              </a:r>
              <a:endParaRPr sz="700" i="1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94" name="object 39"/>
            <p:cNvSpPr>
              <a:spLocks noChangeArrowheads="1"/>
            </p:cNvSpPr>
            <p:nvPr/>
          </p:nvSpPr>
          <p:spPr bwMode="auto">
            <a:xfrm>
              <a:off x="516985" y="3611424"/>
              <a:ext cx="3673774" cy="20938"/>
            </a:xfrm>
            <a:custGeom>
              <a:avLst/>
              <a:gdLst>
                <a:gd name="T0" fmla="*/ 0 w 4923790"/>
                <a:gd name="T1" fmla="*/ 0 h 45719"/>
                <a:gd name="T2" fmla="*/ 4923790 w 4923790"/>
                <a:gd name="T3" fmla="*/ 45719 h 45719"/>
              </a:gdLst>
              <a:ahLst/>
              <a:cxnLst/>
              <a:rect l="T0" t="T1" r="T2" b="T3"/>
              <a:pathLst>
                <a:path w="4923790" h="45719">
                  <a:moveTo>
                    <a:pt x="0" y="0"/>
                  </a:moveTo>
                  <a:lnTo>
                    <a:pt x="4923399" y="0"/>
                  </a:lnTo>
                </a:path>
              </a:pathLst>
            </a:custGeom>
            <a:noFill/>
            <a:ln w="20941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50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482330" y="3100254"/>
              <a:ext cx="446548" cy="165083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11547" defTabSz="415721" eaLnBrk="1" fontAlgn="auto" hangingPunct="1">
                <a:spcBef>
                  <a:spcPts val="923"/>
                </a:spcBef>
                <a:spcAft>
                  <a:spcPts val="0"/>
                </a:spcAft>
                <a:defRPr/>
              </a:pPr>
              <a:r>
                <a:rPr lang="ru-RU" sz="800" i="1" spc="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ВСЕГО</a:t>
              </a: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482328" y="3438147"/>
              <a:ext cx="1100252" cy="165083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defTabSz="41572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i="1" spc="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ЦЕНТР ЗАНЯТОСТИ</a:t>
              </a:r>
            </a:p>
          </p:txBody>
        </p:sp>
        <p:sp>
          <p:nvSpPr>
            <p:cNvPr id="98" name="object 9"/>
            <p:cNvSpPr txBox="1">
              <a:spLocks noChangeArrowheads="1"/>
            </p:cNvSpPr>
            <p:nvPr/>
          </p:nvSpPr>
          <p:spPr bwMode="auto">
            <a:xfrm>
              <a:off x="3809521" y="2987623"/>
              <a:ext cx="601465" cy="251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sz="1600" b="1" dirty="0" smtClean="0">
                  <a:solidFill>
                    <a:srgbClr val="008000"/>
                  </a:solidFill>
                  <a:ea typeface="+mn-ea"/>
                </a:rPr>
                <a:t>934</a:t>
              </a:r>
              <a:endParaRPr lang="ru-RU" sz="1600" b="1" dirty="0">
                <a:solidFill>
                  <a:srgbClr val="008000"/>
                </a:solidFill>
                <a:ea typeface="+mn-ea"/>
              </a:endParaRPr>
            </a:p>
          </p:txBody>
        </p:sp>
        <p:sp>
          <p:nvSpPr>
            <p:cNvPr id="99" name="object 9"/>
            <p:cNvSpPr txBox="1">
              <a:spLocks noChangeArrowheads="1"/>
            </p:cNvSpPr>
            <p:nvPr/>
          </p:nvSpPr>
          <p:spPr bwMode="auto">
            <a:xfrm>
              <a:off x="3809521" y="3353672"/>
              <a:ext cx="601465" cy="251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sz="1600" b="1" dirty="0" smtClean="0">
                  <a:solidFill>
                    <a:srgbClr val="008000"/>
                  </a:solidFill>
                  <a:ea typeface="+mn-ea"/>
                </a:rPr>
                <a:t>467</a:t>
              </a:r>
              <a:endParaRPr lang="ru-RU" sz="1600" b="1" dirty="0">
                <a:solidFill>
                  <a:srgbClr val="008000"/>
                </a:solidFill>
                <a:ea typeface="+mn-ea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23143" y="4813067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900" b="1" dirty="0" smtClean="0"/>
              <a:t>7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26593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"/>
          <p:cNvSpPr txBox="1"/>
          <p:nvPr/>
        </p:nvSpPr>
        <p:spPr>
          <a:xfrm>
            <a:off x="4260635" y="636728"/>
            <a:ext cx="1394510" cy="628371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ru-RU" sz="4000" b="1" spc="-5" dirty="0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>492</a:t>
            </a:r>
            <a:r>
              <a:rPr lang="ru-RU" sz="1600" b="1" spc="-5" dirty="0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> </a:t>
            </a:r>
            <a:r>
              <a:rPr sz="1800" b="1" spc="-10" dirty="0">
                <a:ea typeface="Tahoma" pitchFamily="34" charset="0"/>
                <a:cs typeface="Arial" pitchFamily="34" charset="0"/>
              </a:rPr>
              <a:t>СНП</a:t>
            </a:r>
            <a:endParaRPr lang="ru-RU" sz="1800" b="1" spc="-10" dirty="0">
              <a:ea typeface="Tahoma" pitchFamily="34" charset="0"/>
              <a:cs typeface="Arial" pitchFamily="34" charset="0"/>
            </a:endParaRPr>
          </a:p>
        </p:txBody>
      </p:sp>
      <p:sp>
        <p:nvSpPr>
          <p:cNvPr id="38" name="object 3"/>
          <p:cNvSpPr txBox="1"/>
          <p:nvPr/>
        </p:nvSpPr>
        <p:spPr>
          <a:xfrm>
            <a:off x="808349" y="575173"/>
            <a:ext cx="2049506" cy="628371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r>
              <a:rPr lang="ru-RU" sz="4000" b="1" spc="-5" dirty="0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>100</a:t>
            </a:r>
            <a:r>
              <a:rPr b="1" spc="-5" dirty="0" err="1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>млрд</a:t>
            </a:r>
            <a:r>
              <a:rPr lang="ru-RU" b="1" spc="-5" dirty="0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>.</a:t>
            </a:r>
            <a:r>
              <a:rPr lang="en-US" b="1" spc="-5" dirty="0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> </a:t>
            </a:r>
            <a:r>
              <a:rPr b="1" spc="-20" dirty="0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>т</a:t>
            </a:r>
            <a:r>
              <a:rPr lang="ru-RU" b="1" spc="-20" dirty="0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>г</a:t>
            </a:r>
            <a:endParaRPr lang="ru-RU" sz="1200" b="1" spc="-20" dirty="0">
              <a:solidFill>
                <a:srgbClr val="00B050"/>
              </a:solidFill>
              <a:ea typeface="Tahoma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481651" y="645188"/>
            <a:ext cx="1495102" cy="661720"/>
          </a:xfrm>
          <a:prstGeom prst="rect">
            <a:avLst/>
          </a:prstGeom>
        </p:spPr>
        <p:txBody>
          <a:bodyPr wrap="square" lIns="91394" tIns="45696" rIns="91394" bIns="45696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ea typeface="Tahoma" panose="020B0604030504040204" pitchFamily="34" charset="0"/>
                <a:cs typeface="Arial" pitchFamily="34" charset="0"/>
              </a:rPr>
              <a:t>282</a:t>
            </a:r>
            <a:r>
              <a:rPr lang="en-US" b="1" dirty="0" smtClean="0">
                <a:solidFill>
                  <a:srgbClr val="0070C0"/>
                </a:solidFill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1200" spc="-20" dirty="0">
                <a:solidFill>
                  <a:srgbClr val="003399"/>
                </a:solidFill>
                <a:ea typeface="Tahoma" pitchFamily="34" charset="0"/>
                <a:cs typeface="Arial" pitchFamily="34" charset="0"/>
              </a:rPr>
              <a:t>опорных </a:t>
            </a:r>
            <a:endParaRPr lang="en-US" sz="1200" spc="-20" dirty="0">
              <a:solidFill>
                <a:srgbClr val="003399"/>
              </a:solidFill>
              <a:ea typeface="Tahoma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300" dirty="0">
              <a:solidFill>
                <a:srgbClr val="002060"/>
              </a:solidFill>
              <a:ea typeface="Tahoma" panose="020B0604030504040204" pitchFamily="34" charset="0"/>
              <a:cs typeface="Arial" pitchFamily="34" charset="0"/>
            </a:endParaRPr>
          </a:p>
          <a:p>
            <a:r>
              <a:rPr lang="ru-RU" sz="1600" b="1" dirty="0">
                <a:solidFill>
                  <a:srgbClr val="0070C0"/>
                </a:solidFill>
                <a:ea typeface="Tahoma" panose="020B0604030504040204" pitchFamily="34" charset="0"/>
                <a:cs typeface="Arial" pitchFamily="34" charset="0"/>
              </a:rPr>
              <a:t>210</a:t>
            </a:r>
            <a:r>
              <a:rPr lang="en-US" b="1" dirty="0" smtClean="0">
                <a:solidFill>
                  <a:srgbClr val="0070C0"/>
                </a:solidFill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1200" spc="-20" dirty="0">
                <a:solidFill>
                  <a:srgbClr val="003399"/>
                </a:solidFill>
                <a:ea typeface="Tahoma" pitchFamily="34" charset="0"/>
                <a:cs typeface="Arial" pitchFamily="34" charset="0"/>
              </a:rPr>
              <a:t>спутниковых </a:t>
            </a:r>
            <a:endParaRPr lang="en-US" sz="1200" spc="-20" dirty="0">
              <a:solidFill>
                <a:srgbClr val="003399"/>
              </a:solidFill>
              <a:ea typeface="Tahoma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sz="200" b="1" dirty="0">
              <a:solidFill>
                <a:srgbClr val="002060"/>
              </a:solidFill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19878"/>
            <a:ext cx="9144000" cy="456388"/>
          </a:xfrm>
          <a:prstGeom prst="rect">
            <a:avLst/>
          </a:prstGeom>
        </p:spPr>
        <p:txBody>
          <a:bodyPr lIns="91394" tIns="45696" rIns="91394" bIns="45696" anchor="ctr" anchorCtr="0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defTabSz="913936"/>
            <a:r>
              <a:rPr lang="ru-RU" sz="1900" b="1" cap="small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ЭФФЕКТЫ РЕАЛИЗАЦИИ ПРОЕКТА «АУЫЛ – ЕЛ БЕСІГІ» В </a:t>
            </a:r>
            <a:r>
              <a:rPr lang="ru-RU" sz="1900" b="1" u="sng" cap="small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2022 ГОДУ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B52316-E218-484B-AE9C-EF7AF92A8F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1" y="680913"/>
            <a:ext cx="540000" cy="540000"/>
          </a:xfrm>
          <a:prstGeom prst="rect">
            <a:avLst/>
          </a:prstGeom>
        </p:spPr>
      </p:pic>
      <p:grpSp>
        <p:nvGrpSpPr>
          <p:cNvPr id="26" name="Группа 99">
            <a:extLst>
              <a:ext uri="{FF2B5EF4-FFF2-40B4-BE49-F238E27FC236}">
                <a16:creationId xmlns:a16="http://schemas.microsoft.com/office/drawing/2014/main" id="{F8D3D526-07B4-48F7-9A17-D98B7A7AE6E9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2831011" y="681928"/>
            <a:ext cx="351450" cy="537970"/>
            <a:chOff x="5048874" y="1509126"/>
            <a:chExt cx="459230" cy="630576"/>
          </a:xfrm>
        </p:grpSpPr>
        <p:sp>
          <p:nvSpPr>
            <p:cNvPr id="27" name="Chevron2">
              <a:extLst>
                <a:ext uri="{FF2B5EF4-FFF2-40B4-BE49-F238E27FC236}">
                  <a16:creationId xmlns:a16="http://schemas.microsoft.com/office/drawing/2014/main" id="{6D04275C-BFC6-4635-8C97-219EEAFD7E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47708" y="1548097"/>
              <a:ext cx="243602" cy="55263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36">
                <a:defRPr/>
              </a:pPr>
              <a:endPara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28" name="Chevron2">
              <a:extLst>
                <a:ext uri="{FF2B5EF4-FFF2-40B4-BE49-F238E27FC236}">
                  <a16:creationId xmlns:a16="http://schemas.microsoft.com/office/drawing/2014/main" id="{0AC80CC5-3E4F-48CD-ADFF-5BCE30BBAC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7204" y="1509126"/>
              <a:ext cx="278569" cy="630576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36">
                <a:defRPr/>
              </a:pPr>
              <a:endPara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CFA81F-2717-46CC-AC10-3B64E61CEF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10" y="680913"/>
            <a:ext cx="540000" cy="540000"/>
          </a:xfrm>
          <a:prstGeom prst="rect">
            <a:avLst/>
          </a:prstGeom>
        </p:spPr>
      </p:pic>
      <p:grpSp>
        <p:nvGrpSpPr>
          <p:cNvPr id="30" name="Группа 99">
            <a:extLst>
              <a:ext uri="{FF2B5EF4-FFF2-40B4-BE49-F238E27FC236}">
                <a16:creationId xmlns:a16="http://schemas.microsoft.com/office/drawing/2014/main" id="{FCDA4EAE-75AE-4201-8075-06D418E135AB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6085639" y="681929"/>
            <a:ext cx="351450" cy="537970"/>
            <a:chOff x="5048874" y="1509126"/>
            <a:chExt cx="459230" cy="630576"/>
          </a:xfrm>
        </p:grpSpPr>
        <p:sp>
          <p:nvSpPr>
            <p:cNvPr id="31" name="Chevron2">
              <a:extLst>
                <a:ext uri="{FF2B5EF4-FFF2-40B4-BE49-F238E27FC236}">
                  <a16:creationId xmlns:a16="http://schemas.microsoft.com/office/drawing/2014/main" id="{5BD8CE92-497E-4F5F-98E3-FE4484CE7C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47708" y="1548097"/>
              <a:ext cx="243602" cy="55263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36">
                <a:defRPr/>
              </a:pPr>
              <a:endPara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32" name="Chevron2">
              <a:extLst>
                <a:ext uri="{FF2B5EF4-FFF2-40B4-BE49-F238E27FC236}">
                  <a16:creationId xmlns:a16="http://schemas.microsoft.com/office/drawing/2014/main" id="{5E55C5FC-BE18-4CA7-89B2-49BF41CE61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7204" y="1509126"/>
              <a:ext cx="278569" cy="630576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36">
                <a:defRPr/>
              </a:pPr>
              <a:endPara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E02E24C-B0D9-4604-8574-5BF831D2B6C8}"/>
              </a:ext>
            </a:extLst>
          </p:cNvPr>
          <p:cNvCxnSpPr>
            <a:cxnSpLocks/>
          </p:cNvCxnSpPr>
          <p:nvPr/>
        </p:nvCxnSpPr>
        <p:spPr>
          <a:xfrm>
            <a:off x="178757" y="1569559"/>
            <a:ext cx="878648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bject 10"/>
          <p:cNvSpPr txBox="1"/>
          <p:nvPr/>
        </p:nvSpPr>
        <p:spPr>
          <a:xfrm>
            <a:off x="3184230" y="1623551"/>
            <a:ext cx="2654276" cy="678359"/>
          </a:xfrm>
          <a:prstGeom prst="rect">
            <a:avLst/>
          </a:prstGeom>
        </p:spPr>
        <p:txBody>
          <a:bodyPr vert="horz" wrap="square" lIns="0" tIns="62198" rIns="0" bIns="0" rtlCol="0">
            <a:spAutoFit/>
          </a:bodyPr>
          <a:lstStyle/>
          <a:p>
            <a:pPr algn="ctr">
              <a:spcBef>
                <a:spcPts val="490"/>
              </a:spcBef>
            </a:pPr>
            <a:r>
              <a:rPr lang="ru-RU" sz="4000" b="1" spc="-5" dirty="0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>914 </a:t>
            </a:r>
            <a:r>
              <a:rPr lang="ru-RU" b="1" spc="-20" dirty="0">
                <a:ea typeface="Tahoma" pitchFamily="34" charset="0"/>
                <a:cs typeface="Arial" pitchFamily="34" charset="0"/>
              </a:rPr>
              <a:t>проектов</a:t>
            </a:r>
            <a:endParaRPr b="1" spc="-20" dirty="0">
              <a:ea typeface="Tahoma" pitchFamily="34" charset="0"/>
              <a:cs typeface="Arial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FA1A204-213D-47A0-94E2-2A9196E2CC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37" y="1738463"/>
            <a:ext cx="540000" cy="540000"/>
          </a:xfrm>
          <a:prstGeom prst="rect">
            <a:avLst/>
          </a:prstGeom>
        </p:spPr>
      </p:pic>
      <p:sp>
        <p:nvSpPr>
          <p:cNvPr id="35" name="object 11"/>
          <p:cNvSpPr txBox="1"/>
          <p:nvPr/>
        </p:nvSpPr>
        <p:spPr>
          <a:xfrm>
            <a:off x="7102876" y="2634859"/>
            <a:ext cx="1838959" cy="888058"/>
          </a:xfrm>
          <a:prstGeom prst="rect">
            <a:avLst/>
          </a:prstGeom>
        </p:spPr>
        <p:txBody>
          <a:bodyPr vert="horz" wrap="square" lIns="0" tIns="13329" rIns="0" bIns="0" rtlCol="0">
            <a:spAutoFit/>
          </a:bodyPr>
          <a:lstStyle/>
          <a:p>
            <a:pPr marL="635" algn="ctr">
              <a:spcBef>
                <a:spcPts val="105"/>
              </a:spcBef>
            </a:pPr>
            <a:r>
              <a:rPr lang="kk-KZ" sz="2800" b="1" dirty="0">
                <a:solidFill>
                  <a:srgbClr val="00B050"/>
                </a:solidFill>
                <a:cs typeface="Arial" pitchFamily="34" charset="0"/>
              </a:rPr>
              <a:t>506</a:t>
            </a:r>
            <a:endParaRPr lang="en-US" sz="1600" spc="-20" dirty="0">
              <a:solidFill>
                <a:srgbClr val="00B050"/>
              </a:solidFill>
              <a:ea typeface="Tahoma" pitchFamily="34" charset="0"/>
              <a:cs typeface="Arial" pitchFamily="34" charset="0"/>
            </a:endParaRPr>
          </a:p>
          <a:p>
            <a:pPr marL="635" algn="ctr">
              <a:spcBef>
                <a:spcPts val="105"/>
              </a:spcBef>
            </a:pPr>
            <a:r>
              <a:rPr lang="ru-RU" b="1" spc="-20" dirty="0" smtClean="0">
                <a:ea typeface="Tahoma" pitchFamily="34" charset="0"/>
                <a:cs typeface="Arial" pitchFamily="34" charset="0"/>
              </a:rPr>
              <a:t>транспортная</a:t>
            </a:r>
          </a:p>
          <a:p>
            <a:pPr algn="ctr">
              <a:spcBef>
                <a:spcPts val="5"/>
              </a:spcBef>
            </a:pPr>
            <a:r>
              <a:rPr lang="ru-RU" b="1" spc="-20" dirty="0" smtClean="0">
                <a:ea typeface="Tahoma" pitchFamily="34" charset="0"/>
                <a:cs typeface="Arial" pitchFamily="34" charset="0"/>
              </a:rPr>
              <a:t>инфраструктура</a:t>
            </a:r>
            <a:endParaRPr lang="ru-RU" b="1" spc="-20" dirty="0">
              <a:ea typeface="Tahoma" pitchFamily="34" charset="0"/>
              <a:cs typeface="Arial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A8EDC4D-7B2C-4851-A9B7-599A640807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135" y="2681158"/>
            <a:ext cx="360000" cy="360000"/>
          </a:xfrm>
          <a:prstGeom prst="rect">
            <a:avLst/>
          </a:prstGeom>
        </p:spPr>
      </p:pic>
      <p:sp>
        <p:nvSpPr>
          <p:cNvPr id="37" name="object 13"/>
          <p:cNvSpPr txBox="1"/>
          <p:nvPr/>
        </p:nvSpPr>
        <p:spPr>
          <a:xfrm>
            <a:off x="649526" y="2634858"/>
            <a:ext cx="1274259" cy="82329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4" algn="ctr">
              <a:spcBef>
                <a:spcPts val="100"/>
              </a:spcBef>
            </a:pPr>
            <a:r>
              <a:rPr lang="kk-KZ" sz="2800" b="1" spc="-5" dirty="0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>95</a:t>
            </a:r>
            <a:endParaRPr lang="en-US" sz="2000" dirty="0">
              <a:solidFill>
                <a:srgbClr val="00B050"/>
              </a:solidFill>
              <a:ea typeface="Tahoma" pitchFamily="34" charset="0"/>
              <a:cs typeface="Arial" pitchFamily="34" charset="0"/>
            </a:endParaRPr>
          </a:p>
          <a:p>
            <a:pPr marL="12694" algn="ctr">
              <a:spcBef>
                <a:spcPts val="100"/>
              </a:spcBef>
            </a:pPr>
            <a:endParaRPr lang="ru-RU" sz="700" b="1" spc="-20" dirty="0">
              <a:ea typeface="Tahoma" pitchFamily="34" charset="0"/>
              <a:cs typeface="Arial" pitchFamily="34" charset="0"/>
            </a:endParaRPr>
          </a:p>
          <a:p>
            <a:pPr marL="12694" algn="ctr">
              <a:spcBef>
                <a:spcPts val="100"/>
              </a:spcBef>
            </a:pPr>
            <a:r>
              <a:rPr lang="ru-RU" sz="1600" b="1" spc="-20" dirty="0">
                <a:ea typeface="Tahoma" pitchFamily="34" charset="0"/>
                <a:cs typeface="Arial" pitchFamily="34" charset="0"/>
              </a:rPr>
              <a:t>ЖКХ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51A3ECF-30FA-4A5D-9346-EEDE15CA45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8" y="2681158"/>
            <a:ext cx="360000" cy="360000"/>
          </a:xfrm>
          <a:prstGeom prst="rect">
            <a:avLst/>
          </a:prstGeom>
        </p:spPr>
      </p:pic>
      <p:sp>
        <p:nvSpPr>
          <p:cNvPr id="36" name="object 12"/>
          <p:cNvSpPr txBox="1"/>
          <p:nvPr/>
        </p:nvSpPr>
        <p:spPr>
          <a:xfrm>
            <a:off x="2806339" y="2634859"/>
            <a:ext cx="3410058" cy="888058"/>
          </a:xfrm>
          <a:prstGeom prst="rect">
            <a:avLst/>
          </a:prstGeom>
        </p:spPr>
        <p:txBody>
          <a:bodyPr vert="horz" wrap="square" lIns="0" tIns="13329" rIns="0" bIns="0" rtlCol="0">
            <a:spAutoFit/>
          </a:bodyPr>
          <a:lstStyle/>
          <a:p>
            <a:pPr marR="35542" algn="ctr">
              <a:spcBef>
                <a:spcPts val="105"/>
              </a:spcBef>
            </a:pPr>
            <a:r>
              <a:rPr lang="ru-RU" sz="2800" b="1" spc="-5" dirty="0">
                <a:solidFill>
                  <a:srgbClr val="00B050"/>
                </a:solidFill>
                <a:cs typeface="Arial" pitchFamily="34" charset="0"/>
              </a:rPr>
              <a:t>313</a:t>
            </a:r>
            <a:endParaRPr lang="en-US" sz="1600" spc="-20" dirty="0">
              <a:solidFill>
                <a:srgbClr val="00B050"/>
              </a:solidFill>
              <a:ea typeface="Tahoma" pitchFamily="34" charset="0"/>
              <a:cs typeface="Arial" pitchFamily="34" charset="0"/>
            </a:endParaRPr>
          </a:p>
          <a:p>
            <a:pPr marR="35542" algn="ctr">
              <a:spcBef>
                <a:spcPts val="105"/>
              </a:spcBef>
            </a:pPr>
            <a:r>
              <a:rPr lang="ru-RU" b="1" spc="-20" dirty="0" smtClean="0">
                <a:ea typeface="Tahoma" pitchFamily="34" charset="0"/>
                <a:cs typeface="Arial" pitchFamily="34" charset="0"/>
              </a:rPr>
              <a:t>социальная </a:t>
            </a:r>
            <a:br>
              <a:rPr lang="ru-RU" b="1" spc="-20" dirty="0" smtClean="0">
                <a:ea typeface="Tahoma" pitchFamily="34" charset="0"/>
                <a:cs typeface="Arial" pitchFamily="34" charset="0"/>
              </a:rPr>
            </a:br>
            <a:r>
              <a:rPr lang="ru-RU" b="1" spc="-20" dirty="0" smtClean="0">
                <a:ea typeface="Tahoma" pitchFamily="34" charset="0"/>
                <a:cs typeface="Arial" pitchFamily="34" charset="0"/>
              </a:rPr>
              <a:t>инфраструктура</a:t>
            </a:r>
            <a:endParaRPr lang="ru-RU" b="1" spc="-20" dirty="0">
              <a:ea typeface="Tahoma" pitchFamily="34" charset="0"/>
              <a:cs typeface="Arial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ABE6C5F-2FD0-46F7-8CB3-AF55DCF1C2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482" y="2681158"/>
            <a:ext cx="360000" cy="360000"/>
          </a:xfrm>
          <a:prstGeom prst="rect">
            <a:avLst/>
          </a:prstGeom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3CBF0F42-62CB-4C90-B0F6-24EB54455C47}"/>
              </a:ext>
            </a:extLst>
          </p:cNvPr>
          <p:cNvSpPr/>
          <p:nvPr/>
        </p:nvSpPr>
        <p:spPr>
          <a:xfrm>
            <a:off x="7051266" y="3882042"/>
            <a:ext cx="1959735" cy="523218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pPr algn="ctr" fontAlgn="ctr"/>
            <a:r>
              <a:rPr lang="ru-RU" b="1" spc="-5" dirty="0" err="1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>внутрипоселковые</a:t>
            </a:r>
            <a:r>
              <a:rPr lang="ru-RU" b="1" spc="-5" dirty="0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> </a:t>
            </a:r>
            <a:br>
              <a:rPr lang="ru-RU" b="1" spc="-5" dirty="0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</a:br>
            <a:r>
              <a:rPr lang="ru-RU" b="1" spc="-5" dirty="0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>дороги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CE298C5B-5218-4642-994E-8DB612FA561E}"/>
              </a:ext>
            </a:extLst>
          </p:cNvPr>
          <p:cNvSpPr/>
          <p:nvPr/>
        </p:nvSpPr>
        <p:spPr>
          <a:xfrm>
            <a:off x="315938" y="3817356"/>
            <a:ext cx="1941428" cy="646329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pPr algn="ctr" fontAlgn="ctr"/>
            <a:r>
              <a:rPr lang="ru-RU" b="1" spc="-5" dirty="0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>инженерные сети </a:t>
            </a:r>
            <a:r>
              <a:rPr lang="ru-RU" sz="20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i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(газо-, водо-, электро-, </a:t>
            </a:r>
            <a:br>
              <a:rPr lang="ru-RU" sz="1100" i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i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теплоснабжения)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13300179-1714-4040-9B27-3EEA2578C1FC}"/>
              </a:ext>
            </a:extLst>
          </p:cNvPr>
          <p:cNvSpPr/>
          <p:nvPr/>
        </p:nvSpPr>
        <p:spPr>
          <a:xfrm>
            <a:off x="2797890" y="3724103"/>
            <a:ext cx="4320000" cy="369330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pPr fontAlgn="ctr"/>
            <a:r>
              <a:rPr lang="ru-RU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123</a:t>
            </a:r>
            <a:r>
              <a:rPr lang="ru-RU" sz="18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 образовании  </a:t>
            </a:r>
            <a:r>
              <a:rPr lang="ru-RU" sz="1000" i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(детсады, школы) 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1276E31-EA10-4D00-AE54-95AB341E0F15}"/>
              </a:ext>
            </a:extLst>
          </p:cNvPr>
          <p:cNvSpPr/>
          <p:nvPr/>
        </p:nvSpPr>
        <p:spPr>
          <a:xfrm>
            <a:off x="2797890" y="4382442"/>
            <a:ext cx="4320000" cy="369330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pPr fontAlgn="ctr"/>
            <a:r>
              <a:rPr lang="ru-RU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62</a:t>
            </a:r>
            <a:r>
              <a:rPr lang="ru-RU" sz="18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 сфере культуры </a:t>
            </a:r>
            <a:r>
              <a:rPr lang="ru-RU" sz="1000" i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(клубы, дома культуры, библиотеки)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CE4BB544-B9C0-48C7-B7BD-ABCDE360D4A3}"/>
              </a:ext>
            </a:extLst>
          </p:cNvPr>
          <p:cNvSpPr/>
          <p:nvPr/>
        </p:nvSpPr>
        <p:spPr>
          <a:xfrm>
            <a:off x="2797890" y="4626973"/>
            <a:ext cx="4320000" cy="523196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pPr fontAlgn="ctr"/>
            <a:r>
              <a:rPr lang="ru-RU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77</a:t>
            </a:r>
            <a:r>
              <a:rPr lang="ru-RU" sz="1800" b="1" dirty="0" smtClean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 сфере спорта </a:t>
            </a:r>
            <a:r>
              <a:rPr lang="ru-RU" sz="1000" i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(физкультурно-оздоровительные комплексы, спортзалы) 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C62CEFA-329F-4EF8-93BA-2F8F6F1DB680}"/>
              </a:ext>
            </a:extLst>
          </p:cNvPr>
          <p:cNvSpPr/>
          <p:nvPr/>
        </p:nvSpPr>
        <p:spPr>
          <a:xfrm>
            <a:off x="2797890" y="3968637"/>
            <a:ext cx="4320000" cy="523196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pPr fontAlgn="ctr"/>
            <a:r>
              <a:rPr lang="ru-RU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51</a:t>
            </a:r>
            <a:r>
              <a:rPr lang="ru-RU" sz="18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 здравоохранении </a:t>
            </a:r>
            <a:r>
              <a:rPr lang="ru-RU" sz="1000" i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(фельдшерские пункты, </a:t>
            </a:r>
            <a:br>
              <a:rPr lang="ru-RU" sz="1000" i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i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амбулатории, поликлиники)</a:t>
            </a:r>
          </a:p>
        </p:txBody>
      </p:sp>
      <p:grpSp>
        <p:nvGrpSpPr>
          <p:cNvPr id="74" name="Group 97">
            <a:extLst>
              <a:ext uri="{FF2B5EF4-FFF2-40B4-BE49-F238E27FC236}">
                <a16:creationId xmlns:a16="http://schemas.microsoft.com/office/drawing/2014/main" id="{7F2E58A0-E480-4724-8095-4A390CD95507}"/>
              </a:ext>
            </a:extLst>
          </p:cNvPr>
          <p:cNvGrpSpPr/>
          <p:nvPr>
            <p:custDataLst>
              <p:tags r:id="rId1"/>
            </p:custDataLst>
          </p:nvPr>
        </p:nvGrpSpPr>
        <p:grpSpPr bwMode="gray">
          <a:xfrm rot="5400000">
            <a:off x="1209779" y="3341759"/>
            <a:ext cx="153753" cy="736230"/>
            <a:chOff x="6801474" y="1968366"/>
            <a:chExt cx="245504" cy="802802"/>
          </a:xfrm>
        </p:grpSpPr>
        <p:sp>
          <p:nvSpPr>
            <p:cNvPr id="75" name="Rectangle 98">
              <a:extLst>
                <a:ext uri="{FF2B5EF4-FFF2-40B4-BE49-F238E27FC236}">
                  <a16:creationId xmlns:a16="http://schemas.microsoft.com/office/drawing/2014/main" id="{C45C3890-C41C-48A5-9963-13A9E6CEE2E6}"/>
                </a:ext>
              </a:extLst>
            </p:cNvPr>
            <p:cNvSpPr/>
            <p:nvPr/>
          </p:nvSpPr>
          <p:spPr bwMode="gray">
            <a:xfrm>
              <a:off x="6846057" y="1968366"/>
              <a:ext cx="156341" cy="80280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50"/>
              <a:endParaRPr lang="en-GB" sz="1200" dirty="0" err="1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grpSp>
          <p:nvGrpSpPr>
            <p:cNvPr id="76" name="Group 99">
              <a:extLst>
                <a:ext uri="{FF2B5EF4-FFF2-40B4-BE49-F238E27FC236}">
                  <a16:creationId xmlns:a16="http://schemas.microsoft.com/office/drawing/2014/main" id="{76CF6128-62F0-48DF-A491-31BC0F8114F9}"/>
                </a:ext>
              </a:extLst>
            </p:cNvPr>
            <p:cNvGrpSpPr/>
            <p:nvPr/>
          </p:nvGrpSpPr>
          <p:grpSpPr bwMode="gray">
            <a:xfrm>
              <a:off x="6801474" y="2095154"/>
              <a:ext cx="245504" cy="549228"/>
              <a:chOff x="6191200" y="3238500"/>
              <a:chExt cx="681225" cy="1524000"/>
            </a:xfrm>
          </p:grpSpPr>
          <p:sp>
            <p:nvSpPr>
              <p:cNvPr id="77" name="Chevron1">
                <a:extLst>
                  <a:ext uri="{FF2B5EF4-FFF2-40B4-BE49-F238E27FC236}">
                    <a16:creationId xmlns:a16="http://schemas.microsoft.com/office/drawing/2014/main" id="{7E3FAC59-6419-4E20-8BDB-F89048052E9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191200" y="3238500"/>
                <a:ext cx="438150" cy="1524000"/>
              </a:xfrm>
              <a:custGeom>
                <a:avLst/>
                <a:gdLst>
                  <a:gd name="connsiteX0" fmla="*/ 1460500 w 2222501"/>
                  <a:gd name="connsiteY0" fmla="*/ 2540000 h 5080001"/>
                  <a:gd name="connsiteX1" fmla="*/ 0 w 2222501"/>
                  <a:gd name="connsiteY1" fmla="*/ 0 h 5080001"/>
                  <a:gd name="connsiteX2" fmla="*/ 762000 w 2222501"/>
                  <a:gd name="connsiteY2" fmla="*/ 0 h 5080001"/>
                  <a:gd name="connsiteX3" fmla="*/ 2222500 w 2222501"/>
                  <a:gd name="connsiteY3" fmla="*/ 2540000 h 5080001"/>
                  <a:gd name="connsiteX4" fmla="*/ 762000 w 2222501"/>
                  <a:gd name="connsiteY4" fmla="*/ 5080000 h 5080001"/>
                  <a:gd name="connsiteX5" fmla="*/ 0 w 2222501"/>
                  <a:gd name="connsiteY5" fmla="*/ 5080000 h 5080001"/>
                  <a:gd name="connsiteX6" fmla="*/ 1765300 w 2222501"/>
                  <a:gd name="connsiteY6" fmla="*/ 2844800 h 5080001"/>
                  <a:gd name="connsiteX0" fmla="*/ 1460500 w 2222501"/>
                  <a:gd name="connsiteY0" fmla="*/ 2540000 h 5080001"/>
                  <a:gd name="connsiteX1" fmla="*/ 0 w 2222501"/>
                  <a:gd name="connsiteY1" fmla="*/ 0 h 5080001"/>
                  <a:gd name="connsiteX2" fmla="*/ 762000 w 2222501"/>
                  <a:gd name="connsiteY2" fmla="*/ 0 h 5080001"/>
                  <a:gd name="connsiteX3" fmla="*/ 2222500 w 2222501"/>
                  <a:gd name="connsiteY3" fmla="*/ 2540000 h 5080001"/>
                  <a:gd name="connsiteX4" fmla="*/ 762000 w 2222501"/>
                  <a:gd name="connsiteY4" fmla="*/ 5080000 h 5080001"/>
                  <a:gd name="connsiteX5" fmla="*/ 0 w 2222501"/>
                  <a:gd name="connsiteY5" fmla="*/ 5080000 h 5080001"/>
                  <a:gd name="connsiteX0" fmla="*/ 0 w 2222501"/>
                  <a:gd name="connsiteY0" fmla="*/ 0 h 5080001"/>
                  <a:gd name="connsiteX1" fmla="*/ 762000 w 2222501"/>
                  <a:gd name="connsiteY1" fmla="*/ 0 h 5080001"/>
                  <a:gd name="connsiteX2" fmla="*/ 2222500 w 2222501"/>
                  <a:gd name="connsiteY2" fmla="*/ 2540000 h 5080001"/>
                  <a:gd name="connsiteX3" fmla="*/ 762000 w 2222501"/>
                  <a:gd name="connsiteY3" fmla="*/ 5080000 h 5080001"/>
                  <a:gd name="connsiteX4" fmla="*/ 0 w 2222501"/>
                  <a:gd name="connsiteY4" fmla="*/ 5080000 h 5080001"/>
                  <a:gd name="connsiteX0" fmla="*/ 762000 w 2222501"/>
                  <a:gd name="connsiteY0" fmla="*/ 0 h 5080001"/>
                  <a:gd name="connsiteX1" fmla="*/ 2222500 w 2222501"/>
                  <a:gd name="connsiteY1" fmla="*/ 2540000 h 5080001"/>
                  <a:gd name="connsiteX2" fmla="*/ 762000 w 2222501"/>
                  <a:gd name="connsiteY2" fmla="*/ 5080000 h 5080001"/>
                  <a:gd name="connsiteX3" fmla="*/ 0 w 2222501"/>
                  <a:gd name="connsiteY3" fmla="*/ 5080000 h 5080001"/>
                  <a:gd name="connsiteX0" fmla="*/ 0 w 1460501"/>
                  <a:gd name="connsiteY0" fmla="*/ 0 h 5080001"/>
                  <a:gd name="connsiteX1" fmla="*/ 1460500 w 1460501"/>
                  <a:gd name="connsiteY1" fmla="*/ 2540000 h 5080001"/>
                  <a:gd name="connsiteX2" fmla="*/ 0 w 1460501"/>
                  <a:gd name="connsiteY2" fmla="*/ 5080000 h 508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501" h="5080001">
                    <a:moveTo>
                      <a:pt x="0" y="0"/>
                    </a:moveTo>
                    <a:lnTo>
                      <a:pt x="1460500" y="2540000"/>
                    </a:lnTo>
                    <a:lnTo>
                      <a:pt x="0" y="5080000"/>
                    </a:lnTo>
                  </a:path>
                </a:pathLst>
              </a:custGeom>
              <a:noFill/>
              <a:ln w="9525" cap="rnd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50"/>
                <a:endParaRPr lang="en-GB" sz="1200" dirty="0" err="1">
                  <a:solidFill>
                    <a:srgbClr val="000000"/>
                  </a:solidFill>
                  <a:latin typeface="Segoe UI Light"/>
                  <a:ea typeface="ＭＳ Ｐゴシック"/>
                </a:endParaRPr>
              </a:p>
            </p:txBody>
          </p:sp>
          <p:sp>
            <p:nvSpPr>
              <p:cNvPr id="78" name="Chevron1">
                <a:extLst>
                  <a:ext uri="{FF2B5EF4-FFF2-40B4-BE49-F238E27FC236}">
                    <a16:creationId xmlns:a16="http://schemas.microsoft.com/office/drawing/2014/main" id="{5F9E4E29-3C82-41DF-9008-20B8F54D30B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434275" y="3238500"/>
                <a:ext cx="438150" cy="1524000"/>
              </a:xfrm>
              <a:custGeom>
                <a:avLst/>
                <a:gdLst>
                  <a:gd name="connsiteX0" fmla="*/ 1460500 w 2222501"/>
                  <a:gd name="connsiteY0" fmla="*/ 2540000 h 5080001"/>
                  <a:gd name="connsiteX1" fmla="*/ 0 w 2222501"/>
                  <a:gd name="connsiteY1" fmla="*/ 0 h 5080001"/>
                  <a:gd name="connsiteX2" fmla="*/ 762000 w 2222501"/>
                  <a:gd name="connsiteY2" fmla="*/ 0 h 5080001"/>
                  <a:gd name="connsiteX3" fmla="*/ 2222500 w 2222501"/>
                  <a:gd name="connsiteY3" fmla="*/ 2540000 h 5080001"/>
                  <a:gd name="connsiteX4" fmla="*/ 762000 w 2222501"/>
                  <a:gd name="connsiteY4" fmla="*/ 5080000 h 5080001"/>
                  <a:gd name="connsiteX5" fmla="*/ 0 w 2222501"/>
                  <a:gd name="connsiteY5" fmla="*/ 5080000 h 5080001"/>
                  <a:gd name="connsiteX6" fmla="*/ 1765300 w 2222501"/>
                  <a:gd name="connsiteY6" fmla="*/ 2844800 h 5080001"/>
                  <a:gd name="connsiteX0" fmla="*/ 1460500 w 2222501"/>
                  <a:gd name="connsiteY0" fmla="*/ 2540000 h 5080001"/>
                  <a:gd name="connsiteX1" fmla="*/ 0 w 2222501"/>
                  <a:gd name="connsiteY1" fmla="*/ 0 h 5080001"/>
                  <a:gd name="connsiteX2" fmla="*/ 762000 w 2222501"/>
                  <a:gd name="connsiteY2" fmla="*/ 0 h 5080001"/>
                  <a:gd name="connsiteX3" fmla="*/ 2222500 w 2222501"/>
                  <a:gd name="connsiteY3" fmla="*/ 2540000 h 5080001"/>
                  <a:gd name="connsiteX4" fmla="*/ 762000 w 2222501"/>
                  <a:gd name="connsiteY4" fmla="*/ 5080000 h 5080001"/>
                  <a:gd name="connsiteX5" fmla="*/ 0 w 2222501"/>
                  <a:gd name="connsiteY5" fmla="*/ 5080000 h 5080001"/>
                  <a:gd name="connsiteX0" fmla="*/ 0 w 2222501"/>
                  <a:gd name="connsiteY0" fmla="*/ 0 h 5080001"/>
                  <a:gd name="connsiteX1" fmla="*/ 762000 w 2222501"/>
                  <a:gd name="connsiteY1" fmla="*/ 0 h 5080001"/>
                  <a:gd name="connsiteX2" fmla="*/ 2222500 w 2222501"/>
                  <a:gd name="connsiteY2" fmla="*/ 2540000 h 5080001"/>
                  <a:gd name="connsiteX3" fmla="*/ 762000 w 2222501"/>
                  <a:gd name="connsiteY3" fmla="*/ 5080000 h 5080001"/>
                  <a:gd name="connsiteX4" fmla="*/ 0 w 2222501"/>
                  <a:gd name="connsiteY4" fmla="*/ 5080000 h 5080001"/>
                  <a:gd name="connsiteX0" fmla="*/ 762000 w 2222501"/>
                  <a:gd name="connsiteY0" fmla="*/ 0 h 5080001"/>
                  <a:gd name="connsiteX1" fmla="*/ 2222500 w 2222501"/>
                  <a:gd name="connsiteY1" fmla="*/ 2540000 h 5080001"/>
                  <a:gd name="connsiteX2" fmla="*/ 762000 w 2222501"/>
                  <a:gd name="connsiteY2" fmla="*/ 5080000 h 5080001"/>
                  <a:gd name="connsiteX3" fmla="*/ 0 w 2222501"/>
                  <a:gd name="connsiteY3" fmla="*/ 5080000 h 5080001"/>
                  <a:gd name="connsiteX0" fmla="*/ 0 w 1460501"/>
                  <a:gd name="connsiteY0" fmla="*/ 0 h 5080001"/>
                  <a:gd name="connsiteX1" fmla="*/ 1460500 w 1460501"/>
                  <a:gd name="connsiteY1" fmla="*/ 2540000 h 5080001"/>
                  <a:gd name="connsiteX2" fmla="*/ 0 w 1460501"/>
                  <a:gd name="connsiteY2" fmla="*/ 5080000 h 508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501" h="5080001">
                    <a:moveTo>
                      <a:pt x="0" y="0"/>
                    </a:moveTo>
                    <a:lnTo>
                      <a:pt x="1460500" y="2540000"/>
                    </a:lnTo>
                    <a:lnTo>
                      <a:pt x="0" y="5080000"/>
                    </a:lnTo>
                  </a:path>
                </a:pathLst>
              </a:custGeom>
              <a:noFill/>
              <a:ln w="9525" cap="rnd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50"/>
                <a:endParaRPr lang="en-GB" sz="1200" dirty="0" err="1">
                  <a:solidFill>
                    <a:srgbClr val="000000"/>
                  </a:solidFill>
                  <a:latin typeface="Segoe UI Light"/>
                  <a:ea typeface="ＭＳ Ｐゴシック"/>
                </a:endParaRPr>
              </a:p>
            </p:txBody>
          </p:sp>
        </p:grpSp>
      </p:grpSp>
      <p:cxnSp>
        <p:nvCxnSpPr>
          <p:cNvPr id="79" name="Straight Connector 32">
            <a:extLst>
              <a:ext uri="{FF2B5EF4-FFF2-40B4-BE49-F238E27FC236}">
                <a16:creationId xmlns:a16="http://schemas.microsoft.com/office/drawing/2014/main" id="{C390578C-F995-47B7-B532-7EBDB11C3BB5}"/>
              </a:ext>
            </a:extLst>
          </p:cNvPr>
          <p:cNvCxnSpPr/>
          <p:nvPr/>
        </p:nvCxnSpPr>
        <p:spPr>
          <a:xfrm>
            <a:off x="0" y="564421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9E9B6D8-EF26-46E0-AE4C-CF6697A41E1D}"/>
              </a:ext>
            </a:extLst>
          </p:cNvPr>
          <p:cNvCxnSpPr>
            <a:cxnSpLocks/>
            <a:stCxn id="34" idx="2"/>
            <a:endCxn id="36" idx="0"/>
          </p:cNvCxnSpPr>
          <p:nvPr/>
        </p:nvCxnSpPr>
        <p:spPr>
          <a:xfrm>
            <a:off x="4511368" y="2301910"/>
            <a:ext cx="0" cy="3329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id="{EA1557D1-3BFA-4189-A904-FEEC13FC9F85}"/>
              </a:ext>
            </a:extLst>
          </p:cNvPr>
          <p:cNvCxnSpPr>
            <a:stCxn id="34" idx="2"/>
            <a:endCxn id="37" idx="0"/>
          </p:cNvCxnSpPr>
          <p:nvPr/>
        </p:nvCxnSpPr>
        <p:spPr>
          <a:xfrm rot="5400000">
            <a:off x="2732538" y="856028"/>
            <a:ext cx="332948" cy="3224712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: уступ 59">
            <a:extLst>
              <a:ext uri="{FF2B5EF4-FFF2-40B4-BE49-F238E27FC236}">
                <a16:creationId xmlns:a16="http://schemas.microsoft.com/office/drawing/2014/main" id="{0C60A07B-72E4-44A2-9CFA-1143D3715432}"/>
              </a:ext>
            </a:extLst>
          </p:cNvPr>
          <p:cNvCxnSpPr>
            <a:cxnSpLocks/>
            <a:stCxn id="34" idx="2"/>
            <a:endCxn id="35" idx="0"/>
          </p:cNvCxnSpPr>
          <p:nvPr/>
        </p:nvCxnSpPr>
        <p:spPr>
          <a:xfrm rot="16200000" flipH="1">
            <a:off x="6100388" y="712890"/>
            <a:ext cx="332949" cy="351098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97">
            <a:extLst>
              <a:ext uri="{FF2B5EF4-FFF2-40B4-BE49-F238E27FC236}">
                <a16:creationId xmlns:a16="http://schemas.microsoft.com/office/drawing/2014/main" id="{B74E732D-911D-4D33-AC11-4B8374FF1E56}"/>
              </a:ext>
            </a:extLst>
          </p:cNvPr>
          <p:cNvGrpSpPr/>
          <p:nvPr>
            <p:custDataLst>
              <p:tags r:id="rId2"/>
            </p:custDataLst>
          </p:nvPr>
        </p:nvGrpSpPr>
        <p:grpSpPr bwMode="gray">
          <a:xfrm rot="5400000">
            <a:off x="7945480" y="3341759"/>
            <a:ext cx="153753" cy="736230"/>
            <a:chOff x="6801474" y="1968366"/>
            <a:chExt cx="245504" cy="802802"/>
          </a:xfrm>
        </p:grpSpPr>
        <p:sp>
          <p:nvSpPr>
            <p:cNvPr id="66" name="Rectangle 98">
              <a:extLst>
                <a:ext uri="{FF2B5EF4-FFF2-40B4-BE49-F238E27FC236}">
                  <a16:creationId xmlns:a16="http://schemas.microsoft.com/office/drawing/2014/main" id="{26EAC365-8914-43DB-9C0C-AFAF1E82FDF1}"/>
                </a:ext>
              </a:extLst>
            </p:cNvPr>
            <p:cNvSpPr/>
            <p:nvPr/>
          </p:nvSpPr>
          <p:spPr bwMode="gray">
            <a:xfrm>
              <a:off x="6846057" y="1968366"/>
              <a:ext cx="156341" cy="80280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50"/>
              <a:endParaRPr lang="en-GB" sz="1200" dirty="0" err="1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grpSp>
          <p:nvGrpSpPr>
            <p:cNvPr id="67" name="Group 99">
              <a:extLst>
                <a:ext uri="{FF2B5EF4-FFF2-40B4-BE49-F238E27FC236}">
                  <a16:creationId xmlns:a16="http://schemas.microsoft.com/office/drawing/2014/main" id="{4C77EA9A-CBC2-457E-9FAB-7DE969FB226C}"/>
                </a:ext>
              </a:extLst>
            </p:cNvPr>
            <p:cNvGrpSpPr/>
            <p:nvPr/>
          </p:nvGrpSpPr>
          <p:grpSpPr bwMode="gray">
            <a:xfrm>
              <a:off x="6801474" y="2095154"/>
              <a:ext cx="245504" cy="549228"/>
              <a:chOff x="6191200" y="3238500"/>
              <a:chExt cx="681225" cy="1524000"/>
            </a:xfrm>
          </p:grpSpPr>
          <p:sp>
            <p:nvSpPr>
              <p:cNvPr id="68" name="Chevron1">
                <a:extLst>
                  <a:ext uri="{FF2B5EF4-FFF2-40B4-BE49-F238E27FC236}">
                    <a16:creationId xmlns:a16="http://schemas.microsoft.com/office/drawing/2014/main" id="{82947EEC-CD0A-47F0-9E27-58828F5E56D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191200" y="3238500"/>
                <a:ext cx="438150" cy="1524000"/>
              </a:xfrm>
              <a:custGeom>
                <a:avLst/>
                <a:gdLst>
                  <a:gd name="connsiteX0" fmla="*/ 1460500 w 2222501"/>
                  <a:gd name="connsiteY0" fmla="*/ 2540000 h 5080001"/>
                  <a:gd name="connsiteX1" fmla="*/ 0 w 2222501"/>
                  <a:gd name="connsiteY1" fmla="*/ 0 h 5080001"/>
                  <a:gd name="connsiteX2" fmla="*/ 762000 w 2222501"/>
                  <a:gd name="connsiteY2" fmla="*/ 0 h 5080001"/>
                  <a:gd name="connsiteX3" fmla="*/ 2222500 w 2222501"/>
                  <a:gd name="connsiteY3" fmla="*/ 2540000 h 5080001"/>
                  <a:gd name="connsiteX4" fmla="*/ 762000 w 2222501"/>
                  <a:gd name="connsiteY4" fmla="*/ 5080000 h 5080001"/>
                  <a:gd name="connsiteX5" fmla="*/ 0 w 2222501"/>
                  <a:gd name="connsiteY5" fmla="*/ 5080000 h 5080001"/>
                  <a:gd name="connsiteX6" fmla="*/ 1765300 w 2222501"/>
                  <a:gd name="connsiteY6" fmla="*/ 2844800 h 5080001"/>
                  <a:gd name="connsiteX0" fmla="*/ 1460500 w 2222501"/>
                  <a:gd name="connsiteY0" fmla="*/ 2540000 h 5080001"/>
                  <a:gd name="connsiteX1" fmla="*/ 0 w 2222501"/>
                  <a:gd name="connsiteY1" fmla="*/ 0 h 5080001"/>
                  <a:gd name="connsiteX2" fmla="*/ 762000 w 2222501"/>
                  <a:gd name="connsiteY2" fmla="*/ 0 h 5080001"/>
                  <a:gd name="connsiteX3" fmla="*/ 2222500 w 2222501"/>
                  <a:gd name="connsiteY3" fmla="*/ 2540000 h 5080001"/>
                  <a:gd name="connsiteX4" fmla="*/ 762000 w 2222501"/>
                  <a:gd name="connsiteY4" fmla="*/ 5080000 h 5080001"/>
                  <a:gd name="connsiteX5" fmla="*/ 0 w 2222501"/>
                  <a:gd name="connsiteY5" fmla="*/ 5080000 h 5080001"/>
                  <a:gd name="connsiteX0" fmla="*/ 0 w 2222501"/>
                  <a:gd name="connsiteY0" fmla="*/ 0 h 5080001"/>
                  <a:gd name="connsiteX1" fmla="*/ 762000 w 2222501"/>
                  <a:gd name="connsiteY1" fmla="*/ 0 h 5080001"/>
                  <a:gd name="connsiteX2" fmla="*/ 2222500 w 2222501"/>
                  <a:gd name="connsiteY2" fmla="*/ 2540000 h 5080001"/>
                  <a:gd name="connsiteX3" fmla="*/ 762000 w 2222501"/>
                  <a:gd name="connsiteY3" fmla="*/ 5080000 h 5080001"/>
                  <a:gd name="connsiteX4" fmla="*/ 0 w 2222501"/>
                  <a:gd name="connsiteY4" fmla="*/ 5080000 h 5080001"/>
                  <a:gd name="connsiteX0" fmla="*/ 762000 w 2222501"/>
                  <a:gd name="connsiteY0" fmla="*/ 0 h 5080001"/>
                  <a:gd name="connsiteX1" fmla="*/ 2222500 w 2222501"/>
                  <a:gd name="connsiteY1" fmla="*/ 2540000 h 5080001"/>
                  <a:gd name="connsiteX2" fmla="*/ 762000 w 2222501"/>
                  <a:gd name="connsiteY2" fmla="*/ 5080000 h 5080001"/>
                  <a:gd name="connsiteX3" fmla="*/ 0 w 2222501"/>
                  <a:gd name="connsiteY3" fmla="*/ 5080000 h 5080001"/>
                  <a:gd name="connsiteX0" fmla="*/ 0 w 1460501"/>
                  <a:gd name="connsiteY0" fmla="*/ 0 h 5080001"/>
                  <a:gd name="connsiteX1" fmla="*/ 1460500 w 1460501"/>
                  <a:gd name="connsiteY1" fmla="*/ 2540000 h 5080001"/>
                  <a:gd name="connsiteX2" fmla="*/ 0 w 1460501"/>
                  <a:gd name="connsiteY2" fmla="*/ 5080000 h 508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501" h="5080001">
                    <a:moveTo>
                      <a:pt x="0" y="0"/>
                    </a:moveTo>
                    <a:lnTo>
                      <a:pt x="1460500" y="2540000"/>
                    </a:lnTo>
                    <a:lnTo>
                      <a:pt x="0" y="5080000"/>
                    </a:lnTo>
                  </a:path>
                </a:pathLst>
              </a:custGeom>
              <a:noFill/>
              <a:ln w="9525" cap="rnd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50"/>
                <a:endParaRPr lang="en-GB" sz="1200" dirty="0" err="1">
                  <a:solidFill>
                    <a:srgbClr val="000000"/>
                  </a:solidFill>
                  <a:latin typeface="Segoe UI Light"/>
                  <a:ea typeface="ＭＳ Ｐゴシック"/>
                </a:endParaRPr>
              </a:p>
            </p:txBody>
          </p:sp>
          <p:sp>
            <p:nvSpPr>
              <p:cNvPr id="69" name="Chevron1">
                <a:extLst>
                  <a:ext uri="{FF2B5EF4-FFF2-40B4-BE49-F238E27FC236}">
                    <a16:creationId xmlns:a16="http://schemas.microsoft.com/office/drawing/2014/main" id="{14A9CACD-2398-47F9-BB9C-A5154F01411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434275" y="3238500"/>
                <a:ext cx="438150" cy="1524000"/>
              </a:xfrm>
              <a:custGeom>
                <a:avLst/>
                <a:gdLst>
                  <a:gd name="connsiteX0" fmla="*/ 1460500 w 2222501"/>
                  <a:gd name="connsiteY0" fmla="*/ 2540000 h 5080001"/>
                  <a:gd name="connsiteX1" fmla="*/ 0 w 2222501"/>
                  <a:gd name="connsiteY1" fmla="*/ 0 h 5080001"/>
                  <a:gd name="connsiteX2" fmla="*/ 762000 w 2222501"/>
                  <a:gd name="connsiteY2" fmla="*/ 0 h 5080001"/>
                  <a:gd name="connsiteX3" fmla="*/ 2222500 w 2222501"/>
                  <a:gd name="connsiteY3" fmla="*/ 2540000 h 5080001"/>
                  <a:gd name="connsiteX4" fmla="*/ 762000 w 2222501"/>
                  <a:gd name="connsiteY4" fmla="*/ 5080000 h 5080001"/>
                  <a:gd name="connsiteX5" fmla="*/ 0 w 2222501"/>
                  <a:gd name="connsiteY5" fmla="*/ 5080000 h 5080001"/>
                  <a:gd name="connsiteX6" fmla="*/ 1765300 w 2222501"/>
                  <a:gd name="connsiteY6" fmla="*/ 2844800 h 5080001"/>
                  <a:gd name="connsiteX0" fmla="*/ 1460500 w 2222501"/>
                  <a:gd name="connsiteY0" fmla="*/ 2540000 h 5080001"/>
                  <a:gd name="connsiteX1" fmla="*/ 0 w 2222501"/>
                  <a:gd name="connsiteY1" fmla="*/ 0 h 5080001"/>
                  <a:gd name="connsiteX2" fmla="*/ 762000 w 2222501"/>
                  <a:gd name="connsiteY2" fmla="*/ 0 h 5080001"/>
                  <a:gd name="connsiteX3" fmla="*/ 2222500 w 2222501"/>
                  <a:gd name="connsiteY3" fmla="*/ 2540000 h 5080001"/>
                  <a:gd name="connsiteX4" fmla="*/ 762000 w 2222501"/>
                  <a:gd name="connsiteY4" fmla="*/ 5080000 h 5080001"/>
                  <a:gd name="connsiteX5" fmla="*/ 0 w 2222501"/>
                  <a:gd name="connsiteY5" fmla="*/ 5080000 h 5080001"/>
                  <a:gd name="connsiteX0" fmla="*/ 0 w 2222501"/>
                  <a:gd name="connsiteY0" fmla="*/ 0 h 5080001"/>
                  <a:gd name="connsiteX1" fmla="*/ 762000 w 2222501"/>
                  <a:gd name="connsiteY1" fmla="*/ 0 h 5080001"/>
                  <a:gd name="connsiteX2" fmla="*/ 2222500 w 2222501"/>
                  <a:gd name="connsiteY2" fmla="*/ 2540000 h 5080001"/>
                  <a:gd name="connsiteX3" fmla="*/ 762000 w 2222501"/>
                  <a:gd name="connsiteY3" fmla="*/ 5080000 h 5080001"/>
                  <a:gd name="connsiteX4" fmla="*/ 0 w 2222501"/>
                  <a:gd name="connsiteY4" fmla="*/ 5080000 h 5080001"/>
                  <a:gd name="connsiteX0" fmla="*/ 762000 w 2222501"/>
                  <a:gd name="connsiteY0" fmla="*/ 0 h 5080001"/>
                  <a:gd name="connsiteX1" fmla="*/ 2222500 w 2222501"/>
                  <a:gd name="connsiteY1" fmla="*/ 2540000 h 5080001"/>
                  <a:gd name="connsiteX2" fmla="*/ 762000 w 2222501"/>
                  <a:gd name="connsiteY2" fmla="*/ 5080000 h 5080001"/>
                  <a:gd name="connsiteX3" fmla="*/ 0 w 2222501"/>
                  <a:gd name="connsiteY3" fmla="*/ 5080000 h 5080001"/>
                  <a:gd name="connsiteX0" fmla="*/ 0 w 1460501"/>
                  <a:gd name="connsiteY0" fmla="*/ 0 h 5080001"/>
                  <a:gd name="connsiteX1" fmla="*/ 1460500 w 1460501"/>
                  <a:gd name="connsiteY1" fmla="*/ 2540000 h 5080001"/>
                  <a:gd name="connsiteX2" fmla="*/ 0 w 1460501"/>
                  <a:gd name="connsiteY2" fmla="*/ 5080000 h 508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501" h="5080001">
                    <a:moveTo>
                      <a:pt x="0" y="0"/>
                    </a:moveTo>
                    <a:lnTo>
                      <a:pt x="1460500" y="2540000"/>
                    </a:lnTo>
                    <a:lnTo>
                      <a:pt x="0" y="5080000"/>
                    </a:lnTo>
                  </a:path>
                </a:pathLst>
              </a:custGeom>
              <a:noFill/>
              <a:ln w="9525" cap="rnd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50"/>
                <a:endParaRPr lang="en-GB" sz="1200" dirty="0" err="1">
                  <a:solidFill>
                    <a:srgbClr val="000000"/>
                  </a:solidFill>
                  <a:latin typeface="Segoe UI Light"/>
                  <a:ea typeface="ＭＳ Ｐゴシック"/>
                </a:endParaRPr>
              </a:p>
            </p:txBody>
          </p:sp>
        </p:grpSp>
      </p:grpSp>
      <p:grpSp>
        <p:nvGrpSpPr>
          <p:cNvPr id="70" name="Group 97">
            <a:extLst>
              <a:ext uri="{FF2B5EF4-FFF2-40B4-BE49-F238E27FC236}">
                <a16:creationId xmlns:a16="http://schemas.microsoft.com/office/drawing/2014/main" id="{511FECCE-B25D-40AB-B01A-9D3ACCB20AB9}"/>
              </a:ext>
            </a:extLst>
          </p:cNvPr>
          <p:cNvGrpSpPr/>
          <p:nvPr>
            <p:custDataLst>
              <p:tags r:id="rId3"/>
            </p:custDataLst>
          </p:nvPr>
        </p:nvGrpSpPr>
        <p:grpSpPr bwMode="gray">
          <a:xfrm rot="5400000">
            <a:off x="4434492" y="3341759"/>
            <a:ext cx="153753" cy="736230"/>
            <a:chOff x="6801474" y="1968366"/>
            <a:chExt cx="245504" cy="802802"/>
          </a:xfrm>
        </p:grpSpPr>
        <p:sp>
          <p:nvSpPr>
            <p:cNvPr id="71" name="Rectangle 98">
              <a:extLst>
                <a:ext uri="{FF2B5EF4-FFF2-40B4-BE49-F238E27FC236}">
                  <a16:creationId xmlns:a16="http://schemas.microsoft.com/office/drawing/2014/main" id="{A8E8621B-95C6-4710-864F-E1D6A539C2B5}"/>
                </a:ext>
              </a:extLst>
            </p:cNvPr>
            <p:cNvSpPr/>
            <p:nvPr/>
          </p:nvSpPr>
          <p:spPr bwMode="gray">
            <a:xfrm>
              <a:off x="6846057" y="1968366"/>
              <a:ext cx="156341" cy="80280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50"/>
              <a:endParaRPr lang="en-GB" sz="1200" dirty="0" err="1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grpSp>
          <p:nvGrpSpPr>
            <p:cNvPr id="72" name="Group 99">
              <a:extLst>
                <a:ext uri="{FF2B5EF4-FFF2-40B4-BE49-F238E27FC236}">
                  <a16:creationId xmlns:a16="http://schemas.microsoft.com/office/drawing/2014/main" id="{6B35AC38-B3E2-4BDE-BDE4-B39450932282}"/>
                </a:ext>
              </a:extLst>
            </p:cNvPr>
            <p:cNvGrpSpPr/>
            <p:nvPr/>
          </p:nvGrpSpPr>
          <p:grpSpPr bwMode="gray">
            <a:xfrm>
              <a:off x="6801474" y="2095154"/>
              <a:ext cx="245504" cy="549228"/>
              <a:chOff x="6191200" y="3238500"/>
              <a:chExt cx="681225" cy="1524000"/>
            </a:xfrm>
          </p:grpSpPr>
          <p:sp>
            <p:nvSpPr>
              <p:cNvPr id="73" name="Chevron1">
                <a:extLst>
                  <a:ext uri="{FF2B5EF4-FFF2-40B4-BE49-F238E27FC236}">
                    <a16:creationId xmlns:a16="http://schemas.microsoft.com/office/drawing/2014/main" id="{58CA142C-C215-4E13-A08B-80B33B3085E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191200" y="3238500"/>
                <a:ext cx="438150" cy="1524000"/>
              </a:xfrm>
              <a:custGeom>
                <a:avLst/>
                <a:gdLst>
                  <a:gd name="connsiteX0" fmla="*/ 1460500 w 2222501"/>
                  <a:gd name="connsiteY0" fmla="*/ 2540000 h 5080001"/>
                  <a:gd name="connsiteX1" fmla="*/ 0 w 2222501"/>
                  <a:gd name="connsiteY1" fmla="*/ 0 h 5080001"/>
                  <a:gd name="connsiteX2" fmla="*/ 762000 w 2222501"/>
                  <a:gd name="connsiteY2" fmla="*/ 0 h 5080001"/>
                  <a:gd name="connsiteX3" fmla="*/ 2222500 w 2222501"/>
                  <a:gd name="connsiteY3" fmla="*/ 2540000 h 5080001"/>
                  <a:gd name="connsiteX4" fmla="*/ 762000 w 2222501"/>
                  <a:gd name="connsiteY4" fmla="*/ 5080000 h 5080001"/>
                  <a:gd name="connsiteX5" fmla="*/ 0 w 2222501"/>
                  <a:gd name="connsiteY5" fmla="*/ 5080000 h 5080001"/>
                  <a:gd name="connsiteX6" fmla="*/ 1765300 w 2222501"/>
                  <a:gd name="connsiteY6" fmla="*/ 2844800 h 5080001"/>
                  <a:gd name="connsiteX0" fmla="*/ 1460500 w 2222501"/>
                  <a:gd name="connsiteY0" fmla="*/ 2540000 h 5080001"/>
                  <a:gd name="connsiteX1" fmla="*/ 0 w 2222501"/>
                  <a:gd name="connsiteY1" fmla="*/ 0 h 5080001"/>
                  <a:gd name="connsiteX2" fmla="*/ 762000 w 2222501"/>
                  <a:gd name="connsiteY2" fmla="*/ 0 h 5080001"/>
                  <a:gd name="connsiteX3" fmla="*/ 2222500 w 2222501"/>
                  <a:gd name="connsiteY3" fmla="*/ 2540000 h 5080001"/>
                  <a:gd name="connsiteX4" fmla="*/ 762000 w 2222501"/>
                  <a:gd name="connsiteY4" fmla="*/ 5080000 h 5080001"/>
                  <a:gd name="connsiteX5" fmla="*/ 0 w 2222501"/>
                  <a:gd name="connsiteY5" fmla="*/ 5080000 h 5080001"/>
                  <a:gd name="connsiteX0" fmla="*/ 0 w 2222501"/>
                  <a:gd name="connsiteY0" fmla="*/ 0 h 5080001"/>
                  <a:gd name="connsiteX1" fmla="*/ 762000 w 2222501"/>
                  <a:gd name="connsiteY1" fmla="*/ 0 h 5080001"/>
                  <a:gd name="connsiteX2" fmla="*/ 2222500 w 2222501"/>
                  <a:gd name="connsiteY2" fmla="*/ 2540000 h 5080001"/>
                  <a:gd name="connsiteX3" fmla="*/ 762000 w 2222501"/>
                  <a:gd name="connsiteY3" fmla="*/ 5080000 h 5080001"/>
                  <a:gd name="connsiteX4" fmla="*/ 0 w 2222501"/>
                  <a:gd name="connsiteY4" fmla="*/ 5080000 h 5080001"/>
                  <a:gd name="connsiteX0" fmla="*/ 762000 w 2222501"/>
                  <a:gd name="connsiteY0" fmla="*/ 0 h 5080001"/>
                  <a:gd name="connsiteX1" fmla="*/ 2222500 w 2222501"/>
                  <a:gd name="connsiteY1" fmla="*/ 2540000 h 5080001"/>
                  <a:gd name="connsiteX2" fmla="*/ 762000 w 2222501"/>
                  <a:gd name="connsiteY2" fmla="*/ 5080000 h 5080001"/>
                  <a:gd name="connsiteX3" fmla="*/ 0 w 2222501"/>
                  <a:gd name="connsiteY3" fmla="*/ 5080000 h 5080001"/>
                  <a:gd name="connsiteX0" fmla="*/ 0 w 1460501"/>
                  <a:gd name="connsiteY0" fmla="*/ 0 h 5080001"/>
                  <a:gd name="connsiteX1" fmla="*/ 1460500 w 1460501"/>
                  <a:gd name="connsiteY1" fmla="*/ 2540000 h 5080001"/>
                  <a:gd name="connsiteX2" fmla="*/ 0 w 1460501"/>
                  <a:gd name="connsiteY2" fmla="*/ 5080000 h 508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501" h="5080001">
                    <a:moveTo>
                      <a:pt x="0" y="0"/>
                    </a:moveTo>
                    <a:lnTo>
                      <a:pt x="1460500" y="2540000"/>
                    </a:lnTo>
                    <a:lnTo>
                      <a:pt x="0" y="5080000"/>
                    </a:lnTo>
                  </a:path>
                </a:pathLst>
              </a:custGeom>
              <a:noFill/>
              <a:ln w="9525" cap="rnd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50"/>
                <a:endParaRPr lang="en-GB" sz="1200" dirty="0" err="1">
                  <a:solidFill>
                    <a:srgbClr val="000000"/>
                  </a:solidFill>
                  <a:latin typeface="Segoe UI Light"/>
                  <a:ea typeface="ＭＳ Ｐゴシック"/>
                </a:endParaRPr>
              </a:p>
            </p:txBody>
          </p:sp>
          <p:sp>
            <p:nvSpPr>
              <p:cNvPr id="80" name="Chevron1">
                <a:extLst>
                  <a:ext uri="{FF2B5EF4-FFF2-40B4-BE49-F238E27FC236}">
                    <a16:creationId xmlns:a16="http://schemas.microsoft.com/office/drawing/2014/main" id="{9778B5B9-D49C-416E-8E7D-8E08746089C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434275" y="3238500"/>
                <a:ext cx="438150" cy="1524000"/>
              </a:xfrm>
              <a:custGeom>
                <a:avLst/>
                <a:gdLst>
                  <a:gd name="connsiteX0" fmla="*/ 1460500 w 2222501"/>
                  <a:gd name="connsiteY0" fmla="*/ 2540000 h 5080001"/>
                  <a:gd name="connsiteX1" fmla="*/ 0 w 2222501"/>
                  <a:gd name="connsiteY1" fmla="*/ 0 h 5080001"/>
                  <a:gd name="connsiteX2" fmla="*/ 762000 w 2222501"/>
                  <a:gd name="connsiteY2" fmla="*/ 0 h 5080001"/>
                  <a:gd name="connsiteX3" fmla="*/ 2222500 w 2222501"/>
                  <a:gd name="connsiteY3" fmla="*/ 2540000 h 5080001"/>
                  <a:gd name="connsiteX4" fmla="*/ 762000 w 2222501"/>
                  <a:gd name="connsiteY4" fmla="*/ 5080000 h 5080001"/>
                  <a:gd name="connsiteX5" fmla="*/ 0 w 2222501"/>
                  <a:gd name="connsiteY5" fmla="*/ 5080000 h 5080001"/>
                  <a:gd name="connsiteX6" fmla="*/ 1765300 w 2222501"/>
                  <a:gd name="connsiteY6" fmla="*/ 2844800 h 5080001"/>
                  <a:gd name="connsiteX0" fmla="*/ 1460500 w 2222501"/>
                  <a:gd name="connsiteY0" fmla="*/ 2540000 h 5080001"/>
                  <a:gd name="connsiteX1" fmla="*/ 0 w 2222501"/>
                  <a:gd name="connsiteY1" fmla="*/ 0 h 5080001"/>
                  <a:gd name="connsiteX2" fmla="*/ 762000 w 2222501"/>
                  <a:gd name="connsiteY2" fmla="*/ 0 h 5080001"/>
                  <a:gd name="connsiteX3" fmla="*/ 2222500 w 2222501"/>
                  <a:gd name="connsiteY3" fmla="*/ 2540000 h 5080001"/>
                  <a:gd name="connsiteX4" fmla="*/ 762000 w 2222501"/>
                  <a:gd name="connsiteY4" fmla="*/ 5080000 h 5080001"/>
                  <a:gd name="connsiteX5" fmla="*/ 0 w 2222501"/>
                  <a:gd name="connsiteY5" fmla="*/ 5080000 h 5080001"/>
                  <a:gd name="connsiteX0" fmla="*/ 0 w 2222501"/>
                  <a:gd name="connsiteY0" fmla="*/ 0 h 5080001"/>
                  <a:gd name="connsiteX1" fmla="*/ 762000 w 2222501"/>
                  <a:gd name="connsiteY1" fmla="*/ 0 h 5080001"/>
                  <a:gd name="connsiteX2" fmla="*/ 2222500 w 2222501"/>
                  <a:gd name="connsiteY2" fmla="*/ 2540000 h 5080001"/>
                  <a:gd name="connsiteX3" fmla="*/ 762000 w 2222501"/>
                  <a:gd name="connsiteY3" fmla="*/ 5080000 h 5080001"/>
                  <a:gd name="connsiteX4" fmla="*/ 0 w 2222501"/>
                  <a:gd name="connsiteY4" fmla="*/ 5080000 h 5080001"/>
                  <a:gd name="connsiteX0" fmla="*/ 762000 w 2222501"/>
                  <a:gd name="connsiteY0" fmla="*/ 0 h 5080001"/>
                  <a:gd name="connsiteX1" fmla="*/ 2222500 w 2222501"/>
                  <a:gd name="connsiteY1" fmla="*/ 2540000 h 5080001"/>
                  <a:gd name="connsiteX2" fmla="*/ 762000 w 2222501"/>
                  <a:gd name="connsiteY2" fmla="*/ 5080000 h 5080001"/>
                  <a:gd name="connsiteX3" fmla="*/ 0 w 2222501"/>
                  <a:gd name="connsiteY3" fmla="*/ 5080000 h 5080001"/>
                  <a:gd name="connsiteX0" fmla="*/ 0 w 1460501"/>
                  <a:gd name="connsiteY0" fmla="*/ 0 h 5080001"/>
                  <a:gd name="connsiteX1" fmla="*/ 1460500 w 1460501"/>
                  <a:gd name="connsiteY1" fmla="*/ 2540000 h 5080001"/>
                  <a:gd name="connsiteX2" fmla="*/ 0 w 1460501"/>
                  <a:gd name="connsiteY2" fmla="*/ 5080000 h 508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501" h="5080001">
                    <a:moveTo>
                      <a:pt x="0" y="0"/>
                    </a:moveTo>
                    <a:lnTo>
                      <a:pt x="1460500" y="2540000"/>
                    </a:lnTo>
                    <a:lnTo>
                      <a:pt x="0" y="5080000"/>
                    </a:lnTo>
                  </a:path>
                </a:pathLst>
              </a:custGeom>
              <a:noFill/>
              <a:ln w="9525" cap="rnd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50"/>
                <a:endParaRPr lang="en-GB" sz="1200" dirty="0" err="1">
                  <a:solidFill>
                    <a:srgbClr val="000000"/>
                  </a:solidFill>
                  <a:latin typeface="Segoe UI Light"/>
                  <a:ea typeface="ＭＳ Ｐゴシック"/>
                </a:endParaRPr>
              </a:p>
            </p:txBody>
          </p:sp>
        </p:grpSp>
      </p:grp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7D44650D-9B01-4C71-8E29-EB05AEDD0021}"/>
              </a:ext>
            </a:extLst>
          </p:cNvPr>
          <p:cNvCxnSpPr>
            <a:cxnSpLocks/>
          </p:cNvCxnSpPr>
          <p:nvPr/>
        </p:nvCxnSpPr>
        <p:spPr>
          <a:xfrm>
            <a:off x="2505789" y="3784138"/>
            <a:ext cx="0" cy="13371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72A9D67E-245F-498A-8AC6-0CB767B8CBAF}"/>
              </a:ext>
            </a:extLst>
          </p:cNvPr>
          <p:cNvCxnSpPr>
            <a:cxnSpLocks/>
          </p:cNvCxnSpPr>
          <p:nvPr/>
        </p:nvCxnSpPr>
        <p:spPr>
          <a:xfrm>
            <a:off x="6966029" y="3792451"/>
            <a:ext cx="0" cy="13371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562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536.7491"/>
  <p:tag name="ORIGTOP" val="341.1953"/>
  <p:tag name="ORIGHEIGHT" val="63.21276"/>
  <p:tag name="ORIGWIDTH" val="19.33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536.7491"/>
  <p:tag name="ORIGTOP" val="341.1953"/>
  <p:tag name="ORIGHEIGHT" val="63.21276"/>
  <p:tag name="ORIGWIDTH" val="19.331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536.7491"/>
  <p:tag name="ORIGTOP" val="341.1953"/>
  <p:tag name="ORIGHEIGHT" val="63.21276"/>
  <p:tag name="ORIGWIDTH" val="19.331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heme/theme1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2_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0_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22420</TotalTime>
  <Words>1209</Words>
  <Application>Microsoft Office PowerPoint</Application>
  <PresentationFormat>Экран (16:9)</PresentationFormat>
  <Paragraphs>468</Paragraphs>
  <Slides>18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18</vt:i4>
      </vt:variant>
    </vt:vector>
  </HeadingPairs>
  <TitlesOfParts>
    <vt:vector size="36" baseType="lpstr">
      <vt:lpstr>ＭＳ Ｐゴシック</vt:lpstr>
      <vt:lpstr>Arial</vt:lpstr>
      <vt:lpstr>Arial Unicode MS</vt:lpstr>
      <vt:lpstr>Calibri</vt:lpstr>
      <vt:lpstr>Lato Heavy</vt:lpstr>
      <vt:lpstr>Segoe UI Black</vt:lpstr>
      <vt:lpstr>Segoe UI Light</vt:lpstr>
      <vt:lpstr>Segoe UI Semibold</vt:lpstr>
      <vt:lpstr>Segoe Ul light</vt:lpstr>
      <vt:lpstr>Tahoma</vt:lpstr>
      <vt:lpstr>Wingdings</vt:lpstr>
      <vt:lpstr>Contents Slide Master</vt:lpstr>
      <vt:lpstr>Office Theme</vt:lpstr>
      <vt:lpstr>8_Contents Slide Master</vt:lpstr>
      <vt:lpstr>10_Contents Slide Master</vt:lpstr>
      <vt:lpstr>12_Contents Slide Master</vt:lpstr>
      <vt:lpstr>20_Contents Slide Master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сельских территорий (АУЫЛ – ЕЛ БЕСІГІ)</dc:title>
  <dc:creator>Данияр Игимбаев</dc:creator>
  <cp:lastModifiedBy>Мадина Пайзиева</cp:lastModifiedBy>
  <cp:revision>558</cp:revision>
  <cp:lastPrinted>2022-04-08T04:53:36Z</cp:lastPrinted>
  <dcterms:created xsi:type="dcterms:W3CDTF">2019-01-14T06:35:35Z</dcterms:created>
  <dcterms:modified xsi:type="dcterms:W3CDTF">2022-04-19T12:33:33Z</dcterms:modified>
</cp:coreProperties>
</file>