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3"/>
  </p:notesMasterIdLst>
  <p:sldIdLst>
    <p:sldId id="256" r:id="rId2"/>
    <p:sldId id="257" r:id="rId3"/>
    <p:sldId id="258" r:id="rId4"/>
    <p:sldId id="272" r:id="rId5"/>
    <p:sldId id="276" r:id="rId6"/>
    <p:sldId id="265" r:id="rId7"/>
    <p:sldId id="259" r:id="rId8"/>
    <p:sldId id="268" r:id="rId9"/>
    <p:sldId id="261" r:id="rId10"/>
    <p:sldId id="270" r:id="rId11"/>
    <p:sldId id="277" r:id="rId12"/>
  </p:sldIdLst>
  <p:sldSz cx="9144000" cy="6858000" type="screen4x3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41313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41313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2E0C3F-7E4A-4537-AFC1-6CE833B4C80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0538" cy="34131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2125" cy="34131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440163-A577-4D67-BAAC-A8736CD6B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35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3763" y="849313"/>
            <a:ext cx="3060700" cy="2295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74449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1B482-5E24-43A1-9D42-ECD9D2D62ECE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5BA87-1140-4400-B41E-ECD313FE7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888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CCC92-4E92-47A0-9B52-03C7C0D5C177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48805-7C93-4FFB-AE53-EC4260E89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95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337D9-76FE-4F78-A423-7D37E123A273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EE7AF-3F93-43D0-A7BD-2D97CC151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35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B3889-546F-4C14-9C89-247D66237C6B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B809B-231B-4951-B3D9-010F76273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87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C5649-7051-45AA-AE08-62D7B8381E8B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C51AC-6A71-4841-9FC1-2A0091C9A6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211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2D364-4F70-488B-8B2B-A13ECED9FE70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2912D-0AB7-420B-863F-5E22B47F0C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18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1E355-6054-4301-9195-8C05E941B6B4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8D079-E8CA-41FB-8A08-808D6D1B6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55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D5D97-E343-4742-BCA1-5F284F0012CE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17E53-29C3-46AC-8819-569F5E69A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66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2FCAC-F451-42DD-BB8A-BEF491309565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90AB5-ACF9-46EC-A380-9CD4DC5C0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37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481F949-53B8-447E-BB4E-0538689CB737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A66843-13E9-4944-8BE3-0F6E791AF4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50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E11867-A074-4C3F-82B6-9D84114DC161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05909-2B49-44FE-A9D6-5319DFC8E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23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B47BA9-6C62-41F6-B09D-D752CC820747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F14F19-2558-4BC7-A275-AECEDB9C86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181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761" y="1581151"/>
            <a:ext cx="6963508" cy="248529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354" b="1" u="sng" dirty="0"/>
              <a:t>Үкіметтік сағат</a:t>
            </a:r>
            <a:br>
              <a:rPr lang="ru-RU" sz="2354" b="1" u="sng" dirty="0"/>
            </a:br>
            <a:r>
              <a:rPr lang="ru-RU" sz="2354" b="1" dirty="0"/>
              <a:t/>
            </a:r>
            <a:br>
              <a:rPr lang="ru-RU" sz="2354" b="1" dirty="0"/>
            </a:br>
            <a:r>
              <a:rPr lang="ru-RU" sz="2354" b="1" dirty="0"/>
              <a:t>Қазақстан </a:t>
            </a:r>
            <a:r>
              <a:rPr lang="ru-RU" sz="2354" b="1" dirty="0" err="1"/>
              <a:t>Республикасының</a:t>
            </a:r>
            <a:r>
              <a:rPr lang="ru-RU" sz="2354" b="1" dirty="0"/>
              <a:t> 2017-2018 </a:t>
            </a:r>
            <a:r>
              <a:rPr lang="ru-RU" sz="2354" b="1" dirty="0" err="1"/>
              <a:t>жылдардағы</a:t>
            </a:r>
            <a:r>
              <a:rPr lang="ru-RU" sz="2354" b="1" dirty="0"/>
              <a:t> </a:t>
            </a:r>
            <a:r>
              <a:rPr lang="en-US" sz="2354" b="1" dirty="0"/>
              <a:t/>
            </a:r>
            <a:br>
              <a:rPr lang="en-US" sz="2354" b="1" dirty="0"/>
            </a:br>
            <a:r>
              <a:rPr lang="ru-RU" sz="2354" b="1" dirty="0"/>
              <a:t>БҰҰ </a:t>
            </a:r>
            <a:r>
              <a:rPr lang="ru-RU" sz="2354" b="1" dirty="0" err="1"/>
              <a:t>Қауіпсіздік</a:t>
            </a:r>
            <a:r>
              <a:rPr lang="ru-RU" sz="2354" b="1" dirty="0"/>
              <a:t> Кеңесіндегі </a:t>
            </a:r>
            <a:r>
              <a:rPr lang="ru-RU" sz="2354" b="1" dirty="0" err="1"/>
              <a:t>мүшелігінің</a:t>
            </a:r>
            <a:r>
              <a:rPr lang="ru-RU" sz="2354" b="1" dirty="0"/>
              <a:t> </a:t>
            </a:r>
            <a:r>
              <a:rPr lang="en-US" sz="2354" b="1" dirty="0"/>
              <a:t/>
            </a:r>
            <a:br>
              <a:rPr lang="en-US" sz="2354" b="1" dirty="0"/>
            </a:br>
            <a:r>
              <a:rPr lang="ru-RU" sz="2354" b="1" dirty="0" err="1"/>
              <a:t>басымдықтары</a:t>
            </a:r>
            <a:r>
              <a:rPr lang="ru-RU" sz="2354" b="1" dirty="0"/>
              <a:t> </a:t>
            </a:r>
            <a:r>
              <a:rPr lang="ru-RU" sz="2354" b="1" dirty="0" err="1"/>
              <a:t>туралы</a:t>
            </a:r>
            <a:endParaRPr lang="ru-RU" sz="2354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0761" y="4436785"/>
            <a:ext cx="7269774" cy="791308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sz="1477" dirty="0"/>
              <a:t>2017 </a:t>
            </a:r>
            <a:r>
              <a:rPr lang="ru-RU" sz="1477" dirty="0" err="1"/>
              <a:t>жылғы</a:t>
            </a:r>
            <a:r>
              <a:rPr lang="ru-RU" sz="1477" dirty="0"/>
              <a:t> 13 </a:t>
            </a:r>
            <a:r>
              <a:rPr lang="ru-RU" sz="1477" dirty="0" err="1"/>
              <a:t>наурыз</a:t>
            </a:r>
            <a:r>
              <a:rPr lang="ru-RU" sz="1477" dirty="0"/>
              <a:t>, Астана қ., ҚР </a:t>
            </a:r>
            <a:r>
              <a:rPr lang="ru-RU" sz="1477" dirty="0" err="1"/>
              <a:t>Парламентінің</a:t>
            </a:r>
            <a:r>
              <a:rPr lang="ru-RU" sz="1477" dirty="0"/>
              <a:t> </a:t>
            </a:r>
            <a:r>
              <a:rPr lang="ru-RU" sz="1477" dirty="0" err="1"/>
              <a:t>Мәжілісі</a:t>
            </a:r>
            <a:endParaRPr lang="ru-RU" sz="1477" dirty="0"/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961" y="1581151"/>
            <a:ext cx="1934308" cy="101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820" y="698246"/>
            <a:ext cx="8807834" cy="581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8076079" y="0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i="1"/>
              <a:t>Слайд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761" y="1581151"/>
            <a:ext cx="6963508" cy="248529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354" b="1" u="sng" dirty="0"/>
              <a:t>Үкіметтік сағат</a:t>
            </a:r>
            <a:br>
              <a:rPr lang="ru-RU" sz="2354" b="1" u="sng" dirty="0"/>
            </a:br>
            <a:r>
              <a:rPr lang="ru-RU" sz="2354" b="1" dirty="0"/>
              <a:t/>
            </a:r>
            <a:br>
              <a:rPr lang="ru-RU" sz="2354" b="1" dirty="0"/>
            </a:br>
            <a:r>
              <a:rPr lang="ru-RU" sz="2354" b="1" dirty="0"/>
              <a:t>Қазақстан </a:t>
            </a:r>
            <a:r>
              <a:rPr lang="ru-RU" sz="2354" b="1" dirty="0" err="1"/>
              <a:t>Республикасының</a:t>
            </a:r>
            <a:r>
              <a:rPr lang="ru-RU" sz="2354" b="1" dirty="0"/>
              <a:t> 2017-2018 </a:t>
            </a:r>
            <a:r>
              <a:rPr lang="ru-RU" sz="2354" b="1" dirty="0" err="1"/>
              <a:t>жылдардағы</a:t>
            </a:r>
            <a:r>
              <a:rPr lang="ru-RU" sz="2354" b="1" dirty="0"/>
              <a:t> </a:t>
            </a:r>
            <a:r>
              <a:rPr lang="en-US" sz="2354" b="1" dirty="0"/>
              <a:t/>
            </a:r>
            <a:br>
              <a:rPr lang="en-US" sz="2354" b="1" dirty="0"/>
            </a:br>
            <a:r>
              <a:rPr lang="ru-RU" sz="2354" b="1" dirty="0"/>
              <a:t>БҰҰ </a:t>
            </a:r>
            <a:r>
              <a:rPr lang="ru-RU" sz="2354" b="1" dirty="0" err="1"/>
              <a:t>Қауіпсіздік</a:t>
            </a:r>
            <a:r>
              <a:rPr lang="ru-RU" sz="2354" b="1" dirty="0"/>
              <a:t> Кеңесіндегі </a:t>
            </a:r>
            <a:r>
              <a:rPr lang="ru-RU" sz="2354" b="1" dirty="0" err="1"/>
              <a:t>мүшелігінің</a:t>
            </a:r>
            <a:r>
              <a:rPr lang="ru-RU" sz="2354" b="1" dirty="0"/>
              <a:t> </a:t>
            </a:r>
            <a:r>
              <a:rPr lang="en-US" sz="2354" b="1" dirty="0"/>
              <a:t/>
            </a:r>
            <a:br>
              <a:rPr lang="en-US" sz="2354" b="1" dirty="0"/>
            </a:br>
            <a:r>
              <a:rPr lang="ru-RU" sz="2354" b="1" dirty="0" err="1"/>
              <a:t>басымдықтары</a:t>
            </a:r>
            <a:r>
              <a:rPr lang="ru-RU" sz="2354" b="1" dirty="0"/>
              <a:t> </a:t>
            </a:r>
            <a:r>
              <a:rPr lang="ru-RU" sz="2354" b="1" dirty="0" err="1"/>
              <a:t>туралы</a:t>
            </a:r>
            <a:endParaRPr lang="ru-RU" sz="2354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0761" y="4455968"/>
            <a:ext cx="7269774" cy="791308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sz="1477" dirty="0"/>
              <a:t>2017 </a:t>
            </a:r>
            <a:r>
              <a:rPr lang="ru-RU" sz="1477" dirty="0" err="1"/>
              <a:t>жылғы</a:t>
            </a:r>
            <a:r>
              <a:rPr lang="ru-RU" sz="1477" dirty="0"/>
              <a:t> 13 </a:t>
            </a:r>
            <a:r>
              <a:rPr lang="ru-RU" sz="1477" dirty="0" err="1"/>
              <a:t>наурыз</a:t>
            </a:r>
            <a:r>
              <a:rPr lang="ru-RU" sz="1477" dirty="0"/>
              <a:t>, Астана қ., ҚР </a:t>
            </a:r>
            <a:r>
              <a:rPr lang="ru-RU" sz="1477" dirty="0" err="1"/>
              <a:t>Парламентінің</a:t>
            </a:r>
            <a:r>
              <a:rPr lang="ru-RU" sz="1477" dirty="0"/>
              <a:t> </a:t>
            </a:r>
            <a:r>
              <a:rPr lang="ru-RU" sz="1477" dirty="0" err="1"/>
              <a:t>Мәжілісі</a:t>
            </a:r>
            <a:endParaRPr lang="ru-RU" sz="1477" dirty="0"/>
          </a:p>
        </p:txBody>
      </p:sp>
      <p:pic>
        <p:nvPicPr>
          <p:cNvPr id="2048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961" y="1581151"/>
            <a:ext cx="1934308" cy="101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761" y="1220667"/>
            <a:ext cx="6963508" cy="5700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БҰҰ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құрылымы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35469" y="1714500"/>
            <a:ext cx="4267200" cy="37044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 descr="Картинки по запросу система организации объединенных нац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231" cy="641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8194329" y="0"/>
            <a:ext cx="95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i="1" dirty="0"/>
              <a:t>Слайд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БҰҰ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Қауіпсіздік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Кеңес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02165" y="2349747"/>
            <a:ext cx="3275135" cy="2014904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48255" y="4439240"/>
            <a:ext cx="3782955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2017 </a:t>
            </a:r>
            <a:r>
              <a:rPr lang="ru-RU" sz="18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жылғы</a:t>
            </a: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ҚК-</a:t>
            </a:r>
            <a:r>
              <a:rPr lang="ru-RU" sz="18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нің</a:t>
            </a: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8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мүшелерінің</a:t>
            </a: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8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құрамына</a:t>
            </a: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8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кіреді</a:t>
            </a: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15" u="sng" dirty="0">
                <a:latin typeface="+mn-lt"/>
              </a:rPr>
              <a:t>5 </a:t>
            </a:r>
            <a:r>
              <a:rPr lang="ru-RU" sz="1015" u="sng" dirty="0" err="1">
                <a:latin typeface="+mn-lt"/>
              </a:rPr>
              <a:t>тұрақты</a:t>
            </a:r>
            <a:r>
              <a:rPr lang="ru-RU" sz="1015" u="sng" dirty="0">
                <a:latin typeface="+mn-lt"/>
              </a:rPr>
              <a:t> </a:t>
            </a:r>
            <a:r>
              <a:rPr lang="ru-RU" sz="1015" u="sng" dirty="0" err="1">
                <a:latin typeface="+mn-lt"/>
              </a:rPr>
              <a:t>мүше</a:t>
            </a:r>
            <a:endParaRPr lang="ru-RU" sz="1015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15" dirty="0">
                <a:latin typeface="+mn-lt"/>
              </a:rPr>
              <a:t>АҚШ, </a:t>
            </a:r>
            <a:r>
              <a:rPr lang="ru-RU" sz="1015" dirty="0" err="1">
                <a:latin typeface="+mn-lt"/>
              </a:rPr>
              <a:t>Ресей</a:t>
            </a:r>
            <a:r>
              <a:rPr lang="ru-RU" sz="1015" dirty="0">
                <a:latin typeface="+mn-lt"/>
              </a:rPr>
              <a:t>, </a:t>
            </a:r>
            <a:r>
              <a:rPr lang="ru-RU" sz="1015" dirty="0" err="1">
                <a:latin typeface="+mn-lt"/>
              </a:rPr>
              <a:t>Қытай</a:t>
            </a:r>
            <a:r>
              <a:rPr lang="ru-RU" sz="1015" dirty="0">
                <a:latin typeface="+mn-lt"/>
              </a:rPr>
              <a:t>, </a:t>
            </a:r>
            <a:r>
              <a:rPr lang="ru-RU" sz="1015" dirty="0" err="1">
                <a:latin typeface="+mn-lt"/>
              </a:rPr>
              <a:t>Ұлыбритания</a:t>
            </a:r>
            <a:r>
              <a:rPr lang="ru-RU" sz="1015" dirty="0">
                <a:latin typeface="+mn-lt"/>
              </a:rPr>
              <a:t>, Франция («вето» </a:t>
            </a:r>
            <a:r>
              <a:rPr lang="ru-RU" sz="1015" dirty="0" err="1">
                <a:latin typeface="+mn-lt"/>
              </a:rPr>
              <a:t>құқығына</a:t>
            </a:r>
            <a:r>
              <a:rPr lang="ru-RU" sz="1015" dirty="0">
                <a:latin typeface="+mn-lt"/>
              </a:rPr>
              <a:t> </a:t>
            </a:r>
            <a:r>
              <a:rPr lang="ru-RU" sz="1015" dirty="0" err="1">
                <a:latin typeface="+mn-lt"/>
              </a:rPr>
              <a:t>ие</a:t>
            </a:r>
            <a:r>
              <a:rPr lang="ru-RU" sz="1015" dirty="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15" u="sng" dirty="0">
                <a:latin typeface="+mn-lt"/>
              </a:rPr>
              <a:t>10 </a:t>
            </a:r>
            <a:r>
              <a:rPr lang="ru-RU" sz="1015" u="sng" dirty="0" err="1">
                <a:latin typeface="+mn-lt"/>
              </a:rPr>
              <a:t>тұрақты</a:t>
            </a:r>
            <a:r>
              <a:rPr lang="ru-RU" sz="1015" u="sng" dirty="0">
                <a:latin typeface="+mn-lt"/>
              </a:rPr>
              <a:t> </a:t>
            </a:r>
            <a:r>
              <a:rPr lang="ru-RU" sz="1015" u="sng" dirty="0" err="1">
                <a:latin typeface="+mn-lt"/>
              </a:rPr>
              <a:t>емес</a:t>
            </a:r>
            <a:r>
              <a:rPr lang="ru-RU" sz="1015" u="sng" dirty="0">
                <a:latin typeface="+mn-lt"/>
              </a:rPr>
              <a:t> </a:t>
            </a:r>
            <a:r>
              <a:rPr lang="ru-RU" sz="1015" u="sng" dirty="0" err="1">
                <a:latin typeface="+mn-lt"/>
              </a:rPr>
              <a:t>мүше</a:t>
            </a:r>
            <a:r>
              <a:rPr lang="ru-RU" sz="1015" u="sng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15" dirty="0">
                <a:latin typeface="+mn-lt"/>
              </a:rPr>
              <a:t>Қазақстан, Боливия, </a:t>
            </a:r>
            <a:r>
              <a:rPr lang="ru-RU" sz="1015" dirty="0" err="1">
                <a:latin typeface="+mn-lt"/>
              </a:rPr>
              <a:t>Мысыр</a:t>
            </a:r>
            <a:r>
              <a:rPr lang="ru-RU" sz="1015" dirty="0">
                <a:latin typeface="+mn-lt"/>
              </a:rPr>
              <a:t>, Италия, Сенегал, Украина, Уругвай, Швеция, Эфиопия, </a:t>
            </a:r>
            <a:r>
              <a:rPr lang="ru-RU" sz="1015" dirty="0" err="1">
                <a:latin typeface="+mn-lt"/>
              </a:rPr>
              <a:t>Жапония</a:t>
            </a:r>
            <a:endParaRPr lang="ru-RU" sz="1015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614" y="2182797"/>
            <a:ext cx="4984706" cy="3695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БҰҰ </a:t>
            </a:r>
            <a:r>
              <a:rPr lang="ru-RU" sz="18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Қауіпсіздік</a:t>
            </a: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8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Кеңесінің</a:t>
            </a: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8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келесі</a:t>
            </a: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84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функциялары</a:t>
            </a:r>
            <a:r>
              <a:rPr lang="ru-RU" sz="184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бар: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97832" indent="-1978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8" dirty="0">
                <a:latin typeface="+mn-lt"/>
              </a:rPr>
              <a:t>Б</a:t>
            </a:r>
            <a:r>
              <a:rPr lang="kk-KZ" sz="1108" dirty="0">
                <a:latin typeface="+mn-lt"/>
              </a:rPr>
              <a:t>ҰҰ қағидалары мен мақсаттарына сәйкес халықаралық бейбітшілік пен қауіпсіздікті сақтау</a:t>
            </a:r>
            <a:r>
              <a:rPr lang="ru-RU" sz="1108" dirty="0">
                <a:latin typeface="+mn-lt"/>
              </a:rPr>
              <a:t>;</a:t>
            </a:r>
          </a:p>
          <a:p>
            <a:pPr marL="197832" indent="-1978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8" dirty="0" err="1">
                <a:latin typeface="+mn-lt"/>
              </a:rPr>
              <a:t>халықаралық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қайшылық</a:t>
            </a:r>
            <a:r>
              <a:rPr lang="kk-KZ" sz="1108" dirty="0">
                <a:latin typeface="+mn-lt"/>
              </a:rPr>
              <a:t>қа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әкеп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соғатын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кез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келген</a:t>
            </a:r>
            <a:r>
              <a:rPr lang="ru-RU" sz="1108" dirty="0">
                <a:latin typeface="+mn-lt"/>
              </a:rPr>
              <a:t> дау </a:t>
            </a:r>
            <a:r>
              <a:rPr lang="ru-RU" sz="1108" dirty="0" err="1">
                <a:latin typeface="+mn-lt"/>
              </a:rPr>
              <a:t>немесе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ахуалды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тексеру</a:t>
            </a:r>
            <a:r>
              <a:rPr lang="ru-RU" sz="1108" dirty="0">
                <a:latin typeface="+mn-lt"/>
              </a:rPr>
              <a:t>;</a:t>
            </a:r>
          </a:p>
          <a:p>
            <a:pPr marL="197832" indent="-1978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8" dirty="0" err="1">
                <a:latin typeface="+mn-lt"/>
              </a:rPr>
              <a:t>дауларды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немесе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оларды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шешу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жағдайларын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реттеу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бойынша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ұсынымдар</a:t>
            </a:r>
            <a:r>
              <a:rPr lang="ru-RU" sz="1108" dirty="0">
                <a:latin typeface="+mn-lt"/>
              </a:rPr>
              <a:t> беру;</a:t>
            </a:r>
          </a:p>
          <a:p>
            <a:pPr marL="197832" indent="-1978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8" dirty="0" err="1">
                <a:latin typeface="+mn-lt"/>
              </a:rPr>
              <a:t>бейбітшілікке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қауіп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немесе</a:t>
            </a:r>
            <a:r>
              <a:rPr lang="ru-RU" sz="1108" dirty="0">
                <a:latin typeface="+mn-lt"/>
              </a:rPr>
              <a:t> агрессия </a:t>
            </a:r>
            <a:r>
              <a:rPr lang="ru-RU" sz="1108" dirty="0" err="1">
                <a:latin typeface="+mn-lt"/>
              </a:rPr>
              <a:t>актісін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анықтауда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жоспарларды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әзірлеу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және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қажетті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шараларға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қатысты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ұсынымдарды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шығару</a:t>
            </a:r>
            <a:r>
              <a:rPr lang="ru-RU" sz="1108" dirty="0">
                <a:latin typeface="+mn-lt"/>
              </a:rPr>
              <a:t>;</a:t>
            </a:r>
          </a:p>
          <a:p>
            <a:pPr marL="197832" indent="-1978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8" dirty="0" err="1">
                <a:latin typeface="+mn-lt"/>
              </a:rPr>
              <a:t>агрессияны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болдырмау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немесе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тоқтату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үшін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күш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қолданумен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байланысы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жоқ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экономикалық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санкциялар</a:t>
            </a:r>
            <a:r>
              <a:rPr lang="ru-RU" sz="1108" dirty="0">
                <a:latin typeface="+mn-lt"/>
              </a:rPr>
              <a:t> мен </a:t>
            </a:r>
            <a:r>
              <a:rPr lang="ru-RU" sz="1108" dirty="0" err="1">
                <a:latin typeface="+mn-lt"/>
              </a:rPr>
              <a:t>басқа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шараларды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қолдауға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шақыру</a:t>
            </a:r>
            <a:r>
              <a:rPr lang="ru-RU" sz="1108" dirty="0">
                <a:latin typeface="+mn-lt"/>
              </a:rPr>
              <a:t>;</a:t>
            </a:r>
          </a:p>
          <a:p>
            <a:pPr marL="197832" indent="-1978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8" dirty="0" err="1">
                <a:latin typeface="+mn-lt"/>
              </a:rPr>
              <a:t>агрессорға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қарсы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әскери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қимылдар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жасау</a:t>
            </a:r>
            <a:r>
              <a:rPr lang="ru-RU" sz="1108" dirty="0">
                <a:latin typeface="+mn-lt"/>
              </a:rPr>
              <a:t>;</a:t>
            </a:r>
          </a:p>
          <a:p>
            <a:pPr marL="197832" indent="-1978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8" dirty="0" err="1">
                <a:latin typeface="+mn-lt"/>
              </a:rPr>
              <a:t>жаңа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мүшелерді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қабылдау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шарттарына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қатысты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ұсынымдар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жасау</a:t>
            </a:r>
            <a:r>
              <a:rPr lang="ru-RU" sz="1108" dirty="0">
                <a:latin typeface="+mn-lt"/>
              </a:rPr>
              <a:t>;</a:t>
            </a:r>
          </a:p>
          <a:p>
            <a:pPr marL="197832" indent="-1978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8" dirty="0">
                <a:latin typeface="+mn-lt"/>
              </a:rPr>
              <a:t>БҰҰ Бас </a:t>
            </a:r>
            <a:r>
              <a:rPr lang="ru-RU" sz="1108" dirty="0" err="1">
                <a:latin typeface="+mn-lt"/>
              </a:rPr>
              <a:t>Хатшысын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тағайындауға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қатысты</a:t>
            </a:r>
            <a:r>
              <a:rPr lang="ru-RU" sz="1108" dirty="0">
                <a:latin typeface="+mn-lt"/>
              </a:rPr>
              <a:t> Бас </a:t>
            </a:r>
            <a:r>
              <a:rPr lang="ru-RU" sz="1108" dirty="0" err="1">
                <a:latin typeface="+mn-lt"/>
              </a:rPr>
              <a:t>Ассамблеяға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ұсынымдар</a:t>
            </a:r>
            <a:r>
              <a:rPr lang="ru-RU" sz="1108" dirty="0">
                <a:latin typeface="+mn-lt"/>
              </a:rPr>
              <a:t> беру </a:t>
            </a:r>
            <a:endParaRPr lang="en-US" sz="1108" dirty="0">
              <a:latin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8" dirty="0">
                <a:latin typeface="+mn-lt"/>
              </a:rPr>
              <a:t>       </a:t>
            </a:r>
            <a:r>
              <a:rPr lang="ru-RU" sz="1108" dirty="0" err="1">
                <a:latin typeface="+mn-lt"/>
              </a:rPr>
              <a:t>және</a:t>
            </a:r>
            <a:r>
              <a:rPr lang="ru-RU" sz="1108" dirty="0">
                <a:latin typeface="+mn-lt"/>
              </a:rPr>
              <a:t> Бас </a:t>
            </a:r>
            <a:r>
              <a:rPr lang="ru-RU" sz="1108" dirty="0" err="1">
                <a:latin typeface="+mn-lt"/>
              </a:rPr>
              <a:t>Ассамблеямен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бірлесе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Халықаралық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Сотты</a:t>
            </a:r>
            <a:r>
              <a:rPr lang="kk-KZ" sz="1108" dirty="0">
                <a:latin typeface="+mn-lt"/>
              </a:rPr>
              <a:t>ң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судьяларын</a:t>
            </a:r>
            <a:r>
              <a:rPr lang="ru-RU" sz="1108" dirty="0">
                <a:latin typeface="+mn-lt"/>
              </a:rPr>
              <a:t> </a:t>
            </a:r>
            <a:r>
              <a:rPr lang="ru-RU" sz="1108" dirty="0" err="1">
                <a:latin typeface="+mn-lt"/>
              </a:rPr>
              <a:t>сайлау</a:t>
            </a:r>
            <a:r>
              <a:rPr lang="ru-RU" sz="1108" dirty="0">
                <a:latin typeface="+mn-lt"/>
              </a:rPr>
              <a:t>.</a:t>
            </a:r>
          </a:p>
        </p:txBody>
      </p:sp>
      <p:sp>
        <p:nvSpPr>
          <p:cNvPr id="11270" name="Прямоугольник 2"/>
          <p:cNvSpPr>
            <a:spLocks noChangeArrowheads="1"/>
          </p:cNvSpPr>
          <p:nvPr/>
        </p:nvSpPr>
        <p:spPr bwMode="auto">
          <a:xfrm>
            <a:off x="8180309" y="12689"/>
            <a:ext cx="95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i="1" dirty="0"/>
              <a:t>Слайд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592" y="1566497"/>
            <a:ext cx="4747846" cy="47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Қауіпсіздік Кеңесі</a:t>
            </a:r>
            <a:b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15"/>
              <a:t>көмекші органдар</a:t>
            </a:r>
            <a:endParaRPr lang="ru-RU" sz="2215" dirty="0"/>
          </a:p>
        </p:txBody>
      </p:sp>
      <p:sp>
        <p:nvSpPr>
          <p:cNvPr id="7" name="TextBox 6"/>
          <p:cNvSpPr txBox="1"/>
          <p:nvPr/>
        </p:nvSpPr>
        <p:spPr>
          <a:xfrm>
            <a:off x="4497135" y="2318104"/>
            <a:ext cx="4529100" cy="401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1988 (2011)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 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2048 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(2012) қарарға сәйкес құрылған 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Гвинея-Бисай 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2127 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(2013) қарарға сәйкес құрылған 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Орталықафрикалық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Республика 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2140 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(2014) қарарға сәйкес құрылған 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Йемен 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2206 (2015)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Оңтүстік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Судан 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1730 (2006) қарарға сәйкес құрылған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делистинг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(</a:t>
            </a:r>
            <a:r>
              <a:rPr lang="ru-RU" sz="1108" i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санкциялық</a:t>
            </a:r>
            <a:r>
              <a:rPr lang="ru-RU" sz="1108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i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тізімнен</a:t>
            </a:r>
            <a:r>
              <a:rPr lang="ru-RU" sz="1108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i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алып</a:t>
            </a:r>
            <a:r>
              <a:rPr lang="ru-RU" sz="1108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i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тастау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үшін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өтiнiмдердi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қабылдау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байланыс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орталық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Омбудсменнің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кеңсесі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Терроризмге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қарсы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күрес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комитет </a:t>
            </a:r>
            <a:r>
              <a:rPr lang="ru-RU" sz="1108" b="1" dirty="0" err="1">
                <a:latin typeface="+mn-lt"/>
              </a:rPr>
              <a:t>және</a:t>
            </a:r>
            <a:r>
              <a:rPr lang="ru-RU" sz="1108" b="1" dirty="0">
                <a:latin typeface="+mn-lt"/>
              </a:rPr>
              <a:t> </a:t>
            </a:r>
            <a:r>
              <a:rPr lang="ru-RU" sz="1108" b="1" dirty="0" err="1">
                <a:latin typeface="+mn-lt"/>
              </a:rPr>
              <a:t>Таратпау</a:t>
            </a:r>
            <a:r>
              <a:rPr lang="ru-RU" sz="1108" b="1" dirty="0">
                <a:latin typeface="+mn-lt"/>
              </a:rPr>
              <a:t> </a:t>
            </a:r>
            <a:r>
              <a:rPr lang="ru-RU" sz="1108" b="1" dirty="0" err="1">
                <a:latin typeface="+mn-lt"/>
              </a:rPr>
              <a:t>жөніндегі</a:t>
            </a:r>
            <a:r>
              <a:rPr lang="ru-RU" sz="1108" b="1" dirty="0">
                <a:latin typeface="+mn-lt"/>
              </a:rPr>
              <a:t> </a:t>
            </a:r>
            <a:r>
              <a:rPr lang="ru-RU" sz="1108" b="1" dirty="0" err="1">
                <a:latin typeface="+mn-lt"/>
              </a:rPr>
              <a:t>комитеттер</a:t>
            </a:r>
            <a:endParaRPr lang="ru-RU" sz="1108" b="1" dirty="0">
              <a:latin typeface="+mn-lt"/>
            </a:endParaRPr>
          </a:p>
          <a:p>
            <a:pPr marL="2211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9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1373 (2001)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Терроризмге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қарсы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9"/>
              <a:defRPr/>
            </a:pP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Таратпау жөніндегі комитет (1540);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9"/>
              <a:defRPr/>
            </a:pP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9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Әскери-штабтық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комитет.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8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347" y="2018366"/>
            <a:ext cx="4223238" cy="4013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Санкциялар жөніндегі комитеттер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751 (1992) қарарға сәйкес құрылған ҚК-нің Комитеті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Сомали 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Ирак пен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Левантадағы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Ислам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мемлекеті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«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Ә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л-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Каида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»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және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онымен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байланысты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тұлғалар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топтар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кәсіпорындар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мен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ұйымдар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Қауіпсіздік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Кеңесінің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1518 (2003) 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Ирак 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1521 (2003)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Либерия 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1533 (2004)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1572 (2004)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Кот-д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’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Ивуар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1591 (2005)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Судан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1636 (2006)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Ливан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1718 (2006)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1737 (2006)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Иран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 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1970 (2011)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қарарға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ҚК-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[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Ливия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en-US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]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</p:txBody>
      </p:sp>
      <p:sp>
        <p:nvSpPr>
          <p:cNvPr id="12294" name="Прямоугольник 2"/>
          <p:cNvSpPr>
            <a:spLocks noChangeArrowheads="1"/>
          </p:cNvSpPr>
          <p:nvPr/>
        </p:nvSpPr>
        <p:spPr bwMode="auto">
          <a:xfrm>
            <a:off x="8193099" y="5599"/>
            <a:ext cx="95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i="1" dirty="0"/>
              <a:t>Слайд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592" y="1566497"/>
            <a:ext cx="4747846" cy="47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Қауіпсіздік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Кеңесі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15" dirty="0" err="1"/>
              <a:t>көмекші</a:t>
            </a:r>
            <a:r>
              <a:rPr lang="ru-RU" sz="2215" dirty="0"/>
              <a:t> </a:t>
            </a:r>
            <a:r>
              <a:rPr lang="ru-RU" sz="2215" dirty="0" err="1"/>
              <a:t>органдар</a:t>
            </a:r>
            <a:endParaRPr lang="ru-RU" sz="2215" dirty="0"/>
          </a:p>
        </p:txBody>
      </p:sp>
      <p:sp>
        <p:nvSpPr>
          <p:cNvPr id="7" name="TextBox 6"/>
          <p:cNvSpPr txBox="1"/>
          <p:nvPr/>
        </p:nvSpPr>
        <p:spPr>
          <a:xfrm>
            <a:off x="4440915" y="2104994"/>
            <a:ext cx="4617348" cy="2990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Халықаралық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трибуналдар</a:t>
            </a:r>
            <a:endParaRPr lang="ru-RU" sz="1108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2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Бұрынғы Югославия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аумағында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жасалған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Халықаралық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гуманитарлық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құқықты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бұзған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жауапты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адамдарды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қудалау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Халықаралық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трибунал - 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Қауіпсіздік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Кеңесінің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808 (1993)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қарарымен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2"/>
              <a:defRPr/>
            </a:pP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2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955 (1994)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қарарымен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-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Қауіпсіздік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кеңесінің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Руанда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аумағында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жасалған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геноцид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және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басқа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да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осындай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құқық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бұзушылықтар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үшін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жауапты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адамдарды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сондай-ақ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геноцид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және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көрші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мемлекеттердің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аумағында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жасалған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басқа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да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осындай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құқық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бұзушылықтар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үшін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жауапты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Руанда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азаматтарын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құдалау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Халықаралық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трибунал;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Консультативтік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көмекші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орган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4"/>
              <a:defRPr/>
            </a:pPr>
            <a:r>
              <a:rPr lang="kk-KZ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Бейбітшілікті құру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жөніндегі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комиссия;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609" y="2104994"/>
            <a:ext cx="4076700" cy="3672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Тұрақты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комитеттер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мен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арнайы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органдар</a:t>
            </a:r>
            <a:endParaRPr lang="ru-RU" sz="1108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2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Жаңа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мүшелер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қабылдау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жөніндегі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комитет;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2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Кеңестің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Орталық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мекемелерден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тыс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отырыстары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мәселесі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жөніндегі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комитеті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2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Біріккен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Ұлттар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Ұйымы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өтемақы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комиссиясының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басқарушы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кеңесі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2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Бейбітшілікті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қолдау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жөніндегі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операциялар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жұмыс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тобы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2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Африкада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қақтығыстардың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алдын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алу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және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оларды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шешу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жөніндегі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арнайы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жұмыс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тобы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2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1566 (2004)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қарарына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сәйкес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құрылған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жұмыс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тобы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;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2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Балалар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мен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қарулы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жанжал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жөніндегі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жұмыс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тобы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2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Құжаттама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және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басқа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да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рәсiмдiк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мәселелер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бойынша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жұмыс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тобы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Бейбітшілікті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қолдау</a:t>
            </a:r>
            <a:r>
              <a:rPr lang="ru-RU" sz="1108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жөніндегі </a:t>
            </a:r>
            <a:r>
              <a:rPr lang="ru-RU" sz="1108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операциялар</a:t>
            </a:r>
            <a:endParaRPr lang="ru-RU" sz="1108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 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0"/>
              <a:defRPr/>
            </a:pP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Операциялар мен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миссиялар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237398" indent="-23739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0"/>
              <a:defRPr/>
            </a:pP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Саяси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миссиялар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мен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бейбітшілікті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құру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108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миссиясы</a:t>
            </a:r>
            <a:r>
              <a:rPr lang="ru-RU" sz="1108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</a:t>
            </a:r>
          </a:p>
          <a:p>
            <a:pPr marL="158265" indent="-174466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0"/>
              <a:defRPr/>
            </a:pPr>
            <a:endParaRPr lang="ru-RU" sz="1108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8193099" y="0"/>
            <a:ext cx="95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i="1" dirty="0"/>
              <a:t>Слайд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836601" y="756605"/>
            <a:ext cx="7285892" cy="10037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046" dirty="0"/>
              <a:t>ҚР-</a:t>
            </a:r>
            <a:r>
              <a:rPr lang="ru-RU" sz="3046" dirty="0" err="1"/>
              <a:t>дың</a:t>
            </a:r>
            <a:r>
              <a:rPr lang="ru-RU" sz="3046" dirty="0"/>
              <a:t> БҰҰ ҚК </a:t>
            </a:r>
            <a:r>
              <a:rPr lang="ru-RU" sz="3046" dirty="0" err="1"/>
              <a:t>комитеттеріндегі</a:t>
            </a:r>
            <a:r>
              <a:rPr lang="ru-RU" sz="3046" dirty="0"/>
              <a:t> </a:t>
            </a:r>
            <a:r>
              <a:rPr lang="ru-RU" sz="3046" dirty="0" err="1"/>
              <a:t>төрағалығы</a:t>
            </a:r>
            <a:endParaRPr lang="ru-RU" sz="3046" dirty="0"/>
          </a:p>
        </p:txBody>
      </p:sp>
      <p:sp>
        <p:nvSpPr>
          <p:cNvPr id="13" name="TextBox 12"/>
          <p:cNvSpPr txBox="1"/>
          <p:nvPr/>
        </p:nvSpPr>
        <p:spPr>
          <a:xfrm>
            <a:off x="572432" y="1991723"/>
            <a:ext cx="425547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БҰҰ ҚК-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нің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тұрақты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емес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мүшелері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белгілі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бір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тақырыптық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немесе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елдік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бағытқа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арналған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Кеңестің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көмекші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органдарына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төрағалық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етеді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432" y="2946623"/>
            <a:ext cx="425547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Сонымен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қатар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Қазақстан БҰҰ ҚК-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нің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үш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комитеттерінде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төрағалық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етеді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14341" name="TextBox 14"/>
          <p:cNvSpPr txBox="1">
            <a:spLocks noChangeArrowheads="1"/>
          </p:cNvSpPr>
          <p:nvPr/>
        </p:nvSpPr>
        <p:spPr bwMode="auto">
          <a:xfrm>
            <a:off x="722034" y="3789087"/>
            <a:ext cx="4116266" cy="85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108" b="1" dirty="0" err="1"/>
              <a:t>Ауғанстан</a:t>
            </a:r>
            <a:r>
              <a:rPr lang="ru-RU" altLang="ru-RU" sz="1108" b="1" dirty="0"/>
              <a:t>/Талибан (1988 </a:t>
            </a:r>
            <a:r>
              <a:rPr lang="ru-RU" altLang="ru-RU" sz="1108" b="1" dirty="0" err="1"/>
              <a:t>Комитеті</a:t>
            </a:r>
            <a:r>
              <a:rPr lang="ru-RU" altLang="ru-RU" sz="1108" b="1" dirty="0"/>
              <a:t>)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108" b="1" dirty="0"/>
              <a:t>ИГИЛ/ДАИШ/</a:t>
            </a:r>
            <a:r>
              <a:rPr lang="ru-RU" altLang="ru-RU" sz="1108" b="1" dirty="0" err="1"/>
              <a:t>Әл-Каида</a:t>
            </a:r>
            <a:r>
              <a:rPr lang="ru-RU" altLang="ru-RU" sz="1108" b="1" dirty="0"/>
              <a:t> (1267/1989/2253 </a:t>
            </a:r>
            <a:r>
              <a:rPr lang="ru-RU" altLang="ru-RU" sz="1108" b="1" dirty="0" err="1"/>
              <a:t>Комитеті</a:t>
            </a:r>
            <a:r>
              <a:rPr lang="ru-RU" altLang="ru-RU" sz="1108" b="1" dirty="0"/>
              <a:t>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108" b="1" dirty="0"/>
              <a:t>Сомали/Эритрея (751/1907 </a:t>
            </a:r>
            <a:r>
              <a:rPr lang="ru-RU" altLang="ru-RU" sz="1108" b="1" dirty="0" err="1"/>
              <a:t>Комитеті</a:t>
            </a:r>
            <a:r>
              <a:rPr lang="ru-RU" altLang="ru-RU" sz="1108" b="1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32" y="4702821"/>
            <a:ext cx="425547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Қазақстанның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ирандық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ядролық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бағдарламаны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шешудегі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үлесін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ескере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отырып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Қазақстан БҰҰ ҚК-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нің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Иран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бойынша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Комитетіндегі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жұмысына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белсенді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қатысып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отыр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183" y="2252164"/>
            <a:ext cx="2613180" cy="17416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6741" y="3620833"/>
            <a:ext cx="2176632" cy="2372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5" name="Прямоугольник 1"/>
          <p:cNvSpPr>
            <a:spLocks noChangeArrowheads="1"/>
          </p:cNvSpPr>
          <p:nvPr/>
        </p:nvSpPr>
        <p:spPr bwMode="auto">
          <a:xfrm>
            <a:off x="8221207" y="-9624"/>
            <a:ext cx="95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i="1"/>
              <a:t>Слайд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980" y="798731"/>
            <a:ext cx="6963508" cy="9114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92" dirty="0"/>
              <a:t>ҚР-</a:t>
            </a:r>
            <a:r>
              <a:rPr lang="ru-RU" sz="3692" dirty="0" err="1"/>
              <a:t>дың</a:t>
            </a:r>
            <a:r>
              <a:rPr lang="ru-RU" sz="3692" dirty="0"/>
              <a:t> БҰҰ ҚК-</a:t>
            </a:r>
            <a:r>
              <a:rPr lang="ru-RU" sz="3692" dirty="0" err="1"/>
              <a:t>дегі</a:t>
            </a:r>
            <a:r>
              <a:rPr lang="ru-RU" sz="3692" dirty="0"/>
              <a:t> </a:t>
            </a:r>
            <a:r>
              <a:rPr lang="ru-RU" sz="3692" dirty="0" err="1"/>
              <a:t>басымдықтары</a:t>
            </a:r>
            <a:endParaRPr lang="ru-RU" sz="3692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522" y="4506059"/>
            <a:ext cx="1844919" cy="106973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5693" y="4506058"/>
            <a:ext cx="1601665" cy="105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4462496" y="2014906"/>
            <a:ext cx="4359385" cy="341954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k-KZ" sz="1050" b="1" i="1" u="sng" dirty="0"/>
              <a:t>Қазақстанның 2017-18 жж. кезеңіне БҰҰ Қауіпсіздік Кеңесінің тұрақты емес мүшесі ретінде өкілеттіктерінің басталуына орай</a:t>
            </a:r>
            <a:endParaRPr lang="ru-RU" sz="1050" dirty="0"/>
          </a:p>
          <a:p>
            <a:pPr marL="0" indent="0">
              <a:buNone/>
              <a:defRPr/>
            </a:pPr>
            <a:r>
              <a:rPr lang="kk-KZ" sz="1050" b="1" dirty="0"/>
              <a:t>ҚАЗАҚСТАН ПРЕЗИДЕНТІ Н.НАЗАРБАЕВТЫҢ БІРІККЕН ҰЛТТАР ҰЙЫМЫНЫҢ ҚАУІПСІЗДІК КЕҢЕСІНЕ САЯСИ ҮНДЕУІ</a:t>
            </a:r>
            <a:endParaRPr lang="ru-RU" sz="1050" dirty="0"/>
          </a:p>
          <a:p>
            <a:pPr marL="0" indent="0">
              <a:buNone/>
              <a:defRPr/>
            </a:pPr>
            <a:r>
              <a:rPr lang="kk-KZ" sz="1050" i="1" dirty="0"/>
              <a:t>«Қауіпсіз, әділ және өркендеген әлем құру үшін жаһандық әріптестікті нығайту жөніндегі</a:t>
            </a:r>
            <a:r>
              <a:rPr lang="ru-RU" sz="1050" dirty="0"/>
              <a:t> </a:t>
            </a:r>
            <a:r>
              <a:rPr lang="kk-KZ" sz="1050" i="1" dirty="0"/>
              <a:t>ҚАЗАҚСТАННЫҢ ТҰЖЫРЫМДАМАЛЫҚ КӨЗҚАРАСЫ»</a:t>
            </a:r>
            <a:endParaRPr lang="ru-RU" sz="1050" dirty="0"/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1050" spc="14" dirty="0">
                <a:latin typeface="+mj-lt"/>
                <a:ea typeface="Calibri"/>
                <a:cs typeface="Times New Roman"/>
              </a:rPr>
              <a:t>Ядролық қарудан азат әлемге қол жеткізу;</a:t>
            </a:r>
            <a:endParaRPr lang="ru-RU" sz="105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1050" dirty="0">
                <a:latin typeface="+mj-lt"/>
              </a:rPr>
              <a:t>Жаһандық және өңірлік деңгейдегі әскери текетірестің дәрежесін азайту арқылы жаһандық соғысты алдын алу және оны толайым жою</a:t>
            </a:r>
            <a:r>
              <a:rPr lang="kk-KZ" sz="1050" spc="14" dirty="0">
                <a:latin typeface="+mj-lt"/>
                <a:ea typeface="Calibri"/>
                <a:cs typeface="Times New Roman"/>
              </a:rPr>
              <a:t>;</a:t>
            </a:r>
            <a:endParaRPr lang="ru-RU" sz="105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1050" dirty="0">
                <a:latin typeface="+mj-lt"/>
              </a:rPr>
              <a:t>Орталық Азияда бейбітшілік, қауіпсіздік, ынтымақтастық және даму жөніндегі өңірлік аймақ үлгісін құру</a:t>
            </a:r>
            <a:r>
              <a:rPr lang="kk-KZ" sz="1050" spc="14" dirty="0">
                <a:latin typeface="+mj-lt"/>
                <a:ea typeface="Calibri"/>
                <a:cs typeface="Times New Roman"/>
              </a:rPr>
              <a:t>;</a:t>
            </a:r>
            <a:endParaRPr lang="ru-RU" sz="105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1050" dirty="0">
                <a:latin typeface="+mj-lt"/>
              </a:rPr>
              <a:t>Халықаралық терроризм мен зорлық-зомбылық экстремизмге қарсы күрес;</a:t>
            </a:r>
            <a:endParaRPr lang="ru-RU" sz="1050" dirty="0"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1050" dirty="0">
                <a:latin typeface="+mj-lt"/>
              </a:rPr>
              <a:t>Африка континентінде ұлттық татуласу әрі бейбітшілікті қалпына келтіру бойынша халықаралық күш-жігер жұмсау</a:t>
            </a:r>
            <a:r>
              <a:rPr lang="kk-KZ" sz="1050" spc="14" dirty="0">
                <a:latin typeface="+mj-lt"/>
                <a:ea typeface="Calibri"/>
                <a:cs typeface="Times New Roman"/>
              </a:rPr>
              <a:t>;</a:t>
            </a:r>
            <a:endParaRPr lang="ru-RU" sz="105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1050" dirty="0">
                <a:latin typeface="+mj-lt"/>
              </a:rPr>
              <a:t>Бейбітшілік, қауіпсіздік пен дамудың бір-біріне байланыстылығы: соғыс пен жанжалдардың алдын алу, адам құқықтарын қорғау, Орнықты даму мақсаттарын іске асыру, климаттың өзгеруіне қарсы күрес бойынша бірлескен шаралар</a:t>
            </a:r>
            <a:r>
              <a:rPr lang="kk-KZ" sz="1050" spc="14" dirty="0">
                <a:latin typeface="+mj-lt"/>
                <a:ea typeface="Calibri"/>
                <a:cs typeface="Times New Roman"/>
              </a:rPr>
              <a:t>;</a:t>
            </a:r>
            <a:endParaRPr lang="ru-RU" sz="105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1050" dirty="0">
                <a:latin typeface="+mj-lt"/>
              </a:rPr>
              <a:t>Кеңес пен бүкіл БҰҰ жүйесін XXI ғасырда адамзатқа төнген қауіп-қатерлерге бейімдеу.</a:t>
            </a:r>
            <a:endParaRPr lang="ru-RU" sz="1050" dirty="0">
              <a:latin typeface="+mj-lt"/>
            </a:endParaRPr>
          </a:p>
          <a:p>
            <a:pPr marL="0" indent="0">
              <a:buNone/>
              <a:defRPr/>
            </a:pPr>
            <a:endParaRPr lang="ru-RU" sz="1050" dirty="0"/>
          </a:p>
          <a:p>
            <a:pPr marL="0" indent="0">
              <a:buNone/>
              <a:defRPr/>
            </a:pPr>
            <a:endParaRPr lang="ru-RU" sz="2800" dirty="0"/>
          </a:p>
        </p:txBody>
      </p:sp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8219478" y="93519"/>
            <a:ext cx="95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i="1" dirty="0"/>
              <a:t>Слайд 7</a:t>
            </a:r>
          </a:p>
        </p:txBody>
      </p:sp>
      <p:pic>
        <p:nvPicPr>
          <p:cNvPr id="15367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150" y="2252297"/>
            <a:ext cx="3316166" cy="2220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51693" y="1055077"/>
            <a:ext cx="8440615" cy="4747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2106424" y="957697"/>
            <a:ext cx="4953000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8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Мемлекет</a:t>
            </a:r>
            <a:r>
              <a:rPr lang="ru-RU" altLang="ru-RU" sz="138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38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басшысының</a:t>
            </a:r>
            <a:r>
              <a:rPr lang="ru-RU" altLang="ru-RU" sz="138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38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бастамаларын</a:t>
            </a:r>
            <a:r>
              <a:rPr lang="ru-RU" altLang="ru-RU" sz="138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38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ілгерілету</a:t>
            </a:r>
            <a:endParaRPr lang="en-US" altLang="ru-RU" sz="1385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0098" y="4181543"/>
            <a:ext cx="188595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Халықаралық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құқықтың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негізгі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қағидаларын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растау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бойынша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БҰҰ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халықаралық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конференциясы</a:t>
            </a:r>
            <a:endParaRPr lang="en-US" sz="762" i="1" spc="-2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2480098" y="1444205"/>
            <a:ext cx="1891811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2045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жылы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БҰҰ-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ның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жүзжылдығына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ядролық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қарудан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азат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әлемге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қол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жеткізу</a:t>
            </a:r>
            <a:endParaRPr lang="ru-RU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2480098" y="2096300"/>
            <a:ext cx="1891811" cy="1563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аясында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(ЖАКЖ)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Жаһандық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антитеррористік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коалиция (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желі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kk-KZ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«Терроризм», «жауынгерлік экстремизм», «экстремизм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»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түсініктерге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біртұтас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анықтама</a:t>
            </a:r>
            <a:endParaRPr lang="ru-RU" altLang="ru-RU" sz="762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</a:t>
            </a:r>
            <a:r>
              <a:rPr lang="kk-KZ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Террористік ұйымдардың тізбесін қабылдау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Халықаралық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терроризммен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күрес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бойынша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БҰҰ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кешенді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Конвенциясын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жасауға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шақыру</a:t>
            </a:r>
            <a:endParaRPr lang="ru-RU" altLang="ru-RU" sz="762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БҰҰ ЖАКЖ-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ні</a:t>
            </a:r>
            <a:r>
              <a:rPr lang="ru-RU" altLang="ru-RU" sz="762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762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құру</a:t>
            </a:r>
            <a:endParaRPr lang="ru-RU" altLang="ru-RU" sz="969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49"/>
          <p:cNvSpPr txBox="1">
            <a:spLocks noChangeArrowheads="1"/>
          </p:cNvSpPr>
          <p:nvPr/>
        </p:nvSpPr>
        <p:spPr bwMode="auto">
          <a:xfrm>
            <a:off x="2480098" y="3671590"/>
            <a:ext cx="1885950" cy="5078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мүше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елдердің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қорғаныс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бюджеттерінен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тұрақты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дамуға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бір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пайыз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бөлу</a:t>
            </a:r>
            <a:endParaRPr lang="en-US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50"/>
          <p:cNvSpPr txBox="1">
            <a:spLocks noChangeArrowheads="1"/>
          </p:cNvSpPr>
          <p:nvPr/>
        </p:nvSpPr>
        <p:spPr bwMode="auto">
          <a:xfrm>
            <a:off x="5078226" y="1293270"/>
            <a:ext cx="15870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ҚК 1540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Комитеті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(ЖҚҚ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таратпау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endParaRPr lang="en-US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53"/>
          <p:cNvSpPr txBox="1">
            <a:spLocks noChangeArrowheads="1"/>
          </p:cNvSpPr>
          <p:nvPr/>
        </p:nvSpPr>
        <p:spPr bwMode="auto">
          <a:xfrm>
            <a:off x="5078226" y="2270681"/>
            <a:ext cx="15870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ҚК 1988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Комитеті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Ауғанстан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/Талибан)</a:t>
            </a:r>
            <a:endParaRPr lang="en-US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60"/>
          <p:cNvSpPr txBox="1">
            <a:spLocks noChangeArrowheads="1"/>
          </p:cNvSpPr>
          <p:nvPr/>
        </p:nvSpPr>
        <p:spPr bwMode="auto">
          <a:xfrm>
            <a:off x="5113393" y="3969062"/>
            <a:ext cx="1588477" cy="4866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Бас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Ассамблеясы</a:t>
            </a:r>
            <a:endParaRPr lang="ru-RU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762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10010" y="1743144"/>
            <a:ext cx="630115" cy="1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10010" y="2436269"/>
            <a:ext cx="6301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0"/>
          <p:cNvSpPr txBox="1">
            <a:spLocks noChangeArrowheads="1"/>
          </p:cNvSpPr>
          <p:nvPr/>
        </p:nvSpPr>
        <p:spPr bwMode="auto">
          <a:xfrm>
            <a:off x="5078226" y="2634098"/>
            <a:ext cx="1587012" cy="5078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ҚК 1267/1989/2253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Комитеті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(ИГИЛ/ДАИШ 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және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Әл-Қаида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10010" y="2831923"/>
            <a:ext cx="6301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6065162" y="2110929"/>
            <a:ext cx="1480038" cy="348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9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9" b="1" spc="-7" dirty="0">
                <a:latin typeface="Cambria" pitchFamily="18" charset="0"/>
              </a:rPr>
              <a:t>БҰҰ ҚК КОМИТЕТТЕРІ</a:t>
            </a:r>
            <a:endParaRPr lang="en-US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8891" y="4840966"/>
            <a:ext cx="1884485" cy="7848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БҰҰ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аясында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жасыл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технологиялар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мен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инвестициялық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жобаларды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дамыту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жөніндегі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БҰҰ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Орталығы</a:t>
            </a:r>
            <a:endParaRPr lang="en-US" sz="762" i="1" spc="-2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TextBox 78"/>
          <p:cNvSpPr txBox="1">
            <a:spLocks noChangeArrowheads="1"/>
          </p:cNvSpPr>
          <p:nvPr/>
        </p:nvSpPr>
        <p:spPr bwMode="auto">
          <a:xfrm>
            <a:off x="5113393" y="4908375"/>
            <a:ext cx="158847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ДБ, ЮНИДО, SE4ALL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Барлығы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үшін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орнықты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энергетика»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бастамасы</a:t>
            </a:r>
            <a:endParaRPr lang="ru-RU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410010" y="5156023"/>
            <a:ext cx="630115" cy="1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410009" y="4314892"/>
            <a:ext cx="668215" cy="148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10009" y="3919239"/>
            <a:ext cx="668215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92"/>
          <p:cNvSpPr txBox="1">
            <a:spLocks noChangeArrowheads="1"/>
          </p:cNvSpPr>
          <p:nvPr/>
        </p:nvSpPr>
        <p:spPr bwMode="auto">
          <a:xfrm>
            <a:off x="5078226" y="1636170"/>
            <a:ext cx="15870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ҚК 2231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Комитеті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(Иран)</a:t>
            </a:r>
          </a:p>
        </p:txBody>
      </p:sp>
      <p:sp>
        <p:nvSpPr>
          <p:cNvPr id="22" name="TextBox 93"/>
          <p:cNvSpPr txBox="1">
            <a:spLocks noChangeArrowheads="1"/>
          </p:cNvSpPr>
          <p:nvPr/>
        </p:nvSpPr>
        <p:spPr bwMode="auto">
          <a:xfrm>
            <a:off x="5078226" y="1940970"/>
            <a:ext cx="15870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ҚК 1718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Комитеті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(КХДР)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4410010" y="1495494"/>
            <a:ext cx="630115" cy="197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10010" y="1792966"/>
            <a:ext cx="630115" cy="197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0"/>
          <p:cNvSpPr txBox="1">
            <a:spLocks noChangeArrowheads="1"/>
          </p:cNvSpPr>
          <p:nvPr/>
        </p:nvSpPr>
        <p:spPr bwMode="auto">
          <a:xfrm>
            <a:off x="5078226" y="3078108"/>
            <a:ext cx="15870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БҰҰ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Контртеррористік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комитеті</a:t>
            </a: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ООН (БҰҰ КТК)</a:t>
            </a:r>
            <a:endParaRPr lang="en-US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410010" y="3227577"/>
            <a:ext cx="6301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1" name="Прямоугольник 1"/>
          <p:cNvSpPr>
            <a:spLocks noChangeArrowheads="1"/>
          </p:cNvSpPr>
          <p:nvPr/>
        </p:nvSpPr>
        <p:spPr bwMode="auto">
          <a:xfrm>
            <a:off x="8234663" y="20782"/>
            <a:ext cx="95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i="1"/>
              <a:t>Слайд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769" dirty="0"/>
              <a:t>БҰҰ </a:t>
            </a:r>
            <a:r>
              <a:rPr lang="ru-RU" sz="2769" dirty="0" err="1"/>
              <a:t>бітімгершілік</a:t>
            </a:r>
            <a:r>
              <a:rPr lang="ru-RU" sz="2769" dirty="0"/>
              <a:t> </a:t>
            </a:r>
            <a:r>
              <a:rPr lang="ru-RU" sz="2769" dirty="0" err="1"/>
              <a:t>миссиялары</a:t>
            </a:r>
            <a:endParaRPr lang="ru-RU" sz="2769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414" t="15323" r="4441" b="4603"/>
          <a:stretch/>
        </p:blipFill>
        <p:spPr>
          <a:xfrm>
            <a:off x="1397844" y="2094835"/>
            <a:ext cx="2888273" cy="1959219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51762" y="2110857"/>
            <a:ext cx="3566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Қазіргі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таңда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БҰҰ 16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бітімгершілік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миссиясы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қызмет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етеді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5158821" y="2757188"/>
            <a:ext cx="315204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МООНСГ (Гаити)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МООНВЗС (</a:t>
            </a:r>
            <a:r>
              <a:rPr lang="ru-RU" altLang="ru-RU" sz="1200" dirty="0" err="1"/>
              <a:t>Батыс</a:t>
            </a:r>
            <a:r>
              <a:rPr lang="ru-RU" altLang="ru-RU" sz="1200" dirty="0"/>
              <a:t> Сахара)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МИНУСМА (Мали)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МООНЛ (Либерия)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ОООНКИ (Кот-д</a:t>
            </a:r>
            <a:r>
              <a:rPr lang="en-US" altLang="ru-RU" sz="1200" dirty="0"/>
              <a:t>’</a:t>
            </a:r>
            <a:r>
              <a:rPr lang="ru-RU" altLang="ru-RU" sz="1200" dirty="0"/>
              <a:t>Ивуар)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МИНУСКА (</a:t>
            </a:r>
            <a:r>
              <a:rPr lang="ru-RU" altLang="ru-RU" sz="1200" dirty="0" err="1"/>
              <a:t>Орталықафрикалық</a:t>
            </a:r>
            <a:r>
              <a:rPr lang="ru-RU" altLang="ru-RU" sz="1200" dirty="0"/>
              <a:t> Республика)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МООНСДРК (</a:t>
            </a:r>
            <a:r>
              <a:rPr lang="ru-RU" altLang="ru-RU" sz="1200" dirty="0" err="1"/>
              <a:t>Демократиялық</a:t>
            </a:r>
            <a:r>
              <a:rPr lang="ru-RU" altLang="ru-RU" sz="1200" dirty="0"/>
              <a:t> Республика Конго)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МООНЮС (</a:t>
            </a:r>
            <a:r>
              <a:rPr lang="ru-RU" altLang="ru-RU" sz="1200" dirty="0" err="1"/>
              <a:t>Оңтүстік</a:t>
            </a:r>
            <a:r>
              <a:rPr lang="ru-RU" altLang="ru-RU" sz="1200" dirty="0"/>
              <a:t> Судан)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ЮНИСФА (</a:t>
            </a:r>
            <a:r>
              <a:rPr lang="ru-RU" altLang="ru-RU" sz="1200" dirty="0" err="1"/>
              <a:t>Абьей</a:t>
            </a:r>
            <a:r>
              <a:rPr lang="ru-RU" altLang="ru-RU" sz="1200" dirty="0"/>
              <a:t>, Судан)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ЮНАМИР (</a:t>
            </a:r>
            <a:r>
              <a:rPr lang="ru-RU" altLang="ru-RU" sz="1200" dirty="0" err="1"/>
              <a:t>Дарфур</a:t>
            </a:r>
            <a:r>
              <a:rPr lang="ru-RU" altLang="ru-RU" sz="1200" dirty="0"/>
              <a:t>, Судан)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МООНК (Косово)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ВСООНК (Кипр)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ОНВУП (</a:t>
            </a:r>
            <a:r>
              <a:rPr lang="ru-RU" altLang="ru-RU" sz="1200" dirty="0" err="1"/>
              <a:t>Таяу</a:t>
            </a:r>
            <a:r>
              <a:rPr lang="ru-RU" altLang="ru-RU" sz="1200" dirty="0"/>
              <a:t> </a:t>
            </a:r>
            <a:r>
              <a:rPr lang="ru-RU" altLang="ru-RU" sz="1200" dirty="0" err="1"/>
              <a:t>Шығыс</a:t>
            </a:r>
            <a:r>
              <a:rPr lang="ru-RU" altLang="ru-RU" sz="1200" dirty="0"/>
              <a:t>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СООННР (Сирия)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ВСООНЛ (Ливан)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z="1200" dirty="0"/>
              <a:t>ГВНООНИП (</a:t>
            </a:r>
            <a:r>
              <a:rPr lang="ru-RU" altLang="ru-RU" sz="1200" dirty="0" err="1"/>
              <a:t>Үндістан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және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Пәкістан</a:t>
            </a:r>
            <a:r>
              <a:rPr lang="ru-RU" altLang="ru-RU" sz="12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" y="4131720"/>
            <a:ext cx="40525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БҰҰ 16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операцияларында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қызмет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етіп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жатқан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персоналдың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жалпы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саны (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азаматтық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волонтерлерді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қоса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санағанда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  <a:r>
              <a:rPr lang="ru-RU" dirty="0">
                <a:latin typeface="+mn-lt"/>
              </a:rPr>
              <a:t>– </a:t>
            </a:r>
            <a:r>
              <a:rPr lang="ru-RU" b="1" dirty="0">
                <a:latin typeface="+mn-lt"/>
              </a:rPr>
              <a:t>117 024 </a:t>
            </a:r>
            <a:r>
              <a:rPr lang="ru-RU" b="1" dirty="0" err="1">
                <a:latin typeface="+mn-lt"/>
              </a:rPr>
              <a:t>адам</a:t>
            </a:r>
            <a:r>
              <a:rPr lang="ru-RU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Әскери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және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полициялық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персоналмен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қамтамасыз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ететін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елдер</a:t>
            </a:r>
            <a:r>
              <a:rPr lang="ru-RU" dirty="0">
                <a:latin typeface="+mn-lt"/>
              </a:rPr>
              <a:t>– </a:t>
            </a:r>
            <a:r>
              <a:rPr lang="ru-RU" b="1" dirty="0">
                <a:latin typeface="+mn-lt"/>
              </a:rPr>
              <a:t>126 ел.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8439" name="Прямоугольник 3"/>
          <p:cNvSpPr>
            <a:spLocks noChangeArrowheads="1"/>
          </p:cNvSpPr>
          <p:nvPr/>
        </p:nvSpPr>
        <p:spPr bwMode="auto">
          <a:xfrm>
            <a:off x="8211257" y="101938"/>
            <a:ext cx="95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i="1" dirty="0"/>
              <a:t>Слайд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877</TotalTime>
  <Words>1142</Words>
  <Application>Microsoft Office PowerPoint</Application>
  <PresentationFormat>Экран (4:3)</PresentationFormat>
  <Paragraphs>143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Үкіметтік сағат  Қазақстан Республикасының 2017-2018 жылдардағы  БҰҰ Қауіпсіздік Кеңесіндегі мүшелігінің  басымдықтары туралы</vt:lpstr>
      <vt:lpstr>БҰҰ құрылымы</vt:lpstr>
      <vt:lpstr>БҰҰ Қауіпсіздік Кеңесі</vt:lpstr>
      <vt:lpstr>Қауіпсіздік Кеңесі көмекші органдар</vt:lpstr>
      <vt:lpstr>Қауіпсіздік Кеңесі көмекші органдар</vt:lpstr>
      <vt:lpstr>Слайд 6</vt:lpstr>
      <vt:lpstr>ҚР-дың БҰҰ ҚК-дегі басымдықтары</vt:lpstr>
      <vt:lpstr>Слайд 8</vt:lpstr>
      <vt:lpstr>БҰҰ бітімгершілік миссиялары</vt:lpstr>
      <vt:lpstr>Слайд 10</vt:lpstr>
      <vt:lpstr>Үкіметтік сағат  Қазақстан Республикасының 2017-2018 жылдардағы  БҰҰ Қауіпсіздік Кеңесіндегі мүшелігінің  басымдықтары туралы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Adilet Tursyn</dc:creator>
  <cp:lastModifiedBy>User</cp:lastModifiedBy>
  <cp:revision>224</cp:revision>
  <cp:lastPrinted>2017-03-12T09:34:25Z</cp:lastPrinted>
  <dcterms:created xsi:type="dcterms:W3CDTF">2017-03-09T03:44:39Z</dcterms:created>
  <dcterms:modified xsi:type="dcterms:W3CDTF">2017-03-27T06:17:48Z</dcterms:modified>
</cp:coreProperties>
</file>