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2" r:id="rId7"/>
    <p:sldId id="264" r:id="rId8"/>
    <p:sldId id="265" r:id="rId9"/>
    <p:sldId id="266" r:id="rId10"/>
    <p:sldId id="268" r:id="rId11"/>
    <p:sldId id="267" r:id="rId1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8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254635"/>
          </a:xfrm>
          <a:custGeom>
            <a:avLst/>
            <a:gdLst/>
            <a:ahLst/>
            <a:cxnLst/>
            <a:rect l="l" t="t" r="r" b="b"/>
            <a:pathLst>
              <a:path w="9144000" h="254635">
                <a:moveTo>
                  <a:pt x="9144000" y="0"/>
                </a:moveTo>
                <a:lnTo>
                  <a:pt x="0" y="0"/>
                </a:lnTo>
                <a:lnTo>
                  <a:pt x="0" y="254508"/>
                </a:lnTo>
                <a:lnTo>
                  <a:pt x="9144000" y="2545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867655"/>
            <a:ext cx="9144000" cy="276225"/>
          </a:xfrm>
          <a:custGeom>
            <a:avLst/>
            <a:gdLst/>
            <a:ahLst/>
            <a:cxnLst/>
            <a:rect l="l" t="t" r="r" b="b"/>
            <a:pathLst>
              <a:path w="9144000" h="276225">
                <a:moveTo>
                  <a:pt x="9144000" y="0"/>
                </a:moveTo>
                <a:lnTo>
                  <a:pt x="0" y="0"/>
                </a:lnTo>
                <a:lnTo>
                  <a:pt x="0" y="275843"/>
                </a:lnTo>
                <a:lnTo>
                  <a:pt x="9144000" y="27584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204" y="2859521"/>
            <a:ext cx="655690" cy="64665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741" y="2951734"/>
            <a:ext cx="481177" cy="47053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2805633"/>
            <a:ext cx="764971" cy="75443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897" y="2951734"/>
            <a:ext cx="481203" cy="47053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3264407"/>
            <a:ext cx="764971" cy="75443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741" y="3410457"/>
            <a:ext cx="481177" cy="47058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3264407"/>
            <a:ext cx="764971" cy="75443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3897" y="3410457"/>
            <a:ext cx="481203" cy="47058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3723132"/>
            <a:ext cx="764971" cy="75443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7741" y="3869182"/>
            <a:ext cx="481177" cy="47058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3723132"/>
            <a:ext cx="764971" cy="75443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3897" y="3869182"/>
            <a:ext cx="481203" cy="47058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1563" y="4183379"/>
            <a:ext cx="764971" cy="75293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7741" y="4329442"/>
            <a:ext cx="481177" cy="469049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7719" y="4183379"/>
            <a:ext cx="764971" cy="75293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3897" y="4329442"/>
            <a:ext cx="481203" cy="46904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3756" y="1751076"/>
            <a:ext cx="1226832" cy="122834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9955" y="1827275"/>
            <a:ext cx="1078992" cy="108051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173685"/>
            <a:ext cx="764971" cy="75443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7741" y="319785"/>
            <a:ext cx="481177" cy="47053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173685"/>
            <a:ext cx="764971" cy="75443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3897" y="319785"/>
            <a:ext cx="481203" cy="47053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632409"/>
            <a:ext cx="764971" cy="75443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741" y="778510"/>
            <a:ext cx="481177" cy="47053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632409"/>
            <a:ext cx="764971" cy="75443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897" y="778510"/>
            <a:ext cx="481203" cy="470535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1091133"/>
            <a:ext cx="764971" cy="75443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741" y="1237234"/>
            <a:ext cx="481177" cy="47053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1091133"/>
            <a:ext cx="764971" cy="75443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897" y="1237234"/>
            <a:ext cx="481203" cy="4705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48429" y="620090"/>
            <a:ext cx="2564129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8" y="1347216"/>
            <a:ext cx="8730996" cy="33924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3276" y="1423416"/>
            <a:ext cx="4269105" cy="3001010"/>
          </a:xfrm>
          <a:custGeom>
            <a:avLst/>
            <a:gdLst/>
            <a:ahLst/>
            <a:cxnLst/>
            <a:rect l="l" t="t" r="r" b="b"/>
            <a:pathLst>
              <a:path w="4269105" h="3001010">
                <a:moveTo>
                  <a:pt x="4268724" y="0"/>
                </a:moveTo>
                <a:lnTo>
                  <a:pt x="0" y="0"/>
                </a:lnTo>
                <a:lnTo>
                  <a:pt x="0" y="3000756"/>
                </a:lnTo>
                <a:lnTo>
                  <a:pt x="4268724" y="3000756"/>
                </a:lnTo>
                <a:lnTo>
                  <a:pt x="4268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56006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006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3462" y="53797"/>
            <a:ext cx="9170924" cy="373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051" y="2098055"/>
            <a:ext cx="7590155" cy="1846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2281" y="4873707"/>
            <a:ext cx="265429" cy="214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3675" y="4591608"/>
            <a:ext cx="21431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Астана</a:t>
            </a:r>
            <a:r>
              <a:rPr sz="1200" b="1" spc="-15" dirty="0" smtClean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200" b="1" spc="1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001F5F"/>
                </a:solidFill>
                <a:latin typeface="Arial"/>
                <a:cs typeface="Arial"/>
              </a:rPr>
              <a:t>202</a:t>
            </a:r>
            <a:r>
              <a:rPr lang="kk-KZ" sz="1200" b="1" dirty="0" smtClean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200" b="1" spc="-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 err="1" smtClean="0">
                <a:solidFill>
                  <a:srgbClr val="001F5F"/>
                </a:solidFill>
                <a:latin typeface="Arial"/>
                <a:cs typeface="Arial"/>
              </a:rPr>
              <a:t>год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8538" y="2083689"/>
            <a:ext cx="66109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5110" marR="5080" indent="-150304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ЗАКОНОПРОЕКТЫ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МЕСТНОМ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САМОУПРАВЛЕНИИ </a:t>
            </a:r>
            <a:r>
              <a:rPr sz="20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РЕСПУБЛИКЕ 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КАЗАХСТАН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6870" y="346075"/>
            <a:ext cx="4662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Министерство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национальной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экономики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20" dirty="0"/>
              <a:t>Республики</a:t>
            </a:r>
            <a:r>
              <a:rPr u="none" spc="-5" dirty="0"/>
              <a:t> </a:t>
            </a:r>
            <a:r>
              <a:rPr u="none" spc="-10" dirty="0"/>
              <a:t>Казахстан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790"/>
            <a:ext cx="9170924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9156700" algn="l"/>
              </a:tabLst>
            </a:pPr>
            <a:r>
              <a:rPr lang="ru-RU" sz="2100" u="none" spc="65" dirty="0" smtClean="0"/>
              <a:t>                          Маслихат </a:t>
            </a:r>
            <a:r>
              <a:rPr lang="ru-RU" sz="2100" u="none" spc="65" dirty="0"/>
              <a:t>и ревизионные комиссии	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4800" y="480214"/>
            <a:ext cx="3733800" cy="434340"/>
            <a:chOff x="654557" y="523493"/>
            <a:chExt cx="2609215" cy="434340"/>
          </a:xfrm>
        </p:grpSpPr>
        <p:sp>
          <p:nvSpPr>
            <p:cNvPr id="4" name="object 4"/>
            <p:cNvSpPr/>
            <p:nvPr/>
          </p:nvSpPr>
          <p:spPr>
            <a:xfrm>
              <a:off x="654557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2536698" y="0"/>
                  </a:moveTo>
                  <a:lnTo>
                    <a:pt x="72390" y="0"/>
                  </a:lnTo>
                  <a:lnTo>
                    <a:pt x="44212" y="5685"/>
                  </a:lnTo>
                  <a:lnTo>
                    <a:pt x="21202" y="21193"/>
                  </a:lnTo>
                  <a:lnTo>
                    <a:pt x="5688" y="44201"/>
                  </a:lnTo>
                  <a:lnTo>
                    <a:pt x="0" y="72389"/>
                  </a:lnTo>
                  <a:lnTo>
                    <a:pt x="0" y="361950"/>
                  </a:lnTo>
                  <a:lnTo>
                    <a:pt x="5688" y="390138"/>
                  </a:lnTo>
                  <a:lnTo>
                    <a:pt x="21202" y="413146"/>
                  </a:lnTo>
                  <a:lnTo>
                    <a:pt x="44212" y="428654"/>
                  </a:lnTo>
                  <a:lnTo>
                    <a:pt x="72390" y="434339"/>
                  </a:lnTo>
                  <a:lnTo>
                    <a:pt x="2536698" y="434339"/>
                  </a:lnTo>
                  <a:lnTo>
                    <a:pt x="2564886" y="428654"/>
                  </a:lnTo>
                  <a:lnTo>
                    <a:pt x="2587894" y="413146"/>
                  </a:lnTo>
                  <a:lnTo>
                    <a:pt x="2603402" y="390138"/>
                  </a:lnTo>
                  <a:lnTo>
                    <a:pt x="2609088" y="361950"/>
                  </a:lnTo>
                  <a:lnTo>
                    <a:pt x="2609088" y="72389"/>
                  </a:lnTo>
                  <a:lnTo>
                    <a:pt x="2603402" y="44201"/>
                  </a:lnTo>
                  <a:lnTo>
                    <a:pt x="2587894" y="21193"/>
                  </a:lnTo>
                  <a:lnTo>
                    <a:pt x="2564886" y="5685"/>
                  </a:lnTo>
                  <a:lnTo>
                    <a:pt x="2536698" y="0"/>
                  </a:lnTo>
                  <a:close/>
                </a:path>
              </a:pathLst>
            </a:custGeom>
            <a:solidFill>
              <a:srgbClr val="FFD96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4557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0" y="72389"/>
                  </a:moveTo>
                  <a:lnTo>
                    <a:pt x="5688" y="44201"/>
                  </a:lnTo>
                  <a:lnTo>
                    <a:pt x="21202" y="21193"/>
                  </a:lnTo>
                  <a:lnTo>
                    <a:pt x="44212" y="5685"/>
                  </a:lnTo>
                  <a:lnTo>
                    <a:pt x="72390" y="0"/>
                  </a:lnTo>
                  <a:lnTo>
                    <a:pt x="2536698" y="0"/>
                  </a:lnTo>
                  <a:lnTo>
                    <a:pt x="2564886" y="5685"/>
                  </a:lnTo>
                  <a:lnTo>
                    <a:pt x="2587894" y="21193"/>
                  </a:lnTo>
                  <a:lnTo>
                    <a:pt x="2603402" y="44201"/>
                  </a:lnTo>
                  <a:lnTo>
                    <a:pt x="2609088" y="72389"/>
                  </a:lnTo>
                  <a:lnTo>
                    <a:pt x="2609088" y="361950"/>
                  </a:lnTo>
                  <a:lnTo>
                    <a:pt x="2603402" y="390138"/>
                  </a:lnTo>
                  <a:lnTo>
                    <a:pt x="2587894" y="413146"/>
                  </a:lnTo>
                  <a:lnTo>
                    <a:pt x="2564886" y="428654"/>
                  </a:lnTo>
                  <a:lnTo>
                    <a:pt x="2536698" y="434339"/>
                  </a:lnTo>
                  <a:lnTo>
                    <a:pt x="72390" y="434339"/>
                  </a:lnTo>
                  <a:lnTo>
                    <a:pt x="44212" y="428654"/>
                  </a:lnTo>
                  <a:lnTo>
                    <a:pt x="21202" y="413146"/>
                  </a:lnTo>
                  <a:lnTo>
                    <a:pt x="5688" y="390138"/>
                  </a:lnTo>
                  <a:lnTo>
                    <a:pt x="0" y="361950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1060703"/>
            <a:ext cx="4158996" cy="35509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941" y="1078008"/>
            <a:ext cx="3932554" cy="227177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>
                <a:latin typeface="Microsoft Sans Serif"/>
                <a:cs typeface="Microsoft Sans Serif"/>
              </a:rPr>
              <a:t>мониторинг решения акиматами проблем, поднятых на встречах акимов с населением</a:t>
            </a:r>
          </a:p>
          <a:p>
            <a:pPr marL="193675" marR="9525" indent="-181610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310" algn="l"/>
              </a:tabLst>
            </a:pPr>
            <a:r>
              <a:rPr lang="ru-RU" sz="1100" dirty="0">
                <a:latin typeface="Microsoft Sans Serif"/>
                <a:cs typeface="Microsoft Sans Serif"/>
              </a:rPr>
              <a:t>определение видов и порядка поощрений, а также размер денежного вознаграждения граждан, участвующих в обеспечении общественного порядка</a:t>
            </a:r>
          </a:p>
          <a:p>
            <a:pPr marL="194310" marR="5080" indent="-182245" algn="just"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>
                <a:latin typeface="Microsoft Sans Serif"/>
                <a:cs typeface="Microsoft Sans Serif"/>
              </a:rPr>
              <a:t>участие депутатов в работе бюджетных комиссий акимата</a:t>
            </a:r>
          </a:p>
          <a:p>
            <a:pPr marL="194310" marR="508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>
                <a:latin typeface="Microsoft Sans Serif"/>
                <a:cs typeface="Microsoft Sans Serif"/>
              </a:rPr>
              <a:t>право инициирование уточнение бюджета по мере необходимости </a:t>
            </a:r>
          </a:p>
          <a:p>
            <a:pPr marL="194310" marR="508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>
                <a:latin typeface="Microsoft Sans Serif"/>
                <a:cs typeface="Microsoft Sans Serif"/>
              </a:rPr>
              <a:t>разграничение полномочий председателя маслихата и руководителя аппарата </a:t>
            </a:r>
            <a:r>
              <a:rPr lang="ru-RU" sz="1100" dirty="0" smtClean="0">
                <a:latin typeface="Microsoft Sans Serif"/>
                <a:cs typeface="Microsoft Sans Serif"/>
              </a:rPr>
              <a:t>маслихата</a:t>
            </a:r>
            <a:endParaRPr lang="ru-RU" sz="11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8016" y="1019555"/>
            <a:ext cx="4174490" cy="3592195"/>
          </a:xfrm>
          <a:custGeom>
            <a:avLst/>
            <a:gdLst/>
            <a:ahLst/>
            <a:cxnLst/>
            <a:rect l="l" t="t" r="r" b="b"/>
            <a:pathLst>
              <a:path w="4174490" h="3592195">
                <a:moveTo>
                  <a:pt x="4158996" y="0"/>
                </a:moveTo>
                <a:lnTo>
                  <a:pt x="0" y="0"/>
                </a:lnTo>
                <a:lnTo>
                  <a:pt x="0" y="42672"/>
                </a:lnTo>
                <a:lnTo>
                  <a:pt x="4158996" y="42672"/>
                </a:lnTo>
                <a:lnTo>
                  <a:pt x="4158996" y="0"/>
                </a:lnTo>
                <a:close/>
              </a:path>
              <a:path w="4174490" h="3592195">
                <a:moveTo>
                  <a:pt x="4174236" y="3549396"/>
                </a:moveTo>
                <a:lnTo>
                  <a:pt x="15240" y="3549396"/>
                </a:lnTo>
                <a:lnTo>
                  <a:pt x="15240" y="3592068"/>
                </a:lnTo>
                <a:lnTo>
                  <a:pt x="4174236" y="3592068"/>
                </a:lnTo>
                <a:lnTo>
                  <a:pt x="4174236" y="3549396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7532" y="1057655"/>
            <a:ext cx="4395216" cy="355396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637532" y="1019568"/>
            <a:ext cx="4395470" cy="3592195"/>
          </a:xfrm>
          <a:custGeom>
            <a:avLst/>
            <a:gdLst/>
            <a:ahLst/>
            <a:cxnLst/>
            <a:rect l="l" t="t" r="r" b="b"/>
            <a:pathLst>
              <a:path w="4395470" h="3592195">
                <a:moveTo>
                  <a:pt x="4395216" y="3535667"/>
                </a:moveTo>
                <a:lnTo>
                  <a:pt x="0" y="3535667"/>
                </a:lnTo>
                <a:lnTo>
                  <a:pt x="0" y="3592055"/>
                </a:lnTo>
                <a:lnTo>
                  <a:pt x="4395216" y="3592055"/>
                </a:lnTo>
                <a:lnTo>
                  <a:pt x="4395216" y="3535667"/>
                </a:lnTo>
                <a:close/>
              </a:path>
              <a:path w="4395470" h="3592195">
                <a:moveTo>
                  <a:pt x="4395216" y="0"/>
                </a:moveTo>
                <a:lnTo>
                  <a:pt x="0" y="0"/>
                </a:lnTo>
                <a:lnTo>
                  <a:pt x="0" y="56375"/>
                </a:lnTo>
                <a:lnTo>
                  <a:pt x="4395216" y="56375"/>
                </a:lnTo>
                <a:lnTo>
                  <a:pt x="4395216" y="0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800600" y="470054"/>
            <a:ext cx="4112641" cy="454659"/>
            <a:chOff x="5685790" y="513333"/>
            <a:chExt cx="2629535" cy="454659"/>
          </a:xfrm>
        </p:grpSpPr>
        <p:sp>
          <p:nvSpPr>
            <p:cNvPr id="20" name="object 20"/>
            <p:cNvSpPr/>
            <p:nvPr/>
          </p:nvSpPr>
          <p:spPr>
            <a:xfrm>
              <a:off x="5695950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2536698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361950"/>
                  </a:lnTo>
                  <a:lnTo>
                    <a:pt x="5685" y="390138"/>
                  </a:lnTo>
                  <a:lnTo>
                    <a:pt x="21193" y="413146"/>
                  </a:lnTo>
                  <a:lnTo>
                    <a:pt x="44201" y="428654"/>
                  </a:lnTo>
                  <a:lnTo>
                    <a:pt x="72389" y="434339"/>
                  </a:lnTo>
                  <a:lnTo>
                    <a:pt x="2536698" y="434339"/>
                  </a:lnTo>
                  <a:lnTo>
                    <a:pt x="2564886" y="428654"/>
                  </a:lnTo>
                  <a:lnTo>
                    <a:pt x="2587894" y="413146"/>
                  </a:lnTo>
                  <a:lnTo>
                    <a:pt x="2603402" y="390138"/>
                  </a:lnTo>
                  <a:lnTo>
                    <a:pt x="2609088" y="361950"/>
                  </a:lnTo>
                  <a:lnTo>
                    <a:pt x="2609088" y="72389"/>
                  </a:lnTo>
                  <a:lnTo>
                    <a:pt x="2603402" y="44201"/>
                  </a:lnTo>
                  <a:lnTo>
                    <a:pt x="2587894" y="21193"/>
                  </a:lnTo>
                  <a:lnTo>
                    <a:pt x="2564886" y="5685"/>
                  </a:lnTo>
                  <a:lnTo>
                    <a:pt x="2536698" y="0"/>
                  </a:lnTo>
                  <a:close/>
                </a:path>
              </a:pathLst>
            </a:custGeom>
            <a:solidFill>
              <a:srgbClr val="FFD96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95950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2536698" y="0"/>
                  </a:lnTo>
                  <a:lnTo>
                    <a:pt x="2564886" y="5685"/>
                  </a:lnTo>
                  <a:lnTo>
                    <a:pt x="2587894" y="21193"/>
                  </a:lnTo>
                  <a:lnTo>
                    <a:pt x="2603402" y="44201"/>
                  </a:lnTo>
                  <a:lnTo>
                    <a:pt x="2609088" y="72389"/>
                  </a:lnTo>
                  <a:lnTo>
                    <a:pt x="2609088" y="361950"/>
                  </a:lnTo>
                  <a:lnTo>
                    <a:pt x="2603402" y="390138"/>
                  </a:lnTo>
                  <a:lnTo>
                    <a:pt x="2587894" y="413146"/>
                  </a:lnTo>
                  <a:lnTo>
                    <a:pt x="2564886" y="428654"/>
                  </a:lnTo>
                  <a:lnTo>
                    <a:pt x="2536698" y="434339"/>
                  </a:lnTo>
                  <a:lnTo>
                    <a:pt x="72389" y="434339"/>
                  </a:lnTo>
                  <a:lnTo>
                    <a:pt x="44201" y="428654"/>
                  </a:lnTo>
                  <a:lnTo>
                    <a:pt x="21193" y="413146"/>
                  </a:lnTo>
                  <a:lnTo>
                    <a:pt x="5685" y="390138"/>
                  </a:lnTo>
                  <a:lnTo>
                    <a:pt x="0" y="361950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0064" y="545385"/>
            <a:ext cx="344233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67910" algn="l"/>
              </a:tabLst>
            </a:pPr>
            <a:r>
              <a:rPr lang="ru-RU" sz="1600" spc="-55" dirty="0">
                <a:solidFill>
                  <a:srgbClr val="006FCE"/>
                </a:solidFill>
                <a:latin typeface="Arial"/>
                <a:cs typeface="Arial"/>
              </a:rPr>
              <a:t>Расширение полномочий </a:t>
            </a:r>
            <a:r>
              <a:rPr lang="ru-RU" sz="1600" spc="-55" dirty="0" smtClean="0">
                <a:solidFill>
                  <a:srgbClr val="006FCE"/>
                </a:solidFill>
                <a:latin typeface="Arial"/>
                <a:cs typeface="Arial"/>
              </a:rPr>
              <a:t>маслихатов</a:t>
            </a:r>
            <a:r>
              <a:rPr lang="kk-KZ" sz="1600" b="1" spc="-5" dirty="0" smtClean="0">
                <a:solidFill>
                  <a:srgbClr val="006FCE"/>
                </a:solidFill>
                <a:latin typeface="Arial"/>
                <a:cs typeface="Arial"/>
              </a:rPr>
              <a:t>                                                 </a:t>
            </a:r>
            <a:endParaRPr lang="ru-RU" sz="1600" b="1" spc="-80" dirty="0">
              <a:solidFill>
                <a:srgbClr val="006FCE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13241" y="4911198"/>
            <a:ext cx="203835" cy="1449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0"/>
              </a:spcBef>
            </a:pPr>
            <a:r>
              <a:rPr lang="ru-RU" sz="900" dirty="0" smtClean="0">
                <a:latin typeface="Microsoft Sans Serif"/>
                <a:cs typeface="Microsoft Sans Serif"/>
              </a:rPr>
              <a:t>9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0" y="38317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492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/>
          <p:cNvSpPr txBox="1"/>
          <p:nvPr/>
        </p:nvSpPr>
        <p:spPr>
          <a:xfrm>
            <a:off x="4800600" y="1057514"/>
            <a:ext cx="3932554" cy="131253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spc="-5" dirty="0">
                <a:latin typeface="Microsoft Sans Serif"/>
                <a:cs typeface="Microsoft Sans Serif"/>
              </a:rPr>
              <a:t>отдельный порядок финансирования ревизионной комиссии по аналогии с порядком финансирования Высшей аудиторской палаты</a:t>
            </a:r>
          </a:p>
          <a:p>
            <a:pPr marL="194310" marR="6985" indent="-182245" algn="just">
              <a:lnSpc>
                <a:spcPct val="100000"/>
              </a:lnSpc>
              <a:spcBef>
                <a:spcPts val="204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spc="-10" dirty="0">
                <a:latin typeface="Microsoft Sans Serif"/>
                <a:cs typeface="Microsoft Sans Serif"/>
              </a:rPr>
              <a:t>назначение членов ревизионных комиссий  по представлению председателя ревизионной комиссии маслихатом по согласованию с Высшей аудиторской </a:t>
            </a:r>
            <a:r>
              <a:rPr lang="ru-RU" sz="1100" spc="-10" dirty="0" smtClean="0">
                <a:latin typeface="Microsoft Sans Serif"/>
                <a:cs typeface="Microsoft Sans Serif"/>
              </a:rPr>
              <a:t>палаты</a:t>
            </a:r>
            <a:endParaRPr lang="ru-RU" sz="1100" spc="-10" dirty="0">
              <a:latin typeface="Microsoft Sans Serif"/>
              <a:cs typeface="Microsoft Sans Serif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4841620" y="438150"/>
            <a:ext cx="419112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867910" algn="l"/>
              </a:tabLst>
            </a:pPr>
            <a:r>
              <a:rPr lang="ru-RU" sz="1600" spc="-55" dirty="0">
                <a:solidFill>
                  <a:srgbClr val="006FCE"/>
                </a:solidFill>
                <a:latin typeface="Arial"/>
                <a:cs typeface="Arial"/>
              </a:rPr>
              <a:t>Усиление деятельности ревизионных </a:t>
            </a:r>
            <a:r>
              <a:rPr lang="ru-RU" sz="1600" spc="-55" dirty="0" smtClean="0">
                <a:solidFill>
                  <a:srgbClr val="006FCE"/>
                </a:solidFill>
                <a:latin typeface="Arial"/>
                <a:cs typeface="Arial"/>
              </a:rPr>
              <a:t>комиссий</a:t>
            </a:r>
            <a:r>
              <a:rPr lang="kk-KZ" sz="1600" b="1" spc="-5" dirty="0" smtClean="0">
                <a:solidFill>
                  <a:srgbClr val="006FCE"/>
                </a:solidFill>
                <a:latin typeface="Arial"/>
                <a:cs typeface="Arial"/>
              </a:rPr>
              <a:t>           </a:t>
            </a:r>
            <a:endParaRPr lang="ru-RU" sz="1600" b="1" spc="-80" dirty="0">
              <a:solidFill>
                <a:srgbClr val="006FC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55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5642" y="2421458"/>
            <a:ext cx="4302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25" dirty="0">
                <a:solidFill>
                  <a:srgbClr val="001F5F"/>
                </a:solidFill>
              </a:rPr>
              <a:t>Б</a:t>
            </a:r>
            <a:r>
              <a:rPr u="none" spc="-25" dirty="0">
                <a:solidFill>
                  <a:srgbClr val="001F5F"/>
                </a:solidFill>
              </a:rPr>
              <a:t>ЛАГОДАРЮ</a:t>
            </a:r>
            <a:r>
              <a:rPr u="none" spc="125" dirty="0">
                <a:solidFill>
                  <a:srgbClr val="001F5F"/>
                </a:solidFill>
              </a:rPr>
              <a:t> </a:t>
            </a:r>
            <a:r>
              <a:rPr u="none" spc="-5" dirty="0">
                <a:solidFill>
                  <a:srgbClr val="001F5F"/>
                </a:solidFill>
              </a:rPr>
              <a:t>ЗА</a:t>
            </a:r>
            <a:r>
              <a:rPr u="none" spc="110" dirty="0">
                <a:solidFill>
                  <a:srgbClr val="001F5F"/>
                </a:solidFill>
              </a:rPr>
              <a:t> </a:t>
            </a:r>
            <a:r>
              <a:rPr u="none" spc="-10" dirty="0">
                <a:solidFill>
                  <a:srgbClr val="001F5F"/>
                </a:solidFill>
              </a:rPr>
              <a:t>ВНИМАНИЕ</a:t>
            </a:r>
            <a:r>
              <a:rPr sz="2800" u="none" spc="-10" dirty="0">
                <a:solidFill>
                  <a:srgbClr val="001F5F"/>
                </a:solidFill>
              </a:rPr>
              <a:t>!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944" y="29972"/>
            <a:ext cx="619887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u="none" spc="65" dirty="0"/>
              <a:t>Кенес</a:t>
            </a:r>
            <a:r>
              <a:rPr u="none" spc="114" dirty="0"/>
              <a:t> </a:t>
            </a:r>
            <a:r>
              <a:rPr u="none" spc="15" dirty="0"/>
              <a:t>–</a:t>
            </a:r>
            <a:r>
              <a:rPr u="none" spc="145" dirty="0"/>
              <a:t> </a:t>
            </a:r>
            <a:r>
              <a:rPr u="none" spc="65" dirty="0"/>
              <a:t>орган</a:t>
            </a:r>
            <a:r>
              <a:rPr u="none" spc="120" dirty="0"/>
              <a:t> </a:t>
            </a:r>
            <a:r>
              <a:rPr u="none" spc="65" dirty="0"/>
              <a:t>местного</a:t>
            </a:r>
            <a:r>
              <a:rPr u="none" spc="125" dirty="0"/>
              <a:t> </a:t>
            </a:r>
            <a:r>
              <a:rPr u="none" spc="70" dirty="0"/>
              <a:t>самоуправления</a:t>
            </a:r>
          </a:p>
        </p:txBody>
      </p:sp>
      <p:sp>
        <p:nvSpPr>
          <p:cNvPr id="3" name="object 3"/>
          <p:cNvSpPr/>
          <p:nvPr/>
        </p:nvSpPr>
        <p:spPr>
          <a:xfrm>
            <a:off x="2352294" y="1721357"/>
            <a:ext cx="4815840" cy="634365"/>
          </a:xfrm>
          <a:custGeom>
            <a:avLst/>
            <a:gdLst/>
            <a:ahLst/>
            <a:cxnLst/>
            <a:rect l="l" t="t" r="r" b="b"/>
            <a:pathLst>
              <a:path w="4815840" h="634364">
                <a:moveTo>
                  <a:pt x="0" y="105663"/>
                </a:moveTo>
                <a:lnTo>
                  <a:pt x="8312" y="64561"/>
                </a:lnTo>
                <a:lnTo>
                  <a:pt x="30972" y="30972"/>
                </a:lnTo>
                <a:lnTo>
                  <a:pt x="64561" y="8312"/>
                </a:lnTo>
                <a:lnTo>
                  <a:pt x="105663" y="0"/>
                </a:lnTo>
                <a:lnTo>
                  <a:pt x="4710176" y="0"/>
                </a:lnTo>
                <a:lnTo>
                  <a:pt x="4751278" y="8312"/>
                </a:lnTo>
                <a:lnTo>
                  <a:pt x="4784867" y="30972"/>
                </a:lnTo>
                <a:lnTo>
                  <a:pt x="4807527" y="64561"/>
                </a:lnTo>
                <a:lnTo>
                  <a:pt x="4815839" y="105663"/>
                </a:lnTo>
                <a:lnTo>
                  <a:pt x="4815839" y="528319"/>
                </a:lnTo>
                <a:lnTo>
                  <a:pt x="4807527" y="569422"/>
                </a:lnTo>
                <a:lnTo>
                  <a:pt x="4784867" y="603011"/>
                </a:lnTo>
                <a:lnTo>
                  <a:pt x="4751278" y="625671"/>
                </a:lnTo>
                <a:lnTo>
                  <a:pt x="4710176" y="633983"/>
                </a:lnTo>
                <a:lnTo>
                  <a:pt x="105663" y="633983"/>
                </a:lnTo>
                <a:lnTo>
                  <a:pt x="64561" y="625671"/>
                </a:lnTo>
                <a:lnTo>
                  <a:pt x="30972" y="603011"/>
                </a:lnTo>
                <a:lnTo>
                  <a:pt x="8312" y="569422"/>
                </a:lnTo>
                <a:lnTo>
                  <a:pt x="0" y="528319"/>
                </a:lnTo>
                <a:lnTo>
                  <a:pt x="0" y="105663"/>
                </a:lnTo>
                <a:close/>
              </a:path>
            </a:pathLst>
          </a:custGeom>
          <a:ln w="1981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7854" y="1774952"/>
            <a:ext cx="3204845" cy="4832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30"/>
              </a:spcBef>
            </a:pPr>
            <a:r>
              <a:rPr sz="1250" b="1" spc="15" dirty="0">
                <a:latin typeface="Arial"/>
                <a:cs typeface="Arial"/>
              </a:rPr>
              <a:t>КЕНЕС</a:t>
            </a:r>
            <a:r>
              <a:rPr sz="1250" b="1" spc="5" dirty="0">
                <a:latin typeface="Arial"/>
                <a:cs typeface="Arial"/>
              </a:rPr>
              <a:t> </a:t>
            </a:r>
            <a:r>
              <a:rPr sz="1250" b="1" spc="10" dirty="0">
                <a:latin typeface="Arial"/>
                <a:cs typeface="Arial"/>
              </a:rPr>
              <a:t>СЕЛЬСКОГО </a:t>
            </a:r>
            <a:r>
              <a:rPr sz="1250" b="1" dirty="0">
                <a:latin typeface="Arial"/>
                <a:cs typeface="Arial"/>
              </a:rPr>
              <a:t>ОКРУГА</a:t>
            </a:r>
            <a:endParaRPr sz="125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850" b="1" i="1" spc="-5" dirty="0">
                <a:latin typeface="Arial"/>
                <a:cs typeface="Arial"/>
              </a:rPr>
              <a:t>(кол-во</a:t>
            </a:r>
            <a:r>
              <a:rPr sz="850" b="1" i="1" spc="20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членов</a:t>
            </a:r>
            <a:r>
              <a:rPr sz="850" b="1" i="1" spc="2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будет</a:t>
            </a:r>
            <a:r>
              <a:rPr sz="850" b="1" i="1" spc="10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определено</a:t>
            </a:r>
            <a:r>
              <a:rPr sz="850" b="1" i="1" spc="55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в</a:t>
            </a:r>
            <a:r>
              <a:rPr sz="850" b="1" i="1" spc="-10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Типовом</a:t>
            </a:r>
            <a:r>
              <a:rPr sz="850" b="1" i="1" spc="5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регламенте </a:t>
            </a:r>
            <a:r>
              <a:rPr sz="850" b="1" i="1" spc="-22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в</a:t>
            </a:r>
            <a:r>
              <a:rPr sz="850" b="1" i="1" spc="-1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зависимости</a:t>
            </a:r>
            <a:r>
              <a:rPr sz="850" b="1" i="1" spc="5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от</a:t>
            </a:r>
            <a:r>
              <a:rPr sz="850" b="1" i="1" spc="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численности</a:t>
            </a:r>
            <a:r>
              <a:rPr sz="850" b="1" i="1" spc="5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населения</a:t>
            </a:r>
            <a:r>
              <a:rPr sz="850" b="1" i="1" spc="4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46122" y="597154"/>
            <a:ext cx="5002530" cy="1109980"/>
            <a:chOff x="2246122" y="597154"/>
            <a:chExt cx="5002530" cy="1109980"/>
          </a:xfrm>
        </p:grpSpPr>
        <p:sp>
          <p:nvSpPr>
            <p:cNvPr id="6" name="object 6"/>
            <p:cNvSpPr/>
            <p:nvPr/>
          </p:nvSpPr>
          <p:spPr>
            <a:xfrm>
              <a:off x="4561332" y="1264920"/>
              <a:ext cx="236220" cy="436245"/>
            </a:xfrm>
            <a:custGeom>
              <a:avLst/>
              <a:gdLst/>
              <a:ahLst/>
              <a:cxnLst/>
              <a:rect l="l" t="t" r="r" b="b"/>
              <a:pathLst>
                <a:path w="236220" h="436244">
                  <a:moveTo>
                    <a:pt x="118109" y="0"/>
                  </a:moveTo>
                  <a:lnTo>
                    <a:pt x="0" y="118109"/>
                  </a:lnTo>
                  <a:lnTo>
                    <a:pt x="59054" y="118109"/>
                  </a:lnTo>
                  <a:lnTo>
                    <a:pt x="59054" y="435863"/>
                  </a:lnTo>
                  <a:lnTo>
                    <a:pt x="177164" y="435863"/>
                  </a:lnTo>
                  <a:lnTo>
                    <a:pt x="177164" y="118109"/>
                  </a:lnTo>
                  <a:lnTo>
                    <a:pt x="236219" y="118109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1332" y="1264920"/>
              <a:ext cx="236220" cy="436245"/>
            </a:xfrm>
            <a:custGeom>
              <a:avLst/>
              <a:gdLst/>
              <a:ahLst/>
              <a:cxnLst/>
              <a:rect l="l" t="t" r="r" b="b"/>
              <a:pathLst>
                <a:path w="236220" h="436244">
                  <a:moveTo>
                    <a:pt x="0" y="118109"/>
                  </a:moveTo>
                  <a:lnTo>
                    <a:pt x="118109" y="0"/>
                  </a:lnTo>
                  <a:lnTo>
                    <a:pt x="236219" y="118109"/>
                  </a:lnTo>
                  <a:lnTo>
                    <a:pt x="177164" y="118109"/>
                  </a:lnTo>
                  <a:lnTo>
                    <a:pt x="177164" y="435863"/>
                  </a:lnTo>
                  <a:lnTo>
                    <a:pt x="59054" y="435863"/>
                  </a:lnTo>
                  <a:lnTo>
                    <a:pt x="59054" y="118109"/>
                  </a:lnTo>
                  <a:lnTo>
                    <a:pt x="0" y="11810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6282" y="607314"/>
              <a:ext cx="4981956" cy="6187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56282" y="607314"/>
              <a:ext cx="4982210" cy="619125"/>
            </a:xfrm>
            <a:custGeom>
              <a:avLst/>
              <a:gdLst/>
              <a:ahLst/>
              <a:cxnLst/>
              <a:rect l="l" t="t" r="r" b="b"/>
              <a:pathLst>
                <a:path w="4982209" h="619125">
                  <a:moveTo>
                    <a:pt x="0" y="113791"/>
                  </a:moveTo>
                  <a:lnTo>
                    <a:pt x="8939" y="69490"/>
                  </a:lnTo>
                  <a:lnTo>
                    <a:pt x="33321" y="33321"/>
                  </a:lnTo>
                  <a:lnTo>
                    <a:pt x="69490" y="8939"/>
                  </a:lnTo>
                  <a:lnTo>
                    <a:pt x="113792" y="0"/>
                  </a:lnTo>
                  <a:lnTo>
                    <a:pt x="4868164" y="0"/>
                  </a:lnTo>
                  <a:lnTo>
                    <a:pt x="4912465" y="8939"/>
                  </a:lnTo>
                  <a:lnTo>
                    <a:pt x="4948634" y="33321"/>
                  </a:lnTo>
                  <a:lnTo>
                    <a:pt x="4973016" y="69490"/>
                  </a:lnTo>
                  <a:lnTo>
                    <a:pt x="4981956" y="113791"/>
                  </a:lnTo>
                  <a:lnTo>
                    <a:pt x="4981956" y="504951"/>
                  </a:lnTo>
                  <a:lnTo>
                    <a:pt x="4973016" y="549253"/>
                  </a:lnTo>
                  <a:lnTo>
                    <a:pt x="4948634" y="585422"/>
                  </a:lnTo>
                  <a:lnTo>
                    <a:pt x="4912465" y="609804"/>
                  </a:lnTo>
                  <a:lnTo>
                    <a:pt x="4868164" y="618744"/>
                  </a:lnTo>
                  <a:lnTo>
                    <a:pt x="113792" y="618744"/>
                  </a:lnTo>
                  <a:lnTo>
                    <a:pt x="69490" y="609804"/>
                  </a:lnTo>
                  <a:lnTo>
                    <a:pt x="33321" y="585422"/>
                  </a:lnTo>
                  <a:lnTo>
                    <a:pt x="8939" y="549253"/>
                  </a:lnTo>
                  <a:lnTo>
                    <a:pt x="0" y="504951"/>
                  </a:lnTo>
                  <a:lnTo>
                    <a:pt x="0" y="113791"/>
                  </a:lnTo>
                  <a:close/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5682" y="662127"/>
            <a:ext cx="4418330" cy="483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35"/>
              </a:spcBef>
            </a:pPr>
            <a:r>
              <a:rPr sz="1250" b="1" spc="10" dirty="0">
                <a:latin typeface="Arial"/>
                <a:cs typeface="Arial"/>
              </a:rPr>
              <a:t>ПРЕДСЕДАТЕЛЬ</a:t>
            </a:r>
            <a:r>
              <a:rPr sz="1250" b="1" spc="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КЕНЕСА*</a:t>
            </a:r>
            <a:endParaRPr sz="125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30"/>
              </a:spcBef>
            </a:pPr>
            <a:r>
              <a:rPr sz="850" b="1" i="1" spc="-5" dirty="0">
                <a:latin typeface="Arial"/>
                <a:cs typeface="Arial"/>
              </a:rPr>
              <a:t>(избирается</a:t>
            </a:r>
            <a:r>
              <a:rPr sz="850" b="1" i="1" spc="50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из</a:t>
            </a:r>
            <a:r>
              <a:rPr sz="850" b="1" i="1" spc="10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числа</a:t>
            </a:r>
            <a:r>
              <a:rPr sz="850" b="1" i="1" spc="30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членов</a:t>
            </a:r>
            <a:r>
              <a:rPr sz="850" b="1" i="1" spc="2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кенеса</a:t>
            </a:r>
            <a:r>
              <a:rPr sz="850" b="1" i="1" spc="30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открытым</a:t>
            </a:r>
            <a:r>
              <a:rPr sz="850" b="1" i="1" spc="1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голосованием</a:t>
            </a:r>
            <a:r>
              <a:rPr sz="850" b="1" i="1" spc="6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большинством </a:t>
            </a:r>
            <a:r>
              <a:rPr sz="850" b="1" i="1" spc="-220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голосов</a:t>
            </a:r>
            <a:r>
              <a:rPr sz="850" b="1" i="1" spc="4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от</a:t>
            </a:r>
            <a:r>
              <a:rPr sz="850" b="1" i="1" spc="10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общего</a:t>
            </a:r>
            <a:r>
              <a:rPr sz="850" b="1" i="1" spc="3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числа</a:t>
            </a:r>
            <a:r>
              <a:rPr sz="850" b="1" i="1" spc="30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членов</a:t>
            </a:r>
            <a:r>
              <a:rPr sz="850" b="1" i="1" spc="25" dirty="0">
                <a:latin typeface="Arial"/>
                <a:cs typeface="Arial"/>
              </a:rPr>
              <a:t> </a:t>
            </a:r>
            <a:r>
              <a:rPr sz="850" b="1" i="1" spc="-5" dirty="0">
                <a:latin typeface="Arial"/>
                <a:cs typeface="Arial"/>
              </a:rPr>
              <a:t>кенеса)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02229" y="3687317"/>
            <a:ext cx="1351915" cy="428625"/>
          </a:xfrm>
          <a:custGeom>
            <a:avLst/>
            <a:gdLst/>
            <a:ahLst/>
            <a:cxnLst/>
            <a:rect l="l" t="t" r="r" b="b"/>
            <a:pathLst>
              <a:path w="1351914" h="428625">
                <a:moveTo>
                  <a:pt x="0" y="71373"/>
                </a:moveTo>
                <a:lnTo>
                  <a:pt x="5615" y="43612"/>
                </a:lnTo>
                <a:lnTo>
                  <a:pt x="20923" y="20923"/>
                </a:lnTo>
                <a:lnTo>
                  <a:pt x="43612" y="5615"/>
                </a:lnTo>
                <a:lnTo>
                  <a:pt x="71374" y="0"/>
                </a:lnTo>
                <a:lnTo>
                  <a:pt x="1280414" y="0"/>
                </a:lnTo>
                <a:lnTo>
                  <a:pt x="1308175" y="5615"/>
                </a:lnTo>
                <a:lnTo>
                  <a:pt x="1330864" y="20923"/>
                </a:lnTo>
                <a:lnTo>
                  <a:pt x="1346172" y="43612"/>
                </a:lnTo>
                <a:lnTo>
                  <a:pt x="1351787" y="71373"/>
                </a:lnTo>
                <a:lnTo>
                  <a:pt x="1351787" y="356869"/>
                </a:lnTo>
                <a:lnTo>
                  <a:pt x="1346172" y="384652"/>
                </a:lnTo>
                <a:lnTo>
                  <a:pt x="1330864" y="407339"/>
                </a:lnTo>
                <a:lnTo>
                  <a:pt x="1308175" y="422635"/>
                </a:lnTo>
                <a:lnTo>
                  <a:pt x="1280414" y="428243"/>
                </a:lnTo>
                <a:lnTo>
                  <a:pt x="71374" y="428243"/>
                </a:lnTo>
                <a:lnTo>
                  <a:pt x="43612" y="422635"/>
                </a:lnTo>
                <a:lnTo>
                  <a:pt x="20923" y="407339"/>
                </a:lnTo>
                <a:lnTo>
                  <a:pt x="5615" y="384652"/>
                </a:lnTo>
                <a:lnTo>
                  <a:pt x="0" y="356869"/>
                </a:lnTo>
                <a:lnTo>
                  <a:pt x="0" y="71373"/>
                </a:lnTo>
                <a:close/>
              </a:path>
            </a:pathLst>
          </a:custGeom>
          <a:ln w="198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90850" y="3731463"/>
            <a:ext cx="57150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15" dirty="0">
                <a:latin typeface="Arial"/>
                <a:cs typeface="Arial"/>
              </a:rPr>
              <a:t>Село</a:t>
            </a:r>
            <a:r>
              <a:rPr sz="1250" b="1" spc="-70" dirty="0">
                <a:latin typeface="Arial"/>
                <a:cs typeface="Arial"/>
              </a:rPr>
              <a:t> </a:t>
            </a:r>
            <a:r>
              <a:rPr sz="1250" b="1" spc="15" dirty="0"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56126" y="3672078"/>
            <a:ext cx="1353820" cy="443865"/>
          </a:xfrm>
          <a:custGeom>
            <a:avLst/>
            <a:gdLst/>
            <a:ahLst/>
            <a:cxnLst/>
            <a:rect l="l" t="t" r="r" b="b"/>
            <a:pathLst>
              <a:path w="1353820" h="443864">
                <a:moveTo>
                  <a:pt x="0" y="73914"/>
                </a:moveTo>
                <a:lnTo>
                  <a:pt x="5816" y="45166"/>
                </a:lnTo>
                <a:lnTo>
                  <a:pt x="21669" y="21669"/>
                </a:lnTo>
                <a:lnTo>
                  <a:pt x="45166" y="5816"/>
                </a:lnTo>
                <a:lnTo>
                  <a:pt x="73913" y="0"/>
                </a:lnTo>
                <a:lnTo>
                  <a:pt x="1279398" y="0"/>
                </a:lnTo>
                <a:lnTo>
                  <a:pt x="1308145" y="5816"/>
                </a:lnTo>
                <a:lnTo>
                  <a:pt x="1331642" y="21669"/>
                </a:lnTo>
                <a:lnTo>
                  <a:pt x="1347495" y="45166"/>
                </a:lnTo>
                <a:lnTo>
                  <a:pt x="1353312" y="73914"/>
                </a:lnTo>
                <a:lnTo>
                  <a:pt x="1353312" y="369570"/>
                </a:lnTo>
                <a:lnTo>
                  <a:pt x="1347495" y="398339"/>
                </a:lnTo>
                <a:lnTo>
                  <a:pt x="1331642" y="421833"/>
                </a:lnTo>
                <a:lnTo>
                  <a:pt x="1308145" y="437674"/>
                </a:lnTo>
                <a:lnTo>
                  <a:pt x="1279398" y="443484"/>
                </a:lnTo>
                <a:lnTo>
                  <a:pt x="73913" y="443484"/>
                </a:lnTo>
                <a:lnTo>
                  <a:pt x="45166" y="437674"/>
                </a:lnTo>
                <a:lnTo>
                  <a:pt x="21669" y="421833"/>
                </a:lnTo>
                <a:lnTo>
                  <a:pt x="5816" y="398339"/>
                </a:lnTo>
                <a:lnTo>
                  <a:pt x="0" y="369570"/>
                </a:lnTo>
                <a:lnTo>
                  <a:pt x="0" y="73914"/>
                </a:lnTo>
                <a:close/>
              </a:path>
            </a:pathLst>
          </a:custGeom>
          <a:ln w="198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6523" y="3716832"/>
            <a:ext cx="57213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15" dirty="0">
                <a:latin typeface="Arial"/>
                <a:cs typeface="Arial"/>
              </a:rPr>
              <a:t>Село</a:t>
            </a:r>
            <a:r>
              <a:rPr sz="1250" b="1" spc="-65" dirty="0">
                <a:latin typeface="Arial"/>
                <a:cs typeface="Arial"/>
              </a:rPr>
              <a:t> </a:t>
            </a:r>
            <a:r>
              <a:rPr sz="1250" b="1" spc="15" dirty="0"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06973" y="3672078"/>
            <a:ext cx="1353820" cy="443865"/>
          </a:xfrm>
          <a:custGeom>
            <a:avLst/>
            <a:gdLst/>
            <a:ahLst/>
            <a:cxnLst/>
            <a:rect l="l" t="t" r="r" b="b"/>
            <a:pathLst>
              <a:path w="1353820" h="443864">
                <a:moveTo>
                  <a:pt x="0" y="73914"/>
                </a:moveTo>
                <a:lnTo>
                  <a:pt x="5816" y="45166"/>
                </a:lnTo>
                <a:lnTo>
                  <a:pt x="21669" y="21669"/>
                </a:lnTo>
                <a:lnTo>
                  <a:pt x="45166" y="5816"/>
                </a:lnTo>
                <a:lnTo>
                  <a:pt x="73913" y="0"/>
                </a:lnTo>
                <a:lnTo>
                  <a:pt x="1279398" y="0"/>
                </a:lnTo>
                <a:lnTo>
                  <a:pt x="1308145" y="5816"/>
                </a:lnTo>
                <a:lnTo>
                  <a:pt x="1331642" y="21669"/>
                </a:lnTo>
                <a:lnTo>
                  <a:pt x="1347495" y="45166"/>
                </a:lnTo>
                <a:lnTo>
                  <a:pt x="1353311" y="73914"/>
                </a:lnTo>
                <a:lnTo>
                  <a:pt x="1353311" y="369570"/>
                </a:lnTo>
                <a:lnTo>
                  <a:pt x="1347495" y="398339"/>
                </a:lnTo>
                <a:lnTo>
                  <a:pt x="1331642" y="421833"/>
                </a:lnTo>
                <a:lnTo>
                  <a:pt x="1308145" y="437674"/>
                </a:lnTo>
                <a:lnTo>
                  <a:pt x="1279398" y="443484"/>
                </a:lnTo>
                <a:lnTo>
                  <a:pt x="73913" y="443484"/>
                </a:lnTo>
                <a:lnTo>
                  <a:pt x="45166" y="437674"/>
                </a:lnTo>
                <a:lnTo>
                  <a:pt x="21669" y="421833"/>
                </a:lnTo>
                <a:lnTo>
                  <a:pt x="5816" y="398339"/>
                </a:lnTo>
                <a:lnTo>
                  <a:pt x="0" y="369570"/>
                </a:lnTo>
                <a:lnTo>
                  <a:pt x="0" y="73914"/>
                </a:lnTo>
                <a:close/>
              </a:path>
            </a:pathLst>
          </a:custGeom>
          <a:ln w="198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97371" y="3717137"/>
            <a:ext cx="57213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15" dirty="0">
                <a:latin typeface="Arial"/>
                <a:cs typeface="Arial"/>
              </a:rPr>
              <a:t>Село</a:t>
            </a:r>
            <a:r>
              <a:rPr sz="1250" b="1" spc="-65" dirty="0">
                <a:latin typeface="Arial"/>
                <a:cs typeface="Arial"/>
              </a:rPr>
              <a:t> </a:t>
            </a:r>
            <a:r>
              <a:rPr sz="1250" b="1" spc="15" dirty="0"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38088" y="3314700"/>
            <a:ext cx="212090" cy="273050"/>
            <a:chOff x="6038088" y="3314700"/>
            <a:chExt cx="212090" cy="273050"/>
          </a:xfrm>
        </p:grpSpPr>
        <p:sp>
          <p:nvSpPr>
            <p:cNvPr id="18" name="object 18"/>
            <p:cNvSpPr/>
            <p:nvPr/>
          </p:nvSpPr>
          <p:spPr>
            <a:xfrm>
              <a:off x="6044184" y="3320795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99821" y="0"/>
                  </a:moveTo>
                  <a:lnTo>
                    <a:pt x="0" y="99821"/>
                  </a:lnTo>
                  <a:lnTo>
                    <a:pt x="49911" y="99821"/>
                  </a:lnTo>
                  <a:lnTo>
                    <a:pt x="49911" y="260603"/>
                  </a:lnTo>
                  <a:lnTo>
                    <a:pt x="149732" y="260603"/>
                  </a:lnTo>
                  <a:lnTo>
                    <a:pt x="149732" y="99821"/>
                  </a:lnTo>
                  <a:lnTo>
                    <a:pt x="199643" y="99821"/>
                  </a:lnTo>
                  <a:lnTo>
                    <a:pt x="99821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4184" y="3320795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0" y="99821"/>
                  </a:moveTo>
                  <a:lnTo>
                    <a:pt x="99821" y="0"/>
                  </a:lnTo>
                  <a:lnTo>
                    <a:pt x="199643" y="99821"/>
                  </a:lnTo>
                  <a:lnTo>
                    <a:pt x="149732" y="99821"/>
                  </a:lnTo>
                  <a:lnTo>
                    <a:pt x="149732" y="260603"/>
                  </a:lnTo>
                  <a:lnTo>
                    <a:pt x="49911" y="260603"/>
                  </a:lnTo>
                  <a:lnTo>
                    <a:pt x="49911" y="99821"/>
                  </a:lnTo>
                  <a:lnTo>
                    <a:pt x="0" y="9982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592070" y="2387854"/>
            <a:ext cx="3696335" cy="1195705"/>
            <a:chOff x="2592070" y="2387854"/>
            <a:chExt cx="3696335" cy="1195705"/>
          </a:xfrm>
        </p:grpSpPr>
        <p:sp>
          <p:nvSpPr>
            <p:cNvPr id="21" name="object 21"/>
            <p:cNvSpPr/>
            <p:nvPr/>
          </p:nvSpPr>
          <p:spPr>
            <a:xfrm>
              <a:off x="3168396" y="2394204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108966" y="0"/>
                  </a:moveTo>
                  <a:lnTo>
                    <a:pt x="0" y="108965"/>
                  </a:lnTo>
                  <a:lnTo>
                    <a:pt x="54483" y="108965"/>
                  </a:lnTo>
                  <a:lnTo>
                    <a:pt x="54483" y="260603"/>
                  </a:lnTo>
                  <a:lnTo>
                    <a:pt x="163449" y="260603"/>
                  </a:lnTo>
                  <a:lnTo>
                    <a:pt x="163449" y="108965"/>
                  </a:lnTo>
                  <a:lnTo>
                    <a:pt x="217931" y="108965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68396" y="2394204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0" y="108965"/>
                  </a:moveTo>
                  <a:lnTo>
                    <a:pt x="108966" y="0"/>
                  </a:lnTo>
                  <a:lnTo>
                    <a:pt x="217931" y="108965"/>
                  </a:lnTo>
                  <a:lnTo>
                    <a:pt x="163449" y="108965"/>
                  </a:lnTo>
                  <a:lnTo>
                    <a:pt x="163449" y="260603"/>
                  </a:lnTo>
                  <a:lnTo>
                    <a:pt x="54483" y="260603"/>
                  </a:lnTo>
                  <a:lnTo>
                    <a:pt x="54483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56760" y="2403348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5">
                  <a:moveTo>
                    <a:pt x="108965" y="0"/>
                  </a:moveTo>
                  <a:lnTo>
                    <a:pt x="0" y="108965"/>
                  </a:lnTo>
                  <a:lnTo>
                    <a:pt x="54482" y="108965"/>
                  </a:lnTo>
                  <a:lnTo>
                    <a:pt x="54482" y="262127"/>
                  </a:lnTo>
                  <a:lnTo>
                    <a:pt x="163449" y="262127"/>
                  </a:lnTo>
                  <a:lnTo>
                    <a:pt x="163449" y="108965"/>
                  </a:lnTo>
                  <a:lnTo>
                    <a:pt x="217931" y="108965"/>
                  </a:lnTo>
                  <a:lnTo>
                    <a:pt x="108965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56760" y="2403348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5">
                  <a:moveTo>
                    <a:pt x="0" y="108965"/>
                  </a:moveTo>
                  <a:lnTo>
                    <a:pt x="108965" y="0"/>
                  </a:lnTo>
                  <a:lnTo>
                    <a:pt x="217931" y="108965"/>
                  </a:lnTo>
                  <a:lnTo>
                    <a:pt x="163449" y="108965"/>
                  </a:lnTo>
                  <a:lnTo>
                    <a:pt x="163449" y="262127"/>
                  </a:lnTo>
                  <a:lnTo>
                    <a:pt x="54482" y="262127"/>
                  </a:lnTo>
                  <a:lnTo>
                    <a:pt x="54482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3808" y="2394204"/>
              <a:ext cx="198120" cy="260985"/>
            </a:xfrm>
            <a:custGeom>
              <a:avLst/>
              <a:gdLst/>
              <a:ahLst/>
              <a:cxnLst/>
              <a:rect l="l" t="t" r="r" b="b"/>
              <a:pathLst>
                <a:path w="198120" h="260985">
                  <a:moveTo>
                    <a:pt x="99059" y="0"/>
                  </a:moveTo>
                  <a:lnTo>
                    <a:pt x="0" y="99059"/>
                  </a:lnTo>
                  <a:lnTo>
                    <a:pt x="49529" y="99059"/>
                  </a:lnTo>
                  <a:lnTo>
                    <a:pt x="49529" y="260603"/>
                  </a:lnTo>
                  <a:lnTo>
                    <a:pt x="148589" y="260603"/>
                  </a:lnTo>
                  <a:lnTo>
                    <a:pt x="148589" y="99059"/>
                  </a:lnTo>
                  <a:lnTo>
                    <a:pt x="198119" y="9905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3808" y="2394204"/>
              <a:ext cx="198120" cy="260985"/>
            </a:xfrm>
            <a:custGeom>
              <a:avLst/>
              <a:gdLst/>
              <a:ahLst/>
              <a:cxnLst/>
              <a:rect l="l" t="t" r="r" b="b"/>
              <a:pathLst>
                <a:path w="198120" h="260985">
                  <a:moveTo>
                    <a:pt x="0" y="99059"/>
                  </a:moveTo>
                  <a:lnTo>
                    <a:pt x="99059" y="0"/>
                  </a:lnTo>
                  <a:lnTo>
                    <a:pt x="198119" y="99059"/>
                  </a:lnTo>
                  <a:lnTo>
                    <a:pt x="148589" y="99059"/>
                  </a:lnTo>
                  <a:lnTo>
                    <a:pt x="148589" y="260603"/>
                  </a:lnTo>
                  <a:lnTo>
                    <a:pt x="49529" y="260603"/>
                  </a:lnTo>
                  <a:lnTo>
                    <a:pt x="49529" y="99059"/>
                  </a:lnTo>
                  <a:lnTo>
                    <a:pt x="0" y="9905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68396" y="3316224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108966" y="0"/>
                  </a:moveTo>
                  <a:lnTo>
                    <a:pt x="0" y="108965"/>
                  </a:lnTo>
                  <a:lnTo>
                    <a:pt x="54483" y="108965"/>
                  </a:lnTo>
                  <a:lnTo>
                    <a:pt x="54483" y="260603"/>
                  </a:lnTo>
                  <a:lnTo>
                    <a:pt x="163449" y="260603"/>
                  </a:lnTo>
                  <a:lnTo>
                    <a:pt x="163449" y="108965"/>
                  </a:lnTo>
                  <a:lnTo>
                    <a:pt x="217931" y="108965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68396" y="3316224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0" y="108965"/>
                  </a:moveTo>
                  <a:lnTo>
                    <a:pt x="108966" y="0"/>
                  </a:lnTo>
                  <a:lnTo>
                    <a:pt x="217931" y="108965"/>
                  </a:lnTo>
                  <a:lnTo>
                    <a:pt x="163449" y="108965"/>
                  </a:lnTo>
                  <a:lnTo>
                    <a:pt x="163449" y="260603"/>
                  </a:lnTo>
                  <a:lnTo>
                    <a:pt x="54483" y="260603"/>
                  </a:lnTo>
                  <a:lnTo>
                    <a:pt x="54483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02230" y="2707386"/>
              <a:ext cx="1409700" cy="556260"/>
            </a:xfrm>
            <a:custGeom>
              <a:avLst/>
              <a:gdLst/>
              <a:ahLst/>
              <a:cxnLst/>
              <a:rect l="l" t="t" r="r" b="b"/>
              <a:pathLst>
                <a:path w="1409700" h="556260">
                  <a:moveTo>
                    <a:pt x="0" y="92709"/>
                  </a:moveTo>
                  <a:lnTo>
                    <a:pt x="7288" y="56632"/>
                  </a:lnTo>
                  <a:lnTo>
                    <a:pt x="27162" y="27162"/>
                  </a:lnTo>
                  <a:lnTo>
                    <a:pt x="56632" y="7288"/>
                  </a:lnTo>
                  <a:lnTo>
                    <a:pt x="92709" y="0"/>
                  </a:lnTo>
                  <a:lnTo>
                    <a:pt x="1316990" y="0"/>
                  </a:lnTo>
                  <a:lnTo>
                    <a:pt x="1353067" y="7288"/>
                  </a:lnTo>
                  <a:lnTo>
                    <a:pt x="1382537" y="27162"/>
                  </a:lnTo>
                  <a:lnTo>
                    <a:pt x="1402411" y="56632"/>
                  </a:lnTo>
                  <a:lnTo>
                    <a:pt x="1409699" y="92709"/>
                  </a:lnTo>
                  <a:lnTo>
                    <a:pt x="1409699" y="463550"/>
                  </a:lnTo>
                  <a:lnTo>
                    <a:pt x="1402411" y="499627"/>
                  </a:lnTo>
                  <a:lnTo>
                    <a:pt x="1382537" y="529097"/>
                  </a:lnTo>
                  <a:lnTo>
                    <a:pt x="1353067" y="548971"/>
                  </a:lnTo>
                  <a:lnTo>
                    <a:pt x="1316990" y="556259"/>
                  </a:lnTo>
                  <a:lnTo>
                    <a:pt x="92709" y="556259"/>
                  </a:lnTo>
                  <a:lnTo>
                    <a:pt x="56632" y="548971"/>
                  </a:lnTo>
                  <a:lnTo>
                    <a:pt x="27162" y="529097"/>
                  </a:lnTo>
                  <a:lnTo>
                    <a:pt x="7288" y="499627"/>
                  </a:lnTo>
                  <a:lnTo>
                    <a:pt x="0" y="463550"/>
                  </a:lnTo>
                  <a:lnTo>
                    <a:pt x="0" y="92709"/>
                  </a:lnTo>
                  <a:close/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761" y="43967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65779" y="3018282"/>
            <a:ext cx="48196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-35" dirty="0">
                <a:latin typeface="Arial"/>
                <a:cs typeface="Arial"/>
              </a:rPr>
              <a:t>С</a:t>
            </a:r>
            <a:r>
              <a:rPr sz="1250" b="1" spc="-20" dirty="0">
                <a:latin typeface="Arial"/>
                <a:cs typeface="Arial"/>
              </a:rPr>
              <a:t>Х</a:t>
            </a:r>
            <a:r>
              <a:rPr sz="1250" b="1" spc="5" dirty="0">
                <a:latin typeface="Arial"/>
                <a:cs typeface="Arial"/>
              </a:rPr>
              <a:t>О</a:t>
            </a:r>
            <a:r>
              <a:rPr sz="1250" b="1" spc="20" dirty="0">
                <a:latin typeface="Arial"/>
                <a:cs typeface="Arial"/>
              </a:rPr>
              <a:t>Д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40885" y="2695194"/>
            <a:ext cx="1409700" cy="556260"/>
          </a:xfrm>
          <a:custGeom>
            <a:avLst/>
            <a:gdLst/>
            <a:ahLst/>
            <a:cxnLst/>
            <a:rect l="l" t="t" r="r" b="b"/>
            <a:pathLst>
              <a:path w="1409700" h="556260">
                <a:moveTo>
                  <a:pt x="0" y="92710"/>
                </a:moveTo>
                <a:lnTo>
                  <a:pt x="7288" y="56632"/>
                </a:lnTo>
                <a:lnTo>
                  <a:pt x="27162" y="27162"/>
                </a:lnTo>
                <a:lnTo>
                  <a:pt x="56632" y="7288"/>
                </a:lnTo>
                <a:lnTo>
                  <a:pt x="92710" y="0"/>
                </a:lnTo>
                <a:lnTo>
                  <a:pt x="1316989" y="0"/>
                </a:lnTo>
                <a:lnTo>
                  <a:pt x="1353067" y="7288"/>
                </a:lnTo>
                <a:lnTo>
                  <a:pt x="1382537" y="27162"/>
                </a:lnTo>
                <a:lnTo>
                  <a:pt x="1402411" y="56632"/>
                </a:lnTo>
                <a:lnTo>
                  <a:pt x="1409700" y="92710"/>
                </a:lnTo>
                <a:lnTo>
                  <a:pt x="1409700" y="463550"/>
                </a:lnTo>
                <a:lnTo>
                  <a:pt x="1402411" y="499627"/>
                </a:lnTo>
                <a:lnTo>
                  <a:pt x="1382537" y="529097"/>
                </a:lnTo>
                <a:lnTo>
                  <a:pt x="1353067" y="548971"/>
                </a:lnTo>
                <a:lnTo>
                  <a:pt x="1316989" y="556260"/>
                </a:lnTo>
                <a:lnTo>
                  <a:pt x="92710" y="556260"/>
                </a:lnTo>
                <a:lnTo>
                  <a:pt x="56632" y="548971"/>
                </a:lnTo>
                <a:lnTo>
                  <a:pt x="27162" y="529097"/>
                </a:lnTo>
                <a:lnTo>
                  <a:pt x="7288" y="499627"/>
                </a:lnTo>
                <a:lnTo>
                  <a:pt x="0" y="463550"/>
                </a:lnTo>
                <a:lnTo>
                  <a:pt x="0" y="92710"/>
                </a:lnTo>
                <a:close/>
              </a:path>
            </a:pathLst>
          </a:custGeom>
          <a:ln w="198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27450" y="3005785"/>
            <a:ext cx="1946910" cy="5740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135"/>
              </a:spcBef>
            </a:pPr>
            <a:r>
              <a:rPr sz="1250" b="1" spc="-5" dirty="0">
                <a:latin typeface="Arial"/>
                <a:cs typeface="Arial"/>
              </a:rPr>
              <a:t>СХОД</a:t>
            </a:r>
            <a:endParaRPr sz="1250">
              <a:latin typeface="Arial"/>
              <a:cs typeface="Arial"/>
            </a:endParaRPr>
          </a:p>
          <a:p>
            <a:pPr marL="620395" marR="5080" indent="-608330">
              <a:lnSpc>
                <a:spcPct val="104000"/>
              </a:lnSpc>
              <a:spcBef>
                <a:spcPts val="905"/>
              </a:spcBef>
            </a:pPr>
            <a:r>
              <a:rPr sz="750" b="1" spc="15" dirty="0">
                <a:solidFill>
                  <a:srgbClr val="1F4E79"/>
                </a:solidFill>
                <a:latin typeface="Arial"/>
                <a:cs typeface="Arial"/>
              </a:rPr>
              <a:t>избирают</a:t>
            </a:r>
            <a:r>
              <a:rPr sz="750" b="1" spc="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50" b="1" spc="10" dirty="0">
                <a:solidFill>
                  <a:srgbClr val="1F4E79"/>
                </a:solidFill>
                <a:latin typeface="Arial"/>
                <a:cs typeface="Arial"/>
              </a:rPr>
              <a:t>на</a:t>
            </a:r>
            <a:r>
              <a:rPr sz="750" b="1" spc="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50" b="1" spc="10" dirty="0">
                <a:solidFill>
                  <a:srgbClr val="1F4E79"/>
                </a:solidFill>
                <a:latin typeface="Arial"/>
                <a:cs typeface="Arial"/>
              </a:rPr>
              <a:t>сходе</a:t>
            </a:r>
            <a:r>
              <a:rPr sz="750" b="1" spc="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1F4E79"/>
                </a:solidFill>
                <a:latin typeface="Arial"/>
                <a:cs typeface="Arial"/>
              </a:rPr>
              <a:t>прямым</a:t>
            </a:r>
            <a:r>
              <a:rPr sz="750" b="1" spc="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1F4E79"/>
                </a:solidFill>
                <a:latin typeface="Arial"/>
                <a:cs typeface="Arial"/>
              </a:rPr>
              <a:t>открытым </a:t>
            </a:r>
            <a:r>
              <a:rPr sz="750" b="1" spc="-19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1F4E79"/>
                </a:solidFill>
                <a:latin typeface="Arial"/>
                <a:cs typeface="Arial"/>
              </a:rPr>
              <a:t>голосованием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79541" y="2695194"/>
            <a:ext cx="1408430" cy="556260"/>
          </a:xfrm>
          <a:custGeom>
            <a:avLst/>
            <a:gdLst/>
            <a:ahLst/>
            <a:cxnLst/>
            <a:rect l="l" t="t" r="r" b="b"/>
            <a:pathLst>
              <a:path w="1408429" h="556260">
                <a:moveTo>
                  <a:pt x="0" y="92710"/>
                </a:moveTo>
                <a:lnTo>
                  <a:pt x="7288" y="56632"/>
                </a:lnTo>
                <a:lnTo>
                  <a:pt x="27162" y="27162"/>
                </a:lnTo>
                <a:lnTo>
                  <a:pt x="56632" y="7288"/>
                </a:lnTo>
                <a:lnTo>
                  <a:pt x="92710" y="0"/>
                </a:lnTo>
                <a:lnTo>
                  <a:pt x="1315465" y="0"/>
                </a:lnTo>
                <a:lnTo>
                  <a:pt x="1351543" y="7288"/>
                </a:lnTo>
                <a:lnTo>
                  <a:pt x="1381013" y="27162"/>
                </a:lnTo>
                <a:lnTo>
                  <a:pt x="1400887" y="56632"/>
                </a:lnTo>
                <a:lnTo>
                  <a:pt x="1408176" y="92710"/>
                </a:lnTo>
                <a:lnTo>
                  <a:pt x="1408176" y="463550"/>
                </a:lnTo>
                <a:lnTo>
                  <a:pt x="1400887" y="499627"/>
                </a:lnTo>
                <a:lnTo>
                  <a:pt x="1381013" y="529097"/>
                </a:lnTo>
                <a:lnTo>
                  <a:pt x="1351543" y="548971"/>
                </a:lnTo>
                <a:lnTo>
                  <a:pt x="1315465" y="556260"/>
                </a:lnTo>
                <a:lnTo>
                  <a:pt x="92710" y="556260"/>
                </a:lnTo>
                <a:lnTo>
                  <a:pt x="56632" y="548971"/>
                </a:lnTo>
                <a:lnTo>
                  <a:pt x="27162" y="529097"/>
                </a:lnTo>
                <a:lnTo>
                  <a:pt x="7288" y="499627"/>
                </a:lnTo>
                <a:lnTo>
                  <a:pt x="0" y="463550"/>
                </a:lnTo>
                <a:lnTo>
                  <a:pt x="0" y="92710"/>
                </a:lnTo>
                <a:close/>
              </a:path>
            </a:pathLst>
          </a:custGeom>
          <a:ln w="198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943091" y="3005785"/>
            <a:ext cx="48196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-30" dirty="0">
                <a:latin typeface="Arial"/>
                <a:cs typeface="Arial"/>
              </a:rPr>
              <a:t>С</a:t>
            </a:r>
            <a:r>
              <a:rPr sz="1250" b="1" spc="-25" dirty="0">
                <a:latin typeface="Arial"/>
                <a:cs typeface="Arial"/>
              </a:rPr>
              <a:t>Х</a:t>
            </a:r>
            <a:r>
              <a:rPr sz="1250" b="1" spc="5" dirty="0">
                <a:latin typeface="Arial"/>
                <a:cs typeface="Arial"/>
              </a:rPr>
              <a:t>О</a:t>
            </a:r>
            <a:r>
              <a:rPr sz="1250" b="1" spc="25" dirty="0">
                <a:latin typeface="Arial"/>
                <a:cs typeface="Arial"/>
              </a:rPr>
              <a:t>Д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185160" y="670559"/>
            <a:ext cx="3133725" cy="2273935"/>
            <a:chOff x="3185160" y="670559"/>
            <a:chExt cx="3133725" cy="2273935"/>
          </a:xfrm>
        </p:grpSpPr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5160" y="2764536"/>
              <a:ext cx="210312" cy="1798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9056" y="2753867"/>
              <a:ext cx="210312" cy="1813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8192" y="2764536"/>
              <a:ext cx="210312" cy="1798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9732" y="1717548"/>
              <a:ext cx="231647" cy="2895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1380" y="670559"/>
              <a:ext cx="172212" cy="17221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78307" y="4523333"/>
            <a:ext cx="8084820" cy="395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50" b="1" spc="-5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Должность</a:t>
            </a:r>
            <a:r>
              <a:rPr sz="10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00AF50"/>
                </a:solidFill>
                <a:latin typeface="Arial"/>
                <a:cs typeface="Arial"/>
              </a:rPr>
              <a:t>ПРЕДСЕДАТЕЛЯ</a:t>
            </a:r>
            <a:r>
              <a:rPr sz="1150" b="1" spc="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00AF50"/>
                </a:solidFill>
                <a:latin typeface="Arial"/>
                <a:cs typeface="Arial"/>
              </a:rPr>
              <a:t>КЕНЕСА</a:t>
            </a:r>
            <a:r>
              <a:rPr sz="1150" b="1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00AF50"/>
                </a:solidFill>
                <a:latin typeface="Arial"/>
                <a:cs typeface="Arial"/>
              </a:rPr>
              <a:t>–</a:t>
            </a:r>
            <a:r>
              <a:rPr sz="115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00AF50"/>
                </a:solidFill>
                <a:latin typeface="Arial"/>
                <a:cs typeface="Arial"/>
              </a:rPr>
              <a:t>ПОСТОЯННАЯ</a:t>
            </a:r>
            <a:r>
              <a:rPr sz="1000" b="1" spc="-1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заработная</a:t>
            </a:r>
            <a:r>
              <a:rPr sz="1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плата</a:t>
            </a:r>
            <a:r>
              <a:rPr sz="10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которого</a:t>
            </a:r>
            <a:r>
              <a:rPr sz="1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будет</a:t>
            </a:r>
            <a:r>
              <a:rPr sz="1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приравнена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заработной</a:t>
            </a:r>
            <a:r>
              <a:rPr sz="10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плате</a:t>
            </a:r>
            <a:endParaRPr sz="10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35"/>
              </a:spcBef>
            </a:pP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руководителя</a:t>
            </a:r>
            <a:r>
              <a:rPr sz="10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структурного</a:t>
            </a:r>
            <a:r>
              <a:rPr sz="10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подразделения</a:t>
            </a:r>
            <a:r>
              <a:rPr sz="10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аппарата</a:t>
            </a:r>
            <a:r>
              <a:rPr sz="1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сельского</a:t>
            </a:r>
            <a:r>
              <a:rPr sz="1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акима</a:t>
            </a:r>
            <a:r>
              <a:rPr sz="1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001F5F"/>
                </a:solidFill>
                <a:latin typeface="Arial"/>
                <a:cs typeface="Arial"/>
              </a:rPr>
              <a:t>(в</a:t>
            </a:r>
            <a:r>
              <a:rPr sz="1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 err="1" smtClean="0">
                <a:solidFill>
                  <a:srgbClr val="001F5F"/>
                </a:solidFill>
                <a:latin typeface="Arial"/>
                <a:cs typeface="Arial"/>
              </a:rPr>
              <a:t>размере</a:t>
            </a:r>
            <a:r>
              <a:rPr lang="kk-KZ" sz="1000" b="1" spc="-10" dirty="0" smtClean="0">
                <a:solidFill>
                  <a:srgbClr val="001F5F"/>
                </a:solidFill>
                <a:latin typeface="Arial"/>
                <a:cs typeface="Arial"/>
              </a:rPr>
              <a:t> ≈</a:t>
            </a:r>
            <a:r>
              <a:rPr sz="1000" b="1" spc="2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50" b="1" spc="20" dirty="0" smtClean="0">
                <a:solidFill>
                  <a:srgbClr val="00AF50"/>
                </a:solidFill>
                <a:latin typeface="Arial"/>
                <a:cs typeface="Arial"/>
              </a:rPr>
              <a:t>263</a:t>
            </a:r>
            <a:r>
              <a:rPr sz="1250" b="1" spc="-80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AF50"/>
                </a:solidFill>
                <a:latin typeface="Arial"/>
                <a:cs typeface="Arial"/>
              </a:rPr>
              <a:t>тыс.</a:t>
            </a:r>
            <a:r>
              <a:rPr sz="10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AF50"/>
                </a:solidFill>
                <a:latin typeface="Arial"/>
                <a:cs typeface="Arial"/>
              </a:rPr>
              <a:t>тенге)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913241" y="4911198"/>
            <a:ext cx="203835" cy="1771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0"/>
              </a:spcBef>
            </a:pPr>
            <a:r>
              <a:rPr sz="900" spc="-5" dirty="0">
                <a:latin typeface="Microsoft Sans Serif"/>
                <a:cs typeface="Microsoft Sans Serif"/>
              </a:rPr>
              <a:t>1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1153617"/>
            <a:ext cx="8740140" cy="36301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3390" y="1393063"/>
            <a:ext cx="8585835" cy="30557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15900" algn="l"/>
              </a:tabLst>
            </a:pPr>
            <a:r>
              <a:rPr sz="1100" spc="-5" dirty="0">
                <a:latin typeface="Microsoft Sans Serif"/>
                <a:cs typeface="Microsoft Sans Serif"/>
              </a:rPr>
              <a:t>утверждение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бюджета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с/о</a:t>
            </a:r>
            <a:r>
              <a:rPr sz="1100" dirty="0">
                <a:latin typeface="Microsoft Sans Serif"/>
                <a:cs typeface="Microsoft Sans Serif"/>
              </a:rPr>
              <a:t> и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отчета</a:t>
            </a:r>
            <a:r>
              <a:rPr sz="1100" dirty="0">
                <a:latin typeface="Microsoft Sans Serif"/>
                <a:cs typeface="Microsoft Sans Serif"/>
              </a:rPr>
              <a:t> о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его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исполнении,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контроль </a:t>
            </a:r>
            <a:r>
              <a:rPr sz="1100" spc="-25" dirty="0">
                <a:latin typeface="Microsoft Sans Serif"/>
                <a:cs typeface="Microsoft Sans Serif"/>
              </a:rPr>
              <a:t>за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исполнением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бюджета</a:t>
            </a:r>
            <a:endParaRPr sz="1100" dirty="0">
              <a:latin typeface="Microsoft Sans Serif"/>
              <a:cs typeface="Microsoft Sans Serif"/>
            </a:endParaRPr>
          </a:p>
          <a:p>
            <a:pPr marL="215265" indent="-203200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215900" algn="l"/>
              </a:tabLst>
            </a:pPr>
            <a:r>
              <a:rPr sz="1100" spc="-5" dirty="0">
                <a:latin typeface="Microsoft Sans Serif"/>
                <a:cs typeface="Microsoft Sans Serif"/>
              </a:rPr>
              <a:t>утверждение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программы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развития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местного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сообщества</a:t>
            </a:r>
          </a:p>
          <a:p>
            <a:pPr marL="215265" indent="-203200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215900" algn="l"/>
              </a:tabLst>
            </a:pPr>
            <a:r>
              <a:rPr sz="1100" spc="-5" dirty="0" smtClean="0">
                <a:latin typeface="Microsoft Sans Serif"/>
                <a:cs typeface="Microsoft Sans Serif"/>
              </a:rPr>
              <a:t>утверждение</a:t>
            </a:r>
            <a:r>
              <a:rPr sz="1100" spc="-10" dirty="0" smtClean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перечня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видов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услуг,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оказываемых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аппаратом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акима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с/о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lang="kk-KZ" sz="1100" dirty="0" smtClean="0">
                <a:latin typeface="Microsoft Sans Serif"/>
                <a:cs typeface="Microsoft Sans Serif"/>
              </a:rPr>
              <a:t>на платной основе</a:t>
            </a:r>
          </a:p>
          <a:p>
            <a:pPr marL="215265" indent="-203200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215900" algn="l"/>
              </a:tabLst>
            </a:pPr>
            <a:r>
              <a:rPr lang="kk-KZ" sz="1100" dirty="0" smtClean="0">
                <a:latin typeface="Microsoft Sans Serif"/>
                <a:cs typeface="Microsoft Sans Serif"/>
              </a:rPr>
              <a:t>согласование</a:t>
            </a:r>
            <a:r>
              <a:rPr sz="1100" spc="-10" dirty="0" smtClean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сдельных</a:t>
            </a:r>
            <a:r>
              <a:rPr sz="1100" spc="-10" dirty="0">
                <a:latin typeface="Microsoft Sans Serif"/>
                <a:cs typeface="Microsoft Sans Serif"/>
              </a:rPr>
              <a:t> расценок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по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сдельной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оплате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труда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при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оказании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аппаратом </a:t>
            </a:r>
            <a:r>
              <a:rPr sz="1100" spc="-20" dirty="0">
                <a:latin typeface="Microsoft Sans Serif"/>
                <a:cs typeface="Microsoft Sans Serif"/>
              </a:rPr>
              <a:t>акима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с/о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услуг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на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платной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основе</a:t>
            </a:r>
          </a:p>
          <a:p>
            <a:pPr marL="215265" indent="-203200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215900" algn="l"/>
              </a:tabLst>
            </a:pPr>
            <a:r>
              <a:rPr sz="1100" spc="-5" dirty="0">
                <a:latin typeface="Microsoft Sans Serif"/>
                <a:cs typeface="Microsoft Sans Serif"/>
              </a:rPr>
              <a:t>утверждение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правил</a:t>
            </a:r>
            <a:r>
              <a:rPr sz="1100" spc="-5" dirty="0">
                <a:latin typeface="Microsoft Sans Serif"/>
                <a:cs typeface="Microsoft Sans Serif"/>
              </a:rPr>
              <a:t> благоустройства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населенных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пунктов</a:t>
            </a:r>
            <a:endParaRPr sz="1100" dirty="0">
              <a:latin typeface="Microsoft Sans Serif"/>
              <a:cs typeface="Microsoft Sans Serif"/>
            </a:endParaRPr>
          </a:p>
          <a:p>
            <a:pPr marL="215265" indent="-203200">
              <a:lnSpc>
                <a:spcPct val="100000"/>
              </a:lnSpc>
              <a:spcBef>
                <a:spcPts val="1035"/>
              </a:spcBef>
              <a:buFont typeface="Wingdings"/>
              <a:buChar char=""/>
              <a:tabLst>
                <a:tab pos="215900" algn="l"/>
              </a:tabLst>
            </a:pPr>
            <a:r>
              <a:rPr sz="1100" dirty="0">
                <a:latin typeface="Microsoft Sans Serif"/>
                <a:cs typeface="Microsoft Sans Serif"/>
              </a:rPr>
              <a:t>определение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мест </a:t>
            </a:r>
            <a:r>
              <a:rPr sz="1100" spc="-5" dirty="0">
                <a:latin typeface="Microsoft Sans Serif"/>
                <a:cs typeface="Microsoft Sans Serif"/>
              </a:rPr>
              <a:t>уличной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торговли,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проведения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праздничных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мероприятий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и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конкурсов</a:t>
            </a:r>
            <a:endParaRPr sz="1100" dirty="0">
              <a:latin typeface="Microsoft Sans Serif"/>
              <a:cs typeface="Microsoft Sans Serif"/>
            </a:endParaRPr>
          </a:p>
          <a:p>
            <a:pPr marL="215265" marR="5715" indent="-203200" algn="just">
              <a:lnSpc>
                <a:spcPct val="148100"/>
              </a:lnSpc>
              <a:spcBef>
                <a:spcPts val="425"/>
              </a:spcBef>
              <a:buFont typeface="Wingdings"/>
              <a:buChar char=""/>
              <a:tabLst>
                <a:tab pos="215900" algn="l"/>
              </a:tabLst>
            </a:pPr>
            <a:r>
              <a:rPr sz="1100" spc="-10" dirty="0">
                <a:latin typeface="Microsoft Sans Serif"/>
                <a:cs typeface="Microsoft Sans Serif"/>
              </a:rPr>
              <a:t>заключение</a:t>
            </a:r>
            <a:r>
              <a:rPr sz="1100" spc="-5" dirty="0">
                <a:latin typeface="Microsoft Sans Serif"/>
                <a:cs typeface="Microsoft Sans Serif"/>
              </a:rPr>
              <a:t> соглашений</a:t>
            </a:r>
            <a:r>
              <a:rPr sz="1100" spc="27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о</a:t>
            </a:r>
            <a:r>
              <a:rPr sz="1100" spc="28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сотрудничестве</a:t>
            </a:r>
            <a:r>
              <a:rPr sz="1100" spc="27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с</a:t>
            </a:r>
            <a:r>
              <a:rPr sz="1100" spc="28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другими</a:t>
            </a:r>
            <a:r>
              <a:rPr sz="1100" spc="26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адм.</a:t>
            </a:r>
            <a:r>
              <a:rPr sz="1100" spc="26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терр.</a:t>
            </a:r>
            <a:r>
              <a:rPr sz="1100" spc="27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единицами</a:t>
            </a:r>
            <a:r>
              <a:rPr sz="1100" spc="26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по</a:t>
            </a:r>
            <a:r>
              <a:rPr sz="1100" spc="27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общим</a:t>
            </a:r>
            <a:r>
              <a:rPr sz="1100" spc="26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вопросам</a:t>
            </a:r>
            <a:r>
              <a:rPr sz="1100" spc="26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местного</a:t>
            </a:r>
            <a:r>
              <a:rPr sz="1100" spc="26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значения 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000" i="1" spc="-5" dirty="0" smtClean="0">
                <a:latin typeface="Arial"/>
                <a:cs typeface="Arial"/>
              </a:rPr>
              <a:t>(</a:t>
            </a:r>
            <a:r>
              <a:rPr lang="ru-RU" sz="1000" i="1" spc="-5" dirty="0">
                <a:latin typeface="Arial"/>
                <a:cs typeface="Arial"/>
              </a:rPr>
              <a:t>взаимопомощь</a:t>
            </a:r>
            <a:r>
              <a:rPr lang="ru-RU" sz="1000" i="1" spc="-15" dirty="0">
                <a:latin typeface="Arial"/>
                <a:cs typeface="Arial"/>
              </a:rPr>
              <a:t> </a:t>
            </a:r>
            <a:r>
              <a:rPr lang="ru-RU" sz="1000" i="1" dirty="0">
                <a:latin typeface="Arial"/>
                <a:cs typeface="Arial"/>
              </a:rPr>
              <a:t>в</a:t>
            </a:r>
            <a:r>
              <a:rPr lang="ru-RU" sz="1000" i="1" spc="-5" dirty="0">
                <a:latin typeface="Arial"/>
                <a:cs typeface="Arial"/>
              </a:rPr>
              <a:t> </a:t>
            </a:r>
            <a:r>
              <a:rPr lang="ru-RU" sz="1000" i="1" dirty="0">
                <a:latin typeface="Arial"/>
                <a:cs typeface="Arial"/>
              </a:rPr>
              <a:t>случае</a:t>
            </a:r>
            <a:r>
              <a:rPr lang="ru-RU" sz="1000" i="1" spc="-10" dirty="0">
                <a:latin typeface="Arial"/>
                <a:cs typeface="Arial"/>
              </a:rPr>
              <a:t> </a:t>
            </a:r>
            <a:r>
              <a:rPr lang="ru-RU" sz="1000" i="1" spc="-5" dirty="0">
                <a:latin typeface="Arial"/>
                <a:cs typeface="Arial"/>
              </a:rPr>
              <a:t>возникновения</a:t>
            </a:r>
            <a:r>
              <a:rPr lang="ru-RU" sz="1000" i="1" spc="10" dirty="0">
                <a:latin typeface="Arial"/>
                <a:cs typeface="Arial"/>
              </a:rPr>
              <a:t> </a:t>
            </a:r>
            <a:r>
              <a:rPr lang="ru-RU" sz="1000" i="1" dirty="0" smtClean="0">
                <a:latin typeface="Arial"/>
                <a:cs typeface="Arial"/>
              </a:rPr>
              <a:t>ЧС,</a:t>
            </a:r>
            <a:r>
              <a:rPr lang="ru-RU" sz="1000" i="1" spc="-15" dirty="0" smtClean="0">
                <a:latin typeface="Arial"/>
                <a:cs typeface="Arial"/>
              </a:rPr>
              <a:t> </a:t>
            </a:r>
            <a:r>
              <a:rPr sz="1000" i="1" spc="-5" dirty="0" smtClean="0">
                <a:latin typeface="Arial"/>
                <a:cs typeface="Arial"/>
              </a:rPr>
              <a:t>ремонт</a:t>
            </a:r>
            <a:r>
              <a:rPr sz="1000" i="1" spc="245" dirty="0" smtClean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и</a:t>
            </a:r>
            <a:r>
              <a:rPr sz="1000" i="1" spc="254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строительство</a:t>
            </a:r>
            <a:r>
              <a:rPr sz="1000" i="1" spc="24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коммуникаций,</a:t>
            </a:r>
            <a:r>
              <a:rPr sz="1000" i="1" spc="24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пользование</a:t>
            </a:r>
            <a:r>
              <a:rPr sz="1000" i="1" spc="24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общим</a:t>
            </a:r>
            <a:r>
              <a:rPr sz="1000" i="1" spc="24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лесным,</a:t>
            </a:r>
            <a:r>
              <a:rPr sz="1000" i="1" spc="49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водным,</a:t>
            </a:r>
            <a:r>
              <a:rPr sz="1000" i="1" spc="490" dirty="0">
                <a:latin typeface="Arial"/>
                <a:cs typeface="Arial"/>
              </a:rPr>
              <a:t> </a:t>
            </a:r>
            <a:r>
              <a:rPr sz="1000" i="1" spc="-5" dirty="0" smtClean="0">
                <a:latin typeface="Arial"/>
                <a:cs typeface="Arial"/>
              </a:rPr>
              <a:t>земельным</a:t>
            </a:r>
            <a:r>
              <a:rPr lang="ru-RU" sz="1000" i="1" spc="-5" dirty="0" smtClean="0">
                <a:latin typeface="Arial"/>
                <a:cs typeface="Arial"/>
              </a:rPr>
              <a:t> фондом</a:t>
            </a:r>
            <a:r>
              <a:rPr sz="1000" i="1" spc="-5" dirty="0" smtClean="0">
                <a:latin typeface="Arial"/>
                <a:cs typeface="Arial"/>
              </a:rPr>
              <a:t>,</a:t>
            </a:r>
            <a:r>
              <a:rPr lang="ru-RU" sz="1000" i="1" spc="-5" dirty="0" smtClean="0">
                <a:latin typeface="Arial"/>
                <a:cs typeface="Arial"/>
              </a:rPr>
              <a:t> </a:t>
            </a:r>
            <a:r>
              <a:rPr lang="ru-RU" sz="1000" i="1" spc="-5" dirty="0">
                <a:latin typeface="Arial"/>
                <a:cs typeface="Arial"/>
              </a:rPr>
              <a:t>приобретение</a:t>
            </a:r>
            <a:r>
              <a:rPr lang="ru-RU" sz="1000" i="1" spc="245" dirty="0">
                <a:latin typeface="Arial"/>
                <a:cs typeface="Arial"/>
              </a:rPr>
              <a:t> </a:t>
            </a:r>
            <a:r>
              <a:rPr lang="ru-RU" sz="1000" i="1" dirty="0">
                <a:latin typeface="Arial"/>
                <a:cs typeface="Arial"/>
              </a:rPr>
              <a:t>спец.</a:t>
            </a:r>
            <a:r>
              <a:rPr lang="ru-RU" sz="1000" i="1" spc="254" dirty="0">
                <a:latin typeface="Arial"/>
                <a:cs typeface="Arial"/>
              </a:rPr>
              <a:t> </a:t>
            </a:r>
            <a:r>
              <a:rPr lang="ru-RU" sz="1000" i="1" spc="-5" dirty="0">
                <a:latin typeface="Arial"/>
                <a:cs typeface="Arial"/>
              </a:rPr>
              <a:t>техники,</a:t>
            </a:r>
            <a:r>
              <a:rPr lang="ru-RU" sz="1000" i="1" spc="245" dirty="0">
                <a:latin typeface="Arial"/>
                <a:cs typeface="Arial"/>
              </a:rPr>
              <a:t> </a:t>
            </a:r>
            <a:r>
              <a:rPr sz="1000" i="1" dirty="0" smtClean="0">
                <a:latin typeface="Arial"/>
                <a:cs typeface="Arial"/>
              </a:rPr>
              <a:t>и</a:t>
            </a:r>
            <a:r>
              <a:rPr sz="1000" i="1" spc="-10" dirty="0" smtClean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др.)</a:t>
            </a:r>
            <a:endParaRPr sz="1000" dirty="0">
              <a:latin typeface="Arial"/>
              <a:cs typeface="Arial"/>
            </a:endParaRPr>
          </a:p>
          <a:p>
            <a:pPr marL="215265" marR="5080" indent="-203200" algn="just">
              <a:lnSpc>
                <a:spcPct val="149500"/>
              </a:lnSpc>
              <a:spcBef>
                <a:spcPts val="370"/>
              </a:spcBef>
              <a:buFont typeface="Wingdings"/>
              <a:buChar char=""/>
              <a:tabLst>
                <a:tab pos="215900" algn="l"/>
              </a:tabLst>
            </a:pPr>
            <a:r>
              <a:rPr sz="1100" spc="-5" dirty="0">
                <a:latin typeface="Microsoft Sans Serif"/>
                <a:cs typeface="Microsoft Sans Serif"/>
              </a:rPr>
              <a:t>внесение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представления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акиму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района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о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привлечении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65" dirty="0">
                <a:latin typeface="Microsoft Sans Serif"/>
                <a:cs typeface="Microsoft Sans Serif"/>
              </a:rPr>
              <a:t>к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дисциплинарной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ответственности,</a:t>
            </a:r>
            <a:r>
              <a:rPr sz="1100" dirty="0">
                <a:latin typeface="Microsoft Sans Serif"/>
                <a:cs typeface="Microsoft Sans Serif"/>
              </a:rPr>
              <a:t> а</a:t>
            </a:r>
            <a:r>
              <a:rPr sz="1100" spc="27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также</a:t>
            </a:r>
            <a:r>
              <a:rPr sz="1100" spc="229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инициирование</a:t>
            </a:r>
            <a:r>
              <a:rPr sz="1100" spc="27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перед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маслихатом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вопроса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об </a:t>
            </a:r>
            <a:r>
              <a:rPr sz="1100" spc="-5" dirty="0">
                <a:latin typeface="Microsoft Sans Serif"/>
                <a:cs typeface="Microsoft Sans Serif"/>
              </a:rPr>
              <a:t>освобождении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от</a:t>
            </a:r>
            <a:r>
              <a:rPr sz="1100" spc="-5" dirty="0">
                <a:latin typeface="Microsoft Sans Serif"/>
                <a:cs typeface="Microsoft Sans Serif"/>
              </a:rPr>
              <a:t> должности</a:t>
            </a:r>
            <a:r>
              <a:rPr sz="1100" spc="-20" dirty="0">
                <a:latin typeface="Microsoft Sans Serif"/>
                <a:cs typeface="Microsoft Sans Serif"/>
              </a:rPr>
              <a:t> акима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соответствующей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адм.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терр.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единицы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и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др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" y="1153667"/>
            <a:ext cx="8740140" cy="3630295"/>
          </a:xfrm>
          <a:custGeom>
            <a:avLst/>
            <a:gdLst/>
            <a:ahLst/>
            <a:cxnLst/>
            <a:rect l="l" t="t" r="r" b="b"/>
            <a:pathLst>
              <a:path w="8740140" h="3630295">
                <a:moveTo>
                  <a:pt x="8740140" y="3585972"/>
                </a:moveTo>
                <a:lnTo>
                  <a:pt x="0" y="3585972"/>
                </a:lnTo>
                <a:lnTo>
                  <a:pt x="0" y="3630168"/>
                </a:lnTo>
                <a:lnTo>
                  <a:pt x="8740140" y="3630168"/>
                </a:lnTo>
                <a:lnTo>
                  <a:pt x="8740140" y="3585972"/>
                </a:lnTo>
                <a:close/>
              </a:path>
              <a:path w="8740140" h="3630295">
                <a:moveTo>
                  <a:pt x="8740140" y="0"/>
                </a:moveTo>
                <a:lnTo>
                  <a:pt x="0" y="0"/>
                </a:lnTo>
                <a:lnTo>
                  <a:pt x="0" y="44196"/>
                </a:lnTo>
                <a:lnTo>
                  <a:pt x="8740140" y="44196"/>
                </a:lnTo>
                <a:lnTo>
                  <a:pt x="8740140" y="0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4671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492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3954" y="524713"/>
            <a:ext cx="53276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Предлагается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кенес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наделить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следующими</a:t>
            </a:r>
            <a:r>
              <a:rPr sz="14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полномочиями: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5165" y="805433"/>
            <a:ext cx="2599690" cy="0"/>
          </a:xfrm>
          <a:custGeom>
            <a:avLst/>
            <a:gdLst/>
            <a:ahLst/>
            <a:cxnLst/>
            <a:rect l="l" t="t" r="r" b="b"/>
            <a:pathLst>
              <a:path w="2599690">
                <a:moveTo>
                  <a:pt x="0" y="0"/>
                </a:moveTo>
                <a:lnTo>
                  <a:pt x="2599182" y="0"/>
                </a:lnTo>
              </a:path>
            </a:pathLst>
          </a:custGeom>
          <a:ln w="2895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165" y="881633"/>
            <a:ext cx="2148205" cy="0"/>
          </a:xfrm>
          <a:custGeom>
            <a:avLst/>
            <a:gdLst/>
            <a:ahLst/>
            <a:cxnLst/>
            <a:rect l="l" t="t" r="r" b="b"/>
            <a:pathLst>
              <a:path w="2148205">
                <a:moveTo>
                  <a:pt x="0" y="0"/>
                </a:moveTo>
                <a:lnTo>
                  <a:pt x="2148078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64944" y="60705"/>
            <a:ext cx="619887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u="none" spc="65" dirty="0"/>
              <a:t>Кенес</a:t>
            </a:r>
            <a:r>
              <a:rPr u="none" spc="114" dirty="0"/>
              <a:t> </a:t>
            </a:r>
            <a:r>
              <a:rPr u="none" spc="15" dirty="0"/>
              <a:t>–</a:t>
            </a:r>
            <a:r>
              <a:rPr u="none" spc="145" dirty="0"/>
              <a:t> </a:t>
            </a:r>
            <a:r>
              <a:rPr u="none" spc="65" dirty="0"/>
              <a:t>орган</a:t>
            </a:r>
            <a:r>
              <a:rPr u="none" spc="120" dirty="0"/>
              <a:t> </a:t>
            </a:r>
            <a:r>
              <a:rPr u="none" spc="65" dirty="0"/>
              <a:t>местного</a:t>
            </a:r>
            <a:r>
              <a:rPr u="none" spc="125" dirty="0"/>
              <a:t> </a:t>
            </a:r>
            <a:r>
              <a:rPr u="none" spc="70" dirty="0"/>
              <a:t>самоуправления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13241" y="4911198"/>
            <a:ext cx="203835" cy="1771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0"/>
              </a:spcBef>
            </a:pPr>
            <a:r>
              <a:rPr sz="900" spc="-5" dirty="0">
                <a:latin typeface="Microsoft Sans Serif"/>
                <a:cs typeface="Microsoft Sans Serif"/>
              </a:rPr>
              <a:t>2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790"/>
            <a:ext cx="9170924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9156700" algn="l"/>
              </a:tabLst>
            </a:pPr>
            <a:r>
              <a:rPr lang="ru-RU" sz="2100" u="none" spc="65" dirty="0" smtClean="0"/>
              <a:t>Дополнительные </a:t>
            </a:r>
            <a:r>
              <a:rPr lang="ru-RU" sz="2100" u="none" spc="65" dirty="0"/>
              <a:t>функции </a:t>
            </a:r>
            <a:r>
              <a:rPr lang="ru-RU" sz="2100" u="none" spc="65" dirty="0" smtClean="0"/>
              <a:t>сельского а</a:t>
            </a:r>
            <a:r>
              <a:rPr sz="2100" u="none" spc="65" dirty="0" err="1" smtClean="0"/>
              <a:t>ким</a:t>
            </a:r>
            <a:r>
              <a:rPr lang="ru-RU" sz="2100" u="none" spc="65" dirty="0" smtClean="0"/>
              <a:t>а</a:t>
            </a:r>
            <a:r>
              <a:rPr sz="2100" u="none" spc="65" dirty="0" smtClean="0"/>
              <a:t> </a:t>
            </a:r>
            <a:r>
              <a:rPr sz="2100" u="none" spc="15" dirty="0" smtClean="0"/>
              <a:t>и</a:t>
            </a:r>
            <a:r>
              <a:rPr sz="2100" u="none" spc="140" dirty="0" smtClean="0"/>
              <a:t> </a:t>
            </a:r>
            <a:r>
              <a:rPr sz="2100" u="none" spc="50" dirty="0" err="1" smtClean="0"/>
              <a:t>его</a:t>
            </a:r>
            <a:r>
              <a:rPr lang="ru-RU" sz="2100" u="none" spc="135" dirty="0"/>
              <a:t> </a:t>
            </a:r>
            <a:r>
              <a:rPr sz="2100" u="none" spc="70" dirty="0" err="1" smtClean="0"/>
              <a:t>аппарат</a:t>
            </a:r>
            <a:r>
              <a:rPr lang="ru-RU" sz="2100" u="none" spc="70" dirty="0" smtClean="0"/>
              <a:t>а</a:t>
            </a:r>
            <a:endParaRPr sz="2100" u="none" spc="70" dirty="0"/>
          </a:p>
        </p:txBody>
      </p:sp>
      <p:grpSp>
        <p:nvGrpSpPr>
          <p:cNvPr id="3" name="object 3"/>
          <p:cNvGrpSpPr/>
          <p:nvPr/>
        </p:nvGrpSpPr>
        <p:grpSpPr>
          <a:xfrm>
            <a:off x="838200" y="513333"/>
            <a:ext cx="2628900" cy="454659"/>
            <a:chOff x="644651" y="513587"/>
            <a:chExt cx="2628900" cy="454659"/>
          </a:xfrm>
        </p:grpSpPr>
        <p:sp>
          <p:nvSpPr>
            <p:cNvPr id="4" name="object 4"/>
            <p:cNvSpPr/>
            <p:nvPr/>
          </p:nvSpPr>
          <p:spPr>
            <a:xfrm>
              <a:off x="654557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2536698" y="0"/>
                  </a:moveTo>
                  <a:lnTo>
                    <a:pt x="72390" y="0"/>
                  </a:lnTo>
                  <a:lnTo>
                    <a:pt x="44212" y="5685"/>
                  </a:lnTo>
                  <a:lnTo>
                    <a:pt x="21202" y="21193"/>
                  </a:lnTo>
                  <a:lnTo>
                    <a:pt x="5688" y="44201"/>
                  </a:lnTo>
                  <a:lnTo>
                    <a:pt x="0" y="72389"/>
                  </a:lnTo>
                  <a:lnTo>
                    <a:pt x="0" y="361950"/>
                  </a:lnTo>
                  <a:lnTo>
                    <a:pt x="5688" y="390138"/>
                  </a:lnTo>
                  <a:lnTo>
                    <a:pt x="21202" y="413146"/>
                  </a:lnTo>
                  <a:lnTo>
                    <a:pt x="44212" y="428654"/>
                  </a:lnTo>
                  <a:lnTo>
                    <a:pt x="72390" y="434339"/>
                  </a:lnTo>
                  <a:lnTo>
                    <a:pt x="2536698" y="434339"/>
                  </a:lnTo>
                  <a:lnTo>
                    <a:pt x="2564886" y="428654"/>
                  </a:lnTo>
                  <a:lnTo>
                    <a:pt x="2587894" y="413146"/>
                  </a:lnTo>
                  <a:lnTo>
                    <a:pt x="2603402" y="390138"/>
                  </a:lnTo>
                  <a:lnTo>
                    <a:pt x="2609088" y="361950"/>
                  </a:lnTo>
                  <a:lnTo>
                    <a:pt x="2609088" y="72389"/>
                  </a:lnTo>
                  <a:lnTo>
                    <a:pt x="2603402" y="44201"/>
                  </a:lnTo>
                  <a:lnTo>
                    <a:pt x="2587894" y="21193"/>
                  </a:lnTo>
                  <a:lnTo>
                    <a:pt x="2564886" y="5685"/>
                  </a:lnTo>
                  <a:lnTo>
                    <a:pt x="2536698" y="0"/>
                  </a:lnTo>
                  <a:close/>
                </a:path>
              </a:pathLst>
            </a:custGeom>
            <a:solidFill>
              <a:srgbClr val="FFD96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4557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0" y="72389"/>
                  </a:moveTo>
                  <a:lnTo>
                    <a:pt x="5688" y="44201"/>
                  </a:lnTo>
                  <a:lnTo>
                    <a:pt x="21202" y="21193"/>
                  </a:lnTo>
                  <a:lnTo>
                    <a:pt x="44212" y="5685"/>
                  </a:lnTo>
                  <a:lnTo>
                    <a:pt x="72390" y="0"/>
                  </a:lnTo>
                  <a:lnTo>
                    <a:pt x="2536698" y="0"/>
                  </a:lnTo>
                  <a:lnTo>
                    <a:pt x="2564886" y="5685"/>
                  </a:lnTo>
                  <a:lnTo>
                    <a:pt x="2587894" y="21193"/>
                  </a:lnTo>
                  <a:lnTo>
                    <a:pt x="2603402" y="44201"/>
                  </a:lnTo>
                  <a:lnTo>
                    <a:pt x="2609088" y="72389"/>
                  </a:lnTo>
                  <a:lnTo>
                    <a:pt x="2609088" y="361950"/>
                  </a:lnTo>
                  <a:lnTo>
                    <a:pt x="2603402" y="390138"/>
                  </a:lnTo>
                  <a:lnTo>
                    <a:pt x="2587894" y="413146"/>
                  </a:lnTo>
                  <a:lnTo>
                    <a:pt x="2564886" y="428654"/>
                  </a:lnTo>
                  <a:lnTo>
                    <a:pt x="2536698" y="434339"/>
                  </a:lnTo>
                  <a:lnTo>
                    <a:pt x="72390" y="434339"/>
                  </a:lnTo>
                  <a:lnTo>
                    <a:pt x="44212" y="428654"/>
                  </a:lnTo>
                  <a:lnTo>
                    <a:pt x="21202" y="413146"/>
                  </a:lnTo>
                  <a:lnTo>
                    <a:pt x="5688" y="390138"/>
                  </a:lnTo>
                  <a:lnTo>
                    <a:pt x="0" y="361950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7863" y="591311"/>
              <a:ext cx="228600" cy="20726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5" y="1060703"/>
            <a:ext cx="4158996" cy="35509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941" y="1078008"/>
            <a:ext cx="3932554" cy="338746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 smtClean="0">
                <a:latin typeface="Microsoft Sans Serif"/>
                <a:cs typeface="Microsoft Sans Serif"/>
              </a:rPr>
              <a:t>организация </a:t>
            </a:r>
            <a:r>
              <a:rPr lang="ru-RU" sz="1100" dirty="0">
                <a:latin typeface="Microsoft Sans Serif"/>
                <a:cs typeface="Microsoft Sans Serif"/>
              </a:rPr>
              <a:t>выставочно-ярмарочной деятельности и  мониторинг уличной торговли</a:t>
            </a:r>
          </a:p>
          <a:p>
            <a:pPr marL="193675" marR="9525" indent="-181610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310" algn="l"/>
              </a:tabLst>
            </a:pPr>
            <a:r>
              <a:rPr sz="1100" dirty="0" smtClean="0">
                <a:latin typeface="Microsoft Sans Serif"/>
                <a:cs typeface="Microsoft Sans Serif"/>
              </a:rPr>
              <a:t>организация </a:t>
            </a:r>
            <a:r>
              <a:rPr sz="1100" dirty="0">
                <a:latin typeface="Microsoft Sans Serif"/>
                <a:cs typeface="Microsoft Sans Serif"/>
              </a:rPr>
              <a:t>раздельного сбора коммунальных  отходов</a:t>
            </a:r>
          </a:p>
          <a:p>
            <a:pPr marL="194310" marR="5080" indent="-182245" algn="just"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>
                <a:latin typeface="Microsoft Sans Serif"/>
                <a:cs typeface="Microsoft Sans Serif"/>
              </a:rPr>
              <a:t>организация работы </a:t>
            </a:r>
            <a:r>
              <a:rPr lang="ru-RU" sz="1100" dirty="0" smtClean="0">
                <a:latin typeface="Microsoft Sans Serif"/>
                <a:cs typeface="Microsoft Sans Serif"/>
              </a:rPr>
              <a:t>по </a:t>
            </a:r>
            <a:r>
              <a:rPr lang="ru-RU" sz="1100" dirty="0">
                <a:latin typeface="Microsoft Sans Serif"/>
                <a:cs typeface="Microsoft Sans Serif"/>
              </a:rPr>
              <a:t>внешнему оформлению общественных мест</a:t>
            </a:r>
          </a:p>
          <a:p>
            <a:pPr marL="194310" marR="508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 smtClean="0">
                <a:latin typeface="Microsoft Sans Serif"/>
                <a:cs typeface="Microsoft Sans Serif"/>
              </a:rPr>
              <a:t>мониторинг </a:t>
            </a:r>
            <a:r>
              <a:rPr lang="ru-RU" sz="1100" dirty="0">
                <a:latin typeface="Microsoft Sans Serif"/>
                <a:cs typeface="Microsoft Sans Serif"/>
              </a:rPr>
              <a:t>за безопасной эксплуатацией оборудования  для детских игровых </a:t>
            </a:r>
            <a:r>
              <a:rPr lang="ru-RU" sz="1100" dirty="0" smtClean="0">
                <a:latin typeface="Microsoft Sans Serif"/>
                <a:cs typeface="Microsoft Sans Serif"/>
              </a:rPr>
              <a:t>площадок</a:t>
            </a:r>
          </a:p>
          <a:p>
            <a:pPr marL="194310" marR="508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 smtClean="0">
                <a:latin typeface="Microsoft Sans Serif"/>
                <a:cs typeface="Microsoft Sans Serif"/>
              </a:rPr>
              <a:t>обеспечение реализации </a:t>
            </a:r>
            <a:r>
              <a:rPr lang="ru-RU" sz="1100" dirty="0">
                <a:latin typeface="Microsoft Sans Serif"/>
                <a:cs typeface="Microsoft Sans Serif"/>
              </a:rPr>
              <a:t>плана по управлению пастбищами и их </a:t>
            </a:r>
            <a:r>
              <a:rPr lang="ru-RU" sz="1100" dirty="0" smtClean="0">
                <a:latin typeface="Microsoft Sans Serif"/>
                <a:cs typeface="Microsoft Sans Serif"/>
              </a:rPr>
              <a:t>использованию</a:t>
            </a:r>
          </a:p>
          <a:p>
            <a:pPr marL="194310" marR="5080" indent="-182245" algn="just"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 smtClean="0">
                <a:latin typeface="Microsoft Sans Serif"/>
                <a:cs typeface="Microsoft Sans Serif"/>
              </a:rPr>
              <a:t>размещение </a:t>
            </a:r>
            <a:r>
              <a:rPr lang="ru-RU" sz="1100" dirty="0">
                <a:latin typeface="Microsoft Sans Serif"/>
                <a:cs typeface="Microsoft Sans Serif"/>
              </a:rPr>
              <a:t>утвержденных проектов земельно-  хозяйственного устройства территории на специальных  </a:t>
            </a:r>
            <a:r>
              <a:rPr lang="ru-RU" sz="1100" dirty="0" smtClean="0">
                <a:latin typeface="Microsoft Sans Serif"/>
                <a:cs typeface="Microsoft Sans Serif"/>
              </a:rPr>
              <a:t>информационных стендах</a:t>
            </a:r>
          </a:p>
          <a:p>
            <a:pPr marL="194310" marR="5080" indent="-182245" algn="just"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>
                <a:latin typeface="Microsoft Sans Serif"/>
                <a:cs typeface="Microsoft Sans Serif"/>
              </a:rPr>
              <a:t>оказание услуг на платной основе жителям</a:t>
            </a:r>
          </a:p>
          <a:p>
            <a:pPr marL="194310" marR="5080" indent="-182245" algn="just"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 smtClean="0">
                <a:latin typeface="Microsoft Sans Serif"/>
                <a:cs typeface="Microsoft Sans Serif"/>
              </a:rPr>
              <a:t>утверждение </a:t>
            </a:r>
            <a:r>
              <a:rPr lang="ru-RU" sz="1100" dirty="0">
                <a:latin typeface="Microsoft Sans Serif"/>
                <a:cs typeface="Microsoft Sans Serif"/>
              </a:rPr>
              <a:t>по согласованию с кенесом сдельных  расценок при сдельной оплате труда работников  аппарата акима, нанимаемых по трудовому </a:t>
            </a:r>
            <a:r>
              <a:rPr lang="ru-RU" sz="1100" dirty="0" smtClean="0">
                <a:latin typeface="Microsoft Sans Serif"/>
                <a:cs typeface="Microsoft Sans Serif"/>
              </a:rPr>
              <a:t>договору</a:t>
            </a:r>
            <a:endParaRPr lang="ru-RU" sz="11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8016" y="1019555"/>
            <a:ext cx="4174490" cy="3592195"/>
          </a:xfrm>
          <a:custGeom>
            <a:avLst/>
            <a:gdLst/>
            <a:ahLst/>
            <a:cxnLst/>
            <a:rect l="l" t="t" r="r" b="b"/>
            <a:pathLst>
              <a:path w="4174490" h="3592195">
                <a:moveTo>
                  <a:pt x="4158996" y="0"/>
                </a:moveTo>
                <a:lnTo>
                  <a:pt x="0" y="0"/>
                </a:lnTo>
                <a:lnTo>
                  <a:pt x="0" y="42672"/>
                </a:lnTo>
                <a:lnTo>
                  <a:pt x="4158996" y="42672"/>
                </a:lnTo>
                <a:lnTo>
                  <a:pt x="4158996" y="0"/>
                </a:lnTo>
                <a:close/>
              </a:path>
              <a:path w="4174490" h="3592195">
                <a:moveTo>
                  <a:pt x="4174236" y="3549396"/>
                </a:moveTo>
                <a:lnTo>
                  <a:pt x="15240" y="3549396"/>
                </a:lnTo>
                <a:lnTo>
                  <a:pt x="15240" y="3592068"/>
                </a:lnTo>
                <a:lnTo>
                  <a:pt x="4174236" y="3592068"/>
                </a:lnTo>
                <a:lnTo>
                  <a:pt x="4174236" y="3549396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7532" y="1057655"/>
            <a:ext cx="4395216" cy="355396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637532" y="1019568"/>
            <a:ext cx="4395470" cy="3592195"/>
          </a:xfrm>
          <a:custGeom>
            <a:avLst/>
            <a:gdLst/>
            <a:ahLst/>
            <a:cxnLst/>
            <a:rect l="l" t="t" r="r" b="b"/>
            <a:pathLst>
              <a:path w="4395470" h="3592195">
                <a:moveTo>
                  <a:pt x="4395216" y="3535667"/>
                </a:moveTo>
                <a:lnTo>
                  <a:pt x="0" y="3535667"/>
                </a:lnTo>
                <a:lnTo>
                  <a:pt x="0" y="3592055"/>
                </a:lnTo>
                <a:lnTo>
                  <a:pt x="4395216" y="3592055"/>
                </a:lnTo>
                <a:lnTo>
                  <a:pt x="4395216" y="3535667"/>
                </a:lnTo>
                <a:close/>
              </a:path>
              <a:path w="4395470" h="3592195">
                <a:moveTo>
                  <a:pt x="4395216" y="0"/>
                </a:moveTo>
                <a:lnTo>
                  <a:pt x="0" y="0"/>
                </a:lnTo>
                <a:lnTo>
                  <a:pt x="0" y="56375"/>
                </a:lnTo>
                <a:lnTo>
                  <a:pt x="4395216" y="56375"/>
                </a:lnTo>
                <a:lnTo>
                  <a:pt x="4395216" y="0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685790" y="513333"/>
            <a:ext cx="2629535" cy="454659"/>
            <a:chOff x="5685790" y="513333"/>
            <a:chExt cx="2629535" cy="454659"/>
          </a:xfrm>
        </p:grpSpPr>
        <p:sp>
          <p:nvSpPr>
            <p:cNvPr id="20" name="object 20"/>
            <p:cNvSpPr/>
            <p:nvPr/>
          </p:nvSpPr>
          <p:spPr>
            <a:xfrm>
              <a:off x="5695950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2536698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361950"/>
                  </a:lnTo>
                  <a:lnTo>
                    <a:pt x="5685" y="390138"/>
                  </a:lnTo>
                  <a:lnTo>
                    <a:pt x="21193" y="413146"/>
                  </a:lnTo>
                  <a:lnTo>
                    <a:pt x="44201" y="428654"/>
                  </a:lnTo>
                  <a:lnTo>
                    <a:pt x="72389" y="434339"/>
                  </a:lnTo>
                  <a:lnTo>
                    <a:pt x="2536698" y="434339"/>
                  </a:lnTo>
                  <a:lnTo>
                    <a:pt x="2564886" y="428654"/>
                  </a:lnTo>
                  <a:lnTo>
                    <a:pt x="2587894" y="413146"/>
                  </a:lnTo>
                  <a:lnTo>
                    <a:pt x="2603402" y="390138"/>
                  </a:lnTo>
                  <a:lnTo>
                    <a:pt x="2609088" y="361950"/>
                  </a:lnTo>
                  <a:lnTo>
                    <a:pt x="2609088" y="72389"/>
                  </a:lnTo>
                  <a:lnTo>
                    <a:pt x="2603402" y="44201"/>
                  </a:lnTo>
                  <a:lnTo>
                    <a:pt x="2587894" y="21193"/>
                  </a:lnTo>
                  <a:lnTo>
                    <a:pt x="2564886" y="5685"/>
                  </a:lnTo>
                  <a:lnTo>
                    <a:pt x="2536698" y="0"/>
                  </a:lnTo>
                  <a:close/>
                </a:path>
              </a:pathLst>
            </a:custGeom>
            <a:solidFill>
              <a:srgbClr val="FFD96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95950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2536698" y="0"/>
                  </a:lnTo>
                  <a:lnTo>
                    <a:pt x="2564886" y="5685"/>
                  </a:lnTo>
                  <a:lnTo>
                    <a:pt x="2587894" y="21193"/>
                  </a:lnTo>
                  <a:lnTo>
                    <a:pt x="2603402" y="44201"/>
                  </a:lnTo>
                  <a:lnTo>
                    <a:pt x="2609088" y="72389"/>
                  </a:lnTo>
                  <a:lnTo>
                    <a:pt x="2609088" y="361950"/>
                  </a:lnTo>
                  <a:lnTo>
                    <a:pt x="2603402" y="390138"/>
                  </a:lnTo>
                  <a:lnTo>
                    <a:pt x="2587894" y="413146"/>
                  </a:lnTo>
                  <a:lnTo>
                    <a:pt x="2564886" y="428654"/>
                  </a:lnTo>
                  <a:lnTo>
                    <a:pt x="2536698" y="434339"/>
                  </a:lnTo>
                  <a:lnTo>
                    <a:pt x="72389" y="434339"/>
                  </a:lnTo>
                  <a:lnTo>
                    <a:pt x="44201" y="428654"/>
                  </a:lnTo>
                  <a:lnTo>
                    <a:pt x="21193" y="413146"/>
                  </a:lnTo>
                  <a:lnTo>
                    <a:pt x="5685" y="390138"/>
                  </a:lnTo>
                  <a:lnTo>
                    <a:pt x="0" y="361950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21294" y="560746"/>
            <a:ext cx="58324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67910" algn="l"/>
              </a:tabLst>
            </a:pPr>
            <a:r>
              <a:rPr sz="1600" b="1" spc="-55" dirty="0" smtClean="0">
                <a:solidFill>
                  <a:srgbClr val="006FCE"/>
                </a:solidFill>
                <a:latin typeface="Arial"/>
                <a:cs typeface="Arial"/>
              </a:rPr>
              <a:t>А</a:t>
            </a:r>
            <a:r>
              <a:rPr sz="1600" b="1" spc="-10" dirty="0" smtClean="0">
                <a:solidFill>
                  <a:srgbClr val="006FCE"/>
                </a:solidFill>
                <a:latin typeface="Arial"/>
                <a:cs typeface="Arial"/>
              </a:rPr>
              <a:t>КИ</a:t>
            </a:r>
            <a:r>
              <a:rPr sz="1600" b="1" spc="-5" dirty="0" smtClean="0">
                <a:solidFill>
                  <a:srgbClr val="006FCE"/>
                </a:solidFill>
                <a:latin typeface="Arial"/>
                <a:cs typeface="Arial"/>
              </a:rPr>
              <a:t>М</a:t>
            </a:r>
            <a:r>
              <a:rPr lang="kk-KZ" sz="1600" b="1" spc="-5" dirty="0" smtClean="0">
                <a:solidFill>
                  <a:srgbClr val="006FCE"/>
                </a:solidFill>
                <a:latin typeface="Arial"/>
                <a:cs typeface="Arial"/>
              </a:rPr>
              <a:t>                                                     </a:t>
            </a:r>
            <a:r>
              <a:rPr sz="1600" b="1" dirty="0" smtClean="0">
                <a:solidFill>
                  <a:srgbClr val="006FCE"/>
                </a:solidFill>
                <a:latin typeface="Arial"/>
                <a:cs typeface="Arial"/>
              </a:rPr>
              <a:t>	</a:t>
            </a:r>
            <a:r>
              <a:rPr sz="1600" b="1" spc="-80" dirty="0" smtClean="0">
                <a:solidFill>
                  <a:srgbClr val="006FCE"/>
                </a:solidFill>
                <a:latin typeface="Arial"/>
                <a:cs typeface="Arial"/>
              </a:rPr>
              <a:t>А</a:t>
            </a:r>
            <a:r>
              <a:rPr sz="1600" b="1" spc="-5" dirty="0" smtClean="0">
                <a:solidFill>
                  <a:srgbClr val="006FCE"/>
                </a:solidFill>
                <a:latin typeface="Arial"/>
                <a:cs typeface="Arial"/>
              </a:rPr>
              <a:t>П</a:t>
            </a:r>
            <a:r>
              <a:rPr sz="1600" b="1" spc="10" dirty="0" smtClean="0">
                <a:solidFill>
                  <a:srgbClr val="006FCE"/>
                </a:solidFill>
                <a:latin typeface="Arial"/>
                <a:cs typeface="Arial"/>
              </a:rPr>
              <a:t>П</a:t>
            </a:r>
            <a:r>
              <a:rPr sz="1600" b="1" spc="-35" dirty="0" smtClean="0">
                <a:solidFill>
                  <a:srgbClr val="006FCE"/>
                </a:solidFill>
                <a:latin typeface="Arial"/>
                <a:cs typeface="Arial"/>
              </a:rPr>
              <a:t>А</a:t>
            </a:r>
            <a:r>
              <a:rPr sz="1600" b="1" spc="-135" dirty="0" smtClean="0">
                <a:solidFill>
                  <a:srgbClr val="006FCE"/>
                </a:solidFill>
                <a:latin typeface="Arial"/>
                <a:cs typeface="Arial"/>
              </a:rPr>
              <a:t>Р</a:t>
            </a:r>
            <a:r>
              <a:rPr sz="1600" b="1" spc="-105" dirty="0" smtClean="0">
                <a:solidFill>
                  <a:srgbClr val="006FCE"/>
                </a:solidFill>
                <a:latin typeface="Arial"/>
                <a:cs typeface="Arial"/>
              </a:rPr>
              <a:t>А</a:t>
            </a:r>
            <a:r>
              <a:rPr sz="1600" b="1" spc="-5" dirty="0" smtClean="0">
                <a:solidFill>
                  <a:srgbClr val="006FCE"/>
                </a:solidFill>
                <a:latin typeface="Arial"/>
                <a:cs typeface="Arial"/>
              </a:rPr>
              <a:t>Т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2200" y="546661"/>
            <a:ext cx="245363" cy="24231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913241" y="4911198"/>
            <a:ext cx="203835" cy="1771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0"/>
              </a:spcBef>
            </a:pPr>
            <a:r>
              <a:rPr sz="900" spc="-5" dirty="0">
                <a:latin typeface="Microsoft Sans Serif"/>
                <a:cs typeface="Microsoft Sans Serif"/>
              </a:rPr>
              <a:t>3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0" y="38317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492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/>
          <p:cNvSpPr txBox="1"/>
          <p:nvPr/>
        </p:nvSpPr>
        <p:spPr>
          <a:xfrm>
            <a:off x="4800600" y="1057514"/>
            <a:ext cx="3932554" cy="26103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spc="-5" dirty="0" smtClean="0">
                <a:latin typeface="Microsoft Sans Serif"/>
                <a:cs typeface="Microsoft Sans Serif"/>
              </a:rPr>
              <a:t>обеспечение</a:t>
            </a:r>
            <a:r>
              <a:rPr lang="ru-RU" sz="1100" spc="-30" dirty="0" smtClean="0">
                <a:latin typeface="Microsoft Sans Serif"/>
                <a:cs typeface="Microsoft Sans Serif"/>
              </a:rPr>
              <a:t> </a:t>
            </a:r>
            <a:r>
              <a:rPr lang="ru-RU" sz="1100" dirty="0">
                <a:latin typeface="Microsoft Sans Serif"/>
                <a:cs typeface="Microsoft Sans Serif"/>
              </a:rPr>
              <a:t>деятельности</a:t>
            </a:r>
            <a:r>
              <a:rPr lang="ru-RU" sz="1100" spc="-30" dirty="0">
                <a:latin typeface="Microsoft Sans Serif"/>
                <a:cs typeface="Microsoft Sans Serif"/>
              </a:rPr>
              <a:t> </a:t>
            </a:r>
            <a:r>
              <a:rPr lang="ru-RU" sz="1100" spc="-10" dirty="0">
                <a:latin typeface="Microsoft Sans Serif"/>
                <a:cs typeface="Microsoft Sans Serif"/>
              </a:rPr>
              <a:t>кенеса</a:t>
            </a:r>
            <a:endParaRPr lang="ru-RU" sz="1100" dirty="0">
              <a:latin typeface="Microsoft Sans Serif"/>
              <a:cs typeface="Microsoft Sans Serif"/>
            </a:endParaRPr>
          </a:p>
          <a:p>
            <a:pPr marL="194310" marR="6985" indent="-182245" algn="just">
              <a:lnSpc>
                <a:spcPct val="100000"/>
              </a:lnSpc>
              <a:spcBef>
                <a:spcPts val="204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spc="-10" dirty="0">
                <a:latin typeface="Microsoft Sans Serif"/>
                <a:cs typeface="Microsoft Sans Serif"/>
              </a:rPr>
              <a:t>разработка перечня видов услуг, для оказания их на  платной </a:t>
            </a:r>
            <a:r>
              <a:rPr lang="ru-RU" sz="1100" spc="-10" dirty="0" smtClean="0">
                <a:latin typeface="Microsoft Sans Serif"/>
                <a:cs typeface="Microsoft Sans Serif"/>
              </a:rPr>
              <a:t>основе</a:t>
            </a:r>
          </a:p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spc="-5" dirty="0">
                <a:latin typeface="Microsoft Sans Serif"/>
                <a:cs typeface="Microsoft Sans Serif"/>
              </a:rPr>
              <a:t>учет </a:t>
            </a:r>
            <a:r>
              <a:rPr lang="ru-RU" sz="1100" dirty="0">
                <a:latin typeface="Microsoft Sans Serif"/>
                <a:cs typeface="Microsoft Sans Serif"/>
              </a:rPr>
              <a:t>и </a:t>
            </a:r>
            <a:r>
              <a:rPr lang="ru-RU" sz="1100" spc="-5" dirty="0">
                <a:latin typeface="Microsoft Sans Serif"/>
                <a:cs typeface="Microsoft Sans Serif"/>
              </a:rPr>
              <a:t>регистрация </a:t>
            </a:r>
            <a:r>
              <a:rPr lang="ru-RU" sz="1100" spc="-10" dirty="0">
                <a:latin typeface="Microsoft Sans Serif"/>
                <a:cs typeface="Microsoft Sans Serif"/>
              </a:rPr>
              <a:t>земельных участков, предназначенных </a:t>
            </a:r>
            <a:r>
              <a:rPr lang="ru-RU" sz="1100" spc="-5" dirty="0">
                <a:latin typeface="Microsoft Sans Serif"/>
                <a:cs typeface="Microsoft Sans Serif"/>
              </a:rPr>
              <a:t>под </a:t>
            </a:r>
            <a:r>
              <a:rPr lang="ru-RU" sz="1100" dirty="0">
                <a:latin typeface="Microsoft Sans Serif"/>
                <a:cs typeface="Microsoft Sans Serif"/>
              </a:rPr>
              <a:t> </a:t>
            </a:r>
            <a:r>
              <a:rPr lang="ru-RU" sz="1100" spc="-10" dirty="0">
                <a:latin typeface="Microsoft Sans Serif"/>
                <a:cs typeface="Microsoft Sans Serif"/>
              </a:rPr>
              <a:t>могилы </a:t>
            </a:r>
            <a:r>
              <a:rPr lang="ru-RU" sz="1100" dirty="0">
                <a:latin typeface="Microsoft Sans Serif"/>
                <a:cs typeface="Microsoft Sans Serif"/>
              </a:rPr>
              <a:t>в </a:t>
            </a:r>
            <a:r>
              <a:rPr lang="ru-RU" sz="1100" spc="-5" dirty="0">
                <a:latin typeface="Microsoft Sans Serif"/>
                <a:cs typeface="Microsoft Sans Serif"/>
              </a:rPr>
              <a:t>соответствии </a:t>
            </a:r>
            <a:r>
              <a:rPr lang="ru-RU" sz="1100" dirty="0">
                <a:latin typeface="Microsoft Sans Serif"/>
                <a:cs typeface="Microsoft Sans Serif"/>
              </a:rPr>
              <a:t>с </a:t>
            </a:r>
            <a:r>
              <a:rPr lang="ru-RU" sz="1100" spc="-5" dirty="0">
                <a:latin typeface="Microsoft Sans Serif"/>
                <a:cs typeface="Microsoft Sans Serif"/>
              </a:rPr>
              <a:t>правилами </a:t>
            </a:r>
            <a:r>
              <a:rPr lang="ru-RU" sz="1100" spc="-10" dirty="0">
                <a:latin typeface="Microsoft Sans Serif"/>
                <a:cs typeface="Microsoft Sans Serif"/>
              </a:rPr>
              <a:t>погребения </a:t>
            </a:r>
            <a:r>
              <a:rPr lang="ru-RU" sz="1100" dirty="0">
                <a:latin typeface="Microsoft Sans Serif"/>
                <a:cs typeface="Microsoft Sans Serif"/>
              </a:rPr>
              <a:t>и </a:t>
            </a:r>
            <a:r>
              <a:rPr lang="ru-RU" sz="1100" spc="-10" dirty="0">
                <a:latin typeface="Microsoft Sans Serif"/>
                <a:cs typeface="Microsoft Sans Serif"/>
              </a:rPr>
              <a:t>организации </a:t>
            </a:r>
            <a:r>
              <a:rPr lang="ru-RU" sz="1100" spc="-5" dirty="0">
                <a:latin typeface="Microsoft Sans Serif"/>
                <a:cs typeface="Microsoft Sans Serif"/>
              </a:rPr>
              <a:t> </a:t>
            </a:r>
            <a:r>
              <a:rPr lang="ru-RU" sz="1100" dirty="0">
                <a:latin typeface="Microsoft Sans Serif"/>
                <a:cs typeface="Microsoft Sans Serif"/>
              </a:rPr>
              <a:t>дела </a:t>
            </a:r>
            <a:r>
              <a:rPr lang="ru-RU" sz="1100" spc="-5" dirty="0">
                <a:latin typeface="Microsoft Sans Serif"/>
                <a:cs typeface="Microsoft Sans Serif"/>
              </a:rPr>
              <a:t>по </a:t>
            </a:r>
            <a:r>
              <a:rPr lang="ru-RU" sz="1100" dirty="0">
                <a:latin typeface="Microsoft Sans Serif"/>
                <a:cs typeface="Microsoft Sans Serif"/>
              </a:rPr>
              <a:t>уходу</a:t>
            </a:r>
            <a:r>
              <a:rPr lang="ru-RU" sz="1100" spc="5" dirty="0">
                <a:latin typeface="Microsoft Sans Serif"/>
                <a:cs typeface="Microsoft Sans Serif"/>
              </a:rPr>
              <a:t> </a:t>
            </a:r>
            <a:r>
              <a:rPr lang="ru-RU" sz="1100" spc="-25" dirty="0">
                <a:latin typeface="Microsoft Sans Serif"/>
                <a:cs typeface="Microsoft Sans Serif"/>
              </a:rPr>
              <a:t>за</a:t>
            </a:r>
            <a:r>
              <a:rPr lang="ru-RU" sz="1100" spc="5" dirty="0">
                <a:latin typeface="Microsoft Sans Serif"/>
                <a:cs typeface="Microsoft Sans Serif"/>
              </a:rPr>
              <a:t> </a:t>
            </a:r>
            <a:r>
              <a:rPr lang="ru-RU" sz="1100" spc="-10" dirty="0">
                <a:latin typeface="Microsoft Sans Serif"/>
                <a:cs typeface="Microsoft Sans Serif"/>
              </a:rPr>
              <a:t>могилами</a:t>
            </a:r>
            <a:endParaRPr lang="ru-RU" sz="1100" dirty="0">
              <a:latin typeface="Microsoft Sans Serif"/>
              <a:cs typeface="Microsoft Sans Serif"/>
            </a:endParaRPr>
          </a:p>
          <a:p>
            <a:pPr marL="194310" indent="-182245" algn="just">
              <a:spcBef>
                <a:spcPts val="204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>
                <a:latin typeface="Microsoft Sans Serif"/>
                <a:cs typeface="Microsoft Sans Serif"/>
              </a:rPr>
              <a:t>ведение</a:t>
            </a:r>
            <a:r>
              <a:rPr lang="ru-RU" sz="1100" spc="500" dirty="0">
                <a:latin typeface="Microsoft Sans Serif"/>
                <a:cs typeface="Microsoft Sans Serif"/>
              </a:rPr>
              <a:t> </a:t>
            </a:r>
            <a:r>
              <a:rPr lang="ru-RU" sz="1100" spc="-5" dirty="0">
                <a:latin typeface="Microsoft Sans Serif"/>
                <a:cs typeface="Microsoft Sans Serif"/>
              </a:rPr>
              <a:t>реестра</a:t>
            </a:r>
            <a:r>
              <a:rPr lang="ru-RU" sz="1100" spc="505" dirty="0">
                <a:latin typeface="Microsoft Sans Serif"/>
                <a:cs typeface="Microsoft Sans Serif"/>
              </a:rPr>
              <a:t> </a:t>
            </a:r>
            <a:r>
              <a:rPr lang="ru-RU" sz="1100" spc="-10" dirty="0">
                <a:latin typeface="Microsoft Sans Serif"/>
                <a:cs typeface="Microsoft Sans Serif"/>
              </a:rPr>
              <a:t>имущества</a:t>
            </a:r>
            <a:r>
              <a:rPr lang="ru-RU" sz="1100" spc="509" dirty="0">
                <a:latin typeface="Microsoft Sans Serif"/>
                <a:cs typeface="Microsoft Sans Serif"/>
              </a:rPr>
              <a:t> </a:t>
            </a:r>
            <a:r>
              <a:rPr lang="ru-RU" sz="1100" dirty="0">
                <a:latin typeface="Microsoft Sans Serif"/>
                <a:cs typeface="Microsoft Sans Serif"/>
              </a:rPr>
              <a:t>(в</a:t>
            </a:r>
            <a:r>
              <a:rPr lang="ru-RU" sz="1100" spc="505" dirty="0">
                <a:latin typeface="Microsoft Sans Serif"/>
                <a:cs typeface="Microsoft Sans Serif"/>
              </a:rPr>
              <a:t> </a:t>
            </a:r>
            <a:r>
              <a:rPr lang="ru-RU" sz="1100" spc="-15" dirty="0">
                <a:latin typeface="Microsoft Sans Serif"/>
                <a:cs typeface="Microsoft Sans Serif"/>
              </a:rPr>
              <a:t>том</a:t>
            </a:r>
            <a:r>
              <a:rPr lang="ru-RU" sz="1100" spc="509" dirty="0">
                <a:latin typeface="Microsoft Sans Serif"/>
                <a:cs typeface="Microsoft Sans Serif"/>
              </a:rPr>
              <a:t> </a:t>
            </a:r>
            <a:r>
              <a:rPr lang="ru-RU" sz="1100" dirty="0">
                <a:latin typeface="Microsoft Sans Serif"/>
                <a:cs typeface="Microsoft Sans Serif"/>
              </a:rPr>
              <a:t>числе</a:t>
            </a:r>
            <a:r>
              <a:rPr lang="ru-RU" sz="1100" spc="495" dirty="0">
                <a:latin typeface="Microsoft Sans Serif"/>
                <a:cs typeface="Microsoft Sans Serif"/>
              </a:rPr>
              <a:t> </a:t>
            </a:r>
            <a:r>
              <a:rPr lang="ru-RU" sz="1100" spc="-15" dirty="0">
                <a:latin typeface="Microsoft Sans Serif"/>
                <a:cs typeface="Microsoft Sans Serif"/>
              </a:rPr>
              <a:t>признанного</a:t>
            </a:r>
            <a:r>
              <a:rPr lang="ru-RU" sz="1100" spc="509" dirty="0"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latin typeface="Microsoft Sans Serif"/>
                <a:cs typeface="Microsoft Sans Serif"/>
              </a:rPr>
              <a:t>в </a:t>
            </a:r>
            <a:r>
              <a:rPr lang="ru-RU" sz="1100" spc="-15" dirty="0">
                <a:latin typeface="Microsoft Sans Serif"/>
                <a:cs typeface="Microsoft Sans Serif"/>
              </a:rPr>
              <a:t>порядке,	</a:t>
            </a:r>
            <a:r>
              <a:rPr lang="ru-RU" sz="1100" spc="-10" dirty="0">
                <a:latin typeface="Microsoft Sans Serif"/>
                <a:cs typeface="Microsoft Sans Serif"/>
              </a:rPr>
              <a:t>установленном	</a:t>
            </a:r>
            <a:r>
              <a:rPr lang="ru-RU" sz="1100" spc="-10" dirty="0" smtClean="0">
                <a:latin typeface="Microsoft Sans Serif"/>
                <a:cs typeface="Microsoft Sans Serif"/>
              </a:rPr>
              <a:t>законодательством РК </a:t>
            </a:r>
            <a:r>
              <a:rPr lang="ru-RU" sz="1100" spc="-5" dirty="0">
                <a:latin typeface="Microsoft Sans Serif"/>
                <a:cs typeface="Microsoft Sans Serif"/>
              </a:rPr>
              <a:t>б</a:t>
            </a:r>
            <a:r>
              <a:rPr lang="ru-RU" sz="1100" spc="-10" dirty="0">
                <a:latin typeface="Microsoft Sans Serif"/>
                <a:cs typeface="Microsoft Sans Serif"/>
              </a:rPr>
              <a:t>есхозяй</a:t>
            </a:r>
            <a:r>
              <a:rPr lang="ru-RU" sz="1100" spc="-5" dirty="0">
                <a:latin typeface="Microsoft Sans Serif"/>
                <a:cs typeface="Microsoft Sans Serif"/>
              </a:rPr>
              <a:t>н</a:t>
            </a:r>
            <a:r>
              <a:rPr lang="ru-RU" sz="1100" dirty="0">
                <a:latin typeface="Microsoft Sans Serif"/>
                <a:cs typeface="Microsoft Sans Serif"/>
              </a:rPr>
              <a:t>ы</a:t>
            </a:r>
            <a:r>
              <a:rPr lang="ru-RU" sz="1100" spc="-25" dirty="0">
                <a:latin typeface="Microsoft Sans Serif"/>
                <a:cs typeface="Microsoft Sans Serif"/>
              </a:rPr>
              <a:t>м</a:t>
            </a:r>
            <a:r>
              <a:rPr lang="ru-RU" sz="1100" dirty="0" smtClean="0">
                <a:latin typeface="Microsoft Sans Serif"/>
                <a:cs typeface="Microsoft Sans Serif"/>
              </a:rPr>
              <a:t>)</a:t>
            </a:r>
          </a:p>
          <a:p>
            <a:pPr marL="193675" indent="-181610" algn="just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Wingdings"/>
              <a:buChar char=""/>
              <a:tabLst>
                <a:tab pos="194310" algn="l"/>
              </a:tabLst>
            </a:pPr>
            <a:r>
              <a:rPr lang="ru-RU" sz="1100" dirty="0">
                <a:latin typeface="Microsoft Sans Serif"/>
                <a:cs typeface="Microsoft Sans Serif"/>
              </a:rPr>
              <a:t>осуществление приема и рассмотрение уведомлений </a:t>
            </a:r>
            <a:r>
              <a:rPr lang="ru-RU" sz="1100" dirty="0" smtClean="0">
                <a:latin typeface="Microsoft Sans Serif"/>
                <a:cs typeface="Microsoft Sans Serif"/>
              </a:rPr>
              <a:t>о размещении </a:t>
            </a:r>
            <a:r>
              <a:rPr lang="ru-RU" sz="1100" dirty="0">
                <a:latin typeface="Microsoft Sans Serif"/>
                <a:cs typeface="Microsoft Sans Serif"/>
              </a:rPr>
              <a:t>наружной (визуальной) рекламы и </a:t>
            </a:r>
            <a:r>
              <a:rPr lang="ru-RU" sz="1100" dirty="0" smtClean="0">
                <a:latin typeface="Microsoft Sans Serif"/>
                <a:cs typeface="Microsoft Sans Serif"/>
              </a:rPr>
              <a:t>др.</a:t>
            </a:r>
            <a:endParaRPr lang="ru-RU" sz="1100" spc="-10" dirty="0" smtClean="0">
              <a:latin typeface="Microsoft Sans Serif"/>
              <a:cs typeface="Microsoft Sans Serif"/>
            </a:endParaRPr>
          </a:p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endParaRPr lang="ru-RU" sz="1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548" y="43129"/>
            <a:ext cx="568515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u="none" spc="70" dirty="0"/>
              <a:t>Налоги</a:t>
            </a:r>
            <a:r>
              <a:rPr u="none" spc="114" dirty="0"/>
              <a:t> </a:t>
            </a:r>
            <a:r>
              <a:rPr u="none" spc="15" dirty="0"/>
              <a:t>и</a:t>
            </a:r>
            <a:r>
              <a:rPr u="none" spc="145" dirty="0"/>
              <a:t> </a:t>
            </a:r>
            <a:r>
              <a:rPr u="none" spc="75" dirty="0"/>
              <a:t>поступления</a:t>
            </a:r>
            <a:r>
              <a:rPr u="none" spc="105" dirty="0"/>
              <a:t> </a:t>
            </a:r>
            <a:r>
              <a:rPr u="none" spc="15" dirty="0"/>
              <a:t>в</a:t>
            </a:r>
            <a:r>
              <a:rPr u="none" spc="145" dirty="0"/>
              <a:t> </a:t>
            </a:r>
            <a:r>
              <a:rPr u="none" spc="60" dirty="0"/>
              <a:t>бюджет</a:t>
            </a:r>
            <a:r>
              <a:rPr u="none" spc="175" dirty="0"/>
              <a:t> </a:t>
            </a:r>
            <a:r>
              <a:rPr u="none" spc="55" dirty="0"/>
              <a:t>МСУ</a:t>
            </a:r>
          </a:p>
        </p:txBody>
      </p:sp>
      <p:sp>
        <p:nvSpPr>
          <p:cNvPr id="3" name="object 3"/>
          <p:cNvSpPr/>
          <p:nvPr/>
        </p:nvSpPr>
        <p:spPr>
          <a:xfrm>
            <a:off x="761" y="438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492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2913126"/>
            <a:ext cx="2108200" cy="937260"/>
          </a:xfrm>
          <a:custGeom>
            <a:avLst/>
            <a:gdLst/>
            <a:ahLst/>
            <a:cxnLst/>
            <a:rect l="l" t="t" r="r" b="b"/>
            <a:pathLst>
              <a:path w="2108200" h="937260">
                <a:moveTo>
                  <a:pt x="0" y="156210"/>
                </a:moveTo>
                <a:lnTo>
                  <a:pt x="7963" y="106850"/>
                </a:lnTo>
                <a:lnTo>
                  <a:pt x="30139" y="63971"/>
                </a:lnTo>
                <a:lnTo>
                  <a:pt x="63954" y="30150"/>
                </a:lnTo>
                <a:lnTo>
                  <a:pt x="106836" y="7967"/>
                </a:lnTo>
                <a:lnTo>
                  <a:pt x="156210" y="0"/>
                </a:lnTo>
                <a:lnTo>
                  <a:pt x="1951482" y="0"/>
                </a:lnTo>
                <a:lnTo>
                  <a:pt x="2000841" y="7967"/>
                </a:lnTo>
                <a:lnTo>
                  <a:pt x="2043720" y="30150"/>
                </a:lnTo>
                <a:lnTo>
                  <a:pt x="2077541" y="63971"/>
                </a:lnTo>
                <a:lnTo>
                  <a:pt x="2099724" y="106850"/>
                </a:lnTo>
                <a:lnTo>
                  <a:pt x="2107692" y="156210"/>
                </a:lnTo>
                <a:lnTo>
                  <a:pt x="2107692" y="781050"/>
                </a:lnTo>
                <a:lnTo>
                  <a:pt x="2099724" y="830409"/>
                </a:lnTo>
                <a:lnTo>
                  <a:pt x="2077541" y="873288"/>
                </a:lnTo>
                <a:lnTo>
                  <a:pt x="2043720" y="907109"/>
                </a:lnTo>
                <a:lnTo>
                  <a:pt x="2000841" y="929292"/>
                </a:lnTo>
                <a:lnTo>
                  <a:pt x="1951482" y="937260"/>
                </a:lnTo>
                <a:lnTo>
                  <a:pt x="156210" y="937260"/>
                </a:lnTo>
                <a:lnTo>
                  <a:pt x="106836" y="929292"/>
                </a:lnTo>
                <a:lnTo>
                  <a:pt x="63954" y="907109"/>
                </a:lnTo>
                <a:lnTo>
                  <a:pt x="30139" y="873288"/>
                </a:lnTo>
                <a:lnTo>
                  <a:pt x="7963" y="830409"/>
                </a:lnTo>
                <a:lnTo>
                  <a:pt x="0" y="781050"/>
                </a:lnTo>
                <a:lnTo>
                  <a:pt x="0" y="156210"/>
                </a:lnTo>
                <a:close/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" y="2981705"/>
            <a:ext cx="1741551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E"/>
                </a:solidFill>
                <a:latin typeface="Arial"/>
                <a:cs typeface="Arial"/>
              </a:rPr>
              <a:t>НАЛОГ</a:t>
            </a:r>
            <a:endParaRPr sz="1400" dirty="0">
              <a:latin typeface="Arial"/>
              <a:cs typeface="Arial"/>
            </a:endParaRPr>
          </a:p>
          <a:p>
            <a:pPr marL="12700" marR="5080" indent="45720" algn="just">
              <a:lnSpc>
                <a:spcPct val="100000"/>
              </a:lnSpc>
            </a:pPr>
            <a:r>
              <a:rPr sz="1200" b="1" spc="-80" dirty="0">
                <a:latin typeface="Arial"/>
                <a:cs typeface="Arial"/>
              </a:rPr>
              <a:t>н</a:t>
            </a:r>
            <a:r>
              <a:rPr sz="1200" b="1" dirty="0">
                <a:latin typeface="Arial"/>
                <a:cs typeface="Arial"/>
              </a:rPr>
              <a:t>а</a:t>
            </a:r>
            <a:r>
              <a:rPr sz="1200" b="1" spc="-140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и</a:t>
            </a:r>
            <a:r>
              <a:rPr sz="1200" b="1" spc="-100" dirty="0">
                <a:latin typeface="Arial"/>
                <a:cs typeface="Arial"/>
              </a:rPr>
              <a:t>м</a:t>
            </a:r>
            <a:r>
              <a:rPr sz="1200" b="1" spc="-105" dirty="0">
                <a:latin typeface="Arial"/>
                <a:cs typeface="Arial"/>
              </a:rPr>
              <a:t>у</a:t>
            </a:r>
            <a:r>
              <a:rPr sz="1200" b="1" spc="-90" dirty="0">
                <a:latin typeface="Arial"/>
                <a:cs typeface="Arial"/>
              </a:rPr>
              <a:t>щ</a:t>
            </a:r>
            <a:r>
              <a:rPr sz="1200" b="1" spc="-80" dirty="0">
                <a:latin typeface="Arial"/>
                <a:cs typeface="Arial"/>
              </a:rPr>
              <a:t>е</a:t>
            </a:r>
            <a:r>
              <a:rPr sz="1200" b="1" spc="-70" dirty="0">
                <a:latin typeface="Arial"/>
                <a:cs typeface="Arial"/>
              </a:rPr>
              <a:t>с</a:t>
            </a:r>
            <a:r>
              <a:rPr sz="1200" b="1" spc="-85" dirty="0">
                <a:latin typeface="Arial"/>
                <a:cs typeface="Arial"/>
              </a:rPr>
              <a:t>т</a:t>
            </a:r>
            <a:r>
              <a:rPr sz="1200" b="1" spc="-90" dirty="0">
                <a:latin typeface="Arial"/>
                <a:cs typeface="Arial"/>
              </a:rPr>
              <a:t>в</a:t>
            </a:r>
            <a:r>
              <a:rPr sz="1200" b="1" dirty="0">
                <a:latin typeface="Arial"/>
                <a:cs typeface="Arial"/>
              </a:rPr>
              <a:t>о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Ю</a:t>
            </a:r>
            <a:r>
              <a:rPr sz="1200" b="1" dirty="0">
                <a:latin typeface="Arial"/>
                <a:cs typeface="Arial"/>
              </a:rPr>
              <a:t>Л</a:t>
            </a:r>
            <a:r>
              <a:rPr sz="1200" b="1" spc="-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50" dirty="0">
                <a:latin typeface="Arial"/>
                <a:cs typeface="Arial"/>
              </a:rPr>
              <a:t> </a:t>
            </a:r>
            <a:r>
              <a:rPr sz="1200" b="1" spc="-75" dirty="0">
                <a:latin typeface="Arial"/>
                <a:cs typeface="Arial"/>
              </a:rPr>
              <a:t>И</a:t>
            </a:r>
            <a:r>
              <a:rPr sz="1200" b="1" dirty="0">
                <a:latin typeface="Arial"/>
                <a:cs typeface="Arial"/>
              </a:rPr>
              <a:t>П  </a:t>
            </a:r>
            <a:r>
              <a:rPr sz="1000" i="1" spc="-15" dirty="0">
                <a:latin typeface="Arial"/>
                <a:cs typeface="Arial"/>
              </a:rPr>
              <a:t>(методика распределения 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spc="-20" dirty="0">
                <a:latin typeface="Arial"/>
                <a:cs typeface="Arial"/>
              </a:rPr>
              <a:t>определяется </a:t>
            </a:r>
            <a:r>
              <a:rPr sz="1000" i="1" spc="-15" dirty="0">
                <a:latin typeface="Arial"/>
                <a:cs typeface="Arial"/>
              </a:rPr>
              <a:t>маслихатом)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21168" y="3881628"/>
            <a:ext cx="335280" cy="448309"/>
            <a:chOff x="7821168" y="3881628"/>
            <a:chExt cx="335280" cy="448309"/>
          </a:xfrm>
        </p:grpSpPr>
        <p:sp>
          <p:nvSpPr>
            <p:cNvPr id="7" name="object 7"/>
            <p:cNvSpPr/>
            <p:nvPr/>
          </p:nvSpPr>
          <p:spPr>
            <a:xfrm>
              <a:off x="7827264" y="3887724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5">
                  <a:moveTo>
                    <a:pt x="242315" y="0"/>
                  </a:moveTo>
                  <a:lnTo>
                    <a:pt x="80771" y="0"/>
                  </a:lnTo>
                  <a:lnTo>
                    <a:pt x="80771" y="274319"/>
                  </a:lnTo>
                  <a:lnTo>
                    <a:pt x="0" y="274319"/>
                  </a:lnTo>
                  <a:lnTo>
                    <a:pt x="161543" y="435863"/>
                  </a:lnTo>
                  <a:lnTo>
                    <a:pt x="323087" y="274319"/>
                  </a:lnTo>
                  <a:lnTo>
                    <a:pt x="242315" y="274319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006FC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27264" y="3887724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5">
                  <a:moveTo>
                    <a:pt x="0" y="274319"/>
                  </a:moveTo>
                  <a:lnTo>
                    <a:pt x="80771" y="274319"/>
                  </a:lnTo>
                  <a:lnTo>
                    <a:pt x="80771" y="0"/>
                  </a:lnTo>
                  <a:lnTo>
                    <a:pt x="242315" y="0"/>
                  </a:lnTo>
                  <a:lnTo>
                    <a:pt x="242315" y="274319"/>
                  </a:lnTo>
                  <a:lnTo>
                    <a:pt x="323087" y="274319"/>
                  </a:lnTo>
                  <a:lnTo>
                    <a:pt x="161543" y="435863"/>
                  </a:lnTo>
                  <a:lnTo>
                    <a:pt x="0" y="27431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70788" y="3924300"/>
            <a:ext cx="335280" cy="448309"/>
            <a:chOff x="970788" y="3924300"/>
            <a:chExt cx="335280" cy="448309"/>
          </a:xfrm>
        </p:grpSpPr>
        <p:sp>
          <p:nvSpPr>
            <p:cNvPr id="10" name="object 10"/>
            <p:cNvSpPr/>
            <p:nvPr/>
          </p:nvSpPr>
          <p:spPr>
            <a:xfrm>
              <a:off x="976884" y="3930395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5">
                  <a:moveTo>
                    <a:pt x="242315" y="0"/>
                  </a:moveTo>
                  <a:lnTo>
                    <a:pt x="80772" y="0"/>
                  </a:lnTo>
                  <a:lnTo>
                    <a:pt x="80772" y="274319"/>
                  </a:lnTo>
                  <a:lnTo>
                    <a:pt x="0" y="274319"/>
                  </a:lnTo>
                  <a:lnTo>
                    <a:pt x="161544" y="435863"/>
                  </a:lnTo>
                  <a:lnTo>
                    <a:pt x="323088" y="274319"/>
                  </a:lnTo>
                  <a:lnTo>
                    <a:pt x="242315" y="274319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006FC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6884" y="3930395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5">
                  <a:moveTo>
                    <a:pt x="0" y="274319"/>
                  </a:moveTo>
                  <a:lnTo>
                    <a:pt x="80772" y="274319"/>
                  </a:lnTo>
                  <a:lnTo>
                    <a:pt x="80772" y="0"/>
                  </a:lnTo>
                  <a:lnTo>
                    <a:pt x="242315" y="0"/>
                  </a:lnTo>
                  <a:lnTo>
                    <a:pt x="242315" y="274319"/>
                  </a:lnTo>
                  <a:lnTo>
                    <a:pt x="323088" y="274319"/>
                  </a:lnTo>
                  <a:lnTo>
                    <a:pt x="161544" y="435863"/>
                  </a:lnTo>
                  <a:lnTo>
                    <a:pt x="0" y="27431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415284" y="3924300"/>
            <a:ext cx="335280" cy="448309"/>
            <a:chOff x="3415284" y="3924300"/>
            <a:chExt cx="335280" cy="448309"/>
          </a:xfrm>
        </p:grpSpPr>
        <p:sp>
          <p:nvSpPr>
            <p:cNvPr id="13" name="object 13"/>
            <p:cNvSpPr/>
            <p:nvPr/>
          </p:nvSpPr>
          <p:spPr>
            <a:xfrm>
              <a:off x="3421380" y="3930395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4" h="436245">
                  <a:moveTo>
                    <a:pt x="242316" y="0"/>
                  </a:moveTo>
                  <a:lnTo>
                    <a:pt x="80772" y="0"/>
                  </a:lnTo>
                  <a:lnTo>
                    <a:pt x="80772" y="274319"/>
                  </a:lnTo>
                  <a:lnTo>
                    <a:pt x="0" y="274319"/>
                  </a:lnTo>
                  <a:lnTo>
                    <a:pt x="161544" y="435863"/>
                  </a:lnTo>
                  <a:lnTo>
                    <a:pt x="323088" y="274319"/>
                  </a:lnTo>
                  <a:lnTo>
                    <a:pt x="242316" y="274319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006FC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1380" y="3930395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4" h="436245">
                  <a:moveTo>
                    <a:pt x="0" y="274319"/>
                  </a:moveTo>
                  <a:lnTo>
                    <a:pt x="80772" y="274319"/>
                  </a:lnTo>
                  <a:lnTo>
                    <a:pt x="80772" y="0"/>
                  </a:lnTo>
                  <a:lnTo>
                    <a:pt x="242316" y="0"/>
                  </a:lnTo>
                  <a:lnTo>
                    <a:pt x="242316" y="274319"/>
                  </a:lnTo>
                  <a:lnTo>
                    <a:pt x="323088" y="274319"/>
                  </a:lnTo>
                  <a:lnTo>
                    <a:pt x="161544" y="435863"/>
                  </a:lnTo>
                  <a:lnTo>
                    <a:pt x="0" y="27431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13482" y="3930802"/>
            <a:ext cx="544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10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8986" y="3864661"/>
            <a:ext cx="627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Arial"/>
                <a:cs typeface="Arial"/>
              </a:rPr>
              <a:t>1,4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25" dirty="0">
                <a:solidFill>
                  <a:srgbClr val="00AF50"/>
                </a:solidFill>
                <a:latin typeface="Arial"/>
                <a:cs typeface="Arial"/>
              </a:rPr>
              <a:t>млрд.тг.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96711" y="3906011"/>
            <a:ext cx="337185" cy="448309"/>
            <a:chOff x="5696711" y="3906011"/>
            <a:chExt cx="337185" cy="448309"/>
          </a:xfrm>
        </p:grpSpPr>
        <p:sp>
          <p:nvSpPr>
            <p:cNvPr id="18" name="object 18"/>
            <p:cNvSpPr/>
            <p:nvPr/>
          </p:nvSpPr>
          <p:spPr>
            <a:xfrm>
              <a:off x="5702807" y="3912107"/>
              <a:ext cx="325120" cy="436245"/>
            </a:xfrm>
            <a:custGeom>
              <a:avLst/>
              <a:gdLst/>
              <a:ahLst/>
              <a:cxnLst/>
              <a:rect l="l" t="t" r="r" b="b"/>
              <a:pathLst>
                <a:path w="325120" h="436245">
                  <a:moveTo>
                    <a:pt x="243458" y="0"/>
                  </a:moveTo>
                  <a:lnTo>
                    <a:pt x="81152" y="0"/>
                  </a:lnTo>
                  <a:lnTo>
                    <a:pt x="81152" y="273557"/>
                  </a:lnTo>
                  <a:lnTo>
                    <a:pt x="0" y="273557"/>
                  </a:lnTo>
                  <a:lnTo>
                    <a:pt x="162305" y="435863"/>
                  </a:lnTo>
                  <a:lnTo>
                    <a:pt x="324612" y="273557"/>
                  </a:lnTo>
                  <a:lnTo>
                    <a:pt x="243458" y="273557"/>
                  </a:lnTo>
                  <a:lnTo>
                    <a:pt x="243458" y="0"/>
                  </a:lnTo>
                  <a:close/>
                </a:path>
              </a:pathLst>
            </a:custGeom>
            <a:solidFill>
              <a:srgbClr val="006FC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02807" y="3912107"/>
              <a:ext cx="325120" cy="436245"/>
            </a:xfrm>
            <a:custGeom>
              <a:avLst/>
              <a:gdLst/>
              <a:ahLst/>
              <a:cxnLst/>
              <a:rect l="l" t="t" r="r" b="b"/>
              <a:pathLst>
                <a:path w="325120" h="436245">
                  <a:moveTo>
                    <a:pt x="0" y="273557"/>
                  </a:moveTo>
                  <a:lnTo>
                    <a:pt x="81152" y="273557"/>
                  </a:lnTo>
                  <a:lnTo>
                    <a:pt x="81152" y="0"/>
                  </a:lnTo>
                  <a:lnTo>
                    <a:pt x="243458" y="0"/>
                  </a:lnTo>
                  <a:lnTo>
                    <a:pt x="243458" y="273557"/>
                  </a:lnTo>
                  <a:lnTo>
                    <a:pt x="324612" y="273557"/>
                  </a:lnTo>
                  <a:lnTo>
                    <a:pt x="162305" y="435863"/>
                  </a:lnTo>
                  <a:lnTo>
                    <a:pt x="0" y="27355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92065" y="3930802"/>
            <a:ext cx="544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10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0%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" y="4442459"/>
            <a:ext cx="8577072" cy="58369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683766" y="4477003"/>
            <a:ext cx="6094730" cy="514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СОБСТВЕННЫЕ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ДОХОДЫ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IV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УРОВНЯ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увеличатся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~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lang="kk-KZ" sz="1600" b="1" spc="-5" dirty="0" smtClean="0">
                <a:latin typeface="Arial"/>
                <a:cs typeface="Arial"/>
              </a:rPr>
              <a:t>3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раза,</a:t>
            </a:r>
            <a:endParaRPr sz="1600" dirty="0">
              <a:latin typeface="Arial"/>
              <a:cs typeface="Arial"/>
            </a:endParaRPr>
          </a:p>
          <a:p>
            <a:pPr marR="347980" algn="ctr">
              <a:lnSpc>
                <a:spcPct val="100000"/>
              </a:lnSpc>
              <a:spcBef>
                <a:spcPts val="10"/>
              </a:spcBef>
            </a:pPr>
            <a:r>
              <a:rPr sz="1600" b="1" spc="-10" dirty="0" err="1">
                <a:latin typeface="Arial"/>
                <a:cs typeface="Arial"/>
              </a:rPr>
              <a:t>до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lang="kk-KZ" sz="1600" b="1" spc="-5" dirty="0" smtClean="0">
                <a:latin typeface="Arial"/>
                <a:cs typeface="Arial"/>
              </a:rPr>
              <a:t>137</a:t>
            </a:r>
            <a:r>
              <a:rPr sz="1600" b="1" spc="-5" dirty="0" smtClean="0">
                <a:latin typeface="Arial"/>
                <a:cs typeface="Arial"/>
              </a:rPr>
              <a:t>,</a:t>
            </a:r>
            <a:r>
              <a:rPr lang="kk-KZ" sz="1600" b="1" spc="-5" dirty="0" smtClean="0">
                <a:latin typeface="Arial"/>
                <a:cs typeface="Arial"/>
              </a:rPr>
              <a:t>1</a:t>
            </a:r>
            <a:r>
              <a:rPr sz="1600" b="1" spc="-10" dirty="0" smtClean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млрд.тг.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(+</a:t>
            </a:r>
            <a:r>
              <a:rPr sz="1400" b="1" dirty="0" smtClean="0">
                <a:latin typeface="Arial"/>
                <a:cs typeface="Arial"/>
              </a:rPr>
              <a:t>9</a:t>
            </a:r>
            <a:r>
              <a:rPr lang="kk-KZ" sz="1400" b="1" dirty="0" smtClean="0">
                <a:latin typeface="Arial"/>
                <a:cs typeface="Arial"/>
              </a:rPr>
              <a:t>5</a:t>
            </a:r>
            <a:r>
              <a:rPr sz="1400" b="1" dirty="0" smtClean="0">
                <a:latin typeface="Arial"/>
                <a:cs typeface="Arial"/>
              </a:rPr>
              <a:t>,1</a:t>
            </a:r>
            <a:r>
              <a:rPr sz="1400" b="1" spc="-35" dirty="0" smtClean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млрд.тг.)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9684" y="4427220"/>
            <a:ext cx="8056245" cy="629920"/>
          </a:xfrm>
          <a:custGeom>
            <a:avLst/>
            <a:gdLst/>
            <a:ahLst/>
            <a:cxnLst/>
            <a:rect l="l" t="t" r="r" b="b"/>
            <a:pathLst>
              <a:path w="8056245" h="629920">
                <a:moveTo>
                  <a:pt x="8054340" y="0"/>
                </a:moveTo>
                <a:lnTo>
                  <a:pt x="0" y="0"/>
                </a:lnTo>
                <a:lnTo>
                  <a:pt x="0" y="35052"/>
                </a:lnTo>
                <a:lnTo>
                  <a:pt x="8054340" y="35052"/>
                </a:lnTo>
                <a:lnTo>
                  <a:pt x="8054340" y="0"/>
                </a:lnTo>
                <a:close/>
              </a:path>
              <a:path w="8056245" h="629920">
                <a:moveTo>
                  <a:pt x="8055864" y="594360"/>
                </a:moveTo>
                <a:lnTo>
                  <a:pt x="1524" y="594360"/>
                </a:lnTo>
                <a:lnTo>
                  <a:pt x="1524" y="629412"/>
                </a:lnTo>
                <a:lnTo>
                  <a:pt x="8055864" y="629412"/>
                </a:lnTo>
                <a:lnTo>
                  <a:pt x="8055864" y="594360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784" y="1901951"/>
            <a:ext cx="8731250" cy="26034"/>
          </a:xfrm>
          <a:custGeom>
            <a:avLst/>
            <a:gdLst/>
            <a:ahLst/>
            <a:cxnLst/>
            <a:rect l="l" t="t" r="r" b="b"/>
            <a:pathLst>
              <a:path w="8731250" h="26035">
                <a:moveTo>
                  <a:pt x="8730996" y="0"/>
                </a:moveTo>
                <a:lnTo>
                  <a:pt x="0" y="0"/>
                </a:lnTo>
                <a:lnTo>
                  <a:pt x="0" y="25907"/>
                </a:lnTo>
                <a:lnTo>
                  <a:pt x="8730996" y="25907"/>
                </a:lnTo>
                <a:lnTo>
                  <a:pt x="8730996" y="0"/>
                </a:lnTo>
                <a:close/>
              </a:path>
            </a:pathLst>
          </a:custGeom>
          <a:solidFill>
            <a:srgbClr val="006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970533" y="2407666"/>
            <a:ext cx="335915" cy="448945"/>
            <a:chOff x="970533" y="2407666"/>
            <a:chExt cx="335915" cy="448945"/>
          </a:xfrm>
        </p:grpSpPr>
        <p:sp>
          <p:nvSpPr>
            <p:cNvPr id="26" name="object 26"/>
            <p:cNvSpPr/>
            <p:nvPr/>
          </p:nvSpPr>
          <p:spPr>
            <a:xfrm>
              <a:off x="976883" y="2414016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4">
                  <a:moveTo>
                    <a:pt x="161544" y="0"/>
                  </a:moveTo>
                  <a:lnTo>
                    <a:pt x="0" y="161544"/>
                  </a:lnTo>
                  <a:lnTo>
                    <a:pt x="80772" y="161544"/>
                  </a:lnTo>
                  <a:lnTo>
                    <a:pt x="80772" y="435863"/>
                  </a:lnTo>
                  <a:lnTo>
                    <a:pt x="242315" y="435863"/>
                  </a:lnTo>
                  <a:lnTo>
                    <a:pt x="242315" y="161544"/>
                  </a:lnTo>
                  <a:lnTo>
                    <a:pt x="323088" y="161544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6883" y="2414016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4">
                  <a:moveTo>
                    <a:pt x="323088" y="161544"/>
                  </a:moveTo>
                  <a:lnTo>
                    <a:pt x="242315" y="161544"/>
                  </a:lnTo>
                  <a:lnTo>
                    <a:pt x="242315" y="435863"/>
                  </a:lnTo>
                  <a:lnTo>
                    <a:pt x="80772" y="435863"/>
                  </a:lnTo>
                  <a:lnTo>
                    <a:pt x="80772" y="161544"/>
                  </a:lnTo>
                  <a:lnTo>
                    <a:pt x="0" y="161544"/>
                  </a:lnTo>
                  <a:lnTo>
                    <a:pt x="161544" y="0"/>
                  </a:lnTo>
                  <a:lnTo>
                    <a:pt x="323088" y="16154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07263" y="2550109"/>
            <a:ext cx="35369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20" dirty="0">
                <a:solidFill>
                  <a:srgbClr val="006FC0"/>
                </a:solidFill>
                <a:latin typeface="Arial"/>
                <a:cs typeface="Arial"/>
              </a:rPr>
              <a:t>50%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1647" y="1988820"/>
            <a:ext cx="2057400" cy="388620"/>
            <a:chOff x="231647" y="1988820"/>
            <a:chExt cx="2057400" cy="388620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19" y="1993392"/>
              <a:ext cx="2048256" cy="3794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36219" y="1993392"/>
              <a:ext cx="2048510" cy="379730"/>
            </a:xfrm>
            <a:custGeom>
              <a:avLst/>
              <a:gdLst/>
              <a:ahLst/>
              <a:cxnLst/>
              <a:rect l="l" t="t" r="r" b="b"/>
              <a:pathLst>
                <a:path w="2048510" h="379730">
                  <a:moveTo>
                    <a:pt x="0" y="63245"/>
                  </a:move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5" y="0"/>
                  </a:lnTo>
                  <a:lnTo>
                    <a:pt x="1985010" y="0"/>
                  </a:lnTo>
                  <a:lnTo>
                    <a:pt x="2009626" y="4970"/>
                  </a:lnTo>
                  <a:lnTo>
                    <a:pt x="2029729" y="18526"/>
                  </a:lnTo>
                  <a:lnTo>
                    <a:pt x="2043285" y="38629"/>
                  </a:lnTo>
                  <a:lnTo>
                    <a:pt x="2048256" y="63245"/>
                  </a:lnTo>
                  <a:lnTo>
                    <a:pt x="2048256" y="316230"/>
                  </a:lnTo>
                  <a:lnTo>
                    <a:pt x="2043285" y="340846"/>
                  </a:lnTo>
                  <a:lnTo>
                    <a:pt x="2029729" y="360949"/>
                  </a:lnTo>
                  <a:lnTo>
                    <a:pt x="2009626" y="374505"/>
                  </a:lnTo>
                  <a:lnTo>
                    <a:pt x="1985010" y="379475"/>
                  </a:lnTo>
                  <a:lnTo>
                    <a:pt x="63245" y="379475"/>
                  </a:lnTo>
                  <a:lnTo>
                    <a:pt x="38629" y="374505"/>
                  </a:lnTo>
                  <a:lnTo>
                    <a:pt x="18526" y="360949"/>
                  </a:lnTo>
                  <a:lnTo>
                    <a:pt x="4970" y="340846"/>
                  </a:lnTo>
                  <a:lnTo>
                    <a:pt x="0" y="316230"/>
                  </a:lnTo>
                  <a:lnTo>
                    <a:pt x="0" y="6324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5861" y="2068830"/>
            <a:ext cx="178816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dirty="0">
                <a:latin typeface="Arial"/>
                <a:cs typeface="Arial"/>
              </a:rPr>
              <a:t>РАЙОННЫЙ</a:t>
            </a:r>
            <a:r>
              <a:rPr sz="1250" b="1" spc="15" dirty="0">
                <a:latin typeface="Arial"/>
                <a:cs typeface="Arial"/>
              </a:rPr>
              <a:t> </a:t>
            </a:r>
            <a:r>
              <a:rPr sz="1250" b="1" spc="10" dirty="0">
                <a:latin typeface="Arial"/>
                <a:cs typeface="Arial"/>
              </a:rPr>
              <a:t>БЮДЖЕТ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915" y="473023"/>
            <a:ext cx="8902065" cy="14255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dirty="0">
                <a:latin typeface="Arial"/>
                <a:cs typeface="Arial"/>
              </a:rPr>
              <a:t>В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бюджет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IV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уровня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поступают: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006FCE"/>
                </a:solidFill>
                <a:latin typeface="Arial"/>
                <a:cs typeface="Arial"/>
              </a:rPr>
              <a:t>налоговые</a:t>
            </a:r>
            <a:r>
              <a:rPr sz="1200" b="1" spc="85" dirty="0">
                <a:solidFill>
                  <a:srgbClr val="006FC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E"/>
                </a:solidFill>
                <a:latin typeface="Arial"/>
                <a:cs typeface="Arial"/>
              </a:rPr>
              <a:t>поступления:</a:t>
            </a:r>
            <a:r>
              <a:rPr sz="1200" b="1" spc="90" dirty="0">
                <a:solidFill>
                  <a:srgbClr val="006FCE"/>
                </a:solidFill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ИПН,</a:t>
            </a:r>
            <a:r>
              <a:rPr sz="1100" b="1" i="1" spc="6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налог</a:t>
            </a:r>
            <a:r>
              <a:rPr sz="1100" b="1" i="1" spc="5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на</a:t>
            </a:r>
            <a:r>
              <a:rPr sz="1100" b="1" i="1" spc="45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имущество</a:t>
            </a:r>
            <a:r>
              <a:rPr sz="1100" b="1" i="1" spc="60" dirty="0">
                <a:latin typeface="Arial"/>
                <a:cs typeface="Arial"/>
              </a:rPr>
              <a:t> </a:t>
            </a:r>
            <a:r>
              <a:rPr sz="1100" b="1" i="1" spc="-10" dirty="0">
                <a:latin typeface="Arial"/>
                <a:cs typeface="Arial"/>
              </a:rPr>
              <a:t>ФЛ,</a:t>
            </a:r>
            <a:r>
              <a:rPr sz="1100" b="1" i="1" spc="65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земельный</a:t>
            </a:r>
            <a:r>
              <a:rPr sz="1100" b="1" i="1" spc="5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налог</a:t>
            </a:r>
            <a:r>
              <a:rPr sz="1100" b="1" i="1" spc="6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ФЛ</a:t>
            </a:r>
            <a:r>
              <a:rPr sz="1100" b="1" i="1" spc="6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и</a:t>
            </a:r>
            <a:r>
              <a:rPr sz="1100" b="1" i="1" spc="65" dirty="0">
                <a:latin typeface="Arial"/>
                <a:cs typeface="Arial"/>
              </a:rPr>
              <a:t> </a:t>
            </a:r>
            <a:r>
              <a:rPr sz="1100" b="1" i="1" spc="-10" dirty="0">
                <a:latin typeface="Arial"/>
                <a:cs typeface="Arial"/>
              </a:rPr>
              <a:t>ЮЛ,</a:t>
            </a:r>
            <a:r>
              <a:rPr sz="1100" b="1" i="1" spc="65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ЕЗН,</a:t>
            </a:r>
            <a:r>
              <a:rPr sz="1100" b="1" i="1" spc="65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налог</a:t>
            </a:r>
            <a:r>
              <a:rPr sz="1100" b="1" i="1" spc="6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на</a:t>
            </a:r>
            <a:r>
              <a:rPr sz="1100" b="1" i="1" spc="45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транспорт</a:t>
            </a:r>
            <a:r>
              <a:rPr sz="1100" b="1" i="1" spc="6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с</a:t>
            </a:r>
            <a:r>
              <a:rPr sz="1100" b="1" i="1" spc="6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ФЛ</a:t>
            </a:r>
            <a:r>
              <a:rPr sz="1100" b="1" i="1" spc="6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и</a:t>
            </a:r>
            <a:r>
              <a:rPr sz="1100" b="1" i="1" spc="65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ЮЛ,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i="1" spc="-5" dirty="0">
                <a:latin typeface="Arial"/>
                <a:cs typeface="Arial"/>
              </a:rPr>
              <a:t>плата </a:t>
            </a:r>
            <a:r>
              <a:rPr sz="1100" b="1" i="1" dirty="0">
                <a:latin typeface="Arial"/>
                <a:cs typeface="Arial"/>
              </a:rPr>
              <a:t>за</a:t>
            </a:r>
            <a:r>
              <a:rPr sz="1100" b="1" i="1" spc="-5" dirty="0">
                <a:latin typeface="Arial"/>
                <a:cs typeface="Arial"/>
              </a:rPr>
              <a:t> пользование</a:t>
            </a:r>
            <a:r>
              <a:rPr sz="1100" b="1" i="1" spc="-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земельными</a:t>
            </a:r>
            <a:r>
              <a:rPr sz="1100" b="1" i="1" spc="-4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участками,</a:t>
            </a:r>
            <a:r>
              <a:rPr sz="1100" b="1" i="1" spc="-3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плата</a:t>
            </a:r>
            <a:r>
              <a:rPr sz="1100" b="1" i="1" spc="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за</a:t>
            </a:r>
            <a:r>
              <a:rPr sz="1100" b="1" i="1" spc="-5" dirty="0">
                <a:latin typeface="Arial"/>
                <a:cs typeface="Arial"/>
              </a:rPr>
              <a:t> размещение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наружной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рекламы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00" b="1" spc="-5" dirty="0">
                <a:solidFill>
                  <a:srgbClr val="006FCE"/>
                </a:solidFill>
                <a:latin typeface="Arial"/>
                <a:cs typeface="Arial"/>
              </a:rPr>
              <a:t>неналоговые</a:t>
            </a:r>
            <a:r>
              <a:rPr sz="1200" b="1" spc="5" dirty="0">
                <a:solidFill>
                  <a:srgbClr val="006FC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E"/>
                </a:solidFill>
                <a:latin typeface="Arial"/>
                <a:cs typeface="Arial"/>
              </a:rPr>
              <a:t>поступления:</a:t>
            </a:r>
            <a:r>
              <a:rPr sz="1200" b="1" spc="60" dirty="0">
                <a:solidFill>
                  <a:srgbClr val="006FCE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штрафы,</a:t>
            </a:r>
            <a:r>
              <a:rPr sz="1100" b="1" i="1" spc="-2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добровольные</a:t>
            </a:r>
            <a:r>
              <a:rPr sz="1100" b="1" i="1" spc="-3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сборы,</a:t>
            </a:r>
            <a:r>
              <a:rPr sz="1100" b="1" i="1" spc="-25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доходы</a:t>
            </a:r>
            <a:r>
              <a:rPr sz="1100" b="1" i="1" dirty="0">
                <a:latin typeface="Arial"/>
                <a:cs typeface="Arial"/>
              </a:rPr>
              <a:t> от</a:t>
            </a:r>
            <a:r>
              <a:rPr sz="1100" b="1" i="1" spc="-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коммунальной</a:t>
            </a:r>
            <a:r>
              <a:rPr sz="1100" b="1" i="1" spc="-25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собственности</a:t>
            </a:r>
            <a:r>
              <a:rPr sz="1100" b="1" i="1" spc="-3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и</a:t>
            </a:r>
            <a:r>
              <a:rPr sz="1100" b="1" i="1" spc="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др.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 dirty="0">
              <a:latin typeface="Arial"/>
              <a:cs typeface="Arial"/>
            </a:endParaRPr>
          </a:p>
          <a:p>
            <a:pPr marL="135890" algn="ctr">
              <a:lnSpc>
                <a:spcPct val="100000"/>
              </a:lnSpc>
            </a:pPr>
            <a:r>
              <a:rPr sz="1600" b="1" spc="-10" dirty="0">
                <a:solidFill>
                  <a:srgbClr val="006FCE"/>
                </a:solidFill>
                <a:latin typeface="Arial"/>
                <a:cs typeface="Arial"/>
              </a:rPr>
              <a:t>Дополнительные</a:t>
            </a:r>
            <a:r>
              <a:rPr sz="1600" b="1" spc="20" dirty="0">
                <a:solidFill>
                  <a:srgbClr val="006F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E"/>
                </a:solidFill>
                <a:latin typeface="Arial"/>
                <a:cs typeface="Arial"/>
              </a:rPr>
              <a:t>налоги</a:t>
            </a:r>
            <a:r>
              <a:rPr sz="1600" b="1" spc="10" dirty="0">
                <a:solidFill>
                  <a:srgbClr val="006FC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E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006F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E"/>
                </a:solidFill>
                <a:latin typeface="Arial"/>
                <a:cs typeface="Arial"/>
              </a:rPr>
              <a:t>платы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7263" y="3971035"/>
            <a:ext cx="35306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20" dirty="0">
                <a:solidFill>
                  <a:srgbClr val="006FC0"/>
                </a:solidFill>
                <a:latin typeface="Arial"/>
                <a:cs typeface="Arial"/>
              </a:rPr>
              <a:t>50</a:t>
            </a:r>
            <a:r>
              <a:rPr sz="1250" b="1" spc="25" dirty="0">
                <a:solidFill>
                  <a:srgbClr val="006FC0"/>
                </a:solidFill>
                <a:latin typeface="Arial"/>
                <a:cs typeface="Arial"/>
              </a:rPr>
              <a:t>%</a:t>
            </a:r>
            <a:endParaRPr sz="12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48889" y="2920745"/>
            <a:ext cx="2136775" cy="922019"/>
          </a:xfrm>
          <a:custGeom>
            <a:avLst/>
            <a:gdLst/>
            <a:ahLst/>
            <a:cxnLst/>
            <a:rect l="l" t="t" r="r" b="b"/>
            <a:pathLst>
              <a:path w="2136775" h="922020">
                <a:moveTo>
                  <a:pt x="0" y="153670"/>
                </a:moveTo>
                <a:lnTo>
                  <a:pt x="7837" y="105111"/>
                </a:lnTo>
                <a:lnTo>
                  <a:pt x="29659" y="62929"/>
                </a:lnTo>
                <a:lnTo>
                  <a:pt x="62929" y="29659"/>
                </a:lnTo>
                <a:lnTo>
                  <a:pt x="105111" y="7837"/>
                </a:lnTo>
                <a:lnTo>
                  <a:pt x="153670" y="0"/>
                </a:lnTo>
                <a:lnTo>
                  <a:pt x="1982977" y="0"/>
                </a:lnTo>
                <a:lnTo>
                  <a:pt x="2031536" y="7837"/>
                </a:lnTo>
                <a:lnTo>
                  <a:pt x="2073718" y="29659"/>
                </a:lnTo>
                <a:lnTo>
                  <a:pt x="2106988" y="62929"/>
                </a:lnTo>
                <a:lnTo>
                  <a:pt x="2128810" y="105111"/>
                </a:lnTo>
                <a:lnTo>
                  <a:pt x="2136648" y="153670"/>
                </a:lnTo>
                <a:lnTo>
                  <a:pt x="2136648" y="768350"/>
                </a:lnTo>
                <a:lnTo>
                  <a:pt x="2128810" y="816908"/>
                </a:lnTo>
                <a:lnTo>
                  <a:pt x="2106988" y="859090"/>
                </a:lnTo>
                <a:lnTo>
                  <a:pt x="2073718" y="892360"/>
                </a:lnTo>
                <a:lnTo>
                  <a:pt x="2031536" y="914182"/>
                </a:lnTo>
                <a:lnTo>
                  <a:pt x="1982977" y="922020"/>
                </a:lnTo>
                <a:lnTo>
                  <a:pt x="153670" y="922020"/>
                </a:lnTo>
                <a:lnTo>
                  <a:pt x="105111" y="914182"/>
                </a:lnTo>
                <a:lnTo>
                  <a:pt x="62929" y="892360"/>
                </a:lnTo>
                <a:lnTo>
                  <a:pt x="29659" y="859090"/>
                </a:lnTo>
                <a:lnTo>
                  <a:pt x="7837" y="816908"/>
                </a:lnTo>
                <a:lnTo>
                  <a:pt x="0" y="768350"/>
                </a:lnTo>
                <a:lnTo>
                  <a:pt x="0" y="153670"/>
                </a:lnTo>
                <a:close/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48889" y="2989021"/>
            <a:ext cx="215811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FCE"/>
                </a:solidFill>
                <a:latin typeface="Arial"/>
                <a:cs typeface="Arial"/>
              </a:rPr>
              <a:t>ЛИЦЕНЗИОННЫЙ</a:t>
            </a:r>
            <a:r>
              <a:rPr sz="1400" b="1" spc="-60" dirty="0">
                <a:solidFill>
                  <a:srgbClr val="006FC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E"/>
                </a:solidFill>
                <a:latin typeface="Arial"/>
                <a:cs typeface="Arial"/>
              </a:rPr>
              <a:t>СБОР</a:t>
            </a:r>
            <a:endParaRPr sz="1400" dirty="0">
              <a:latin typeface="Arial"/>
              <a:cs typeface="Arial"/>
            </a:endParaRPr>
          </a:p>
          <a:p>
            <a:pPr marL="212090" marR="194310" indent="-635" algn="ctr">
              <a:lnSpc>
                <a:spcPct val="100000"/>
              </a:lnSpc>
              <a:spcBef>
                <a:spcPts val="5"/>
              </a:spcBef>
            </a:pPr>
            <a:r>
              <a:rPr sz="1200" b="1" spc="-85" dirty="0">
                <a:latin typeface="Arial"/>
                <a:cs typeface="Arial"/>
              </a:rPr>
              <a:t>з</a:t>
            </a:r>
            <a:r>
              <a:rPr sz="1200" b="1" dirty="0">
                <a:latin typeface="Arial"/>
                <a:cs typeface="Arial"/>
              </a:rPr>
              <a:t>а</a:t>
            </a:r>
            <a:r>
              <a:rPr sz="1200" b="1" spc="-150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п</a:t>
            </a:r>
            <a:r>
              <a:rPr sz="1200" b="1" spc="-75" dirty="0">
                <a:latin typeface="Arial"/>
                <a:cs typeface="Arial"/>
              </a:rPr>
              <a:t>р</a:t>
            </a:r>
            <a:r>
              <a:rPr sz="1200" b="1" spc="-70" dirty="0">
                <a:latin typeface="Arial"/>
                <a:cs typeface="Arial"/>
              </a:rPr>
              <a:t>а</a:t>
            </a:r>
            <a:r>
              <a:rPr sz="1200" b="1" spc="-90" dirty="0">
                <a:latin typeface="Arial"/>
                <a:cs typeface="Arial"/>
              </a:rPr>
              <a:t>в</a:t>
            </a:r>
            <a:r>
              <a:rPr sz="1200" b="1" dirty="0">
                <a:latin typeface="Arial"/>
                <a:cs typeface="Arial"/>
              </a:rPr>
              <a:t>о</a:t>
            </a:r>
            <a:r>
              <a:rPr sz="1200" b="1" spc="-120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з</a:t>
            </a:r>
            <a:r>
              <a:rPr sz="1200" b="1" spc="-70" dirty="0">
                <a:latin typeface="Arial"/>
                <a:cs typeface="Arial"/>
              </a:rPr>
              <a:t>а</a:t>
            </a:r>
            <a:r>
              <a:rPr sz="1200" b="1" spc="-80" dirty="0">
                <a:latin typeface="Arial"/>
                <a:cs typeface="Arial"/>
              </a:rPr>
              <a:t>ня</a:t>
            </a:r>
            <a:r>
              <a:rPr sz="1200" b="1" spc="-85" dirty="0">
                <a:latin typeface="Arial"/>
                <a:cs typeface="Arial"/>
              </a:rPr>
              <a:t>т</a:t>
            </a:r>
            <a:r>
              <a:rPr sz="1200" b="1" spc="-80" dirty="0">
                <a:latin typeface="Arial"/>
                <a:cs typeface="Arial"/>
              </a:rPr>
              <a:t>и</a:t>
            </a:r>
            <a:r>
              <a:rPr sz="1200" b="1" dirty="0">
                <a:latin typeface="Arial"/>
                <a:cs typeface="Arial"/>
              </a:rPr>
              <a:t>я  </a:t>
            </a:r>
            <a:r>
              <a:rPr sz="1200" b="1" spc="-100" dirty="0">
                <a:latin typeface="Arial"/>
                <a:cs typeface="Arial"/>
              </a:rPr>
              <a:t>от</a:t>
            </a:r>
            <a:r>
              <a:rPr sz="1200" b="1" spc="-80" dirty="0">
                <a:latin typeface="Arial"/>
                <a:cs typeface="Arial"/>
              </a:rPr>
              <a:t>д</a:t>
            </a:r>
            <a:r>
              <a:rPr sz="1200" b="1" spc="-70" dirty="0">
                <a:latin typeface="Arial"/>
                <a:cs typeface="Arial"/>
              </a:rPr>
              <a:t>ел</a:t>
            </a:r>
            <a:r>
              <a:rPr sz="1200" b="1" spc="-80" dirty="0">
                <a:latin typeface="Arial"/>
                <a:cs typeface="Arial"/>
              </a:rPr>
              <a:t>ьны</a:t>
            </a:r>
            <a:r>
              <a:rPr sz="1200" b="1" spc="-85" dirty="0">
                <a:latin typeface="Arial"/>
                <a:cs typeface="Arial"/>
              </a:rPr>
              <a:t>м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вид</a:t>
            </a:r>
            <a:r>
              <a:rPr sz="1200" b="1" spc="-70" dirty="0">
                <a:latin typeface="Arial"/>
                <a:cs typeface="Arial"/>
              </a:rPr>
              <a:t>а</a:t>
            </a:r>
            <a:r>
              <a:rPr sz="1200" b="1" spc="-85" dirty="0">
                <a:latin typeface="Arial"/>
                <a:cs typeface="Arial"/>
              </a:rPr>
              <a:t>м</a:t>
            </a:r>
            <a:r>
              <a:rPr sz="1200" b="1" dirty="0">
                <a:latin typeface="Arial"/>
                <a:cs typeface="Arial"/>
              </a:rPr>
              <a:t>и  </a:t>
            </a:r>
            <a:r>
              <a:rPr sz="1200" b="1" spc="-75" dirty="0">
                <a:latin typeface="Arial"/>
                <a:cs typeface="Arial"/>
              </a:rPr>
              <a:t>деятельности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76978" y="2920745"/>
            <a:ext cx="2108200" cy="922019"/>
          </a:xfrm>
          <a:custGeom>
            <a:avLst/>
            <a:gdLst/>
            <a:ahLst/>
            <a:cxnLst/>
            <a:rect l="l" t="t" r="r" b="b"/>
            <a:pathLst>
              <a:path w="2108200" h="922020">
                <a:moveTo>
                  <a:pt x="0" y="153670"/>
                </a:moveTo>
                <a:lnTo>
                  <a:pt x="7837" y="105111"/>
                </a:lnTo>
                <a:lnTo>
                  <a:pt x="29659" y="62929"/>
                </a:lnTo>
                <a:lnTo>
                  <a:pt x="62929" y="29659"/>
                </a:lnTo>
                <a:lnTo>
                  <a:pt x="105111" y="7837"/>
                </a:lnTo>
                <a:lnTo>
                  <a:pt x="153670" y="0"/>
                </a:lnTo>
                <a:lnTo>
                  <a:pt x="1954022" y="0"/>
                </a:lnTo>
                <a:lnTo>
                  <a:pt x="2002580" y="7837"/>
                </a:lnTo>
                <a:lnTo>
                  <a:pt x="2044762" y="29659"/>
                </a:lnTo>
                <a:lnTo>
                  <a:pt x="2078032" y="62929"/>
                </a:lnTo>
                <a:lnTo>
                  <a:pt x="2099854" y="105111"/>
                </a:lnTo>
                <a:lnTo>
                  <a:pt x="2107692" y="153670"/>
                </a:lnTo>
                <a:lnTo>
                  <a:pt x="2107692" y="768350"/>
                </a:lnTo>
                <a:lnTo>
                  <a:pt x="2099854" y="816908"/>
                </a:lnTo>
                <a:lnTo>
                  <a:pt x="2078032" y="859090"/>
                </a:lnTo>
                <a:lnTo>
                  <a:pt x="2044762" y="892360"/>
                </a:lnTo>
                <a:lnTo>
                  <a:pt x="2002580" y="914182"/>
                </a:lnTo>
                <a:lnTo>
                  <a:pt x="1954022" y="922020"/>
                </a:lnTo>
                <a:lnTo>
                  <a:pt x="153670" y="922020"/>
                </a:lnTo>
                <a:lnTo>
                  <a:pt x="105111" y="914182"/>
                </a:lnTo>
                <a:lnTo>
                  <a:pt x="62929" y="892360"/>
                </a:lnTo>
                <a:lnTo>
                  <a:pt x="29659" y="859090"/>
                </a:lnTo>
                <a:lnTo>
                  <a:pt x="7837" y="816908"/>
                </a:lnTo>
                <a:lnTo>
                  <a:pt x="0" y="768350"/>
                </a:lnTo>
                <a:lnTo>
                  <a:pt x="0" y="153670"/>
                </a:lnTo>
                <a:close/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856226" y="2952750"/>
            <a:ext cx="195897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006FCE"/>
                </a:solidFill>
                <a:latin typeface="Arial"/>
                <a:cs typeface="Arial"/>
              </a:rPr>
              <a:t>ПЛАТА</a:t>
            </a:r>
            <a:endParaRPr sz="14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200" b="1" spc="-85" dirty="0">
                <a:latin typeface="Arial"/>
                <a:cs typeface="Arial"/>
              </a:rPr>
              <a:t>з</a:t>
            </a:r>
            <a:r>
              <a:rPr sz="1200" b="1" dirty="0">
                <a:latin typeface="Arial"/>
                <a:cs typeface="Arial"/>
              </a:rPr>
              <a:t>а</a:t>
            </a:r>
            <a:r>
              <a:rPr sz="1200" b="1" spc="-150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п</a:t>
            </a:r>
            <a:r>
              <a:rPr sz="1200" b="1" spc="-100" dirty="0">
                <a:latin typeface="Arial"/>
                <a:cs typeface="Arial"/>
              </a:rPr>
              <a:t>о</a:t>
            </a:r>
            <a:r>
              <a:rPr sz="1200" b="1" spc="-70" dirty="0">
                <a:latin typeface="Arial"/>
                <a:cs typeface="Arial"/>
              </a:rPr>
              <a:t>л</a:t>
            </a:r>
            <a:r>
              <a:rPr sz="1200" b="1" spc="-80" dirty="0">
                <a:latin typeface="Arial"/>
                <a:cs typeface="Arial"/>
              </a:rPr>
              <a:t>ь</a:t>
            </a:r>
            <a:r>
              <a:rPr sz="1200" b="1" spc="-95" dirty="0">
                <a:latin typeface="Arial"/>
                <a:cs typeface="Arial"/>
              </a:rPr>
              <a:t>з</a:t>
            </a:r>
            <a:r>
              <a:rPr sz="1200" b="1" spc="-75" dirty="0">
                <a:latin typeface="Arial"/>
                <a:cs typeface="Arial"/>
              </a:rPr>
              <a:t>о</a:t>
            </a:r>
            <a:r>
              <a:rPr sz="1200" b="1" spc="-90" dirty="0">
                <a:latin typeface="Arial"/>
                <a:cs typeface="Arial"/>
              </a:rPr>
              <a:t>в</a:t>
            </a:r>
            <a:r>
              <a:rPr sz="1200" b="1" spc="-70" dirty="0">
                <a:latin typeface="Arial"/>
                <a:cs typeface="Arial"/>
              </a:rPr>
              <a:t>а</a:t>
            </a:r>
            <a:r>
              <a:rPr sz="1200" b="1" spc="-80" dirty="0">
                <a:latin typeface="Arial"/>
                <a:cs typeface="Arial"/>
              </a:rPr>
              <a:t>ни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л</a:t>
            </a:r>
            <a:r>
              <a:rPr sz="1200" b="1" spc="-80" dirty="0">
                <a:latin typeface="Arial"/>
                <a:cs typeface="Arial"/>
              </a:rPr>
              <a:t>иц</a:t>
            </a:r>
            <a:r>
              <a:rPr sz="1200" b="1" spc="-70" dirty="0">
                <a:latin typeface="Arial"/>
                <a:cs typeface="Arial"/>
              </a:rPr>
              <a:t>е</a:t>
            </a:r>
            <a:r>
              <a:rPr sz="1200" b="1" spc="-80" dirty="0">
                <a:latin typeface="Arial"/>
                <a:cs typeface="Arial"/>
              </a:rPr>
              <a:t>н</a:t>
            </a:r>
            <a:r>
              <a:rPr sz="1200" b="1" spc="-70" dirty="0">
                <a:latin typeface="Arial"/>
                <a:cs typeface="Arial"/>
              </a:rPr>
              <a:t>з</a:t>
            </a:r>
            <a:r>
              <a:rPr sz="1200" b="1" spc="-80" dirty="0">
                <a:latin typeface="Arial"/>
                <a:cs typeface="Arial"/>
              </a:rPr>
              <a:t>ия</a:t>
            </a:r>
            <a:r>
              <a:rPr sz="1200" b="1" spc="-85" dirty="0">
                <a:latin typeface="Arial"/>
                <a:cs typeface="Arial"/>
              </a:rPr>
              <a:t>м</a:t>
            </a:r>
            <a:r>
              <a:rPr sz="1200" b="1" dirty="0">
                <a:latin typeface="Arial"/>
                <a:cs typeface="Arial"/>
              </a:rPr>
              <a:t>и  </a:t>
            </a:r>
            <a:r>
              <a:rPr sz="1200" b="1" spc="-80" dirty="0">
                <a:latin typeface="Arial"/>
                <a:cs typeface="Arial"/>
              </a:rPr>
              <a:t>н</a:t>
            </a:r>
            <a:r>
              <a:rPr sz="1200" b="1" dirty="0">
                <a:latin typeface="Arial"/>
                <a:cs typeface="Arial"/>
              </a:rPr>
              <a:t>а</a:t>
            </a:r>
            <a:r>
              <a:rPr sz="1200" b="1" spc="-140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з</a:t>
            </a:r>
            <a:r>
              <a:rPr sz="1200" b="1" spc="-70" dirty="0">
                <a:latin typeface="Arial"/>
                <a:cs typeface="Arial"/>
              </a:rPr>
              <a:t>а</a:t>
            </a:r>
            <a:r>
              <a:rPr sz="1200" b="1" spc="-80" dirty="0">
                <a:latin typeface="Arial"/>
                <a:cs typeface="Arial"/>
              </a:rPr>
              <a:t>ня</a:t>
            </a:r>
            <a:r>
              <a:rPr sz="1200" b="1" spc="-85" dirty="0">
                <a:latin typeface="Arial"/>
                <a:cs typeface="Arial"/>
              </a:rPr>
              <a:t>т</a:t>
            </a:r>
            <a:r>
              <a:rPr sz="1200" b="1" spc="-80" dirty="0">
                <a:latin typeface="Arial"/>
                <a:cs typeface="Arial"/>
              </a:rPr>
              <a:t>и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100" dirty="0">
                <a:latin typeface="Arial"/>
                <a:cs typeface="Arial"/>
              </a:rPr>
              <a:t>от</a:t>
            </a:r>
            <a:r>
              <a:rPr sz="1200" b="1" spc="-80" dirty="0">
                <a:latin typeface="Arial"/>
                <a:cs typeface="Arial"/>
              </a:rPr>
              <a:t>д</a:t>
            </a:r>
            <a:r>
              <a:rPr sz="1200" b="1" spc="-70" dirty="0">
                <a:latin typeface="Arial"/>
                <a:cs typeface="Arial"/>
              </a:rPr>
              <a:t>ел</a:t>
            </a:r>
            <a:r>
              <a:rPr sz="1200" b="1" spc="-80" dirty="0">
                <a:latin typeface="Arial"/>
                <a:cs typeface="Arial"/>
              </a:rPr>
              <a:t>ьны</a:t>
            </a:r>
            <a:r>
              <a:rPr sz="1200" b="1" spc="-85" dirty="0">
                <a:latin typeface="Arial"/>
                <a:cs typeface="Arial"/>
              </a:rPr>
              <a:t>м</a:t>
            </a:r>
            <a:r>
              <a:rPr sz="1200" b="1" dirty="0">
                <a:latin typeface="Arial"/>
                <a:cs typeface="Arial"/>
              </a:rPr>
              <a:t>и  </a:t>
            </a:r>
            <a:r>
              <a:rPr sz="1200" b="1" spc="-80" dirty="0">
                <a:latin typeface="Arial"/>
                <a:cs typeface="Arial"/>
              </a:rPr>
              <a:t>вид</a:t>
            </a:r>
            <a:r>
              <a:rPr sz="1200" b="1" spc="-70" dirty="0">
                <a:latin typeface="Arial"/>
                <a:cs typeface="Arial"/>
              </a:rPr>
              <a:t>а</a:t>
            </a:r>
            <a:r>
              <a:rPr sz="1200" b="1" spc="-85" dirty="0">
                <a:latin typeface="Arial"/>
                <a:cs typeface="Arial"/>
              </a:rPr>
              <a:t>м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14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д</a:t>
            </a:r>
            <a:r>
              <a:rPr sz="1200" b="1" spc="-70" dirty="0">
                <a:latin typeface="Arial"/>
                <a:cs typeface="Arial"/>
              </a:rPr>
              <a:t>е</a:t>
            </a:r>
            <a:r>
              <a:rPr sz="1200" b="1" spc="-80" dirty="0">
                <a:latin typeface="Arial"/>
                <a:cs typeface="Arial"/>
              </a:rPr>
              <a:t>я</a:t>
            </a:r>
            <a:r>
              <a:rPr sz="1200" b="1" spc="-85" dirty="0">
                <a:latin typeface="Arial"/>
                <a:cs typeface="Arial"/>
              </a:rPr>
              <a:t>т</a:t>
            </a:r>
            <a:r>
              <a:rPr sz="1200" b="1" spc="-70" dirty="0">
                <a:latin typeface="Arial"/>
                <a:cs typeface="Arial"/>
              </a:rPr>
              <a:t>ел</a:t>
            </a:r>
            <a:r>
              <a:rPr sz="1200" b="1" spc="-80" dirty="0">
                <a:latin typeface="Arial"/>
                <a:cs typeface="Arial"/>
              </a:rPr>
              <a:t>ьн</a:t>
            </a:r>
            <a:r>
              <a:rPr sz="1200" b="1" spc="-85" dirty="0">
                <a:latin typeface="Arial"/>
                <a:cs typeface="Arial"/>
              </a:rPr>
              <a:t>о</a:t>
            </a:r>
            <a:r>
              <a:rPr sz="1200" b="1" spc="-70" dirty="0">
                <a:latin typeface="Arial"/>
                <a:cs typeface="Arial"/>
              </a:rPr>
              <a:t>с</a:t>
            </a:r>
            <a:r>
              <a:rPr sz="1200" b="1" spc="-85" dirty="0">
                <a:latin typeface="Arial"/>
                <a:cs typeface="Arial"/>
              </a:rPr>
              <a:t>т</a:t>
            </a:r>
            <a:r>
              <a:rPr sz="1200" b="1" dirty="0">
                <a:latin typeface="Arial"/>
                <a:cs typeface="Arial"/>
              </a:rPr>
              <a:t>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976109" y="2920745"/>
            <a:ext cx="2047239" cy="896619"/>
          </a:xfrm>
          <a:custGeom>
            <a:avLst/>
            <a:gdLst/>
            <a:ahLst/>
            <a:cxnLst/>
            <a:rect l="l" t="t" r="r" b="b"/>
            <a:pathLst>
              <a:path w="2047240" h="896620">
                <a:moveTo>
                  <a:pt x="0" y="149352"/>
                </a:moveTo>
                <a:lnTo>
                  <a:pt x="7620" y="102168"/>
                </a:lnTo>
                <a:lnTo>
                  <a:pt x="28834" y="61173"/>
                </a:lnTo>
                <a:lnTo>
                  <a:pt x="61173" y="28834"/>
                </a:lnTo>
                <a:lnTo>
                  <a:pt x="102168" y="7619"/>
                </a:lnTo>
                <a:lnTo>
                  <a:pt x="149351" y="0"/>
                </a:lnTo>
                <a:lnTo>
                  <a:pt x="1897380" y="0"/>
                </a:lnTo>
                <a:lnTo>
                  <a:pt x="1944563" y="7619"/>
                </a:lnTo>
                <a:lnTo>
                  <a:pt x="1985558" y="28834"/>
                </a:lnTo>
                <a:lnTo>
                  <a:pt x="2017897" y="61173"/>
                </a:lnTo>
                <a:lnTo>
                  <a:pt x="2039111" y="102168"/>
                </a:lnTo>
                <a:lnTo>
                  <a:pt x="2046732" y="149352"/>
                </a:lnTo>
                <a:lnTo>
                  <a:pt x="2046732" y="746760"/>
                </a:lnTo>
                <a:lnTo>
                  <a:pt x="2039112" y="793943"/>
                </a:lnTo>
                <a:lnTo>
                  <a:pt x="2017897" y="834938"/>
                </a:lnTo>
                <a:lnTo>
                  <a:pt x="1985558" y="867277"/>
                </a:lnTo>
                <a:lnTo>
                  <a:pt x="1944563" y="888492"/>
                </a:lnTo>
                <a:lnTo>
                  <a:pt x="1897380" y="896112"/>
                </a:lnTo>
                <a:lnTo>
                  <a:pt x="149351" y="896112"/>
                </a:lnTo>
                <a:lnTo>
                  <a:pt x="102168" y="888492"/>
                </a:lnTo>
                <a:lnTo>
                  <a:pt x="61173" y="867277"/>
                </a:lnTo>
                <a:lnTo>
                  <a:pt x="28834" y="834938"/>
                </a:lnTo>
                <a:lnTo>
                  <a:pt x="7620" y="793943"/>
                </a:lnTo>
                <a:lnTo>
                  <a:pt x="0" y="746760"/>
                </a:lnTo>
                <a:lnTo>
                  <a:pt x="0" y="149352"/>
                </a:lnTo>
                <a:close/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121143" y="2952750"/>
            <a:ext cx="1768475" cy="607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40" dirty="0">
                <a:solidFill>
                  <a:srgbClr val="006FCE"/>
                </a:solidFill>
                <a:latin typeface="Arial"/>
                <a:cs typeface="Arial"/>
              </a:rPr>
              <a:t>ПЛАТА</a:t>
            </a:r>
            <a:endParaRPr sz="14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200" b="1" spc="-85" dirty="0">
                <a:latin typeface="Arial"/>
                <a:cs typeface="Arial"/>
              </a:rPr>
              <a:t>з</a:t>
            </a:r>
            <a:r>
              <a:rPr sz="1200" b="1" dirty="0">
                <a:latin typeface="Arial"/>
                <a:cs typeface="Arial"/>
              </a:rPr>
              <a:t>а</a:t>
            </a:r>
            <a:r>
              <a:rPr sz="1200" b="1" spc="-150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п</a:t>
            </a:r>
            <a:r>
              <a:rPr sz="1200" b="1" spc="-100" dirty="0">
                <a:latin typeface="Arial"/>
                <a:cs typeface="Arial"/>
              </a:rPr>
              <a:t>о</a:t>
            </a:r>
            <a:r>
              <a:rPr sz="1200" b="1" spc="-70" dirty="0">
                <a:latin typeface="Arial"/>
                <a:cs typeface="Arial"/>
              </a:rPr>
              <a:t>л</a:t>
            </a:r>
            <a:r>
              <a:rPr sz="1200" b="1" spc="-80" dirty="0">
                <a:latin typeface="Arial"/>
                <a:cs typeface="Arial"/>
              </a:rPr>
              <a:t>ь</a:t>
            </a:r>
            <a:r>
              <a:rPr sz="1200" b="1" spc="-95" dirty="0">
                <a:latin typeface="Arial"/>
                <a:cs typeface="Arial"/>
              </a:rPr>
              <a:t>з</a:t>
            </a:r>
            <a:r>
              <a:rPr sz="1200" b="1" spc="-75" dirty="0">
                <a:latin typeface="Arial"/>
                <a:cs typeface="Arial"/>
              </a:rPr>
              <a:t>о</a:t>
            </a:r>
            <a:r>
              <a:rPr sz="1200" b="1" spc="-90" dirty="0">
                <a:latin typeface="Arial"/>
                <a:cs typeface="Arial"/>
              </a:rPr>
              <a:t>в</a:t>
            </a:r>
            <a:r>
              <a:rPr sz="1200" b="1" spc="-70" dirty="0">
                <a:latin typeface="Arial"/>
                <a:cs typeface="Arial"/>
              </a:rPr>
              <a:t>а</a:t>
            </a:r>
            <a:r>
              <a:rPr sz="1200" b="1" spc="-80" dirty="0">
                <a:latin typeface="Arial"/>
                <a:cs typeface="Arial"/>
              </a:rPr>
              <a:t>ни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в</a:t>
            </a:r>
            <a:r>
              <a:rPr sz="1200" b="1" spc="-85" dirty="0">
                <a:latin typeface="Arial"/>
                <a:cs typeface="Arial"/>
              </a:rPr>
              <a:t>о</a:t>
            </a:r>
            <a:r>
              <a:rPr sz="1200" b="1" spc="-80" dirty="0">
                <a:latin typeface="Arial"/>
                <a:cs typeface="Arial"/>
              </a:rPr>
              <a:t>дны</a:t>
            </a:r>
            <a:r>
              <a:rPr sz="1200" b="1" spc="-85" dirty="0">
                <a:latin typeface="Arial"/>
                <a:cs typeface="Arial"/>
              </a:rPr>
              <a:t>м</a:t>
            </a:r>
            <a:r>
              <a:rPr sz="1200" b="1" dirty="0">
                <a:latin typeface="Arial"/>
                <a:cs typeface="Arial"/>
              </a:rPr>
              <a:t>и  </a:t>
            </a:r>
            <a:r>
              <a:rPr sz="1200" b="1" spc="-75" dirty="0">
                <a:latin typeface="Arial"/>
                <a:cs typeface="Arial"/>
              </a:rPr>
              <a:t>ресурсами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8954771" y="4945927"/>
            <a:ext cx="265429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ru-RU" spc="-5" dirty="0"/>
              <a:t>4</a:t>
            </a:r>
            <a:endParaRPr spc="-5" dirty="0"/>
          </a:p>
        </p:txBody>
      </p:sp>
      <p:sp>
        <p:nvSpPr>
          <p:cNvPr id="41" name="object 41"/>
          <p:cNvSpPr txBox="1"/>
          <p:nvPr/>
        </p:nvSpPr>
        <p:spPr>
          <a:xfrm>
            <a:off x="7369302" y="3870756"/>
            <a:ext cx="544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100%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97253" y="2415920"/>
            <a:ext cx="628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F50"/>
                </a:solidFill>
                <a:latin typeface="Arial"/>
                <a:cs typeface="Arial"/>
              </a:rPr>
              <a:t>91,7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25" dirty="0">
                <a:solidFill>
                  <a:srgbClr val="00AF50"/>
                </a:solidFill>
                <a:latin typeface="Arial"/>
                <a:cs typeface="Arial"/>
              </a:rPr>
              <a:t>млрд.тг.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51952" y="3857955"/>
            <a:ext cx="532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F50"/>
                </a:solidFill>
                <a:latin typeface="Arial"/>
                <a:cs typeface="Arial"/>
              </a:rPr>
              <a:t>546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25" dirty="0">
                <a:solidFill>
                  <a:srgbClr val="00AF50"/>
                </a:solidFill>
                <a:latin typeface="Arial"/>
                <a:cs typeface="Arial"/>
              </a:rPr>
              <a:t>млн.тг.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46703" y="3874719"/>
            <a:ext cx="532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F50"/>
                </a:solidFill>
                <a:latin typeface="Arial"/>
                <a:cs typeface="Arial"/>
              </a:rPr>
              <a:t>565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25" dirty="0">
                <a:solidFill>
                  <a:srgbClr val="00AF50"/>
                </a:solidFill>
                <a:latin typeface="Arial"/>
                <a:cs typeface="Arial"/>
              </a:rPr>
              <a:t>млн.тг.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18971" y="3919220"/>
            <a:ext cx="627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Arial"/>
                <a:cs typeface="Arial"/>
              </a:rPr>
              <a:t>91,7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25" dirty="0">
                <a:solidFill>
                  <a:srgbClr val="00AF50"/>
                </a:solidFill>
                <a:latin typeface="Arial"/>
                <a:cs typeface="Arial"/>
              </a:rPr>
              <a:t>млрд.тг.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76466" y="2085213"/>
            <a:ext cx="2004060" cy="55656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-1905" algn="ctr">
              <a:lnSpc>
                <a:spcPts val="1370"/>
              </a:lnSpc>
              <a:spcBef>
                <a:spcPts val="140"/>
              </a:spcBef>
            </a:pPr>
            <a:r>
              <a:rPr sz="1150" b="1" i="1" spc="-10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15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50" b="1" i="1" spc="-10" dirty="0" err="1">
                <a:solidFill>
                  <a:srgbClr val="001F5F"/>
                </a:solidFill>
                <a:latin typeface="Arial"/>
                <a:cs typeface="Arial"/>
              </a:rPr>
              <a:t>итогам</a:t>
            </a:r>
            <a:r>
              <a:rPr sz="115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50" b="1" i="1" spc="-10" dirty="0" smtClean="0">
                <a:solidFill>
                  <a:srgbClr val="001F5F"/>
                </a:solidFill>
                <a:latin typeface="Arial"/>
                <a:cs typeface="Arial"/>
              </a:rPr>
              <a:t>202</a:t>
            </a:r>
            <a:r>
              <a:rPr lang="kk-KZ" sz="1150" b="1" i="1" spc="-10" dirty="0" smtClean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150" b="1" i="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50" b="1" i="1" spc="-10" dirty="0">
                <a:solidFill>
                  <a:srgbClr val="001F5F"/>
                </a:solidFill>
                <a:latin typeface="Arial"/>
                <a:cs typeface="Arial"/>
              </a:rPr>
              <a:t>года </a:t>
            </a:r>
            <a:r>
              <a:rPr sz="115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50" b="1" i="1" spc="-15" dirty="0">
                <a:solidFill>
                  <a:srgbClr val="00AF50"/>
                </a:solidFill>
                <a:latin typeface="Arial"/>
                <a:cs typeface="Arial"/>
              </a:rPr>
              <a:t>собственные</a:t>
            </a:r>
            <a:r>
              <a:rPr sz="1150" b="1" i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150" b="1" i="1" spc="-10" dirty="0">
                <a:solidFill>
                  <a:srgbClr val="00AF50"/>
                </a:solidFill>
                <a:latin typeface="Arial"/>
                <a:cs typeface="Arial"/>
              </a:rPr>
              <a:t>доходы</a:t>
            </a:r>
            <a:r>
              <a:rPr sz="1150" b="1" i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150" b="1" i="1" spc="-10" dirty="0">
                <a:solidFill>
                  <a:srgbClr val="001F5F"/>
                </a:solidFill>
                <a:latin typeface="Arial"/>
                <a:cs typeface="Arial"/>
              </a:rPr>
              <a:t>МСУ </a:t>
            </a:r>
            <a:r>
              <a:rPr sz="1150" b="1" i="1" spc="-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50" b="1" i="1" spc="-15" dirty="0" err="1">
                <a:solidFill>
                  <a:srgbClr val="001F5F"/>
                </a:solidFill>
                <a:latin typeface="Arial"/>
                <a:cs typeface="Arial"/>
              </a:rPr>
              <a:t>составили</a:t>
            </a:r>
            <a:r>
              <a:rPr sz="115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kk-KZ" sz="1150" b="1" i="1" spc="-10" dirty="0" smtClean="0">
                <a:solidFill>
                  <a:srgbClr val="00AF50"/>
                </a:solidFill>
                <a:latin typeface="Arial"/>
                <a:cs typeface="Arial"/>
              </a:rPr>
              <a:t>42,0</a:t>
            </a:r>
            <a:r>
              <a:rPr sz="1150" b="1" i="1" spc="-5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150" b="1" i="1" spc="-10" dirty="0">
                <a:solidFill>
                  <a:srgbClr val="00AF50"/>
                </a:solidFill>
                <a:latin typeface="Arial"/>
                <a:cs typeface="Arial"/>
              </a:rPr>
              <a:t>млрд.</a:t>
            </a:r>
            <a:r>
              <a:rPr sz="1150" b="1" i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150" b="1" i="1" spc="-10" dirty="0">
                <a:solidFill>
                  <a:srgbClr val="00AF50"/>
                </a:solidFill>
                <a:latin typeface="Arial"/>
                <a:cs typeface="Arial"/>
              </a:rPr>
              <a:t>тг.</a:t>
            </a:r>
            <a:endParaRPr sz="1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97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6940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161540" algn="l"/>
                <a:tab pos="9156065" algn="l"/>
              </a:tabLst>
            </a:pPr>
            <a:r>
              <a:rPr b="0" u="none" spc="5" dirty="0">
                <a:latin typeface="Times New Roman"/>
                <a:cs typeface="Times New Roman"/>
              </a:rPr>
              <a:t> 	</a:t>
            </a:r>
            <a:r>
              <a:rPr u="none" spc="75" dirty="0"/>
              <a:t>Предоставление</a:t>
            </a:r>
            <a:r>
              <a:rPr u="none" spc="95" dirty="0"/>
              <a:t> </a:t>
            </a:r>
            <a:r>
              <a:rPr u="none" spc="70" dirty="0"/>
              <a:t>платных</a:t>
            </a:r>
            <a:r>
              <a:rPr u="none" spc="145" dirty="0"/>
              <a:t> </a:t>
            </a:r>
            <a:r>
              <a:rPr u="none" spc="60" dirty="0"/>
              <a:t>услуг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6985" y="1770634"/>
            <a:ext cx="5996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1455" algn="l"/>
                <a:tab pos="2570480" algn="l"/>
                <a:tab pos="3790950" algn="l"/>
                <a:tab pos="4900930" algn="l"/>
              </a:tabLst>
            </a:pP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Механизатор,	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сварщик,	сантехник,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электрик,	кровельщик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5030" y="1770634"/>
            <a:ext cx="1292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0045" algn="l"/>
              </a:tabLst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–	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мо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нт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6985" y="1983994"/>
            <a:ext cx="7541895" cy="1928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3840" algn="l"/>
              </a:tabLst>
            </a:pP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восстановительные</a:t>
            </a:r>
            <a:r>
              <a:rPr sz="1400" i="1" spc="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работы	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объектов</a:t>
            </a:r>
            <a:r>
              <a:rPr sz="1400" i="1" spc="4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благоустройства,</a:t>
            </a:r>
            <a:r>
              <a:rPr sz="1400" i="1" spc="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оперативные</a:t>
            </a:r>
            <a:r>
              <a:rPr sz="1400" i="1" spc="4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меры</a:t>
            </a:r>
            <a:r>
              <a:rPr sz="1400" i="1" spc="4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при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авариях</a:t>
            </a:r>
            <a:r>
              <a:rPr sz="14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инженерных</a:t>
            </a:r>
            <a:r>
              <a:rPr sz="14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сетях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 их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ликвидации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Водитель</a:t>
            </a:r>
            <a:r>
              <a:rPr sz="1400" b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4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механик</a:t>
            </a:r>
            <a:r>
              <a:rPr sz="14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специализированной</a:t>
            </a:r>
            <a:r>
              <a:rPr sz="14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техники</a:t>
            </a:r>
            <a:r>
              <a:rPr sz="14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14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снегоуборочные</a:t>
            </a:r>
            <a:r>
              <a:rPr sz="1400" i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работы,</a:t>
            </a:r>
            <a:r>
              <a:rPr sz="1400" i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услуги </a:t>
            </a:r>
            <a:r>
              <a:rPr sz="1400" i="1" spc="-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ассенизатора</a:t>
            </a:r>
            <a:r>
              <a:rPr sz="14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(трактор,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кран-манипулятор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др.)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Юрист,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бухгалтер</a:t>
            </a:r>
            <a:r>
              <a:rPr sz="14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нотариальные,</a:t>
            </a:r>
            <a:r>
              <a:rPr sz="14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юридические</a:t>
            </a:r>
            <a:r>
              <a:rPr sz="14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 smtClean="0">
                <a:solidFill>
                  <a:srgbClr val="001F5F"/>
                </a:solidFill>
                <a:latin typeface="Arial"/>
                <a:cs typeface="Arial"/>
              </a:rPr>
              <a:t>услуги</a:t>
            </a:r>
            <a:endParaRPr lang="ru-RU" sz="1400" i="1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Разнорабочий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(маляр,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плотник,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штукатурщик)</a:t>
            </a:r>
            <a:r>
              <a:rPr sz="14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ремонт</a:t>
            </a:r>
            <a:r>
              <a:rPr sz="14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здания,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покос травы</a:t>
            </a:r>
            <a:r>
              <a:rPr sz="14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др.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740" y="4783835"/>
            <a:ext cx="8732520" cy="27940"/>
          </a:xfrm>
          <a:custGeom>
            <a:avLst/>
            <a:gdLst/>
            <a:ahLst/>
            <a:cxnLst/>
            <a:rect l="l" t="t" r="r" b="b"/>
            <a:pathLst>
              <a:path w="8732520" h="27939">
                <a:moveTo>
                  <a:pt x="8732520" y="0"/>
                </a:moveTo>
                <a:lnTo>
                  <a:pt x="0" y="0"/>
                </a:lnTo>
                <a:lnTo>
                  <a:pt x="0" y="27431"/>
                </a:lnTo>
                <a:lnTo>
                  <a:pt x="8732520" y="27431"/>
                </a:lnTo>
                <a:lnTo>
                  <a:pt x="8732520" y="0"/>
                </a:lnTo>
                <a:close/>
              </a:path>
            </a:pathLst>
          </a:custGeom>
          <a:solidFill>
            <a:srgbClr val="006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747" y="743712"/>
            <a:ext cx="6995159" cy="5120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32914" y="878585"/>
            <a:ext cx="559435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01F5F"/>
                </a:solidFill>
                <a:latin typeface="Arial"/>
                <a:cs typeface="Arial"/>
              </a:rPr>
              <a:t>ПРИМЕРЫ</a:t>
            </a:r>
            <a:r>
              <a:rPr sz="135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1F5F"/>
                </a:solidFill>
                <a:latin typeface="Arial"/>
                <a:cs typeface="Arial"/>
              </a:rPr>
              <a:t>ПО </a:t>
            </a:r>
            <a:r>
              <a:rPr sz="1350" b="1" spc="-15" dirty="0">
                <a:solidFill>
                  <a:srgbClr val="001F5F"/>
                </a:solidFill>
                <a:latin typeface="Arial"/>
                <a:cs typeface="Arial"/>
              </a:rPr>
              <a:t>ПРЕДОСТАВЛЕНИЮ</a:t>
            </a:r>
            <a:r>
              <a:rPr sz="135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001F5F"/>
                </a:solidFill>
                <a:latin typeface="Arial"/>
                <a:cs typeface="Arial"/>
              </a:rPr>
              <a:t>УСЛУГ</a:t>
            </a:r>
            <a:r>
              <a:rPr sz="135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35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350" b="1" spc="-20" dirty="0">
                <a:solidFill>
                  <a:srgbClr val="001F5F"/>
                </a:solidFill>
                <a:latin typeface="Arial"/>
                <a:cs typeface="Arial"/>
              </a:rPr>
              <a:t>ПЛАТНОЙ</a:t>
            </a:r>
            <a:r>
              <a:rPr sz="135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1F5F"/>
                </a:solidFill>
                <a:latin typeface="Arial"/>
                <a:cs typeface="Arial"/>
              </a:rPr>
              <a:t>ОСНОВЕ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6988" y="702563"/>
            <a:ext cx="6944995" cy="567055"/>
          </a:xfrm>
          <a:custGeom>
            <a:avLst/>
            <a:gdLst/>
            <a:ahLst/>
            <a:cxnLst/>
            <a:rect l="l" t="t" r="r" b="b"/>
            <a:pathLst>
              <a:path w="6944995" h="567055">
                <a:moveTo>
                  <a:pt x="6944868" y="534924"/>
                </a:moveTo>
                <a:lnTo>
                  <a:pt x="1524" y="534924"/>
                </a:lnTo>
                <a:lnTo>
                  <a:pt x="1524" y="566928"/>
                </a:lnTo>
                <a:lnTo>
                  <a:pt x="6944868" y="566928"/>
                </a:lnTo>
                <a:lnTo>
                  <a:pt x="6944868" y="534924"/>
                </a:lnTo>
                <a:close/>
              </a:path>
              <a:path w="6944995" h="567055">
                <a:moveTo>
                  <a:pt x="6944868" y="0"/>
                </a:moveTo>
                <a:lnTo>
                  <a:pt x="0" y="0"/>
                </a:lnTo>
                <a:lnTo>
                  <a:pt x="0" y="32004"/>
                </a:lnTo>
                <a:lnTo>
                  <a:pt x="6944868" y="32004"/>
                </a:lnTo>
                <a:lnTo>
                  <a:pt x="6944868" y="0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536" y="2519172"/>
            <a:ext cx="8100059" cy="3810"/>
          </a:xfrm>
          <a:custGeom>
            <a:avLst/>
            <a:gdLst/>
            <a:ahLst/>
            <a:cxnLst/>
            <a:rect l="l" t="t" r="r" b="b"/>
            <a:pathLst>
              <a:path w="8100059" h="3810">
                <a:moveTo>
                  <a:pt x="0" y="0"/>
                </a:moveTo>
                <a:lnTo>
                  <a:pt x="8099552" y="3555"/>
                </a:lnTo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536" y="3118104"/>
            <a:ext cx="8063865" cy="3810"/>
          </a:xfrm>
          <a:custGeom>
            <a:avLst/>
            <a:gdLst/>
            <a:ahLst/>
            <a:cxnLst/>
            <a:rect l="l" t="t" r="r" b="b"/>
            <a:pathLst>
              <a:path w="8063865" h="3810">
                <a:moveTo>
                  <a:pt x="0" y="0"/>
                </a:moveTo>
                <a:lnTo>
                  <a:pt x="8063611" y="3556"/>
                </a:lnTo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063" y="1776983"/>
            <a:ext cx="295656" cy="2590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872" y="2624327"/>
            <a:ext cx="320040" cy="32003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78536" y="3570732"/>
            <a:ext cx="8063865" cy="3810"/>
          </a:xfrm>
          <a:custGeom>
            <a:avLst/>
            <a:gdLst/>
            <a:ahLst/>
            <a:cxnLst/>
            <a:rect l="l" t="t" r="r" b="b"/>
            <a:pathLst>
              <a:path w="8063865" h="3810">
                <a:moveTo>
                  <a:pt x="0" y="0"/>
                </a:moveTo>
                <a:lnTo>
                  <a:pt x="8063611" y="3556"/>
                </a:lnTo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544" y="3679460"/>
            <a:ext cx="280416" cy="21840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7326" y="3203710"/>
            <a:ext cx="272585" cy="27074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915400" y="4945927"/>
            <a:ext cx="265429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ru-RU" spc="-5" dirty="0" smtClean="0"/>
              <a:t>5</a:t>
            </a:r>
            <a:endParaRPr spc="-5" dirty="0"/>
          </a:p>
        </p:txBody>
      </p:sp>
      <p:sp>
        <p:nvSpPr>
          <p:cNvPr id="18" name="object 3"/>
          <p:cNvSpPr/>
          <p:nvPr/>
        </p:nvSpPr>
        <p:spPr>
          <a:xfrm>
            <a:off x="25400" y="373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492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  <a:tabLst>
                <a:tab pos="1898014" algn="l"/>
                <a:tab pos="9157335" algn="l"/>
              </a:tabLst>
            </a:pPr>
            <a:r>
              <a:rPr b="0" u="none" spc="5" dirty="0">
                <a:latin typeface="Times New Roman"/>
                <a:cs typeface="Times New Roman"/>
              </a:rPr>
              <a:t> 	</a:t>
            </a:r>
            <a:r>
              <a:rPr u="none" spc="75" dirty="0"/>
              <a:t>Государственные</a:t>
            </a:r>
            <a:r>
              <a:rPr u="none" spc="90" dirty="0"/>
              <a:t> </a:t>
            </a:r>
            <a:r>
              <a:rPr u="none" spc="70" dirty="0"/>
              <a:t>закупки</a:t>
            </a:r>
            <a:r>
              <a:rPr u="none" spc="145" dirty="0"/>
              <a:t> </a:t>
            </a:r>
            <a:r>
              <a:rPr u="none" spc="65" dirty="0"/>
              <a:t>для</a:t>
            </a:r>
            <a:r>
              <a:rPr u="none" spc="130" dirty="0"/>
              <a:t> </a:t>
            </a:r>
            <a:r>
              <a:rPr u="none" spc="65" dirty="0"/>
              <a:t>МСУ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1077" y="710310"/>
            <a:ext cx="7415530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4606290" algn="l"/>
              </a:tabLst>
            </a:pPr>
            <a:r>
              <a:rPr sz="1650" b="1" spc="-10" dirty="0">
                <a:solidFill>
                  <a:srgbClr val="001F5F"/>
                </a:solidFill>
                <a:latin typeface="Arial"/>
                <a:cs typeface="Arial"/>
              </a:rPr>
              <a:t>Действующий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b="1" spc="-5" dirty="0">
                <a:solidFill>
                  <a:srgbClr val="001F5F"/>
                </a:solidFill>
                <a:latin typeface="Arial"/>
                <a:cs typeface="Arial"/>
              </a:rPr>
              <a:t>порядок</a:t>
            </a:r>
            <a:r>
              <a:rPr sz="165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ГЗ	</a:t>
            </a:r>
            <a:r>
              <a:rPr sz="2475" b="1" spc="-7" baseline="1683" dirty="0">
                <a:solidFill>
                  <a:srgbClr val="001F5F"/>
                </a:solidFill>
                <a:latin typeface="Arial"/>
                <a:cs typeface="Arial"/>
              </a:rPr>
              <a:t>Предлагаемый</a:t>
            </a:r>
            <a:r>
              <a:rPr sz="2475" b="1" spc="-37" baseline="168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75" b="1" spc="-7" baseline="1683" dirty="0">
                <a:solidFill>
                  <a:srgbClr val="001F5F"/>
                </a:solidFill>
                <a:latin typeface="Arial"/>
                <a:cs typeface="Arial"/>
              </a:rPr>
              <a:t>порядок</a:t>
            </a:r>
            <a:r>
              <a:rPr sz="2475" b="1" spc="-60" baseline="168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75" b="1" baseline="1683" dirty="0">
                <a:solidFill>
                  <a:srgbClr val="001F5F"/>
                </a:solidFill>
                <a:latin typeface="Arial"/>
                <a:cs typeface="Arial"/>
              </a:rPr>
              <a:t>ГЗ</a:t>
            </a:r>
            <a:endParaRPr sz="2475" baseline="1683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3000" y="1187958"/>
            <a:ext cx="3780000" cy="3252470"/>
          </a:xfrm>
          <a:prstGeom prst="rect">
            <a:avLst/>
          </a:prstGeom>
          <a:ln w="25907">
            <a:solidFill>
              <a:srgbClr val="FFC000"/>
            </a:solidFill>
          </a:ln>
        </p:spPr>
        <p:txBody>
          <a:bodyPr vert="horz" wrap="square" lIns="0" tIns="108000" rIns="0" bIns="0" rtlCol="0">
            <a:noAutofit/>
          </a:bodyPr>
          <a:lstStyle/>
          <a:p>
            <a:pPr marL="284480" marR="469900" indent="-204470" algn="just">
              <a:lnSpc>
                <a:spcPct val="110000"/>
              </a:lnSpc>
              <a:spcAft>
                <a:spcPts val="700"/>
              </a:spcAft>
              <a:buFont typeface="Wingdings"/>
              <a:buChar char=""/>
              <a:tabLst>
                <a:tab pos="285115" algn="l"/>
              </a:tabLst>
            </a:pPr>
            <a:r>
              <a:rPr sz="1200" b="1" spc="-1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  <a:r>
              <a:rPr sz="1200" b="1" spc="3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200" b="1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</a:t>
            </a:r>
            <a:r>
              <a:rPr sz="1200" b="1" spc="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sz="1200" b="1" spc="-30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МРП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 календ. </a:t>
            </a:r>
            <a:r>
              <a:rPr sz="1200" b="1" i="1" spc="-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80" marR="307340" indent="-204470" algn="just">
              <a:lnSpc>
                <a:spcPct val="110000"/>
              </a:lnSpc>
              <a:spcBef>
                <a:spcPts val="600"/>
              </a:spcBef>
              <a:spcAft>
                <a:spcPts val="700"/>
              </a:spcAft>
              <a:buFont typeface="Wingdings"/>
              <a:buChar char=""/>
              <a:tabLst>
                <a:tab pos="284163" algn="l"/>
                <a:tab pos="3770313" algn="l"/>
              </a:tabLst>
            </a:pPr>
            <a:r>
              <a:rPr sz="12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ценовых предложений </a:t>
            </a:r>
            <a:r>
              <a:rPr sz="12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 </a:t>
            </a:r>
            <a:r>
              <a:rPr sz="1200" b="1" spc="-32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МРП</a:t>
            </a:r>
            <a:r>
              <a:rPr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2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sz="1200" b="1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календ.</a:t>
            </a:r>
            <a:r>
              <a:rPr sz="1200" b="1" i="1" spc="-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80" indent="-204470" algn="just">
              <a:lnSpc>
                <a:spcPct val="110000"/>
              </a:lnSpc>
              <a:spcBef>
                <a:spcPts val="605"/>
              </a:spcBef>
              <a:spcAft>
                <a:spcPts val="700"/>
              </a:spcAft>
              <a:buFont typeface="Wingdings"/>
              <a:buChar char=""/>
              <a:tabLst>
                <a:tab pos="285115" algn="l"/>
              </a:tabLst>
            </a:pPr>
            <a:r>
              <a:rPr sz="12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sz="1200" b="1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</a:t>
            </a:r>
            <a:r>
              <a:rPr sz="1200" b="1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</a:t>
            </a:r>
            <a:r>
              <a:rPr sz="1200" b="1" spc="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200" b="1" spc="-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200" b="1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sz="1200" b="1" spc="-3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МРП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80" marR="123825" indent="-204470" algn="just">
              <a:lnSpc>
                <a:spcPct val="110000"/>
              </a:lnSpc>
              <a:spcBef>
                <a:spcPts val="600"/>
              </a:spcBef>
              <a:spcAft>
                <a:spcPts val="700"/>
              </a:spcAft>
              <a:buFont typeface="Wingdings"/>
              <a:buChar char=""/>
              <a:tabLst>
                <a:tab pos="285115" algn="l"/>
              </a:tabLst>
            </a:pP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</a:t>
            </a:r>
            <a:r>
              <a:rPr sz="1200" b="1" spc="-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</a:t>
            </a:r>
            <a:r>
              <a:rPr sz="1200" b="1" spc="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r>
              <a:rPr sz="1200" b="1" spc="3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закупок </a:t>
            </a:r>
            <a:r>
              <a:rPr sz="12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иными</a:t>
            </a:r>
            <a:r>
              <a:rPr sz="1200" b="1" spc="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способами</a:t>
            </a:r>
            <a:r>
              <a:rPr sz="1200" b="1" spc="-2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(электронный</a:t>
            </a:r>
            <a:r>
              <a:rPr sz="1200" b="1" i="1" spc="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магазин, </a:t>
            </a:r>
            <a:r>
              <a:rPr sz="1200" b="1" i="1" spc="-3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аукцион,</a:t>
            </a:r>
            <a:r>
              <a:rPr sz="1200" b="1" i="1" spc="-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200" b="1" i="1" spc="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</a:t>
            </a:r>
            <a:r>
              <a:rPr lang="ru-RU" sz="1200" b="1" i="1" spc="-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рейтингово-балльной</a:t>
            </a:r>
            <a:r>
              <a:rPr sz="1200" b="1" i="1" spc="1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sz="1200" b="1" i="1" spc="-5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b="1" i="1" spc="-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sz="1200" b="1" i="1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200" b="1" i="1" dirty="0" smtClean="0">
              <a:solidFill>
                <a:srgbClr val="006F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" marR="123825" algn="just">
              <a:lnSpc>
                <a:spcPct val="110000"/>
              </a:lnSpc>
              <a:spcBef>
                <a:spcPts val="600"/>
              </a:spcBef>
              <a:tabLst>
                <a:tab pos="285115" algn="l"/>
              </a:tabLst>
            </a:pPr>
            <a:endParaRPr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" marR="71120" algn="just">
              <a:lnSpc>
                <a:spcPct val="110000"/>
              </a:lnSpc>
              <a:spcBef>
                <a:spcPts val="1145"/>
              </a:spcBef>
              <a:tabLst>
                <a:tab pos="1061720" algn="l"/>
                <a:tab pos="1981200" algn="l"/>
                <a:tab pos="2375535" algn="l"/>
                <a:tab pos="3281045" algn="l"/>
              </a:tabLst>
            </a:pPr>
            <a:r>
              <a:rPr sz="1200" i="1" spc="-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sz="1200" i="1" spc="-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200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sz="1200" i="1" spc="-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200" i="1" spc="-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200" i="1" spc="-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200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200" i="1" spc="-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200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	</a:t>
            </a:r>
            <a:r>
              <a:rPr sz="1200" i="1" spc="-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200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sz="1200" i="1" spc="-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200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200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200" i="1" spc="-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200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200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	д</a:t>
            </a:r>
            <a:r>
              <a:rPr sz="1200" i="1" spc="-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200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	</a:t>
            </a:r>
            <a:r>
              <a:rPr sz="1200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200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sz="1200" i="1" spc="-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200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1200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200" i="1" spc="-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200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	</a:t>
            </a:r>
            <a:r>
              <a:rPr sz="1200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200" i="1" spc="-7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200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 </a:t>
            </a:r>
            <a:r>
              <a:rPr sz="1200" i="1" spc="-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sz="1200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i="1" spc="-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регулироваться</a:t>
            </a:r>
            <a:r>
              <a:rPr sz="1200" i="1" spc="-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i="1" spc="-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отдельными </a:t>
            </a:r>
            <a:r>
              <a:rPr sz="1200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4622" y="1187958"/>
            <a:ext cx="3889375" cy="3252470"/>
          </a:xfrm>
          <a:custGeom>
            <a:avLst/>
            <a:gdLst/>
            <a:ahLst/>
            <a:cxnLst/>
            <a:rect l="l" t="t" r="r" b="b"/>
            <a:pathLst>
              <a:path w="3889375" h="3252470">
                <a:moveTo>
                  <a:pt x="0" y="3252216"/>
                </a:moveTo>
                <a:lnTo>
                  <a:pt x="3889248" y="3252216"/>
                </a:lnTo>
                <a:lnTo>
                  <a:pt x="3889248" y="0"/>
                </a:lnTo>
                <a:lnTo>
                  <a:pt x="0" y="0"/>
                </a:lnTo>
                <a:lnTo>
                  <a:pt x="0" y="3252216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3717" y="1276350"/>
            <a:ext cx="3743960" cy="152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" marR="5080" indent="-204470" algn="just">
              <a:lnSpc>
                <a:spcPct val="120000"/>
              </a:lnSpc>
              <a:spcBef>
                <a:spcPts val="100"/>
              </a:spcBef>
              <a:spcAft>
                <a:spcPts val="800"/>
              </a:spcAft>
              <a:buFont typeface="Wingdings"/>
              <a:buChar char=""/>
              <a:tabLst>
                <a:tab pos="204470" algn="l"/>
              </a:tabLst>
            </a:pP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конкурс/аукцион </a:t>
            </a:r>
            <a:r>
              <a:rPr sz="1200" spc="315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единого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организатора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315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МРП,</a:t>
            </a:r>
            <a:r>
              <a:rPr sz="1200" b="1" spc="32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единого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организатора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sz="1200" spc="315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1" spc="-10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40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МРП</a:t>
            </a:r>
            <a:r>
              <a:rPr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 </a:t>
            </a:r>
            <a:r>
              <a:rPr sz="1200" b="1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календ.</a:t>
            </a:r>
            <a:r>
              <a:rPr sz="1200" b="1" i="1" spc="-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835" indent="-20447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Font typeface="Wingdings"/>
              <a:buChar char=""/>
              <a:tabLst>
                <a:tab pos="204470" algn="l"/>
                <a:tab pos="1380490" algn="l"/>
                <a:tab pos="2707005" algn="l"/>
              </a:tabLst>
            </a:pP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	ценовых	</a:t>
            </a:r>
            <a:r>
              <a:rPr sz="1200" b="1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</a:t>
            </a:r>
            <a:r>
              <a:rPr lang="ru-RU" sz="1200" b="1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200" b="1" spc="3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200" b="1" spc="20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1200" b="1" spc="-10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sz="1200" b="1" spc="-2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МРП 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</a:t>
            </a:r>
            <a:r>
              <a:rPr sz="1200" b="1" i="1" spc="-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календ.</a:t>
            </a:r>
            <a:r>
              <a:rPr sz="1200" b="1" i="1" spc="-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717" y="2968120"/>
            <a:ext cx="3743325" cy="1300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" marR="6985" indent="-204470" algn="just">
              <a:lnSpc>
                <a:spcPct val="120000"/>
              </a:lnSpc>
              <a:spcBef>
                <a:spcPts val="100"/>
              </a:spcBef>
              <a:spcAft>
                <a:spcPts val="800"/>
              </a:spcAft>
              <a:buFont typeface="Wingdings"/>
              <a:buChar char=""/>
              <a:tabLst>
                <a:tab pos="204470" algn="l"/>
                <a:tab pos="555625" algn="l"/>
                <a:tab pos="1269365" algn="l"/>
                <a:tab pos="2228215" algn="l"/>
                <a:tab pos="2496185" algn="l"/>
                <a:tab pos="2870200" algn="l"/>
                <a:tab pos="3389629" algn="l"/>
              </a:tabLst>
            </a:pP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	о</a:t>
            </a: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2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2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2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	</a:t>
            </a: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200" b="1" spc="-2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sz="1200" b="1" spc="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12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2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	</a:t>
            </a:r>
            <a:r>
              <a:rPr sz="1200" spc="3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	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200" b="1" spc="-1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200" b="1" spc="-5" dirty="0" smtClean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200" b="1" dirty="0" smtClean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РП</a:t>
            </a:r>
            <a:r>
              <a:rPr lang="ru-RU" sz="1200" b="1" dirty="0" smtClean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200" b="1" i="1" spc="-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	исключительных	случаях,</a:t>
            </a:r>
            <a:r>
              <a:rPr lang="ru-RU" sz="1200" b="1" i="1" spc="-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-1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	</a:t>
            </a:r>
            <a:r>
              <a:rPr sz="1200" b="1" i="1" spc="-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1200" b="1" i="1" spc="-10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lang="ru-RU" sz="1200" b="1" i="1" spc="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spc="-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конкурентными</a:t>
            </a:r>
            <a:r>
              <a:rPr lang="ru-RU" sz="1200" b="1" i="1" spc="1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способами)</a:t>
            </a:r>
          </a:p>
          <a:p>
            <a:pPr marL="203835" indent="-20447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Font typeface="Wingdings"/>
              <a:buChar char=""/>
              <a:tabLst>
                <a:tab pos="204470" algn="l"/>
                <a:tab pos="1376045" algn="l"/>
                <a:tab pos="3122930" algn="l"/>
              </a:tabLst>
            </a:pPr>
            <a:r>
              <a:rPr lang="ru-RU" sz="1200" b="1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lang="ru-RU" sz="12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b="1" spc="-4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200" b="1" spc="-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2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200" b="1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b="1" spc="-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b="1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2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онный	</a:t>
            </a:r>
            <a:r>
              <a:rPr lang="ru-RU" sz="1200" b="1" spc="-1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200" b="1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b="1" spc="-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b="1" spc="10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b="1" spc="-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</a:t>
            </a:r>
            <a:r>
              <a:rPr lang="ru-RU" sz="1200" b="1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</a:t>
            </a:r>
            <a:r>
              <a:rPr lang="ru-RU" sz="1200" b="1" spc="-3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МРП </a:t>
            </a:r>
            <a:r>
              <a:rPr lang="ru-RU"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ru-RU" sz="1200" b="1" i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календ.</a:t>
            </a:r>
            <a:r>
              <a:rPr lang="ru-RU" sz="1200" b="1" i="1" spc="-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r>
              <a:rPr lang="ru-RU" sz="1200" b="1" i="1" spc="-5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740" y="4748784"/>
            <a:ext cx="8732520" cy="26034"/>
          </a:xfrm>
          <a:custGeom>
            <a:avLst/>
            <a:gdLst/>
            <a:ahLst/>
            <a:cxnLst/>
            <a:rect l="l" t="t" r="r" b="b"/>
            <a:pathLst>
              <a:path w="8732520" h="26035">
                <a:moveTo>
                  <a:pt x="8732520" y="0"/>
                </a:moveTo>
                <a:lnTo>
                  <a:pt x="0" y="0"/>
                </a:lnTo>
                <a:lnTo>
                  <a:pt x="0" y="25907"/>
                </a:lnTo>
                <a:lnTo>
                  <a:pt x="8732520" y="25907"/>
                </a:lnTo>
                <a:lnTo>
                  <a:pt x="8732520" y="0"/>
                </a:lnTo>
                <a:close/>
              </a:path>
            </a:pathLst>
          </a:custGeom>
          <a:solidFill>
            <a:srgbClr val="006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915400" y="4933950"/>
            <a:ext cx="265429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ru-RU" spc="-5" dirty="0" smtClean="0"/>
              <a:t>6</a:t>
            </a:r>
            <a:endParaRPr spc="-5" dirty="0"/>
          </a:p>
        </p:txBody>
      </p:sp>
      <p:sp>
        <p:nvSpPr>
          <p:cNvPr id="11" name="object 4"/>
          <p:cNvSpPr/>
          <p:nvPr/>
        </p:nvSpPr>
        <p:spPr>
          <a:xfrm>
            <a:off x="761" y="438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  <a:tabLst>
                <a:tab pos="1511935" algn="l"/>
                <a:tab pos="9157335" algn="l"/>
              </a:tabLst>
            </a:pPr>
            <a:r>
              <a:rPr b="0" u="none" spc="5" dirty="0">
                <a:latin typeface="Times New Roman"/>
                <a:cs typeface="Times New Roman"/>
              </a:rPr>
              <a:t> 	</a:t>
            </a:r>
            <a:r>
              <a:rPr lang="kk-KZ" u="none" spc="70" dirty="0" smtClean="0"/>
              <a:t>Кенес</a:t>
            </a:r>
            <a:r>
              <a:rPr u="none" spc="120" dirty="0" smtClean="0"/>
              <a:t> </a:t>
            </a:r>
            <a:r>
              <a:rPr u="none" spc="75" dirty="0"/>
              <a:t>городского</a:t>
            </a:r>
            <a:r>
              <a:rPr u="none" spc="105" dirty="0"/>
              <a:t> </a:t>
            </a:r>
            <a:r>
              <a:rPr u="none" spc="75" dirty="0"/>
              <a:t>самоуправления</a:t>
            </a:r>
            <a:r>
              <a:rPr u="none" spc="105" dirty="0"/>
              <a:t> </a:t>
            </a:r>
            <a:r>
              <a:rPr u="none" spc="85" dirty="0" smtClean="0"/>
              <a:t>(</a:t>
            </a:r>
            <a:r>
              <a:rPr lang="kk-KZ" u="none" spc="85" dirty="0" smtClean="0"/>
              <a:t>К</a:t>
            </a:r>
            <a:r>
              <a:rPr u="none" spc="85" dirty="0" smtClean="0"/>
              <a:t>ГС</a:t>
            </a:r>
            <a:r>
              <a:rPr u="none" spc="85" dirty="0"/>
              <a:t>)	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90545" y="1514602"/>
            <a:ext cx="5037455" cy="454659"/>
            <a:chOff x="2590545" y="1514602"/>
            <a:chExt cx="5037455" cy="4546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0705" y="1524762"/>
              <a:ext cx="5017008" cy="4343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00705" y="1524762"/>
              <a:ext cx="5017135" cy="434340"/>
            </a:xfrm>
            <a:custGeom>
              <a:avLst/>
              <a:gdLst/>
              <a:ahLst/>
              <a:cxnLst/>
              <a:rect l="l" t="t" r="r" b="b"/>
              <a:pathLst>
                <a:path w="5017134" h="434339">
                  <a:moveTo>
                    <a:pt x="0" y="79883"/>
                  </a:moveTo>
                  <a:lnTo>
                    <a:pt x="6284" y="48809"/>
                  </a:lnTo>
                  <a:lnTo>
                    <a:pt x="23415" y="23415"/>
                  </a:lnTo>
                  <a:lnTo>
                    <a:pt x="48809" y="6284"/>
                  </a:lnTo>
                  <a:lnTo>
                    <a:pt x="79882" y="0"/>
                  </a:lnTo>
                  <a:lnTo>
                    <a:pt x="4937125" y="0"/>
                  </a:lnTo>
                  <a:lnTo>
                    <a:pt x="4968198" y="6284"/>
                  </a:lnTo>
                  <a:lnTo>
                    <a:pt x="4993592" y="23415"/>
                  </a:lnTo>
                  <a:lnTo>
                    <a:pt x="5010723" y="48809"/>
                  </a:lnTo>
                  <a:lnTo>
                    <a:pt x="5017008" y="79883"/>
                  </a:lnTo>
                  <a:lnTo>
                    <a:pt x="5017008" y="354457"/>
                  </a:lnTo>
                  <a:lnTo>
                    <a:pt x="5010723" y="385530"/>
                  </a:lnTo>
                  <a:lnTo>
                    <a:pt x="4993592" y="410924"/>
                  </a:lnTo>
                  <a:lnTo>
                    <a:pt x="4968198" y="428055"/>
                  </a:lnTo>
                  <a:lnTo>
                    <a:pt x="4937125" y="434339"/>
                  </a:lnTo>
                  <a:lnTo>
                    <a:pt x="79882" y="434339"/>
                  </a:lnTo>
                  <a:lnTo>
                    <a:pt x="48809" y="428055"/>
                  </a:lnTo>
                  <a:lnTo>
                    <a:pt x="23415" y="410924"/>
                  </a:lnTo>
                  <a:lnTo>
                    <a:pt x="6284" y="385530"/>
                  </a:lnTo>
                  <a:lnTo>
                    <a:pt x="0" y="354457"/>
                  </a:lnTo>
                  <a:lnTo>
                    <a:pt x="0" y="79883"/>
                  </a:lnTo>
                  <a:close/>
                </a:path>
              </a:pathLst>
            </a:custGeom>
            <a:ln w="19812">
              <a:solidFill>
                <a:srgbClr val="003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97428" y="1569796"/>
            <a:ext cx="3620770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5"/>
              </a:spcBef>
            </a:pPr>
            <a:r>
              <a:rPr lang="kk-KZ" sz="1250" b="1" spc="10" dirty="0" smtClean="0">
                <a:latin typeface="Arial"/>
                <a:cs typeface="Arial"/>
              </a:rPr>
              <a:t>КЕНЕС</a:t>
            </a:r>
            <a:r>
              <a:rPr sz="1250" b="1" spc="-10" dirty="0" smtClean="0">
                <a:latin typeface="Arial"/>
                <a:cs typeface="Arial"/>
              </a:rPr>
              <a:t> </a:t>
            </a:r>
            <a:r>
              <a:rPr sz="1250" b="1" spc="15" dirty="0">
                <a:latin typeface="Arial"/>
                <a:cs typeface="Arial"/>
              </a:rPr>
              <a:t>ГОРОДСКОГО</a:t>
            </a:r>
            <a:r>
              <a:rPr sz="1250" b="1" spc="-1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САМОУПРАВЛЕНИЯ</a:t>
            </a:r>
            <a:endParaRPr sz="1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000" i="1" spc="-5" dirty="0">
                <a:solidFill>
                  <a:srgbClr val="001F5F"/>
                </a:solidFill>
                <a:latin typeface="Arial"/>
                <a:cs typeface="Arial"/>
              </a:rPr>
              <a:t>(по одному</a:t>
            </a:r>
            <a:r>
              <a:rPr sz="1000" i="1" spc="-10" dirty="0">
                <a:solidFill>
                  <a:srgbClr val="001F5F"/>
                </a:solidFill>
                <a:latin typeface="Arial"/>
                <a:cs typeface="Arial"/>
              </a:rPr>
              <a:t> представителю</a:t>
            </a:r>
            <a:r>
              <a:rPr sz="10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000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001F5F"/>
                </a:solidFill>
                <a:latin typeface="Arial"/>
                <a:cs typeface="Arial"/>
              </a:rPr>
              <a:t>каждого</a:t>
            </a:r>
            <a:r>
              <a:rPr sz="10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001F5F"/>
                </a:solidFill>
                <a:latin typeface="Arial"/>
                <a:cs typeface="Arial"/>
              </a:rPr>
              <a:t>окружного</a:t>
            </a:r>
            <a:r>
              <a:rPr sz="10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000" i="1" spc="-10" dirty="0" smtClean="0">
                <a:solidFill>
                  <a:srgbClr val="001F5F"/>
                </a:solidFill>
                <a:latin typeface="Arial"/>
                <a:cs typeface="Arial"/>
              </a:rPr>
              <a:t>кенеса</a:t>
            </a:r>
            <a:r>
              <a:rPr sz="1000" i="1" spc="-10" dirty="0" smtClean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90444" y="1964435"/>
            <a:ext cx="4669790" cy="295910"/>
            <a:chOff x="2790444" y="1964435"/>
            <a:chExt cx="4669790" cy="295910"/>
          </a:xfrm>
        </p:grpSpPr>
        <p:sp>
          <p:nvSpPr>
            <p:cNvPr id="8" name="object 8"/>
            <p:cNvSpPr/>
            <p:nvPr/>
          </p:nvSpPr>
          <p:spPr>
            <a:xfrm>
              <a:off x="2796540" y="1993391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108966" y="0"/>
                  </a:moveTo>
                  <a:lnTo>
                    <a:pt x="0" y="108965"/>
                  </a:lnTo>
                  <a:lnTo>
                    <a:pt x="54483" y="108965"/>
                  </a:lnTo>
                  <a:lnTo>
                    <a:pt x="54483" y="260603"/>
                  </a:lnTo>
                  <a:lnTo>
                    <a:pt x="163449" y="260603"/>
                  </a:lnTo>
                  <a:lnTo>
                    <a:pt x="163449" y="108965"/>
                  </a:lnTo>
                  <a:lnTo>
                    <a:pt x="217932" y="108965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96540" y="1993391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0" y="108965"/>
                  </a:moveTo>
                  <a:lnTo>
                    <a:pt x="108966" y="0"/>
                  </a:lnTo>
                  <a:lnTo>
                    <a:pt x="217932" y="108965"/>
                  </a:lnTo>
                  <a:lnTo>
                    <a:pt x="163449" y="108965"/>
                  </a:lnTo>
                  <a:lnTo>
                    <a:pt x="163449" y="260603"/>
                  </a:lnTo>
                  <a:lnTo>
                    <a:pt x="54483" y="260603"/>
                  </a:lnTo>
                  <a:lnTo>
                    <a:pt x="54483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5004" y="1993391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108966" y="0"/>
                  </a:moveTo>
                  <a:lnTo>
                    <a:pt x="0" y="108965"/>
                  </a:lnTo>
                  <a:lnTo>
                    <a:pt x="54483" y="108965"/>
                  </a:lnTo>
                  <a:lnTo>
                    <a:pt x="54483" y="260603"/>
                  </a:lnTo>
                  <a:lnTo>
                    <a:pt x="163449" y="260603"/>
                  </a:lnTo>
                  <a:lnTo>
                    <a:pt x="163449" y="108965"/>
                  </a:lnTo>
                  <a:lnTo>
                    <a:pt x="217932" y="108965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5004" y="1993391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0" y="108965"/>
                  </a:moveTo>
                  <a:lnTo>
                    <a:pt x="108966" y="0"/>
                  </a:lnTo>
                  <a:lnTo>
                    <a:pt x="217932" y="108965"/>
                  </a:lnTo>
                  <a:lnTo>
                    <a:pt x="163449" y="108965"/>
                  </a:lnTo>
                  <a:lnTo>
                    <a:pt x="163449" y="260603"/>
                  </a:lnTo>
                  <a:lnTo>
                    <a:pt x="54483" y="260603"/>
                  </a:lnTo>
                  <a:lnTo>
                    <a:pt x="54483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54240" y="1970531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99821" y="0"/>
                  </a:moveTo>
                  <a:lnTo>
                    <a:pt x="0" y="99822"/>
                  </a:lnTo>
                  <a:lnTo>
                    <a:pt x="49910" y="99822"/>
                  </a:lnTo>
                  <a:lnTo>
                    <a:pt x="49910" y="260604"/>
                  </a:lnTo>
                  <a:lnTo>
                    <a:pt x="149732" y="260604"/>
                  </a:lnTo>
                  <a:lnTo>
                    <a:pt x="149732" y="99822"/>
                  </a:lnTo>
                  <a:lnTo>
                    <a:pt x="199643" y="99822"/>
                  </a:lnTo>
                  <a:lnTo>
                    <a:pt x="99821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54240" y="1970531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0" y="99822"/>
                  </a:moveTo>
                  <a:lnTo>
                    <a:pt x="99821" y="0"/>
                  </a:lnTo>
                  <a:lnTo>
                    <a:pt x="199643" y="99822"/>
                  </a:lnTo>
                  <a:lnTo>
                    <a:pt x="149732" y="99822"/>
                  </a:lnTo>
                  <a:lnTo>
                    <a:pt x="149732" y="260604"/>
                  </a:lnTo>
                  <a:lnTo>
                    <a:pt x="49910" y="260604"/>
                  </a:lnTo>
                  <a:lnTo>
                    <a:pt x="49910" y="99822"/>
                  </a:lnTo>
                  <a:lnTo>
                    <a:pt x="0" y="998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3727" y="4641900"/>
            <a:ext cx="852551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250" b="1" spc="15" dirty="0">
                <a:solidFill>
                  <a:srgbClr val="001F5F"/>
                </a:solidFill>
                <a:latin typeface="Arial"/>
                <a:cs typeface="Arial"/>
              </a:rPr>
              <a:t>Деятельность</a:t>
            </a:r>
            <a:r>
              <a:rPr sz="125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AF50"/>
                </a:solidFill>
                <a:latin typeface="Arial"/>
                <a:cs typeface="Arial"/>
              </a:rPr>
              <a:t>членов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kk-KZ" sz="1400" b="1" spc="15" dirty="0">
                <a:solidFill>
                  <a:srgbClr val="00AF50"/>
                </a:solidFill>
                <a:latin typeface="Arial"/>
                <a:cs typeface="Arial"/>
              </a:rPr>
              <a:t>К</a:t>
            </a:r>
            <a:r>
              <a:rPr sz="1400" b="1" spc="15" dirty="0" smtClean="0">
                <a:solidFill>
                  <a:srgbClr val="00AF50"/>
                </a:solidFill>
                <a:latin typeface="Arial"/>
                <a:cs typeface="Arial"/>
              </a:rPr>
              <a:t>ГС</a:t>
            </a:r>
            <a:r>
              <a:rPr sz="1400" b="1" spc="10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AF50"/>
                </a:solidFill>
                <a:latin typeface="Arial"/>
                <a:cs typeface="Arial"/>
              </a:rPr>
              <a:t>и окружных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kk-KZ" sz="1400" b="1" spc="10" dirty="0" smtClean="0">
                <a:solidFill>
                  <a:srgbClr val="00AF50"/>
                </a:solidFill>
                <a:latin typeface="Arial"/>
                <a:cs typeface="Arial"/>
              </a:rPr>
              <a:t>кенесов</a:t>
            </a:r>
            <a:r>
              <a:rPr sz="1400" b="1" spc="15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250" b="1" spc="10" dirty="0">
                <a:solidFill>
                  <a:srgbClr val="001F5F"/>
                </a:solidFill>
                <a:latin typeface="Arial"/>
                <a:cs typeface="Arial"/>
              </a:rPr>
              <a:t>будет</a:t>
            </a:r>
            <a:r>
              <a:rPr sz="125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50" b="1" spc="10" dirty="0">
                <a:solidFill>
                  <a:srgbClr val="001F5F"/>
                </a:solidFill>
                <a:latin typeface="Arial"/>
                <a:cs typeface="Arial"/>
              </a:rPr>
              <a:t>осуществляться</a:t>
            </a:r>
            <a:r>
              <a:rPr sz="125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AF50"/>
                </a:solidFill>
                <a:latin typeface="Arial"/>
                <a:cs typeface="Arial"/>
              </a:rPr>
              <a:t>на </a:t>
            </a:r>
            <a:r>
              <a:rPr sz="1400" b="1" spc="10" dirty="0">
                <a:solidFill>
                  <a:srgbClr val="00AF50"/>
                </a:solidFill>
                <a:latin typeface="Arial"/>
                <a:cs typeface="Arial"/>
              </a:rPr>
              <a:t>общественных</a:t>
            </a:r>
            <a:r>
              <a:rPr sz="14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AF50"/>
                </a:solidFill>
                <a:latin typeface="Arial"/>
                <a:cs typeface="Arial"/>
              </a:rPr>
              <a:t>началах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48143" y="3108960"/>
            <a:ext cx="212090" cy="273050"/>
            <a:chOff x="7248143" y="3108960"/>
            <a:chExt cx="212090" cy="273050"/>
          </a:xfrm>
        </p:grpSpPr>
        <p:sp>
          <p:nvSpPr>
            <p:cNvPr id="16" name="object 16"/>
            <p:cNvSpPr/>
            <p:nvPr/>
          </p:nvSpPr>
          <p:spPr>
            <a:xfrm>
              <a:off x="7254239" y="3115056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99821" y="0"/>
                  </a:moveTo>
                  <a:lnTo>
                    <a:pt x="0" y="99821"/>
                  </a:lnTo>
                  <a:lnTo>
                    <a:pt x="49910" y="99821"/>
                  </a:lnTo>
                  <a:lnTo>
                    <a:pt x="49910" y="260604"/>
                  </a:lnTo>
                  <a:lnTo>
                    <a:pt x="149732" y="260604"/>
                  </a:lnTo>
                  <a:lnTo>
                    <a:pt x="149732" y="99821"/>
                  </a:lnTo>
                  <a:lnTo>
                    <a:pt x="199643" y="99821"/>
                  </a:lnTo>
                  <a:lnTo>
                    <a:pt x="99821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54239" y="3115056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0" y="99821"/>
                  </a:moveTo>
                  <a:lnTo>
                    <a:pt x="99821" y="0"/>
                  </a:lnTo>
                  <a:lnTo>
                    <a:pt x="199643" y="99821"/>
                  </a:lnTo>
                  <a:lnTo>
                    <a:pt x="149732" y="99821"/>
                  </a:lnTo>
                  <a:lnTo>
                    <a:pt x="149732" y="260604"/>
                  </a:lnTo>
                  <a:lnTo>
                    <a:pt x="49910" y="260604"/>
                  </a:lnTo>
                  <a:lnTo>
                    <a:pt x="49910" y="99821"/>
                  </a:lnTo>
                  <a:lnTo>
                    <a:pt x="0" y="9982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117598" y="2372105"/>
            <a:ext cx="1671955" cy="556260"/>
          </a:xfrm>
          <a:custGeom>
            <a:avLst/>
            <a:gdLst/>
            <a:ahLst/>
            <a:cxnLst/>
            <a:rect l="l" t="t" r="r" b="b"/>
            <a:pathLst>
              <a:path w="1671954" h="556260">
                <a:moveTo>
                  <a:pt x="0" y="92710"/>
                </a:moveTo>
                <a:lnTo>
                  <a:pt x="7288" y="56632"/>
                </a:lnTo>
                <a:lnTo>
                  <a:pt x="27162" y="27162"/>
                </a:lnTo>
                <a:lnTo>
                  <a:pt x="56632" y="7288"/>
                </a:lnTo>
                <a:lnTo>
                  <a:pt x="92709" y="0"/>
                </a:lnTo>
                <a:lnTo>
                  <a:pt x="1579117" y="0"/>
                </a:lnTo>
                <a:lnTo>
                  <a:pt x="1615195" y="7288"/>
                </a:lnTo>
                <a:lnTo>
                  <a:pt x="1644665" y="27162"/>
                </a:lnTo>
                <a:lnTo>
                  <a:pt x="1664539" y="56632"/>
                </a:lnTo>
                <a:lnTo>
                  <a:pt x="1671827" y="92710"/>
                </a:lnTo>
                <a:lnTo>
                  <a:pt x="1671827" y="463550"/>
                </a:lnTo>
                <a:lnTo>
                  <a:pt x="1664539" y="499627"/>
                </a:lnTo>
                <a:lnTo>
                  <a:pt x="1644665" y="529097"/>
                </a:lnTo>
                <a:lnTo>
                  <a:pt x="1615195" y="548971"/>
                </a:lnTo>
                <a:lnTo>
                  <a:pt x="1579117" y="556260"/>
                </a:lnTo>
                <a:lnTo>
                  <a:pt x="92709" y="556260"/>
                </a:lnTo>
                <a:lnTo>
                  <a:pt x="56632" y="548971"/>
                </a:lnTo>
                <a:lnTo>
                  <a:pt x="27162" y="529097"/>
                </a:lnTo>
                <a:lnTo>
                  <a:pt x="7288" y="499627"/>
                </a:lnTo>
                <a:lnTo>
                  <a:pt x="0" y="463550"/>
                </a:lnTo>
                <a:lnTo>
                  <a:pt x="0" y="92710"/>
                </a:lnTo>
                <a:close/>
              </a:path>
            </a:pathLst>
          </a:custGeom>
          <a:ln w="19811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60854" y="2421763"/>
            <a:ext cx="1448435" cy="433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0"/>
              </a:spcBef>
            </a:pPr>
            <a:r>
              <a:rPr sz="1150" b="1" spc="-10" dirty="0">
                <a:latin typeface="Arial"/>
                <a:cs typeface="Arial"/>
              </a:rPr>
              <a:t>Окружной </a:t>
            </a:r>
            <a:r>
              <a:rPr lang="kk-KZ" sz="1150" b="1" spc="-15" dirty="0" smtClean="0">
                <a:latin typeface="Arial"/>
                <a:cs typeface="Arial"/>
              </a:rPr>
              <a:t>кенес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750" i="1" spc="-5" dirty="0">
                <a:solidFill>
                  <a:srgbClr val="001F5F"/>
                </a:solidFill>
                <a:latin typeface="Arial"/>
                <a:cs typeface="Arial"/>
              </a:rPr>
              <a:t>(1</a:t>
            </a:r>
            <a:r>
              <a:rPr sz="75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750" i="1" spc="-10" dirty="0">
                <a:solidFill>
                  <a:srgbClr val="001F5F"/>
                </a:solidFill>
                <a:latin typeface="Arial"/>
                <a:cs typeface="Arial"/>
              </a:rPr>
              <a:t>представитель</a:t>
            </a:r>
            <a:r>
              <a:rPr sz="750" i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750" i="1" spc="-10" dirty="0">
                <a:solidFill>
                  <a:srgbClr val="001F5F"/>
                </a:solidFill>
                <a:latin typeface="Arial"/>
                <a:cs typeface="Arial"/>
              </a:rPr>
              <a:t>от участка)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8651" y="2438400"/>
            <a:ext cx="266700" cy="22860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6454902" y="3534917"/>
            <a:ext cx="1844039" cy="315595"/>
          </a:xfrm>
          <a:custGeom>
            <a:avLst/>
            <a:gdLst/>
            <a:ahLst/>
            <a:cxnLst/>
            <a:rect l="l" t="t" r="r" b="b"/>
            <a:pathLst>
              <a:path w="1844040" h="315595">
                <a:moveTo>
                  <a:pt x="0" y="58927"/>
                </a:moveTo>
                <a:lnTo>
                  <a:pt x="4034" y="38963"/>
                </a:lnTo>
                <a:lnTo>
                  <a:pt x="15033" y="22653"/>
                </a:lnTo>
                <a:lnTo>
                  <a:pt x="31343" y="11654"/>
                </a:lnTo>
                <a:lnTo>
                  <a:pt x="51307" y="7619"/>
                </a:lnTo>
                <a:lnTo>
                  <a:pt x="538479" y="7619"/>
                </a:lnTo>
                <a:lnTo>
                  <a:pt x="558444" y="11654"/>
                </a:lnTo>
                <a:lnTo>
                  <a:pt x="574754" y="22653"/>
                </a:lnTo>
                <a:lnTo>
                  <a:pt x="585753" y="38963"/>
                </a:lnTo>
                <a:lnTo>
                  <a:pt x="589788" y="58927"/>
                </a:lnTo>
                <a:lnTo>
                  <a:pt x="589788" y="264159"/>
                </a:lnTo>
                <a:lnTo>
                  <a:pt x="585753" y="284124"/>
                </a:lnTo>
                <a:lnTo>
                  <a:pt x="574754" y="300434"/>
                </a:lnTo>
                <a:lnTo>
                  <a:pt x="558444" y="311433"/>
                </a:lnTo>
                <a:lnTo>
                  <a:pt x="538479" y="315467"/>
                </a:lnTo>
                <a:lnTo>
                  <a:pt x="51307" y="315467"/>
                </a:lnTo>
                <a:lnTo>
                  <a:pt x="31343" y="311433"/>
                </a:lnTo>
                <a:lnTo>
                  <a:pt x="15033" y="300434"/>
                </a:lnTo>
                <a:lnTo>
                  <a:pt x="4034" y="284124"/>
                </a:lnTo>
                <a:lnTo>
                  <a:pt x="0" y="264159"/>
                </a:lnTo>
                <a:lnTo>
                  <a:pt x="0" y="58927"/>
                </a:lnTo>
                <a:close/>
              </a:path>
              <a:path w="1844040" h="315595">
                <a:moveTo>
                  <a:pt x="629412" y="51307"/>
                </a:moveTo>
                <a:lnTo>
                  <a:pt x="633446" y="31343"/>
                </a:lnTo>
                <a:lnTo>
                  <a:pt x="644445" y="15033"/>
                </a:lnTo>
                <a:lnTo>
                  <a:pt x="660755" y="4034"/>
                </a:lnTo>
                <a:lnTo>
                  <a:pt x="680720" y="0"/>
                </a:lnTo>
                <a:lnTo>
                  <a:pt x="1167892" y="0"/>
                </a:lnTo>
                <a:lnTo>
                  <a:pt x="1187856" y="4034"/>
                </a:lnTo>
                <a:lnTo>
                  <a:pt x="1204166" y="15033"/>
                </a:lnTo>
                <a:lnTo>
                  <a:pt x="1215165" y="31343"/>
                </a:lnTo>
                <a:lnTo>
                  <a:pt x="1219200" y="51307"/>
                </a:lnTo>
                <a:lnTo>
                  <a:pt x="1219200" y="256539"/>
                </a:lnTo>
                <a:lnTo>
                  <a:pt x="1215165" y="276504"/>
                </a:lnTo>
                <a:lnTo>
                  <a:pt x="1204166" y="292814"/>
                </a:lnTo>
                <a:lnTo>
                  <a:pt x="1187856" y="303813"/>
                </a:lnTo>
                <a:lnTo>
                  <a:pt x="1167892" y="307847"/>
                </a:lnTo>
                <a:lnTo>
                  <a:pt x="680720" y="307847"/>
                </a:lnTo>
                <a:lnTo>
                  <a:pt x="660755" y="303813"/>
                </a:lnTo>
                <a:lnTo>
                  <a:pt x="644445" y="292814"/>
                </a:lnTo>
                <a:lnTo>
                  <a:pt x="633446" y="276504"/>
                </a:lnTo>
                <a:lnTo>
                  <a:pt x="629412" y="256539"/>
                </a:lnTo>
                <a:lnTo>
                  <a:pt x="629412" y="51307"/>
                </a:lnTo>
                <a:close/>
              </a:path>
              <a:path w="1844040" h="315595">
                <a:moveTo>
                  <a:pt x="1254252" y="52831"/>
                </a:moveTo>
                <a:lnTo>
                  <a:pt x="1258286" y="32867"/>
                </a:lnTo>
                <a:lnTo>
                  <a:pt x="1269285" y="16557"/>
                </a:lnTo>
                <a:lnTo>
                  <a:pt x="1285595" y="5558"/>
                </a:lnTo>
                <a:lnTo>
                  <a:pt x="1305559" y="1523"/>
                </a:lnTo>
                <a:lnTo>
                  <a:pt x="1792731" y="1523"/>
                </a:lnTo>
                <a:lnTo>
                  <a:pt x="1812696" y="5558"/>
                </a:lnTo>
                <a:lnTo>
                  <a:pt x="1829006" y="16557"/>
                </a:lnTo>
                <a:lnTo>
                  <a:pt x="1840005" y="32867"/>
                </a:lnTo>
                <a:lnTo>
                  <a:pt x="1844040" y="52831"/>
                </a:lnTo>
                <a:lnTo>
                  <a:pt x="1844040" y="258063"/>
                </a:lnTo>
                <a:lnTo>
                  <a:pt x="1840005" y="278028"/>
                </a:lnTo>
                <a:lnTo>
                  <a:pt x="1829006" y="294338"/>
                </a:lnTo>
                <a:lnTo>
                  <a:pt x="1812696" y="305337"/>
                </a:lnTo>
                <a:lnTo>
                  <a:pt x="1792731" y="309371"/>
                </a:lnTo>
                <a:lnTo>
                  <a:pt x="1305559" y="309371"/>
                </a:lnTo>
                <a:lnTo>
                  <a:pt x="1285595" y="305337"/>
                </a:lnTo>
                <a:lnTo>
                  <a:pt x="1269285" y="294338"/>
                </a:lnTo>
                <a:lnTo>
                  <a:pt x="1258286" y="278028"/>
                </a:lnTo>
                <a:lnTo>
                  <a:pt x="1254252" y="258063"/>
                </a:lnTo>
                <a:lnTo>
                  <a:pt x="1254252" y="52831"/>
                </a:lnTo>
                <a:close/>
              </a:path>
            </a:pathLst>
          </a:custGeom>
          <a:ln w="19812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8915" y="2324480"/>
            <a:ext cx="1246505" cy="633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995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коли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чес</a:t>
            </a:r>
            <a:r>
              <a:rPr sz="1000" b="1" spc="-1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во членов  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определяется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 количеством</a:t>
            </a:r>
            <a:endParaRPr sz="1000">
              <a:latin typeface="Arial"/>
              <a:cs typeface="Arial"/>
            </a:endParaRPr>
          </a:p>
          <a:p>
            <a:pPr marL="341630">
              <a:lnSpc>
                <a:spcPct val="100000"/>
              </a:lnSpc>
            </a:pP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участков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36776" y="2511551"/>
            <a:ext cx="304800" cy="248920"/>
            <a:chOff x="1636776" y="2511551"/>
            <a:chExt cx="304800" cy="248920"/>
          </a:xfrm>
        </p:grpSpPr>
        <p:sp>
          <p:nvSpPr>
            <p:cNvPr id="24" name="object 24"/>
            <p:cNvSpPr/>
            <p:nvPr/>
          </p:nvSpPr>
          <p:spPr>
            <a:xfrm>
              <a:off x="1642872" y="2517647"/>
              <a:ext cx="292735" cy="236220"/>
            </a:xfrm>
            <a:custGeom>
              <a:avLst/>
              <a:gdLst/>
              <a:ahLst/>
              <a:cxnLst/>
              <a:rect l="l" t="t" r="r" b="b"/>
              <a:pathLst>
                <a:path w="292735" h="236219">
                  <a:moveTo>
                    <a:pt x="174497" y="0"/>
                  </a:moveTo>
                  <a:lnTo>
                    <a:pt x="174497" y="59054"/>
                  </a:lnTo>
                  <a:lnTo>
                    <a:pt x="0" y="59054"/>
                  </a:lnTo>
                  <a:lnTo>
                    <a:pt x="0" y="177164"/>
                  </a:lnTo>
                  <a:lnTo>
                    <a:pt x="174497" y="177164"/>
                  </a:lnTo>
                  <a:lnTo>
                    <a:pt x="174497" y="236219"/>
                  </a:lnTo>
                  <a:lnTo>
                    <a:pt x="292607" y="118109"/>
                  </a:lnTo>
                  <a:lnTo>
                    <a:pt x="174497" y="0"/>
                  </a:lnTo>
                  <a:close/>
                </a:path>
              </a:pathLst>
            </a:custGeom>
            <a:solidFill>
              <a:srgbClr val="00AF5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42872" y="2517647"/>
              <a:ext cx="292735" cy="236220"/>
            </a:xfrm>
            <a:custGeom>
              <a:avLst/>
              <a:gdLst/>
              <a:ahLst/>
              <a:cxnLst/>
              <a:rect l="l" t="t" r="r" b="b"/>
              <a:pathLst>
                <a:path w="292735" h="236219">
                  <a:moveTo>
                    <a:pt x="174497" y="0"/>
                  </a:moveTo>
                  <a:lnTo>
                    <a:pt x="292607" y="118109"/>
                  </a:lnTo>
                  <a:lnTo>
                    <a:pt x="174497" y="236219"/>
                  </a:lnTo>
                  <a:lnTo>
                    <a:pt x="174497" y="177164"/>
                  </a:lnTo>
                  <a:lnTo>
                    <a:pt x="0" y="177164"/>
                  </a:lnTo>
                  <a:lnTo>
                    <a:pt x="0" y="59054"/>
                  </a:lnTo>
                  <a:lnTo>
                    <a:pt x="174497" y="59054"/>
                  </a:lnTo>
                  <a:lnTo>
                    <a:pt x="174497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302253" y="530098"/>
            <a:ext cx="3608070" cy="678815"/>
            <a:chOff x="3302253" y="530098"/>
            <a:chExt cx="3608070" cy="67881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2413" y="540258"/>
              <a:ext cx="3587495" cy="6583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312413" y="540258"/>
              <a:ext cx="3587750" cy="658495"/>
            </a:xfrm>
            <a:custGeom>
              <a:avLst/>
              <a:gdLst/>
              <a:ahLst/>
              <a:cxnLst/>
              <a:rect l="l" t="t" r="r" b="b"/>
              <a:pathLst>
                <a:path w="3587750" h="658494">
                  <a:moveTo>
                    <a:pt x="0" y="121157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8" y="0"/>
                  </a:lnTo>
                  <a:lnTo>
                    <a:pt x="3466338" y="0"/>
                  </a:lnTo>
                  <a:lnTo>
                    <a:pt x="3513504" y="9519"/>
                  </a:lnTo>
                  <a:lnTo>
                    <a:pt x="3552015" y="35480"/>
                  </a:lnTo>
                  <a:lnTo>
                    <a:pt x="3577976" y="73991"/>
                  </a:lnTo>
                  <a:lnTo>
                    <a:pt x="3587495" y="121157"/>
                  </a:lnTo>
                  <a:lnTo>
                    <a:pt x="3587495" y="537209"/>
                  </a:lnTo>
                  <a:lnTo>
                    <a:pt x="3577976" y="584376"/>
                  </a:lnTo>
                  <a:lnTo>
                    <a:pt x="3552015" y="622887"/>
                  </a:lnTo>
                  <a:lnTo>
                    <a:pt x="3513504" y="648848"/>
                  </a:lnTo>
                  <a:lnTo>
                    <a:pt x="3466338" y="658367"/>
                  </a:lnTo>
                  <a:lnTo>
                    <a:pt x="121158" y="658367"/>
                  </a:lnTo>
                  <a:lnTo>
                    <a:pt x="73991" y="648848"/>
                  </a:lnTo>
                  <a:lnTo>
                    <a:pt x="35480" y="622887"/>
                  </a:lnTo>
                  <a:lnTo>
                    <a:pt x="9519" y="584376"/>
                  </a:lnTo>
                  <a:lnTo>
                    <a:pt x="0" y="537209"/>
                  </a:lnTo>
                  <a:lnTo>
                    <a:pt x="0" y="121157"/>
                  </a:lnTo>
                  <a:close/>
                </a:path>
              </a:pathLst>
            </a:custGeom>
            <a:ln w="19812">
              <a:solidFill>
                <a:srgbClr val="003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18890" y="598423"/>
            <a:ext cx="2574290" cy="5784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0"/>
              </a:spcBef>
            </a:pPr>
            <a:r>
              <a:rPr sz="1250" b="1" spc="10" dirty="0">
                <a:latin typeface="Arial"/>
                <a:cs typeface="Arial"/>
              </a:rPr>
              <a:t>ПРЕДСЕДАТЕЛЬ</a:t>
            </a:r>
            <a:r>
              <a:rPr sz="1250" b="1" dirty="0">
                <a:latin typeface="Arial"/>
                <a:cs typeface="Arial"/>
              </a:rPr>
              <a:t> </a:t>
            </a:r>
            <a:r>
              <a:rPr lang="kk-KZ" sz="1250" b="1" spc="15" dirty="0">
                <a:latin typeface="Arial"/>
                <a:cs typeface="Arial"/>
              </a:rPr>
              <a:t>К</a:t>
            </a:r>
            <a:r>
              <a:rPr sz="1250" b="1" spc="15" dirty="0" smtClean="0">
                <a:latin typeface="Arial"/>
                <a:cs typeface="Arial"/>
              </a:rPr>
              <a:t>ГС</a:t>
            </a:r>
            <a:endParaRPr sz="1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000" i="1" spc="-5" dirty="0">
                <a:solidFill>
                  <a:srgbClr val="001F5F"/>
                </a:solidFill>
                <a:latin typeface="Arial"/>
                <a:cs typeface="Arial"/>
              </a:rPr>
              <a:t>избирается</a:t>
            </a:r>
            <a:r>
              <a:rPr sz="10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001F5F"/>
                </a:solidFill>
                <a:latin typeface="Arial"/>
                <a:cs typeface="Arial"/>
              </a:rPr>
              <a:t>среди</a:t>
            </a:r>
            <a:r>
              <a:rPr sz="10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001F5F"/>
                </a:solidFill>
                <a:latin typeface="Arial"/>
                <a:cs typeface="Arial"/>
              </a:rPr>
              <a:t>членов</a:t>
            </a:r>
            <a:r>
              <a:rPr sz="10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kk-KZ" sz="1000" i="1" spc="-1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000" i="1" spc="-10" dirty="0" smtClean="0">
                <a:solidFill>
                  <a:srgbClr val="001F5F"/>
                </a:solidFill>
                <a:latin typeface="Arial"/>
                <a:cs typeface="Arial"/>
              </a:rPr>
              <a:t>ГС</a:t>
            </a:r>
            <a:r>
              <a:rPr sz="1000" i="1" spc="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001F5F"/>
                </a:solidFill>
                <a:latin typeface="Arial"/>
                <a:cs typeface="Arial"/>
              </a:rPr>
              <a:t>открытым</a:t>
            </a:r>
            <a:endParaRPr sz="1000" dirty="0">
              <a:latin typeface="Arial"/>
              <a:cs typeface="Arial"/>
            </a:endParaRPr>
          </a:p>
          <a:p>
            <a:pPr marR="41275" algn="ctr">
              <a:lnSpc>
                <a:spcPct val="100000"/>
              </a:lnSpc>
              <a:spcBef>
                <a:spcPts val="405"/>
              </a:spcBef>
            </a:pPr>
            <a:r>
              <a:rPr sz="1000" i="1" spc="-10" dirty="0">
                <a:solidFill>
                  <a:srgbClr val="001F5F"/>
                </a:solidFill>
                <a:latin typeface="Arial"/>
                <a:cs typeface="Arial"/>
              </a:rPr>
              <a:t>голосованием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94532" y="752855"/>
            <a:ext cx="1705610" cy="713740"/>
            <a:chOff x="3494532" y="752855"/>
            <a:chExt cx="1705610" cy="713740"/>
          </a:xfrm>
        </p:grpSpPr>
        <p:sp>
          <p:nvSpPr>
            <p:cNvPr id="31" name="object 31"/>
            <p:cNvSpPr/>
            <p:nvPr/>
          </p:nvSpPr>
          <p:spPr>
            <a:xfrm>
              <a:off x="4975860" y="1197863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5">
                  <a:moveTo>
                    <a:pt x="108965" y="0"/>
                  </a:moveTo>
                  <a:lnTo>
                    <a:pt x="0" y="108965"/>
                  </a:lnTo>
                  <a:lnTo>
                    <a:pt x="54482" y="108965"/>
                  </a:lnTo>
                  <a:lnTo>
                    <a:pt x="54482" y="262127"/>
                  </a:lnTo>
                  <a:lnTo>
                    <a:pt x="163449" y="262127"/>
                  </a:lnTo>
                  <a:lnTo>
                    <a:pt x="163449" y="108965"/>
                  </a:lnTo>
                  <a:lnTo>
                    <a:pt x="217931" y="108965"/>
                  </a:lnTo>
                  <a:lnTo>
                    <a:pt x="108965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75860" y="1197863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5">
                  <a:moveTo>
                    <a:pt x="0" y="108965"/>
                  </a:moveTo>
                  <a:lnTo>
                    <a:pt x="108965" y="0"/>
                  </a:lnTo>
                  <a:lnTo>
                    <a:pt x="217931" y="108965"/>
                  </a:lnTo>
                  <a:lnTo>
                    <a:pt x="163449" y="108965"/>
                  </a:lnTo>
                  <a:lnTo>
                    <a:pt x="163449" y="262127"/>
                  </a:lnTo>
                  <a:lnTo>
                    <a:pt x="54482" y="262127"/>
                  </a:lnTo>
                  <a:lnTo>
                    <a:pt x="54482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4532" y="752855"/>
              <a:ext cx="240791" cy="240791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2790444" y="3108960"/>
            <a:ext cx="230504" cy="274320"/>
            <a:chOff x="2790444" y="3108960"/>
            <a:chExt cx="230504" cy="274320"/>
          </a:xfrm>
        </p:grpSpPr>
        <p:sp>
          <p:nvSpPr>
            <p:cNvPr id="35" name="object 35"/>
            <p:cNvSpPr/>
            <p:nvPr/>
          </p:nvSpPr>
          <p:spPr>
            <a:xfrm>
              <a:off x="2796540" y="3115056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4">
                  <a:moveTo>
                    <a:pt x="108966" y="0"/>
                  </a:moveTo>
                  <a:lnTo>
                    <a:pt x="0" y="108966"/>
                  </a:lnTo>
                  <a:lnTo>
                    <a:pt x="54483" y="108966"/>
                  </a:lnTo>
                  <a:lnTo>
                    <a:pt x="54483" y="262127"/>
                  </a:lnTo>
                  <a:lnTo>
                    <a:pt x="163449" y="262127"/>
                  </a:lnTo>
                  <a:lnTo>
                    <a:pt x="163449" y="108966"/>
                  </a:lnTo>
                  <a:lnTo>
                    <a:pt x="217932" y="108966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96540" y="3115056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4">
                  <a:moveTo>
                    <a:pt x="0" y="108966"/>
                  </a:moveTo>
                  <a:lnTo>
                    <a:pt x="108966" y="0"/>
                  </a:lnTo>
                  <a:lnTo>
                    <a:pt x="217932" y="108966"/>
                  </a:lnTo>
                  <a:lnTo>
                    <a:pt x="163449" y="108966"/>
                  </a:lnTo>
                  <a:lnTo>
                    <a:pt x="163449" y="262127"/>
                  </a:lnTo>
                  <a:lnTo>
                    <a:pt x="54483" y="262127"/>
                  </a:lnTo>
                  <a:lnTo>
                    <a:pt x="54483" y="108966"/>
                  </a:lnTo>
                  <a:lnTo>
                    <a:pt x="0" y="10896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2044445" y="3536441"/>
            <a:ext cx="1844039" cy="315595"/>
          </a:xfrm>
          <a:custGeom>
            <a:avLst/>
            <a:gdLst/>
            <a:ahLst/>
            <a:cxnLst/>
            <a:rect l="l" t="t" r="r" b="b"/>
            <a:pathLst>
              <a:path w="1844039" h="315595">
                <a:moveTo>
                  <a:pt x="0" y="58928"/>
                </a:moveTo>
                <a:lnTo>
                  <a:pt x="4034" y="38963"/>
                </a:lnTo>
                <a:lnTo>
                  <a:pt x="15033" y="22653"/>
                </a:lnTo>
                <a:lnTo>
                  <a:pt x="31343" y="11654"/>
                </a:lnTo>
                <a:lnTo>
                  <a:pt x="51308" y="7620"/>
                </a:lnTo>
                <a:lnTo>
                  <a:pt x="538480" y="7620"/>
                </a:lnTo>
                <a:lnTo>
                  <a:pt x="558444" y="11654"/>
                </a:lnTo>
                <a:lnTo>
                  <a:pt x="574754" y="22653"/>
                </a:lnTo>
                <a:lnTo>
                  <a:pt x="585753" y="38963"/>
                </a:lnTo>
                <a:lnTo>
                  <a:pt x="589788" y="58928"/>
                </a:lnTo>
                <a:lnTo>
                  <a:pt x="589788" y="264160"/>
                </a:lnTo>
                <a:lnTo>
                  <a:pt x="585753" y="284124"/>
                </a:lnTo>
                <a:lnTo>
                  <a:pt x="574754" y="300434"/>
                </a:lnTo>
                <a:lnTo>
                  <a:pt x="558444" y="311433"/>
                </a:lnTo>
                <a:lnTo>
                  <a:pt x="538480" y="315468"/>
                </a:lnTo>
                <a:lnTo>
                  <a:pt x="51308" y="315468"/>
                </a:lnTo>
                <a:lnTo>
                  <a:pt x="31343" y="311433"/>
                </a:lnTo>
                <a:lnTo>
                  <a:pt x="15033" y="300434"/>
                </a:lnTo>
                <a:lnTo>
                  <a:pt x="4034" y="284124"/>
                </a:lnTo>
                <a:lnTo>
                  <a:pt x="0" y="264160"/>
                </a:lnTo>
                <a:lnTo>
                  <a:pt x="0" y="58928"/>
                </a:lnTo>
                <a:close/>
              </a:path>
              <a:path w="1844039" h="315595">
                <a:moveTo>
                  <a:pt x="629412" y="51308"/>
                </a:moveTo>
                <a:lnTo>
                  <a:pt x="633446" y="31343"/>
                </a:lnTo>
                <a:lnTo>
                  <a:pt x="644445" y="15033"/>
                </a:lnTo>
                <a:lnTo>
                  <a:pt x="660755" y="4034"/>
                </a:lnTo>
                <a:lnTo>
                  <a:pt x="680720" y="0"/>
                </a:lnTo>
                <a:lnTo>
                  <a:pt x="1167892" y="0"/>
                </a:lnTo>
                <a:lnTo>
                  <a:pt x="1187856" y="4034"/>
                </a:lnTo>
                <a:lnTo>
                  <a:pt x="1204166" y="15033"/>
                </a:lnTo>
                <a:lnTo>
                  <a:pt x="1215165" y="31343"/>
                </a:lnTo>
                <a:lnTo>
                  <a:pt x="1219200" y="51308"/>
                </a:lnTo>
                <a:lnTo>
                  <a:pt x="1219200" y="256540"/>
                </a:lnTo>
                <a:lnTo>
                  <a:pt x="1215165" y="276504"/>
                </a:lnTo>
                <a:lnTo>
                  <a:pt x="1204166" y="292814"/>
                </a:lnTo>
                <a:lnTo>
                  <a:pt x="1187856" y="303813"/>
                </a:lnTo>
                <a:lnTo>
                  <a:pt x="1167892" y="307848"/>
                </a:lnTo>
                <a:lnTo>
                  <a:pt x="680720" y="307848"/>
                </a:lnTo>
                <a:lnTo>
                  <a:pt x="660755" y="303813"/>
                </a:lnTo>
                <a:lnTo>
                  <a:pt x="644445" y="292814"/>
                </a:lnTo>
                <a:lnTo>
                  <a:pt x="633446" y="276504"/>
                </a:lnTo>
                <a:lnTo>
                  <a:pt x="629412" y="256540"/>
                </a:lnTo>
                <a:lnTo>
                  <a:pt x="629412" y="51308"/>
                </a:lnTo>
                <a:close/>
              </a:path>
              <a:path w="1844039" h="315595">
                <a:moveTo>
                  <a:pt x="1254252" y="52578"/>
                </a:moveTo>
                <a:lnTo>
                  <a:pt x="1258264" y="32706"/>
                </a:lnTo>
                <a:lnTo>
                  <a:pt x="1269206" y="16478"/>
                </a:lnTo>
                <a:lnTo>
                  <a:pt x="1285434" y="5536"/>
                </a:lnTo>
                <a:lnTo>
                  <a:pt x="1305306" y="1524"/>
                </a:lnTo>
                <a:lnTo>
                  <a:pt x="1792986" y="1524"/>
                </a:lnTo>
                <a:lnTo>
                  <a:pt x="1812857" y="5536"/>
                </a:lnTo>
                <a:lnTo>
                  <a:pt x="1829085" y="16478"/>
                </a:lnTo>
                <a:lnTo>
                  <a:pt x="1840027" y="32706"/>
                </a:lnTo>
                <a:lnTo>
                  <a:pt x="1844040" y="52578"/>
                </a:lnTo>
                <a:lnTo>
                  <a:pt x="1844040" y="256794"/>
                </a:lnTo>
                <a:lnTo>
                  <a:pt x="1840027" y="276665"/>
                </a:lnTo>
                <a:lnTo>
                  <a:pt x="1829085" y="292893"/>
                </a:lnTo>
                <a:lnTo>
                  <a:pt x="1812857" y="303835"/>
                </a:lnTo>
                <a:lnTo>
                  <a:pt x="1792986" y="307848"/>
                </a:lnTo>
                <a:lnTo>
                  <a:pt x="1305306" y="307848"/>
                </a:lnTo>
                <a:lnTo>
                  <a:pt x="1285434" y="303835"/>
                </a:lnTo>
                <a:lnTo>
                  <a:pt x="1269206" y="292893"/>
                </a:lnTo>
                <a:lnTo>
                  <a:pt x="1258264" y="276665"/>
                </a:lnTo>
                <a:lnTo>
                  <a:pt x="1254252" y="256794"/>
                </a:lnTo>
                <a:lnTo>
                  <a:pt x="1254252" y="52578"/>
                </a:lnTo>
                <a:close/>
              </a:path>
            </a:pathLst>
          </a:custGeom>
          <a:ln w="19812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4969764" y="3108960"/>
            <a:ext cx="239395" cy="274320"/>
            <a:chOff x="4969764" y="3108960"/>
            <a:chExt cx="239395" cy="274320"/>
          </a:xfrm>
        </p:grpSpPr>
        <p:sp>
          <p:nvSpPr>
            <p:cNvPr id="39" name="object 39"/>
            <p:cNvSpPr/>
            <p:nvPr/>
          </p:nvSpPr>
          <p:spPr>
            <a:xfrm>
              <a:off x="4975860" y="3115056"/>
              <a:ext cx="227329" cy="262255"/>
            </a:xfrm>
            <a:custGeom>
              <a:avLst/>
              <a:gdLst/>
              <a:ahLst/>
              <a:cxnLst/>
              <a:rect l="l" t="t" r="r" b="b"/>
              <a:pathLst>
                <a:path w="227329" h="262254">
                  <a:moveTo>
                    <a:pt x="113537" y="0"/>
                  </a:moveTo>
                  <a:lnTo>
                    <a:pt x="0" y="113537"/>
                  </a:lnTo>
                  <a:lnTo>
                    <a:pt x="56768" y="113537"/>
                  </a:lnTo>
                  <a:lnTo>
                    <a:pt x="56768" y="262127"/>
                  </a:lnTo>
                  <a:lnTo>
                    <a:pt x="170306" y="262127"/>
                  </a:lnTo>
                  <a:lnTo>
                    <a:pt x="170306" y="113537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75860" y="3115056"/>
              <a:ext cx="227329" cy="262255"/>
            </a:xfrm>
            <a:custGeom>
              <a:avLst/>
              <a:gdLst/>
              <a:ahLst/>
              <a:cxnLst/>
              <a:rect l="l" t="t" r="r" b="b"/>
              <a:pathLst>
                <a:path w="227329" h="262254">
                  <a:moveTo>
                    <a:pt x="0" y="113537"/>
                  </a:moveTo>
                  <a:lnTo>
                    <a:pt x="113537" y="0"/>
                  </a:lnTo>
                  <a:lnTo>
                    <a:pt x="227075" y="113537"/>
                  </a:lnTo>
                  <a:lnTo>
                    <a:pt x="170306" y="113537"/>
                  </a:lnTo>
                  <a:lnTo>
                    <a:pt x="170306" y="262127"/>
                  </a:lnTo>
                  <a:lnTo>
                    <a:pt x="56768" y="262127"/>
                  </a:lnTo>
                  <a:lnTo>
                    <a:pt x="56768" y="113537"/>
                  </a:lnTo>
                  <a:lnTo>
                    <a:pt x="0" y="11353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4223765" y="3536441"/>
            <a:ext cx="1845945" cy="315595"/>
          </a:xfrm>
          <a:custGeom>
            <a:avLst/>
            <a:gdLst/>
            <a:ahLst/>
            <a:cxnLst/>
            <a:rect l="l" t="t" r="r" b="b"/>
            <a:pathLst>
              <a:path w="1845945" h="315595">
                <a:moveTo>
                  <a:pt x="0" y="58928"/>
                </a:moveTo>
                <a:lnTo>
                  <a:pt x="4034" y="38963"/>
                </a:lnTo>
                <a:lnTo>
                  <a:pt x="15033" y="22653"/>
                </a:lnTo>
                <a:lnTo>
                  <a:pt x="31343" y="11654"/>
                </a:lnTo>
                <a:lnTo>
                  <a:pt x="51308" y="7620"/>
                </a:lnTo>
                <a:lnTo>
                  <a:pt x="538480" y="7620"/>
                </a:lnTo>
                <a:lnTo>
                  <a:pt x="558444" y="11654"/>
                </a:lnTo>
                <a:lnTo>
                  <a:pt x="574754" y="22653"/>
                </a:lnTo>
                <a:lnTo>
                  <a:pt x="585753" y="38963"/>
                </a:lnTo>
                <a:lnTo>
                  <a:pt x="589788" y="58928"/>
                </a:lnTo>
                <a:lnTo>
                  <a:pt x="589788" y="264160"/>
                </a:lnTo>
                <a:lnTo>
                  <a:pt x="585753" y="284124"/>
                </a:lnTo>
                <a:lnTo>
                  <a:pt x="574754" y="300434"/>
                </a:lnTo>
                <a:lnTo>
                  <a:pt x="558444" y="311433"/>
                </a:lnTo>
                <a:lnTo>
                  <a:pt x="538480" y="315468"/>
                </a:lnTo>
                <a:lnTo>
                  <a:pt x="51308" y="315468"/>
                </a:lnTo>
                <a:lnTo>
                  <a:pt x="31343" y="311433"/>
                </a:lnTo>
                <a:lnTo>
                  <a:pt x="15033" y="300434"/>
                </a:lnTo>
                <a:lnTo>
                  <a:pt x="4034" y="284124"/>
                </a:lnTo>
                <a:lnTo>
                  <a:pt x="0" y="264160"/>
                </a:lnTo>
                <a:lnTo>
                  <a:pt x="0" y="58928"/>
                </a:lnTo>
                <a:close/>
              </a:path>
              <a:path w="1845945" h="315595">
                <a:moveTo>
                  <a:pt x="629412" y="51308"/>
                </a:moveTo>
                <a:lnTo>
                  <a:pt x="633446" y="31343"/>
                </a:lnTo>
                <a:lnTo>
                  <a:pt x="644445" y="15033"/>
                </a:lnTo>
                <a:lnTo>
                  <a:pt x="660755" y="4034"/>
                </a:lnTo>
                <a:lnTo>
                  <a:pt x="680720" y="0"/>
                </a:lnTo>
                <a:lnTo>
                  <a:pt x="1167892" y="0"/>
                </a:lnTo>
                <a:lnTo>
                  <a:pt x="1187856" y="4034"/>
                </a:lnTo>
                <a:lnTo>
                  <a:pt x="1204166" y="15033"/>
                </a:lnTo>
                <a:lnTo>
                  <a:pt x="1215165" y="31343"/>
                </a:lnTo>
                <a:lnTo>
                  <a:pt x="1219200" y="51308"/>
                </a:lnTo>
                <a:lnTo>
                  <a:pt x="1219200" y="256540"/>
                </a:lnTo>
                <a:lnTo>
                  <a:pt x="1215165" y="276504"/>
                </a:lnTo>
                <a:lnTo>
                  <a:pt x="1204166" y="292814"/>
                </a:lnTo>
                <a:lnTo>
                  <a:pt x="1187856" y="303813"/>
                </a:lnTo>
                <a:lnTo>
                  <a:pt x="1167892" y="307848"/>
                </a:lnTo>
                <a:lnTo>
                  <a:pt x="680720" y="307848"/>
                </a:lnTo>
                <a:lnTo>
                  <a:pt x="660755" y="303813"/>
                </a:lnTo>
                <a:lnTo>
                  <a:pt x="644445" y="292814"/>
                </a:lnTo>
                <a:lnTo>
                  <a:pt x="633446" y="276504"/>
                </a:lnTo>
                <a:lnTo>
                  <a:pt x="629412" y="256540"/>
                </a:lnTo>
                <a:lnTo>
                  <a:pt x="629412" y="51308"/>
                </a:lnTo>
                <a:close/>
              </a:path>
              <a:path w="1845945" h="315595">
                <a:moveTo>
                  <a:pt x="1255776" y="52578"/>
                </a:moveTo>
                <a:lnTo>
                  <a:pt x="1259788" y="32706"/>
                </a:lnTo>
                <a:lnTo>
                  <a:pt x="1270730" y="16478"/>
                </a:lnTo>
                <a:lnTo>
                  <a:pt x="1286958" y="5536"/>
                </a:lnTo>
                <a:lnTo>
                  <a:pt x="1306830" y="1524"/>
                </a:lnTo>
                <a:lnTo>
                  <a:pt x="1794510" y="1524"/>
                </a:lnTo>
                <a:lnTo>
                  <a:pt x="1814381" y="5536"/>
                </a:lnTo>
                <a:lnTo>
                  <a:pt x="1830609" y="16478"/>
                </a:lnTo>
                <a:lnTo>
                  <a:pt x="1841551" y="32706"/>
                </a:lnTo>
                <a:lnTo>
                  <a:pt x="1845564" y="52578"/>
                </a:lnTo>
                <a:lnTo>
                  <a:pt x="1845564" y="256794"/>
                </a:lnTo>
                <a:lnTo>
                  <a:pt x="1841551" y="276665"/>
                </a:lnTo>
                <a:lnTo>
                  <a:pt x="1830609" y="292893"/>
                </a:lnTo>
                <a:lnTo>
                  <a:pt x="1814381" y="303835"/>
                </a:lnTo>
                <a:lnTo>
                  <a:pt x="1794510" y="307848"/>
                </a:lnTo>
                <a:lnTo>
                  <a:pt x="1306830" y="307848"/>
                </a:lnTo>
                <a:lnTo>
                  <a:pt x="1286958" y="303835"/>
                </a:lnTo>
                <a:lnTo>
                  <a:pt x="1270730" y="292893"/>
                </a:lnTo>
                <a:lnTo>
                  <a:pt x="1259788" y="276665"/>
                </a:lnTo>
                <a:lnTo>
                  <a:pt x="1255776" y="256794"/>
                </a:lnTo>
                <a:lnTo>
                  <a:pt x="1255776" y="52578"/>
                </a:lnTo>
                <a:close/>
              </a:path>
            </a:pathLst>
          </a:custGeom>
          <a:ln w="19812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096261" y="3638550"/>
            <a:ext cx="6149340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629285" algn="l"/>
                <a:tab pos="1254125" algn="l"/>
                <a:tab pos="2179955" algn="l"/>
                <a:tab pos="2809875" algn="l"/>
                <a:tab pos="3434715" algn="l"/>
                <a:tab pos="4411345" algn="l"/>
                <a:tab pos="5041265" algn="l"/>
                <a:tab pos="5666105" algn="l"/>
              </a:tabLst>
            </a:pPr>
            <a:r>
              <a:rPr sz="850" b="1" i="1" spc="-10" dirty="0">
                <a:solidFill>
                  <a:srgbClr val="001F5F"/>
                </a:solidFill>
                <a:latin typeface="Arial"/>
                <a:cs typeface="Arial"/>
              </a:rPr>
              <a:t>участок	</a:t>
            </a:r>
            <a:r>
              <a:rPr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участок	участок	</a:t>
            </a:r>
            <a:r>
              <a:rPr sz="850" b="1" i="1" spc="-10" dirty="0">
                <a:solidFill>
                  <a:srgbClr val="001F5F"/>
                </a:solidFill>
                <a:latin typeface="Arial"/>
                <a:cs typeface="Arial"/>
              </a:rPr>
              <a:t>участок	</a:t>
            </a:r>
            <a:r>
              <a:rPr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участок	участок	</a:t>
            </a:r>
            <a:r>
              <a:rPr sz="850" b="1" i="1" spc="-10" dirty="0">
                <a:solidFill>
                  <a:srgbClr val="001F5F"/>
                </a:solidFill>
                <a:latin typeface="Arial"/>
                <a:cs typeface="Arial"/>
              </a:rPr>
              <a:t>участок	</a:t>
            </a:r>
            <a:r>
              <a:rPr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участок	участок</a:t>
            </a:r>
            <a:endParaRPr sz="1275" baseline="3267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Arial"/>
              <a:cs typeface="Arial"/>
            </a:endParaRPr>
          </a:p>
          <a:p>
            <a:pPr marR="40640" algn="ctr">
              <a:lnSpc>
                <a:spcPct val="100000"/>
              </a:lnSpc>
              <a:spcBef>
                <a:spcPts val="1200"/>
              </a:spcBef>
            </a:pPr>
            <a:r>
              <a:rPr sz="85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Порядок</a:t>
            </a:r>
            <a:r>
              <a:rPr sz="850" b="1" i="1" u="sng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85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осуществления</a:t>
            </a:r>
            <a:r>
              <a:rPr sz="850" b="1" i="1" u="sng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85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выборов</a:t>
            </a:r>
            <a:r>
              <a:rPr sz="850" b="1" i="1" u="sng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85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членов</a:t>
            </a:r>
            <a:r>
              <a:rPr sz="850" b="1" i="1" u="sng" spc="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85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окружного</a:t>
            </a:r>
            <a:r>
              <a:rPr sz="850" b="1" i="1" u="sng" spc="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lang="kk-KZ" sz="850" b="1" i="1" u="sng" spc="-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кенеса</a:t>
            </a:r>
            <a:r>
              <a:rPr sz="850" b="1" i="1" u="sng" spc="3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85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на</a:t>
            </a:r>
            <a:r>
              <a:rPr sz="850" b="1" i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850" b="1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участках</a:t>
            </a:r>
            <a:r>
              <a:rPr sz="850" b="1" i="1" u="sng" spc="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85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будет</a:t>
            </a:r>
            <a:r>
              <a:rPr sz="850" b="1" i="1" u="sng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85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определяться</a:t>
            </a:r>
            <a:r>
              <a:rPr sz="850" b="1" i="1" u="sng" spc="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85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акиматом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8539" y="632205"/>
            <a:ext cx="2027555" cy="9175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28600" marR="221615" algn="ctr">
              <a:lnSpc>
                <a:spcPts val="1370"/>
              </a:lnSpc>
              <a:spcBef>
                <a:spcPts val="140"/>
              </a:spcBef>
            </a:pPr>
            <a:r>
              <a:rPr sz="1150" b="1" spc="-15" dirty="0">
                <a:solidFill>
                  <a:srgbClr val="001F5F"/>
                </a:solidFill>
                <a:latin typeface="Arial"/>
                <a:cs typeface="Arial"/>
              </a:rPr>
              <a:t>Территория</a:t>
            </a:r>
            <a:r>
              <a:rPr sz="115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001F5F"/>
                </a:solidFill>
                <a:latin typeface="Arial"/>
                <a:cs typeface="Arial"/>
              </a:rPr>
              <a:t>столицы, </a:t>
            </a:r>
            <a:r>
              <a:rPr sz="1150" b="1" spc="-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Arial"/>
                <a:cs typeface="Arial"/>
              </a:rPr>
              <a:t>города</a:t>
            </a:r>
            <a:r>
              <a:rPr sz="115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Arial"/>
                <a:cs typeface="Arial"/>
              </a:rPr>
              <a:t>респ. и</a:t>
            </a:r>
            <a:r>
              <a:rPr sz="115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Arial"/>
                <a:cs typeface="Arial"/>
              </a:rPr>
              <a:t>обл.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ts val="1320"/>
              </a:lnSpc>
              <a:spcBef>
                <a:spcPts val="5"/>
              </a:spcBef>
            </a:pPr>
            <a:r>
              <a:rPr sz="1150" b="1" spc="-15" dirty="0">
                <a:solidFill>
                  <a:srgbClr val="001F5F"/>
                </a:solidFill>
                <a:latin typeface="Arial"/>
                <a:cs typeface="Arial"/>
              </a:rPr>
              <a:t>значения подразделяется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150" b="1" spc="-10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15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00AF50"/>
                </a:solidFill>
                <a:latin typeface="Arial"/>
                <a:cs typeface="Arial"/>
              </a:rPr>
              <a:t>округа</a:t>
            </a:r>
            <a:r>
              <a:rPr sz="1250" b="1" spc="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250" b="1" spc="20" dirty="0">
                <a:solidFill>
                  <a:srgbClr val="00AF50"/>
                </a:solidFill>
                <a:latin typeface="Arial"/>
                <a:cs typeface="Arial"/>
              </a:rPr>
              <a:t>и</a:t>
            </a:r>
            <a:r>
              <a:rPr sz="1250" b="1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250" b="1" spc="10" dirty="0">
                <a:solidFill>
                  <a:srgbClr val="00AF50"/>
                </a:solidFill>
                <a:latin typeface="Arial"/>
                <a:cs typeface="Arial"/>
              </a:rPr>
              <a:t>участки</a:t>
            </a:r>
            <a:r>
              <a:rPr sz="1150" b="1" spc="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50" b="1" spc="-10" dirty="0">
                <a:solidFill>
                  <a:srgbClr val="001F5F"/>
                </a:solidFill>
                <a:latin typeface="Arial"/>
                <a:cs typeface="Arial"/>
              </a:rPr>
              <a:t>определяемые</a:t>
            </a:r>
            <a:r>
              <a:rPr sz="115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00AF50"/>
                </a:solidFill>
                <a:latin typeface="Arial"/>
                <a:cs typeface="Arial"/>
              </a:rPr>
              <a:t>маслихатом</a:t>
            </a:r>
            <a:endParaRPr sz="11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5432" y="3373628"/>
            <a:ext cx="1297305" cy="633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количество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участков</a:t>
            </a:r>
            <a:r>
              <a:rPr sz="1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зависит</a:t>
            </a:r>
            <a:r>
              <a:rPr sz="1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от </a:t>
            </a:r>
            <a:r>
              <a:rPr sz="1000" b="1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численности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Arial"/>
                <a:cs typeface="Arial"/>
              </a:rPr>
              <a:t>населения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518909" y="2375154"/>
            <a:ext cx="1670685" cy="556260"/>
          </a:xfrm>
          <a:custGeom>
            <a:avLst/>
            <a:gdLst/>
            <a:ahLst/>
            <a:cxnLst/>
            <a:rect l="l" t="t" r="r" b="b"/>
            <a:pathLst>
              <a:path w="1670684" h="556260">
                <a:moveTo>
                  <a:pt x="0" y="92709"/>
                </a:moveTo>
                <a:lnTo>
                  <a:pt x="7288" y="56632"/>
                </a:lnTo>
                <a:lnTo>
                  <a:pt x="27162" y="27162"/>
                </a:lnTo>
                <a:lnTo>
                  <a:pt x="56632" y="7288"/>
                </a:lnTo>
                <a:lnTo>
                  <a:pt x="92710" y="0"/>
                </a:lnTo>
                <a:lnTo>
                  <a:pt x="1577594" y="0"/>
                </a:lnTo>
                <a:lnTo>
                  <a:pt x="1613671" y="7288"/>
                </a:lnTo>
                <a:lnTo>
                  <a:pt x="1643141" y="27162"/>
                </a:lnTo>
                <a:lnTo>
                  <a:pt x="1663015" y="56632"/>
                </a:lnTo>
                <a:lnTo>
                  <a:pt x="1670304" y="92709"/>
                </a:lnTo>
                <a:lnTo>
                  <a:pt x="1670304" y="463550"/>
                </a:lnTo>
                <a:lnTo>
                  <a:pt x="1663015" y="499627"/>
                </a:lnTo>
                <a:lnTo>
                  <a:pt x="1643141" y="529097"/>
                </a:lnTo>
                <a:lnTo>
                  <a:pt x="1613671" y="548971"/>
                </a:lnTo>
                <a:lnTo>
                  <a:pt x="1577594" y="556259"/>
                </a:lnTo>
                <a:lnTo>
                  <a:pt x="92710" y="556259"/>
                </a:lnTo>
                <a:lnTo>
                  <a:pt x="56632" y="548971"/>
                </a:lnTo>
                <a:lnTo>
                  <a:pt x="27162" y="529097"/>
                </a:lnTo>
                <a:lnTo>
                  <a:pt x="7288" y="499627"/>
                </a:lnTo>
                <a:lnTo>
                  <a:pt x="0" y="463550"/>
                </a:lnTo>
                <a:lnTo>
                  <a:pt x="0" y="92709"/>
                </a:lnTo>
                <a:close/>
              </a:path>
            </a:pathLst>
          </a:custGeom>
          <a:ln w="19812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662673" y="2425065"/>
            <a:ext cx="1447800" cy="433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0"/>
              </a:spcBef>
            </a:pPr>
            <a:r>
              <a:rPr sz="1150" b="1" spc="-10" dirty="0">
                <a:latin typeface="Arial"/>
                <a:cs typeface="Arial"/>
              </a:rPr>
              <a:t>Окружной </a:t>
            </a:r>
            <a:r>
              <a:rPr lang="kk-KZ" sz="1150" b="1" spc="-10" dirty="0" smtClean="0">
                <a:latin typeface="Arial"/>
                <a:cs typeface="Arial"/>
              </a:rPr>
              <a:t>к</a:t>
            </a:r>
            <a:r>
              <a:rPr lang="kk-KZ" sz="1150" b="1" spc="-15" dirty="0" smtClean="0">
                <a:latin typeface="Arial"/>
                <a:cs typeface="Arial"/>
              </a:rPr>
              <a:t>енес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750" i="1" spc="-5" dirty="0">
                <a:solidFill>
                  <a:srgbClr val="001F5F"/>
                </a:solidFill>
                <a:latin typeface="Arial"/>
                <a:cs typeface="Arial"/>
              </a:rPr>
              <a:t>(1</a:t>
            </a:r>
            <a:r>
              <a:rPr sz="75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750" i="1" spc="-10" dirty="0">
                <a:solidFill>
                  <a:srgbClr val="001F5F"/>
                </a:solidFill>
                <a:latin typeface="Arial"/>
                <a:cs typeface="Arial"/>
              </a:rPr>
              <a:t>представитель</a:t>
            </a:r>
            <a:r>
              <a:rPr sz="750" i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750" i="1" spc="-10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75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750" i="1" spc="-10" dirty="0">
                <a:solidFill>
                  <a:srgbClr val="001F5F"/>
                </a:solidFill>
                <a:latin typeface="Arial"/>
                <a:cs typeface="Arial"/>
              </a:rPr>
              <a:t>участка)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9964" y="2441448"/>
            <a:ext cx="266700" cy="22860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4266438" y="2375154"/>
            <a:ext cx="1671955" cy="556260"/>
          </a:xfrm>
          <a:custGeom>
            <a:avLst/>
            <a:gdLst/>
            <a:ahLst/>
            <a:cxnLst/>
            <a:rect l="l" t="t" r="r" b="b"/>
            <a:pathLst>
              <a:path w="1671954" h="556260">
                <a:moveTo>
                  <a:pt x="0" y="92709"/>
                </a:moveTo>
                <a:lnTo>
                  <a:pt x="7288" y="56632"/>
                </a:lnTo>
                <a:lnTo>
                  <a:pt x="27162" y="27162"/>
                </a:lnTo>
                <a:lnTo>
                  <a:pt x="56632" y="7288"/>
                </a:lnTo>
                <a:lnTo>
                  <a:pt x="92710" y="0"/>
                </a:lnTo>
                <a:lnTo>
                  <a:pt x="1579117" y="0"/>
                </a:lnTo>
                <a:lnTo>
                  <a:pt x="1615195" y="7288"/>
                </a:lnTo>
                <a:lnTo>
                  <a:pt x="1644665" y="27162"/>
                </a:lnTo>
                <a:lnTo>
                  <a:pt x="1664539" y="56632"/>
                </a:lnTo>
                <a:lnTo>
                  <a:pt x="1671827" y="92709"/>
                </a:lnTo>
                <a:lnTo>
                  <a:pt x="1671827" y="463550"/>
                </a:lnTo>
                <a:lnTo>
                  <a:pt x="1664539" y="499627"/>
                </a:lnTo>
                <a:lnTo>
                  <a:pt x="1644665" y="529097"/>
                </a:lnTo>
                <a:lnTo>
                  <a:pt x="1615195" y="548971"/>
                </a:lnTo>
                <a:lnTo>
                  <a:pt x="1579117" y="556259"/>
                </a:lnTo>
                <a:lnTo>
                  <a:pt x="92710" y="556259"/>
                </a:lnTo>
                <a:lnTo>
                  <a:pt x="56632" y="548971"/>
                </a:lnTo>
                <a:lnTo>
                  <a:pt x="27162" y="529097"/>
                </a:lnTo>
                <a:lnTo>
                  <a:pt x="7288" y="499627"/>
                </a:lnTo>
                <a:lnTo>
                  <a:pt x="0" y="463550"/>
                </a:lnTo>
                <a:lnTo>
                  <a:pt x="0" y="92709"/>
                </a:lnTo>
                <a:close/>
              </a:path>
            </a:pathLst>
          </a:custGeom>
          <a:ln w="19812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410583" y="2425065"/>
            <a:ext cx="1447800" cy="433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0"/>
              </a:spcBef>
            </a:pPr>
            <a:r>
              <a:rPr sz="1150" b="1" spc="-10" dirty="0">
                <a:latin typeface="Arial"/>
                <a:cs typeface="Arial"/>
              </a:rPr>
              <a:t>Окружной </a:t>
            </a:r>
            <a:r>
              <a:rPr lang="kk-KZ" sz="1150" b="1" spc="-15" dirty="0" smtClean="0">
                <a:latin typeface="Arial"/>
                <a:cs typeface="Arial"/>
              </a:rPr>
              <a:t>кенес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750" i="1" spc="-5" dirty="0">
                <a:solidFill>
                  <a:srgbClr val="001F5F"/>
                </a:solidFill>
                <a:latin typeface="Arial"/>
                <a:cs typeface="Arial"/>
              </a:rPr>
              <a:t>(1</a:t>
            </a:r>
            <a:r>
              <a:rPr sz="75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750" i="1" spc="-10" dirty="0">
                <a:solidFill>
                  <a:srgbClr val="001F5F"/>
                </a:solidFill>
                <a:latin typeface="Arial"/>
                <a:cs typeface="Arial"/>
              </a:rPr>
              <a:t>представитель</a:t>
            </a:r>
            <a:r>
              <a:rPr sz="750" i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750" i="1" spc="-10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75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750" i="1" spc="-10" dirty="0">
                <a:solidFill>
                  <a:srgbClr val="001F5F"/>
                </a:solidFill>
                <a:latin typeface="Arial"/>
                <a:cs typeface="Arial"/>
              </a:rPr>
              <a:t>участка)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015" y="2441448"/>
            <a:ext cx="266700" cy="228600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1630679" y="3558540"/>
            <a:ext cx="303530" cy="248920"/>
            <a:chOff x="1630679" y="3558540"/>
            <a:chExt cx="303530" cy="248920"/>
          </a:xfrm>
        </p:grpSpPr>
        <p:sp>
          <p:nvSpPr>
            <p:cNvPr id="52" name="object 52"/>
            <p:cNvSpPr/>
            <p:nvPr/>
          </p:nvSpPr>
          <p:spPr>
            <a:xfrm>
              <a:off x="1636775" y="3564636"/>
              <a:ext cx="291465" cy="236220"/>
            </a:xfrm>
            <a:custGeom>
              <a:avLst/>
              <a:gdLst/>
              <a:ahLst/>
              <a:cxnLst/>
              <a:rect l="l" t="t" r="r" b="b"/>
              <a:pathLst>
                <a:path w="291464" h="236220">
                  <a:moveTo>
                    <a:pt x="172974" y="0"/>
                  </a:moveTo>
                  <a:lnTo>
                    <a:pt x="172974" y="59054"/>
                  </a:lnTo>
                  <a:lnTo>
                    <a:pt x="0" y="59054"/>
                  </a:lnTo>
                  <a:lnTo>
                    <a:pt x="0" y="177164"/>
                  </a:lnTo>
                  <a:lnTo>
                    <a:pt x="172974" y="177164"/>
                  </a:lnTo>
                  <a:lnTo>
                    <a:pt x="172974" y="236219"/>
                  </a:lnTo>
                  <a:lnTo>
                    <a:pt x="291084" y="118109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00AF5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36775" y="3564636"/>
              <a:ext cx="291465" cy="236220"/>
            </a:xfrm>
            <a:custGeom>
              <a:avLst/>
              <a:gdLst/>
              <a:ahLst/>
              <a:cxnLst/>
              <a:rect l="l" t="t" r="r" b="b"/>
              <a:pathLst>
                <a:path w="291464" h="236220">
                  <a:moveTo>
                    <a:pt x="172974" y="0"/>
                  </a:moveTo>
                  <a:lnTo>
                    <a:pt x="291084" y="118109"/>
                  </a:lnTo>
                  <a:lnTo>
                    <a:pt x="172974" y="236219"/>
                  </a:lnTo>
                  <a:lnTo>
                    <a:pt x="172974" y="177164"/>
                  </a:lnTo>
                  <a:lnTo>
                    <a:pt x="0" y="177164"/>
                  </a:lnTo>
                  <a:lnTo>
                    <a:pt x="0" y="59054"/>
                  </a:lnTo>
                  <a:lnTo>
                    <a:pt x="172974" y="59054"/>
                  </a:lnTo>
                  <a:lnTo>
                    <a:pt x="172974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xfrm>
            <a:off x="8915400" y="4933950"/>
            <a:ext cx="265429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55" name="object 4"/>
          <p:cNvSpPr/>
          <p:nvPr/>
        </p:nvSpPr>
        <p:spPr>
          <a:xfrm>
            <a:off x="761" y="438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  <a:tabLst>
                <a:tab pos="1911350" algn="l"/>
                <a:tab pos="9157335" algn="l"/>
              </a:tabLst>
            </a:pPr>
            <a:r>
              <a:rPr b="0" u="none" spc="5" dirty="0">
                <a:latin typeface="Times New Roman"/>
                <a:cs typeface="Times New Roman"/>
              </a:rPr>
              <a:t> 	</a:t>
            </a:r>
            <a:r>
              <a:rPr lang="kk-KZ" u="none" spc="70" dirty="0" smtClean="0"/>
              <a:t>Кенес</a:t>
            </a:r>
            <a:r>
              <a:rPr u="none" spc="120" dirty="0" smtClean="0"/>
              <a:t> </a:t>
            </a:r>
            <a:r>
              <a:rPr u="none" spc="75" dirty="0"/>
              <a:t>городского</a:t>
            </a:r>
            <a:r>
              <a:rPr u="none" spc="110" dirty="0"/>
              <a:t> </a:t>
            </a:r>
            <a:r>
              <a:rPr u="none" spc="75" dirty="0"/>
              <a:t>самоуправления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1765" y="738886"/>
            <a:ext cx="22656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006FCE"/>
                </a:solidFill>
                <a:latin typeface="Arial"/>
                <a:cs typeface="Arial"/>
              </a:rPr>
              <a:t>Основные</a:t>
            </a:r>
            <a:r>
              <a:rPr sz="2000" b="1" spc="-65" dirty="0">
                <a:solidFill>
                  <a:srgbClr val="006FCE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FCE"/>
                </a:solidFill>
                <a:latin typeface="Arial"/>
                <a:cs typeface="Arial"/>
              </a:rPr>
              <a:t>задачи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19" y="1528572"/>
            <a:ext cx="7947659" cy="27934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1670" y="1613044"/>
            <a:ext cx="7590155" cy="22041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5080" indent="-181610">
              <a:lnSpc>
                <a:spcPct val="102400"/>
              </a:lnSpc>
              <a:spcBef>
                <a:spcPts val="95"/>
              </a:spcBef>
              <a:spcAft>
                <a:spcPts val="800"/>
              </a:spcAft>
              <a:buFont typeface="Wingdings"/>
              <a:buChar char=""/>
              <a:tabLst>
                <a:tab pos="194310" algn="l"/>
                <a:tab pos="1690370" algn="l"/>
                <a:tab pos="1754505" algn="l"/>
                <a:tab pos="2028825" algn="l"/>
                <a:tab pos="2990850" algn="l"/>
                <a:tab pos="3054985" algn="l"/>
                <a:tab pos="4340860" algn="l"/>
                <a:tab pos="4842510" algn="l"/>
                <a:tab pos="5190490" algn="l"/>
                <a:tab pos="5414010" algn="l"/>
                <a:tab pos="5735955" algn="l"/>
              </a:tabLst>
            </a:pP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r>
              <a:rPr lang="ru-RU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приоритетных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5" dirty="0"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  <a:r>
              <a:rPr lang="ru-RU" sz="1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местного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сообщества</a:t>
            </a:r>
            <a:r>
              <a:rPr lang="ru-RU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сроков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 их</a:t>
            </a:r>
            <a:r>
              <a:rPr lang="ru-RU" sz="1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</a:p>
          <a:p>
            <a:pPr marL="193675" marR="5080" indent="-181610">
              <a:lnSpc>
                <a:spcPct val="102400"/>
              </a:lnSpc>
              <a:spcBef>
                <a:spcPts val="95"/>
              </a:spcBef>
              <a:spcAft>
                <a:spcPts val="800"/>
              </a:spcAft>
              <a:buFont typeface="Wingdings"/>
              <a:buChar char=""/>
              <a:tabLst>
                <a:tab pos="194310" algn="l"/>
                <a:tab pos="1690370" algn="l"/>
                <a:tab pos="1754505" algn="l"/>
                <a:tab pos="2028825" algn="l"/>
                <a:tab pos="2990850" algn="l"/>
                <a:tab pos="3054985" algn="l"/>
                <a:tab pos="4340860" algn="l"/>
                <a:tab pos="4842510" algn="l"/>
                <a:tab pos="5190490" algn="l"/>
                <a:tab pos="5414010" algn="l"/>
                <a:tab pos="5735955" algn="l"/>
              </a:tabLst>
            </a:pP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тв</a:t>
            </a:r>
            <a:r>
              <a:rPr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тны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  <a:r>
              <a:rPr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25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ьны</a:t>
            </a:r>
            <a:r>
              <a:rPr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spc="2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2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ьны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и, </a:t>
            </a:r>
            <a:r>
              <a:rPr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представителями</a:t>
            </a:r>
            <a:r>
              <a:rPr lang="ru-RU"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объединения</a:t>
            </a:r>
            <a:r>
              <a:rPr lang="ru-RU"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собственников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имущества</a:t>
            </a:r>
            <a:r>
              <a:rPr lang="ru-RU"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простых</a:t>
            </a:r>
            <a:r>
              <a:rPr lang="ru-RU"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pPr marL="193675" marR="5080" indent="-181610" algn="just">
              <a:lnSpc>
                <a:spcPct val="103200"/>
              </a:lnSpc>
              <a:spcBef>
                <a:spcPts val="385"/>
              </a:spcBef>
              <a:spcAft>
                <a:spcPts val="800"/>
              </a:spcAft>
              <a:buFont typeface="Wingdings"/>
              <a:buChar char=""/>
              <a:tabLst>
                <a:tab pos="194310" algn="l"/>
              </a:tabLst>
            </a:pPr>
            <a:r>
              <a:rPr lang="ru-RU" sz="1400" spc="-25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</a:t>
            </a: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 граждан</a:t>
            </a:r>
            <a:r>
              <a:rPr lang="ru-RU" sz="1400" spc="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6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решению</a:t>
            </a:r>
            <a:r>
              <a:rPr lang="ru-RU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вопросов</a:t>
            </a:r>
            <a:r>
              <a:rPr lang="ru-RU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улучшения</a:t>
            </a:r>
            <a:r>
              <a:rPr lang="ru-RU" sz="1400" spc="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сохранности,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25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эксплуатации,</a:t>
            </a: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 ремонта, </a:t>
            </a: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30" dirty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благоустройства</a:t>
            </a:r>
            <a:r>
              <a:rPr lang="ru-RU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жилых</a:t>
            </a: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 домов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придомовых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территорий</a:t>
            </a:r>
          </a:p>
          <a:p>
            <a:pPr marL="193675" marR="6985" indent="-181610" algn="just">
              <a:lnSpc>
                <a:spcPct val="102899"/>
              </a:lnSpc>
              <a:spcBef>
                <a:spcPts val="405"/>
              </a:spcBef>
              <a:spcAft>
                <a:spcPts val="800"/>
              </a:spcAft>
              <a:buFont typeface="Wingdings"/>
              <a:buChar char=""/>
              <a:tabLst>
                <a:tab pos="194310" algn="l"/>
              </a:tabLst>
            </a:pPr>
            <a:r>
              <a:rPr lang="ru-RU"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внесение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представительных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исполнительных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органов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предложений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вопросам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профилактики 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правонарушений,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улучшения 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участковых инспекторов 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полиции, 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благоустройства,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5" dirty="0">
                <a:latin typeface="Arial" panose="020B0604020202020204" pitchFamily="34" charset="0"/>
                <a:cs typeface="Arial" panose="020B0604020202020204" pitchFamily="34" charset="0"/>
              </a:rPr>
              <a:t>ЖКХ,</a:t>
            </a:r>
            <a:r>
              <a:rPr lang="ru-RU"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санитарного 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состояния,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 экологии</a:t>
            </a:r>
            <a:r>
              <a:rPr lang="ru-RU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920" y="1495043"/>
            <a:ext cx="7975600" cy="2802890"/>
          </a:xfrm>
          <a:custGeom>
            <a:avLst/>
            <a:gdLst/>
            <a:ahLst/>
            <a:cxnLst/>
            <a:rect l="l" t="t" r="r" b="b"/>
            <a:pathLst>
              <a:path w="7975600" h="2802890">
                <a:moveTo>
                  <a:pt x="7947660" y="0"/>
                </a:moveTo>
                <a:lnTo>
                  <a:pt x="0" y="0"/>
                </a:lnTo>
                <a:lnTo>
                  <a:pt x="0" y="33528"/>
                </a:lnTo>
                <a:lnTo>
                  <a:pt x="7947660" y="33528"/>
                </a:lnTo>
                <a:lnTo>
                  <a:pt x="7947660" y="0"/>
                </a:lnTo>
                <a:close/>
              </a:path>
              <a:path w="7975600" h="2802890">
                <a:moveTo>
                  <a:pt x="7975092" y="2769108"/>
                </a:moveTo>
                <a:lnTo>
                  <a:pt x="28956" y="2769108"/>
                </a:lnTo>
                <a:lnTo>
                  <a:pt x="28956" y="2802636"/>
                </a:lnTo>
                <a:lnTo>
                  <a:pt x="7975092" y="2802636"/>
                </a:lnTo>
                <a:lnTo>
                  <a:pt x="7975092" y="2769108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915400" y="4933950"/>
            <a:ext cx="265429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ru-RU" spc="-5" dirty="0"/>
              <a:t>8</a:t>
            </a:r>
            <a:endParaRPr spc="-5" dirty="0"/>
          </a:p>
        </p:txBody>
      </p:sp>
      <p:sp>
        <p:nvSpPr>
          <p:cNvPr id="11" name="object 4"/>
          <p:cNvSpPr/>
          <p:nvPr/>
        </p:nvSpPr>
        <p:spPr>
          <a:xfrm>
            <a:off x="761" y="438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857</Words>
  <Application>Microsoft Office PowerPoint</Application>
  <PresentationFormat>Экран (16:9)</PresentationFormat>
  <Paragraphs>151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Microsoft Sans Serif</vt:lpstr>
      <vt:lpstr>Times New Roman</vt:lpstr>
      <vt:lpstr>Wingdings</vt:lpstr>
      <vt:lpstr>Office Theme</vt:lpstr>
      <vt:lpstr>Республики Казахстан</vt:lpstr>
      <vt:lpstr>Кенес – орган местного самоуправления</vt:lpstr>
      <vt:lpstr>Кенес – орган местного самоуправления</vt:lpstr>
      <vt:lpstr>Дополнительные функции сельского акима и его аппарата</vt:lpstr>
      <vt:lpstr>Налоги и поступления в бюджет МСУ</vt:lpstr>
      <vt:lpstr>  Предоставление платных услуг </vt:lpstr>
      <vt:lpstr>  Государственные закупки для МСУ </vt:lpstr>
      <vt:lpstr>  Кенес городского самоуправления (КГС) </vt:lpstr>
      <vt:lpstr>  Кенес городского самоуправления </vt:lpstr>
      <vt:lpstr>                          Маслихат и ревизионные комиссии 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Умирбаев</dc:creator>
  <cp:lastModifiedBy>Жулдыз Бораншина</cp:lastModifiedBy>
  <cp:revision>37</cp:revision>
  <dcterms:created xsi:type="dcterms:W3CDTF">2022-12-23T13:29:59Z</dcterms:created>
  <dcterms:modified xsi:type="dcterms:W3CDTF">2023-04-07T05:51:13Z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2022-12-23T00:00:00Z</vt:filetime>
  </property>
</Properties>
</file>