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4"/>
  </p:notesMasterIdLst>
  <p:sldIdLst>
    <p:sldId id="277" r:id="rId2"/>
    <p:sldId id="269" r:id="rId3"/>
    <p:sldId id="281" r:id="rId4"/>
    <p:sldId id="283" r:id="rId5"/>
    <p:sldId id="284" r:id="rId6"/>
    <p:sldId id="286" r:id="rId7"/>
    <p:sldId id="287" r:id="rId8"/>
    <p:sldId id="268" r:id="rId9"/>
    <p:sldId id="280" r:id="rId10"/>
    <p:sldId id="282" r:id="rId11"/>
    <p:sldId id="276" r:id="rId12"/>
    <p:sldId id="288" r:id="rId13"/>
  </p:sldIdLst>
  <p:sldSz cx="22758400" cy="12801600"/>
  <p:notesSz cx="6761163" cy="9942513"/>
  <p:custDataLst>
    <p:tags r:id="rId15"/>
  </p:custDataLst>
  <p:defaultTextStyle>
    <a:defPPr lvl="0">
      <a:defRPr lang="en-US"/>
    </a:defPPr>
    <a:lvl1pPr marL="0" lvl="0" algn="l" defTabSz="454368" rtl="0" eaLnBrk="1" latinLnBrk="0" hangingPunct="1">
      <a:defRPr sz="1700" kern="1200">
        <a:solidFill>
          <a:schemeClr val="tx1"/>
        </a:solidFill>
        <a:latin typeface="+mn-lt"/>
        <a:ea typeface="+mn-ea"/>
        <a:cs typeface="+mn-cs"/>
      </a:defRPr>
    </a:lvl1pPr>
    <a:lvl2pPr marL="454368" lvl="1" algn="l" defTabSz="454368" rtl="0" eaLnBrk="1" latinLnBrk="0" hangingPunct="1">
      <a:defRPr sz="1700" kern="1200">
        <a:solidFill>
          <a:schemeClr val="tx1"/>
        </a:solidFill>
        <a:latin typeface="+mn-lt"/>
        <a:ea typeface="+mn-ea"/>
        <a:cs typeface="+mn-cs"/>
      </a:defRPr>
    </a:lvl2pPr>
    <a:lvl3pPr marL="908737" lvl="2" algn="l" defTabSz="454368" rtl="0" eaLnBrk="1" latinLnBrk="0" hangingPunct="1">
      <a:defRPr sz="1700" kern="1200">
        <a:solidFill>
          <a:schemeClr val="tx1"/>
        </a:solidFill>
        <a:latin typeface="+mn-lt"/>
        <a:ea typeface="+mn-ea"/>
        <a:cs typeface="+mn-cs"/>
      </a:defRPr>
    </a:lvl3pPr>
    <a:lvl4pPr marL="1363083" lvl="3" algn="l" defTabSz="454368" rtl="0" eaLnBrk="1" latinLnBrk="0" hangingPunct="1">
      <a:defRPr sz="1700" kern="1200">
        <a:solidFill>
          <a:schemeClr val="tx1"/>
        </a:solidFill>
        <a:latin typeface="+mn-lt"/>
        <a:ea typeface="+mn-ea"/>
        <a:cs typeface="+mn-cs"/>
      </a:defRPr>
    </a:lvl4pPr>
    <a:lvl5pPr marL="1817461" lvl="4" algn="l" defTabSz="454368" rtl="0" eaLnBrk="1" latinLnBrk="0" hangingPunct="1">
      <a:defRPr sz="1700" kern="1200">
        <a:solidFill>
          <a:schemeClr val="tx1"/>
        </a:solidFill>
        <a:latin typeface="+mn-lt"/>
        <a:ea typeface="+mn-ea"/>
        <a:cs typeface="+mn-cs"/>
      </a:defRPr>
    </a:lvl5pPr>
    <a:lvl6pPr marL="2271813" lvl="5" algn="l" defTabSz="454368" rtl="0" eaLnBrk="1" latinLnBrk="0" hangingPunct="1">
      <a:defRPr sz="1700" kern="1200">
        <a:solidFill>
          <a:schemeClr val="tx1"/>
        </a:solidFill>
        <a:latin typeface="+mn-lt"/>
        <a:ea typeface="+mn-ea"/>
        <a:cs typeface="+mn-cs"/>
      </a:defRPr>
    </a:lvl6pPr>
    <a:lvl7pPr marL="2726178" lvl="6" algn="l" defTabSz="454368" rtl="0" eaLnBrk="1" latinLnBrk="0" hangingPunct="1">
      <a:defRPr sz="1700" kern="1200">
        <a:solidFill>
          <a:schemeClr val="tx1"/>
        </a:solidFill>
        <a:latin typeface="+mn-lt"/>
        <a:ea typeface="+mn-ea"/>
        <a:cs typeface="+mn-cs"/>
      </a:defRPr>
    </a:lvl7pPr>
    <a:lvl8pPr marL="3180538" lvl="7" algn="l" defTabSz="454368" rtl="0" eaLnBrk="1" latinLnBrk="0" hangingPunct="1">
      <a:defRPr sz="1700" kern="1200">
        <a:solidFill>
          <a:schemeClr val="tx1"/>
        </a:solidFill>
        <a:latin typeface="+mn-lt"/>
        <a:ea typeface="+mn-ea"/>
        <a:cs typeface="+mn-cs"/>
      </a:defRPr>
    </a:lvl8pPr>
    <a:lvl9pPr marL="3634906" lvl="8" algn="l" defTabSz="454368"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8383">
          <p15:clr>
            <a:srgbClr val="A4A3A4"/>
          </p15:clr>
        </p15:guide>
        <p15:guide id="2" pos="11855">
          <p15:clr>
            <a:srgbClr val="A4A3A4"/>
          </p15:clr>
        </p15:guide>
        <p15:guide id="3" orient="horz" pos="4032">
          <p15:clr>
            <a:srgbClr val="A4A3A4"/>
          </p15:clr>
        </p15:guide>
        <p15:guide id="4" pos="7168">
          <p15:clr>
            <a:srgbClr val="A4A3A4"/>
          </p15:clr>
        </p15:guide>
        <p15:guide id="5" pos="11874">
          <p15:clr>
            <a:srgbClr val="A4A3A4"/>
          </p15:clr>
        </p15:guide>
        <p15:guide id="6" pos="7169">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E4F0"/>
    <a:srgbClr val="B8C4ED"/>
    <a:srgbClr val="14EAD1"/>
    <a:srgbClr val="46B8AD"/>
    <a:srgbClr val="55EFEB"/>
    <a:srgbClr val="11598E"/>
    <a:srgbClr val="042054"/>
    <a:srgbClr val="2C567A"/>
    <a:srgbClr val="405888"/>
    <a:srgbClr val="11B7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651C3A-4460-11DB-9652-00E08161165F}">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015" autoAdjust="0"/>
  </p:normalViewPr>
  <p:slideViewPr>
    <p:cSldViewPr snapToGrid="0">
      <p:cViewPr>
        <p:scale>
          <a:sx n="53" d="100"/>
          <a:sy n="53" d="100"/>
        </p:scale>
        <p:origin x="-174" y="60"/>
      </p:cViewPr>
      <p:guideLst>
        <p:guide orient="horz" pos="8383"/>
        <p:guide orient="horz" pos="4032"/>
        <p:guide pos="11855"/>
        <p:guide pos="7168"/>
        <p:guide pos="11874"/>
        <p:guide pos="7169"/>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79251086711884"/>
          <c:y val="0.10768690705299377"/>
          <c:w val="0.86728054285049438"/>
          <c:h val="0.57838737964630127"/>
        </c:manualLayout>
      </c:layout>
      <c:barChart>
        <c:barDir val="col"/>
        <c:grouping val="clustered"/>
        <c:varyColors val="0"/>
        <c:ser>
          <c:idx val="0"/>
          <c:order val="0"/>
          <c:tx>
            <c:strRef>
              <c:f>Лист1!$B$1</c:f>
              <c:strCache>
                <c:ptCount val="1"/>
                <c:pt idx="0">
                  <c:v> Қабылданған міндеттемелерінің көлемі</c:v>
                </c:pt>
              </c:strCache>
            </c:strRef>
          </c:tx>
          <c:spPr>
            <a:solidFill>
              <a:srgbClr val="405888"/>
            </a:solidFill>
            <a:ln>
              <a:noFill/>
            </a:ln>
            <a:effectLst/>
          </c:spPr>
          <c:invertIfNegative val="0"/>
          <c:dLbls>
            <c:spPr>
              <a:noFill/>
              <a:ln>
                <a:noFill/>
              </a:ln>
              <a:effectLst/>
            </c:spPr>
            <c:txPr>
              <a:bodyPr rot="-5400000" spcFirstLastPara="1" vertOverflow="ellipsis" wrap="square" anchor="ctr" anchorCtr="1"/>
              <a:lstStyle/>
              <a:p>
                <a:pPr>
                  <a:defRPr sz="2000" b="0" i="0" u="none" strike="noStrike" kern="1200" baseline="0" smtId="4294967295">
                    <a:solidFill>
                      <a:schemeClr val="tx2"/>
                    </a:solidFill>
                    <a:latin typeface="Verdana" panose="020B0604030504040204" pitchFamily="34" charset="0"/>
                    <a:ea typeface="Verdana" panose="020B0604030504040204" pitchFamily="34" charset="0"/>
                    <a:cs typeface="+mn-cs"/>
                  </a:defRPr>
                </a:pPr>
                <a:endParaRPr lang="ru-RU"/>
              </a:p>
            </c:txPr>
            <c:showLegendKey val="0"/>
            <c:showVal val="1"/>
            <c:showCatName val="0"/>
            <c:showSerName val="0"/>
            <c:showPercent val="0"/>
            <c:showBubbleSize val="0"/>
            <c:showLeaderLines val="0"/>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15:layout/>
                <c15:showLeaderLines val="1"/>
                <c15:leaderLines>
                  <c:spPr>
                    <a:ln w="9525">
                      <a:solidFill>
                        <a:schemeClr val="tx2">
                          <a:lumMod val="35000"/>
                          <a:lumOff val="65000"/>
                        </a:schemeClr>
                      </a:solidFill>
                    </a:ln>
                  </c:spPr>
                </c15:leaderLines>
              </c:ext>
            </c:extLst>
          </c:dLbls>
          <c:cat>
            <c:numRef>
              <c:f>Лист1!$A$2:$A$8</c:f>
              <c:numCache>
                <c:formatCode>General</c:formatCode>
                <c:ptCount val="7"/>
                <c:pt idx="0">
                  <c:v>2016</c:v>
                </c:pt>
                <c:pt idx="1">
                  <c:v>2017</c:v>
                </c:pt>
                <c:pt idx="2">
                  <c:v>2018</c:v>
                </c:pt>
                <c:pt idx="3">
                  <c:v>2019</c:v>
                </c:pt>
                <c:pt idx="4">
                  <c:v>2020</c:v>
                </c:pt>
                <c:pt idx="5">
                  <c:v>2021</c:v>
                </c:pt>
                <c:pt idx="6">
                  <c:v>2022</c:v>
                </c:pt>
              </c:numCache>
            </c:numRef>
          </c:cat>
          <c:val>
            <c:numRef>
              <c:f>Лист1!$B$2:$B$8</c:f>
              <c:numCache>
                <c:formatCode>_-* #,##0_-;\-* #,##0_-;_-* "-"??_-;_-@_-</c:formatCode>
                <c:ptCount val="7"/>
                <c:pt idx="0">
                  <c:v>19485</c:v>
                </c:pt>
                <c:pt idx="1">
                  <c:v>40087</c:v>
                </c:pt>
                <c:pt idx="2">
                  <c:v>90197</c:v>
                </c:pt>
                <c:pt idx="3">
                  <c:v>97076</c:v>
                </c:pt>
                <c:pt idx="4">
                  <c:v>134632</c:v>
                </c:pt>
                <c:pt idx="5">
                  <c:v>204705</c:v>
                </c:pt>
                <c:pt idx="6">
                  <c:v>259081</c:v>
                </c:pt>
              </c:numCache>
            </c:numRef>
          </c:val>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6="http://schemas.microsoft.com/office/drawing/2014/chart" uri="{C3380CC4-5D6E-409C-BE32-E72D297353CC}">
              <c16:uniqueId val="{00000000-940C-45B0-8AF3-17F1234DC601}"/>
            </c:ext>
          </c:extLst>
        </c:ser>
        <c:ser>
          <c:idx val="1"/>
          <c:order val="1"/>
          <c:tx>
            <c:strRef>
              <c:f>Лист1!$C$1</c:f>
              <c:strCache>
                <c:ptCount val="1"/>
                <c:pt idx="0">
                  <c:v>Сауда және экспорт алдындағы қаржыландыру</c:v>
                </c:pt>
              </c:strCache>
            </c:strRef>
          </c:tx>
          <c:spPr>
            <a:solidFill>
              <a:srgbClr val="FFC000"/>
            </a:solidFill>
            <a:ln>
              <a:noFill/>
            </a:ln>
            <a:effectLst/>
          </c:spPr>
          <c:invertIfNegative val="0"/>
          <c:dLbls>
            <c:spPr>
              <a:noFill/>
              <a:ln>
                <a:noFill/>
              </a:ln>
              <a:effectLst/>
            </c:spPr>
            <c:txPr>
              <a:bodyPr rot="-5400000" spcFirstLastPara="1" vertOverflow="ellipsis" wrap="square" anchor="ctr" anchorCtr="1"/>
              <a:lstStyle/>
              <a:p>
                <a:pPr>
                  <a:defRPr sz="2000" b="0" i="0" u="none" strike="noStrike" kern="1200" baseline="0" smtId="4294967295">
                    <a:solidFill>
                      <a:schemeClr val="tx2"/>
                    </a:solidFill>
                    <a:latin typeface="Verdana" panose="020B0604030504040204" pitchFamily="34" charset="0"/>
                    <a:ea typeface="Verdana" panose="020B0604030504040204" pitchFamily="34" charset="0"/>
                    <a:cs typeface="+mn-cs"/>
                  </a:defRPr>
                </a:pPr>
                <a:endParaRPr lang="ru-RU"/>
              </a:p>
            </c:txPr>
            <c:showLegendKey val="0"/>
            <c:showVal val="1"/>
            <c:showCatName val="0"/>
            <c:showSerName val="0"/>
            <c:showPercent val="0"/>
            <c:showBubbleSize val="0"/>
            <c:showLeaderLines val="0"/>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15:layout/>
                <c15:showLeaderLines val="1"/>
                <c15:leaderLines>
                  <c:spPr>
                    <a:ln w="9525">
                      <a:solidFill>
                        <a:schemeClr val="tx2">
                          <a:lumMod val="35000"/>
                          <a:lumOff val="65000"/>
                        </a:schemeClr>
                      </a:solidFill>
                    </a:ln>
                  </c:spPr>
                </c15:leaderLines>
              </c:ext>
            </c:extLst>
          </c:dLbls>
          <c:cat>
            <c:numRef>
              <c:f>Лист1!$A$2:$A$8</c:f>
              <c:numCache>
                <c:formatCode>General</c:formatCode>
                <c:ptCount val="7"/>
                <c:pt idx="0">
                  <c:v>2016</c:v>
                </c:pt>
                <c:pt idx="1">
                  <c:v>2017</c:v>
                </c:pt>
                <c:pt idx="2">
                  <c:v>2018</c:v>
                </c:pt>
                <c:pt idx="3">
                  <c:v>2019</c:v>
                </c:pt>
                <c:pt idx="4">
                  <c:v>2020</c:v>
                </c:pt>
                <c:pt idx="5">
                  <c:v>2021</c:v>
                </c:pt>
                <c:pt idx="6">
                  <c:v>2022</c:v>
                </c:pt>
              </c:numCache>
            </c:numRef>
          </c:cat>
          <c:val>
            <c:numRef>
              <c:f>Лист1!$C$2:$C$8</c:f>
              <c:numCache>
                <c:formatCode>_-* #,##0_-;\-* #,##0_-;_-* "-"??_-;_-@_-</c:formatCode>
                <c:ptCount val="7"/>
                <c:pt idx="0">
                  <c:v>1307</c:v>
                </c:pt>
                <c:pt idx="1">
                  <c:v>7257</c:v>
                </c:pt>
                <c:pt idx="2">
                  <c:v>17178</c:v>
                </c:pt>
                <c:pt idx="3">
                  <c:v>22209</c:v>
                </c:pt>
                <c:pt idx="4">
                  <c:v>29583</c:v>
                </c:pt>
                <c:pt idx="5">
                  <c:v>32149</c:v>
                </c:pt>
                <c:pt idx="6">
                  <c:v>20019</c:v>
                </c:pt>
              </c:numCache>
            </c:numRef>
          </c:val>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6="http://schemas.microsoft.com/office/drawing/2014/chart" uri="{C3380CC4-5D6E-409C-BE32-E72D297353CC}">
              <c16:uniqueId val="{00000001-940C-45B0-8AF3-17F1234DC601}"/>
            </c:ext>
          </c:extLst>
        </c:ser>
        <c:ser>
          <c:idx val="2"/>
          <c:order val="2"/>
          <c:tx>
            <c:strRef>
              <c:f>Лист1!$D$1</c:f>
              <c:strCache>
                <c:ptCount val="1"/>
                <c:pt idx="0">
                  <c:v>Қаржы институттарынан KazakhExport сақтандыру өтемімен тартылған қаражат</c:v>
                </c:pt>
              </c:strCache>
            </c:strRef>
          </c:tx>
          <c:spPr>
            <a:solidFill>
              <a:schemeClr val="tx1">
                <a:lumMod val="50000"/>
                <a:lumOff val="50000"/>
              </a:schemeClr>
            </a:solidFill>
            <a:ln>
              <a:noFill/>
            </a:ln>
            <a:effectLst/>
          </c:spPr>
          <c:invertIfNegative val="0"/>
          <c:dLbls>
            <c:spPr>
              <a:noFill/>
              <a:ln>
                <a:noFill/>
              </a:ln>
              <a:effectLst/>
            </c:spPr>
            <c:txPr>
              <a:bodyPr rot="-5400000" spcFirstLastPara="1" vertOverflow="ellipsis" wrap="square" anchor="ctr" anchorCtr="1"/>
              <a:lstStyle/>
              <a:p>
                <a:pPr>
                  <a:defRPr sz="2000" b="0" i="0" u="none" strike="noStrike" kern="1200" baseline="0" smtId="4294967295">
                    <a:solidFill>
                      <a:schemeClr val="tx2"/>
                    </a:solidFill>
                    <a:latin typeface="Verdana" panose="020B0604030504040204" pitchFamily="34" charset="0"/>
                    <a:ea typeface="Verdana" panose="020B0604030504040204" pitchFamily="34" charset="0"/>
                    <a:cs typeface="+mn-cs"/>
                  </a:defRPr>
                </a:pPr>
                <a:endParaRPr lang="ru-RU"/>
              </a:p>
            </c:txPr>
            <c:showLegendKey val="0"/>
            <c:showVal val="1"/>
            <c:showCatName val="0"/>
            <c:showSerName val="0"/>
            <c:showPercent val="0"/>
            <c:showBubbleSize val="0"/>
            <c:showLeaderLines val="0"/>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15:layout/>
                <c15:showLeaderLines val="1"/>
                <c15:leaderLines>
                  <c:spPr>
                    <a:ln w="9525">
                      <a:solidFill>
                        <a:schemeClr val="tx2">
                          <a:lumMod val="35000"/>
                          <a:lumOff val="65000"/>
                        </a:schemeClr>
                      </a:solidFill>
                    </a:ln>
                  </c:spPr>
                </c15:leaderLines>
              </c:ext>
            </c:extLst>
          </c:dLbls>
          <c:cat>
            <c:numRef>
              <c:f>Лист1!$A$2:$A$8</c:f>
              <c:numCache>
                <c:formatCode>General</c:formatCode>
                <c:ptCount val="7"/>
                <c:pt idx="0">
                  <c:v>2016</c:v>
                </c:pt>
                <c:pt idx="1">
                  <c:v>2017</c:v>
                </c:pt>
                <c:pt idx="2">
                  <c:v>2018</c:v>
                </c:pt>
                <c:pt idx="3">
                  <c:v>2019</c:v>
                </c:pt>
                <c:pt idx="4">
                  <c:v>2020</c:v>
                </c:pt>
                <c:pt idx="5">
                  <c:v>2021</c:v>
                </c:pt>
                <c:pt idx="6">
                  <c:v>2022</c:v>
                </c:pt>
              </c:numCache>
            </c:numRef>
          </c:cat>
          <c:val>
            <c:numRef>
              <c:f>Лист1!$D$2:$D$8</c:f>
              <c:numCache>
                <c:formatCode>_-* #,##0_-;\-* #,##0_-;_-* "-"??_-;_-@_-</c:formatCode>
                <c:ptCount val="7"/>
                <c:pt idx="0">
                  <c:v>9770</c:v>
                </c:pt>
                <c:pt idx="1">
                  <c:v>23337</c:v>
                </c:pt>
                <c:pt idx="2">
                  <c:v>33186</c:v>
                </c:pt>
                <c:pt idx="3">
                  <c:v>48224</c:v>
                </c:pt>
                <c:pt idx="4">
                  <c:v>78411</c:v>
                </c:pt>
                <c:pt idx="5">
                  <c:v>147012</c:v>
                </c:pt>
                <c:pt idx="6">
                  <c:v>166216</c:v>
                </c:pt>
              </c:numCache>
            </c:numRef>
          </c:val>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6="http://schemas.microsoft.com/office/drawing/2014/chart" uri="{C3380CC4-5D6E-409C-BE32-E72D297353CC}">
              <c16:uniqueId val="{00000002-940C-45B0-8AF3-17F1234DC601}"/>
            </c:ext>
          </c:extLst>
        </c:ser>
        <c:dLbls>
          <c:showLegendKey val="0"/>
          <c:showVal val="0"/>
          <c:showCatName val="0"/>
          <c:showSerName val="0"/>
          <c:showPercent val="0"/>
          <c:showBubbleSize val="0"/>
        </c:dLbls>
        <c:gapWidth val="100"/>
        <c:overlap val="-24"/>
        <c:axId val="150953984"/>
        <c:axId val="150955904"/>
      </c:barChart>
      <c:catAx>
        <c:axId val="15095398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2400" b="0" i="0" u="none" strike="noStrike" kern="1200" baseline="0" smtId="4294967295">
                <a:solidFill>
                  <a:schemeClr val="tx2"/>
                </a:solidFill>
                <a:latin typeface="Verdana" panose="020B0604030504040204" pitchFamily="34" charset="0"/>
                <a:ea typeface="Verdana" panose="020B0604030504040204" pitchFamily="34" charset="0"/>
                <a:cs typeface="+mn-cs"/>
              </a:defRPr>
            </a:pPr>
            <a:endParaRPr lang="ru-RU"/>
          </a:p>
        </c:txPr>
        <c:crossAx val="150955904"/>
        <c:crosses val="autoZero"/>
        <c:auto val="0"/>
        <c:lblAlgn val="ctr"/>
        <c:lblOffset val="100"/>
        <c:noMultiLvlLbl val="0"/>
      </c:catAx>
      <c:valAx>
        <c:axId val="150955904"/>
        <c:scaling>
          <c:orientation val="minMax"/>
        </c:scaling>
        <c:delete val="0"/>
        <c:axPos val="l"/>
        <c:majorGridlines>
          <c:spPr>
            <a:ln w="9525" cap="flat" cmpd="sng" algn="ctr">
              <a:solidFill>
                <a:schemeClr val="tx2">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smtId="4294967295">
                <a:solidFill>
                  <a:schemeClr val="tx2"/>
                </a:solidFill>
                <a:latin typeface="Verdana" panose="020B0604030504040204" pitchFamily="34" charset="0"/>
                <a:ea typeface="Verdana" panose="020B0604030504040204" pitchFamily="34" charset="0"/>
                <a:cs typeface="+mn-cs"/>
              </a:defRPr>
            </a:pPr>
            <a:endParaRPr lang="ru-RU"/>
          </a:p>
        </c:txPr>
        <c:crossAx val="150953984"/>
        <c:crosses val="autoZero"/>
        <c:crossBetween val="between"/>
      </c:valAx>
      <c:spPr>
        <a:noFill/>
        <a:ln>
          <a:noFill/>
        </a:ln>
        <a:effectLst/>
      </c:spPr>
    </c:plotArea>
    <c:legend>
      <c:legendPos val="b"/>
      <c:layout>
        <c:manualLayout>
          <c:xMode val="edge"/>
          <c:yMode val="edge"/>
          <c:x val="5.1418334245681763E-2"/>
          <c:y val="0.81753033399581909"/>
          <c:w val="0.90770560503005981"/>
          <c:h val="0.17243784666061401"/>
        </c:manualLayout>
      </c:layout>
      <c:overlay val="0"/>
      <c:spPr>
        <a:noFill/>
        <a:ln>
          <a:noFill/>
        </a:ln>
        <a:effectLst/>
      </c:spPr>
      <c:txPr>
        <a:bodyPr rot="0" spcFirstLastPara="1" vertOverflow="ellipsis" vert="horz" wrap="square" anchor="ctr" anchorCtr="1"/>
        <a:lstStyle/>
        <a:p>
          <a:pPr>
            <a:defRPr sz="2000" b="0" i="0" u="none" strike="noStrike" kern="1200" baseline="0" smtId="4294967295">
              <a:solidFill>
                <a:schemeClr val="tx2"/>
              </a:solidFill>
              <a:latin typeface="Verdana" panose="020B0604030504040204" pitchFamily="34" charset="0"/>
              <a:ea typeface="Verdana" panose="020B0604030504040204" pitchFamily="34" charset="0"/>
              <a:cs typeface="+mn-cs"/>
            </a:defRPr>
          </a:pPr>
          <a:endParaRPr lang="ru-RU"/>
        </a:p>
      </c:txPr>
    </c:legend>
    <c:plotVisOnly val="1"/>
    <c:dispBlanksAs val="gap"/>
    <c:showDLblsOverMax val="0"/>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chart>
  <c:spPr>
    <a:solidFill>
      <a:schemeClr val="bg1">
        <a:alpha val="30000"/>
      </a:schemeClr>
    </a:solidFill>
    <a:ln>
      <a:noFill/>
    </a:ln>
    <a:effectLst/>
  </c:spPr>
  <c:txPr>
    <a:bodyPr/>
    <a:lstStyle/>
    <a:p>
      <a:pPr>
        <a:defRPr sz="2400" smtId="4294967295">
          <a:latin typeface="Verdana" panose="020B0604030504040204" pitchFamily="34" charset="0"/>
          <a:ea typeface="Verdana" panose="020B0604030504040204" pitchFamily="34" charset="0"/>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Экспорттаушылар</c:v>
                </c:pt>
              </c:strCache>
            </c:strRef>
          </c:tx>
          <c:spPr>
            <a:solidFill>
              <a:srgbClr val="405888"/>
            </a:solidFill>
            <a:ln>
              <a:noFill/>
            </a:ln>
            <a:effectLst/>
          </c:spPr>
          <c:invertIfNegative val="0"/>
          <c:dLbls>
            <c:spPr>
              <a:noFill/>
              <a:ln>
                <a:noFill/>
              </a:ln>
              <a:effectLst/>
            </c:spPr>
            <c:txPr>
              <a:bodyPr rot="-5400000" spcFirstLastPara="1" vertOverflow="ellipsis" wrap="square" anchor="ctr" anchorCtr="1"/>
              <a:lstStyle/>
              <a:p>
                <a:pPr>
                  <a:defRPr sz="2400" b="0" i="0" u="none" strike="noStrike" kern="1200" baseline="0" smtId="4294967295">
                    <a:solidFill>
                      <a:schemeClr val="tx2"/>
                    </a:solidFill>
                    <a:latin typeface="Verdana" panose="020B0604030504040204" pitchFamily="34" charset="0"/>
                    <a:ea typeface="Verdana" panose="020B0604030504040204" pitchFamily="34" charset="0"/>
                    <a:cs typeface="+mn-cs"/>
                  </a:defRPr>
                </a:pPr>
                <a:endParaRPr lang="ru-RU"/>
              </a:p>
            </c:txPr>
            <c:showLegendKey val="0"/>
            <c:showVal val="1"/>
            <c:showCatName val="0"/>
            <c:showSerName val="0"/>
            <c:showPercent val="0"/>
            <c:showBubbleSize val="0"/>
            <c:showLeaderLines val="0"/>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15:layout/>
                <c15:showLeaderLines val="1"/>
                <c15:leaderLines>
                  <c:spPr>
                    <a:ln w="9525">
                      <a:solidFill>
                        <a:schemeClr val="tx2">
                          <a:lumMod val="35000"/>
                          <a:lumOff val="65000"/>
                        </a:schemeClr>
                      </a:solidFill>
                    </a:ln>
                  </c:spPr>
                </c15:leaderLines>
              </c:ext>
            </c:extLst>
          </c:dLbls>
          <c:cat>
            <c:numRef>
              <c:f>Лист1!$A$2:$A$8</c:f>
              <c:numCache>
                <c:formatCode>General</c:formatCode>
                <c:ptCount val="7"/>
                <c:pt idx="0">
                  <c:v>2016</c:v>
                </c:pt>
                <c:pt idx="1">
                  <c:v>2017</c:v>
                </c:pt>
                <c:pt idx="2">
                  <c:v>2018</c:v>
                </c:pt>
                <c:pt idx="3">
                  <c:v>2019</c:v>
                </c:pt>
                <c:pt idx="4">
                  <c:v>2020</c:v>
                </c:pt>
                <c:pt idx="5">
                  <c:v>2021</c:v>
                </c:pt>
                <c:pt idx="6">
                  <c:v>2022</c:v>
                </c:pt>
              </c:numCache>
            </c:numRef>
          </c:cat>
          <c:val>
            <c:numRef>
              <c:f>Лист1!$B$2:$B$8</c:f>
              <c:numCache>
                <c:formatCode>General</c:formatCode>
                <c:ptCount val="7"/>
                <c:pt idx="0">
                  <c:v>27</c:v>
                </c:pt>
                <c:pt idx="1">
                  <c:v>42</c:v>
                </c:pt>
                <c:pt idx="2">
                  <c:v>50</c:v>
                </c:pt>
                <c:pt idx="3">
                  <c:v>82</c:v>
                </c:pt>
                <c:pt idx="4">
                  <c:v>91</c:v>
                </c:pt>
                <c:pt idx="5">
                  <c:v>81</c:v>
                </c:pt>
                <c:pt idx="6">
                  <c:v>80</c:v>
                </c:pt>
              </c:numCache>
            </c:numRef>
          </c:val>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6="http://schemas.microsoft.com/office/drawing/2014/chart" uri="{C3380CC4-5D6E-409C-BE32-E72D297353CC}">
              <c16:uniqueId val="{00000000-A7CC-48D6-BD0F-A44CCE54334A}"/>
            </c:ext>
          </c:extLst>
        </c:ser>
        <c:ser>
          <c:idx val="1"/>
          <c:order val="1"/>
          <c:tx>
            <c:strRef>
              <c:f>Лист1!$C$1</c:f>
              <c:strCache>
                <c:ptCount val="1"/>
                <c:pt idx="0">
                  <c:v>Импорттаушылар</c:v>
                </c:pt>
              </c:strCache>
            </c:strRef>
          </c:tx>
          <c:spPr>
            <a:solidFill>
              <a:schemeClr val="tx1">
                <a:lumMod val="50000"/>
                <a:lumOff val="50000"/>
              </a:schemeClr>
            </a:solidFill>
            <a:ln>
              <a:noFill/>
            </a:ln>
            <a:effectLst/>
          </c:spPr>
          <c:invertIfNegative val="0"/>
          <c:dLbls>
            <c:spPr>
              <a:noFill/>
              <a:ln>
                <a:noFill/>
              </a:ln>
              <a:effectLst/>
            </c:spPr>
            <c:txPr>
              <a:bodyPr rot="-5400000" spcFirstLastPara="1" vertOverflow="ellipsis" wrap="square" anchor="ctr" anchorCtr="1"/>
              <a:lstStyle/>
              <a:p>
                <a:pPr>
                  <a:defRPr sz="2400" b="0" i="0" u="none" strike="noStrike" kern="1200" baseline="0" smtId="4294967295">
                    <a:solidFill>
                      <a:schemeClr val="tx2"/>
                    </a:solidFill>
                    <a:latin typeface="Verdana" panose="020B0604030504040204" pitchFamily="34" charset="0"/>
                    <a:ea typeface="Verdana" panose="020B0604030504040204" pitchFamily="34" charset="0"/>
                    <a:cs typeface="+mn-cs"/>
                  </a:defRPr>
                </a:pPr>
                <a:endParaRPr lang="ru-RU"/>
              </a:p>
            </c:txPr>
            <c:showLegendKey val="0"/>
            <c:showVal val="1"/>
            <c:showCatName val="0"/>
            <c:showSerName val="0"/>
            <c:showPercent val="0"/>
            <c:showBubbleSize val="0"/>
            <c:showLeaderLines val="0"/>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15:layout/>
                <c15:showLeaderLines val="1"/>
                <c15:leaderLines>
                  <c:spPr>
                    <a:ln w="9525">
                      <a:solidFill>
                        <a:schemeClr val="tx2">
                          <a:lumMod val="35000"/>
                          <a:lumOff val="65000"/>
                        </a:schemeClr>
                      </a:solidFill>
                    </a:ln>
                  </c:spPr>
                </c15:leaderLines>
              </c:ext>
            </c:extLst>
          </c:dLbls>
          <c:cat>
            <c:numRef>
              <c:f>Лист1!$A$2:$A$8</c:f>
              <c:numCache>
                <c:formatCode>General</c:formatCode>
                <c:ptCount val="7"/>
                <c:pt idx="0">
                  <c:v>2016</c:v>
                </c:pt>
                <c:pt idx="1">
                  <c:v>2017</c:v>
                </c:pt>
                <c:pt idx="2">
                  <c:v>2018</c:v>
                </c:pt>
                <c:pt idx="3">
                  <c:v>2019</c:v>
                </c:pt>
                <c:pt idx="4">
                  <c:v>2020</c:v>
                </c:pt>
                <c:pt idx="5">
                  <c:v>2021</c:v>
                </c:pt>
                <c:pt idx="6">
                  <c:v>2022</c:v>
                </c:pt>
              </c:numCache>
            </c:numRef>
          </c:cat>
          <c:val>
            <c:numRef>
              <c:f>Лист1!$C$2:$C$8</c:f>
              <c:numCache>
                <c:formatCode>General</c:formatCode>
                <c:ptCount val="7"/>
                <c:pt idx="0">
                  <c:v>95</c:v>
                </c:pt>
                <c:pt idx="1">
                  <c:v>108</c:v>
                </c:pt>
                <c:pt idx="2">
                  <c:v>131</c:v>
                </c:pt>
                <c:pt idx="3">
                  <c:v>168</c:v>
                </c:pt>
                <c:pt idx="4">
                  <c:v>339</c:v>
                </c:pt>
                <c:pt idx="5">
                  <c:v>348</c:v>
                </c:pt>
                <c:pt idx="6">
                  <c:v>526</c:v>
                </c:pt>
              </c:numCache>
            </c:numRef>
          </c:val>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6="http://schemas.microsoft.com/office/drawing/2014/chart" uri="{C3380CC4-5D6E-409C-BE32-E72D297353CC}">
              <c16:uniqueId val="{00000001-A7CC-48D6-BD0F-A44CCE54334A}"/>
            </c:ext>
          </c:extLst>
        </c:ser>
        <c:dLbls>
          <c:showLegendKey val="0"/>
          <c:showVal val="0"/>
          <c:showCatName val="0"/>
          <c:showSerName val="0"/>
          <c:showPercent val="0"/>
          <c:showBubbleSize val="0"/>
        </c:dLbls>
        <c:gapWidth val="100"/>
        <c:overlap val="-24"/>
        <c:axId val="126936960"/>
        <c:axId val="126938496"/>
      </c:barChart>
      <c:catAx>
        <c:axId val="12693696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2400" b="0" i="0" u="none" strike="noStrike" kern="1200" baseline="0" smtId="4294967295">
                <a:solidFill>
                  <a:schemeClr val="tx2"/>
                </a:solidFill>
                <a:latin typeface="Verdana" panose="020B0604030504040204" pitchFamily="34" charset="0"/>
                <a:ea typeface="Verdana" panose="020B0604030504040204" pitchFamily="34" charset="0"/>
                <a:cs typeface="+mn-cs"/>
              </a:defRPr>
            </a:pPr>
            <a:endParaRPr lang="ru-RU"/>
          </a:p>
        </c:txPr>
        <c:crossAx val="126938496"/>
        <c:crosses val="autoZero"/>
        <c:auto val="0"/>
        <c:lblAlgn val="ctr"/>
        <c:lblOffset val="100"/>
        <c:noMultiLvlLbl val="0"/>
      </c:catAx>
      <c:valAx>
        <c:axId val="12693849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smtId="4294967295">
                <a:solidFill>
                  <a:schemeClr val="tx2"/>
                </a:solidFill>
                <a:latin typeface="Verdana" panose="020B0604030504040204" pitchFamily="34" charset="0"/>
                <a:ea typeface="Verdana" panose="020B0604030504040204" pitchFamily="34" charset="0"/>
                <a:cs typeface="+mn-cs"/>
              </a:defRPr>
            </a:pPr>
            <a:endParaRPr lang="ru-RU"/>
          </a:p>
        </c:txPr>
        <c:crossAx val="1269369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smtId="4294967295">
              <a:solidFill>
                <a:schemeClr val="tx2"/>
              </a:solidFill>
              <a:latin typeface="Verdana" panose="020B0604030504040204" pitchFamily="34" charset="0"/>
              <a:ea typeface="Verdana" panose="020B0604030504040204" pitchFamily="34" charset="0"/>
              <a:cs typeface="+mn-cs"/>
            </a:defRPr>
          </a:pPr>
          <a:endParaRPr lang="ru-RU"/>
        </a:p>
      </c:txPr>
    </c:legend>
    <c:plotVisOnly val="1"/>
    <c:dispBlanksAs val="gap"/>
    <c:showDLblsOverMax val="0"/>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chart>
  <c:spPr>
    <a:solidFill>
      <a:schemeClr val="bg1">
        <a:alpha val="30000"/>
      </a:schemeClr>
    </a:solidFill>
    <a:ln>
      <a:noFill/>
    </a:ln>
    <a:effectLst/>
  </c:spPr>
  <c:txPr>
    <a:bodyPr/>
    <a:lstStyle/>
    <a:p>
      <a:pPr>
        <a:defRPr sz="2400" smtId="4294967295">
          <a:latin typeface="Verdana" panose="020B0604030504040204" pitchFamily="34" charset="0"/>
          <a:ea typeface="Verdana" panose="020B0604030504040204" pitchFamily="34" charset="0"/>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Столбец2</c:v>
                </c:pt>
              </c:strCache>
            </c:strRef>
          </c:tx>
          <c:spPr>
            <a:solidFill>
              <a:srgbClr val="405888"/>
            </a:solidFill>
            <a:ln>
              <a:noFill/>
            </a:ln>
            <a:effectLst/>
          </c:spPr>
          <c:invertIfNegative val="0"/>
          <c:dLbls>
            <c:numFmt formatCode="General" sourceLinked="0"/>
            <c:spPr>
              <a:noFill/>
              <a:ln>
                <a:noFill/>
              </a:ln>
              <a:effectLst/>
            </c:spPr>
            <c:txPr>
              <a:bodyPr rot="-5400000" spcFirstLastPara="1" vertOverflow="ellipsis" wrap="square" anchor="ctr" anchorCtr="1"/>
              <a:lstStyle/>
              <a:p>
                <a:pPr>
                  <a:defRPr sz="2400" b="0" i="0" u="none" strike="noStrike" kern="1200" baseline="0" smtId="4294967295">
                    <a:solidFill>
                      <a:schemeClr val="bg1"/>
                    </a:solidFill>
                    <a:latin typeface="Verdana" panose="020B0604030504040204" pitchFamily="34" charset="0"/>
                    <a:ea typeface="Verdana" panose="020B0604030504040204" pitchFamily="34" charset="0"/>
                    <a:cs typeface="+mn-cs"/>
                  </a:defRPr>
                </a:pPr>
                <a:endParaRPr lang="ru-RU"/>
              </a:p>
            </c:txPr>
            <c:dLblPos val="inEnd"/>
            <c:showLegendKey val="0"/>
            <c:showVal val="1"/>
            <c:showCatName val="0"/>
            <c:showSerName val="0"/>
            <c:showPercent val="0"/>
            <c:showBubbleSize val="0"/>
            <c:showLeaderLines val="0"/>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15:layout/>
                <c15:showLeaderLines val="0"/>
              </c:ext>
            </c:extLst>
          </c:dLbls>
          <c:cat>
            <c:numRef>
              <c:f>Лист1!$A$2:$A$6</c:f>
              <c:numCache>
                <c:formatCode>General</c:formatCode>
                <c:ptCount val="5"/>
                <c:pt idx="0">
                  <c:v>2018</c:v>
                </c:pt>
                <c:pt idx="1">
                  <c:v>2019</c:v>
                </c:pt>
                <c:pt idx="2">
                  <c:v>2020</c:v>
                </c:pt>
                <c:pt idx="3">
                  <c:v>2021</c:v>
                </c:pt>
                <c:pt idx="4">
                  <c:v>2022</c:v>
                </c:pt>
              </c:numCache>
            </c:numRef>
          </c:cat>
          <c:val>
            <c:numRef>
              <c:f>Лист1!$B$2:$B$6</c:f>
              <c:numCache>
                <c:formatCode>0.0</c:formatCode>
                <c:ptCount val="5"/>
                <c:pt idx="0">
                  <c:v>419.8</c:v>
                </c:pt>
                <c:pt idx="1">
                  <c:v>543.9</c:v>
                </c:pt>
                <c:pt idx="2">
                  <c:v>588.6</c:v>
                </c:pt>
                <c:pt idx="3">
                  <c:v>326.5</c:v>
                </c:pt>
                <c:pt idx="4">
                  <c:v>1653.7</c:v>
                </c:pt>
              </c:numCache>
            </c:numRef>
          </c:val>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6="http://schemas.microsoft.com/office/drawing/2014/chart" uri="{C3380CC4-5D6E-409C-BE32-E72D297353CC}">
              <c16:uniqueId val="{00000000-6E71-49AC-A485-E13F9FB765BE}"/>
            </c:ext>
          </c:extLst>
        </c:ser>
        <c:dLbls>
          <c:showLegendKey val="0"/>
          <c:showVal val="0"/>
          <c:showCatName val="0"/>
          <c:showSerName val="0"/>
          <c:showPercent val="0"/>
          <c:showBubbleSize val="0"/>
        </c:dLbls>
        <c:gapWidth val="150"/>
        <c:axId val="130191744"/>
        <c:axId val="130193280"/>
      </c:barChart>
      <c:catAx>
        <c:axId val="130191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smtId="4294967295">
                <a:solidFill>
                  <a:schemeClr val="tx1">
                    <a:lumMod val="65000"/>
                    <a:lumOff val="35000"/>
                  </a:schemeClr>
                </a:solidFill>
                <a:latin typeface="Verdana" panose="020B0604030504040204" pitchFamily="34" charset="0"/>
                <a:ea typeface="Verdana" panose="020B0604030504040204" pitchFamily="34" charset="0"/>
                <a:cs typeface="+mn-cs"/>
              </a:defRPr>
            </a:pPr>
            <a:endParaRPr lang="ru-RU"/>
          </a:p>
        </c:txPr>
        <c:crossAx val="130193280"/>
        <c:crosses val="autoZero"/>
        <c:auto val="0"/>
        <c:lblAlgn val="ctr"/>
        <c:lblOffset val="100"/>
        <c:noMultiLvlLbl val="0"/>
      </c:catAx>
      <c:valAx>
        <c:axId val="13019328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smtId="4294967295">
                <a:solidFill>
                  <a:schemeClr val="tx1">
                    <a:lumMod val="65000"/>
                    <a:lumOff val="35000"/>
                  </a:schemeClr>
                </a:solidFill>
                <a:latin typeface="Verdana" panose="020B0604030504040204" pitchFamily="34" charset="0"/>
                <a:ea typeface="Verdana" panose="020B0604030504040204" pitchFamily="34" charset="0"/>
                <a:cs typeface="+mn-cs"/>
              </a:defRPr>
            </a:pPr>
            <a:endParaRPr lang="ru-RU"/>
          </a:p>
        </c:txPr>
        <c:crossAx val="130191744"/>
        <c:crosses val="autoZero"/>
        <c:crossBetween val="between"/>
      </c:valAx>
      <c:spPr>
        <a:noFill/>
        <a:ln>
          <a:noFill/>
        </a:ln>
        <a:effectLst/>
      </c:spPr>
    </c:plotArea>
    <c:plotVisOnly val="1"/>
    <c:dispBlanksAs val="gap"/>
    <c:showDLblsOverMax val="0"/>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smtId="4294967295">
          <a:latin typeface="Verdana" panose="020B0604030504040204" pitchFamily="34" charset="0"/>
          <a:ea typeface="Verdana" panose="020B0604030504040204" pitchFamily="34" charset="0"/>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74936175346375"/>
          <c:y val="6.1033070087432861E-2"/>
          <c:w val="0.71354681253433228"/>
          <c:h val="0.80852067470550537"/>
        </c:manualLayout>
      </c:layout>
      <c:barChart>
        <c:barDir val="col"/>
        <c:grouping val="clustered"/>
        <c:varyColors val="0"/>
        <c:ser>
          <c:idx val="0"/>
          <c:order val="0"/>
          <c:tx>
            <c:strRef>
              <c:f>Лист1!$B$1</c:f>
              <c:strCache>
                <c:ptCount val="1"/>
                <c:pt idx="0">
                  <c:v>Столбец2</c:v>
                </c:pt>
              </c:strCache>
            </c:strRef>
          </c:tx>
          <c:spPr>
            <a:solidFill>
              <a:srgbClr val="405888"/>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sz="2400" b="0" i="0" u="none" strike="noStrike" kern="1200" baseline="0" smtId="4294967295">
                    <a:solidFill>
                      <a:schemeClr val="bg1"/>
                    </a:solidFill>
                    <a:latin typeface="Verdana" panose="020B0604030504040204" pitchFamily="34" charset="0"/>
                    <a:ea typeface="Verdana" panose="020B0604030504040204" pitchFamily="34" charset="0"/>
                    <a:cs typeface="+mn-cs"/>
                  </a:defRPr>
                </a:pPr>
                <a:endParaRPr lang="ru-RU"/>
              </a:p>
            </c:txPr>
            <c:dLblPos val="inEnd"/>
            <c:showLegendKey val="0"/>
            <c:showVal val="1"/>
            <c:showCatName val="0"/>
            <c:showSerName val="0"/>
            <c:showPercent val="0"/>
            <c:showBubbleSize val="0"/>
            <c:showLeaderLines val="0"/>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15:layout/>
                <c15:showLeaderLines val="0"/>
              </c:ext>
            </c:extLst>
          </c:dLbls>
          <c:cat>
            <c:strRef>
              <c:f>Лист1!$A$2:$A$3</c:f>
              <c:strCache>
                <c:ptCount val="2"/>
                <c:pt idx="0">
                  <c:v>2021</c:v>
                </c:pt>
                <c:pt idx="1">
                  <c:v>2022 (9 мес)</c:v>
                </c:pt>
              </c:strCache>
            </c:strRef>
          </c:cat>
          <c:val>
            <c:numRef>
              <c:f>Лист1!$B$2:$B$3</c:f>
              <c:numCache>
                <c:formatCode>_-* #,##0\ _₽_-;\-* #,##0\ _₽_-;_-* "-"??\ _₽_-;_-@_-</c:formatCode>
                <c:ptCount val="2"/>
                <c:pt idx="0">
                  <c:v>2035</c:v>
                </c:pt>
                <c:pt idx="1">
                  <c:v>2338</c:v>
                </c:pt>
              </c:numCache>
            </c:numRef>
          </c:val>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6="http://schemas.microsoft.com/office/drawing/2014/chart" uri="{C3380CC4-5D6E-409C-BE32-E72D297353CC}">
              <c16:uniqueId val="{00000000-87DC-400F-B1DA-48DFD2270526}"/>
            </c:ext>
          </c:extLst>
        </c:ser>
        <c:dLbls>
          <c:showLegendKey val="0"/>
          <c:showVal val="0"/>
          <c:showCatName val="0"/>
          <c:showSerName val="0"/>
          <c:showPercent val="0"/>
          <c:showBubbleSize val="0"/>
        </c:dLbls>
        <c:gapWidth val="150"/>
        <c:axId val="130108032"/>
        <c:axId val="130113920"/>
      </c:barChart>
      <c:catAx>
        <c:axId val="130108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smtId="4294967295">
                <a:solidFill>
                  <a:schemeClr val="tx1">
                    <a:lumMod val="65000"/>
                    <a:lumOff val="35000"/>
                  </a:schemeClr>
                </a:solidFill>
                <a:latin typeface="Verdana" panose="020B0604030504040204" pitchFamily="34" charset="0"/>
                <a:ea typeface="Verdana" panose="020B0604030504040204" pitchFamily="34" charset="0"/>
                <a:cs typeface="+mn-cs"/>
              </a:defRPr>
            </a:pPr>
            <a:endParaRPr lang="ru-RU"/>
          </a:p>
        </c:txPr>
        <c:crossAx val="130113920"/>
        <c:crosses val="autoZero"/>
        <c:auto val="0"/>
        <c:lblAlgn val="ctr"/>
        <c:lblOffset val="100"/>
        <c:noMultiLvlLbl val="0"/>
      </c:catAx>
      <c:valAx>
        <c:axId val="130113920"/>
        <c:scaling>
          <c:orientation val="minMax"/>
        </c:scaling>
        <c:delete val="0"/>
        <c:axPos val="l"/>
        <c:majorGridlines>
          <c:spPr>
            <a:ln w="9525" cap="flat" cmpd="sng" algn="ctr">
              <a:solidFill>
                <a:schemeClr val="tx1">
                  <a:lumMod val="15000"/>
                  <a:lumOff val="85000"/>
                </a:schemeClr>
              </a:solidFill>
              <a:round/>
            </a:ln>
            <a:effectLst/>
          </c:spPr>
        </c:majorGridlines>
        <c:numFmt formatCode="_-* #,##0\ _₽_-;\-* #,##0\ _₽_-;_-* &quot;-&quot;??\ _₽_-;_-@_-"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smtId="4294967295">
                <a:solidFill>
                  <a:schemeClr val="tx1">
                    <a:lumMod val="65000"/>
                    <a:lumOff val="35000"/>
                  </a:schemeClr>
                </a:solidFill>
                <a:latin typeface="Verdana" panose="020B0604030504040204" pitchFamily="34" charset="0"/>
                <a:ea typeface="Verdana" panose="020B0604030504040204" pitchFamily="34" charset="0"/>
                <a:cs typeface="+mn-cs"/>
              </a:defRPr>
            </a:pPr>
            <a:endParaRPr lang="ru-RU"/>
          </a:p>
        </c:txPr>
        <c:crossAx val="130108032"/>
        <c:crosses val="autoZero"/>
        <c:crossBetween val="between"/>
      </c:valAx>
      <c:spPr>
        <a:noFill/>
        <a:ln>
          <a:noFill/>
        </a:ln>
        <a:effectLst/>
      </c:spPr>
    </c:plotArea>
    <c:plotVisOnly val="1"/>
    <c:dispBlanksAs val="gap"/>
    <c:showDLblsOverMax val="0"/>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chart>
  <c:spPr>
    <a:solidFill>
      <a:schemeClr val="bg1">
        <a:alpha val="50000"/>
      </a:schemeClr>
    </a:solidFill>
    <a:ln>
      <a:noFill/>
    </a:ln>
    <a:effectLst/>
  </c:spPr>
  <c:txPr>
    <a:bodyPr/>
    <a:lstStyle/>
    <a:p>
      <a:pPr>
        <a:defRPr sz="2400" smtId="4294967295">
          <a:latin typeface="Verdana" panose="020B0604030504040204" pitchFamily="34" charset="0"/>
          <a:ea typeface="Verdana" panose="020B0604030504040204" pitchFamily="34" charset="0"/>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695444226264954E-2"/>
          <c:y val="0.16959270834922791"/>
          <c:w val="0.5632854700088501"/>
          <c:h val="0.79485344886779785"/>
        </c:manualLayout>
      </c:layout>
      <c:pieChart>
        <c:varyColors val="1"/>
        <c:ser>
          <c:idx val="1"/>
          <c:order val="0"/>
          <c:spPr>
            <a:effectLst>
              <a:outerShdw blurRad="50800" dist="38100" dir="18900000" algn="bl" rotWithShape="0">
                <a:prstClr val="black">
                  <a:alpha val="40000"/>
                </a:prstClr>
              </a:outerShdw>
            </a:effectLst>
            <a:scene3d>
              <a:camera prst="orthographicFront"/>
              <a:lightRig rig="threePt" dir="t"/>
            </a:scene3d>
            <a:sp3d>
              <a:bevelT/>
            </a:sp3d>
          </c:spPr>
          <c:dPt>
            <c:idx val="0"/>
            <c:bubble3D val="0"/>
            <c:spPr>
              <a:solidFill>
                <a:srgbClr val="02B3EB"/>
              </a:solidFill>
              <a:effectLst>
                <a:outerShdw blurRad="50800" dist="38100" dir="18900000" algn="bl" rotWithShape="0">
                  <a:prstClr val="black">
                    <a:alpha val="40000"/>
                  </a:prstClr>
                </a:outerShdw>
              </a:effectLst>
              <a:scene3d>
                <a:camera prst="orthographicFront"/>
                <a:lightRig rig="threePt" dir="t"/>
              </a:scene3d>
              <a:sp3d>
                <a:bevelT/>
              </a:sp3d>
            </c:spPr>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6="http://schemas.microsoft.com/office/drawing/2014/chart" uri="{C3380CC4-5D6E-409C-BE32-E72D297353CC}">
                <c16:uniqueId val="{00000001-A0DF-4293-A265-E5765264DF71}"/>
              </c:ext>
            </c:extLst>
          </c:dPt>
          <c:dPt>
            <c:idx val="1"/>
            <c:bubble3D val="0"/>
            <c:spPr>
              <a:solidFill>
                <a:srgbClr val="95DEEA"/>
              </a:solidFill>
              <a:effectLst>
                <a:outerShdw blurRad="50800" dist="38100" dir="18900000" algn="bl" rotWithShape="0">
                  <a:prstClr val="black">
                    <a:alpha val="40000"/>
                  </a:prstClr>
                </a:outerShdw>
              </a:effectLst>
              <a:scene3d>
                <a:camera prst="orthographicFront"/>
                <a:lightRig rig="threePt" dir="t"/>
              </a:scene3d>
              <a:sp3d>
                <a:bevelT/>
              </a:sp3d>
            </c:spPr>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6="http://schemas.microsoft.com/office/drawing/2014/chart" uri="{C3380CC4-5D6E-409C-BE32-E72D297353CC}">
                <c16:uniqueId val="{00000003-A0DF-4293-A265-E5765264DF71}"/>
              </c:ext>
            </c:extLst>
          </c:dPt>
          <c:dPt>
            <c:idx val="2"/>
            <c:bubble3D val="0"/>
            <c:spPr>
              <a:solidFill>
                <a:schemeClr val="accent6">
                  <a:lumMod val="60000"/>
                  <a:lumOff val="40000"/>
                </a:schemeClr>
              </a:solidFill>
              <a:ln>
                <a:solidFill>
                  <a:srgbClr val="0077B6"/>
                </a:solidFill>
              </a:ln>
              <a:effectLst>
                <a:outerShdw blurRad="50800" dist="38100" dir="18900000" algn="bl" rotWithShape="0">
                  <a:prstClr val="black">
                    <a:alpha val="40000"/>
                  </a:prstClr>
                </a:outerShdw>
              </a:effectLst>
              <a:scene3d>
                <a:camera prst="orthographicFront"/>
                <a:lightRig rig="threePt" dir="t"/>
              </a:scene3d>
              <a:sp3d>
                <a:bevelT/>
              </a:sp3d>
            </c:spPr>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6="http://schemas.microsoft.com/office/drawing/2014/chart" uri="{C3380CC4-5D6E-409C-BE32-E72D297353CC}">
                <c16:uniqueId val="{00000005-A0DF-4293-A265-E5765264DF71}"/>
              </c:ext>
            </c:extLst>
          </c:dPt>
          <c:dPt>
            <c:idx val="3"/>
            <c:bubble3D val="0"/>
            <c:spPr>
              <a:solidFill>
                <a:schemeClr val="accent2">
                  <a:lumMod val="75000"/>
                </a:schemeClr>
              </a:solidFill>
              <a:effectLst>
                <a:outerShdw blurRad="50800" dist="38100" dir="18900000" algn="bl" rotWithShape="0">
                  <a:prstClr val="black">
                    <a:alpha val="40000"/>
                  </a:prstClr>
                </a:outerShdw>
              </a:effectLst>
              <a:scene3d>
                <a:camera prst="orthographicFront"/>
                <a:lightRig rig="threePt" dir="t"/>
              </a:scene3d>
              <a:sp3d>
                <a:bevelT/>
              </a:sp3d>
            </c:spPr>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6="http://schemas.microsoft.com/office/drawing/2014/chart" uri="{C3380CC4-5D6E-409C-BE32-E72D297353CC}">
                <c16:uniqueId val="{00000007-A0DF-4293-A265-E5765264DF71}"/>
              </c:ext>
            </c:extLst>
          </c:dPt>
          <c:dPt>
            <c:idx val="4"/>
            <c:bubble3D val="0"/>
            <c:spPr>
              <a:solidFill>
                <a:srgbClr val="FFB400"/>
              </a:solidFill>
              <a:ln>
                <a:noFill/>
              </a:ln>
              <a:effectLst>
                <a:outerShdw blurRad="50800" dist="38100" dir="18900000" algn="bl" rotWithShape="0">
                  <a:prstClr val="black">
                    <a:alpha val="40000"/>
                  </a:prstClr>
                </a:outerShdw>
              </a:effectLst>
              <a:scene3d>
                <a:camera prst="orthographicFront"/>
                <a:lightRig rig="threePt" dir="t"/>
              </a:scene3d>
              <a:sp3d>
                <a:bevelT/>
              </a:sp3d>
            </c:spPr>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6="http://schemas.microsoft.com/office/drawing/2014/chart" uri="{C3380CC4-5D6E-409C-BE32-E72D297353CC}">
                <c16:uniqueId val="{00000009-A0DF-4293-A265-E5765264DF71}"/>
              </c:ext>
            </c:extLst>
          </c:dPt>
          <c:dPt>
            <c:idx val="5"/>
            <c:bubble3D val="0"/>
            <c:spPr>
              <a:solidFill>
                <a:srgbClr val="95C623"/>
              </a:solidFill>
              <a:effectLst>
                <a:outerShdw blurRad="50800" dist="38100" dir="18900000" algn="bl" rotWithShape="0">
                  <a:prstClr val="black">
                    <a:alpha val="40000"/>
                  </a:prstClr>
                </a:outerShdw>
              </a:effectLst>
              <a:scene3d>
                <a:camera prst="orthographicFront"/>
                <a:lightRig rig="threePt" dir="t"/>
              </a:scene3d>
              <a:sp3d>
                <a:bevelT/>
              </a:sp3d>
            </c:spPr>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6="http://schemas.microsoft.com/office/drawing/2014/chart" uri="{C3380CC4-5D6E-409C-BE32-E72D297353CC}">
                <c16:uniqueId val="{0000000B-A0DF-4293-A265-E5765264DF71}"/>
              </c:ext>
            </c:extLst>
          </c:dPt>
          <c:dPt>
            <c:idx val="6"/>
            <c:bubble3D val="0"/>
            <c:spPr>
              <a:solidFill>
                <a:schemeClr val="bg1">
                  <a:lumMod val="50000"/>
                </a:schemeClr>
              </a:solidFill>
              <a:effectLst>
                <a:outerShdw blurRad="50800" dist="38100" dir="18900000" algn="bl" rotWithShape="0">
                  <a:prstClr val="black">
                    <a:alpha val="40000"/>
                  </a:prstClr>
                </a:outerShdw>
              </a:effectLst>
              <a:scene3d>
                <a:camera prst="orthographicFront"/>
                <a:lightRig rig="threePt" dir="t"/>
              </a:scene3d>
              <a:sp3d>
                <a:bevelT/>
              </a:sp3d>
            </c:spPr>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6="http://schemas.microsoft.com/office/drawing/2014/chart" uri="{C3380CC4-5D6E-409C-BE32-E72D297353CC}">
                <c16:uniqueId val="{0000000D-A0DF-4293-A265-E5765264DF71}"/>
              </c:ext>
            </c:extLst>
          </c:dPt>
          <c:dPt>
            <c:idx val="7"/>
            <c:bubble3D val="0"/>
            <c:spPr>
              <a:solidFill>
                <a:schemeClr val="bg1">
                  <a:lumMod val="75000"/>
                </a:schemeClr>
              </a:solidFill>
              <a:effectLst>
                <a:outerShdw blurRad="50800" dist="38100" dir="18900000" algn="bl" rotWithShape="0">
                  <a:prstClr val="black">
                    <a:alpha val="40000"/>
                  </a:prstClr>
                </a:outerShdw>
              </a:effectLst>
              <a:scene3d>
                <a:camera prst="orthographicFront"/>
                <a:lightRig rig="threePt" dir="t"/>
              </a:scene3d>
              <a:sp3d>
                <a:bevelT/>
              </a:sp3d>
            </c:spPr>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6="http://schemas.microsoft.com/office/drawing/2014/chart" uri="{C3380CC4-5D6E-409C-BE32-E72D297353CC}">
                <c16:uniqueId val="{0000000F-A0DF-4293-A265-E5765264DF71}"/>
              </c:ext>
            </c:extLst>
          </c:dPt>
          <c:dPt>
            <c:idx val="8"/>
            <c:bubble3D val="0"/>
            <c:spPr>
              <a:solidFill>
                <a:srgbClr val="E0E3E6"/>
              </a:solidFill>
              <a:effectLst>
                <a:outerShdw blurRad="50800" dist="38100" dir="18900000" algn="bl" rotWithShape="0">
                  <a:prstClr val="black">
                    <a:alpha val="40000"/>
                  </a:prstClr>
                </a:outerShdw>
              </a:effectLst>
              <a:scene3d>
                <a:camera prst="orthographicFront"/>
                <a:lightRig rig="threePt" dir="t"/>
              </a:scene3d>
              <a:sp3d>
                <a:bevelT/>
              </a:sp3d>
            </c:spPr>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6="http://schemas.microsoft.com/office/drawing/2014/chart" uri="{C3380CC4-5D6E-409C-BE32-E72D297353CC}">
                <c16:uniqueId val="{00000011-A0DF-4293-A265-E5765264DF71}"/>
              </c:ext>
            </c:extLst>
          </c:dPt>
          <c:dPt>
            <c:idx val="9"/>
            <c:bubble3D val="0"/>
            <c:spPr>
              <a:solidFill>
                <a:schemeClr val="accent1">
                  <a:lumMod val="75000"/>
                </a:schemeClr>
              </a:solidFill>
              <a:effectLst>
                <a:outerShdw blurRad="50800" dist="38100" dir="18900000" algn="bl" rotWithShape="0">
                  <a:prstClr val="black">
                    <a:alpha val="40000"/>
                  </a:prstClr>
                </a:outerShdw>
              </a:effectLst>
              <a:scene3d>
                <a:camera prst="orthographicFront"/>
                <a:lightRig rig="threePt" dir="t"/>
              </a:scene3d>
              <a:sp3d>
                <a:bevelT/>
              </a:sp3d>
            </c:spPr>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6="http://schemas.microsoft.com/office/drawing/2014/chart" uri="{C3380CC4-5D6E-409C-BE32-E72D297353CC}">
                <c16:uniqueId val="{00000013-A0DF-4293-A265-E5765264DF71}"/>
              </c:ext>
            </c:extLst>
          </c:dPt>
          <c:dPt>
            <c:idx val="10"/>
            <c:bubble3D val="0"/>
            <c:spPr>
              <a:solidFill>
                <a:schemeClr val="accent1">
                  <a:lumMod val="60000"/>
                  <a:lumOff val="40000"/>
                </a:schemeClr>
              </a:solidFill>
              <a:effectLst>
                <a:outerShdw blurRad="50800" dist="38100" dir="18900000" algn="bl" rotWithShape="0">
                  <a:prstClr val="black">
                    <a:alpha val="40000"/>
                  </a:prstClr>
                </a:outerShdw>
              </a:effectLst>
              <a:scene3d>
                <a:camera prst="orthographicFront"/>
                <a:lightRig rig="threePt" dir="t"/>
              </a:scene3d>
              <a:sp3d>
                <a:bevelT/>
              </a:sp3d>
            </c:spPr>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6="http://schemas.microsoft.com/office/drawing/2014/chart" uri="{C3380CC4-5D6E-409C-BE32-E72D297353CC}">
                <c16:uniqueId val="{00000015-A0DF-4293-A265-E5765264DF71}"/>
              </c:ext>
            </c:extLst>
          </c:dPt>
          <c:dPt>
            <c:idx val="11"/>
            <c:bubble3D val="0"/>
            <c:spPr>
              <a:solidFill>
                <a:schemeClr val="accent6">
                  <a:lumMod val="60000"/>
                  <a:lumOff val="40000"/>
                </a:schemeClr>
              </a:solidFill>
              <a:effectLst>
                <a:outerShdw blurRad="50800" dist="38100" dir="18900000" algn="bl" rotWithShape="0">
                  <a:prstClr val="black">
                    <a:alpha val="40000"/>
                  </a:prstClr>
                </a:outerShdw>
              </a:effectLst>
              <a:scene3d>
                <a:camera prst="orthographicFront"/>
                <a:lightRig rig="threePt" dir="t"/>
              </a:scene3d>
              <a:sp3d>
                <a:bevelT/>
              </a:sp3d>
            </c:spPr>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6="http://schemas.microsoft.com/office/drawing/2014/chart" uri="{C3380CC4-5D6E-409C-BE32-E72D297353CC}">
                <c16:uniqueId val="{00000017-A0DF-4293-A265-E5765264DF71}"/>
              </c:ext>
            </c:extLst>
          </c:dPt>
          <c:dPt>
            <c:idx val="12"/>
            <c:bubble3D val="0"/>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6="http://schemas.microsoft.com/office/drawing/2014/chart" uri="{C3380CC4-5D6E-409C-BE32-E72D297353CC}">
                <c16:uniqueId val="{00000018-A0DF-4293-A265-E5765264DF71}"/>
              </c:ext>
            </c:extLst>
          </c:dPt>
          <c:dLbls>
            <c:dLbl>
              <c:idx val="0"/>
              <c:layout>
                <c:manualLayout>
                  <c:x val="1.8400991335511208E-2"/>
                  <c:y val="-0.21740658581256866"/>
                </c:manualLayout>
              </c:layout>
              <c:showLegendKey val="0"/>
              <c:showVal val="1"/>
              <c:showCatName val="1"/>
              <c:showSerName val="0"/>
              <c:showPercent val="0"/>
              <c:showBubbleSize val="0"/>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15:layout>
                    <c:manualLayout>
                      <c:w val="0.30161001999999998"/>
                      <c:h val="5.5699665000000002E-2"/>
                    </c:manualLayout>
                  </c15:layout>
                </c:ext>
                <c:ext xmlns:c16="http://schemas.microsoft.com/office/drawing/2014/chart" uri="{C3380CC4-5D6E-409C-BE32-E72D297353CC}">
                  <c16:uniqueId val="{00000001-A0DF-4293-A265-E5765264DF71}"/>
                </c:ext>
              </c:extLst>
            </c:dLbl>
            <c:dLbl>
              <c:idx val="1"/>
              <c:layout>
                <c:manualLayout>
                  <c:x val="0.1115780845284462"/>
                  <c:y val="5.6944999843835831E-2"/>
                </c:manualLayout>
              </c:layout>
              <c:showLegendKey val="0"/>
              <c:showVal val="1"/>
              <c:showCatName val="1"/>
              <c:showSerName val="0"/>
              <c:showPercent val="0"/>
              <c:showBubbleSize val="0"/>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15:layout/>
                </c:ext>
                <c:ext xmlns:c16="http://schemas.microsoft.com/office/drawing/2014/chart" uri="{C3380CC4-5D6E-409C-BE32-E72D297353CC}">
                  <c16:uniqueId val="{00000003-A0DF-4293-A265-E5765264DF71}"/>
                </c:ext>
              </c:extLst>
            </c:dLbl>
            <c:dLbl>
              <c:idx val="2"/>
              <c:layout>
                <c:manualLayout>
                  <c:x val="0.12180615961551666"/>
                  <c:y val="0.21179525554180145"/>
                </c:manualLayout>
              </c:layout>
              <c:showLegendKey val="0"/>
              <c:showVal val="1"/>
              <c:showCatName val="1"/>
              <c:showSerName val="0"/>
              <c:showPercent val="0"/>
              <c:showBubbleSize val="0"/>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15:layout>
                    <c:manualLayout>
                      <c:w val="0.20129927"/>
                      <c:h val="0.15837177999999999"/>
                    </c:manualLayout>
                  </c15:layout>
                </c:ext>
                <c:ext xmlns:c16="http://schemas.microsoft.com/office/drawing/2014/chart" uri="{C3380CC4-5D6E-409C-BE32-E72D297353CC}">
                  <c16:uniqueId val="{00000005-A0DF-4293-A265-E5765264DF71}"/>
                </c:ext>
              </c:extLst>
            </c:dLbl>
            <c:dLbl>
              <c:idx val="3"/>
              <c:layout>
                <c:manualLayout>
                  <c:x val="0.18169930577278137"/>
                  <c:y val="1.5730615705251694E-2"/>
                </c:manualLayout>
              </c:layout>
              <c:showLegendKey val="0"/>
              <c:showVal val="1"/>
              <c:showCatName val="1"/>
              <c:showSerName val="0"/>
              <c:showPercent val="0"/>
              <c:showBubbleSize val="0"/>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15:layout>
                    <c:manualLayout>
                      <c:w val="0.28413227000000002"/>
                      <c:h val="5.6287467000000001E-2"/>
                    </c:manualLayout>
                  </c15:layout>
                </c:ext>
                <c:ext xmlns:c16="http://schemas.microsoft.com/office/drawing/2014/chart" uri="{C3380CC4-5D6E-409C-BE32-E72D297353CC}">
                  <c16:uniqueId val="{00000007-A0DF-4293-A265-E5765264DF71}"/>
                </c:ext>
              </c:extLst>
            </c:dLbl>
            <c:dLbl>
              <c:idx val="4"/>
              <c:layout>
                <c:manualLayout>
                  <c:x val="6.9499492645263672E-2"/>
                  <c:y val="-5.9870257973670959E-2"/>
                </c:manualLayout>
              </c:layout>
              <c:spPr>
                <a:noFill/>
                <a:ln>
                  <a:noFill/>
                </a:ln>
                <a:effectLst/>
              </c:spPr>
              <c:txPr>
                <a:bodyPr/>
                <a:lstStyle/>
                <a:p>
                  <a:pPr algn="l">
                    <a:defRPr sz="1800" smtId="4294967295"/>
                  </a:pPr>
                  <a:endParaRPr lang="ru-RU"/>
                </a:p>
              </c:txPr>
              <c:showLegendKey val="0"/>
              <c:showVal val="1"/>
              <c:showCatName val="1"/>
              <c:showSerName val="0"/>
              <c:showPercent val="0"/>
              <c:showBubbleSize val="0"/>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15:layout>
                    <c:manualLayout>
                      <c:w val="0.28325516000000001"/>
                      <c:h val="4.7903117000000002E-2"/>
                    </c:manualLayout>
                  </c15:layout>
                </c:ext>
                <c:ext xmlns:c16="http://schemas.microsoft.com/office/drawing/2014/chart" uri="{C3380CC4-5D6E-409C-BE32-E72D297353CC}">
                  <c16:uniqueId val="{00000009-A0DF-4293-A265-E5765264DF71}"/>
                </c:ext>
              </c:extLst>
            </c:dLbl>
            <c:dLbl>
              <c:idx val="5"/>
              <c:layout>
                <c:manualLayout>
                  <c:x val="7.1162417531013489E-2"/>
                  <c:y val="-0.10628468543291092"/>
                </c:manualLayout>
              </c:layout>
              <c:spPr>
                <a:noFill/>
                <a:ln>
                  <a:noFill/>
                </a:ln>
                <a:effectLst/>
              </c:spPr>
              <c:txPr>
                <a:bodyPr/>
                <a:lstStyle/>
                <a:p>
                  <a:pPr algn="l">
                    <a:defRPr sz="1800" smtId="4294967295"/>
                  </a:pPr>
                  <a:endParaRPr lang="ru-RU"/>
                </a:p>
              </c:txPr>
              <c:showLegendKey val="0"/>
              <c:showVal val="1"/>
              <c:showCatName val="1"/>
              <c:showSerName val="0"/>
              <c:showPercent val="0"/>
              <c:showBubbleSize val="0"/>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15:layout>
                    <c:manualLayout>
                      <c:w val="0.27893259999999998"/>
                      <c:h val="6.2820520000000005E-2"/>
                    </c:manualLayout>
                  </c15:layout>
                </c:ext>
                <c:ext xmlns:c16="http://schemas.microsoft.com/office/drawing/2014/chart" uri="{C3380CC4-5D6E-409C-BE32-E72D297353CC}">
                  <c16:uniqueId val="{0000000B-A0DF-4293-A265-E5765264DF71}"/>
                </c:ext>
              </c:extLst>
            </c:dLbl>
            <c:dLbl>
              <c:idx val="6"/>
              <c:layout>
                <c:manualLayout>
                  <c:x val="6.2383368611335754E-2"/>
                  <c:y val="-0.12256081402301788"/>
                </c:manualLayout>
              </c:layout>
              <c:spPr>
                <a:noFill/>
                <a:ln>
                  <a:noFill/>
                </a:ln>
                <a:effectLst/>
              </c:spPr>
              <c:txPr>
                <a:bodyPr/>
                <a:lstStyle/>
                <a:p>
                  <a:pPr algn="l">
                    <a:defRPr sz="1800" smtId="4294967295"/>
                  </a:pPr>
                  <a:endParaRPr lang="ru-RU"/>
                </a:p>
              </c:txPr>
              <c:showLegendKey val="0"/>
              <c:showVal val="1"/>
              <c:showCatName val="1"/>
              <c:showSerName val="0"/>
              <c:showPercent val="0"/>
              <c:showBubbleSize val="0"/>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15:layout>
                    <c:manualLayout>
                      <c:w val="0.24699995"/>
                      <c:h val="6.4940970000000001E-2"/>
                    </c:manualLayout>
                  </c15:layout>
                </c:ext>
                <c:ext xmlns:c16="http://schemas.microsoft.com/office/drawing/2014/chart" uri="{C3380CC4-5D6E-409C-BE32-E72D297353CC}">
                  <c16:uniqueId val="{0000000D-A0DF-4293-A265-E5765264DF71}"/>
                </c:ext>
              </c:extLst>
            </c:dLbl>
            <c:dLbl>
              <c:idx val="7"/>
              <c:layout>
                <c:manualLayout>
                  <c:x val="9.3227244913578033E-2"/>
                  <c:y val="-9.6144199371337891E-2"/>
                </c:manualLayout>
              </c:layout>
              <c:spPr>
                <a:noFill/>
                <a:ln>
                  <a:noFill/>
                </a:ln>
                <a:effectLst/>
              </c:spPr>
              <c:txPr>
                <a:bodyPr/>
                <a:lstStyle/>
                <a:p>
                  <a:pPr algn="l">
                    <a:defRPr sz="1800" smtId="4294967295"/>
                  </a:pPr>
                  <a:endParaRPr lang="ru-RU"/>
                </a:p>
              </c:txPr>
              <c:showLegendKey val="0"/>
              <c:showVal val="1"/>
              <c:showCatName val="1"/>
              <c:showSerName val="0"/>
              <c:showPercent val="0"/>
              <c:showBubbleSize val="0"/>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15:layout>
                    <c:manualLayout>
                      <c:w val="0.25760470000000002"/>
                      <c:h val="7.1474016000000001E-2"/>
                    </c:manualLayout>
                  </c15:layout>
                </c:ext>
                <c:ext xmlns:c16="http://schemas.microsoft.com/office/drawing/2014/chart" uri="{C3380CC4-5D6E-409C-BE32-E72D297353CC}">
                  <c16:uniqueId val="{0000000F-A0DF-4293-A265-E5765264DF71}"/>
                </c:ext>
              </c:extLst>
            </c:dLbl>
            <c:dLbl>
              <c:idx val="8"/>
              <c:layout>
                <c:manualLayout>
                  <c:x val="7.430451363325119E-2"/>
                  <c:y val="-6.053880974650383E-2"/>
                </c:manualLayout>
              </c:layout>
              <c:spPr>
                <a:noFill/>
                <a:ln>
                  <a:noFill/>
                </a:ln>
                <a:effectLst/>
              </c:spPr>
              <c:txPr>
                <a:bodyPr/>
                <a:lstStyle/>
                <a:p>
                  <a:pPr algn="l">
                    <a:defRPr sz="1800" smtId="4294967295"/>
                  </a:pPr>
                  <a:endParaRPr lang="ru-RU"/>
                </a:p>
              </c:txPr>
              <c:showLegendKey val="0"/>
              <c:showVal val="1"/>
              <c:showCatName val="1"/>
              <c:showSerName val="0"/>
              <c:showPercent val="0"/>
              <c:showBubbleSize val="0"/>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15:layout>
                    <c:manualLayout>
                      <c:w val="0.22807345000000001"/>
                      <c:h val="6.2820520000000005E-2"/>
                    </c:manualLayout>
                  </c15:layout>
                </c:ext>
                <c:ext xmlns:c16="http://schemas.microsoft.com/office/drawing/2014/chart" uri="{C3380CC4-5D6E-409C-BE32-E72D297353CC}">
                  <c16:uniqueId val="{00000011-A0DF-4293-A265-E5765264DF71}"/>
                </c:ext>
              </c:extLst>
            </c:dLbl>
            <c:dLbl>
              <c:idx val="9"/>
              <c:layout>
                <c:manualLayout>
                  <c:x val="8.0594196915626526E-2"/>
                  <c:y val="-1.2603895738720894E-2"/>
                </c:manualLayout>
              </c:layout>
              <c:spPr>
                <a:noFill/>
                <a:ln>
                  <a:noFill/>
                </a:ln>
                <a:effectLst/>
              </c:spPr>
              <c:txPr>
                <a:bodyPr/>
                <a:lstStyle/>
                <a:p>
                  <a:pPr algn="l">
                    <a:defRPr sz="1800" smtId="4294967295"/>
                  </a:pPr>
                  <a:endParaRPr lang="ru-RU"/>
                </a:p>
              </c:txPr>
              <c:showLegendKey val="0"/>
              <c:showVal val="1"/>
              <c:showCatName val="1"/>
              <c:showSerName val="0"/>
              <c:showPercent val="0"/>
              <c:showBubbleSize val="0"/>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15:layout>
                    <c:manualLayout>
                      <c:w val="0.17242941000000001"/>
                      <c:h val="6.2034435999999998E-2"/>
                    </c:manualLayout>
                  </c15:layout>
                </c:ext>
                <c:ext xmlns:c16="http://schemas.microsoft.com/office/drawing/2014/chart" uri="{C3380CC4-5D6E-409C-BE32-E72D297353CC}">
                  <c16:uniqueId val="{00000013-A0DF-4293-A265-E5765264DF71}"/>
                </c:ext>
              </c:extLst>
            </c:dLbl>
            <c:dLbl>
              <c:idx val="10"/>
              <c:layout>
                <c:manualLayout>
                  <c:x val="0.11448109149932861"/>
                  <c:y val="3.2021492719650269E-2"/>
                </c:manualLayout>
              </c:layout>
              <c:spPr>
                <a:noFill/>
                <a:ln>
                  <a:noFill/>
                </a:ln>
                <a:effectLst/>
              </c:spPr>
              <c:txPr>
                <a:bodyPr/>
                <a:lstStyle/>
                <a:p>
                  <a:pPr algn="l">
                    <a:defRPr sz="1800" smtId="4294967295"/>
                  </a:pPr>
                  <a:endParaRPr lang="ru-RU"/>
                </a:p>
              </c:txPr>
              <c:showLegendKey val="0"/>
              <c:showVal val="1"/>
              <c:showCatName val="1"/>
              <c:showSerName val="0"/>
              <c:showPercent val="0"/>
              <c:showBubbleSize val="0"/>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15:layout>
                    <c:manualLayout>
                      <c:w val="0.25616225999999997"/>
                      <c:h val="4.9780164000000002E-2"/>
                    </c:manualLayout>
                  </c15:layout>
                </c:ext>
                <c:ext xmlns:c16="http://schemas.microsoft.com/office/drawing/2014/chart" uri="{C3380CC4-5D6E-409C-BE32-E72D297353CC}">
                  <c16:uniqueId val="{00000015-A0DF-4293-A265-E5765264DF71}"/>
                </c:ext>
              </c:extLst>
            </c:dLbl>
            <c:dLbl>
              <c:idx val="11"/>
              <c:layout>
                <c:manualLayout>
                  <c:x val="9.9418789148330688E-2"/>
                  <c:y val="7.1967646479606628E-2"/>
                </c:manualLayout>
              </c:layout>
              <c:spPr>
                <a:noFill/>
                <a:ln>
                  <a:noFill/>
                </a:ln>
                <a:effectLst/>
              </c:spPr>
              <c:txPr>
                <a:bodyPr/>
                <a:lstStyle/>
                <a:p>
                  <a:pPr algn="l">
                    <a:defRPr sz="1800" smtId="4294967295"/>
                  </a:pPr>
                  <a:endParaRPr lang="ru-RU"/>
                </a:p>
              </c:txPr>
              <c:showLegendKey val="0"/>
              <c:showVal val="1"/>
              <c:showCatName val="1"/>
              <c:showSerName val="0"/>
              <c:showPercent val="0"/>
              <c:showBubbleSize val="0"/>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15:layout>
                    <c:manualLayout>
                      <c:w val="0.25962469999999999"/>
                      <c:h val="5.7602983000000003E-2"/>
                    </c:manualLayout>
                  </c15:layout>
                </c:ext>
                <c:ext xmlns:c16="http://schemas.microsoft.com/office/drawing/2014/chart" uri="{C3380CC4-5D6E-409C-BE32-E72D297353CC}">
                  <c16:uniqueId val="{00000017-A0DF-4293-A265-E5765264DF71}"/>
                </c:ext>
              </c:extLst>
            </c:dLbl>
            <c:dLbl>
              <c:idx val="12"/>
              <c:layout>
                <c:manualLayout>
                  <c:x val="0.11404150724411011"/>
                  <c:y val="0.11367809027433395"/>
                </c:manualLayout>
              </c:layout>
              <c:spPr>
                <a:noFill/>
                <a:ln>
                  <a:noFill/>
                </a:ln>
                <a:effectLst/>
              </c:spPr>
              <c:txPr>
                <a:bodyPr/>
                <a:lstStyle/>
                <a:p>
                  <a:pPr algn="l">
                    <a:defRPr sz="1800" smtId="4294967295"/>
                  </a:pPr>
                  <a:endParaRPr lang="ru-RU"/>
                </a:p>
              </c:txPr>
              <c:showLegendKey val="0"/>
              <c:showVal val="1"/>
              <c:showCatName val="1"/>
              <c:showSerName val="0"/>
              <c:showPercent val="0"/>
              <c:showBubbleSize val="0"/>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15:layout>
                    <c:manualLayout>
                      <c:w val="0.17368724999999999"/>
                      <c:h val="3.9433368000000003E-2"/>
                    </c:manualLayout>
                  </c15:layout>
                </c:ext>
                <c:ext xmlns:c16="http://schemas.microsoft.com/office/drawing/2014/chart" uri="{C3380CC4-5D6E-409C-BE32-E72D297353CC}">
                  <c16:uniqueId val="{00000018-A0DF-4293-A265-E5765264DF71}"/>
                </c:ext>
              </c:extLst>
            </c:dLbl>
            <c:dLbl>
              <c:idx val="13"/>
              <c:layout>
                <c:manualLayout>
                  <c:x val="0.11687041819095612"/>
                  <c:y val="0.16670697927474976"/>
                </c:manualLayout>
              </c:layout>
              <c:spPr>
                <a:noFill/>
                <a:ln>
                  <a:noFill/>
                </a:ln>
                <a:effectLst/>
              </c:spPr>
              <c:txPr>
                <a:bodyPr/>
                <a:lstStyle/>
                <a:p>
                  <a:pPr algn="l">
                    <a:defRPr sz="1800" smtId="4294967295"/>
                  </a:pPr>
                  <a:endParaRPr lang="ru-RU"/>
                </a:p>
              </c:txPr>
              <c:showLegendKey val="0"/>
              <c:showVal val="1"/>
              <c:showCatName val="1"/>
              <c:showSerName val="0"/>
              <c:showPercent val="0"/>
              <c:showBubbleSize val="0"/>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15:layout>
                    <c:manualLayout>
                      <c:w val="0.19412041999999999"/>
                      <c:h val="5.3402970000000001E-2"/>
                    </c:manualLayout>
                  </c15:layout>
                </c:ext>
                <c:ext xmlns:c16="http://schemas.microsoft.com/office/drawing/2014/chart" uri="{C3380CC4-5D6E-409C-BE32-E72D297353CC}">
                  <c16:uniqueId val="{00000019-A0DF-4293-A265-E5765264DF71}"/>
                </c:ext>
              </c:extLst>
            </c:dLbl>
            <c:spPr>
              <a:noFill/>
              <a:ln>
                <a:noFill/>
              </a:ln>
              <a:effectLst/>
            </c:spPr>
            <c:txPr>
              <a:bodyPr/>
              <a:lstStyle/>
              <a:p>
                <a:pPr algn="ctr">
                  <a:defRPr sz="1800" smtId="4294967295"/>
                </a:pPr>
                <a:endParaRPr lang="ru-RU"/>
              </a:p>
            </c:txPr>
            <c:showLegendKey val="0"/>
            <c:showVal val="1"/>
            <c:showCatName val="1"/>
            <c:showSerName val="0"/>
            <c:showPercent val="0"/>
            <c:showBubbleSize val="0"/>
            <c:showLeaderLines val="1"/>
            <c:leaderLines>
              <c:spPr>
                <a:ln>
                  <a:solidFill>
                    <a:srgbClr val="042054"/>
                  </a:solidFill>
                </a:ln>
              </c:spPr>
            </c:leaderLines>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extLst>
          </c:dLbls>
          <c:cat>
            <c:strRef>
              <c:f>'контаркты по странам и отгрузка'!$B$2:$B$15</c:f>
              <c:strCache>
                <c:ptCount val="14"/>
                <c:pt idx="0">
                  <c:v>Өзбекстан</c:v>
                </c:pt>
                <c:pt idx="1">
                  <c:v>Ресей</c:v>
                </c:pt>
                <c:pt idx="2">
                  <c:v> Ауғанстан</c:v>
                </c:pt>
                <c:pt idx="3">
                  <c:v>Қырғызстан</c:v>
                </c:pt>
                <c:pt idx="4">
                  <c:v>Тәжікстан</c:v>
                </c:pt>
                <c:pt idx="5">
                  <c:v>Қытай</c:v>
                </c:pt>
                <c:pt idx="6">
                  <c:v>Түрікменстан</c:v>
                </c:pt>
                <c:pt idx="7">
                  <c:v>Әзірбайжан</c:v>
                </c:pt>
                <c:pt idx="8">
                  <c:v>Литва</c:v>
                </c:pt>
                <c:pt idx="9">
                  <c:v>Украина</c:v>
                </c:pt>
                <c:pt idx="10">
                  <c:v>Беларусь</c:v>
                </c:pt>
                <c:pt idx="11">
                  <c:v>Италия</c:v>
                </c:pt>
                <c:pt idx="12">
                  <c:v>Түркия</c:v>
                </c:pt>
                <c:pt idx="13">
                  <c:v>Англия</c:v>
                </c:pt>
              </c:strCache>
            </c:strRef>
          </c:cat>
          <c:val>
            <c:numRef>
              <c:f>'контаркты по странам и отгрузка'!$D$2:$D$15</c:f>
              <c:numCache>
                <c:formatCode>_-* #,##0_-;\-* #,##0_-;_-* "-"??_-;_-@_-</c:formatCode>
                <c:ptCount val="14"/>
                <c:pt idx="0">
                  <c:v>585.11145918731006</c:v>
                </c:pt>
                <c:pt idx="1">
                  <c:v>319.54964240678004</c:v>
                </c:pt>
                <c:pt idx="2">
                  <c:v>218.2896077</c:v>
                </c:pt>
                <c:pt idx="3">
                  <c:v>189.57052266798001</c:v>
                </c:pt>
                <c:pt idx="4">
                  <c:v>132.32125193273001</c:v>
                </c:pt>
                <c:pt idx="5">
                  <c:v>47.600568501620003</c:v>
                </c:pt>
                <c:pt idx="6">
                  <c:v>21.657312520729999</c:v>
                </c:pt>
                <c:pt idx="7">
                  <c:v>20.278405176</c:v>
                </c:pt>
                <c:pt idx="8">
                  <c:v>16.13522328626</c:v>
                </c:pt>
                <c:pt idx="9">
                  <c:v>15.274108280030001</c:v>
                </c:pt>
                <c:pt idx="10">
                  <c:v>11.01636292033</c:v>
                </c:pt>
                <c:pt idx="11">
                  <c:v>10.888646472</c:v>
                </c:pt>
                <c:pt idx="12">
                  <c:v>9.7324353282999994</c:v>
                </c:pt>
                <c:pt idx="13">
                  <c:v>9.1639999999999997</c:v>
                </c:pt>
              </c:numCache>
            </c:numRef>
          </c:val>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6="http://schemas.microsoft.com/office/drawing/2014/chart" uri="{C3380CC4-5D6E-409C-BE32-E72D297353CC}">
              <c16:uniqueId val="{0000001A-A0DF-4293-A265-E5765264DF71}"/>
            </c:ext>
          </c:extLst>
        </c:ser>
        <c:ser>
          <c:idx val="0"/>
          <c:order val="1"/>
          <c:cat>
            <c:strRef>
              <c:f>'контаркты по странам и отгрузка'!$B$2:$B$15</c:f>
              <c:strCache>
                <c:ptCount val="14"/>
                <c:pt idx="0">
                  <c:v>Өзбекстан</c:v>
                </c:pt>
                <c:pt idx="1">
                  <c:v>Ресей</c:v>
                </c:pt>
                <c:pt idx="2">
                  <c:v> Ауғанстан</c:v>
                </c:pt>
                <c:pt idx="3">
                  <c:v>Қырғызстан</c:v>
                </c:pt>
                <c:pt idx="4">
                  <c:v>Тәжікстан</c:v>
                </c:pt>
                <c:pt idx="5">
                  <c:v>Қытай</c:v>
                </c:pt>
                <c:pt idx="6">
                  <c:v>Түрікменстан</c:v>
                </c:pt>
                <c:pt idx="7">
                  <c:v>Әзірбайжан</c:v>
                </c:pt>
                <c:pt idx="8">
                  <c:v>Литва</c:v>
                </c:pt>
                <c:pt idx="9">
                  <c:v>Украина</c:v>
                </c:pt>
                <c:pt idx="10">
                  <c:v>Беларусь</c:v>
                </c:pt>
                <c:pt idx="11">
                  <c:v>Италия</c:v>
                </c:pt>
                <c:pt idx="12">
                  <c:v>Түркия</c:v>
                </c:pt>
                <c:pt idx="13">
                  <c:v>Англия</c:v>
                </c:pt>
              </c:strCache>
            </c:strRef>
          </c:cat>
          <c:val>
            <c:numRef>
              <c:f>'контаркты по странам и отгрузка'!#REF!</c:f>
              <c:numCache>
                <c:formatCode>General</c:formatCode>
                <c:ptCount val="1"/>
                <c:pt idx="0">
                  <c:v>1</c:v>
                </c:pt>
              </c:numCache>
            </c:numRef>
          </c:val>
          <c:extLst xmlns:c16r2="http://schemas.microsoft.com/office/drawing/2015/06/char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6="http://schemas.microsoft.com/office/drawing/2014/chart" uri="{C3380CC4-5D6E-409C-BE32-E72D297353CC}">
              <c16:uniqueId val="{0000001B-A0DF-4293-A265-E5765264DF71}"/>
            </c:ext>
          </c:extLst>
        </c:ser>
        <c:dLbls>
          <c:showLegendKey val="0"/>
          <c:showVal val="0"/>
          <c:showCatName val="0"/>
          <c:showSerName val="0"/>
          <c:showPercent val="0"/>
          <c:showBubbleSize val="0"/>
          <c:showLeaderLines val="1"/>
        </c:dLbls>
        <c:firstSliceAng val="116"/>
      </c:pieChart>
    </c:plotArea>
    <c:plotVisOnly val="1"/>
    <c:dispBlanksAs val="gap"/>
    <c:showDLblsOverMax val="0"/>
  </c:chart>
  <c:spPr>
    <a:solidFill>
      <a:srgbClr val="FFFFFF">
        <a:alpha val="30000"/>
      </a:srgbClr>
    </a:solidFill>
  </c:spPr>
  <c:txPr>
    <a:bodyPr/>
    <a:lstStyle/>
    <a:p>
      <a:pPr>
        <a:defRPr sz="2000" smtId="4294967295">
          <a:solidFill>
            <a:srgbClr val="042054"/>
          </a:solidFill>
          <a:latin typeface="Verdana" panose="020B0604030504040204" pitchFamily="34" charset="0"/>
          <a:ea typeface="Verdana" panose="020B0604030504040204" pitchFamily="34" charset="0"/>
        </a:defRPr>
      </a:pPr>
      <a:endParaRPr lang="ru-RU"/>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4"/>
            <a:ext cx="2929838" cy="498850"/>
          </a:xfrm>
          <a:prstGeom prst="rect">
            <a:avLst/>
          </a:prstGeom>
        </p:spPr>
        <p:txBody>
          <a:bodyPr vert="horz" lIns="90967" tIns="45484" rIns="90967" bIns="45484" rtlCol="0"/>
          <a:lstStyle>
            <a:lvl1pPr algn="l">
              <a:defRPr sz="1200"/>
            </a:lvl1pPr>
          </a:lstStyle>
          <a:p>
            <a:endParaRPr lang="ru-RU"/>
          </a:p>
        </p:txBody>
      </p:sp>
      <p:sp>
        <p:nvSpPr>
          <p:cNvPr id="3" name="Дата 2"/>
          <p:cNvSpPr>
            <a:spLocks noGrp="1"/>
          </p:cNvSpPr>
          <p:nvPr>
            <p:ph type="dt" idx="1"/>
          </p:nvPr>
        </p:nvSpPr>
        <p:spPr>
          <a:xfrm>
            <a:off x="3829764" y="4"/>
            <a:ext cx="2929838" cy="498850"/>
          </a:xfrm>
          <a:prstGeom prst="rect">
            <a:avLst/>
          </a:prstGeom>
        </p:spPr>
        <p:txBody>
          <a:bodyPr vert="horz" lIns="90967" tIns="45484" rIns="90967" bIns="45484" rtlCol="0"/>
          <a:lstStyle>
            <a:lvl1pPr algn="r">
              <a:defRPr sz="1200"/>
            </a:lvl1pPr>
          </a:lstStyle>
          <a:p>
            <a:fld id="{A0FB0DCF-34F9-4A58-9E94-7C606BDF3970}" type="datetimeFigureOut">
              <a:rPr lang="ru-RU" smtClean="0"/>
              <a:t>19.04.2023</a:t>
            </a:fld>
            <a:endParaRPr lang="ru-RU"/>
          </a:p>
        </p:txBody>
      </p:sp>
      <p:sp>
        <p:nvSpPr>
          <p:cNvPr id="4" name="Образ слайда 3"/>
          <p:cNvSpPr>
            <a:spLocks noGrp="1" noRot="1" noChangeAspect="1"/>
          </p:cNvSpPr>
          <p:nvPr>
            <p:ph type="sldImg" idx="2"/>
          </p:nvPr>
        </p:nvSpPr>
        <p:spPr>
          <a:xfrm>
            <a:off x="401638" y="1243013"/>
            <a:ext cx="5957887" cy="3352800"/>
          </a:xfrm>
          <a:prstGeom prst="rect">
            <a:avLst/>
          </a:prstGeom>
          <a:noFill/>
          <a:ln w="12700">
            <a:solidFill>
              <a:prstClr val="black"/>
            </a:solidFill>
          </a:ln>
        </p:spPr>
      </p:sp>
      <p:sp>
        <p:nvSpPr>
          <p:cNvPr id="5" name="Заметки 4"/>
          <p:cNvSpPr>
            <a:spLocks noGrp="1"/>
          </p:cNvSpPr>
          <p:nvPr>
            <p:ph type="body" sz="quarter" idx="3"/>
          </p:nvPr>
        </p:nvSpPr>
        <p:spPr>
          <a:xfrm>
            <a:off x="676117" y="4784835"/>
            <a:ext cx="5408930" cy="3914865"/>
          </a:xfrm>
          <a:prstGeom prst="rect">
            <a:avLst/>
          </a:prstGeom>
        </p:spPr>
        <p:txBody>
          <a:bodyPr vert="horz" lIns="90967" tIns="45484" rIns="90967" bIns="45484"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3664"/>
            <a:ext cx="2929838" cy="498849"/>
          </a:xfrm>
          <a:prstGeom prst="rect">
            <a:avLst/>
          </a:prstGeom>
        </p:spPr>
        <p:txBody>
          <a:bodyPr vert="horz" lIns="90967" tIns="45484" rIns="90967" bIns="45484" rtlCol="0" anchor="b"/>
          <a:lstStyle>
            <a:lvl1pPr algn="l">
              <a:defRPr sz="1200"/>
            </a:lvl1pPr>
          </a:lstStyle>
          <a:p>
            <a:endParaRPr lang="ru-RU"/>
          </a:p>
        </p:txBody>
      </p:sp>
      <p:sp>
        <p:nvSpPr>
          <p:cNvPr id="7" name="Номер слайда 6"/>
          <p:cNvSpPr>
            <a:spLocks noGrp="1"/>
          </p:cNvSpPr>
          <p:nvPr>
            <p:ph type="sldNum" sz="quarter" idx="5"/>
          </p:nvPr>
        </p:nvSpPr>
        <p:spPr>
          <a:xfrm>
            <a:off x="3829764" y="9443664"/>
            <a:ext cx="2929838" cy="498849"/>
          </a:xfrm>
          <a:prstGeom prst="rect">
            <a:avLst/>
          </a:prstGeom>
        </p:spPr>
        <p:txBody>
          <a:bodyPr vert="horz" lIns="90967" tIns="45484" rIns="90967" bIns="45484" rtlCol="0" anchor="b"/>
          <a:lstStyle>
            <a:lvl1pPr algn="r">
              <a:defRPr sz="1200"/>
            </a:lvl1pPr>
          </a:lstStyle>
          <a:p>
            <a:fld id="{95DE76D1-5A50-4D52-BC90-652075851CEA}" type="slidenum">
              <a:rPr lang="ru-RU" smtClean="0"/>
              <a:t>‹#›</a:t>
            </a:fld>
            <a:endParaRPr lang="ru-RU"/>
          </a:p>
        </p:txBody>
      </p:sp>
    </p:spTree>
    <p:extLst>
      <p:ext uri="{BB962C8B-B14F-4D97-AF65-F5344CB8AC3E}">
        <p14:creationId xmlns:p14="http://schemas.microsoft.com/office/powerpoint/2010/main" val="2974243102"/>
      </p:ext>
    </p:extLst>
  </p:cSld>
  <p:clrMap bg1="lt1" tx1="dk1" bg2="lt2" tx2="dk2" accent1="accent1" accent2="accent2" accent3="accent3" accent4="accent4" accent5="accent5" accent6="accent6" hlink="hlink" folHlink="folHlink"/>
  <p:hf hdr="0" ftr="0" dt="0"/>
  <p:notesStyle>
    <a:lvl1pPr marL="0" algn="l" defTabSz="1239166" rtl="0" eaLnBrk="1" latinLnBrk="0" hangingPunct="1">
      <a:defRPr sz="1700" kern="1200">
        <a:solidFill>
          <a:schemeClr val="tx1"/>
        </a:solidFill>
        <a:latin typeface="+mn-lt"/>
        <a:ea typeface="+mn-ea"/>
        <a:cs typeface="+mn-cs"/>
      </a:defRPr>
    </a:lvl1pPr>
    <a:lvl2pPr marL="619597" algn="l" defTabSz="1239166" rtl="0" eaLnBrk="1" latinLnBrk="0" hangingPunct="1">
      <a:defRPr sz="1700" kern="1200">
        <a:solidFill>
          <a:schemeClr val="tx1"/>
        </a:solidFill>
        <a:latin typeface="+mn-lt"/>
        <a:ea typeface="+mn-ea"/>
        <a:cs typeface="+mn-cs"/>
      </a:defRPr>
    </a:lvl2pPr>
    <a:lvl3pPr marL="1239166" algn="l" defTabSz="1239166" rtl="0" eaLnBrk="1" latinLnBrk="0" hangingPunct="1">
      <a:defRPr sz="1700" kern="1200">
        <a:solidFill>
          <a:schemeClr val="tx1"/>
        </a:solidFill>
        <a:latin typeface="+mn-lt"/>
        <a:ea typeface="+mn-ea"/>
        <a:cs typeface="+mn-cs"/>
      </a:defRPr>
    </a:lvl3pPr>
    <a:lvl4pPr marL="1858758" algn="l" defTabSz="1239166" rtl="0" eaLnBrk="1" latinLnBrk="0" hangingPunct="1">
      <a:defRPr sz="1700" kern="1200">
        <a:solidFill>
          <a:schemeClr val="tx1"/>
        </a:solidFill>
        <a:latin typeface="+mn-lt"/>
        <a:ea typeface="+mn-ea"/>
        <a:cs typeface="+mn-cs"/>
      </a:defRPr>
    </a:lvl4pPr>
    <a:lvl5pPr marL="2478335" algn="l" defTabSz="1239166" rtl="0" eaLnBrk="1" latinLnBrk="0" hangingPunct="1">
      <a:defRPr sz="1700" kern="1200">
        <a:solidFill>
          <a:schemeClr val="tx1"/>
        </a:solidFill>
        <a:latin typeface="+mn-lt"/>
        <a:ea typeface="+mn-ea"/>
        <a:cs typeface="+mn-cs"/>
      </a:defRPr>
    </a:lvl5pPr>
    <a:lvl6pPr marL="3097920" algn="l" defTabSz="1239166" rtl="0" eaLnBrk="1" latinLnBrk="0" hangingPunct="1">
      <a:defRPr sz="1700" kern="1200">
        <a:solidFill>
          <a:schemeClr val="tx1"/>
        </a:solidFill>
        <a:latin typeface="+mn-lt"/>
        <a:ea typeface="+mn-ea"/>
        <a:cs typeface="+mn-cs"/>
      </a:defRPr>
    </a:lvl6pPr>
    <a:lvl7pPr marL="3717499" algn="l" defTabSz="1239166" rtl="0" eaLnBrk="1" latinLnBrk="0" hangingPunct="1">
      <a:defRPr sz="1700" kern="1200">
        <a:solidFill>
          <a:schemeClr val="tx1"/>
        </a:solidFill>
        <a:latin typeface="+mn-lt"/>
        <a:ea typeface="+mn-ea"/>
        <a:cs typeface="+mn-cs"/>
      </a:defRPr>
    </a:lvl7pPr>
    <a:lvl8pPr marL="4337080" algn="l" defTabSz="1239166" rtl="0" eaLnBrk="1" latinLnBrk="0" hangingPunct="1">
      <a:defRPr sz="1700" kern="1200">
        <a:solidFill>
          <a:schemeClr val="tx1"/>
        </a:solidFill>
        <a:latin typeface="+mn-lt"/>
        <a:ea typeface="+mn-ea"/>
        <a:cs typeface="+mn-cs"/>
      </a:defRPr>
    </a:lvl8pPr>
    <a:lvl9pPr marL="4956657" algn="l" defTabSz="1239166"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98463" y="1244600"/>
            <a:ext cx="5961062" cy="3354388"/>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defTabSz="252240">
              <a:defRPr/>
            </a:pPr>
            <a:fld id="{95DE76D1-5A50-4D52-BC90-652075851CEA}" type="slidenum">
              <a:rPr lang="ru-RU">
                <a:solidFill>
                  <a:prstClr val="black"/>
                </a:solidFill>
                <a:latin typeface="Calibri"/>
              </a:rPr>
              <a:pPr defTabSz="252240">
                <a:defRPr/>
              </a:pPr>
              <a:t>1</a:t>
            </a:fld>
            <a:endParaRPr lang="ru-RU">
              <a:solidFill>
                <a:prstClr val="black"/>
              </a:solidFill>
              <a:latin typeface="Calibri"/>
            </a:endParaRPr>
          </a:p>
        </p:txBody>
      </p:sp>
    </p:spTree>
    <p:extLst>
      <p:ext uri="{BB962C8B-B14F-4D97-AF65-F5344CB8AC3E}">
        <p14:creationId xmlns:p14="http://schemas.microsoft.com/office/powerpoint/2010/main" val="3689526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5DE76D1-5A50-4D52-BC90-652075851CEA}" type="slidenum">
              <a:rPr lang="ru-RU" smtClean="0"/>
              <a:t>3</a:t>
            </a:fld>
            <a:endParaRPr lang="ru-RU"/>
          </a:p>
        </p:txBody>
      </p:sp>
    </p:spTree>
    <p:extLst>
      <p:ext uri="{BB962C8B-B14F-4D97-AF65-F5344CB8AC3E}">
        <p14:creationId xmlns:p14="http://schemas.microsoft.com/office/powerpoint/2010/main" val="2314309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5DE76D1-5A50-4D52-BC90-652075851CEA}" type="slidenum">
              <a:rPr lang="ru-RU" smtClean="0"/>
              <a:t>7</a:t>
            </a:fld>
            <a:endParaRPr lang="ru-RU"/>
          </a:p>
        </p:txBody>
      </p:sp>
    </p:spTree>
    <p:extLst>
      <p:ext uri="{BB962C8B-B14F-4D97-AF65-F5344CB8AC3E}">
        <p14:creationId xmlns:p14="http://schemas.microsoft.com/office/powerpoint/2010/main" val="414181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kk-KZ"/>
          </a:p>
        </p:txBody>
      </p:sp>
      <p:sp>
        <p:nvSpPr>
          <p:cNvPr id="4" name="Номер слайда 3"/>
          <p:cNvSpPr>
            <a:spLocks noGrp="1"/>
          </p:cNvSpPr>
          <p:nvPr>
            <p:ph type="sldNum" sz="quarter" idx="10"/>
          </p:nvPr>
        </p:nvSpPr>
        <p:spPr/>
        <p:txBody>
          <a:bodyPr/>
          <a:lstStyle/>
          <a:p>
            <a:fld id="{95DE76D1-5A50-4D52-BC90-652075851CEA}" type="slidenum">
              <a:rPr lang="ru-RU" smtClean="0"/>
              <a:t>10</a:t>
            </a:fld>
            <a:endParaRPr lang="ru-RU"/>
          </a:p>
        </p:txBody>
      </p:sp>
    </p:spTree>
    <p:extLst>
      <p:ext uri="{BB962C8B-B14F-4D97-AF65-F5344CB8AC3E}">
        <p14:creationId xmlns:p14="http://schemas.microsoft.com/office/powerpoint/2010/main" val="1974868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B7B4695-A175-4211-B87D-BE490BB0E998}"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04935013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xmlns="" id="{B87E6405-2724-43C5-8B95-C70402BD92BC}"/>
              </a:ext>
            </a:extLst>
          </p:cNvPr>
          <p:cNvSpPr>
            <a:spLocks noGrp="1"/>
          </p:cNvSpPr>
          <p:nvPr>
            <p:ph type="sldNum" sz="quarter" idx="12"/>
          </p:nvPr>
        </p:nvSpPr>
        <p:spPr>
          <a:xfrm>
            <a:off x="22214543" y="12266088"/>
            <a:ext cx="677209" cy="681567"/>
          </a:xfrm>
          <a:prstGeom prst="rect">
            <a:avLst/>
          </a:prstGeom>
        </p:spPr>
        <p:txBody>
          <a:bodyPr/>
          <a:lstStyle/>
          <a:p>
            <a:fld id="{AB7B4695-A175-4211-B87D-BE490BB0E998}" type="slidenum">
              <a:rPr lang="ru-RU" smtClean="0"/>
              <a:t>‹#›</a:t>
            </a:fld>
            <a:endParaRPr lang="ru-RU"/>
          </a:p>
        </p:txBody>
      </p:sp>
    </p:spTree>
    <p:extLst>
      <p:ext uri="{BB962C8B-B14F-4D97-AF65-F5344CB8AC3E}">
        <p14:creationId xmlns:p14="http://schemas.microsoft.com/office/powerpoint/2010/main" val="613823786"/>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7440712" y="12094792"/>
            <a:ext cx="5120640" cy="681567"/>
          </a:xfrm>
          <a:prstGeom prst="rect">
            <a:avLst/>
          </a:prstGeom>
        </p:spPr>
        <p:txBody>
          <a:bodyPr vert="horz" lIns="90946" tIns="45483" rIns="90946" bIns="45483" rtlCol="0" anchor="ctr"/>
          <a:lstStyle>
            <a:lvl1pPr algn="r">
              <a:defRPr sz="2200">
                <a:solidFill>
                  <a:schemeClr val="tx1">
                    <a:tint val="75000"/>
                  </a:schemeClr>
                </a:solidFill>
              </a:defRPr>
            </a:lvl1pPr>
          </a:lstStyle>
          <a:p>
            <a:pPr defTabSz="454704"/>
            <a:fld id="{AB7B4695-A175-4211-B87D-BE490BB0E998}" type="slidenum">
              <a:rPr lang="ru-RU" smtClean="0">
                <a:solidFill>
                  <a:prstClr val="black">
                    <a:tint val="75000"/>
                  </a:prstClr>
                </a:solidFill>
              </a:rPr>
              <a:pPr defTabSz="454704"/>
              <a:t>‹#›</a:t>
            </a:fld>
            <a:endParaRPr lang="ru-RU">
              <a:solidFill>
                <a:prstClr val="black">
                  <a:tint val="75000"/>
                </a:prstClr>
              </a:solidFill>
            </a:endParaRPr>
          </a:p>
        </p:txBody>
      </p:sp>
      <p:cxnSp>
        <p:nvCxnSpPr>
          <p:cNvPr id="8" name="Прямая соединительная линия 7">
            <a:extLst>
              <a:ext uri="{FF2B5EF4-FFF2-40B4-BE49-F238E27FC236}">
                <a16:creationId xmlns:a16="http://schemas.microsoft.com/office/drawing/2014/main" xmlns="" id="{01C95EF5-17BE-491B-AB29-C5B96E2C6B74}"/>
              </a:ext>
            </a:extLst>
          </p:cNvPr>
          <p:cNvCxnSpPr/>
          <p:nvPr/>
        </p:nvCxnSpPr>
        <p:spPr>
          <a:xfrm>
            <a:off x="0" y="1219198"/>
            <a:ext cx="227584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Блок-схема: ручной ввод 8">
            <a:extLst>
              <a:ext uri="{FF2B5EF4-FFF2-40B4-BE49-F238E27FC236}">
                <a16:creationId xmlns:a16="http://schemas.microsoft.com/office/drawing/2014/main" xmlns="" id="{6D311075-254B-4B64-A282-EAB704C87CD0}"/>
              </a:ext>
            </a:extLst>
          </p:cNvPr>
          <p:cNvSpPr/>
          <p:nvPr/>
        </p:nvSpPr>
        <p:spPr>
          <a:xfrm rot="5400000">
            <a:off x="1600205" y="-1600199"/>
            <a:ext cx="1219198" cy="4419601"/>
          </a:xfrm>
          <a:prstGeom prst="flowChartManualIn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0946" tIns="45483" rIns="90946" bIns="45483" rtlCol="0" anchor="ctr"/>
          <a:lstStyle/>
          <a:p>
            <a:pPr algn="ctr" defTabSz="454704"/>
            <a:endParaRPr lang="ru-RU" sz="1700">
              <a:solidFill>
                <a:prstClr val="white"/>
              </a:solidFill>
            </a:endParaRPr>
          </a:p>
        </p:txBody>
      </p:sp>
      <p:pic>
        <p:nvPicPr>
          <p:cNvPr id="10" name="Picture 8" descr="https://gosrezerv.kz/images/New-Folder/ef7a34ebc1e46ef0cac56d894707f98c.jpg">
            <a:extLst>
              <a:ext uri="{FF2B5EF4-FFF2-40B4-BE49-F238E27FC236}">
                <a16:creationId xmlns:a16="http://schemas.microsoft.com/office/drawing/2014/main" xmlns="" id="{C03103BC-A457-4895-909A-42434DE89BA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16" b="94863" l="470" r="98390">
                        <a14:foregroundMark x1="33631" y1="10336" x2="23345" y2="13575"/>
                        <a14:foregroundMark x1="23345" y1="13575" x2="16324" y2="17970"/>
                        <a14:foregroundMark x1="16324" y1="17970" x2="12970" y2="26016"/>
                        <a14:foregroundMark x1="12970" y1="26016" x2="6149" y2="32205"/>
                        <a14:foregroundMark x1="6149" y1="32205" x2="4271" y2="40623"/>
                        <a14:foregroundMark x1="4271" y1="40623" x2="6261" y2="48793"/>
                        <a14:foregroundMark x1="6261" y1="48793" x2="18694" y2="70064"/>
                        <a14:foregroundMark x1="18694" y1="70064" x2="21243" y2="77367"/>
                        <a14:foregroundMark x1="21243" y1="77367" x2="28444" y2="83227"/>
                        <a14:foregroundMark x1="28444" y1="83227" x2="46735" y2="88942"/>
                        <a14:foregroundMark x1="46735" y1="88942" x2="55233" y2="89375"/>
                        <a14:foregroundMark x1="55233" y1="89375" x2="63081" y2="87291"/>
                        <a14:foregroundMark x1="63081" y1="87291" x2="80434" y2="71384"/>
                        <a14:foregroundMark x1="80434" y1="71384" x2="86829" y2="60532"/>
                        <a14:foregroundMark x1="86829" y1="60532" x2="87768" y2="33939"/>
                        <a14:foregroundMark x1="87768" y1="33939" x2="83542" y2="23540"/>
                        <a14:foregroundMark x1="83542" y1="23540" x2="65027" y2="10584"/>
                        <a14:foregroundMark x1="65027" y1="10584" x2="41860" y2="5509"/>
                        <a14:foregroundMark x1="41860" y1="5509" x2="33788" y2="6416"/>
                        <a14:foregroundMark x1="33788" y1="6416" x2="28131" y2="9119"/>
                        <a14:foregroundMark x1="31015" y1="7675" x2="27862" y2="12028"/>
                        <a14:foregroundMark x1="28645" y1="9367" x2="26297" y2="12276"/>
                        <a14:foregroundMark x1="29696" y1="9614" x2="26543" y2="16381"/>
                        <a14:foregroundMark x1="38596" y1="3322" x2="56686" y2="2352"/>
                        <a14:foregroundMark x1="56686" y1="2352" x2="56686" y2="2352"/>
                        <a14:foregroundMark x1="66391" y1="6705" x2="78444" y2="20012"/>
                        <a14:foregroundMark x1="78444" y1="20012" x2="78444" y2="20012"/>
                        <a14:foregroundMark x1="91301" y1="28966" x2="91547" y2="63297"/>
                        <a14:foregroundMark x1="61404" y1="90138" x2="36516" y2="91355"/>
                        <a14:foregroundMark x1="36516" y1="91355" x2="36516" y2="91355"/>
                        <a14:foregroundMark x1="5501" y1="31710" x2="5054" y2="56819"/>
                        <a14:foregroundMark x1="5054" y1="56819" x2="8587" y2="62265"/>
                        <a14:foregroundMark x1="94544" y1="32185" x2="93895" y2="55828"/>
                        <a14:foregroundMark x1="93895" y1="55828" x2="93895" y2="55828"/>
                        <a14:foregroundMark x1="40541" y1="92573" x2="60644" y2="92098"/>
                        <a14:foregroundMark x1="60644" y1="92098" x2="60644" y2="92098"/>
                        <a14:foregroundMark x1="2661" y1="37178" x2="3690" y2="58098"/>
                        <a14:foregroundMark x1="97384" y1="36456" x2="94164" y2="63441"/>
                        <a14:foregroundMark x1="94164" y1="63441" x2="94164" y2="63441"/>
                        <a14:foregroundMark x1="45192" y1="557" x2="45192" y2="557"/>
                        <a14:foregroundMark x1="470" y1="45843" x2="470" y2="45843"/>
                        <a14:foregroundMark x1="98144" y1="44192" x2="98144" y2="44192"/>
                        <a14:foregroundMark x1="97115" y1="36930" x2="97250" y2="42397"/>
                        <a14:foregroundMark x1="98412" y1="49660" x2="96735" y2="54879"/>
                        <a14:foregroundMark x1="76632" y1="92346" x2="76632" y2="92346"/>
                        <a14:foregroundMark x1="23010" y1="91974" x2="23010" y2="91974"/>
                        <a14:foregroundMark x1="49307" y1="94244" x2="49307" y2="94244"/>
                        <a14:foregroundMark x1="77527" y1="92346" x2="77527" y2="92346"/>
                        <a14:foregroundMark x1="48658" y1="94471" x2="48658" y2="94471"/>
                        <a14:foregroundMark x1="42487" y1="93996" x2="42487" y2="93996"/>
                        <a14:foregroundMark x1="22496" y1="91974" x2="23412" y2="91025"/>
                        <a14:foregroundMark x1="24016" y1="91768" x2="22361" y2="91624"/>
                        <a14:foregroundMark x1="24016" y1="91913" x2="21981" y2="91809"/>
                        <a14:foregroundMark x1="22518" y1="91624" x2="23904" y2="91871"/>
                        <a14:foregroundMark x1="21981" y1="91809" x2="21713" y2="91624"/>
                        <a14:foregroundMark x1="23748" y1="91624" x2="21914" y2="91809"/>
                        <a14:foregroundMark x1="39580" y1="93749" x2="48345" y2="94491"/>
                        <a14:foregroundMark x1="41100" y1="94099" x2="48189" y2="94636"/>
                        <a14:foregroundMark x1="37970" y1="93604" x2="39490" y2="93955"/>
                        <a14:foregroundMark x1="23725" y1="91479" x2="22473" y2="91686"/>
                        <a14:foregroundMark x1="32021" y1="91686" x2="49106" y2="93996"/>
                        <a14:foregroundMark x1="41346" y1="93893" x2="48994" y2="93893"/>
                        <a14:foregroundMark x1="22786" y1="91479" x2="23211" y2="93027"/>
                        <a14:foregroundMark x1="24150" y1="90427" x2="21847" y2="92057"/>
                        <a14:foregroundMark x1="35264" y1="92738" x2="48681" y2="94863"/>
                        <a14:foregroundMark x1="30970" y1="91397" x2="51834" y2="94388"/>
                        <a14:foregroundMark x1="51834" y1="94388" x2="67867" y2="91397"/>
                        <a14:foregroundMark x1="39445" y1="93522" x2="47428" y2="94863"/>
                        <a14:foregroundMark x1="21959" y1="91190" x2="22786" y2="92635"/>
                        <a14:foregroundMark x1="23837" y1="91768" x2="24150" y2="92160"/>
                        <a14:foregroundMark x1="24262" y1="91871" x2="24262" y2="91871"/>
                        <a14:foregroundMark x1="24262" y1="91871" x2="24262" y2="91871"/>
                        <a14:foregroundMark x1="23412" y1="91582" x2="23412" y2="91582"/>
                        <a14:foregroundMark x1="23412" y1="91582" x2="23412" y2="91582"/>
                        <a14:foregroundMark x1="23412" y1="91582" x2="23412" y2="91582"/>
                        <a14:foregroundMark x1="23412" y1="91582" x2="23412" y2="91582"/>
                        <a14:foregroundMark x1="23636" y1="91686" x2="23636" y2="91686"/>
                        <a14:foregroundMark x1="23636" y1="91686" x2="23636" y2="91686"/>
                        <a14:foregroundMark x1="23636" y1="91686" x2="23636" y2="91686"/>
                        <a14:foregroundMark x1="23949" y1="91582" x2="22160" y2="91686"/>
                        <a14:foregroundMark x1="24150" y1="92057" x2="22898" y2="91479"/>
                        <a14:backgroundMark x1="87478" y1="2950" x2="94902" y2="6973"/>
                        <a14:backgroundMark x1="94902" y1="6973" x2="99754" y2="12007"/>
                        <a14:backgroundMark x1="95572" y1="80173" x2="85018" y2="95564"/>
                        <a14:backgroundMark x1="85018" y1="95564" x2="85018" y2="95564"/>
                        <a14:backgroundMark x1="49432" y1="95302" x2="65139" y2="97380"/>
                        <a14:backgroundMark x1="23278" y1="91842" x2="37836" y2="93768"/>
                        <a14:backgroundMark x1="5255" y1="89457" x2="21812" y2="91647"/>
                        <a14:backgroundMark x1="9906" y1="2723" x2="1319" y2="10646"/>
                        <a14:backgroundMark x1="1319" y1="10646" x2="1319" y2="10646"/>
                      </a14:backgroundRemoval>
                    </a14:imgEffect>
                  </a14:imgLayer>
                </a14:imgProps>
              </a:ext>
              <a:ext uri="{28A0092B-C50C-407E-A947-70E740481C1C}">
                <a14:useLocalDpi xmlns:a14="http://schemas.microsoft.com/office/drawing/2010/main" val="0"/>
              </a:ext>
            </a:extLst>
          </a:blip>
          <a:stretch>
            <a:fillRect/>
          </a:stretch>
        </p:blipFill>
        <p:spPr bwMode="auto">
          <a:xfrm>
            <a:off x="91823" y="93999"/>
            <a:ext cx="1012928" cy="109788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9DDA827A-2D3B-48FD-B3F7-7D58343DFAAF}"/>
              </a:ext>
            </a:extLst>
          </p:cNvPr>
          <p:cNvSpPr txBox="1"/>
          <p:nvPr/>
        </p:nvSpPr>
        <p:spPr>
          <a:xfrm>
            <a:off x="1104751" y="126274"/>
            <a:ext cx="2955804" cy="1029614"/>
          </a:xfrm>
          <a:prstGeom prst="rect">
            <a:avLst/>
          </a:prstGeom>
          <a:noFill/>
        </p:spPr>
        <p:txBody>
          <a:bodyPr wrap="square" lIns="90946" tIns="45483" rIns="90946" bIns="45483" rtlCol="0">
            <a:spAutoFit/>
          </a:bodyPr>
          <a:lstStyle/>
          <a:p>
            <a:pPr defTabSz="454704"/>
            <a:r>
              <a:rPr lang="ru-RU" sz="2000">
                <a:solidFill>
                  <a:prstClr val="white"/>
                </a:solidFill>
              </a:rPr>
              <a:t>Министерство торговли и интеграции Республики Казахстан</a:t>
            </a:r>
          </a:p>
        </p:txBody>
      </p:sp>
    </p:spTree>
    <p:extLst>
      <p:ext uri="{BB962C8B-B14F-4D97-AF65-F5344CB8AC3E}">
        <p14:creationId xmlns:p14="http://schemas.microsoft.com/office/powerpoint/2010/main" val="2349812546"/>
      </p:ext>
    </p:extLst>
  </p:cSld>
  <p:clrMap bg1="lt1" tx1="dk1" bg2="lt2" tx2="dk2" accent1="accent1" accent2="accent2" accent3="accent3" accent4="accent4" accent5="accent5" accent6="accent6" hlink="hlink" folHlink="folHlink"/>
  <p:sldLayoutIdLst>
    <p:sldLayoutId id="2147483866" r:id="rId1"/>
    <p:sldLayoutId id="2147483868" r:id="rId2"/>
  </p:sldLayoutIdLst>
  <p:transition/>
  <p:hf hdr="0" dt="0"/>
  <p:txStyles>
    <p:titleStyle>
      <a:lvl1pPr algn="l" defTabSz="1697591" rtl="0" eaLnBrk="1" latinLnBrk="0" hangingPunct="1">
        <a:lnSpc>
          <a:spcPct val="90000"/>
        </a:lnSpc>
        <a:spcBef>
          <a:spcPct val="0"/>
        </a:spcBef>
        <a:buNone/>
        <a:defRPr sz="5800" kern="1200">
          <a:solidFill>
            <a:schemeClr val="bg1"/>
          </a:solidFill>
          <a:latin typeface="+mj-lt"/>
          <a:ea typeface="+mj-ea"/>
          <a:cs typeface="+mj-cs"/>
        </a:defRPr>
      </a:lvl1pPr>
    </p:titleStyle>
    <p:bodyStyle>
      <a:lvl1pPr marL="424381" indent="-424381" algn="l" defTabSz="1697591" rtl="0" eaLnBrk="1" latinLnBrk="0" hangingPunct="1">
        <a:lnSpc>
          <a:spcPct val="90000"/>
        </a:lnSpc>
        <a:spcBef>
          <a:spcPts val="1867"/>
        </a:spcBef>
        <a:buFont typeface="Arial" panose="020B0604020202020204" pitchFamily="34" charset="0"/>
        <a:buChar char="•"/>
        <a:defRPr sz="5200" kern="1200">
          <a:solidFill>
            <a:schemeClr val="tx1"/>
          </a:solidFill>
          <a:latin typeface="+mn-lt"/>
          <a:ea typeface="+mn-ea"/>
          <a:cs typeface="+mn-cs"/>
        </a:defRPr>
      </a:lvl1pPr>
      <a:lvl2pPr marL="1273188" indent="-424381" algn="l" defTabSz="1697591" rtl="0" eaLnBrk="1" latinLnBrk="0" hangingPunct="1">
        <a:lnSpc>
          <a:spcPct val="90000"/>
        </a:lnSpc>
        <a:spcBef>
          <a:spcPts val="933"/>
        </a:spcBef>
        <a:buFont typeface="Arial" panose="020B0604020202020204" pitchFamily="34" charset="0"/>
        <a:buChar char="•"/>
        <a:defRPr sz="4600" kern="1200">
          <a:solidFill>
            <a:schemeClr val="tx1"/>
          </a:solidFill>
          <a:latin typeface="+mn-lt"/>
          <a:ea typeface="+mn-ea"/>
          <a:cs typeface="+mn-cs"/>
        </a:defRPr>
      </a:lvl2pPr>
      <a:lvl3pPr marL="2121981" indent="-424381" algn="l" defTabSz="1697591" rtl="0" eaLnBrk="1" latinLnBrk="0" hangingPunct="1">
        <a:lnSpc>
          <a:spcPct val="90000"/>
        </a:lnSpc>
        <a:spcBef>
          <a:spcPts val="933"/>
        </a:spcBef>
        <a:buFont typeface="Arial" panose="020B0604020202020204" pitchFamily="34" charset="0"/>
        <a:buChar char="•"/>
        <a:defRPr sz="3700" kern="1200">
          <a:solidFill>
            <a:schemeClr val="tx1"/>
          </a:solidFill>
          <a:latin typeface="+mn-lt"/>
          <a:ea typeface="+mn-ea"/>
          <a:cs typeface="+mn-cs"/>
        </a:defRPr>
      </a:lvl3pPr>
      <a:lvl4pPr marL="2970776" indent="-424381" algn="l" defTabSz="1697591" rtl="0" eaLnBrk="1" latinLnBrk="0" hangingPunct="1">
        <a:lnSpc>
          <a:spcPct val="90000"/>
        </a:lnSpc>
        <a:spcBef>
          <a:spcPts val="933"/>
        </a:spcBef>
        <a:buFont typeface="Arial" panose="020B0604020202020204" pitchFamily="34" charset="0"/>
        <a:buChar char="•"/>
        <a:defRPr sz="3200" kern="1200">
          <a:solidFill>
            <a:schemeClr val="tx1"/>
          </a:solidFill>
          <a:latin typeface="+mn-lt"/>
          <a:ea typeface="+mn-ea"/>
          <a:cs typeface="+mn-cs"/>
        </a:defRPr>
      </a:lvl4pPr>
      <a:lvl5pPr marL="3819569" indent="-424381" algn="l" defTabSz="1697591" rtl="0" eaLnBrk="1" latinLnBrk="0" hangingPunct="1">
        <a:lnSpc>
          <a:spcPct val="90000"/>
        </a:lnSpc>
        <a:spcBef>
          <a:spcPts val="933"/>
        </a:spcBef>
        <a:buFont typeface="Arial" panose="020B0604020202020204" pitchFamily="34" charset="0"/>
        <a:buChar char="•"/>
        <a:defRPr sz="3200" kern="1200">
          <a:solidFill>
            <a:schemeClr val="tx1"/>
          </a:solidFill>
          <a:latin typeface="+mn-lt"/>
          <a:ea typeface="+mn-ea"/>
          <a:cs typeface="+mn-cs"/>
        </a:defRPr>
      </a:lvl5pPr>
      <a:lvl6pPr marL="4668364" indent="-424381" algn="l" defTabSz="1697591" rtl="0" eaLnBrk="1" latinLnBrk="0" hangingPunct="1">
        <a:lnSpc>
          <a:spcPct val="90000"/>
        </a:lnSpc>
        <a:spcBef>
          <a:spcPts val="933"/>
        </a:spcBef>
        <a:buFont typeface="Arial" panose="020B0604020202020204" pitchFamily="34" charset="0"/>
        <a:buChar char="•"/>
        <a:defRPr sz="3200" kern="1200">
          <a:solidFill>
            <a:schemeClr val="tx1"/>
          </a:solidFill>
          <a:latin typeface="+mn-lt"/>
          <a:ea typeface="+mn-ea"/>
          <a:cs typeface="+mn-cs"/>
        </a:defRPr>
      </a:lvl6pPr>
      <a:lvl7pPr marL="5517157" indent="-424381" algn="l" defTabSz="1697591" rtl="0" eaLnBrk="1" latinLnBrk="0" hangingPunct="1">
        <a:lnSpc>
          <a:spcPct val="90000"/>
        </a:lnSpc>
        <a:spcBef>
          <a:spcPts val="933"/>
        </a:spcBef>
        <a:buFont typeface="Arial" panose="020B0604020202020204" pitchFamily="34" charset="0"/>
        <a:buChar char="•"/>
        <a:defRPr sz="3200" kern="1200">
          <a:solidFill>
            <a:schemeClr val="tx1"/>
          </a:solidFill>
          <a:latin typeface="+mn-lt"/>
          <a:ea typeface="+mn-ea"/>
          <a:cs typeface="+mn-cs"/>
        </a:defRPr>
      </a:lvl7pPr>
      <a:lvl8pPr marL="6365948" indent="-424381" algn="l" defTabSz="1697591" rtl="0" eaLnBrk="1" latinLnBrk="0" hangingPunct="1">
        <a:lnSpc>
          <a:spcPct val="90000"/>
        </a:lnSpc>
        <a:spcBef>
          <a:spcPts val="933"/>
        </a:spcBef>
        <a:buFont typeface="Arial" panose="020B0604020202020204" pitchFamily="34" charset="0"/>
        <a:buChar char="•"/>
        <a:defRPr sz="3200" kern="1200">
          <a:solidFill>
            <a:schemeClr val="tx1"/>
          </a:solidFill>
          <a:latin typeface="+mn-lt"/>
          <a:ea typeface="+mn-ea"/>
          <a:cs typeface="+mn-cs"/>
        </a:defRPr>
      </a:lvl8pPr>
      <a:lvl9pPr marL="7214742" indent="-424381" algn="l" defTabSz="1697591" rtl="0" eaLnBrk="1" latinLnBrk="0" hangingPunct="1">
        <a:lnSpc>
          <a:spcPct val="90000"/>
        </a:lnSpc>
        <a:spcBef>
          <a:spcPts val="933"/>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l" defTabSz="1697591" rtl="0" eaLnBrk="1" latinLnBrk="0" hangingPunct="1">
        <a:defRPr sz="3200" kern="1200">
          <a:solidFill>
            <a:schemeClr val="tx1"/>
          </a:solidFill>
          <a:latin typeface="+mn-lt"/>
          <a:ea typeface="+mn-ea"/>
          <a:cs typeface="+mn-cs"/>
        </a:defRPr>
      </a:lvl1pPr>
      <a:lvl2pPr marL="848803" algn="l" defTabSz="1697591" rtl="0" eaLnBrk="1" latinLnBrk="0" hangingPunct="1">
        <a:defRPr sz="3200" kern="1200">
          <a:solidFill>
            <a:schemeClr val="tx1"/>
          </a:solidFill>
          <a:latin typeface="+mn-lt"/>
          <a:ea typeface="+mn-ea"/>
          <a:cs typeface="+mn-cs"/>
        </a:defRPr>
      </a:lvl2pPr>
      <a:lvl3pPr marL="1697591" algn="l" defTabSz="1697591" rtl="0" eaLnBrk="1" latinLnBrk="0" hangingPunct="1">
        <a:defRPr sz="3200" kern="1200">
          <a:solidFill>
            <a:schemeClr val="tx1"/>
          </a:solidFill>
          <a:latin typeface="+mn-lt"/>
          <a:ea typeface="+mn-ea"/>
          <a:cs typeface="+mn-cs"/>
        </a:defRPr>
      </a:lvl3pPr>
      <a:lvl4pPr marL="2546381" algn="l" defTabSz="1697591" rtl="0" eaLnBrk="1" latinLnBrk="0" hangingPunct="1">
        <a:defRPr sz="3200" kern="1200">
          <a:solidFill>
            <a:schemeClr val="tx1"/>
          </a:solidFill>
          <a:latin typeface="+mn-lt"/>
          <a:ea typeface="+mn-ea"/>
          <a:cs typeface="+mn-cs"/>
        </a:defRPr>
      </a:lvl4pPr>
      <a:lvl5pPr marL="3395174" algn="l" defTabSz="1697591" rtl="0" eaLnBrk="1" latinLnBrk="0" hangingPunct="1">
        <a:defRPr sz="3200" kern="1200">
          <a:solidFill>
            <a:schemeClr val="tx1"/>
          </a:solidFill>
          <a:latin typeface="+mn-lt"/>
          <a:ea typeface="+mn-ea"/>
          <a:cs typeface="+mn-cs"/>
        </a:defRPr>
      </a:lvl5pPr>
      <a:lvl6pPr marL="4243970" algn="l" defTabSz="1697591" rtl="0" eaLnBrk="1" latinLnBrk="0" hangingPunct="1">
        <a:defRPr sz="3200" kern="1200">
          <a:solidFill>
            <a:schemeClr val="tx1"/>
          </a:solidFill>
          <a:latin typeface="+mn-lt"/>
          <a:ea typeface="+mn-ea"/>
          <a:cs typeface="+mn-cs"/>
        </a:defRPr>
      </a:lvl6pPr>
      <a:lvl7pPr marL="5092759" algn="l" defTabSz="1697591" rtl="0" eaLnBrk="1" latinLnBrk="0" hangingPunct="1">
        <a:defRPr sz="3200" kern="1200">
          <a:solidFill>
            <a:schemeClr val="tx1"/>
          </a:solidFill>
          <a:latin typeface="+mn-lt"/>
          <a:ea typeface="+mn-ea"/>
          <a:cs typeface="+mn-cs"/>
        </a:defRPr>
      </a:lvl7pPr>
      <a:lvl8pPr marL="5941553" algn="l" defTabSz="1697591" rtl="0" eaLnBrk="1" latinLnBrk="0" hangingPunct="1">
        <a:defRPr sz="3200" kern="1200">
          <a:solidFill>
            <a:schemeClr val="tx1"/>
          </a:solidFill>
          <a:latin typeface="+mn-lt"/>
          <a:ea typeface="+mn-ea"/>
          <a:cs typeface="+mn-cs"/>
        </a:defRPr>
      </a:lvl8pPr>
      <a:lvl9pPr marL="6790349" algn="l" defTabSz="1697591"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gif"/><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7.png"/><Relationship Id="rId4" Type="http://schemas.microsoft.com/office/2007/relationships/hdphoto" Target="../media/hdphoto2.wdp"/><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2.wdp"/><Relationship Id="rId7"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3.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C5E80E3F-A78C-412C-A4CE-CC633581F3A0}"/>
              </a:ext>
            </a:extLst>
          </p:cNvPr>
          <p:cNvSpPr/>
          <p:nvPr/>
        </p:nvSpPr>
        <p:spPr>
          <a:xfrm>
            <a:off x="0" y="0"/>
            <a:ext cx="22758400" cy="12801600"/>
          </a:xfrm>
          <a:prstGeom prst="rect">
            <a:avLst/>
          </a:prstGeom>
          <a:solidFill>
            <a:srgbClr val="D5E4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240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9275" y="599329"/>
            <a:ext cx="2859897" cy="2949783"/>
          </a:xfrm>
          <a:prstGeom prst="rect">
            <a:avLst/>
          </a:prstGeom>
        </p:spPr>
      </p:pic>
      <p:sp>
        <p:nvSpPr>
          <p:cNvPr id="6" name="TextBox 5">
            <a:extLst>
              <a:ext uri="{FF2B5EF4-FFF2-40B4-BE49-F238E27FC236}">
                <a16:creationId xmlns:a16="http://schemas.microsoft.com/office/drawing/2014/main" xmlns="" id="{1D453073-50A8-4647-BBE4-FB90A042A6F1}"/>
              </a:ext>
            </a:extLst>
          </p:cNvPr>
          <p:cNvSpPr txBox="1"/>
          <p:nvPr/>
        </p:nvSpPr>
        <p:spPr>
          <a:xfrm>
            <a:off x="0" y="3551570"/>
            <a:ext cx="22758400" cy="1235168"/>
          </a:xfrm>
          <a:prstGeom prst="rect">
            <a:avLst/>
          </a:prstGeom>
          <a:noFill/>
        </p:spPr>
        <p:txBody>
          <a:bodyPr wrap="square" lIns="125945" tIns="62971" rIns="125945" bIns="62971" rtlCol="0">
            <a:noAutofit/>
          </a:bodyPr>
          <a:lstStyle/>
          <a:p>
            <a:pPr algn="ctr" defTabSz="629727" rtl="0"/>
            <a:r>
              <a:rPr lang="kk" sz="3600" b="1" i="0" u="none" strike="noStrike" dirty="0">
                <a:highlight>
                  <a:srgbClr val="000000">
                    <a:alpha val="0"/>
                  </a:srgbClr>
                </a:highlight>
                <a:latin typeface="Arial Narrow"/>
                <a:cs typeface="Arial"/>
              </a:rPr>
              <a:t>Қазақстан Республикасы </a:t>
            </a:r>
          </a:p>
          <a:p>
            <a:pPr algn="ctr" defTabSz="629727" rtl="0"/>
            <a:r>
              <a:rPr lang="kk" sz="3600" b="1" i="0" u="none" strike="noStrike" dirty="0">
                <a:highlight>
                  <a:srgbClr val="000000">
                    <a:alpha val="0"/>
                  </a:srgbClr>
                </a:highlight>
                <a:latin typeface="Arial Narrow"/>
                <a:cs typeface="Arial"/>
              </a:rPr>
              <a:t>Сауда және интеграция министрлігі</a:t>
            </a:r>
            <a:endParaRPr lang="ru-RU" sz="3600" b="1" dirty="0">
              <a:latin typeface="Arial Narrow"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67E1FE86-4B6F-445B-B964-953586B3BD1B}"/>
              </a:ext>
            </a:extLst>
          </p:cNvPr>
          <p:cNvSpPr txBox="1"/>
          <p:nvPr/>
        </p:nvSpPr>
        <p:spPr>
          <a:xfrm>
            <a:off x="0" y="11541585"/>
            <a:ext cx="22758400" cy="584774"/>
          </a:xfrm>
          <a:prstGeom prst="rect">
            <a:avLst/>
          </a:prstGeom>
          <a:noFill/>
        </p:spPr>
        <p:txBody>
          <a:bodyPr wrap="square" lIns="91371" tIns="45684" rIns="91371" bIns="45684" rtlCol="0">
            <a:noAutofit/>
          </a:bodyPr>
          <a:lstStyle/>
          <a:p>
            <a:pPr algn="ctr" defTabSz="456857" rtl="0">
              <a:defRPr/>
            </a:pPr>
            <a:r>
              <a:rPr lang="kk" sz="3200" b="0" i="0" u="none" strike="noStrike" dirty="0">
                <a:highlight>
                  <a:srgbClr val="000000">
                    <a:alpha val="0"/>
                  </a:srgbClr>
                </a:highlight>
                <a:latin typeface="Arial Narrow"/>
              </a:rPr>
              <a:t>Астана, 2023 жыл</a:t>
            </a:r>
            <a:endParaRPr lang="ru-RU" sz="3200" dirty="0">
              <a:latin typeface="Arial Narrow" panose="020B0604020202020204" pitchFamily="34" charset="0"/>
            </a:endParaRPr>
          </a:p>
        </p:txBody>
      </p:sp>
      <p:sp>
        <p:nvSpPr>
          <p:cNvPr id="7" name="TextBox 6">
            <a:extLst>
              <a:ext uri="{FF2B5EF4-FFF2-40B4-BE49-F238E27FC236}">
                <a16:creationId xmlns:a16="http://schemas.microsoft.com/office/drawing/2014/main" xmlns="" id="{1D453073-50A8-4647-BBE4-FB90A042A6F1}"/>
              </a:ext>
            </a:extLst>
          </p:cNvPr>
          <p:cNvSpPr txBox="1"/>
          <p:nvPr/>
        </p:nvSpPr>
        <p:spPr>
          <a:xfrm>
            <a:off x="1021976" y="5436319"/>
            <a:ext cx="20529176" cy="3204938"/>
          </a:xfrm>
          <a:prstGeom prst="rect">
            <a:avLst/>
          </a:prstGeom>
          <a:noFill/>
        </p:spPr>
        <p:txBody>
          <a:bodyPr wrap="square" lIns="125945" tIns="62971" rIns="125945" bIns="62971" rtlCol="0">
            <a:noAutofit/>
          </a:bodyPr>
          <a:lstStyle/>
          <a:p>
            <a:pPr algn="ctr" rtl="0"/>
            <a:r>
              <a:rPr lang="kk" sz="4000" b="1" i="0" u="none" strike="noStrike" dirty="0">
                <a:highlight>
                  <a:srgbClr val="000000">
                    <a:alpha val="0"/>
                  </a:srgbClr>
                </a:highlight>
                <a:latin typeface="Verdana"/>
                <a:ea typeface="Verdana"/>
                <a:cs typeface="Arial"/>
              </a:rPr>
              <a:t>"Қазақстан Республикасының кейбір заңнамалық актілеріне </a:t>
            </a:r>
            <a:r>
              <a:rPr lang="kk" sz="4000" b="1" i="0" u="none" strike="noStrike" dirty="0" smtClean="0">
                <a:highlight>
                  <a:srgbClr val="000000">
                    <a:alpha val="0"/>
                  </a:srgbClr>
                </a:highlight>
                <a:latin typeface="Verdana"/>
                <a:ea typeface="Verdana"/>
                <a:cs typeface="Arial"/>
              </a:rPr>
              <a:t>экспорттық-кредиттік </a:t>
            </a:r>
            <a:r>
              <a:rPr lang="kk" sz="4000" b="1" i="0" u="none" strike="noStrike" dirty="0">
                <a:highlight>
                  <a:srgbClr val="000000">
                    <a:alpha val="0"/>
                  </a:srgbClr>
                </a:highlight>
                <a:latin typeface="Verdana"/>
                <a:ea typeface="Verdana"/>
                <a:cs typeface="Arial"/>
              </a:rPr>
              <a:t>агенттік және шикізаттық емес тауарлардың (жұмыстардың, көрсетілетін қызметтердің) экспортын ілгерілету мәселелері бойынша өзгерістер мен толықтырулар енгізу туралы" </a:t>
            </a:r>
            <a:br>
              <a:rPr lang="kk" sz="4000" b="1" i="0" u="none" strike="noStrike" dirty="0">
                <a:highlight>
                  <a:srgbClr val="000000">
                    <a:alpha val="0"/>
                  </a:srgbClr>
                </a:highlight>
                <a:latin typeface="Verdana"/>
                <a:ea typeface="Verdana"/>
                <a:cs typeface="Arial"/>
              </a:rPr>
            </a:br>
            <a:r>
              <a:rPr lang="kk" sz="4000" b="1" i="0" u="none" strike="noStrike" dirty="0">
                <a:highlight>
                  <a:srgbClr val="000000">
                    <a:alpha val="0"/>
                  </a:srgbClr>
                </a:highlight>
                <a:latin typeface="Verdana"/>
                <a:ea typeface="Verdana"/>
                <a:cs typeface="Arial"/>
              </a:rPr>
              <a:t>Қазақстан Республикасы Заңының жобасы туралы</a:t>
            </a:r>
            <a:endParaRPr lang="x-none" sz="4000" b="1" dirty="0">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2004171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6"/>
          <p:cNvSpPr/>
          <p:nvPr/>
        </p:nvSpPr>
        <p:spPr bwMode="gray">
          <a:xfrm flipH="1">
            <a:off x="13924059" y="5853916"/>
            <a:ext cx="1989006" cy="1341158"/>
          </a:xfrm>
          <a:custGeom>
            <a:avLst/>
            <a:gdLst>
              <a:gd name="connsiteX0" fmla="*/ 0 w 10047"/>
              <a:gd name="connsiteY0" fmla="*/ 9390 h 9390"/>
              <a:gd name="connsiteX1" fmla="*/ 10000 w 10047"/>
              <a:gd name="connsiteY1" fmla="*/ 0 h 9390"/>
            </a:gdLst>
            <a:ahLst/>
            <a:cxnLst>
              <a:cxn ang="0">
                <a:pos x="connsiteX0" y="connsiteY0"/>
              </a:cxn>
              <a:cxn ang="0">
                <a:pos x="connsiteX1" y="connsiteY1"/>
              </a:cxn>
            </a:cxnLst>
            <a:rect l="l" t="t" r="r" b="b"/>
            <a:pathLst>
              <a:path w="10047" h="9390">
                <a:moveTo>
                  <a:pt x="0" y="9390"/>
                </a:moveTo>
                <a:cubicBezTo>
                  <a:pt x="0" y="9390"/>
                  <a:pt x="10047" y="9383"/>
                  <a:pt x="10000" y="0"/>
                </a:cubicBezTo>
              </a:path>
            </a:pathLst>
          </a:custGeom>
          <a:noFill/>
          <a:ln w="12700" cap="flat">
            <a:solidFill>
              <a:srgbClr val="002060"/>
            </a:solidFill>
            <a:prstDash val="sysDot"/>
            <a:miter lim="800000"/>
          </a:ln>
        </p:spPr>
        <p:txBody>
          <a:bodyPr vert="horz" wrap="square" lIns="170688" tIns="85344" rIns="170688" bIns="85344" numCol="1" anchor="t" anchorCtr="0" compatLnSpc="1">
            <a:prstTxWarp prst="textNoShape">
              <a:avLst/>
            </a:prstTxWarp>
            <a:noAutofit/>
          </a:bodyPr>
          <a:lstStyle/>
          <a:p>
            <a:endParaRPr lang="en-US" sz="2053">
              <a:latin typeface="Verdana" panose="020B0604030504040204" pitchFamily="34" charset="0"/>
              <a:ea typeface="Verdana" panose="020B0604030504040204" pitchFamily="34" charset="0"/>
            </a:endParaRPr>
          </a:p>
        </p:txBody>
      </p:sp>
      <p:sp>
        <p:nvSpPr>
          <p:cNvPr id="62" name="Freeform 6"/>
          <p:cNvSpPr/>
          <p:nvPr/>
        </p:nvSpPr>
        <p:spPr bwMode="gray">
          <a:xfrm rot="14813303" flipH="1" flipV="1">
            <a:off x="13617990" y="8834839"/>
            <a:ext cx="2418762" cy="1740162"/>
          </a:xfrm>
          <a:custGeom>
            <a:avLst/>
            <a:gdLst>
              <a:gd name="connsiteX0" fmla="*/ 0 w 10047"/>
              <a:gd name="connsiteY0" fmla="*/ 9390 h 9390"/>
              <a:gd name="connsiteX1" fmla="*/ 10000 w 10047"/>
              <a:gd name="connsiteY1" fmla="*/ 0 h 9390"/>
            </a:gdLst>
            <a:ahLst/>
            <a:cxnLst>
              <a:cxn ang="0">
                <a:pos x="connsiteX0" y="connsiteY0"/>
              </a:cxn>
              <a:cxn ang="0">
                <a:pos x="connsiteX1" y="connsiteY1"/>
              </a:cxn>
            </a:cxnLst>
            <a:rect l="l" t="t" r="r" b="b"/>
            <a:pathLst>
              <a:path w="10047" h="9390">
                <a:moveTo>
                  <a:pt x="0" y="9390"/>
                </a:moveTo>
                <a:cubicBezTo>
                  <a:pt x="0" y="9390"/>
                  <a:pt x="10047" y="9383"/>
                  <a:pt x="10000" y="0"/>
                </a:cubicBezTo>
              </a:path>
            </a:pathLst>
          </a:custGeom>
          <a:noFill/>
          <a:ln w="12700" cap="flat">
            <a:solidFill>
              <a:srgbClr val="002060"/>
            </a:solidFill>
            <a:prstDash val="sysDot"/>
            <a:miter lim="800000"/>
          </a:ln>
        </p:spPr>
        <p:txBody>
          <a:bodyPr vert="horz" wrap="square" lIns="170688" tIns="85344" rIns="170688" bIns="85344" numCol="1" anchor="t" anchorCtr="0" compatLnSpc="1">
            <a:prstTxWarp prst="textNoShape">
              <a:avLst/>
            </a:prstTxWarp>
            <a:noAutofit/>
          </a:bodyPr>
          <a:lstStyle/>
          <a:p>
            <a:endParaRPr lang="en-US" sz="2053">
              <a:latin typeface="Verdana" panose="020B0604030504040204" pitchFamily="34" charset="0"/>
              <a:ea typeface="Verdana" panose="020B0604030504040204" pitchFamily="34" charset="0"/>
            </a:endParaRPr>
          </a:p>
        </p:txBody>
      </p:sp>
      <p:sp>
        <p:nvSpPr>
          <p:cNvPr id="48" name="Freeform 6"/>
          <p:cNvSpPr/>
          <p:nvPr/>
        </p:nvSpPr>
        <p:spPr bwMode="gray">
          <a:xfrm rot="12009493" flipH="1" flipV="1">
            <a:off x="13669276" y="5643182"/>
            <a:ext cx="2207255" cy="558538"/>
          </a:xfrm>
          <a:custGeom>
            <a:avLst/>
            <a:gdLst>
              <a:gd name="connsiteX0" fmla="*/ 0 w 10047"/>
              <a:gd name="connsiteY0" fmla="*/ 9390 h 9390"/>
              <a:gd name="connsiteX1" fmla="*/ 10000 w 10047"/>
              <a:gd name="connsiteY1" fmla="*/ 0 h 9390"/>
            </a:gdLst>
            <a:ahLst/>
            <a:cxnLst>
              <a:cxn ang="0">
                <a:pos x="connsiteX0" y="connsiteY0"/>
              </a:cxn>
              <a:cxn ang="0">
                <a:pos x="connsiteX1" y="connsiteY1"/>
              </a:cxn>
            </a:cxnLst>
            <a:rect l="l" t="t" r="r" b="b"/>
            <a:pathLst>
              <a:path w="10047" h="9390">
                <a:moveTo>
                  <a:pt x="0" y="9390"/>
                </a:moveTo>
                <a:cubicBezTo>
                  <a:pt x="0" y="9390"/>
                  <a:pt x="10047" y="9383"/>
                  <a:pt x="10000" y="0"/>
                </a:cubicBezTo>
              </a:path>
            </a:pathLst>
          </a:custGeom>
          <a:noFill/>
          <a:ln w="12700" cap="flat">
            <a:solidFill>
              <a:srgbClr val="002060"/>
            </a:solidFill>
            <a:prstDash val="sysDot"/>
            <a:miter lim="800000"/>
          </a:ln>
        </p:spPr>
        <p:txBody>
          <a:bodyPr vert="horz" wrap="square" lIns="170688" tIns="85344" rIns="170688" bIns="85344" numCol="1" anchor="t" anchorCtr="0" compatLnSpc="1">
            <a:prstTxWarp prst="textNoShape">
              <a:avLst/>
            </a:prstTxWarp>
            <a:noAutofit/>
          </a:bodyPr>
          <a:lstStyle/>
          <a:p>
            <a:endParaRPr lang="en-US" sz="2053">
              <a:latin typeface="Verdana" panose="020B0604030504040204" pitchFamily="34" charset="0"/>
              <a:ea typeface="Verdana" panose="020B0604030504040204" pitchFamily="34" charset="0"/>
            </a:endParaRPr>
          </a:p>
        </p:txBody>
      </p:sp>
      <p:pic>
        <p:nvPicPr>
          <p:cNvPr id="3" name="Picture 2" descr="О QazTrade - QazTrad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875409" y="9697087"/>
            <a:ext cx="1944182" cy="54371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4"/>
          <a:stretch>
            <a:fillRect/>
          </a:stretch>
        </p:blipFill>
        <p:spPr>
          <a:xfrm>
            <a:off x="11772276" y="3266376"/>
            <a:ext cx="1805520" cy="886013"/>
          </a:xfrm>
          <a:prstGeom prst="rect">
            <a:avLst/>
          </a:prstGeom>
        </p:spPr>
      </p:pic>
      <p:sp>
        <p:nvSpPr>
          <p:cNvPr id="7" name="Freeform 6"/>
          <p:cNvSpPr/>
          <p:nvPr/>
        </p:nvSpPr>
        <p:spPr bwMode="gray">
          <a:xfrm flipV="1">
            <a:off x="10755274" y="4158431"/>
            <a:ext cx="1017002" cy="614202"/>
          </a:xfrm>
          <a:custGeom>
            <a:avLst/>
            <a:gdLst>
              <a:gd name="connsiteX0" fmla="*/ 0 w 10047"/>
              <a:gd name="connsiteY0" fmla="*/ 9390 h 9390"/>
              <a:gd name="connsiteX1" fmla="*/ 10000 w 10047"/>
              <a:gd name="connsiteY1" fmla="*/ 0 h 9390"/>
            </a:gdLst>
            <a:ahLst/>
            <a:cxnLst>
              <a:cxn ang="0">
                <a:pos x="connsiteX0" y="connsiteY0"/>
              </a:cxn>
              <a:cxn ang="0">
                <a:pos x="connsiteX1" y="connsiteY1"/>
              </a:cxn>
            </a:cxnLst>
            <a:rect l="l" t="t" r="r" b="b"/>
            <a:pathLst>
              <a:path w="10047" h="9390">
                <a:moveTo>
                  <a:pt x="0" y="9390"/>
                </a:moveTo>
                <a:cubicBezTo>
                  <a:pt x="0" y="9390"/>
                  <a:pt x="10047" y="9383"/>
                  <a:pt x="10000" y="0"/>
                </a:cubicBezTo>
              </a:path>
            </a:pathLst>
          </a:custGeom>
          <a:noFill/>
          <a:ln w="12700" cap="flat">
            <a:solidFill>
              <a:srgbClr val="002060"/>
            </a:solidFill>
            <a:prstDash val="sysDot"/>
            <a:miter lim="800000"/>
          </a:ln>
        </p:spPr>
        <p:txBody>
          <a:bodyPr vert="horz" wrap="square" lIns="170688" tIns="85344" rIns="170688" bIns="85344" numCol="1" anchor="t" anchorCtr="0" compatLnSpc="1">
            <a:prstTxWarp prst="textNoShape">
              <a:avLst/>
            </a:prstTxWarp>
            <a:noAutofit/>
          </a:bodyPr>
          <a:lstStyle/>
          <a:p>
            <a:endParaRPr lang="en-US" sz="2053">
              <a:latin typeface="Verdana" panose="020B0604030504040204" pitchFamily="34" charset="0"/>
              <a:ea typeface="Verdana" panose="020B0604030504040204" pitchFamily="34" charset="0"/>
            </a:endParaRPr>
          </a:p>
        </p:txBody>
      </p:sp>
      <p:grpSp>
        <p:nvGrpSpPr>
          <p:cNvPr id="15" name="Группа 14"/>
          <p:cNvGrpSpPr/>
          <p:nvPr/>
        </p:nvGrpSpPr>
        <p:grpSpPr>
          <a:xfrm>
            <a:off x="631016" y="2909846"/>
            <a:ext cx="10124257" cy="2537330"/>
            <a:chOff x="405417" y="1250216"/>
            <a:chExt cx="5423709" cy="1359284"/>
          </a:xfrm>
        </p:grpSpPr>
        <p:cxnSp>
          <p:nvCxnSpPr>
            <p:cNvPr id="16" name="Gerade Verbindung 58"/>
            <p:cNvCxnSpPr>
              <a:stCxn id="21" idx="1"/>
              <a:endCxn id="19" idx="3"/>
            </p:cNvCxnSpPr>
            <p:nvPr/>
          </p:nvCxnSpPr>
          <p:spPr bwMode="gray">
            <a:xfrm flipH="1">
              <a:off x="3488798" y="1926846"/>
              <a:ext cx="518410" cy="3012"/>
            </a:xfrm>
            <a:prstGeom prst="line">
              <a:avLst/>
            </a:prstGeom>
            <a:ln w="1270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7" name="Freeform 6"/>
            <p:cNvSpPr/>
            <p:nvPr/>
          </p:nvSpPr>
          <p:spPr bwMode="gray">
            <a:xfrm>
              <a:off x="3457819" y="2180124"/>
              <a:ext cx="1401965" cy="369691"/>
            </a:xfrm>
            <a:custGeom>
              <a:avLst/>
              <a:gdLst>
                <a:gd name="connsiteX0" fmla="*/ 0 w 10047"/>
                <a:gd name="connsiteY0" fmla="*/ 9390 h 9390"/>
                <a:gd name="connsiteX1" fmla="*/ 10000 w 10047"/>
                <a:gd name="connsiteY1" fmla="*/ 0 h 9390"/>
              </a:gdLst>
              <a:ahLst/>
              <a:cxnLst>
                <a:cxn ang="0">
                  <a:pos x="connsiteX0" y="connsiteY0"/>
                </a:cxn>
                <a:cxn ang="0">
                  <a:pos x="connsiteX1" y="connsiteY1"/>
                </a:cxn>
              </a:cxnLst>
              <a:rect l="l" t="t" r="r" b="b"/>
              <a:pathLst>
                <a:path w="10047" h="9390">
                  <a:moveTo>
                    <a:pt x="0" y="9390"/>
                  </a:moveTo>
                  <a:cubicBezTo>
                    <a:pt x="0" y="9390"/>
                    <a:pt x="10047" y="9383"/>
                    <a:pt x="10000" y="0"/>
                  </a:cubicBezTo>
                </a:path>
              </a:pathLst>
            </a:custGeom>
            <a:noFill/>
            <a:ln w="12700" cap="flat">
              <a:solidFill>
                <a:srgbClr val="002060"/>
              </a:solidFill>
              <a:prstDash val="sysDot"/>
              <a:miter lim="800000"/>
            </a:ln>
          </p:spPr>
          <p:txBody>
            <a:bodyPr vert="horz" wrap="square" lIns="170688" tIns="85344" rIns="170688" bIns="85344" numCol="1" anchor="t" anchorCtr="0" compatLnSpc="1">
              <a:prstTxWarp prst="textNoShape">
                <a:avLst/>
              </a:prstTxWarp>
              <a:noAutofit/>
            </a:bodyPr>
            <a:lstStyle/>
            <a:p>
              <a:endParaRPr lang="en-US" sz="2053">
                <a:latin typeface="Verdana" panose="020B0604030504040204" pitchFamily="34" charset="0"/>
                <a:ea typeface="Verdana" panose="020B0604030504040204" pitchFamily="34" charset="0"/>
              </a:endParaRPr>
            </a:p>
          </p:txBody>
        </p:sp>
        <p:sp>
          <p:nvSpPr>
            <p:cNvPr id="18" name="Abgerundetes Rechteck 70"/>
            <p:cNvSpPr/>
            <p:nvPr/>
          </p:nvSpPr>
          <p:spPr bwMode="gray">
            <a:xfrm>
              <a:off x="405417" y="1250216"/>
              <a:ext cx="3115047" cy="381753"/>
            </a:xfrm>
            <a:prstGeom prst="roundRect">
              <a:avLst/>
            </a:prstGeom>
            <a:gradFill flip="none" rotWithShape="1">
              <a:gsLst>
                <a:gs pos="0">
                  <a:srgbClr val="D7D7D7"/>
                </a:gs>
                <a:gs pos="100000">
                  <a:srgbClr val="FFFFFF"/>
                </a:gs>
              </a:gsLst>
              <a:lin ang="16200000" scaled="1"/>
            </a:gradFill>
            <a:ln w="12700">
              <a:solidFill>
                <a:srgbClr val="002060"/>
              </a:solidFill>
              <a:miter lim="800000"/>
            </a:ln>
            <a:effectLst>
              <a:outerShdw blurRad="127000" dist="63500" dir="2700000" algn="tl" rotWithShape="0">
                <a:prstClr val="black">
                  <a:alpha val="40000"/>
                </a:prstClr>
              </a:outerShdw>
            </a:effectLst>
            <a:scene3d>
              <a:camera prst="orthographicFront"/>
              <a:lightRig rig="threePt" dir="t">
                <a:rot lat="0" lon="0" rev="1800000"/>
              </a:lightRig>
            </a:scene3d>
            <a:sp3d>
              <a:bevelT w="38100" h="38100"/>
            </a:sp3d>
          </p:spPr>
          <p:txBody>
            <a:bodyPr lIns="0" tIns="0" rIns="0" bIns="0" anchor="ctr" anchorCtr="0">
              <a:noAutofit/>
            </a:bodyPr>
            <a:lstStyle/>
            <a:p>
              <a:pPr algn="ctr" rtl="0">
                <a:lnSpc>
                  <a:spcPct val="95000"/>
                </a:lnSpc>
                <a:spcAft>
                  <a:spcPts val="1493"/>
                </a:spcAft>
                <a:buClr>
                  <a:srgbClr val="969696"/>
                </a:buClr>
                <a:defRPr/>
              </a:pPr>
              <a:r>
                <a:rPr lang="kk" sz="2000" b="1" i="0" u="none" strike="noStrike" noProof="1">
                  <a:solidFill>
                    <a:srgbClr val="000000"/>
                  </a:solidFill>
                  <a:highlight>
                    <a:srgbClr val="000000">
                      <a:alpha val="0"/>
                    </a:srgbClr>
                  </a:highlight>
                  <a:latin typeface="Verdana"/>
                  <a:ea typeface="Verdana"/>
                  <a:cs typeface="Arial"/>
                </a:rPr>
                <a:t>Ерікті сақтандыру</a:t>
              </a:r>
            </a:p>
          </p:txBody>
        </p:sp>
        <p:sp>
          <p:nvSpPr>
            <p:cNvPr id="19" name="Abgerundetes Rechteck 71"/>
            <p:cNvSpPr/>
            <p:nvPr/>
          </p:nvSpPr>
          <p:spPr bwMode="gray">
            <a:xfrm>
              <a:off x="405421" y="1738981"/>
              <a:ext cx="3083377" cy="381753"/>
            </a:xfrm>
            <a:prstGeom prst="roundRect">
              <a:avLst/>
            </a:prstGeom>
            <a:gradFill flip="none" rotWithShape="1">
              <a:gsLst>
                <a:gs pos="0">
                  <a:srgbClr val="D7D7D7"/>
                </a:gs>
                <a:gs pos="100000">
                  <a:srgbClr val="FFFFFF"/>
                </a:gs>
              </a:gsLst>
              <a:lin ang="16200000" scaled="1"/>
            </a:gradFill>
            <a:ln w="12700">
              <a:solidFill>
                <a:srgbClr val="002060"/>
              </a:solidFill>
              <a:miter lim="800000"/>
            </a:ln>
            <a:effectLst>
              <a:outerShdw blurRad="127000" dist="63500" dir="2700000" algn="tl" rotWithShape="0">
                <a:prstClr val="black">
                  <a:alpha val="40000"/>
                </a:prstClr>
              </a:outerShdw>
            </a:effectLst>
            <a:scene3d>
              <a:camera prst="orthographicFront"/>
              <a:lightRig rig="threePt" dir="t">
                <a:rot lat="0" lon="0" rev="1800000"/>
              </a:lightRig>
            </a:scene3d>
            <a:sp3d>
              <a:bevelT w="38100" h="38100"/>
            </a:sp3d>
          </p:spPr>
          <p:txBody>
            <a:bodyPr lIns="0" tIns="0" rIns="0" bIns="0" anchor="ctr" anchorCtr="0">
              <a:noAutofit/>
            </a:bodyPr>
            <a:lstStyle/>
            <a:p>
              <a:pPr algn="ctr" rtl="0">
                <a:lnSpc>
                  <a:spcPct val="95000"/>
                </a:lnSpc>
                <a:spcAft>
                  <a:spcPts val="1493"/>
                </a:spcAft>
                <a:buClr>
                  <a:srgbClr val="969696"/>
                </a:buClr>
                <a:defRPr/>
              </a:pPr>
              <a:r>
                <a:rPr lang="kk" sz="2000" b="1" i="0" u="none" strike="noStrike" noProof="1">
                  <a:solidFill>
                    <a:srgbClr val="000000"/>
                  </a:solidFill>
                  <a:highlight>
                    <a:srgbClr val="000000">
                      <a:alpha val="0"/>
                    </a:srgbClr>
                  </a:highlight>
                  <a:latin typeface="Verdana"/>
                  <a:ea typeface="Verdana"/>
                  <a:cs typeface="Arial"/>
                </a:rPr>
                <a:t>Қайта сақтандыру</a:t>
              </a:r>
            </a:p>
          </p:txBody>
        </p:sp>
        <p:sp>
          <p:nvSpPr>
            <p:cNvPr id="20" name="Abgerundetes Rechteck 72"/>
            <p:cNvSpPr/>
            <p:nvPr/>
          </p:nvSpPr>
          <p:spPr bwMode="gray">
            <a:xfrm>
              <a:off x="405421" y="2227747"/>
              <a:ext cx="3077617" cy="381753"/>
            </a:xfrm>
            <a:prstGeom prst="roundRect">
              <a:avLst/>
            </a:prstGeom>
            <a:gradFill flip="none" rotWithShape="1">
              <a:gsLst>
                <a:gs pos="0">
                  <a:srgbClr val="D7D7D7"/>
                </a:gs>
                <a:gs pos="100000">
                  <a:srgbClr val="FFFFFF"/>
                </a:gs>
              </a:gsLst>
              <a:lin ang="16200000" scaled="1"/>
            </a:gradFill>
            <a:ln w="12700">
              <a:solidFill>
                <a:srgbClr val="002060"/>
              </a:solidFill>
              <a:miter lim="800000"/>
            </a:ln>
            <a:effectLst>
              <a:outerShdw blurRad="127000" dist="63500" dir="2700000" algn="tl" rotWithShape="0">
                <a:prstClr val="black">
                  <a:alpha val="40000"/>
                </a:prstClr>
              </a:outerShdw>
            </a:effectLst>
            <a:scene3d>
              <a:camera prst="orthographicFront"/>
              <a:lightRig rig="threePt" dir="t">
                <a:rot lat="0" lon="0" rev="1800000"/>
              </a:lightRig>
            </a:scene3d>
            <a:sp3d>
              <a:bevelT w="38100" h="38100"/>
            </a:sp3d>
          </p:spPr>
          <p:txBody>
            <a:bodyPr lIns="0" tIns="0" rIns="0" bIns="0" anchor="ctr" anchorCtr="0">
              <a:noAutofit/>
            </a:bodyPr>
            <a:lstStyle/>
            <a:p>
              <a:pPr algn="ctr" rtl="0">
                <a:lnSpc>
                  <a:spcPct val="95000"/>
                </a:lnSpc>
                <a:spcAft>
                  <a:spcPts val="1493"/>
                </a:spcAft>
                <a:buClr>
                  <a:srgbClr val="969696"/>
                </a:buClr>
                <a:defRPr/>
              </a:pPr>
              <a:r>
                <a:rPr lang="kk" sz="2000" b="1" i="0" u="none" strike="noStrike" noProof="1">
                  <a:solidFill>
                    <a:srgbClr val="000000"/>
                  </a:solidFill>
                  <a:highlight>
                    <a:srgbClr val="000000">
                      <a:alpha val="0"/>
                    </a:srgbClr>
                  </a:highlight>
                  <a:latin typeface="Verdana"/>
                  <a:ea typeface="Verdana"/>
                  <a:cs typeface="Arial"/>
                </a:rPr>
                <a:t>Шартты салымдар</a:t>
              </a:r>
              <a:r>
                <a:rPr lang="kk" sz="2000" b="0" i="0" u="none" strike="noStrike" noProof="1">
                  <a:solidFill>
                    <a:srgbClr val="000000"/>
                  </a:solidFill>
                  <a:highlight>
                    <a:srgbClr val="000000">
                      <a:alpha val="0"/>
                    </a:srgbClr>
                  </a:highlight>
                  <a:latin typeface="Verdana"/>
                  <a:ea typeface="Verdana"/>
                  <a:cs typeface="Arial"/>
                </a:rPr>
                <a:t> (экспортқа дейінгі және сауданы қаржыландыру) </a:t>
              </a:r>
            </a:p>
          </p:txBody>
        </p:sp>
        <p:sp>
          <p:nvSpPr>
            <p:cNvPr id="21" name="Abgerundetes Rechteck 79"/>
            <p:cNvSpPr/>
            <p:nvPr/>
          </p:nvSpPr>
          <p:spPr bwMode="gray">
            <a:xfrm>
              <a:off x="4007208" y="1735969"/>
              <a:ext cx="1821918" cy="381753"/>
            </a:xfrm>
            <a:prstGeom prst="roundRect">
              <a:avLst/>
            </a:prstGeom>
            <a:gradFill flip="none" rotWithShape="1">
              <a:gsLst>
                <a:gs pos="0">
                  <a:srgbClr val="D7D7D7"/>
                </a:gs>
                <a:gs pos="100000">
                  <a:srgbClr val="FFFFFF"/>
                </a:gs>
              </a:gsLst>
              <a:lin ang="16200000" scaled="1"/>
            </a:gradFill>
            <a:ln w="12700">
              <a:solidFill>
                <a:srgbClr val="002060"/>
              </a:solidFill>
              <a:miter lim="800000"/>
            </a:ln>
            <a:effectLst>
              <a:outerShdw blurRad="127000" dist="63500" dir="2700000" algn="tl" rotWithShape="0">
                <a:prstClr val="black">
                  <a:alpha val="40000"/>
                </a:prstClr>
              </a:outerShdw>
            </a:effectLst>
            <a:scene3d>
              <a:camera prst="orthographicFront"/>
              <a:lightRig rig="threePt" dir="t">
                <a:rot lat="0" lon="0" rev="1800000"/>
              </a:lightRig>
            </a:scene3d>
            <a:sp3d>
              <a:bevelT w="38100" h="38100"/>
            </a:sp3d>
          </p:spPr>
          <p:txBody>
            <a:bodyPr lIns="0" tIns="0" rIns="0" bIns="0" anchor="ctr" anchorCtr="0">
              <a:noAutofit/>
            </a:bodyPr>
            <a:lstStyle/>
            <a:p>
              <a:pPr algn="ctr" rtl="0">
                <a:lnSpc>
                  <a:spcPct val="95000"/>
                </a:lnSpc>
                <a:spcAft>
                  <a:spcPts val="1493"/>
                </a:spcAft>
                <a:buClr>
                  <a:srgbClr val="969696"/>
                </a:buClr>
                <a:defRPr/>
              </a:pPr>
              <a:r>
                <a:rPr lang="kk" sz="2000" b="1" i="0" u="none" strike="noStrike" noProof="1">
                  <a:solidFill>
                    <a:srgbClr val="000000"/>
                  </a:solidFill>
                  <a:highlight>
                    <a:srgbClr val="000000">
                      <a:alpha val="0"/>
                    </a:srgbClr>
                  </a:highlight>
                  <a:latin typeface="Verdana"/>
                  <a:ea typeface="Verdana"/>
                  <a:cs typeface="Arial"/>
                </a:rPr>
                <a:t>KazakhExport функциялары</a:t>
              </a:r>
            </a:p>
          </p:txBody>
        </p:sp>
        <p:sp>
          <p:nvSpPr>
            <p:cNvPr id="22" name="Freeform 6"/>
            <p:cNvSpPr/>
            <p:nvPr/>
          </p:nvSpPr>
          <p:spPr bwMode="gray">
            <a:xfrm flipV="1">
              <a:off x="3488798" y="1508076"/>
              <a:ext cx="1370986" cy="230904"/>
            </a:xfrm>
            <a:custGeom>
              <a:avLst/>
              <a:gdLst>
                <a:gd name="connsiteX0" fmla="*/ 0 w 10047"/>
                <a:gd name="connsiteY0" fmla="*/ 9390 h 9390"/>
                <a:gd name="connsiteX1" fmla="*/ 10000 w 10047"/>
                <a:gd name="connsiteY1" fmla="*/ 0 h 9390"/>
              </a:gdLst>
              <a:ahLst/>
              <a:cxnLst>
                <a:cxn ang="0">
                  <a:pos x="connsiteX0" y="connsiteY0"/>
                </a:cxn>
                <a:cxn ang="0">
                  <a:pos x="connsiteX1" y="connsiteY1"/>
                </a:cxn>
              </a:cxnLst>
              <a:rect l="l" t="t" r="r" b="b"/>
              <a:pathLst>
                <a:path w="10047" h="9390">
                  <a:moveTo>
                    <a:pt x="0" y="9390"/>
                  </a:moveTo>
                  <a:cubicBezTo>
                    <a:pt x="0" y="9390"/>
                    <a:pt x="10047" y="9383"/>
                    <a:pt x="10000" y="0"/>
                  </a:cubicBezTo>
                </a:path>
              </a:pathLst>
            </a:custGeom>
            <a:noFill/>
            <a:ln w="12700" cap="flat">
              <a:solidFill>
                <a:srgbClr val="002060"/>
              </a:solidFill>
              <a:prstDash val="sysDot"/>
              <a:miter lim="800000"/>
            </a:ln>
          </p:spPr>
          <p:txBody>
            <a:bodyPr vert="horz" wrap="square" lIns="170688" tIns="85344" rIns="170688" bIns="85344" numCol="1" anchor="t" anchorCtr="0" compatLnSpc="1">
              <a:prstTxWarp prst="textNoShape">
                <a:avLst/>
              </a:prstTxWarp>
              <a:noAutofit/>
            </a:bodyPr>
            <a:lstStyle/>
            <a:p>
              <a:endParaRPr lang="en-US" sz="2053">
                <a:latin typeface="Verdana" panose="020B0604030504040204" pitchFamily="34" charset="0"/>
                <a:ea typeface="Verdana" panose="020B0604030504040204" pitchFamily="34" charset="0"/>
              </a:endParaRPr>
            </a:p>
          </p:txBody>
        </p:sp>
      </p:grpSp>
      <p:sp>
        <p:nvSpPr>
          <p:cNvPr id="23" name="Abgerundetes Rechteck 70"/>
          <p:cNvSpPr/>
          <p:nvPr/>
        </p:nvSpPr>
        <p:spPr bwMode="gray">
          <a:xfrm>
            <a:off x="15895348" y="3763125"/>
            <a:ext cx="5873901" cy="712606"/>
          </a:xfrm>
          <a:prstGeom prst="roundRect">
            <a:avLst/>
          </a:prstGeom>
          <a:noFill/>
          <a:ln w="12700">
            <a:solidFill>
              <a:srgbClr val="002060"/>
            </a:solidFill>
            <a:miter lim="800000"/>
          </a:ln>
          <a:effectLst>
            <a:outerShdw blurRad="127000" dist="63500" dir="2700000" algn="tl" rotWithShape="0">
              <a:prstClr val="black">
                <a:alpha val="40000"/>
              </a:prstClr>
            </a:outerShdw>
          </a:effectLst>
          <a:scene3d>
            <a:camera prst="orthographicFront"/>
            <a:lightRig rig="threePt" dir="t">
              <a:rot lat="0" lon="0" rev="1800000"/>
            </a:lightRig>
          </a:scene3d>
          <a:sp3d>
            <a:bevelT w="38100" h="38100"/>
          </a:sp3d>
        </p:spPr>
        <p:txBody>
          <a:bodyPr lIns="0" tIns="0" rIns="0" bIns="0" anchor="ctr" anchorCtr="0">
            <a:noAutofit/>
          </a:bodyPr>
          <a:lstStyle/>
          <a:p>
            <a:pPr algn="ctr" rtl="0">
              <a:lnSpc>
                <a:spcPct val="95000"/>
              </a:lnSpc>
              <a:spcAft>
                <a:spcPts val="1493"/>
              </a:spcAft>
              <a:buClr>
                <a:srgbClr val="969696"/>
              </a:buClr>
              <a:defRPr/>
            </a:pPr>
            <a:r>
              <a:rPr lang="kk" sz="2000" b="1" i="0" u="none" strike="noStrike" noProof="1">
                <a:highlight>
                  <a:srgbClr val="000000">
                    <a:alpha val="0"/>
                  </a:srgbClr>
                </a:highlight>
                <a:latin typeface="Verdana"/>
                <a:ea typeface="Verdana"/>
                <a:cs typeface="Arial"/>
              </a:rPr>
              <a:t>Ерікті сақтандыру</a:t>
            </a:r>
          </a:p>
        </p:txBody>
      </p:sp>
      <p:sp>
        <p:nvSpPr>
          <p:cNvPr id="24" name="Abgerundetes Rechteck 71"/>
          <p:cNvSpPr/>
          <p:nvPr/>
        </p:nvSpPr>
        <p:spPr bwMode="gray">
          <a:xfrm>
            <a:off x="15895348" y="4715603"/>
            <a:ext cx="5885935" cy="712606"/>
          </a:xfrm>
          <a:prstGeom prst="roundRect">
            <a:avLst/>
          </a:prstGeom>
          <a:noFill/>
          <a:ln w="12700">
            <a:solidFill>
              <a:srgbClr val="002060"/>
            </a:solidFill>
            <a:miter lim="800000"/>
          </a:ln>
          <a:effectLst>
            <a:outerShdw blurRad="127000" dist="63500" dir="2700000" algn="tl" rotWithShape="0">
              <a:prstClr val="black">
                <a:alpha val="40000"/>
              </a:prstClr>
            </a:outerShdw>
          </a:effectLst>
          <a:scene3d>
            <a:camera prst="orthographicFront"/>
            <a:lightRig rig="threePt" dir="t">
              <a:rot lat="0" lon="0" rev="1800000"/>
            </a:lightRig>
          </a:scene3d>
          <a:sp3d>
            <a:bevelT w="38100" h="38100"/>
          </a:sp3d>
        </p:spPr>
        <p:txBody>
          <a:bodyPr lIns="0" tIns="0" rIns="0" bIns="0" anchor="ctr" anchorCtr="0">
            <a:noAutofit/>
          </a:bodyPr>
          <a:lstStyle/>
          <a:p>
            <a:pPr algn="ctr" rtl="0">
              <a:lnSpc>
                <a:spcPct val="95000"/>
              </a:lnSpc>
              <a:spcAft>
                <a:spcPts val="1493"/>
              </a:spcAft>
              <a:buClr>
                <a:srgbClr val="969696"/>
              </a:buClr>
              <a:defRPr/>
            </a:pPr>
            <a:r>
              <a:rPr lang="kk" sz="2000" b="1" i="0" u="none" strike="noStrike" noProof="1">
                <a:highlight>
                  <a:srgbClr val="000000">
                    <a:alpha val="0"/>
                  </a:srgbClr>
                </a:highlight>
                <a:latin typeface="Verdana"/>
                <a:ea typeface="Verdana"/>
                <a:cs typeface="Arial"/>
              </a:rPr>
              <a:t>Қайта сақтандыру</a:t>
            </a:r>
          </a:p>
        </p:txBody>
      </p:sp>
      <p:sp>
        <p:nvSpPr>
          <p:cNvPr id="25" name="Abgerundetes Rechteck 72"/>
          <p:cNvSpPr/>
          <p:nvPr/>
        </p:nvSpPr>
        <p:spPr bwMode="gray">
          <a:xfrm>
            <a:off x="15913067" y="5662298"/>
            <a:ext cx="5856181" cy="877692"/>
          </a:xfrm>
          <a:prstGeom prst="roundRect">
            <a:avLst/>
          </a:prstGeom>
          <a:noFill/>
          <a:ln w="12700">
            <a:solidFill>
              <a:srgbClr val="002060"/>
            </a:solidFill>
            <a:miter lim="800000"/>
          </a:ln>
          <a:effectLst>
            <a:outerShdw blurRad="127000" dist="63500" dir="2700000" algn="tl" rotWithShape="0">
              <a:prstClr val="black">
                <a:alpha val="40000"/>
              </a:prstClr>
            </a:outerShdw>
          </a:effectLst>
          <a:scene3d>
            <a:camera prst="orthographicFront"/>
            <a:lightRig rig="threePt" dir="t">
              <a:rot lat="0" lon="0" rev="1800000"/>
            </a:lightRig>
          </a:scene3d>
          <a:sp3d>
            <a:bevelT w="38100" h="38100"/>
          </a:sp3d>
        </p:spPr>
        <p:txBody>
          <a:bodyPr lIns="0" tIns="0" rIns="0" bIns="0" anchor="ctr" anchorCtr="0">
            <a:noAutofit/>
          </a:bodyPr>
          <a:lstStyle/>
          <a:p>
            <a:pPr algn="ctr" rtl="0">
              <a:lnSpc>
                <a:spcPct val="95000"/>
              </a:lnSpc>
              <a:spcAft>
                <a:spcPts val="1493"/>
              </a:spcAft>
              <a:buClr>
                <a:srgbClr val="969696"/>
              </a:buClr>
              <a:defRPr/>
            </a:pPr>
            <a:r>
              <a:rPr lang="kk" sz="2000" b="1" i="0" u="none" strike="noStrike" noProof="1">
                <a:highlight>
                  <a:srgbClr val="000000">
                    <a:alpha val="0"/>
                  </a:srgbClr>
                </a:highlight>
                <a:latin typeface="Verdana"/>
                <a:ea typeface="Verdana"/>
                <a:cs typeface="Arial"/>
              </a:rPr>
              <a:t>Шартты салымдар</a:t>
            </a:r>
            <a:r>
              <a:rPr lang="kk" sz="2000" b="0" i="0" u="none" strike="noStrike" noProof="1">
                <a:highlight>
                  <a:srgbClr val="000000">
                    <a:alpha val="0"/>
                  </a:srgbClr>
                </a:highlight>
                <a:latin typeface="Verdana"/>
                <a:ea typeface="Verdana"/>
                <a:cs typeface="Arial"/>
              </a:rPr>
              <a:t> (экспортқа дейінгі және сауданы қаржыландыру)</a:t>
            </a:r>
          </a:p>
        </p:txBody>
      </p:sp>
      <p:sp>
        <p:nvSpPr>
          <p:cNvPr id="26" name="Abgerundetes Rechteck 73"/>
          <p:cNvSpPr/>
          <p:nvPr/>
        </p:nvSpPr>
        <p:spPr bwMode="gray">
          <a:xfrm>
            <a:off x="15913067" y="6750591"/>
            <a:ext cx="5912978" cy="856487"/>
          </a:xfrm>
          <a:prstGeom prst="roundRect">
            <a:avLst/>
          </a:prstGeom>
          <a:solidFill>
            <a:srgbClr val="0F9D45"/>
          </a:solidFill>
          <a:ln w="12700">
            <a:solidFill>
              <a:srgbClr val="002060"/>
            </a:solidFill>
            <a:miter lim="800000"/>
          </a:ln>
          <a:effectLst>
            <a:outerShdw blurRad="127000" dist="63500" dir="2700000" algn="tl" rotWithShape="0">
              <a:prstClr val="black">
                <a:alpha val="40000"/>
              </a:prstClr>
            </a:outerShdw>
          </a:effectLst>
          <a:scene3d>
            <a:camera prst="orthographicFront"/>
            <a:lightRig rig="threePt" dir="t">
              <a:rot lat="0" lon="0" rev="1800000"/>
            </a:lightRig>
          </a:scene3d>
          <a:sp3d>
            <a:bevelT w="38100" h="38100"/>
          </a:sp3d>
        </p:spPr>
        <p:txBody>
          <a:bodyPr lIns="0" tIns="0" rIns="0" bIns="0" anchor="ctr" anchorCtr="0">
            <a:noAutofit/>
          </a:bodyPr>
          <a:lstStyle/>
          <a:p>
            <a:pPr algn="ctr" rtl="0">
              <a:lnSpc>
                <a:spcPct val="95000"/>
              </a:lnSpc>
              <a:spcAft>
                <a:spcPts val="1493"/>
              </a:spcAft>
              <a:buClr>
                <a:srgbClr val="969696"/>
              </a:buClr>
              <a:defRPr/>
            </a:pPr>
            <a:r>
              <a:rPr lang="kk" sz="1900" b="1" i="0" u="none" strike="noStrike" noProof="1">
                <a:solidFill>
                  <a:srgbClr val="FFFFFF"/>
                </a:solidFill>
                <a:highlight>
                  <a:srgbClr val="000000">
                    <a:alpha val="0"/>
                  </a:srgbClr>
                </a:highlight>
                <a:latin typeface="Verdana"/>
                <a:ea typeface="Verdana"/>
                <a:cs typeface="Arial"/>
              </a:rPr>
              <a:t>Экспорттық операцияларға кепілдік беру</a:t>
            </a:r>
            <a:endParaRPr lang="en-US" sz="1960" b="1" noProof="1">
              <a:solidFill>
                <a:schemeClr val="bg1"/>
              </a:solidFill>
              <a:latin typeface="Verdana" panose="020B0604030504040204" pitchFamily="34" charset="0"/>
              <a:ea typeface="Verdana" panose="020B0604030504040204" pitchFamily="34" charset="0"/>
              <a:cs typeface="Arial"/>
            </a:endParaRPr>
          </a:p>
        </p:txBody>
      </p:sp>
      <p:sp>
        <p:nvSpPr>
          <p:cNvPr id="27" name="Abgerundetes Rechteck 74"/>
          <p:cNvSpPr/>
          <p:nvPr/>
        </p:nvSpPr>
        <p:spPr bwMode="gray">
          <a:xfrm>
            <a:off x="15905169" y="7839422"/>
            <a:ext cx="5944297" cy="956879"/>
          </a:xfrm>
          <a:prstGeom prst="roundRect">
            <a:avLst/>
          </a:prstGeom>
          <a:solidFill>
            <a:srgbClr val="0F9D45"/>
          </a:solidFill>
          <a:ln w="12700">
            <a:solidFill>
              <a:srgbClr val="002060"/>
            </a:solidFill>
            <a:miter lim="800000"/>
          </a:ln>
          <a:effectLst>
            <a:outerShdw blurRad="127000" dist="63500" dir="2700000" algn="tl" rotWithShape="0">
              <a:prstClr val="black">
                <a:alpha val="40000"/>
              </a:prstClr>
            </a:outerShdw>
          </a:effectLst>
          <a:scene3d>
            <a:camera prst="orthographicFront"/>
            <a:lightRig rig="threePt" dir="t">
              <a:rot lat="0" lon="0" rev="1800000"/>
            </a:lightRig>
          </a:scene3d>
          <a:sp3d>
            <a:bevelT w="38100" h="38100"/>
          </a:sp3d>
        </p:spPr>
        <p:txBody>
          <a:bodyPr lIns="0" tIns="0" rIns="0" bIns="0" anchor="ctr" anchorCtr="0">
            <a:noAutofit/>
          </a:bodyPr>
          <a:lstStyle/>
          <a:p>
            <a:pPr algn="ctr" rtl="0">
              <a:lnSpc>
                <a:spcPct val="95000"/>
              </a:lnSpc>
              <a:spcAft>
                <a:spcPts val="1493"/>
              </a:spcAft>
              <a:buClr>
                <a:srgbClr val="969696"/>
              </a:buClr>
              <a:defRPr/>
            </a:pPr>
            <a:r>
              <a:rPr lang="kk" sz="1900" b="1" i="0" u="none" strike="noStrike" noProof="1">
                <a:solidFill>
                  <a:srgbClr val="FFFFFF"/>
                </a:solidFill>
                <a:highlight>
                  <a:srgbClr val="000000">
                    <a:alpha val="0"/>
                  </a:srgbClr>
                </a:highlight>
                <a:latin typeface="Verdana"/>
                <a:ea typeface="Verdana"/>
                <a:cs typeface="Arial"/>
              </a:rPr>
              <a:t>Сауданы қаржыландыру мөлшерлемесін субсидиялау </a:t>
            </a:r>
          </a:p>
        </p:txBody>
      </p:sp>
      <p:pic>
        <p:nvPicPr>
          <p:cNvPr id="32" name="Picture 2" descr="Национальный управляющий холдинг &quot;Байтерек&quot;"/>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0898388" y="2684021"/>
            <a:ext cx="741843" cy="912539"/>
          </a:xfrm>
          <a:prstGeom prst="rect">
            <a:avLst/>
          </a:prstGeom>
          <a:noFill/>
          <a:extLst>
            <a:ext uri="{909E8E84-426E-40DD-AFC4-6F175D3DCCD1}">
              <a14:hiddenFill xmlns:a14="http://schemas.microsoft.com/office/drawing/2010/main">
                <a:solidFill>
                  <a:srgbClr val="FFFFFF"/>
                </a:solidFill>
              </a14:hiddenFill>
            </a:ext>
          </a:extLst>
        </p:spPr>
      </p:pic>
      <p:sp>
        <p:nvSpPr>
          <p:cNvPr id="35" name="Freeform 6"/>
          <p:cNvSpPr/>
          <p:nvPr/>
        </p:nvSpPr>
        <p:spPr bwMode="gray">
          <a:xfrm flipH="1" flipV="1">
            <a:off x="13811352" y="4158430"/>
            <a:ext cx="2068784" cy="617253"/>
          </a:xfrm>
          <a:custGeom>
            <a:avLst/>
            <a:gdLst>
              <a:gd name="connsiteX0" fmla="*/ 0 w 10047"/>
              <a:gd name="connsiteY0" fmla="*/ 9390 h 9390"/>
              <a:gd name="connsiteX1" fmla="*/ 10000 w 10047"/>
              <a:gd name="connsiteY1" fmla="*/ 0 h 9390"/>
            </a:gdLst>
            <a:ahLst/>
            <a:cxnLst>
              <a:cxn ang="0">
                <a:pos x="connsiteX0" y="connsiteY0"/>
              </a:cxn>
              <a:cxn ang="0">
                <a:pos x="connsiteX1" y="connsiteY1"/>
              </a:cxn>
            </a:cxnLst>
            <a:rect l="l" t="t" r="r" b="b"/>
            <a:pathLst>
              <a:path w="10047" h="9390">
                <a:moveTo>
                  <a:pt x="0" y="9390"/>
                </a:moveTo>
                <a:cubicBezTo>
                  <a:pt x="0" y="9390"/>
                  <a:pt x="10047" y="9383"/>
                  <a:pt x="10000" y="0"/>
                </a:cubicBezTo>
              </a:path>
            </a:pathLst>
          </a:custGeom>
          <a:noFill/>
          <a:ln w="12700" cap="flat">
            <a:solidFill>
              <a:srgbClr val="002060"/>
            </a:solidFill>
            <a:prstDash val="sysDot"/>
            <a:miter lim="800000"/>
          </a:ln>
        </p:spPr>
        <p:txBody>
          <a:bodyPr vert="horz" wrap="square" lIns="170688" tIns="85344" rIns="170688" bIns="85344" numCol="1" anchor="t" anchorCtr="0" compatLnSpc="1">
            <a:prstTxWarp prst="textNoShape">
              <a:avLst/>
            </a:prstTxWarp>
            <a:noAutofit/>
          </a:bodyPr>
          <a:lstStyle/>
          <a:p>
            <a:endParaRPr lang="en-US" sz="2053">
              <a:latin typeface="Verdana" panose="020B0604030504040204" pitchFamily="34" charset="0"/>
              <a:ea typeface="Verdana" panose="020B0604030504040204" pitchFamily="34" charset="0"/>
            </a:endParaRPr>
          </a:p>
        </p:txBody>
      </p:sp>
      <p:sp>
        <p:nvSpPr>
          <p:cNvPr id="36" name="Freeform 6"/>
          <p:cNvSpPr/>
          <p:nvPr/>
        </p:nvSpPr>
        <p:spPr bwMode="gray">
          <a:xfrm flipH="1" flipV="1">
            <a:off x="14097536" y="5045052"/>
            <a:ext cx="1758733" cy="455221"/>
          </a:xfrm>
          <a:custGeom>
            <a:avLst/>
            <a:gdLst>
              <a:gd name="connsiteX0" fmla="*/ 0 w 10047"/>
              <a:gd name="connsiteY0" fmla="*/ 9390 h 9390"/>
              <a:gd name="connsiteX1" fmla="*/ 10000 w 10047"/>
              <a:gd name="connsiteY1" fmla="*/ 0 h 9390"/>
            </a:gdLst>
            <a:ahLst/>
            <a:cxnLst>
              <a:cxn ang="0">
                <a:pos x="connsiteX0" y="connsiteY0"/>
              </a:cxn>
              <a:cxn ang="0">
                <a:pos x="connsiteX1" y="connsiteY1"/>
              </a:cxn>
            </a:cxnLst>
            <a:rect l="l" t="t" r="r" b="b"/>
            <a:pathLst>
              <a:path w="10047" h="9390">
                <a:moveTo>
                  <a:pt x="0" y="9390"/>
                </a:moveTo>
                <a:cubicBezTo>
                  <a:pt x="0" y="9390"/>
                  <a:pt x="10047" y="9383"/>
                  <a:pt x="10000" y="0"/>
                </a:cubicBezTo>
              </a:path>
            </a:pathLst>
          </a:custGeom>
          <a:noFill/>
          <a:ln w="12700" cap="flat">
            <a:solidFill>
              <a:srgbClr val="002060"/>
            </a:solidFill>
            <a:prstDash val="sysDot"/>
            <a:miter lim="800000"/>
          </a:ln>
        </p:spPr>
        <p:txBody>
          <a:bodyPr vert="horz" wrap="square" lIns="170688" tIns="85344" rIns="170688" bIns="85344" numCol="1" anchor="t" anchorCtr="0" compatLnSpc="1">
            <a:prstTxWarp prst="textNoShape">
              <a:avLst/>
            </a:prstTxWarp>
            <a:noAutofit/>
          </a:bodyPr>
          <a:lstStyle/>
          <a:p>
            <a:endParaRPr lang="en-US" sz="2053">
              <a:latin typeface="Verdana" panose="020B0604030504040204" pitchFamily="34" charset="0"/>
              <a:ea typeface="Verdana" panose="020B0604030504040204" pitchFamily="34" charset="0"/>
            </a:endParaRPr>
          </a:p>
        </p:txBody>
      </p:sp>
      <p:sp>
        <p:nvSpPr>
          <p:cNvPr id="40" name="Скругленный прямоугольник 39"/>
          <p:cNvSpPr/>
          <p:nvPr/>
        </p:nvSpPr>
        <p:spPr>
          <a:xfrm>
            <a:off x="15635701" y="2562035"/>
            <a:ext cx="6463124" cy="8919153"/>
          </a:xfrm>
          <a:prstGeom prst="roundRect">
            <a:avLst/>
          </a:prstGeom>
          <a:noFill/>
          <a:ln w="38100">
            <a:solidFill>
              <a:schemeClr val="accent4">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sz="2987">
              <a:latin typeface="Verdana" panose="020B0604030504040204" pitchFamily="34" charset="0"/>
              <a:ea typeface="Verdana" panose="020B0604030504040204" pitchFamily="34" charset="0"/>
            </a:endParaRPr>
          </a:p>
        </p:txBody>
      </p:sp>
      <p:grpSp>
        <p:nvGrpSpPr>
          <p:cNvPr id="29" name="Группа 28"/>
          <p:cNvGrpSpPr/>
          <p:nvPr/>
        </p:nvGrpSpPr>
        <p:grpSpPr>
          <a:xfrm>
            <a:off x="631016" y="6641889"/>
            <a:ext cx="9753722" cy="1020583"/>
            <a:chOff x="669931" y="9653499"/>
            <a:chExt cx="10025959" cy="1020583"/>
          </a:xfrm>
        </p:grpSpPr>
        <p:cxnSp>
          <p:nvCxnSpPr>
            <p:cNvPr id="8" name="Gerade Verbindung 60"/>
            <p:cNvCxnSpPr>
              <a:endCxn id="10" idx="3"/>
            </p:cNvCxnSpPr>
            <p:nvPr/>
          </p:nvCxnSpPr>
          <p:spPr bwMode="gray">
            <a:xfrm flipH="1" flipV="1">
              <a:off x="6515279" y="10163791"/>
              <a:ext cx="1232221" cy="2916"/>
            </a:xfrm>
            <a:prstGeom prst="line">
              <a:avLst/>
            </a:prstGeom>
            <a:ln w="1270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0" name="Abgerundetes Rechteck 76"/>
            <p:cNvSpPr/>
            <p:nvPr/>
          </p:nvSpPr>
          <p:spPr bwMode="gray">
            <a:xfrm>
              <a:off x="669931" y="9653499"/>
              <a:ext cx="5845348" cy="1020583"/>
            </a:xfrm>
            <a:prstGeom prst="roundRect">
              <a:avLst/>
            </a:prstGeom>
            <a:solidFill>
              <a:schemeClr val="accent2">
                <a:lumMod val="40000"/>
                <a:lumOff val="60000"/>
              </a:schemeClr>
            </a:solidFill>
            <a:ln w="12700">
              <a:solidFill>
                <a:srgbClr val="002060"/>
              </a:solidFill>
              <a:miter lim="800000"/>
            </a:ln>
            <a:effectLst>
              <a:outerShdw blurRad="127000" dist="63500" dir="2700000" algn="tl" rotWithShape="0">
                <a:prstClr val="black">
                  <a:alpha val="40000"/>
                </a:prstClr>
              </a:outerShdw>
            </a:effectLst>
            <a:scene3d>
              <a:camera prst="orthographicFront"/>
              <a:lightRig rig="threePt" dir="t">
                <a:rot lat="0" lon="0" rev="1800000"/>
              </a:lightRig>
            </a:scene3d>
            <a:sp3d>
              <a:bevelT w="38100" h="38100"/>
            </a:sp3d>
          </p:spPr>
          <p:txBody>
            <a:bodyPr lIns="0" tIns="0" rIns="0" bIns="0" anchor="ctr" anchorCtr="0">
              <a:noAutofit/>
            </a:bodyPr>
            <a:lstStyle/>
            <a:p>
              <a:pPr algn="ctr" rtl="0">
                <a:lnSpc>
                  <a:spcPct val="95000"/>
                </a:lnSpc>
                <a:spcAft>
                  <a:spcPts val="1493"/>
                </a:spcAft>
                <a:buClr>
                  <a:srgbClr val="969696"/>
                </a:buClr>
                <a:defRPr/>
              </a:pPr>
              <a:r>
                <a:rPr lang="kk" sz="2000" b="1" i="0" u="none" strike="noStrike" noProof="1">
                  <a:solidFill>
                    <a:srgbClr val="000000"/>
                  </a:solidFill>
                  <a:highlight>
                    <a:srgbClr val="000000">
                      <a:alpha val="0"/>
                    </a:srgbClr>
                  </a:highlight>
                  <a:latin typeface="Verdana"/>
                  <a:ea typeface="Verdana"/>
                  <a:cs typeface="Arial"/>
                </a:rPr>
                <a:t>Экспорттық (экспортқа дейінгі) операцияларға кредит беру</a:t>
              </a:r>
            </a:p>
          </p:txBody>
        </p:sp>
        <p:sp>
          <p:nvSpPr>
            <p:cNvPr id="13" name="Abgerundetes Rechteck 81"/>
            <p:cNvSpPr/>
            <p:nvPr/>
          </p:nvSpPr>
          <p:spPr bwMode="gray">
            <a:xfrm>
              <a:off x="7403486" y="9653500"/>
              <a:ext cx="3292404" cy="1014755"/>
            </a:xfrm>
            <a:prstGeom prst="roundRect">
              <a:avLst/>
            </a:prstGeom>
            <a:solidFill>
              <a:schemeClr val="accent2">
                <a:lumMod val="40000"/>
                <a:lumOff val="60000"/>
              </a:schemeClr>
            </a:solidFill>
            <a:ln w="12700">
              <a:solidFill>
                <a:srgbClr val="002060"/>
              </a:solidFill>
              <a:miter lim="800000"/>
            </a:ln>
            <a:effectLst>
              <a:outerShdw blurRad="127000" dist="63500" dir="2700000" algn="tl" rotWithShape="0">
                <a:prstClr val="black">
                  <a:alpha val="40000"/>
                </a:prstClr>
              </a:outerShdw>
            </a:effectLst>
            <a:scene3d>
              <a:camera prst="orthographicFront"/>
              <a:lightRig rig="threePt" dir="t">
                <a:rot lat="0" lon="0" rev="1800000"/>
              </a:lightRig>
            </a:scene3d>
            <a:sp3d>
              <a:bevelT w="38100" h="38100"/>
            </a:sp3d>
          </p:spPr>
          <p:txBody>
            <a:bodyPr lIns="0" tIns="0" rIns="0" bIns="0" anchor="ctr" anchorCtr="0">
              <a:noAutofit/>
            </a:bodyPr>
            <a:lstStyle/>
            <a:p>
              <a:pPr algn="ctr" rtl="0">
                <a:lnSpc>
                  <a:spcPct val="95000"/>
                </a:lnSpc>
                <a:spcAft>
                  <a:spcPts val="1493"/>
                </a:spcAft>
                <a:buClr>
                  <a:srgbClr val="969696"/>
                </a:buClr>
                <a:defRPr/>
              </a:pPr>
              <a:r>
                <a:rPr lang="kk" sz="2000" b="1" i="0" u="none" strike="noStrike" noProof="1">
                  <a:solidFill>
                    <a:srgbClr val="000000"/>
                  </a:solidFill>
                  <a:highlight>
                    <a:srgbClr val="000000">
                      <a:alpha val="0"/>
                    </a:srgbClr>
                  </a:highlight>
                  <a:latin typeface="Verdana"/>
                  <a:ea typeface="Verdana"/>
                  <a:cs typeface="Arial"/>
                </a:rPr>
                <a:t>ҚДБ функциялары</a:t>
              </a:r>
              <a:endParaRPr lang="en-US" sz="2053" b="1" noProof="1">
                <a:solidFill>
                  <a:srgbClr val="000000"/>
                </a:solidFill>
                <a:latin typeface="Verdana" panose="020B0604030504040204" pitchFamily="34" charset="0"/>
                <a:ea typeface="Verdana" panose="020B0604030504040204" pitchFamily="34" charset="0"/>
                <a:cs typeface="Arial"/>
              </a:endParaRPr>
            </a:p>
          </p:txBody>
        </p:sp>
      </p:grpSp>
      <p:sp>
        <p:nvSpPr>
          <p:cNvPr id="42" name="Ellipse 69"/>
          <p:cNvSpPr/>
          <p:nvPr/>
        </p:nvSpPr>
        <p:spPr bwMode="gray">
          <a:xfrm>
            <a:off x="11604453" y="7610811"/>
            <a:ext cx="2503781" cy="1692107"/>
          </a:xfrm>
          <a:prstGeom prst="ellipse">
            <a:avLst/>
          </a:prstGeom>
          <a:solidFill>
            <a:schemeClr val="accent2">
              <a:lumMod val="75000"/>
            </a:schemeClr>
          </a:solidFill>
          <a:ln w="12700">
            <a:solidFill>
              <a:srgbClr val="002060"/>
            </a:solidFill>
            <a:round/>
          </a:ln>
          <a:effectLst>
            <a:outerShdw blurRad="114300" sx="103000" sy="103000" algn="ctr" rotWithShape="0">
              <a:prstClr val="black">
                <a:alpha val="67000"/>
              </a:prstClr>
            </a:outerShdw>
          </a:effectLst>
          <a:scene3d>
            <a:camera prst="orthographicFront"/>
            <a:lightRig rig="threePt" dir="t"/>
          </a:scene3d>
          <a:sp3d>
            <a:bevelT w="660400" h="660400"/>
          </a:sp3d>
        </p:spPr>
        <p:txBody>
          <a:bodyPr wrap="none" rtlCol="0" anchor="ctr">
            <a:noAutofit/>
          </a:bodyPr>
          <a:lstStyle/>
          <a:p>
            <a:pPr algn="ctr"/>
            <a:r>
              <a:rPr lang="kk" sz="1900" b="1" dirty="0">
                <a:solidFill>
                  <a:srgbClr val="FFFFFF"/>
                </a:solidFill>
                <a:highlight>
                  <a:srgbClr val="000000">
                    <a:alpha val="0"/>
                  </a:srgbClr>
                </a:highlight>
                <a:latin typeface="Verdana"/>
                <a:ea typeface="Verdana"/>
              </a:rPr>
              <a:t>ЭКСИМБАНК</a:t>
            </a:r>
          </a:p>
          <a:p>
            <a:pPr algn="ctr" rtl="0"/>
            <a:r>
              <a:rPr lang="kk" sz="1900" b="1" i="0" u="none" strike="noStrike" dirty="0" smtClean="0">
                <a:solidFill>
                  <a:srgbClr val="FFFFFF"/>
                </a:solidFill>
                <a:highlight>
                  <a:srgbClr val="000000">
                    <a:alpha val="0"/>
                  </a:srgbClr>
                </a:highlight>
                <a:latin typeface="Verdana"/>
                <a:ea typeface="Verdana"/>
              </a:rPr>
              <a:t>ФУНКЦИЯЛАРЫ </a:t>
            </a:r>
            <a:endParaRPr lang="kk" sz="1900" b="1" i="0" u="none" strike="noStrike" dirty="0">
              <a:solidFill>
                <a:srgbClr val="FFFFFF"/>
              </a:solidFill>
              <a:highlight>
                <a:srgbClr val="000000">
                  <a:alpha val="0"/>
                </a:srgbClr>
              </a:highlight>
              <a:latin typeface="Verdana"/>
              <a:ea typeface="Verdana"/>
            </a:endParaRPr>
          </a:p>
          <a:p>
            <a:pPr algn="ctr" rtl="0"/>
            <a:endParaRPr lang="kk" sz="1900" b="1" i="0" u="none" strike="noStrike" dirty="0">
              <a:solidFill>
                <a:srgbClr val="FFFFFF"/>
              </a:solidFill>
              <a:highlight>
                <a:srgbClr val="000000">
                  <a:alpha val="0"/>
                </a:srgbClr>
              </a:highlight>
              <a:latin typeface="Verdana"/>
              <a:ea typeface="Verdana"/>
            </a:endParaRPr>
          </a:p>
        </p:txBody>
      </p:sp>
      <p:cxnSp>
        <p:nvCxnSpPr>
          <p:cNvPr id="43" name="Прямая соединительная линия 42"/>
          <p:cNvCxnSpPr/>
          <p:nvPr/>
        </p:nvCxnSpPr>
        <p:spPr>
          <a:xfrm flipV="1">
            <a:off x="15882514" y="3498390"/>
            <a:ext cx="4764665" cy="2"/>
          </a:xfrm>
          <a:prstGeom prst="line">
            <a:avLst/>
          </a:prstGeom>
          <a:ln w="28575">
            <a:solidFill>
              <a:srgbClr val="B4975A"/>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44349" y="1695123"/>
            <a:ext cx="10623726" cy="523220"/>
          </a:xfrm>
          <a:prstGeom prst="rect">
            <a:avLst/>
          </a:prstGeom>
          <a:noFill/>
          <a:ln w="19050">
            <a:solidFill>
              <a:schemeClr val="accent1"/>
            </a:solidFill>
          </a:ln>
        </p:spPr>
        <p:txBody>
          <a:bodyPr wrap="square" rtlCol="0">
            <a:noAutofit/>
          </a:bodyPr>
          <a:lstStyle/>
          <a:p>
            <a:pPr algn="ctr" rtl="0"/>
            <a:r>
              <a:rPr lang="kk" sz="2800" b="1" i="0" u="none" strike="noStrike">
                <a:solidFill>
                  <a:srgbClr val="3B3838"/>
                </a:solidFill>
                <a:highlight>
                  <a:srgbClr val="000000">
                    <a:alpha val="0"/>
                  </a:srgbClr>
                </a:highlight>
                <a:latin typeface="Verdana"/>
                <a:ea typeface="Verdana"/>
              </a:rPr>
              <a:t>Қолданыстағы схема</a:t>
            </a:r>
            <a:r>
              <a:rPr lang="kk" sz="2600" b="1" i="0" u="none" strike="noStrike">
                <a:solidFill>
                  <a:srgbClr val="3B3838"/>
                </a:solidFill>
                <a:highlight>
                  <a:srgbClr val="000000">
                    <a:alpha val="0"/>
                  </a:srgbClr>
                </a:highlight>
                <a:latin typeface="Verdana"/>
                <a:ea typeface="Verdana"/>
              </a:rPr>
              <a:t>  </a:t>
            </a:r>
          </a:p>
        </p:txBody>
      </p:sp>
      <p:sp>
        <p:nvSpPr>
          <p:cNvPr id="45" name="TextBox 44"/>
          <p:cNvSpPr txBox="1"/>
          <p:nvPr/>
        </p:nvSpPr>
        <p:spPr>
          <a:xfrm>
            <a:off x="11270173" y="1698080"/>
            <a:ext cx="10707359" cy="523220"/>
          </a:xfrm>
          <a:prstGeom prst="rect">
            <a:avLst/>
          </a:prstGeom>
          <a:noFill/>
          <a:ln w="19050">
            <a:solidFill>
              <a:schemeClr val="accent1"/>
            </a:solidFill>
          </a:ln>
        </p:spPr>
        <p:txBody>
          <a:bodyPr wrap="square" rtlCol="0">
            <a:noAutofit/>
          </a:bodyPr>
          <a:lstStyle/>
          <a:p>
            <a:pPr algn="ctr" rtl="0"/>
            <a:r>
              <a:rPr lang="kk" sz="2800" b="1" i="0" u="none" strike="noStrike">
                <a:solidFill>
                  <a:srgbClr val="0F9D45"/>
                </a:solidFill>
                <a:highlight>
                  <a:srgbClr val="000000">
                    <a:alpha val="0"/>
                  </a:srgbClr>
                </a:highlight>
                <a:latin typeface="Verdana"/>
                <a:ea typeface="Verdana"/>
              </a:rPr>
              <a:t>Ұсынылған схема</a:t>
            </a:r>
            <a:endParaRPr lang="ru-RU" sz="2613" b="1">
              <a:solidFill>
                <a:srgbClr val="0F9D45"/>
              </a:solidFill>
              <a:latin typeface="Verdana" panose="020B0604030504040204" pitchFamily="34" charset="0"/>
              <a:ea typeface="Verdana" panose="020B0604030504040204" pitchFamily="34" charset="0"/>
            </a:endParaRPr>
          </a:p>
        </p:txBody>
      </p:sp>
      <p:grpSp>
        <p:nvGrpSpPr>
          <p:cNvPr id="2" name="Группа 1"/>
          <p:cNvGrpSpPr/>
          <p:nvPr/>
        </p:nvGrpSpPr>
        <p:grpSpPr>
          <a:xfrm>
            <a:off x="649831" y="8855890"/>
            <a:ext cx="10139764" cy="3237478"/>
            <a:chOff x="649831" y="5812885"/>
            <a:chExt cx="10139764" cy="3237478"/>
          </a:xfrm>
        </p:grpSpPr>
        <p:sp>
          <p:nvSpPr>
            <p:cNvPr id="9" name="Freeform 6"/>
            <p:cNvSpPr/>
            <p:nvPr/>
          </p:nvSpPr>
          <p:spPr bwMode="gray">
            <a:xfrm>
              <a:off x="6318481" y="7654560"/>
              <a:ext cx="2684164" cy="783623"/>
            </a:xfrm>
            <a:custGeom>
              <a:avLst/>
              <a:gdLst>
                <a:gd name="connsiteX0" fmla="*/ 0 w 10047"/>
                <a:gd name="connsiteY0" fmla="*/ 9390 h 9390"/>
                <a:gd name="connsiteX1" fmla="*/ 10000 w 10047"/>
                <a:gd name="connsiteY1" fmla="*/ 0 h 9390"/>
              </a:gdLst>
              <a:ahLst/>
              <a:cxnLst>
                <a:cxn ang="0">
                  <a:pos x="connsiteX0" y="connsiteY0"/>
                </a:cxn>
                <a:cxn ang="0">
                  <a:pos x="connsiteX1" y="connsiteY1"/>
                </a:cxn>
              </a:cxnLst>
              <a:rect l="l" t="t" r="r" b="b"/>
              <a:pathLst>
                <a:path w="10047" h="9390">
                  <a:moveTo>
                    <a:pt x="0" y="9390"/>
                  </a:moveTo>
                  <a:cubicBezTo>
                    <a:pt x="0" y="9390"/>
                    <a:pt x="10047" y="9383"/>
                    <a:pt x="10000" y="0"/>
                  </a:cubicBezTo>
                </a:path>
              </a:pathLst>
            </a:custGeom>
            <a:noFill/>
            <a:ln w="12700" cap="flat">
              <a:solidFill>
                <a:srgbClr val="002060"/>
              </a:solidFill>
              <a:prstDash val="sysDot"/>
              <a:miter lim="800000"/>
            </a:ln>
          </p:spPr>
          <p:txBody>
            <a:bodyPr vert="horz" wrap="square" lIns="170688" tIns="85344" rIns="170688" bIns="85344" numCol="1" anchor="t" anchorCtr="0" compatLnSpc="1">
              <a:prstTxWarp prst="textNoShape">
                <a:avLst/>
              </a:prstTxWarp>
              <a:noAutofit/>
            </a:bodyPr>
            <a:lstStyle/>
            <a:p>
              <a:endParaRPr lang="en-US" sz="2053">
                <a:latin typeface="Verdana" panose="020B0604030504040204" pitchFamily="34" charset="0"/>
                <a:ea typeface="Verdana" panose="020B0604030504040204" pitchFamily="34" charset="0"/>
              </a:endParaRPr>
            </a:p>
          </p:txBody>
        </p:sp>
        <p:sp>
          <p:nvSpPr>
            <p:cNvPr id="11" name="Abgerundetes Rechteck 77"/>
            <p:cNvSpPr/>
            <p:nvPr/>
          </p:nvSpPr>
          <p:spPr bwMode="gray">
            <a:xfrm>
              <a:off x="669932" y="5812885"/>
              <a:ext cx="5685898" cy="860489"/>
            </a:xfrm>
            <a:prstGeom prst="roundRect">
              <a:avLst/>
            </a:prstGeom>
            <a:solidFill>
              <a:schemeClr val="accent2">
                <a:lumMod val="20000"/>
                <a:lumOff val="80000"/>
              </a:schemeClr>
            </a:solidFill>
            <a:ln w="12700">
              <a:solidFill>
                <a:srgbClr val="002060"/>
              </a:solidFill>
              <a:miter lim="800000"/>
            </a:ln>
            <a:effectLst>
              <a:outerShdw blurRad="127000" dist="63500" dir="2700000" algn="tl" rotWithShape="0">
                <a:prstClr val="black">
                  <a:alpha val="40000"/>
                </a:prstClr>
              </a:outerShdw>
            </a:effectLst>
            <a:scene3d>
              <a:camera prst="orthographicFront"/>
              <a:lightRig rig="threePt" dir="t">
                <a:rot lat="0" lon="0" rev="1800000"/>
              </a:lightRig>
            </a:scene3d>
            <a:sp3d>
              <a:bevelT w="38100" h="38100"/>
            </a:sp3d>
          </p:spPr>
          <p:txBody>
            <a:bodyPr lIns="0" tIns="0" rIns="0" bIns="0" anchor="ctr" anchorCtr="0">
              <a:noAutofit/>
            </a:bodyPr>
            <a:lstStyle/>
            <a:p>
              <a:pPr algn="ctr" rtl="0">
                <a:lnSpc>
                  <a:spcPct val="95000"/>
                </a:lnSpc>
                <a:spcAft>
                  <a:spcPts val="1493"/>
                </a:spcAft>
                <a:buClr>
                  <a:srgbClr val="969696"/>
                </a:buClr>
                <a:defRPr/>
              </a:pPr>
              <a:r>
                <a:rPr lang="kk" sz="2000" b="1" i="0" u="none" strike="noStrike" noProof="1">
                  <a:solidFill>
                    <a:srgbClr val="000000"/>
                  </a:solidFill>
                  <a:highlight>
                    <a:srgbClr val="000000">
                      <a:alpha val="0"/>
                    </a:srgbClr>
                  </a:highlight>
                  <a:latin typeface="Verdana"/>
                  <a:ea typeface="Verdana"/>
                  <a:cs typeface="Arial"/>
                </a:rPr>
                <a:t>Экспортты сервистік қолдау</a:t>
              </a:r>
              <a:r>
                <a:rPr lang="kk" sz="1900" b="0" i="0" u="none" strike="noStrike" noProof="1">
                  <a:solidFill>
                    <a:srgbClr val="000000"/>
                  </a:solidFill>
                  <a:highlight>
                    <a:srgbClr val="000000">
                      <a:alpha val="0"/>
                    </a:srgbClr>
                  </a:highlight>
                  <a:latin typeface="Verdana"/>
                  <a:ea typeface="Verdana"/>
                  <a:cs typeface="Arial"/>
                </a:rPr>
                <a:t> (ШОБ-ты шетелдік нарықтарға шығаруға дайындау)</a:t>
              </a:r>
            </a:p>
          </p:txBody>
        </p:sp>
        <p:sp>
          <p:nvSpPr>
            <p:cNvPr id="12" name="Abgerundetes Rechteck 78"/>
            <p:cNvSpPr/>
            <p:nvPr/>
          </p:nvSpPr>
          <p:spPr bwMode="gray">
            <a:xfrm>
              <a:off x="649831" y="6970138"/>
              <a:ext cx="5679002" cy="962022"/>
            </a:xfrm>
            <a:prstGeom prst="roundRect">
              <a:avLst/>
            </a:prstGeom>
            <a:solidFill>
              <a:schemeClr val="accent2">
                <a:lumMod val="20000"/>
                <a:lumOff val="80000"/>
              </a:schemeClr>
            </a:solidFill>
            <a:ln w="12700">
              <a:solidFill>
                <a:srgbClr val="002060"/>
              </a:solidFill>
              <a:miter lim="800000"/>
            </a:ln>
            <a:effectLst>
              <a:outerShdw blurRad="127000" dist="63500" dir="2700000" algn="tl" rotWithShape="0">
                <a:prstClr val="black">
                  <a:alpha val="40000"/>
                </a:prstClr>
              </a:outerShdw>
            </a:effectLst>
            <a:scene3d>
              <a:camera prst="orthographicFront"/>
              <a:lightRig rig="threePt" dir="t">
                <a:rot lat="0" lon="0" rev="1800000"/>
              </a:lightRig>
            </a:scene3d>
            <a:sp3d>
              <a:bevelT w="38100" h="38100"/>
            </a:sp3d>
          </p:spPr>
          <p:txBody>
            <a:bodyPr lIns="0" tIns="0" rIns="0" bIns="0" anchor="ctr" anchorCtr="0">
              <a:noAutofit/>
            </a:bodyPr>
            <a:lstStyle/>
            <a:p>
              <a:pPr algn="ctr" rtl="0">
                <a:lnSpc>
                  <a:spcPct val="95000"/>
                </a:lnSpc>
                <a:spcAft>
                  <a:spcPts val="1493"/>
                </a:spcAft>
                <a:buClr>
                  <a:srgbClr val="969696"/>
                </a:buClr>
                <a:defRPr/>
              </a:pPr>
              <a:r>
                <a:rPr lang="kk" sz="2000" b="1" i="0" u="none" strike="noStrike" noProof="1" smtClean="0">
                  <a:solidFill>
                    <a:srgbClr val="000000"/>
                  </a:solidFill>
                  <a:highlight>
                    <a:srgbClr val="000000">
                      <a:alpha val="0"/>
                    </a:srgbClr>
                  </a:highlight>
                  <a:latin typeface="Verdana"/>
                  <a:ea typeface="Verdana"/>
                  <a:cs typeface="Arial"/>
                </a:rPr>
                <a:t>Ақпараттық-аналитикалық </a:t>
              </a:r>
              <a:r>
                <a:rPr lang="kk" sz="2000" b="1" i="0" u="none" strike="noStrike" noProof="1">
                  <a:solidFill>
                    <a:srgbClr val="000000"/>
                  </a:solidFill>
                  <a:highlight>
                    <a:srgbClr val="000000">
                      <a:alpha val="0"/>
                    </a:srgbClr>
                  </a:highlight>
                  <a:latin typeface="Verdana"/>
                  <a:ea typeface="Verdana"/>
                  <a:cs typeface="Arial"/>
                </a:rPr>
                <a:t>қолдау</a:t>
              </a:r>
            </a:p>
          </p:txBody>
        </p:sp>
        <p:sp>
          <p:nvSpPr>
            <p:cNvPr id="14" name="Abgerundetes Rechteck 78"/>
            <p:cNvSpPr/>
            <p:nvPr/>
          </p:nvSpPr>
          <p:spPr bwMode="gray">
            <a:xfrm>
              <a:off x="669933" y="8133010"/>
              <a:ext cx="5640926" cy="917353"/>
            </a:xfrm>
            <a:prstGeom prst="roundRect">
              <a:avLst/>
            </a:prstGeom>
            <a:solidFill>
              <a:schemeClr val="accent2">
                <a:lumMod val="20000"/>
                <a:lumOff val="80000"/>
              </a:schemeClr>
            </a:solidFill>
            <a:ln w="12700">
              <a:solidFill>
                <a:srgbClr val="002060"/>
              </a:solidFill>
              <a:miter lim="800000"/>
            </a:ln>
            <a:effectLst>
              <a:outerShdw blurRad="127000" dist="63500" dir="2700000" algn="tl" rotWithShape="0">
                <a:prstClr val="black">
                  <a:alpha val="40000"/>
                </a:prstClr>
              </a:outerShdw>
            </a:effectLst>
            <a:scene3d>
              <a:camera prst="orthographicFront"/>
              <a:lightRig rig="threePt" dir="t">
                <a:rot lat="0" lon="0" rev="1800000"/>
              </a:lightRig>
            </a:scene3d>
            <a:sp3d>
              <a:bevelT w="38100" h="38100"/>
            </a:sp3d>
          </p:spPr>
          <p:txBody>
            <a:bodyPr lIns="0" tIns="0" rIns="0" bIns="0" anchor="ctr" anchorCtr="0">
              <a:noAutofit/>
            </a:bodyPr>
            <a:lstStyle/>
            <a:p>
              <a:pPr algn="ctr" rtl="0">
                <a:lnSpc>
                  <a:spcPct val="95000"/>
                </a:lnSpc>
                <a:spcAft>
                  <a:spcPts val="1493"/>
                </a:spcAft>
                <a:buClr>
                  <a:srgbClr val="969696"/>
                </a:buClr>
                <a:defRPr/>
              </a:pPr>
              <a:r>
                <a:rPr lang="kk" sz="2000" b="1" i="0" u="none" strike="noStrike" noProof="1">
                  <a:solidFill>
                    <a:srgbClr val="000000"/>
                  </a:solidFill>
                  <a:highlight>
                    <a:srgbClr val="000000">
                      <a:alpha val="0"/>
                    </a:srgbClr>
                  </a:highlight>
                  <a:latin typeface="Verdana"/>
                  <a:ea typeface="Verdana"/>
                  <a:cs typeface="Arial"/>
                </a:rPr>
                <a:t>Тауарлар мен қызметтерді сыртқы нарықтарға ілгерілету бойынша шығындардың бір бөлігін өтеу</a:t>
              </a:r>
              <a:endParaRPr lang="en-US" sz="2053" b="1" noProof="1">
                <a:solidFill>
                  <a:srgbClr val="000000"/>
                </a:solidFill>
                <a:latin typeface="Verdana" panose="020B0604030504040204" pitchFamily="34" charset="0"/>
                <a:ea typeface="Verdana" panose="020B0604030504040204" pitchFamily="34" charset="0"/>
                <a:cs typeface="Arial"/>
              </a:endParaRPr>
            </a:p>
          </p:txBody>
        </p:sp>
        <p:sp>
          <p:nvSpPr>
            <p:cNvPr id="31" name="Freeform 6"/>
            <p:cNvSpPr/>
            <p:nvPr/>
          </p:nvSpPr>
          <p:spPr bwMode="gray">
            <a:xfrm rot="21203864" flipV="1">
              <a:off x="6435722" y="6097158"/>
              <a:ext cx="2507109" cy="1185022"/>
            </a:xfrm>
            <a:custGeom>
              <a:avLst/>
              <a:gdLst>
                <a:gd name="connsiteX0" fmla="*/ 0 w 10047"/>
                <a:gd name="connsiteY0" fmla="*/ 9390 h 9390"/>
                <a:gd name="connsiteX1" fmla="*/ 10000 w 10047"/>
                <a:gd name="connsiteY1" fmla="*/ 0 h 9390"/>
              </a:gdLst>
              <a:ahLst/>
              <a:cxnLst>
                <a:cxn ang="0">
                  <a:pos x="connsiteX0" y="connsiteY0"/>
                </a:cxn>
                <a:cxn ang="0">
                  <a:pos x="connsiteX1" y="connsiteY1"/>
                </a:cxn>
              </a:cxnLst>
              <a:rect l="l" t="t" r="r" b="b"/>
              <a:pathLst>
                <a:path w="10047" h="9390">
                  <a:moveTo>
                    <a:pt x="0" y="9390"/>
                  </a:moveTo>
                  <a:cubicBezTo>
                    <a:pt x="0" y="9390"/>
                    <a:pt x="10047" y="9383"/>
                    <a:pt x="10000" y="0"/>
                  </a:cubicBezTo>
                </a:path>
              </a:pathLst>
            </a:custGeom>
            <a:noFill/>
            <a:ln w="12700" cap="flat">
              <a:solidFill>
                <a:srgbClr val="002060"/>
              </a:solidFill>
              <a:prstDash val="sysDot"/>
              <a:miter lim="800000"/>
            </a:ln>
          </p:spPr>
          <p:txBody>
            <a:bodyPr vert="horz" wrap="square" lIns="170688" tIns="85344" rIns="170688" bIns="85344" numCol="1" anchor="t" anchorCtr="0" compatLnSpc="1">
              <a:prstTxWarp prst="textNoShape">
                <a:avLst/>
              </a:prstTxWarp>
              <a:noAutofit/>
            </a:bodyPr>
            <a:lstStyle/>
            <a:p>
              <a:endParaRPr lang="en-US" sz="2053">
                <a:latin typeface="Verdana" panose="020B0604030504040204" pitchFamily="34" charset="0"/>
                <a:ea typeface="Verdana" panose="020B0604030504040204" pitchFamily="34" charset="0"/>
              </a:endParaRPr>
            </a:p>
          </p:txBody>
        </p:sp>
        <p:sp>
          <p:nvSpPr>
            <p:cNvPr id="46" name="Abgerundetes Rechteck 77"/>
            <p:cNvSpPr/>
            <p:nvPr/>
          </p:nvSpPr>
          <p:spPr bwMode="gray">
            <a:xfrm>
              <a:off x="7488905" y="6968271"/>
              <a:ext cx="3300690" cy="712606"/>
            </a:xfrm>
            <a:prstGeom prst="roundRect">
              <a:avLst/>
            </a:prstGeom>
            <a:solidFill>
              <a:schemeClr val="accent2">
                <a:lumMod val="20000"/>
                <a:lumOff val="80000"/>
              </a:schemeClr>
            </a:solidFill>
            <a:ln w="12700">
              <a:solidFill>
                <a:srgbClr val="002060"/>
              </a:solidFill>
              <a:miter lim="800000"/>
            </a:ln>
            <a:effectLst>
              <a:outerShdw blurRad="127000" dist="63500" dir="2700000" algn="tl" rotWithShape="0">
                <a:prstClr val="black">
                  <a:alpha val="40000"/>
                </a:prstClr>
              </a:outerShdw>
            </a:effectLst>
            <a:scene3d>
              <a:camera prst="orthographicFront"/>
              <a:lightRig rig="threePt" dir="t">
                <a:rot lat="0" lon="0" rev="1800000"/>
              </a:lightRig>
            </a:scene3d>
            <a:sp3d>
              <a:bevelT w="38100" h="38100"/>
            </a:sp3d>
          </p:spPr>
          <p:txBody>
            <a:bodyPr lIns="0" tIns="0" rIns="0" bIns="0" anchor="ctr" anchorCtr="0">
              <a:noAutofit/>
            </a:bodyPr>
            <a:lstStyle/>
            <a:p>
              <a:pPr algn="ctr" rtl="0">
                <a:lnSpc>
                  <a:spcPct val="95000"/>
                </a:lnSpc>
                <a:spcAft>
                  <a:spcPts val="1493"/>
                </a:spcAft>
                <a:buClr>
                  <a:srgbClr val="969696"/>
                </a:buClr>
                <a:defRPr/>
              </a:pPr>
              <a:r>
                <a:rPr lang="kk" sz="2000" b="1" i="0" u="none" strike="noStrike" noProof="1">
                  <a:solidFill>
                    <a:srgbClr val="000000"/>
                  </a:solidFill>
                  <a:highlight>
                    <a:srgbClr val="000000">
                      <a:alpha val="0"/>
                    </a:srgbClr>
                  </a:highlight>
                  <a:latin typeface="Verdana"/>
                  <a:ea typeface="Verdana"/>
                  <a:cs typeface="Arial"/>
                </a:rPr>
                <a:t>Qaztrade функциялары</a:t>
              </a:r>
            </a:p>
          </p:txBody>
        </p:sp>
      </p:grpSp>
      <p:sp>
        <p:nvSpPr>
          <p:cNvPr id="47" name="Прямоугольник 46"/>
          <p:cNvSpPr/>
          <p:nvPr/>
        </p:nvSpPr>
        <p:spPr>
          <a:xfrm>
            <a:off x="15856269" y="2848152"/>
            <a:ext cx="5222140" cy="552011"/>
          </a:xfrm>
          <a:prstGeom prst="rect">
            <a:avLst/>
          </a:prstGeom>
        </p:spPr>
        <p:txBody>
          <a:bodyPr wrap="square">
            <a:noAutofit/>
          </a:bodyPr>
          <a:lstStyle/>
          <a:p>
            <a:pPr algn="ctr" rtl="0"/>
            <a:r>
              <a:rPr lang="kk" sz="2900" b="0" i="1" u="none" strike="noStrike">
                <a:solidFill>
                  <a:srgbClr val="0F225E"/>
                </a:solidFill>
                <a:highlight>
                  <a:srgbClr val="000000">
                    <a:alpha val="0"/>
                  </a:srgbClr>
                </a:highlight>
                <a:latin typeface="Verdana"/>
                <a:ea typeface="Verdana"/>
              </a:rPr>
              <a:t>Холдингтің қамқорлығымен</a:t>
            </a:r>
            <a:endParaRPr lang="ru-RU" sz="2987" i="1">
              <a:solidFill>
                <a:schemeClr val="accent6">
                  <a:lumMod val="50000"/>
                </a:schemeClr>
              </a:solidFill>
              <a:latin typeface="Verdana" panose="020B0604030504040204" pitchFamily="34" charset="0"/>
              <a:ea typeface="Verdana" panose="020B0604030504040204" pitchFamily="34" charset="0"/>
            </a:endParaRPr>
          </a:p>
        </p:txBody>
      </p:sp>
      <p:cxnSp>
        <p:nvCxnSpPr>
          <p:cNvPr id="49" name="Прямая соединительная линия 48"/>
          <p:cNvCxnSpPr/>
          <p:nvPr/>
        </p:nvCxnSpPr>
        <p:spPr>
          <a:xfrm flipH="1">
            <a:off x="11232519" y="2272597"/>
            <a:ext cx="33208" cy="9586664"/>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50" name="Прямоугольник 49">
            <a:extLst>
              <a:ext uri="{FF2B5EF4-FFF2-40B4-BE49-F238E27FC236}">
                <a16:creationId xmlns:a16="http://schemas.microsoft.com/office/drawing/2014/main" xmlns="" id="{DDC66239-3E4A-4755-8CF7-F82698102E61}"/>
              </a:ext>
            </a:extLst>
          </p:cNvPr>
          <p:cNvSpPr/>
          <p:nvPr/>
        </p:nvSpPr>
        <p:spPr>
          <a:xfrm>
            <a:off x="4602997" y="383642"/>
            <a:ext cx="18153044" cy="646331"/>
          </a:xfrm>
          <a:prstGeom prst="rect">
            <a:avLst/>
          </a:prstGeom>
        </p:spPr>
        <p:txBody>
          <a:bodyPr wrap="square">
            <a:noAutofit/>
          </a:bodyPr>
          <a:lstStyle/>
          <a:p>
            <a:pPr rtl="0"/>
            <a:r>
              <a:rPr lang="kk" sz="3600" b="1" i="0" u="none" strike="noStrike">
                <a:solidFill>
                  <a:srgbClr val="2C567A"/>
                </a:solidFill>
                <a:highlight>
                  <a:srgbClr val="000000">
                    <a:alpha val="0"/>
                  </a:srgbClr>
                </a:highlight>
                <a:latin typeface="Verdana"/>
                <a:ea typeface="Verdana"/>
              </a:rPr>
              <a:t>ШИКІЗАТТЫҚ ЕМЕС ЭКСПОРТТЫ ҚОЛДАУ ҚҰРАЛДАРЫ</a:t>
            </a:r>
            <a:endParaRPr lang="ru-RU" sz="3600" i="1">
              <a:solidFill>
                <a:srgbClr val="2C567A"/>
              </a:solidFill>
              <a:latin typeface="Verdana" panose="020B0604030504040204" pitchFamily="34" charset="0"/>
              <a:ea typeface="Verdana" panose="020B0604030504040204" pitchFamily="34" charset="0"/>
            </a:endParaRPr>
          </a:p>
        </p:txBody>
      </p:sp>
      <p:sp>
        <p:nvSpPr>
          <p:cNvPr id="54" name="Freeform 6"/>
          <p:cNvSpPr/>
          <p:nvPr/>
        </p:nvSpPr>
        <p:spPr bwMode="gray">
          <a:xfrm flipH="1">
            <a:off x="13811352" y="5932489"/>
            <a:ext cx="2093812" cy="2369065"/>
          </a:xfrm>
          <a:custGeom>
            <a:avLst/>
            <a:gdLst>
              <a:gd name="connsiteX0" fmla="*/ 0 w 10047"/>
              <a:gd name="connsiteY0" fmla="*/ 9390 h 9390"/>
              <a:gd name="connsiteX1" fmla="*/ 10000 w 10047"/>
              <a:gd name="connsiteY1" fmla="*/ 0 h 9390"/>
            </a:gdLst>
            <a:ahLst/>
            <a:cxnLst>
              <a:cxn ang="0">
                <a:pos x="connsiteX0" y="connsiteY0"/>
              </a:cxn>
              <a:cxn ang="0">
                <a:pos x="connsiteX1" y="connsiteY1"/>
              </a:cxn>
            </a:cxnLst>
            <a:rect l="l" t="t" r="r" b="b"/>
            <a:pathLst>
              <a:path w="10047" h="9390">
                <a:moveTo>
                  <a:pt x="0" y="9390"/>
                </a:moveTo>
                <a:cubicBezTo>
                  <a:pt x="0" y="9390"/>
                  <a:pt x="10047" y="9383"/>
                  <a:pt x="10000" y="0"/>
                </a:cubicBezTo>
              </a:path>
            </a:pathLst>
          </a:custGeom>
          <a:noFill/>
          <a:ln w="12700" cap="flat">
            <a:solidFill>
              <a:srgbClr val="002060"/>
            </a:solidFill>
            <a:prstDash val="sysDot"/>
            <a:miter lim="800000"/>
          </a:ln>
        </p:spPr>
        <p:txBody>
          <a:bodyPr vert="horz" wrap="square" lIns="170688" tIns="85344" rIns="170688" bIns="85344" numCol="1" anchor="t" anchorCtr="0" compatLnSpc="1">
            <a:prstTxWarp prst="textNoShape">
              <a:avLst/>
            </a:prstTxWarp>
            <a:noAutofit/>
          </a:bodyPr>
          <a:lstStyle/>
          <a:p>
            <a:endParaRPr lang="en-US" sz="2053">
              <a:latin typeface="Verdana" panose="020B0604030504040204" pitchFamily="34" charset="0"/>
              <a:ea typeface="Verdana" panose="020B0604030504040204" pitchFamily="34" charset="0"/>
            </a:endParaRPr>
          </a:p>
        </p:txBody>
      </p:sp>
      <p:sp>
        <p:nvSpPr>
          <p:cNvPr id="55" name="Freeform 6"/>
          <p:cNvSpPr/>
          <p:nvPr/>
        </p:nvSpPr>
        <p:spPr bwMode="gray">
          <a:xfrm flipH="1">
            <a:off x="10384737" y="7120582"/>
            <a:ext cx="1252639" cy="1285091"/>
          </a:xfrm>
          <a:custGeom>
            <a:avLst/>
            <a:gdLst>
              <a:gd name="connsiteX0" fmla="*/ 0 w 10047"/>
              <a:gd name="connsiteY0" fmla="*/ 9390 h 9390"/>
              <a:gd name="connsiteX1" fmla="*/ 10000 w 10047"/>
              <a:gd name="connsiteY1" fmla="*/ 0 h 9390"/>
            </a:gdLst>
            <a:ahLst/>
            <a:cxnLst>
              <a:cxn ang="0">
                <a:pos x="connsiteX0" y="connsiteY0"/>
              </a:cxn>
              <a:cxn ang="0">
                <a:pos x="connsiteX1" y="connsiteY1"/>
              </a:cxn>
            </a:cxnLst>
            <a:rect l="l" t="t" r="r" b="b"/>
            <a:pathLst>
              <a:path w="10047" h="9390">
                <a:moveTo>
                  <a:pt x="0" y="9390"/>
                </a:moveTo>
                <a:cubicBezTo>
                  <a:pt x="0" y="9390"/>
                  <a:pt x="10047" y="9383"/>
                  <a:pt x="10000" y="0"/>
                </a:cubicBezTo>
              </a:path>
            </a:pathLst>
          </a:custGeom>
          <a:noFill/>
          <a:ln w="12700" cap="rnd">
            <a:solidFill>
              <a:srgbClr val="002060"/>
            </a:solidFill>
            <a:prstDash val="sysDot"/>
            <a:round/>
          </a:ln>
        </p:spPr>
        <p:txBody>
          <a:bodyPr vert="horz" wrap="square" lIns="170688" tIns="85344" rIns="170688" bIns="85344" numCol="1" anchor="t" anchorCtr="0" compatLnSpc="1">
            <a:prstTxWarp prst="textNoShape">
              <a:avLst/>
            </a:prstTxWarp>
            <a:noAutofit/>
          </a:bodyPr>
          <a:lstStyle/>
          <a:p>
            <a:endParaRPr lang="en-US" sz="2053">
              <a:latin typeface="Verdana" panose="020B0604030504040204" pitchFamily="34" charset="0"/>
              <a:ea typeface="Verdana" panose="020B0604030504040204" pitchFamily="34" charset="0"/>
            </a:endParaRPr>
          </a:p>
        </p:txBody>
      </p:sp>
      <p:sp>
        <p:nvSpPr>
          <p:cNvPr id="56" name="Freeform 6"/>
          <p:cNvSpPr/>
          <p:nvPr/>
        </p:nvSpPr>
        <p:spPr bwMode="gray">
          <a:xfrm flipH="1">
            <a:off x="10789591" y="10395491"/>
            <a:ext cx="947732" cy="579674"/>
          </a:xfrm>
          <a:custGeom>
            <a:avLst/>
            <a:gdLst>
              <a:gd name="connsiteX0" fmla="*/ 0 w 10047"/>
              <a:gd name="connsiteY0" fmla="*/ 9390 h 9390"/>
              <a:gd name="connsiteX1" fmla="*/ 10000 w 10047"/>
              <a:gd name="connsiteY1" fmla="*/ 0 h 9390"/>
            </a:gdLst>
            <a:ahLst/>
            <a:cxnLst>
              <a:cxn ang="0">
                <a:pos x="connsiteX0" y="connsiteY0"/>
              </a:cxn>
              <a:cxn ang="0">
                <a:pos x="connsiteX1" y="connsiteY1"/>
              </a:cxn>
            </a:cxnLst>
            <a:rect l="l" t="t" r="r" b="b"/>
            <a:pathLst>
              <a:path w="10047" h="9390">
                <a:moveTo>
                  <a:pt x="0" y="9390"/>
                </a:moveTo>
                <a:cubicBezTo>
                  <a:pt x="0" y="9390"/>
                  <a:pt x="10047" y="9383"/>
                  <a:pt x="10000" y="0"/>
                </a:cubicBezTo>
              </a:path>
            </a:pathLst>
          </a:custGeom>
          <a:noFill/>
          <a:ln w="12700" cap="flat">
            <a:solidFill>
              <a:srgbClr val="002060"/>
            </a:solidFill>
            <a:prstDash val="sysDot"/>
            <a:bevel/>
          </a:ln>
        </p:spPr>
        <p:txBody>
          <a:bodyPr vert="horz" wrap="square" lIns="170688" tIns="85344" rIns="170688" bIns="85344" numCol="1" anchor="t" anchorCtr="0" compatLnSpc="1">
            <a:prstTxWarp prst="textNoShape">
              <a:avLst/>
            </a:prstTxWarp>
            <a:noAutofit/>
          </a:bodyPr>
          <a:lstStyle/>
          <a:p>
            <a:endParaRPr lang="en-US" sz="2053">
              <a:latin typeface="Verdana" panose="020B0604030504040204" pitchFamily="34" charset="0"/>
              <a:ea typeface="Verdana" panose="020B0604030504040204" pitchFamily="34" charset="0"/>
            </a:endParaRPr>
          </a:p>
        </p:txBody>
      </p:sp>
      <p:sp>
        <p:nvSpPr>
          <p:cNvPr id="53" name="Номер слайда 5">
            <a:extLst>
              <a:ext uri="{FF2B5EF4-FFF2-40B4-BE49-F238E27FC236}">
                <a16:creationId xmlns:a16="http://schemas.microsoft.com/office/drawing/2014/main" xmlns="" id="{A162B0E5-6BC8-4A48-BC33-6A1150DAE43B}"/>
              </a:ext>
            </a:extLst>
          </p:cNvPr>
          <p:cNvSpPr>
            <a:spLocks noGrp="1"/>
          </p:cNvSpPr>
          <p:nvPr>
            <p:ph type="sldNum" sz="quarter" idx="12"/>
          </p:nvPr>
        </p:nvSpPr>
        <p:spPr>
          <a:xfrm>
            <a:off x="21792668" y="12120033"/>
            <a:ext cx="963373" cy="681567"/>
          </a:xfrm>
        </p:spPr>
        <p:txBody>
          <a:bodyPr>
            <a:noAutofit/>
          </a:bodyPr>
          <a:lstStyle>
            <a:lvl1pPr>
              <a:defRPr sz="1680" b="0" i="0">
                <a:solidFill>
                  <a:srgbClr val="042054"/>
                </a:solidFill>
                <a:latin typeface="Verdana" panose="020B0604030504040204" pitchFamily="34" charset="0"/>
                <a:ea typeface="Verdana" panose="020B0604030504040204" pitchFamily="34" charset="0"/>
                <a:cs typeface="Verdana" panose="020B0604030504040204" pitchFamily="34" charset="0"/>
              </a:defRPr>
            </a:lvl1pPr>
          </a:lstStyle>
          <a:p>
            <a:pPr algn="ctr" rtl="0"/>
            <a:r>
              <a:rPr lang="kk" sz="1600" b="0" i="0" u="none" strike="noStrike">
                <a:solidFill>
                  <a:srgbClr val="002060"/>
                </a:solidFill>
                <a:highlight>
                  <a:srgbClr val="000000">
                    <a:alpha val="0"/>
                  </a:srgbClr>
                </a:highlight>
                <a:latin typeface="Verdana"/>
              </a:rPr>
              <a:t>10</a:t>
            </a:r>
            <a:endParaRPr lang="x-none">
              <a:solidFill>
                <a:srgbClr val="002060"/>
              </a:solidFill>
            </a:endParaRPr>
          </a:p>
        </p:txBody>
      </p:sp>
      <p:sp>
        <p:nvSpPr>
          <p:cNvPr id="59" name="Ellipse 69"/>
          <p:cNvSpPr/>
          <p:nvPr/>
        </p:nvSpPr>
        <p:spPr bwMode="gray">
          <a:xfrm>
            <a:off x="11637376" y="10363334"/>
            <a:ext cx="2503781" cy="1692107"/>
          </a:xfrm>
          <a:prstGeom prst="ellipse">
            <a:avLst/>
          </a:prstGeom>
          <a:solidFill>
            <a:schemeClr val="accent2">
              <a:lumMod val="75000"/>
            </a:schemeClr>
          </a:solidFill>
          <a:ln w="12700">
            <a:solidFill>
              <a:srgbClr val="002060"/>
            </a:solidFill>
            <a:round/>
          </a:ln>
          <a:effectLst>
            <a:outerShdw blurRad="114300" sx="103000" sy="103000" algn="ctr" rotWithShape="0">
              <a:prstClr val="black">
                <a:alpha val="67000"/>
              </a:prstClr>
            </a:outerShdw>
          </a:effectLst>
          <a:scene3d>
            <a:camera prst="orthographicFront"/>
            <a:lightRig rig="threePt" dir="t"/>
          </a:scene3d>
          <a:sp3d>
            <a:bevelT w="660400" h="660400"/>
          </a:sp3d>
        </p:spPr>
        <p:txBody>
          <a:bodyPr wrap="none" rtlCol="0" anchor="ctr">
            <a:noAutofit/>
          </a:bodyPr>
          <a:lstStyle/>
          <a:p>
            <a:pPr algn="ctr"/>
            <a:r>
              <a:rPr lang="kk" sz="1900" b="1" dirty="0">
                <a:solidFill>
                  <a:srgbClr val="FFFFFF"/>
                </a:solidFill>
                <a:highlight>
                  <a:srgbClr val="000000">
                    <a:alpha val="0"/>
                  </a:srgbClr>
                </a:highlight>
                <a:latin typeface="Verdana"/>
                <a:ea typeface="Verdana"/>
              </a:rPr>
              <a:t>СЕРВИСТІК  </a:t>
            </a:r>
          </a:p>
          <a:p>
            <a:pPr algn="ctr"/>
            <a:r>
              <a:rPr lang="kk" sz="1900" b="1" dirty="0">
                <a:solidFill>
                  <a:srgbClr val="FFFFFF"/>
                </a:solidFill>
                <a:highlight>
                  <a:srgbClr val="000000">
                    <a:alpha val="0"/>
                  </a:srgbClr>
                </a:highlight>
                <a:latin typeface="Verdana"/>
                <a:ea typeface="Verdana"/>
              </a:rPr>
              <a:t>ҚОЛДАУ</a:t>
            </a:r>
            <a:endParaRPr lang="ru-RU" sz="1960" b="1" dirty="0">
              <a:ln w="6350">
                <a:solidFill>
                  <a:schemeClr val="bg1"/>
                </a:solidFill>
              </a:ln>
              <a:solidFill>
                <a:schemeClr val="bg1"/>
              </a:solidFill>
              <a:effectLst>
                <a:innerShdw blurRad="63500" dist="50800" dir="13500000">
                  <a:prstClr val="black">
                    <a:alpha val="50000"/>
                  </a:prstClr>
                </a:innerShdw>
              </a:effectLst>
              <a:latin typeface="Verdana" panose="020B0604030504040204" pitchFamily="34" charset="0"/>
              <a:ea typeface="Verdana" panose="020B0604030504040204" pitchFamily="34" charset="0"/>
            </a:endParaRPr>
          </a:p>
          <a:p>
            <a:pPr algn="ctr" rtl="0"/>
            <a:r>
              <a:rPr lang="kk" sz="1900" b="1" i="0" u="none" strike="noStrike" dirty="0" smtClean="0">
                <a:solidFill>
                  <a:srgbClr val="FFFFFF"/>
                </a:solidFill>
                <a:highlight>
                  <a:srgbClr val="000000">
                    <a:alpha val="0"/>
                  </a:srgbClr>
                </a:highlight>
                <a:latin typeface="Verdana"/>
                <a:ea typeface="Verdana"/>
              </a:rPr>
              <a:t>ФУНКЦИЯЛАРЫ  </a:t>
            </a:r>
            <a:endParaRPr lang="kk" sz="1900" b="1" i="0" u="none" strike="noStrike" dirty="0">
              <a:solidFill>
                <a:srgbClr val="FFFFFF"/>
              </a:solidFill>
              <a:highlight>
                <a:srgbClr val="000000">
                  <a:alpha val="0"/>
                </a:srgbClr>
              </a:highlight>
              <a:latin typeface="Verdana"/>
              <a:ea typeface="Verdana"/>
            </a:endParaRPr>
          </a:p>
        </p:txBody>
      </p:sp>
      <p:sp>
        <p:nvSpPr>
          <p:cNvPr id="60" name="Freeform 6"/>
          <p:cNvSpPr/>
          <p:nvPr/>
        </p:nvSpPr>
        <p:spPr bwMode="gray">
          <a:xfrm rot="12371477" flipH="1" flipV="1">
            <a:off x="13865461" y="11591070"/>
            <a:ext cx="2094927" cy="468224"/>
          </a:xfrm>
          <a:custGeom>
            <a:avLst/>
            <a:gdLst>
              <a:gd name="connsiteX0" fmla="*/ 0 w 10047"/>
              <a:gd name="connsiteY0" fmla="*/ 9390 h 9390"/>
              <a:gd name="connsiteX1" fmla="*/ 10000 w 10047"/>
              <a:gd name="connsiteY1" fmla="*/ 0 h 9390"/>
            </a:gdLst>
            <a:ahLst/>
            <a:cxnLst>
              <a:cxn ang="0">
                <a:pos x="connsiteX0" y="connsiteY0"/>
              </a:cxn>
              <a:cxn ang="0">
                <a:pos x="connsiteX1" y="connsiteY1"/>
              </a:cxn>
            </a:cxnLst>
            <a:rect l="l" t="t" r="r" b="b"/>
            <a:pathLst>
              <a:path w="10047" h="9390">
                <a:moveTo>
                  <a:pt x="0" y="9390"/>
                </a:moveTo>
                <a:cubicBezTo>
                  <a:pt x="0" y="9390"/>
                  <a:pt x="10047" y="9383"/>
                  <a:pt x="10000" y="0"/>
                </a:cubicBezTo>
              </a:path>
            </a:pathLst>
          </a:custGeom>
          <a:noFill/>
          <a:ln w="12700" cap="flat">
            <a:solidFill>
              <a:srgbClr val="002060"/>
            </a:solidFill>
            <a:prstDash val="sysDot"/>
            <a:miter lim="800000"/>
          </a:ln>
        </p:spPr>
        <p:txBody>
          <a:bodyPr vert="horz" wrap="square" lIns="170688" tIns="85344" rIns="170688" bIns="85344" numCol="1" anchor="t" anchorCtr="0" compatLnSpc="1">
            <a:prstTxWarp prst="textNoShape">
              <a:avLst/>
            </a:prstTxWarp>
            <a:noAutofit/>
          </a:bodyPr>
          <a:lstStyle/>
          <a:p>
            <a:endParaRPr lang="en-US" sz="2053">
              <a:latin typeface="Verdana" panose="020B0604030504040204" pitchFamily="34" charset="0"/>
              <a:ea typeface="Verdana" panose="020B0604030504040204" pitchFamily="34" charset="0"/>
            </a:endParaRPr>
          </a:p>
        </p:txBody>
      </p:sp>
      <p:sp>
        <p:nvSpPr>
          <p:cNvPr id="51" name="Abgerundetes Rechteck 76"/>
          <p:cNvSpPr/>
          <p:nvPr/>
        </p:nvSpPr>
        <p:spPr bwMode="gray">
          <a:xfrm>
            <a:off x="15966984" y="9732674"/>
            <a:ext cx="5853111" cy="1020583"/>
          </a:xfrm>
          <a:prstGeom prst="roundRect">
            <a:avLst/>
          </a:prstGeom>
          <a:solidFill>
            <a:schemeClr val="accent2">
              <a:lumMod val="40000"/>
              <a:lumOff val="60000"/>
            </a:schemeClr>
          </a:solidFill>
          <a:ln w="12700">
            <a:solidFill>
              <a:srgbClr val="002060"/>
            </a:solidFill>
            <a:miter lim="800000"/>
          </a:ln>
          <a:effectLst>
            <a:outerShdw blurRad="127000" dist="63500" dir="2700000" algn="tl" rotWithShape="0">
              <a:prstClr val="black">
                <a:alpha val="40000"/>
              </a:prstClr>
            </a:outerShdw>
          </a:effectLst>
          <a:scene3d>
            <a:camera prst="orthographicFront"/>
            <a:lightRig rig="threePt" dir="t">
              <a:rot lat="0" lon="0" rev="1800000"/>
            </a:lightRig>
          </a:scene3d>
          <a:sp3d>
            <a:bevelT w="38100" h="38100"/>
          </a:sp3d>
        </p:spPr>
        <p:txBody>
          <a:bodyPr lIns="0" tIns="0" rIns="0" bIns="0" anchor="ctr" anchorCtr="0">
            <a:noAutofit/>
          </a:bodyPr>
          <a:lstStyle/>
          <a:p>
            <a:pPr algn="ctr" rtl="0">
              <a:lnSpc>
                <a:spcPct val="95000"/>
              </a:lnSpc>
              <a:spcAft>
                <a:spcPts val="1493"/>
              </a:spcAft>
              <a:buClr>
                <a:srgbClr val="969696"/>
              </a:buClr>
              <a:defRPr/>
            </a:pPr>
            <a:r>
              <a:rPr lang="kk" sz="2000" b="1" i="0" u="none" strike="noStrike" noProof="1">
                <a:solidFill>
                  <a:srgbClr val="000000"/>
                </a:solidFill>
                <a:highlight>
                  <a:srgbClr val="000000">
                    <a:alpha val="0"/>
                  </a:srgbClr>
                </a:highlight>
                <a:latin typeface="Verdana"/>
                <a:ea typeface="Verdana"/>
                <a:cs typeface="Arial"/>
              </a:rPr>
              <a:t>Экспорттық (экспортқа дейінгі) операцияларға кредит беру</a:t>
            </a:r>
          </a:p>
        </p:txBody>
      </p:sp>
      <p:sp>
        <p:nvSpPr>
          <p:cNvPr id="58" name="Abgerundetes Rechteck 77"/>
          <p:cNvSpPr/>
          <p:nvPr/>
        </p:nvSpPr>
        <p:spPr bwMode="gray">
          <a:xfrm>
            <a:off x="15966984" y="11435646"/>
            <a:ext cx="5882482" cy="860489"/>
          </a:xfrm>
          <a:prstGeom prst="roundRect">
            <a:avLst/>
          </a:prstGeom>
          <a:solidFill>
            <a:schemeClr val="accent2">
              <a:lumMod val="20000"/>
              <a:lumOff val="80000"/>
            </a:schemeClr>
          </a:solidFill>
          <a:ln w="12700">
            <a:solidFill>
              <a:srgbClr val="002060"/>
            </a:solidFill>
            <a:miter lim="800000"/>
          </a:ln>
          <a:effectLst>
            <a:outerShdw blurRad="127000" dist="63500" dir="2700000" algn="tl" rotWithShape="0">
              <a:prstClr val="black">
                <a:alpha val="40000"/>
              </a:prstClr>
            </a:outerShdw>
          </a:effectLst>
          <a:scene3d>
            <a:camera prst="orthographicFront"/>
            <a:lightRig rig="threePt" dir="t">
              <a:rot lat="0" lon="0" rev="1800000"/>
            </a:lightRig>
          </a:scene3d>
          <a:sp3d>
            <a:bevelT w="38100" h="38100"/>
          </a:sp3d>
        </p:spPr>
        <p:txBody>
          <a:bodyPr lIns="0" tIns="0" rIns="0" bIns="0" anchor="ctr" anchorCtr="0">
            <a:noAutofit/>
          </a:bodyPr>
          <a:lstStyle/>
          <a:p>
            <a:pPr algn="ctr" rtl="0">
              <a:lnSpc>
                <a:spcPct val="95000"/>
              </a:lnSpc>
              <a:spcAft>
                <a:spcPts val="1493"/>
              </a:spcAft>
              <a:buClr>
                <a:srgbClr val="969696"/>
              </a:buClr>
              <a:defRPr/>
            </a:pPr>
            <a:r>
              <a:rPr lang="kk" sz="2000" b="1" i="0" u="none" strike="noStrike" noProof="1">
                <a:solidFill>
                  <a:srgbClr val="000000"/>
                </a:solidFill>
                <a:highlight>
                  <a:srgbClr val="000000">
                    <a:alpha val="0"/>
                  </a:srgbClr>
                </a:highlight>
                <a:latin typeface="Verdana"/>
                <a:ea typeface="Verdana"/>
                <a:cs typeface="Arial"/>
              </a:rPr>
              <a:t>Экспортты сервистік және ақпараттық-аналитикалық қолдау</a:t>
            </a:r>
            <a:endParaRPr lang="ru-RU" sz="1960" noProof="1">
              <a:solidFill>
                <a:srgbClr val="000000"/>
              </a:solidFill>
              <a:latin typeface="Verdana" panose="020B0604030504040204" pitchFamily="34" charset="0"/>
              <a:ea typeface="Verdana" panose="020B0604030504040204" pitchFamily="34" charset="0"/>
              <a:cs typeface="Arial"/>
            </a:endParaRPr>
          </a:p>
        </p:txBody>
      </p:sp>
      <p:sp>
        <p:nvSpPr>
          <p:cNvPr id="39" name="Ellipse 69"/>
          <p:cNvSpPr/>
          <p:nvPr/>
        </p:nvSpPr>
        <p:spPr bwMode="gray">
          <a:xfrm>
            <a:off x="11553595" y="4335781"/>
            <a:ext cx="2635845" cy="2131651"/>
          </a:xfrm>
          <a:prstGeom prst="ellipse">
            <a:avLst/>
          </a:prstGeom>
          <a:solidFill>
            <a:srgbClr val="0070C0"/>
          </a:solidFill>
          <a:ln w="12700">
            <a:solidFill>
              <a:srgbClr val="002060"/>
            </a:solidFill>
            <a:round/>
          </a:ln>
          <a:effectLst>
            <a:outerShdw blurRad="114300" sx="103000" sy="103000" algn="ctr" rotWithShape="0">
              <a:prstClr val="black">
                <a:alpha val="67000"/>
              </a:prstClr>
            </a:outerShdw>
          </a:effectLst>
          <a:scene3d>
            <a:camera prst="orthographicFront"/>
            <a:lightRig rig="threePt" dir="t"/>
          </a:scene3d>
          <a:sp3d>
            <a:bevelT w="660400" h="660400"/>
          </a:sp3d>
        </p:spPr>
        <p:txBody>
          <a:bodyPr wrap="none" rtlCol="0" anchor="ctr">
            <a:noAutofit/>
          </a:bodyPr>
          <a:lstStyle/>
          <a:p>
            <a:pPr algn="ctr" rtl="0"/>
            <a:r>
              <a:rPr lang="kk" sz="2000" b="1" i="0" u="none" strike="noStrike" dirty="0" smtClean="0">
                <a:solidFill>
                  <a:srgbClr val="FFFFFF"/>
                </a:solidFill>
                <a:highlight>
                  <a:srgbClr val="000000">
                    <a:alpha val="0"/>
                  </a:srgbClr>
                </a:highlight>
                <a:latin typeface="Verdana"/>
                <a:ea typeface="Verdana"/>
              </a:rPr>
              <a:t>ЭКА</a:t>
            </a:r>
          </a:p>
          <a:p>
            <a:pPr algn="ctr" rtl="0"/>
            <a:r>
              <a:rPr lang="kk" sz="2000" b="1" i="0" u="none" strike="noStrike" dirty="0" smtClean="0">
                <a:solidFill>
                  <a:srgbClr val="FFFFFF"/>
                </a:solidFill>
                <a:highlight>
                  <a:srgbClr val="000000">
                    <a:alpha val="0"/>
                  </a:srgbClr>
                </a:highlight>
                <a:latin typeface="Verdana"/>
                <a:ea typeface="Verdana"/>
              </a:rPr>
              <a:t>ФУНКЦИЯЛАРЫ </a:t>
            </a:r>
            <a:endParaRPr lang="kk" sz="2000" b="1" i="0" u="none" strike="noStrike" dirty="0">
              <a:solidFill>
                <a:srgbClr val="FFFFFF"/>
              </a:solidFill>
              <a:highlight>
                <a:srgbClr val="000000">
                  <a:alpha val="0"/>
                </a:srgbClr>
              </a:highlight>
              <a:latin typeface="Verdana"/>
              <a:ea typeface="Verdana"/>
            </a:endParaRPr>
          </a:p>
          <a:p>
            <a:pPr algn="ctr" rtl="0"/>
            <a:endParaRPr lang="kk" sz="2000" b="1" i="0" u="none" strike="noStrike" dirty="0">
              <a:solidFill>
                <a:srgbClr val="FFFFFF"/>
              </a:solidFill>
              <a:highlight>
                <a:srgbClr val="000000">
                  <a:alpha val="0"/>
                </a:srgbClr>
              </a:highlight>
              <a:latin typeface="Verdana"/>
              <a:ea typeface="Verdana"/>
            </a:endParaRPr>
          </a:p>
        </p:txBody>
      </p:sp>
      <p:pic>
        <p:nvPicPr>
          <p:cNvPr id="5" name="Picture 6" descr="Development Bank of Kazakhstan - Colvi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1378434" y="6712502"/>
            <a:ext cx="2755903" cy="750745"/>
          </a:xfrm>
          <a:prstGeom prst="rect">
            <a:avLst/>
          </a:prstGeom>
          <a:noFill/>
          <a:extLst>
            <a:ext uri="{909E8E84-426E-40DD-AFC4-6F175D3DCCD1}">
              <a14:hiddenFill xmlns:a14="http://schemas.microsoft.com/office/drawing/2010/main">
                <a:solidFill>
                  <a:srgbClr val="FFFFFF"/>
                </a:solidFill>
              </a14:hiddenFill>
            </a:ext>
          </a:extLst>
        </p:spPr>
      </p:pic>
      <p:cxnSp>
        <p:nvCxnSpPr>
          <p:cNvPr id="57" name="Gerade Verbindung 58"/>
          <p:cNvCxnSpPr>
            <a:endCxn id="12" idx="3"/>
          </p:cNvCxnSpPr>
          <p:nvPr/>
        </p:nvCxnSpPr>
        <p:spPr bwMode="gray">
          <a:xfrm flipH="1">
            <a:off x="6328833" y="10494154"/>
            <a:ext cx="1160072" cy="0"/>
          </a:xfrm>
          <a:prstGeom prst="line">
            <a:avLst/>
          </a:prstGeom>
          <a:ln w="12700">
            <a:solidFill>
              <a:srgbClr val="00206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096185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4410633" y="233083"/>
            <a:ext cx="17499106" cy="646331"/>
          </a:xfrm>
          <a:prstGeom prst="rect">
            <a:avLst/>
          </a:prstGeom>
        </p:spPr>
        <p:txBody>
          <a:bodyPr wrap="square">
            <a:noAutofit/>
          </a:bodyPr>
          <a:lstStyle/>
          <a:p>
            <a:pPr rtl="0"/>
            <a:r>
              <a:rPr lang="kk" sz="3600" b="1" i="0" u="none" strike="noStrike">
                <a:solidFill>
                  <a:srgbClr val="2C567A"/>
                </a:solidFill>
                <a:highlight>
                  <a:srgbClr val="000000">
                    <a:alpha val="0"/>
                  </a:srgbClr>
                </a:highlight>
                <a:latin typeface="Verdana"/>
                <a:ea typeface="Verdana"/>
              </a:rPr>
              <a:t>КҮТІЛЕТІН ӘСЕР</a:t>
            </a:r>
            <a:endParaRPr lang="ru-RU" sz="3600" b="1">
              <a:solidFill>
                <a:srgbClr val="2C567A"/>
              </a:solidFill>
              <a:latin typeface="Verdana" panose="020B0604030504040204" pitchFamily="34" charset="0"/>
              <a:ea typeface="Verdana" panose="020B0604030504040204" pitchFamily="34" charset="0"/>
            </a:endParaRPr>
          </a:p>
        </p:txBody>
      </p:sp>
      <p:sp>
        <p:nvSpPr>
          <p:cNvPr id="4" name="Прямоугольник 3"/>
          <p:cNvSpPr/>
          <p:nvPr/>
        </p:nvSpPr>
        <p:spPr>
          <a:xfrm>
            <a:off x="1075763" y="1987659"/>
            <a:ext cx="21138781" cy="1446550"/>
          </a:xfrm>
          <a:prstGeom prst="rect">
            <a:avLst/>
          </a:prstGeom>
          <a:solidFill>
            <a:srgbClr val="2C567A"/>
          </a:solidFill>
        </p:spPr>
        <p:txBody>
          <a:bodyPr wrap="square">
            <a:noAutofit/>
          </a:bodyPr>
          <a:lstStyle/>
          <a:p>
            <a:pPr algn="ctr"/>
            <a:endParaRPr lang="ru-RU" sz="2800" b="1" smtClean="0">
              <a:solidFill>
                <a:schemeClr val="bg1"/>
              </a:solidFill>
              <a:latin typeface="Verdana" panose="020B0604030504040204" pitchFamily="34" charset="0"/>
              <a:ea typeface="Verdana" panose="020B0604030504040204" pitchFamily="34" charset="0"/>
            </a:endParaRPr>
          </a:p>
          <a:p>
            <a:pPr algn="ctr" rtl="0"/>
            <a:r>
              <a:rPr lang="kk" sz="3200" b="1" i="0" u="none" strike="noStrike">
                <a:solidFill>
                  <a:srgbClr val="FFFFFF"/>
                </a:solidFill>
                <a:highlight>
                  <a:srgbClr val="000000">
                    <a:alpha val="0"/>
                  </a:srgbClr>
                </a:highlight>
                <a:latin typeface="Verdana"/>
                <a:ea typeface="Verdana"/>
              </a:rPr>
              <a:t>ЭКА туралы заңның қабылдануы</a:t>
            </a:r>
          </a:p>
          <a:p>
            <a:pPr algn="ctr"/>
            <a:endParaRPr lang="ru-RU" sz="2800" b="1" smtClean="0">
              <a:solidFill>
                <a:schemeClr val="bg1"/>
              </a:solidFill>
              <a:latin typeface="Verdana" panose="020B0604030504040204" pitchFamily="34" charset="0"/>
              <a:ea typeface="Verdana" panose="020B0604030504040204" pitchFamily="34" charset="0"/>
            </a:endParaRPr>
          </a:p>
        </p:txBody>
      </p:sp>
      <p:sp>
        <p:nvSpPr>
          <p:cNvPr id="8" name="Прямоугольник 7"/>
          <p:cNvSpPr/>
          <p:nvPr/>
        </p:nvSpPr>
        <p:spPr>
          <a:xfrm>
            <a:off x="1228164" y="4480899"/>
            <a:ext cx="20833976" cy="5570756"/>
          </a:xfrm>
          <a:prstGeom prst="rect">
            <a:avLst/>
          </a:prstGeom>
          <a:solidFill>
            <a:srgbClr val="D5E4F0"/>
          </a:solidFill>
        </p:spPr>
        <p:txBody>
          <a:bodyPr wrap="square">
            <a:noAutofit/>
          </a:bodyPr>
          <a:lstStyle/>
          <a:p>
            <a:pPr marL="457200" indent="-457200">
              <a:buFont typeface="Wingdings" panose="05000000000000000000" pitchFamily="2" charset="2"/>
              <a:buChar char="Ø"/>
            </a:pPr>
            <a:endParaRPr lang="ru-RU" sz="2800" b="1" dirty="0" smtClean="0">
              <a:solidFill>
                <a:srgbClr val="000000"/>
              </a:solidFill>
              <a:latin typeface="Verdana" panose="020B0604030504040204" pitchFamily="34" charset="0"/>
              <a:ea typeface="Verdana" panose="020B0604030504040204" pitchFamily="34" charset="0"/>
              <a:cs typeface="Arimo" panose="020B0604020202020204" charset="0"/>
            </a:endParaRPr>
          </a:p>
          <a:p>
            <a:pPr marL="457200" indent="-457200" rtl="0">
              <a:buFont typeface="Wingdings" panose="05000000000000000000" pitchFamily="2" charset="2"/>
              <a:buChar char="Ø"/>
            </a:pPr>
            <a:r>
              <a:rPr lang="kk" sz="2800" b="1" i="0" u="none" strike="noStrike" dirty="0">
                <a:highlight>
                  <a:srgbClr val="000000">
                    <a:alpha val="0"/>
                  </a:srgbClr>
                </a:highlight>
                <a:latin typeface="Verdana"/>
                <a:ea typeface="Verdana"/>
              </a:rPr>
              <a:t>2025 жылға қарай тауарлар мен көрсетілетін қызметтердің шикізаттық емес экспорты көлемінің 41 млрд. USD дейін өсуіне жәрдемдесуге мүмкіндік береді </a:t>
            </a:r>
            <a:r>
              <a:rPr lang="kk" sz="2800" b="0" i="0" u="none" strike="noStrike" dirty="0">
                <a:highlight>
                  <a:srgbClr val="000000">
                    <a:alpha val="0"/>
                  </a:srgbClr>
                </a:highlight>
                <a:latin typeface="Verdana"/>
                <a:ea typeface="Verdana"/>
              </a:rPr>
              <a:t>("Қазақстандықтардың әл-ауқатын арттыруға бағытталған тұрақты экономикалық өсу" ұлттық жобасы)</a:t>
            </a:r>
            <a:endParaRPr lang="kk" sz="2800" b="0" i="0" u="none" strike="noStrike" dirty="0">
              <a:solidFill>
                <a:srgbClr val="000000"/>
              </a:solidFill>
              <a:highlight>
                <a:srgbClr val="000000">
                  <a:alpha val="0"/>
                </a:srgbClr>
              </a:highlight>
              <a:latin typeface="Verdana"/>
              <a:ea typeface="Verdana"/>
              <a:cs typeface="Arimo" panose="020B0604020202020204" charset="0"/>
            </a:endParaRPr>
          </a:p>
          <a:p>
            <a:pPr marL="457200" indent="-457200">
              <a:buFont typeface="Wingdings" panose="05000000000000000000" pitchFamily="2" charset="2"/>
              <a:buChar char="Ø"/>
            </a:pPr>
            <a:endParaRPr lang="ru-RU" sz="2800" b="1" dirty="0" smtClean="0">
              <a:solidFill>
                <a:srgbClr val="000000"/>
              </a:solidFill>
              <a:latin typeface="Verdana" panose="020B0604030504040204" pitchFamily="34" charset="0"/>
              <a:ea typeface="Verdana" panose="020B0604030504040204" pitchFamily="34" charset="0"/>
              <a:cs typeface="Arimo" panose="020B0604020202020204" charset="0"/>
            </a:endParaRPr>
          </a:p>
          <a:p>
            <a:pPr marL="457200" indent="-457200" algn="just" rtl="0">
              <a:buFont typeface="Wingdings" panose="05000000000000000000" pitchFamily="2" charset="2"/>
              <a:buChar char="Ø"/>
            </a:pPr>
            <a:r>
              <a:rPr lang="kk" sz="2800" b="1" i="0" u="none" strike="noStrike" dirty="0">
                <a:solidFill>
                  <a:srgbClr val="000000"/>
                </a:solidFill>
                <a:highlight>
                  <a:srgbClr val="000000">
                    <a:alpha val="0"/>
                  </a:srgbClr>
                </a:highlight>
                <a:latin typeface="Verdana"/>
                <a:ea typeface="Verdana"/>
                <a:cs typeface="Arimo" panose="020B0604020202020204" charset="0"/>
              </a:rPr>
              <a:t>отандық экспорттаушыларға жедел қолдау шараларын көрсетуге, Үкімет пен мүдделі мемлекеттік органдар тарапынан ЭКА қызметіне есеп беру және бақылау механизмдерін белгілеуге бағытталған ЭКА қызметін реттеудің жаңа тәртібін белгілеу </a:t>
            </a:r>
          </a:p>
          <a:p>
            <a:pPr marL="457200" indent="-457200">
              <a:buFont typeface="Wingdings" panose="05000000000000000000" pitchFamily="2" charset="2"/>
              <a:buChar char="Ø"/>
            </a:pPr>
            <a:endParaRPr lang="ru-RU" sz="2800" b="1" dirty="0">
              <a:solidFill>
                <a:srgbClr val="000000"/>
              </a:solidFill>
              <a:latin typeface="Verdana" panose="020B0604030504040204" pitchFamily="34" charset="0"/>
              <a:ea typeface="Verdana" panose="020B0604030504040204" pitchFamily="34" charset="0"/>
              <a:cs typeface="Arimo" panose="020B0604020202020204" charset="0"/>
            </a:endParaRPr>
          </a:p>
          <a:p>
            <a:pPr marL="457200" indent="-457200">
              <a:buFont typeface="Wingdings" panose="05000000000000000000" pitchFamily="2" charset="2"/>
              <a:buChar char="Ø"/>
            </a:pPr>
            <a:r>
              <a:rPr lang="ru-RU" sz="2800" b="1" dirty="0" err="1" smtClean="0">
                <a:solidFill>
                  <a:srgbClr val="000000"/>
                </a:solidFill>
                <a:highlight>
                  <a:srgbClr val="000000">
                    <a:alpha val="0"/>
                  </a:srgbClr>
                </a:highlight>
                <a:latin typeface="Verdana"/>
                <a:ea typeface="Verdana"/>
                <a:cs typeface="Arimo" panose="020B0604020202020204" charset="0"/>
              </a:rPr>
              <a:t>экспорттық</a:t>
            </a:r>
            <a:r>
              <a:rPr lang="ru-RU" sz="2800" b="1" dirty="0" smtClean="0">
                <a:solidFill>
                  <a:srgbClr val="000000"/>
                </a:solidFill>
                <a:highlight>
                  <a:srgbClr val="000000">
                    <a:alpha val="0"/>
                  </a:srgbClr>
                </a:highlight>
                <a:latin typeface="Verdana"/>
                <a:ea typeface="Verdana"/>
                <a:cs typeface="Arimo" panose="020B0604020202020204" charset="0"/>
              </a:rPr>
              <a:t> </a:t>
            </a:r>
            <a:r>
              <a:rPr lang="ru-RU" sz="2800" b="1" dirty="0" err="1">
                <a:solidFill>
                  <a:srgbClr val="000000"/>
                </a:solidFill>
                <a:highlight>
                  <a:srgbClr val="000000">
                    <a:alpha val="0"/>
                  </a:srgbClr>
                </a:highlight>
                <a:latin typeface="Verdana"/>
                <a:ea typeface="Verdana"/>
                <a:cs typeface="Arimo" panose="020B0604020202020204" charset="0"/>
              </a:rPr>
              <a:t>операцияларға</a:t>
            </a:r>
            <a:r>
              <a:rPr lang="ru-RU" sz="2800" b="1" dirty="0">
                <a:solidFill>
                  <a:srgbClr val="000000"/>
                </a:solidFill>
                <a:highlight>
                  <a:srgbClr val="000000">
                    <a:alpha val="0"/>
                  </a:srgbClr>
                </a:highlight>
                <a:latin typeface="Verdana"/>
                <a:ea typeface="Verdana"/>
                <a:cs typeface="Arimo" panose="020B0604020202020204" charset="0"/>
              </a:rPr>
              <a:t> </a:t>
            </a:r>
            <a:r>
              <a:rPr lang="ru-RU" sz="2800" b="1" dirty="0" err="1">
                <a:solidFill>
                  <a:srgbClr val="000000"/>
                </a:solidFill>
                <a:highlight>
                  <a:srgbClr val="000000">
                    <a:alpha val="0"/>
                  </a:srgbClr>
                </a:highlight>
                <a:latin typeface="Verdana"/>
                <a:ea typeface="Verdana"/>
                <a:cs typeface="Arimo" panose="020B0604020202020204" charset="0"/>
              </a:rPr>
              <a:t>кепілдік</a:t>
            </a:r>
            <a:r>
              <a:rPr lang="ru-RU" sz="2800" b="1" dirty="0">
                <a:solidFill>
                  <a:srgbClr val="000000"/>
                </a:solidFill>
                <a:highlight>
                  <a:srgbClr val="000000">
                    <a:alpha val="0"/>
                  </a:srgbClr>
                </a:highlight>
                <a:latin typeface="Verdana"/>
                <a:ea typeface="Verdana"/>
                <a:cs typeface="Arimo" panose="020B0604020202020204" charset="0"/>
              </a:rPr>
              <a:t> беру, </a:t>
            </a:r>
            <a:r>
              <a:rPr lang="ru-RU" sz="2800" b="1" dirty="0" err="1">
                <a:solidFill>
                  <a:srgbClr val="000000"/>
                </a:solidFill>
                <a:highlight>
                  <a:srgbClr val="000000">
                    <a:alpha val="0"/>
                  </a:srgbClr>
                </a:highlight>
                <a:latin typeface="Verdana"/>
                <a:ea typeface="Verdana"/>
                <a:cs typeface="Arimo" panose="020B0604020202020204" charset="0"/>
              </a:rPr>
              <a:t>сауданы</a:t>
            </a:r>
            <a:r>
              <a:rPr lang="ru-RU" sz="2800" b="1" dirty="0">
                <a:solidFill>
                  <a:srgbClr val="000000"/>
                </a:solidFill>
                <a:highlight>
                  <a:srgbClr val="000000">
                    <a:alpha val="0"/>
                  </a:srgbClr>
                </a:highlight>
                <a:latin typeface="Verdana"/>
                <a:ea typeface="Verdana"/>
                <a:cs typeface="Arimo" panose="020B0604020202020204" charset="0"/>
              </a:rPr>
              <a:t> </a:t>
            </a:r>
            <a:r>
              <a:rPr lang="ru-RU" sz="2800" b="1" dirty="0" err="1">
                <a:solidFill>
                  <a:srgbClr val="000000"/>
                </a:solidFill>
                <a:highlight>
                  <a:srgbClr val="000000">
                    <a:alpha val="0"/>
                  </a:srgbClr>
                </a:highlight>
                <a:latin typeface="Verdana"/>
                <a:ea typeface="Verdana"/>
                <a:cs typeface="Arimo" panose="020B0604020202020204" charset="0"/>
              </a:rPr>
              <a:t>қаржыландыру</a:t>
            </a:r>
            <a:r>
              <a:rPr lang="ru-RU" sz="2800" b="1" dirty="0">
                <a:solidFill>
                  <a:srgbClr val="000000"/>
                </a:solidFill>
                <a:highlight>
                  <a:srgbClr val="000000">
                    <a:alpha val="0"/>
                  </a:srgbClr>
                </a:highlight>
                <a:latin typeface="Verdana"/>
                <a:ea typeface="Verdana"/>
                <a:cs typeface="Arimo" panose="020B0604020202020204" charset="0"/>
              </a:rPr>
              <a:t> </a:t>
            </a:r>
            <a:r>
              <a:rPr lang="ru-RU" sz="2800" b="1" dirty="0" err="1">
                <a:solidFill>
                  <a:srgbClr val="000000"/>
                </a:solidFill>
                <a:highlight>
                  <a:srgbClr val="000000">
                    <a:alpha val="0"/>
                  </a:srgbClr>
                </a:highlight>
                <a:latin typeface="Verdana"/>
                <a:ea typeface="Verdana"/>
                <a:cs typeface="Arimo" panose="020B0604020202020204" charset="0"/>
              </a:rPr>
              <a:t>мөлшерлемесін</a:t>
            </a:r>
            <a:r>
              <a:rPr lang="ru-RU" sz="2800" b="1" dirty="0">
                <a:solidFill>
                  <a:srgbClr val="000000"/>
                </a:solidFill>
                <a:highlight>
                  <a:srgbClr val="000000">
                    <a:alpha val="0"/>
                  </a:srgbClr>
                </a:highlight>
                <a:latin typeface="Verdana"/>
                <a:ea typeface="Verdana"/>
                <a:cs typeface="Arimo" panose="020B0604020202020204" charset="0"/>
              </a:rPr>
              <a:t> </a:t>
            </a:r>
            <a:r>
              <a:rPr lang="ru-RU" sz="2800" b="1" dirty="0" err="1">
                <a:solidFill>
                  <a:srgbClr val="000000"/>
                </a:solidFill>
                <a:highlight>
                  <a:srgbClr val="000000">
                    <a:alpha val="0"/>
                  </a:srgbClr>
                </a:highlight>
                <a:latin typeface="Verdana"/>
                <a:ea typeface="Verdana"/>
                <a:cs typeface="Arimo" panose="020B0604020202020204" charset="0"/>
              </a:rPr>
              <a:t>субсидиялау</a:t>
            </a:r>
            <a:r>
              <a:rPr lang="ru-RU" sz="2800" b="1" dirty="0">
                <a:solidFill>
                  <a:srgbClr val="000000"/>
                </a:solidFill>
                <a:highlight>
                  <a:srgbClr val="000000">
                    <a:alpha val="0"/>
                  </a:srgbClr>
                </a:highlight>
                <a:latin typeface="Verdana"/>
                <a:ea typeface="Verdana"/>
                <a:cs typeface="Arimo" panose="020B0604020202020204" charset="0"/>
              </a:rPr>
              <a:t> </a:t>
            </a:r>
            <a:r>
              <a:rPr lang="ru-RU" sz="2800" b="1" dirty="0" err="1">
                <a:solidFill>
                  <a:srgbClr val="000000"/>
                </a:solidFill>
                <a:highlight>
                  <a:srgbClr val="000000">
                    <a:alpha val="0"/>
                  </a:srgbClr>
                </a:highlight>
                <a:latin typeface="Verdana"/>
                <a:ea typeface="Verdana"/>
                <a:cs typeface="Arimo" panose="020B0604020202020204" charset="0"/>
              </a:rPr>
              <a:t>және</a:t>
            </a:r>
            <a:r>
              <a:rPr lang="ru-RU" sz="2800" b="1" dirty="0">
                <a:solidFill>
                  <a:srgbClr val="000000"/>
                </a:solidFill>
                <a:highlight>
                  <a:srgbClr val="000000">
                    <a:alpha val="0"/>
                  </a:srgbClr>
                </a:highlight>
                <a:latin typeface="Verdana"/>
                <a:ea typeface="Verdana"/>
                <a:cs typeface="Arimo" panose="020B0604020202020204" charset="0"/>
              </a:rPr>
              <a:t> </a:t>
            </a:r>
            <a:r>
              <a:rPr lang="ru-RU" sz="2800" b="1" dirty="0" smtClean="0">
                <a:solidFill>
                  <a:srgbClr val="000000"/>
                </a:solidFill>
                <a:highlight>
                  <a:srgbClr val="000000">
                    <a:alpha val="0"/>
                  </a:srgbClr>
                </a:highlight>
                <a:latin typeface="Verdana"/>
                <a:ea typeface="Verdana"/>
                <a:cs typeface="Arimo" panose="020B0604020202020204" charset="0"/>
              </a:rPr>
              <a:t>ЭКА-</a:t>
            </a:r>
            <a:r>
              <a:rPr lang="ru-RU" sz="2800" b="1" dirty="0" err="1" smtClean="0">
                <a:solidFill>
                  <a:srgbClr val="000000"/>
                </a:solidFill>
                <a:highlight>
                  <a:srgbClr val="000000">
                    <a:alpha val="0"/>
                  </a:srgbClr>
                </a:highlight>
                <a:latin typeface="Verdana"/>
                <a:ea typeface="Verdana"/>
                <a:cs typeface="Arimo" panose="020B0604020202020204" charset="0"/>
              </a:rPr>
              <a:t>ның</a:t>
            </a:r>
            <a:r>
              <a:rPr lang="ru-RU" sz="2800" b="1" dirty="0" smtClean="0">
                <a:solidFill>
                  <a:srgbClr val="000000"/>
                </a:solidFill>
                <a:highlight>
                  <a:srgbClr val="000000">
                    <a:alpha val="0"/>
                  </a:srgbClr>
                </a:highlight>
                <a:latin typeface="Verdana"/>
                <a:ea typeface="Verdana"/>
                <a:cs typeface="Arimo" panose="020B0604020202020204" charset="0"/>
              </a:rPr>
              <a:t> </a:t>
            </a:r>
            <a:r>
              <a:rPr lang="ru-RU" sz="2800" b="1" dirty="0" err="1">
                <a:solidFill>
                  <a:srgbClr val="000000"/>
                </a:solidFill>
                <a:highlight>
                  <a:srgbClr val="000000">
                    <a:alpha val="0"/>
                  </a:srgbClr>
                </a:highlight>
                <a:latin typeface="Verdana"/>
                <a:ea typeface="Verdana"/>
                <a:cs typeface="Arimo" panose="020B0604020202020204" charset="0"/>
              </a:rPr>
              <a:t>қосымша</a:t>
            </a:r>
            <a:r>
              <a:rPr lang="ru-RU" sz="2800" b="1" dirty="0">
                <a:solidFill>
                  <a:srgbClr val="000000"/>
                </a:solidFill>
                <a:highlight>
                  <a:srgbClr val="000000">
                    <a:alpha val="0"/>
                  </a:srgbClr>
                </a:highlight>
                <a:latin typeface="Verdana"/>
                <a:ea typeface="Verdana"/>
                <a:cs typeface="Arimo" panose="020B0604020202020204" charset="0"/>
              </a:rPr>
              <a:t> </a:t>
            </a:r>
            <a:r>
              <a:rPr lang="ru-RU" sz="2800" b="1" dirty="0" err="1">
                <a:solidFill>
                  <a:srgbClr val="000000"/>
                </a:solidFill>
                <a:highlight>
                  <a:srgbClr val="000000">
                    <a:alpha val="0"/>
                  </a:srgbClr>
                </a:highlight>
                <a:latin typeface="Verdana"/>
                <a:ea typeface="Verdana"/>
                <a:cs typeface="Arimo" panose="020B0604020202020204" charset="0"/>
              </a:rPr>
              <a:t>функцияларын</a:t>
            </a:r>
            <a:r>
              <a:rPr lang="ru-RU" sz="2800" b="1" dirty="0">
                <a:solidFill>
                  <a:srgbClr val="000000"/>
                </a:solidFill>
                <a:highlight>
                  <a:srgbClr val="000000">
                    <a:alpha val="0"/>
                  </a:srgbClr>
                </a:highlight>
                <a:latin typeface="Verdana"/>
                <a:ea typeface="Verdana"/>
                <a:cs typeface="Arimo" panose="020B0604020202020204" charset="0"/>
              </a:rPr>
              <a:t> </a:t>
            </a:r>
            <a:r>
              <a:rPr lang="ru-RU" sz="2800" b="1" dirty="0" err="1">
                <a:solidFill>
                  <a:srgbClr val="000000"/>
                </a:solidFill>
                <a:highlight>
                  <a:srgbClr val="000000">
                    <a:alpha val="0"/>
                  </a:srgbClr>
                </a:highlight>
                <a:latin typeface="Verdana"/>
                <a:ea typeface="Verdana"/>
                <a:cs typeface="Arimo" panose="020B0604020202020204" charset="0"/>
              </a:rPr>
              <a:t>енгізуге</a:t>
            </a:r>
            <a:r>
              <a:rPr lang="ru-RU" sz="2800" b="1" dirty="0">
                <a:solidFill>
                  <a:srgbClr val="000000"/>
                </a:solidFill>
                <a:highlight>
                  <a:srgbClr val="000000">
                    <a:alpha val="0"/>
                  </a:srgbClr>
                </a:highlight>
                <a:latin typeface="Verdana"/>
                <a:ea typeface="Verdana"/>
                <a:cs typeface="Arimo" panose="020B0604020202020204" charset="0"/>
              </a:rPr>
              <a:t> </a:t>
            </a:r>
            <a:r>
              <a:rPr lang="ru-RU" sz="2800" b="1" dirty="0" err="1">
                <a:solidFill>
                  <a:srgbClr val="000000"/>
                </a:solidFill>
                <a:highlight>
                  <a:srgbClr val="000000">
                    <a:alpha val="0"/>
                  </a:srgbClr>
                </a:highlight>
                <a:latin typeface="Verdana"/>
                <a:ea typeface="Verdana"/>
                <a:cs typeface="Arimo" panose="020B0604020202020204" charset="0"/>
              </a:rPr>
              <a:t>шектеуді</a:t>
            </a:r>
            <a:r>
              <a:rPr lang="ru-RU" sz="2800" b="1" dirty="0">
                <a:solidFill>
                  <a:srgbClr val="000000"/>
                </a:solidFill>
                <a:highlight>
                  <a:srgbClr val="000000">
                    <a:alpha val="0"/>
                  </a:srgbClr>
                </a:highlight>
                <a:latin typeface="Verdana"/>
                <a:ea typeface="Verdana"/>
                <a:cs typeface="Arimo" panose="020B0604020202020204" charset="0"/>
              </a:rPr>
              <a:t> </a:t>
            </a:r>
            <a:r>
              <a:rPr lang="ru-RU" sz="2800" b="1" dirty="0" err="1">
                <a:solidFill>
                  <a:srgbClr val="000000"/>
                </a:solidFill>
                <a:highlight>
                  <a:srgbClr val="000000">
                    <a:alpha val="0"/>
                  </a:srgbClr>
                </a:highlight>
                <a:latin typeface="Verdana"/>
                <a:ea typeface="Verdana"/>
                <a:cs typeface="Arimo" panose="020B0604020202020204" charset="0"/>
              </a:rPr>
              <a:t>жою</a:t>
            </a:r>
            <a:r>
              <a:rPr lang="ru-RU" sz="2800" b="1" dirty="0">
                <a:solidFill>
                  <a:srgbClr val="000000"/>
                </a:solidFill>
                <a:highlight>
                  <a:srgbClr val="000000">
                    <a:alpha val="0"/>
                  </a:srgbClr>
                </a:highlight>
                <a:latin typeface="Verdana"/>
                <a:ea typeface="Verdana"/>
                <a:cs typeface="Arimo" panose="020B0604020202020204" charset="0"/>
              </a:rPr>
              <a:t> </a:t>
            </a:r>
            <a:r>
              <a:rPr lang="ru-RU" sz="2800" b="1" dirty="0" err="1">
                <a:solidFill>
                  <a:srgbClr val="000000"/>
                </a:solidFill>
                <a:highlight>
                  <a:srgbClr val="000000">
                    <a:alpha val="0"/>
                  </a:srgbClr>
                </a:highlight>
                <a:latin typeface="Verdana"/>
                <a:ea typeface="Verdana"/>
                <a:cs typeface="Arimo" panose="020B0604020202020204" charset="0"/>
              </a:rPr>
              <a:t>үшін</a:t>
            </a:r>
            <a:r>
              <a:rPr lang="ru-RU" sz="2800" b="1" dirty="0">
                <a:solidFill>
                  <a:srgbClr val="000000"/>
                </a:solidFill>
                <a:highlight>
                  <a:srgbClr val="000000">
                    <a:alpha val="0"/>
                  </a:srgbClr>
                </a:highlight>
                <a:latin typeface="Verdana"/>
                <a:ea typeface="Verdana"/>
                <a:cs typeface="Arimo" panose="020B0604020202020204" charset="0"/>
              </a:rPr>
              <a:t> </a:t>
            </a:r>
            <a:r>
              <a:rPr lang="ru-RU" sz="2800" b="1" dirty="0" err="1">
                <a:solidFill>
                  <a:srgbClr val="000000"/>
                </a:solidFill>
                <a:highlight>
                  <a:srgbClr val="000000">
                    <a:alpha val="0"/>
                  </a:srgbClr>
                </a:highlight>
                <a:latin typeface="Verdana"/>
                <a:ea typeface="Verdana"/>
                <a:cs typeface="Arimo" panose="020B0604020202020204" charset="0"/>
              </a:rPr>
              <a:t>экспорттаушыларды</a:t>
            </a:r>
            <a:r>
              <a:rPr lang="ru-RU" sz="2800" b="1" dirty="0">
                <a:solidFill>
                  <a:srgbClr val="000000"/>
                </a:solidFill>
                <a:highlight>
                  <a:srgbClr val="000000">
                    <a:alpha val="0"/>
                  </a:srgbClr>
                </a:highlight>
                <a:latin typeface="Verdana"/>
                <a:ea typeface="Verdana"/>
                <a:cs typeface="Arimo" panose="020B0604020202020204" charset="0"/>
              </a:rPr>
              <a:t> </a:t>
            </a:r>
            <a:r>
              <a:rPr lang="ru-RU" sz="2800" b="1" dirty="0" err="1">
                <a:solidFill>
                  <a:srgbClr val="000000"/>
                </a:solidFill>
                <a:highlight>
                  <a:srgbClr val="000000">
                    <a:alpha val="0"/>
                  </a:srgbClr>
                </a:highlight>
                <a:latin typeface="Verdana"/>
                <a:ea typeface="Verdana"/>
                <a:cs typeface="Arimo" panose="020B0604020202020204" charset="0"/>
              </a:rPr>
              <a:t>қаржылық</a:t>
            </a:r>
            <a:r>
              <a:rPr lang="ru-RU" sz="2800" b="1" dirty="0">
                <a:solidFill>
                  <a:srgbClr val="000000"/>
                </a:solidFill>
                <a:highlight>
                  <a:srgbClr val="000000">
                    <a:alpha val="0"/>
                  </a:srgbClr>
                </a:highlight>
                <a:latin typeface="Verdana"/>
                <a:ea typeface="Verdana"/>
                <a:cs typeface="Arimo" panose="020B0604020202020204" charset="0"/>
              </a:rPr>
              <a:t> </a:t>
            </a:r>
            <a:r>
              <a:rPr lang="ru-RU" sz="2800" b="1" dirty="0" err="1">
                <a:solidFill>
                  <a:srgbClr val="000000"/>
                </a:solidFill>
                <a:highlight>
                  <a:srgbClr val="000000">
                    <a:alpha val="0"/>
                  </a:srgbClr>
                </a:highlight>
                <a:latin typeface="Verdana"/>
                <a:ea typeface="Verdana"/>
                <a:cs typeface="Arimo" panose="020B0604020202020204" charset="0"/>
              </a:rPr>
              <a:t>қолдау</a:t>
            </a:r>
            <a:r>
              <a:rPr lang="ru-RU" sz="2800" b="1" dirty="0">
                <a:solidFill>
                  <a:srgbClr val="000000"/>
                </a:solidFill>
                <a:highlight>
                  <a:srgbClr val="000000">
                    <a:alpha val="0"/>
                  </a:srgbClr>
                </a:highlight>
                <a:latin typeface="Verdana"/>
                <a:ea typeface="Verdana"/>
                <a:cs typeface="Arimo" panose="020B0604020202020204" charset="0"/>
              </a:rPr>
              <a:t> </a:t>
            </a:r>
            <a:r>
              <a:rPr lang="ru-RU" sz="2800" b="1" dirty="0" err="1">
                <a:solidFill>
                  <a:srgbClr val="000000"/>
                </a:solidFill>
                <a:highlight>
                  <a:srgbClr val="000000">
                    <a:alpha val="0"/>
                  </a:srgbClr>
                </a:highlight>
                <a:latin typeface="Verdana"/>
                <a:ea typeface="Verdana"/>
                <a:cs typeface="Arimo" panose="020B0604020202020204" charset="0"/>
              </a:rPr>
              <a:t>құралдарын</a:t>
            </a:r>
            <a:r>
              <a:rPr lang="ru-RU" sz="2800" b="1" dirty="0">
                <a:solidFill>
                  <a:srgbClr val="000000"/>
                </a:solidFill>
                <a:highlight>
                  <a:srgbClr val="000000">
                    <a:alpha val="0"/>
                  </a:srgbClr>
                </a:highlight>
                <a:latin typeface="Verdana"/>
                <a:ea typeface="Verdana"/>
                <a:cs typeface="Arimo" panose="020B0604020202020204" charset="0"/>
              </a:rPr>
              <a:t> </a:t>
            </a:r>
            <a:r>
              <a:rPr lang="ru-RU" sz="2800" b="1" dirty="0" err="1">
                <a:solidFill>
                  <a:srgbClr val="000000"/>
                </a:solidFill>
                <a:highlight>
                  <a:srgbClr val="000000">
                    <a:alpha val="0"/>
                  </a:srgbClr>
                </a:highlight>
                <a:latin typeface="Verdana"/>
                <a:ea typeface="Verdana"/>
                <a:cs typeface="Arimo" panose="020B0604020202020204" charset="0"/>
              </a:rPr>
              <a:t>кеңейту</a:t>
            </a:r>
            <a:r>
              <a:rPr lang="kk" sz="2800" b="1" i="0" u="none" strike="noStrike" dirty="0" smtClean="0">
                <a:solidFill>
                  <a:srgbClr val="000000"/>
                </a:solidFill>
                <a:highlight>
                  <a:srgbClr val="000000">
                    <a:alpha val="0"/>
                  </a:srgbClr>
                </a:highlight>
                <a:latin typeface="Verdana"/>
                <a:ea typeface="Verdana"/>
                <a:cs typeface="Arimo" panose="020B0604020202020204" charset="0"/>
              </a:rPr>
              <a:t>  </a:t>
            </a:r>
            <a:endParaRPr lang="kk" sz="2800" b="1" i="0" u="none" strike="noStrike" dirty="0">
              <a:solidFill>
                <a:srgbClr val="000000"/>
              </a:solidFill>
              <a:highlight>
                <a:srgbClr val="000000">
                  <a:alpha val="0"/>
                </a:srgbClr>
              </a:highlight>
              <a:latin typeface="Verdana"/>
              <a:ea typeface="Verdana"/>
              <a:cs typeface="Arimo" panose="020B0604020202020204" charset="0"/>
            </a:endParaRPr>
          </a:p>
          <a:p>
            <a:pPr marL="457200" indent="-457200">
              <a:buFont typeface="Arial" panose="020B0604020202020204" pitchFamily="34" charset="0"/>
              <a:buChar char="•"/>
            </a:pPr>
            <a:endParaRPr lang="ru-RU" sz="2400" dirty="0">
              <a:latin typeface="Verdana" panose="020B0604030504040204" pitchFamily="34" charset="0"/>
              <a:ea typeface="Verdana" panose="020B0604030504040204" pitchFamily="34" charset="0"/>
              <a:cs typeface="Arial" panose="020B0604020202020204" pitchFamily="34" charset="0"/>
            </a:endParaRPr>
          </a:p>
          <a:p>
            <a:endParaRPr lang="ru-RU" sz="2400" dirty="0">
              <a:latin typeface="Verdana" panose="020B0604030504040204" pitchFamily="34" charset="0"/>
              <a:ea typeface="Verdana" panose="020B0604030504040204" pitchFamily="34" charset="0"/>
            </a:endParaRPr>
          </a:p>
        </p:txBody>
      </p:sp>
      <p:sp>
        <p:nvSpPr>
          <p:cNvPr id="6" name="Номер слайда 5">
            <a:extLst>
              <a:ext uri="{FF2B5EF4-FFF2-40B4-BE49-F238E27FC236}">
                <a16:creationId xmlns:a16="http://schemas.microsoft.com/office/drawing/2014/main" xmlns="" id="{A162B0E5-6BC8-4A48-BC33-6A1150DAE43B}"/>
              </a:ext>
            </a:extLst>
          </p:cNvPr>
          <p:cNvSpPr>
            <a:spLocks noGrp="1"/>
          </p:cNvSpPr>
          <p:nvPr>
            <p:ph type="sldNum" sz="quarter" idx="12"/>
          </p:nvPr>
        </p:nvSpPr>
        <p:spPr>
          <a:xfrm>
            <a:off x="21792668" y="12120033"/>
            <a:ext cx="963373" cy="681567"/>
          </a:xfrm>
        </p:spPr>
        <p:txBody>
          <a:bodyPr>
            <a:noAutofit/>
          </a:bodyPr>
          <a:lstStyle>
            <a:lvl1pPr>
              <a:defRPr sz="1680" b="0" i="0">
                <a:solidFill>
                  <a:srgbClr val="042054"/>
                </a:solidFill>
                <a:latin typeface="Verdana" panose="020B0604030504040204" pitchFamily="34" charset="0"/>
                <a:ea typeface="Verdana" panose="020B0604030504040204" pitchFamily="34" charset="0"/>
                <a:cs typeface="Verdana" panose="020B0604030504040204" pitchFamily="34" charset="0"/>
              </a:defRPr>
            </a:lvl1pPr>
          </a:lstStyle>
          <a:p>
            <a:pPr algn="ctr" rtl="0"/>
            <a:r>
              <a:rPr lang="kk" sz="1600" b="0" i="0" u="none" strike="noStrike">
                <a:solidFill>
                  <a:srgbClr val="002060"/>
                </a:solidFill>
                <a:highlight>
                  <a:srgbClr val="000000">
                    <a:alpha val="0"/>
                  </a:srgbClr>
                </a:highlight>
                <a:latin typeface="Verdana"/>
              </a:rPr>
              <a:t>11</a:t>
            </a:r>
            <a:endParaRPr lang="x-none">
              <a:solidFill>
                <a:srgbClr val="002060"/>
              </a:solidFill>
            </a:endParaRPr>
          </a:p>
        </p:txBody>
      </p:sp>
    </p:spTree>
    <p:extLst>
      <p:ext uri="{BB962C8B-B14F-4D97-AF65-F5344CB8AC3E}">
        <p14:creationId xmlns:p14="http://schemas.microsoft.com/office/powerpoint/2010/main" val="207443984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4410633" y="233083"/>
            <a:ext cx="17499106" cy="646331"/>
          </a:xfrm>
          <a:prstGeom prst="rect">
            <a:avLst/>
          </a:prstGeom>
        </p:spPr>
        <p:txBody>
          <a:bodyPr wrap="square">
            <a:noAutofit/>
          </a:bodyPr>
          <a:lstStyle/>
          <a:p>
            <a:pPr rtl="0"/>
            <a:r>
              <a:rPr lang="kk" sz="3600" b="1" i="0" u="none" strike="noStrike">
                <a:solidFill>
                  <a:srgbClr val="2C567A"/>
                </a:solidFill>
                <a:highlight>
                  <a:srgbClr val="000000">
                    <a:alpha val="0"/>
                  </a:srgbClr>
                </a:highlight>
                <a:latin typeface="Verdana"/>
                <a:ea typeface="Verdana"/>
              </a:rPr>
              <a:t>ТҮЗЕТУЛЕР 10 ЗАҢНАМАЛЫҚ АКТІГЕ ЕНГІЗІЛЕДІ</a:t>
            </a:r>
            <a:endParaRPr lang="ru-RU" sz="3600" b="1">
              <a:solidFill>
                <a:srgbClr val="2C567A"/>
              </a:solidFill>
              <a:latin typeface="Verdana" panose="020B0604030504040204" pitchFamily="34" charset="0"/>
              <a:ea typeface="Verdana" panose="020B0604030504040204" pitchFamily="34" charset="0"/>
            </a:endParaRPr>
          </a:p>
        </p:txBody>
      </p:sp>
      <p:sp>
        <p:nvSpPr>
          <p:cNvPr id="8" name="Прямоугольник 7"/>
          <p:cNvSpPr/>
          <p:nvPr/>
        </p:nvSpPr>
        <p:spPr>
          <a:xfrm>
            <a:off x="1209702" y="1686408"/>
            <a:ext cx="20582965" cy="10433625"/>
          </a:xfrm>
          <a:prstGeom prst="rect">
            <a:avLst/>
          </a:prstGeom>
          <a:solidFill>
            <a:srgbClr val="D5E4F0"/>
          </a:solidFill>
        </p:spPr>
        <p:txBody>
          <a:bodyPr wrap="square">
            <a:noAutofit/>
          </a:bodyPr>
          <a:lstStyle/>
          <a:p>
            <a:pPr marL="457200" indent="-457200">
              <a:buFont typeface="Wingdings" panose="05000000000000000000" pitchFamily="2" charset="2"/>
              <a:buChar char="Ø"/>
            </a:pPr>
            <a:endParaRPr lang="ru-RU" sz="2400" b="1" dirty="0" smtClean="0">
              <a:solidFill>
                <a:srgbClr val="000000"/>
              </a:solidFill>
              <a:latin typeface="Verdana" panose="020B0604030504040204" pitchFamily="34" charset="0"/>
              <a:ea typeface="Verdana" panose="020B0604030504040204" pitchFamily="34" charset="0"/>
              <a:cs typeface="Arimo" panose="020B0604020202020204" charset="0"/>
            </a:endParaRPr>
          </a:p>
          <a:p>
            <a:pPr marL="457200" indent="-457200" rtl="0">
              <a:buFont typeface="Wingdings" panose="05000000000000000000" pitchFamily="2" charset="2"/>
              <a:buChar char="Ø"/>
            </a:pPr>
            <a:r>
              <a:rPr lang="kk" sz="2400" b="1" i="0" u="none" strike="noStrike" dirty="0">
                <a:solidFill>
                  <a:srgbClr val="000000"/>
                </a:solidFill>
                <a:highlight>
                  <a:srgbClr val="000000">
                    <a:alpha val="0"/>
                  </a:srgbClr>
                </a:highlight>
                <a:latin typeface="Verdana"/>
                <a:ea typeface="Verdana"/>
                <a:cs typeface="Arimo" panose="020B0604020202020204" charset="0"/>
              </a:rPr>
              <a:t>Азаматтық кодекс</a:t>
            </a:r>
          </a:p>
          <a:p>
            <a:r>
              <a:rPr lang="ru-RU" sz="2400" b="1" dirty="0" smtClean="0">
                <a:solidFill>
                  <a:srgbClr val="000000"/>
                </a:solidFill>
                <a:latin typeface="Verdana" panose="020B0604030504040204" pitchFamily="34" charset="0"/>
                <a:ea typeface="Verdana" panose="020B0604030504040204" pitchFamily="34" charset="0"/>
                <a:cs typeface="Arimo" panose="020B0604020202020204" charset="0"/>
              </a:rPr>
              <a:t> </a:t>
            </a:r>
          </a:p>
          <a:p>
            <a:pPr marL="457200" indent="-457200" rtl="0">
              <a:buFont typeface="Wingdings" panose="05000000000000000000" pitchFamily="2" charset="2"/>
              <a:buChar char="Ø"/>
            </a:pPr>
            <a:r>
              <a:rPr lang="kk" sz="2400" b="1" i="0" u="none" strike="noStrike" dirty="0">
                <a:solidFill>
                  <a:srgbClr val="000000"/>
                </a:solidFill>
                <a:highlight>
                  <a:srgbClr val="000000">
                    <a:alpha val="0"/>
                  </a:srgbClr>
                </a:highlight>
                <a:latin typeface="Verdana"/>
                <a:ea typeface="Verdana"/>
                <a:cs typeface="Arimo" panose="020B0604020202020204" charset="0"/>
              </a:rPr>
              <a:t>Бюджет кодексі</a:t>
            </a:r>
            <a:endParaRPr lang="kk-KZ" sz="2400" b="1" dirty="0" smtClean="0">
              <a:solidFill>
                <a:srgbClr val="000000"/>
              </a:solidFill>
              <a:latin typeface="Verdana" panose="020B0604030504040204" pitchFamily="34" charset="0"/>
              <a:ea typeface="Verdana" panose="020B0604030504040204" pitchFamily="34" charset="0"/>
              <a:cs typeface="Arimo" panose="020B0604020202020204" charset="0"/>
            </a:endParaRPr>
          </a:p>
          <a:p>
            <a:pPr marL="457200" indent="-457200">
              <a:buFont typeface="Wingdings" panose="05000000000000000000" pitchFamily="2" charset="2"/>
              <a:buChar char="Ø"/>
            </a:pPr>
            <a:endParaRPr lang="ru-RU" sz="2400" b="1" dirty="0" smtClean="0">
              <a:solidFill>
                <a:srgbClr val="000000"/>
              </a:solidFill>
              <a:latin typeface="Verdana" panose="020B0604030504040204" pitchFamily="34" charset="0"/>
              <a:ea typeface="Verdana" panose="020B0604030504040204" pitchFamily="34" charset="0"/>
              <a:cs typeface="Arimo" panose="020B0604020202020204" charset="0"/>
            </a:endParaRPr>
          </a:p>
          <a:p>
            <a:pPr marL="457200" indent="-457200" rtl="0">
              <a:buFont typeface="Wingdings" panose="05000000000000000000" pitchFamily="2" charset="2"/>
              <a:buChar char="Ø"/>
            </a:pPr>
            <a:r>
              <a:rPr lang="kk" sz="2400" b="1" i="0" u="none" strike="noStrike" dirty="0">
                <a:solidFill>
                  <a:srgbClr val="000000"/>
                </a:solidFill>
                <a:highlight>
                  <a:srgbClr val="000000">
                    <a:alpha val="0"/>
                  </a:srgbClr>
                </a:highlight>
                <a:latin typeface="Verdana"/>
                <a:ea typeface="Verdana"/>
                <a:cs typeface="Arimo" panose="020B0604020202020204" charset="0"/>
              </a:rPr>
              <a:t>"Сауда қызметін реттеу туралы" заң</a:t>
            </a:r>
          </a:p>
          <a:p>
            <a:pPr marL="457200" indent="-457200">
              <a:buFont typeface="Wingdings" panose="05000000000000000000" pitchFamily="2" charset="2"/>
              <a:buChar char="Ø"/>
            </a:pPr>
            <a:endParaRPr lang="ru-RU" sz="2400" b="1" dirty="0">
              <a:solidFill>
                <a:srgbClr val="000000"/>
              </a:solidFill>
              <a:latin typeface="Verdana" panose="020B0604030504040204" pitchFamily="34" charset="0"/>
              <a:ea typeface="Verdana" panose="020B0604030504040204" pitchFamily="34" charset="0"/>
              <a:cs typeface="Arimo" panose="020B0604020202020204" charset="0"/>
            </a:endParaRPr>
          </a:p>
          <a:p>
            <a:pPr marL="457200" indent="-457200" rtl="0">
              <a:buFont typeface="Wingdings" panose="05000000000000000000" pitchFamily="2" charset="2"/>
              <a:buChar char="Ø"/>
            </a:pPr>
            <a:r>
              <a:rPr lang="kk" sz="2400" b="1" i="0" u="none" strike="noStrike" dirty="0">
                <a:solidFill>
                  <a:srgbClr val="000000"/>
                </a:solidFill>
                <a:highlight>
                  <a:srgbClr val="000000">
                    <a:alpha val="0"/>
                  </a:srgbClr>
                </a:highlight>
                <a:latin typeface="Verdana"/>
                <a:ea typeface="Verdana"/>
                <a:cs typeface="Arimo" panose="020B0604020202020204" charset="0"/>
              </a:rPr>
              <a:t>"Сақтандыру қызметі туралы" заң</a:t>
            </a:r>
          </a:p>
          <a:p>
            <a:pPr marL="457200" indent="-457200">
              <a:buFont typeface="Wingdings" panose="05000000000000000000" pitchFamily="2" charset="2"/>
              <a:buChar char="Ø"/>
            </a:pPr>
            <a:endParaRPr lang="ru-RU" sz="2400" b="1" dirty="0">
              <a:solidFill>
                <a:srgbClr val="000000"/>
              </a:solidFill>
              <a:latin typeface="Verdana" panose="020B0604030504040204" pitchFamily="34" charset="0"/>
              <a:ea typeface="Verdana" panose="020B0604030504040204" pitchFamily="34" charset="0"/>
              <a:cs typeface="Arimo" panose="020B0604020202020204" charset="0"/>
            </a:endParaRPr>
          </a:p>
          <a:p>
            <a:pPr marL="457200" indent="-457200" rtl="0">
              <a:buFont typeface="Wingdings" panose="05000000000000000000" pitchFamily="2" charset="2"/>
              <a:buChar char="Ø"/>
            </a:pPr>
            <a:r>
              <a:rPr lang="kk" sz="2400" b="1" i="0" u="none" strike="noStrike" dirty="0">
                <a:solidFill>
                  <a:srgbClr val="000000"/>
                </a:solidFill>
                <a:highlight>
                  <a:srgbClr val="000000">
                    <a:alpha val="0"/>
                  </a:srgbClr>
                </a:highlight>
                <a:latin typeface="Verdana"/>
                <a:ea typeface="Verdana"/>
                <a:cs typeface="Arimo" panose="020B0604020202020204" charset="0"/>
              </a:rPr>
              <a:t>"Банктер және банк қызметі туралы" заң</a:t>
            </a:r>
          </a:p>
          <a:p>
            <a:pPr marL="457200" indent="-457200">
              <a:buFont typeface="Wingdings" panose="05000000000000000000" pitchFamily="2" charset="2"/>
              <a:buChar char="Ø"/>
            </a:pPr>
            <a:endParaRPr lang="ru-RU" sz="2400" dirty="0" smtClean="0">
              <a:latin typeface="Verdana" panose="020B0604030504040204" pitchFamily="34" charset="0"/>
              <a:ea typeface="Verdana" panose="020B0604030504040204" pitchFamily="34" charset="0"/>
              <a:cs typeface="Arial" panose="020B0604020202020204" pitchFamily="34" charset="0"/>
            </a:endParaRPr>
          </a:p>
          <a:p>
            <a:pPr marL="457200" indent="-457200" algn="just" rtl="0">
              <a:buFont typeface="Wingdings" panose="05000000000000000000" pitchFamily="2" charset="2"/>
              <a:buChar char="Ø"/>
            </a:pPr>
            <a:r>
              <a:rPr lang="kk" sz="2400" b="1" i="0" u="none" strike="noStrike" dirty="0">
                <a:highlight>
                  <a:srgbClr val="000000">
                    <a:alpha val="0"/>
                  </a:srgbClr>
                </a:highlight>
                <a:latin typeface="Verdana"/>
                <a:ea typeface="Verdana"/>
                <a:cs typeface="Arial"/>
              </a:rPr>
              <a:t>"Қаржы нарығын және қаржы ұйымдарын мемлекеттік реттеу, бақылау және қадағалау туралы" заң</a:t>
            </a:r>
          </a:p>
          <a:p>
            <a:pPr marL="457200" indent="-457200">
              <a:buFont typeface="Wingdings" panose="05000000000000000000" pitchFamily="2" charset="2"/>
              <a:buChar char="Ø"/>
            </a:pPr>
            <a:endParaRPr lang="ru-RU" sz="2400" b="1" dirty="0">
              <a:latin typeface="Verdana" panose="020B0604030504040204" pitchFamily="34" charset="0"/>
              <a:ea typeface="Verdana" panose="020B0604030504040204" pitchFamily="34" charset="0"/>
              <a:cs typeface="Arial" panose="020B0604020202020204" pitchFamily="34" charset="0"/>
            </a:endParaRPr>
          </a:p>
          <a:p>
            <a:pPr marL="457200" indent="-457200" rtl="0">
              <a:buFont typeface="Wingdings" panose="05000000000000000000" pitchFamily="2" charset="2"/>
              <a:buChar char="Ø"/>
            </a:pPr>
            <a:r>
              <a:rPr lang="kk" sz="2400" b="1" i="0" u="none" strike="noStrike" dirty="0">
                <a:highlight>
                  <a:srgbClr val="000000">
                    <a:alpha val="0"/>
                  </a:srgbClr>
                </a:highlight>
                <a:latin typeface="Verdana"/>
                <a:ea typeface="Verdana"/>
                <a:cs typeface="Arial"/>
              </a:rPr>
              <a:t>"Рұқсаттар және хабарламалар туралы" заң</a:t>
            </a:r>
          </a:p>
          <a:p>
            <a:pPr marL="457200" indent="-457200">
              <a:buFont typeface="Wingdings" panose="05000000000000000000" pitchFamily="2" charset="2"/>
              <a:buChar char="Ø"/>
            </a:pPr>
            <a:endParaRPr lang="ru-RU" sz="2400" b="1" dirty="0">
              <a:latin typeface="Verdana" panose="020B0604030504040204" pitchFamily="34" charset="0"/>
              <a:ea typeface="Verdana" panose="020B0604030504040204" pitchFamily="34" charset="0"/>
              <a:cs typeface="Arial" panose="020B0604020202020204" pitchFamily="34" charset="0"/>
            </a:endParaRPr>
          </a:p>
          <a:p>
            <a:pPr marL="457200" indent="-457200" rtl="0">
              <a:buFont typeface="Wingdings" panose="05000000000000000000" pitchFamily="2" charset="2"/>
              <a:buChar char="Ø"/>
            </a:pPr>
            <a:r>
              <a:rPr lang="kk" sz="2400" b="1" i="0" u="none" strike="noStrike" dirty="0">
                <a:highlight>
                  <a:srgbClr val="000000">
                    <a:alpha val="0"/>
                  </a:srgbClr>
                </a:highlight>
                <a:latin typeface="Verdana"/>
                <a:ea typeface="Verdana"/>
                <a:cs typeface="Arial"/>
              </a:rPr>
              <a:t>"Өнеркәсіптік саясат туралы"заң</a:t>
            </a:r>
          </a:p>
          <a:p>
            <a:pPr marL="457200" indent="-457200">
              <a:buFont typeface="Wingdings" panose="05000000000000000000" pitchFamily="2" charset="2"/>
              <a:buChar char="Ø"/>
            </a:pPr>
            <a:endParaRPr lang="ru-RU" sz="2400" b="1" dirty="0">
              <a:latin typeface="Verdana" panose="020B0604030504040204" pitchFamily="34" charset="0"/>
              <a:ea typeface="Verdana" panose="020B0604030504040204" pitchFamily="34" charset="0"/>
              <a:cs typeface="Arial" panose="020B0604020202020204" pitchFamily="34" charset="0"/>
            </a:endParaRPr>
          </a:p>
          <a:p>
            <a:pPr marL="457200" indent="-457200" rtl="0">
              <a:buFont typeface="Wingdings" panose="05000000000000000000" pitchFamily="2" charset="2"/>
              <a:buChar char="Ø"/>
            </a:pPr>
            <a:r>
              <a:rPr lang="kk" sz="2400" b="1" i="0" u="none" strike="noStrike" dirty="0">
                <a:highlight>
                  <a:srgbClr val="000000">
                    <a:alpha val="0"/>
                  </a:srgbClr>
                </a:highlight>
                <a:latin typeface="Verdana"/>
                <a:ea typeface="Verdana"/>
                <a:cs typeface="Arial"/>
              </a:rPr>
              <a:t>"Қазақстанның Даму Банкі туралы" Заң</a:t>
            </a:r>
          </a:p>
          <a:p>
            <a:pPr marL="457200" indent="-457200">
              <a:buFont typeface="Wingdings" panose="05000000000000000000" pitchFamily="2" charset="2"/>
              <a:buChar char="Ø"/>
            </a:pPr>
            <a:endParaRPr lang="ru-RU" sz="2400" b="1" dirty="0">
              <a:latin typeface="Verdana" panose="020B0604030504040204" pitchFamily="34" charset="0"/>
              <a:ea typeface="Verdana" panose="020B0604030504040204" pitchFamily="34" charset="0"/>
              <a:cs typeface="Arial" panose="020B0604020202020204" pitchFamily="34" charset="0"/>
            </a:endParaRPr>
          </a:p>
          <a:p>
            <a:pPr marL="457200" indent="-457200" algn="just" rtl="0">
              <a:buFont typeface="Wingdings" panose="05000000000000000000" pitchFamily="2" charset="2"/>
              <a:buChar char="Ø"/>
            </a:pPr>
            <a:r>
              <a:rPr lang="kk" sz="2400" b="1" i="0" u="none" strike="noStrike" dirty="0">
                <a:highlight>
                  <a:srgbClr val="000000">
                    <a:alpha val="0"/>
                  </a:srgbClr>
                </a:highlight>
                <a:latin typeface="Verdana"/>
                <a:ea typeface="Verdana"/>
                <a:cs typeface="Arial"/>
              </a:rPr>
              <a:t>"Қылмыстық жолмен алынған кірістерді заңдастыруға (жылыстатуға) және терроризмді қаржыландыруға қарсы іс-қимыл туралы" заң</a:t>
            </a:r>
          </a:p>
          <a:p>
            <a:pPr marL="457200" indent="-457200">
              <a:buFont typeface="Wingdings" panose="05000000000000000000" pitchFamily="2" charset="2"/>
              <a:buChar char="Ø"/>
            </a:pPr>
            <a:endParaRPr lang="ru-RU" sz="2400" b="1" dirty="0">
              <a:latin typeface="Verdana" panose="020B0604030504040204" pitchFamily="34" charset="0"/>
              <a:ea typeface="Verdana" panose="020B0604030504040204" pitchFamily="34" charset="0"/>
              <a:cs typeface="Arial" panose="020B0604020202020204" pitchFamily="34" charset="0"/>
            </a:endParaRPr>
          </a:p>
          <a:p>
            <a:pPr marL="457200" indent="-457200" algn="just" rtl="0">
              <a:buFont typeface="Wingdings" panose="05000000000000000000" pitchFamily="2" charset="2"/>
              <a:buChar char="Ø"/>
            </a:pPr>
            <a:r>
              <a:rPr lang="kk" sz="2400" b="1" i="0" u="none" strike="noStrike" dirty="0">
                <a:solidFill>
                  <a:srgbClr val="000000"/>
                </a:solidFill>
                <a:highlight>
                  <a:srgbClr val="000000">
                    <a:alpha val="0"/>
                  </a:srgbClr>
                </a:highlight>
                <a:latin typeface="Verdana"/>
                <a:ea typeface="Verdana"/>
                <a:cs typeface="Arimo" panose="020B0604020202020204" charset="0"/>
              </a:rPr>
              <a:t>ҰЭМ әзірлейтін "Салық кодексіне өзгерістер мен толықтырулар енгізу туралы" заң жобасы арқылы іске асыру жоспарланып отырған Салық кодексіне түзетулер </a:t>
            </a:r>
            <a:r>
              <a:rPr lang="kk" sz="2400" b="0" i="1" u="none" strike="noStrike" dirty="0">
                <a:solidFill>
                  <a:srgbClr val="000000"/>
                </a:solidFill>
                <a:highlight>
                  <a:srgbClr val="000000">
                    <a:alpha val="0"/>
                  </a:srgbClr>
                </a:highlight>
                <a:latin typeface="Verdana"/>
                <a:ea typeface="Verdana"/>
                <a:cs typeface="Arimo" panose="020B0604020202020204" charset="0"/>
              </a:rPr>
              <a:t>(сақтандыру және қайта сақтандыру ұйымындағыдай, резервтік қорға аударымдар бойынша, қайта сақтандыру активтерін азайту, қаржы операциялары бойынша ҚҚС-тан босату бойынша ЭКА үшін шегерімдерді көздеу</a:t>
            </a:r>
            <a:r>
              <a:rPr lang="kk" sz="2400" b="1" i="0" u="none" strike="noStrike" dirty="0">
                <a:solidFill>
                  <a:srgbClr val="000000"/>
                </a:solidFill>
                <a:highlight>
                  <a:srgbClr val="000000">
                    <a:alpha val="0"/>
                  </a:srgbClr>
                </a:highlight>
                <a:latin typeface="Verdana"/>
                <a:ea typeface="Verdana"/>
                <a:cs typeface="Arimo" panose="020B0604020202020204" charset="0"/>
              </a:rPr>
              <a:t>) жеке көзделген  </a:t>
            </a:r>
            <a:endParaRPr lang="ru-RU" sz="2400" b="1" dirty="0">
              <a:solidFill>
                <a:srgbClr val="000000"/>
              </a:solidFill>
              <a:latin typeface="Verdana" panose="020B0604030504040204" pitchFamily="34" charset="0"/>
              <a:ea typeface="Verdana" panose="020B0604030504040204" pitchFamily="34" charset="0"/>
              <a:cs typeface="Arimo" panose="020B0604020202020204" charset="0"/>
            </a:endParaRPr>
          </a:p>
        </p:txBody>
      </p:sp>
      <p:sp>
        <p:nvSpPr>
          <p:cNvPr id="5" name="Номер слайда 5">
            <a:extLst>
              <a:ext uri="{FF2B5EF4-FFF2-40B4-BE49-F238E27FC236}">
                <a16:creationId xmlns:a16="http://schemas.microsoft.com/office/drawing/2014/main" xmlns="" id="{A162B0E5-6BC8-4A48-BC33-6A1150DAE43B}"/>
              </a:ext>
            </a:extLst>
          </p:cNvPr>
          <p:cNvSpPr>
            <a:spLocks noGrp="1"/>
          </p:cNvSpPr>
          <p:nvPr>
            <p:ph type="sldNum" sz="quarter" idx="12"/>
          </p:nvPr>
        </p:nvSpPr>
        <p:spPr>
          <a:xfrm>
            <a:off x="21792668" y="12120033"/>
            <a:ext cx="963373" cy="681567"/>
          </a:xfrm>
        </p:spPr>
        <p:txBody>
          <a:bodyPr>
            <a:noAutofit/>
          </a:bodyPr>
          <a:lstStyle>
            <a:lvl1pPr>
              <a:defRPr sz="1680" b="0" i="0">
                <a:solidFill>
                  <a:srgbClr val="042054"/>
                </a:solidFill>
                <a:latin typeface="Verdana" panose="020B0604030504040204" pitchFamily="34" charset="0"/>
                <a:ea typeface="Verdana" panose="020B0604030504040204" pitchFamily="34" charset="0"/>
                <a:cs typeface="Verdana" panose="020B0604030504040204" pitchFamily="34" charset="0"/>
              </a:defRPr>
            </a:lvl1pPr>
          </a:lstStyle>
          <a:p>
            <a:pPr algn="ctr" rtl="0"/>
            <a:r>
              <a:rPr lang="kk" sz="1600" b="0" i="0" u="none" strike="noStrike">
                <a:solidFill>
                  <a:srgbClr val="002060"/>
                </a:solidFill>
                <a:highlight>
                  <a:srgbClr val="000000">
                    <a:alpha val="0"/>
                  </a:srgbClr>
                </a:highlight>
                <a:latin typeface="Verdana"/>
              </a:rPr>
              <a:t>12</a:t>
            </a:r>
            <a:endParaRPr lang="x-none">
              <a:solidFill>
                <a:srgbClr val="002060"/>
              </a:solidFill>
            </a:endParaRPr>
          </a:p>
        </p:txBody>
      </p:sp>
    </p:spTree>
    <p:extLst>
      <p:ext uri="{BB962C8B-B14F-4D97-AF65-F5344CB8AC3E}">
        <p14:creationId xmlns:p14="http://schemas.microsoft.com/office/powerpoint/2010/main" val="75692099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Заголовок 7"/>
          <p:cNvSpPr txBox="1"/>
          <p:nvPr/>
        </p:nvSpPr>
        <p:spPr>
          <a:xfrm>
            <a:off x="4464424" y="251012"/>
            <a:ext cx="16028894" cy="896470"/>
          </a:xfrm>
          <a:prstGeom prst="rect">
            <a:avLst/>
          </a:prstGeom>
        </p:spPr>
        <p:txBody>
          <a:bodyPr lIns="0" tIns="0" rIns="0" bIns="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rtl="0"/>
            <a:r>
              <a:rPr lang="kk" sz="3600" b="1" i="0" u="none" strike="noStrike">
                <a:solidFill>
                  <a:srgbClr val="2C567A"/>
                </a:solidFill>
                <a:highlight>
                  <a:srgbClr val="000000">
                    <a:alpha val="0"/>
                  </a:srgbClr>
                </a:highlight>
                <a:latin typeface="Verdana"/>
                <a:ea typeface="Verdana"/>
                <a:cs typeface="Arial"/>
              </a:rPr>
              <a:t>KAZAKHEXPORT ҚЫЗМЕТІНІҢ НЕГІЗГІ КӨРСЕТКІШТЕРІ</a:t>
            </a:r>
            <a:endParaRPr lang="ru-RU" sz="3600" b="1">
              <a:solidFill>
                <a:srgbClr val="2C567A"/>
              </a:solidFill>
              <a:latin typeface="Verdana" panose="020B0604030504040204" pitchFamily="34" charset="0"/>
              <a:ea typeface="Verdana" panose="020B0604030504040204" pitchFamily="34" charset="0"/>
              <a:cs typeface="Arial" panose="020B0604020202020204" pitchFamily="34" charset="0"/>
            </a:endParaRPr>
          </a:p>
        </p:txBody>
      </p:sp>
      <p:sp>
        <p:nvSpPr>
          <p:cNvPr id="16" name="Номер слайда 5">
            <a:extLst>
              <a:ext uri="{FF2B5EF4-FFF2-40B4-BE49-F238E27FC236}">
                <a16:creationId xmlns:a16="http://schemas.microsoft.com/office/drawing/2014/main" xmlns="" id="{A162B0E5-6BC8-4A48-BC33-6A1150DAE43B}"/>
              </a:ext>
            </a:extLst>
          </p:cNvPr>
          <p:cNvSpPr>
            <a:spLocks noGrp="1"/>
          </p:cNvSpPr>
          <p:nvPr>
            <p:ph type="sldNum" sz="quarter" idx="12"/>
          </p:nvPr>
        </p:nvSpPr>
        <p:spPr>
          <a:xfrm>
            <a:off x="21792668" y="12120033"/>
            <a:ext cx="963373" cy="681567"/>
          </a:xfrm>
        </p:spPr>
        <p:txBody>
          <a:bodyPr>
            <a:noAutofit/>
          </a:bodyPr>
          <a:lstStyle>
            <a:lvl1pPr>
              <a:defRPr sz="1680" b="0" i="0">
                <a:solidFill>
                  <a:srgbClr val="042054"/>
                </a:solidFill>
                <a:latin typeface="Verdana" panose="020B0604030504040204" pitchFamily="34" charset="0"/>
                <a:ea typeface="Verdana" panose="020B0604030504040204" pitchFamily="34" charset="0"/>
                <a:cs typeface="Verdana" panose="020B0604030504040204" pitchFamily="34" charset="0"/>
              </a:defRPr>
            </a:lvl1pPr>
          </a:lstStyle>
          <a:p>
            <a:pPr algn="ctr" rtl="0"/>
            <a:r>
              <a:rPr lang="kk" sz="1600" b="0" i="0" u="none" strike="noStrike">
                <a:solidFill>
                  <a:srgbClr val="002060"/>
                </a:solidFill>
                <a:highlight>
                  <a:srgbClr val="000000">
                    <a:alpha val="0"/>
                  </a:srgbClr>
                </a:highlight>
                <a:latin typeface="Verdana"/>
              </a:rPr>
              <a:t>2</a:t>
            </a:r>
            <a:endParaRPr lang="x-none">
              <a:solidFill>
                <a:srgbClr val="002060"/>
              </a:solidFill>
            </a:endParaRPr>
          </a:p>
        </p:txBody>
      </p:sp>
      <p:graphicFrame>
        <p:nvGraphicFramePr>
          <p:cNvPr id="17" name="Tabelle 17"/>
          <p:cNvGraphicFramePr>
            <a:graphicFrameLocks noGrp="1"/>
          </p:cNvGraphicFramePr>
          <p:nvPr>
            <p:extLst>
              <p:ext uri="{D42A27DB-BD31-4B8C-83A1-F6EECF244321}">
                <p14:modId xmlns:p14="http://schemas.microsoft.com/office/powerpoint/2010/main" val="3719925476"/>
              </p:ext>
            </p:extLst>
          </p:nvPr>
        </p:nvGraphicFramePr>
        <p:xfrm>
          <a:off x="665928" y="1731794"/>
          <a:ext cx="21315531" cy="9030051"/>
        </p:xfrm>
        <a:graphic>
          <a:graphicData uri="http://schemas.openxmlformats.org/drawingml/2006/table">
            <a:tbl>
              <a:tblPr bandRow="1">
                <a:effectLst>
                  <a:outerShdw blurRad="127000" dist="63500" dir="2700000" algn="tl" rotWithShape="0">
                    <a:prstClr val="black">
                      <a:alpha val="40000"/>
                    </a:prstClr>
                  </a:outerShdw>
                </a:effectLst>
              </a:tblPr>
              <a:tblGrid>
                <a:gridCol w="1234590">
                  <a:extLst>
                    <a:ext uri="{9D8B030D-6E8A-4147-A177-3AD203B41FA5}">
                      <a16:colId xmlns:a16="http://schemas.microsoft.com/office/drawing/2014/main" xmlns="" val="2424725963"/>
                    </a:ext>
                  </a:extLst>
                </a:gridCol>
                <a:gridCol w="13813052">
                  <a:extLst>
                    <a:ext uri="{9D8B030D-6E8A-4147-A177-3AD203B41FA5}">
                      <a16:colId xmlns:a16="http://schemas.microsoft.com/office/drawing/2014/main" xmlns="" val="20000"/>
                    </a:ext>
                  </a:extLst>
                </a:gridCol>
                <a:gridCol w="2770479">
                  <a:extLst>
                    <a:ext uri="{9D8B030D-6E8A-4147-A177-3AD203B41FA5}">
                      <a16:colId xmlns:a16="http://schemas.microsoft.com/office/drawing/2014/main" xmlns="" val="3990461502"/>
                    </a:ext>
                  </a:extLst>
                </a:gridCol>
                <a:gridCol w="3497410">
                  <a:extLst>
                    <a:ext uri="{9D8B030D-6E8A-4147-A177-3AD203B41FA5}">
                      <a16:colId xmlns:a16="http://schemas.microsoft.com/office/drawing/2014/main" xmlns="" val="3991627109"/>
                    </a:ext>
                  </a:extLst>
                </a:gridCol>
              </a:tblGrid>
              <a:tr h="1083272">
                <a:tc>
                  <a:txBody>
                    <a:bodyPr/>
                    <a:lstStyle/>
                    <a:p>
                      <a:pPr algn="ctr" rtl="0"/>
                      <a:r>
                        <a:rPr lang="kk" sz="3200" b="1" i="0" u="none" strike="noStrike" noProof="0" dirty="0">
                          <a:solidFill>
                            <a:schemeClr val="tx1"/>
                          </a:solidFill>
                          <a:highlight>
                            <a:srgbClr val="000000">
                              <a:alpha val="0"/>
                            </a:srgbClr>
                          </a:highlight>
                          <a:latin typeface="Verdana"/>
                          <a:ea typeface="Verdana"/>
                          <a:cs typeface="Arial"/>
                        </a:rPr>
                        <a:t>№ р/с</a:t>
                      </a:r>
                    </a:p>
                  </a:txBody>
                  <a:tcPr marL="72000" marR="720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rgbClr val="D5E4F0"/>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kk" sz="3200" b="1" i="0" u="none" strike="noStrike" dirty="0">
                          <a:solidFill>
                            <a:schemeClr val="tx1"/>
                          </a:solidFill>
                          <a:highlight>
                            <a:srgbClr val="000000">
                              <a:alpha val="0"/>
                            </a:srgbClr>
                          </a:highlight>
                          <a:latin typeface="Verdana"/>
                          <a:ea typeface="Verdana"/>
                        </a:rPr>
                        <a:t>Қызметтің негізгі көрсеткіші</a:t>
                      </a:r>
                      <a:endParaRPr lang="ru-RU" sz="3200" b="1" i="0" u="none" strike="noStrike" dirty="0" smtClean="0">
                        <a:solidFill>
                          <a:schemeClr val="tx1"/>
                        </a:solidFill>
                        <a:effectLst/>
                        <a:latin typeface="Verdana" panose="020B0604030504040204" pitchFamily="34" charset="0"/>
                        <a:ea typeface="Verdana" panose="020B0604030504040204" pitchFamily="34" charset="0"/>
                      </a:endParaRPr>
                    </a:p>
                  </a:txBody>
                  <a:tcPr marL="72000" marR="720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rgbClr val="D5E4F0"/>
                    </a:solidFill>
                  </a:tcPr>
                </a:tc>
                <a:tc>
                  <a:txBody>
                    <a:bodyPr/>
                    <a:lstStyle/>
                    <a:p>
                      <a:pPr algn="ctr" rtl="0" fontAlgn="ctr"/>
                      <a:r>
                        <a:rPr lang="kk" sz="3200" b="1" i="0" u="none" strike="noStrike" dirty="0">
                          <a:solidFill>
                            <a:schemeClr val="tx1"/>
                          </a:solidFill>
                          <a:highlight>
                            <a:srgbClr val="000000">
                              <a:alpha val="0"/>
                            </a:srgbClr>
                          </a:highlight>
                          <a:latin typeface="Verdana"/>
                          <a:ea typeface="Verdana"/>
                        </a:rPr>
                        <a:t>Өлш.бірл.</a:t>
                      </a:r>
                      <a:endParaRPr lang="ru-RU" sz="3200" b="1" i="0" u="none" strike="noStrike" dirty="0" smtClean="0">
                        <a:solidFill>
                          <a:schemeClr val="tx1"/>
                        </a:solidFill>
                        <a:effectLst/>
                        <a:latin typeface="Verdana" panose="020B0604030504040204" pitchFamily="34" charset="0"/>
                        <a:ea typeface="Verdana" panose="020B0604030504040204" pitchFamily="34" charset="0"/>
                      </a:endParaRPr>
                    </a:p>
                  </a:txBody>
                  <a:tcPr marL="72000" marR="720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rgbClr val="D5E4F0"/>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kk" sz="3200" b="1" i="0" u="none" strike="noStrike" dirty="0">
                          <a:solidFill>
                            <a:schemeClr val="tx1"/>
                          </a:solidFill>
                          <a:highlight>
                            <a:srgbClr val="000000">
                              <a:alpha val="0"/>
                            </a:srgbClr>
                          </a:highlight>
                          <a:latin typeface="Verdana"/>
                          <a:ea typeface="Verdana"/>
                        </a:rPr>
                        <a:t>Нақты 2022 ж</a:t>
                      </a:r>
                      <a:endParaRPr lang="ru-RU" sz="3200" b="1" i="0" u="none" strike="noStrike" dirty="0" smtClean="0">
                        <a:solidFill>
                          <a:schemeClr val="tx1"/>
                        </a:solidFill>
                        <a:effectLst/>
                        <a:latin typeface="Verdana" panose="020B0604030504040204" pitchFamily="34" charset="0"/>
                        <a:ea typeface="Verdana" panose="020B0604030504040204" pitchFamily="34" charset="0"/>
                      </a:endParaRPr>
                    </a:p>
                  </a:txBody>
                  <a:tcPr marL="72000" marR="720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rgbClr val="D5E4F0"/>
                    </a:solidFill>
                  </a:tcPr>
                </a:tc>
                <a:extLst>
                  <a:ext uri="{0D108BD9-81ED-4DB2-BD59-A6C34878D82A}">
                    <a16:rowId xmlns:a16="http://schemas.microsoft.com/office/drawing/2014/main" xmlns="" val="10000"/>
                  </a:ext>
                </a:extLst>
              </a:tr>
              <a:tr h="1229852">
                <a:tc>
                  <a:txBody>
                    <a:bodyPr/>
                    <a:lstStyle/>
                    <a:p>
                      <a:pPr algn="ctr" rtl="0">
                        <a:spcAft>
                          <a:spcPct val="0"/>
                        </a:spcAft>
                      </a:pPr>
                      <a:r>
                        <a:rPr lang="kk" sz="3200" b="0" i="0" u="none" strike="noStrike" kern="1200">
                          <a:solidFill>
                            <a:srgbClr val="002060"/>
                          </a:solidFill>
                          <a:highlight>
                            <a:srgbClr val="000000">
                              <a:alpha val="0"/>
                            </a:srgbClr>
                          </a:highlight>
                          <a:latin typeface="Verdana"/>
                          <a:ea typeface="Verdana"/>
                          <a:cs typeface="Arial"/>
                        </a:rPr>
                        <a:t>1</a:t>
                      </a:r>
                      <a:endParaRPr lang="ru-RU" sz="3200" kern="1200">
                        <a:solidFill>
                          <a:srgbClr val="002060"/>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rgbClr val="FFFFFF">
                        <a:alpha val="30000"/>
                      </a:srgbClr>
                    </a:solidFill>
                  </a:tcPr>
                </a:tc>
                <a:tc>
                  <a:txBody>
                    <a:bodyPr/>
                    <a:lstStyle/>
                    <a:p>
                      <a:pPr algn="l" rtl="0" fontAlgn="ctr"/>
                      <a:r>
                        <a:rPr lang="kk" sz="3200" b="0" i="0" u="none" strike="noStrike" kern="1200" dirty="0">
                          <a:solidFill>
                            <a:srgbClr val="002060"/>
                          </a:solidFill>
                          <a:highlight>
                            <a:srgbClr val="000000">
                              <a:alpha val="0"/>
                            </a:srgbClr>
                          </a:highlight>
                          <a:latin typeface="Verdana"/>
                          <a:ea typeface="Verdana"/>
                        </a:rPr>
                        <a:t>Қабылданған сақтандыру міндеттемелерінің көлемі</a:t>
                      </a:r>
                      <a:endParaRPr lang="ru-RU" sz="3200" kern="1200" dirty="0">
                        <a:solidFill>
                          <a:srgbClr val="002060"/>
                        </a:solidFill>
                        <a:effectLst/>
                        <a:latin typeface="Verdana" panose="020B0604030504040204" pitchFamily="34" charset="0"/>
                        <a:ea typeface="Verdana" panose="020B0604030504040204" pitchFamily="34" charset="0"/>
                        <a:cs typeface="+mn-cs"/>
                      </a:endParaRPr>
                    </a:p>
                  </a:txBody>
                  <a:tcPr marL="9525" marR="9525" marT="9525"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rgbClr val="FFFFFF">
                        <a:alpha val="30000"/>
                      </a:srgbClr>
                    </a:solidFill>
                  </a:tcPr>
                </a:tc>
                <a:tc>
                  <a:txBody>
                    <a:bodyPr/>
                    <a:lstStyle/>
                    <a:p>
                      <a:pPr algn="ctr" rtl="0" fontAlgn="ctr"/>
                      <a:r>
                        <a:rPr lang="kk" sz="3200" b="0" i="0" u="none" strike="noStrike" kern="1200">
                          <a:solidFill>
                            <a:srgbClr val="002060"/>
                          </a:solidFill>
                          <a:highlight>
                            <a:srgbClr val="000000">
                              <a:alpha val="0"/>
                            </a:srgbClr>
                          </a:highlight>
                          <a:latin typeface="Verdana"/>
                          <a:ea typeface="Verdana"/>
                        </a:rPr>
                        <a:t>млрд теңге</a:t>
                      </a:r>
                      <a:endParaRPr lang="ru-RU" sz="3200" kern="1200">
                        <a:solidFill>
                          <a:srgbClr val="002060"/>
                        </a:solidFill>
                        <a:effectLst/>
                        <a:latin typeface="Verdana" panose="020B0604030504040204" pitchFamily="34" charset="0"/>
                        <a:ea typeface="Verdana" panose="020B0604030504040204" pitchFamily="34" charset="0"/>
                        <a:cs typeface="+mn-cs"/>
                      </a:endParaRPr>
                    </a:p>
                  </a:txBody>
                  <a:tcPr marL="9525" marR="9525" marT="9525"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rgbClr val="FFFFFF">
                        <a:alpha val="30000"/>
                      </a:srgbClr>
                    </a:solidFill>
                  </a:tcPr>
                </a:tc>
                <a:tc>
                  <a:txBody>
                    <a:bodyPr/>
                    <a:lstStyle/>
                    <a:p>
                      <a:pPr algn="ctr" rtl="0" fontAlgn="ctr"/>
                      <a:r>
                        <a:rPr lang="kk" sz="3200" b="0" i="0" u="none" strike="noStrike" kern="1200" dirty="0">
                          <a:solidFill>
                            <a:srgbClr val="002060"/>
                          </a:solidFill>
                          <a:highlight>
                            <a:srgbClr val="000000">
                              <a:alpha val="0"/>
                            </a:srgbClr>
                          </a:highlight>
                          <a:latin typeface="Verdana"/>
                          <a:ea typeface="Verdana"/>
                          <a:cs typeface="+mn-cs"/>
                        </a:rPr>
                        <a:t>259,1</a:t>
                      </a:r>
                      <a:endParaRPr lang="ru-RU" sz="3200" kern="1200" dirty="0">
                        <a:solidFill>
                          <a:srgbClr val="002060"/>
                        </a:solidFill>
                        <a:effectLst/>
                        <a:latin typeface="Verdana" panose="020B0604030504040204" pitchFamily="34" charset="0"/>
                        <a:ea typeface="Verdana" panose="020B0604030504040204" pitchFamily="34" charset="0"/>
                        <a:cs typeface="+mn-cs"/>
                      </a:endParaRPr>
                    </a:p>
                  </a:txBody>
                  <a:tcPr marL="9525" marR="9525" marT="9525"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rgbClr val="FFFFFF">
                        <a:alpha val="30000"/>
                      </a:srgbClr>
                    </a:solidFill>
                  </a:tcPr>
                </a:tc>
                <a:extLst>
                  <a:ext uri="{0D108BD9-81ED-4DB2-BD59-A6C34878D82A}">
                    <a16:rowId xmlns:a16="http://schemas.microsoft.com/office/drawing/2014/main" xmlns="" val="10001"/>
                  </a:ext>
                </a:extLst>
              </a:tr>
              <a:tr h="1229852">
                <a:tc>
                  <a:txBody>
                    <a:bodyPr/>
                    <a:lstStyle/>
                    <a:p>
                      <a:pPr algn="ctr" rtl="0"/>
                      <a:r>
                        <a:rPr lang="kk" sz="3200" b="0" i="0" u="none" strike="noStrike">
                          <a:solidFill>
                            <a:srgbClr val="002060"/>
                          </a:solidFill>
                          <a:highlight>
                            <a:srgbClr val="000000">
                              <a:alpha val="0"/>
                            </a:srgbClr>
                          </a:highlight>
                          <a:latin typeface="Verdana"/>
                          <a:ea typeface="Verdana"/>
                          <a:cs typeface="Arial"/>
                        </a:rPr>
                        <a:t>2</a:t>
                      </a:r>
                      <a:endParaRPr lang="ru-RU" sz="3200">
                        <a:solidFill>
                          <a:srgbClr val="002060"/>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rgbClr val="FFFFFF">
                        <a:alpha val="30000"/>
                      </a:srgbClr>
                    </a:solidFill>
                  </a:tcPr>
                </a:tc>
                <a:tc>
                  <a:txBody>
                    <a:bodyPr/>
                    <a:lstStyle/>
                    <a:p>
                      <a:pPr algn="l" rtl="0" fontAlgn="ctr"/>
                      <a:r>
                        <a:rPr lang="kk" sz="3200" b="0" i="0" u="none" strike="noStrike" kern="1200">
                          <a:solidFill>
                            <a:srgbClr val="002060"/>
                          </a:solidFill>
                          <a:highlight>
                            <a:srgbClr val="000000">
                              <a:alpha val="0"/>
                            </a:srgbClr>
                          </a:highlight>
                          <a:latin typeface="Verdana"/>
                          <a:ea typeface="Verdana"/>
                        </a:rPr>
                        <a:t>Ұсынылған экспорт алдындағы және экспорттық-саудалық қаржыландыру көлемі</a:t>
                      </a:r>
                      <a:endParaRPr lang="ru-RU" sz="3200" kern="1200">
                        <a:solidFill>
                          <a:srgbClr val="002060"/>
                        </a:solidFill>
                        <a:effectLst/>
                        <a:latin typeface="Verdana" panose="020B0604030504040204" pitchFamily="34" charset="0"/>
                        <a:ea typeface="Verdana" panose="020B0604030504040204" pitchFamily="34" charset="0"/>
                        <a:cs typeface="+mn-cs"/>
                      </a:endParaRPr>
                    </a:p>
                  </a:txBody>
                  <a:tcPr marL="9525" marR="9525" marT="9525"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rgbClr val="FFFFFF">
                        <a:alpha val="30000"/>
                      </a:srgbClr>
                    </a:solidFill>
                  </a:tcPr>
                </a:tc>
                <a:tc>
                  <a:txBody>
                    <a:bodyPr/>
                    <a:lstStyle/>
                    <a:p>
                      <a:pPr algn="ctr" rtl="0" fontAlgn="ctr"/>
                      <a:r>
                        <a:rPr lang="kk" sz="3200" b="0" i="0" u="none" strike="noStrike" kern="1200">
                          <a:solidFill>
                            <a:srgbClr val="002060"/>
                          </a:solidFill>
                          <a:highlight>
                            <a:srgbClr val="000000">
                              <a:alpha val="0"/>
                            </a:srgbClr>
                          </a:highlight>
                          <a:latin typeface="Verdana"/>
                          <a:ea typeface="Verdana"/>
                        </a:rPr>
                        <a:t>млрд теңге</a:t>
                      </a:r>
                      <a:endParaRPr lang="ru-RU" sz="3200" kern="1200">
                        <a:solidFill>
                          <a:srgbClr val="002060"/>
                        </a:solidFill>
                        <a:effectLst/>
                        <a:latin typeface="Verdana" panose="020B0604030504040204" pitchFamily="34" charset="0"/>
                        <a:ea typeface="Verdana" panose="020B0604030504040204" pitchFamily="34" charset="0"/>
                        <a:cs typeface="+mn-cs"/>
                      </a:endParaRPr>
                    </a:p>
                  </a:txBody>
                  <a:tcPr marL="9525" marR="9525" marT="9525"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rgbClr val="FFFFFF">
                        <a:alpha val="30000"/>
                      </a:srgbClr>
                    </a:solidFill>
                  </a:tcPr>
                </a:tc>
                <a:tc>
                  <a:txBody>
                    <a:bodyPr/>
                    <a:lstStyle/>
                    <a:p>
                      <a:pPr algn="ctr" rtl="0" fontAlgn="ctr"/>
                      <a:r>
                        <a:rPr lang="kk" sz="3200" b="0" i="0" u="none" strike="noStrike" kern="1200">
                          <a:solidFill>
                            <a:srgbClr val="002060"/>
                          </a:solidFill>
                          <a:highlight>
                            <a:srgbClr val="000000">
                              <a:alpha val="0"/>
                            </a:srgbClr>
                          </a:highlight>
                          <a:latin typeface="Verdana"/>
                          <a:ea typeface="Verdana"/>
                          <a:cs typeface="+mn-cs"/>
                        </a:rPr>
                        <a:t>20,02</a:t>
                      </a:r>
                    </a:p>
                  </a:txBody>
                  <a:tcPr marL="9525" marR="9525" marT="9525"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rgbClr val="FFFFFF">
                        <a:alpha val="30000"/>
                      </a:srgbClr>
                    </a:solidFill>
                  </a:tcPr>
                </a:tc>
                <a:extLst>
                  <a:ext uri="{0D108BD9-81ED-4DB2-BD59-A6C34878D82A}">
                    <a16:rowId xmlns:a16="http://schemas.microsoft.com/office/drawing/2014/main" xmlns="" val="10002"/>
                  </a:ext>
                </a:extLst>
              </a:tr>
              <a:tr h="1229852">
                <a:tc>
                  <a:txBody>
                    <a:bodyPr/>
                    <a:lstStyle/>
                    <a:p>
                      <a:pPr algn="ctr" rtl="0"/>
                      <a:r>
                        <a:rPr lang="kk" sz="3200" b="0" i="0" u="none" strike="noStrike">
                          <a:solidFill>
                            <a:srgbClr val="002060"/>
                          </a:solidFill>
                          <a:highlight>
                            <a:srgbClr val="000000">
                              <a:alpha val="0"/>
                            </a:srgbClr>
                          </a:highlight>
                          <a:latin typeface="Verdana"/>
                          <a:ea typeface="Verdana"/>
                          <a:cs typeface="Arial"/>
                        </a:rPr>
                        <a:t>3</a:t>
                      </a:r>
                      <a:endParaRPr lang="ru-RU" sz="3200">
                        <a:solidFill>
                          <a:srgbClr val="002060"/>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rgbClr val="FFFFFF">
                        <a:alpha val="30000"/>
                      </a:srgbClr>
                    </a:solidFill>
                  </a:tcPr>
                </a:tc>
                <a:tc>
                  <a:txBody>
                    <a:bodyPr/>
                    <a:lstStyle/>
                    <a:p>
                      <a:pPr algn="l" rtl="0" fontAlgn="ctr"/>
                      <a:r>
                        <a:rPr lang="kk" sz="3200" b="0" i="0" u="none" strike="noStrike" kern="1200">
                          <a:solidFill>
                            <a:srgbClr val="002060"/>
                          </a:solidFill>
                          <a:highlight>
                            <a:srgbClr val="000000">
                              <a:alpha val="0"/>
                            </a:srgbClr>
                          </a:highlight>
                          <a:latin typeface="Verdana"/>
                          <a:ea typeface="Verdana"/>
                        </a:rPr>
                        <a:t>Экспорттық келісімшарттар сомасы</a:t>
                      </a:r>
                      <a:endParaRPr lang="ru-RU" sz="3200" kern="1200">
                        <a:solidFill>
                          <a:srgbClr val="002060"/>
                        </a:solidFill>
                        <a:effectLst/>
                        <a:latin typeface="Verdana" panose="020B0604030504040204" pitchFamily="34" charset="0"/>
                        <a:ea typeface="Verdana" panose="020B0604030504040204" pitchFamily="34" charset="0"/>
                        <a:cs typeface="+mn-cs"/>
                      </a:endParaRPr>
                    </a:p>
                  </a:txBody>
                  <a:tcPr marL="9525" marR="9525" marT="9525"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rgbClr val="FFFFFF">
                        <a:alpha val="30000"/>
                      </a:srgbClr>
                    </a:solidFill>
                  </a:tcPr>
                </a:tc>
                <a:tc>
                  <a:txBody>
                    <a:bodyPr/>
                    <a:lstStyle/>
                    <a:p>
                      <a:pPr algn="ctr" rtl="0" fontAlgn="ctr"/>
                      <a:r>
                        <a:rPr lang="kk" sz="3200" b="0" i="0" u="none" strike="noStrike" kern="1200">
                          <a:solidFill>
                            <a:srgbClr val="002060"/>
                          </a:solidFill>
                          <a:highlight>
                            <a:srgbClr val="000000">
                              <a:alpha val="0"/>
                            </a:srgbClr>
                          </a:highlight>
                          <a:latin typeface="Verdana"/>
                          <a:ea typeface="Verdana"/>
                        </a:rPr>
                        <a:t>млрд теңге</a:t>
                      </a:r>
                      <a:endParaRPr lang="ru-RU" sz="3200" kern="1200">
                        <a:solidFill>
                          <a:srgbClr val="002060"/>
                        </a:solidFill>
                        <a:effectLst/>
                        <a:latin typeface="Verdana" panose="020B0604030504040204" pitchFamily="34" charset="0"/>
                        <a:ea typeface="Verdana" panose="020B0604030504040204" pitchFamily="34" charset="0"/>
                        <a:cs typeface="+mn-cs"/>
                      </a:endParaRPr>
                    </a:p>
                  </a:txBody>
                  <a:tcPr marL="9525" marR="9525" marT="9525"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rgbClr val="FFFFFF">
                        <a:alpha val="30000"/>
                      </a:srgbClr>
                    </a:solidFill>
                  </a:tcPr>
                </a:tc>
                <a:tc>
                  <a:txBody>
                    <a:bodyPr/>
                    <a:lstStyle/>
                    <a:p>
                      <a:pPr marL="0" algn="ctr" defTabSz="914400" rtl="0" eaLnBrk="1" fontAlgn="ctr" latinLnBrk="0" hangingPunct="1"/>
                      <a:r>
                        <a:rPr lang="kk" sz="3200" b="0" i="0" u="none" strike="noStrike" kern="1200">
                          <a:solidFill>
                            <a:srgbClr val="002060"/>
                          </a:solidFill>
                          <a:highlight>
                            <a:srgbClr val="000000">
                              <a:alpha val="0"/>
                            </a:srgbClr>
                          </a:highlight>
                          <a:latin typeface="Verdana"/>
                          <a:ea typeface="Verdana"/>
                          <a:cs typeface="+mn-cs"/>
                        </a:rPr>
                        <a:t>1 653,7</a:t>
                      </a:r>
                    </a:p>
                  </a:txBody>
                  <a:tcPr marL="9525" marR="9525" marT="9525"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rgbClr val="FFFFFF">
                        <a:alpha val="30000"/>
                      </a:srgbClr>
                    </a:solidFill>
                  </a:tcPr>
                </a:tc>
                <a:extLst>
                  <a:ext uri="{0D108BD9-81ED-4DB2-BD59-A6C34878D82A}">
                    <a16:rowId xmlns:a16="http://schemas.microsoft.com/office/drawing/2014/main" xmlns="" val="10003"/>
                  </a:ext>
                </a:extLst>
              </a:tr>
              <a:tr h="1007802">
                <a:tc>
                  <a:txBody>
                    <a:bodyPr/>
                    <a:lstStyle/>
                    <a:p>
                      <a:pPr algn="ctr" rtl="0"/>
                      <a:r>
                        <a:rPr lang="kk" sz="3200" b="0" i="0" u="none" strike="noStrike">
                          <a:solidFill>
                            <a:srgbClr val="002060"/>
                          </a:solidFill>
                          <a:highlight>
                            <a:srgbClr val="000000">
                              <a:alpha val="0"/>
                            </a:srgbClr>
                          </a:highlight>
                          <a:latin typeface="Verdana"/>
                          <a:ea typeface="Verdana"/>
                          <a:cs typeface="Arial"/>
                        </a:rPr>
                        <a:t>4</a:t>
                      </a:r>
                      <a:endParaRPr lang="ru-RU" sz="3200">
                        <a:solidFill>
                          <a:srgbClr val="002060"/>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rgbClr val="FFFFFF">
                        <a:alpha val="30000"/>
                      </a:srgbClr>
                    </a:solidFill>
                  </a:tcPr>
                </a:tc>
                <a:tc>
                  <a:txBody>
                    <a:bodyPr/>
                    <a:lstStyle/>
                    <a:p>
                      <a:pPr algn="l" rtl="0" fontAlgn="ctr"/>
                      <a:r>
                        <a:rPr lang="kk" sz="3200" b="0" i="0" u="none" strike="noStrike" kern="1200">
                          <a:solidFill>
                            <a:srgbClr val="002060"/>
                          </a:solidFill>
                          <a:highlight>
                            <a:srgbClr val="000000">
                              <a:alpha val="0"/>
                            </a:srgbClr>
                          </a:highlight>
                          <a:latin typeface="Verdana"/>
                          <a:ea typeface="Verdana"/>
                        </a:rPr>
                        <a:t>Экспорттық келісімшарттар саны</a:t>
                      </a:r>
                      <a:endParaRPr lang="ru-RU" sz="3200" kern="1200">
                        <a:solidFill>
                          <a:srgbClr val="002060"/>
                        </a:solidFill>
                        <a:effectLst/>
                        <a:latin typeface="Verdana" panose="020B0604030504040204" pitchFamily="34" charset="0"/>
                        <a:ea typeface="Verdana" panose="020B0604030504040204" pitchFamily="34" charset="0"/>
                        <a:cs typeface="+mn-cs"/>
                      </a:endParaRPr>
                    </a:p>
                  </a:txBody>
                  <a:tcPr marL="9525" marR="9525" marT="9525"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rgbClr val="FFFFFF">
                        <a:alpha val="30000"/>
                      </a:srgbClr>
                    </a:solidFill>
                  </a:tcPr>
                </a:tc>
                <a:tc>
                  <a:txBody>
                    <a:bodyPr/>
                    <a:lstStyle/>
                    <a:p>
                      <a:pPr algn="ctr" rtl="0" fontAlgn="ctr"/>
                      <a:r>
                        <a:rPr lang="kk" sz="3200" b="0" i="0" u="none" strike="noStrike" kern="1200">
                          <a:solidFill>
                            <a:srgbClr val="002060"/>
                          </a:solidFill>
                          <a:highlight>
                            <a:srgbClr val="000000">
                              <a:alpha val="0"/>
                            </a:srgbClr>
                          </a:highlight>
                          <a:latin typeface="Verdana"/>
                          <a:ea typeface="Verdana"/>
                        </a:rPr>
                        <a:t>саны</a:t>
                      </a:r>
                      <a:endParaRPr lang="ru-RU" sz="3200" kern="1200">
                        <a:solidFill>
                          <a:srgbClr val="002060"/>
                        </a:solidFill>
                        <a:effectLst/>
                        <a:latin typeface="Verdana" panose="020B0604030504040204" pitchFamily="34" charset="0"/>
                        <a:ea typeface="Verdana" panose="020B0604030504040204" pitchFamily="34" charset="0"/>
                        <a:cs typeface="+mn-cs"/>
                      </a:endParaRPr>
                    </a:p>
                  </a:txBody>
                  <a:tcPr marL="9525" marR="9525" marT="9525"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rgbClr val="FFFFFF">
                        <a:alpha val="30000"/>
                      </a:srgbClr>
                    </a:solidFill>
                  </a:tcPr>
                </a:tc>
                <a:tc>
                  <a:txBody>
                    <a:bodyPr/>
                    <a:lstStyle/>
                    <a:p>
                      <a:pPr marL="0" algn="ctr" defTabSz="914400" rtl="0" eaLnBrk="1" fontAlgn="ctr" latinLnBrk="0" hangingPunct="1"/>
                      <a:r>
                        <a:rPr lang="kk" sz="3200" b="0" i="0" u="none" strike="noStrike" kern="1200">
                          <a:solidFill>
                            <a:srgbClr val="002060"/>
                          </a:solidFill>
                          <a:highlight>
                            <a:srgbClr val="000000">
                              <a:alpha val="0"/>
                            </a:srgbClr>
                          </a:highlight>
                          <a:latin typeface="Verdana"/>
                          <a:ea typeface="Verdana"/>
                          <a:cs typeface="+mn-cs"/>
                        </a:rPr>
                        <a:t>678</a:t>
                      </a:r>
                    </a:p>
                  </a:txBody>
                  <a:tcPr marL="9525" marR="9525" marT="9525"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rgbClr val="FFFFFF">
                        <a:alpha val="30000"/>
                      </a:srgbClr>
                    </a:solidFill>
                  </a:tcPr>
                </a:tc>
                <a:extLst>
                  <a:ext uri="{0D108BD9-81ED-4DB2-BD59-A6C34878D82A}">
                    <a16:rowId xmlns:a16="http://schemas.microsoft.com/office/drawing/2014/main" xmlns="" val="3120311121"/>
                  </a:ext>
                </a:extLst>
              </a:tr>
              <a:tr h="1416423">
                <a:tc>
                  <a:txBody>
                    <a:bodyPr/>
                    <a:lstStyle/>
                    <a:p>
                      <a:pPr algn="ctr" rtl="0"/>
                      <a:r>
                        <a:rPr lang="kk" sz="3200" b="0" i="0" u="none" strike="noStrike">
                          <a:solidFill>
                            <a:srgbClr val="002060"/>
                          </a:solidFill>
                          <a:highlight>
                            <a:srgbClr val="000000">
                              <a:alpha val="0"/>
                            </a:srgbClr>
                          </a:highlight>
                          <a:latin typeface="Verdana"/>
                          <a:ea typeface="Verdana"/>
                          <a:cs typeface="Arial"/>
                        </a:rPr>
                        <a:t>5</a:t>
                      </a:r>
                      <a:endParaRPr lang="ru-RU" sz="3200">
                        <a:solidFill>
                          <a:srgbClr val="002060"/>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rgbClr val="FFFFFF">
                        <a:alpha val="30000"/>
                      </a:srgbClr>
                    </a:solidFill>
                  </a:tcPr>
                </a:tc>
                <a:tc>
                  <a:txBody>
                    <a:bodyPr/>
                    <a:lstStyle/>
                    <a:p>
                      <a:pPr algn="l" rtl="0" fontAlgn="ctr"/>
                      <a:r>
                        <a:rPr lang="kk" sz="3200" b="0" i="0" u="none" strike="noStrike" kern="1200">
                          <a:solidFill>
                            <a:srgbClr val="002060"/>
                          </a:solidFill>
                          <a:highlight>
                            <a:srgbClr val="000000">
                              <a:alpha val="0"/>
                            </a:srgbClr>
                          </a:highlight>
                          <a:latin typeface="Verdana"/>
                          <a:ea typeface="Verdana"/>
                        </a:rPr>
                        <a:t>"KazakhExport" ЭСК" АҚ-тың қолдау құралдарын пайдаланатын кәсіпорындардың экспорттық түсім көлемі</a:t>
                      </a:r>
                      <a:endParaRPr lang="ru-RU" sz="3200" kern="1200">
                        <a:solidFill>
                          <a:srgbClr val="002060"/>
                        </a:solidFill>
                        <a:effectLst/>
                        <a:latin typeface="Verdana" panose="020B0604030504040204" pitchFamily="34" charset="0"/>
                        <a:ea typeface="Verdana" panose="020B0604030504040204" pitchFamily="34" charset="0"/>
                        <a:cs typeface="+mn-cs"/>
                      </a:endParaRPr>
                    </a:p>
                  </a:txBody>
                  <a:tcPr marL="9525" marR="9525" marT="9525"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rgbClr val="FFFFFF">
                        <a:alpha val="30000"/>
                      </a:srgbClr>
                    </a:solidFill>
                  </a:tcPr>
                </a:tc>
                <a:tc>
                  <a:txBody>
                    <a:bodyPr/>
                    <a:lstStyle/>
                    <a:p>
                      <a:pPr algn="ctr" rtl="0" fontAlgn="ctr"/>
                      <a:r>
                        <a:rPr lang="kk" sz="3200" b="0" i="0" u="none" strike="noStrike" kern="1200">
                          <a:solidFill>
                            <a:srgbClr val="002060"/>
                          </a:solidFill>
                          <a:highlight>
                            <a:srgbClr val="000000">
                              <a:alpha val="0"/>
                            </a:srgbClr>
                          </a:highlight>
                          <a:latin typeface="Verdana"/>
                          <a:ea typeface="Verdana"/>
                        </a:rPr>
                        <a:t>млрд теңге</a:t>
                      </a:r>
                      <a:endParaRPr lang="ru-RU" sz="3200" kern="1200">
                        <a:solidFill>
                          <a:srgbClr val="002060"/>
                        </a:solidFill>
                        <a:effectLst/>
                        <a:latin typeface="Verdana" panose="020B0604030504040204" pitchFamily="34" charset="0"/>
                        <a:ea typeface="Verdana" panose="020B0604030504040204" pitchFamily="34" charset="0"/>
                        <a:cs typeface="+mn-cs"/>
                      </a:endParaRPr>
                    </a:p>
                  </a:txBody>
                  <a:tcPr marL="9525" marR="9525" marT="9525"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rgbClr val="FFFFFF">
                        <a:alpha val="30000"/>
                      </a:srgbClr>
                    </a:solidFill>
                  </a:tcPr>
                </a:tc>
                <a:tc>
                  <a:txBody>
                    <a:bodyPr/>
                    <a:lstStyle/>
                    <a:p>
                      <a:pPr marL="0" algn="ctr" defTabSz="914400" rtl="0" eaLnBrk="1" fontAlgn="ctr" latinLnBrk="0" hangingPunct="1"/>
                      <a:r>
                        <a:rPr lang="kk" sz="3200" b="0" i="0" u="none" strike="noStrike" kern="1200">
                          <a:solidFill>
                            <a:srgbClr val="002060"/>
                          </a:solidFill>
                          <a:highlight>
                            <a:srgbClr val="000000">
                              <a:alpha val="0"/>
                            </a:srgbClr>
                          </a:highlight>
                          <a:latin typeface="Verdana"/>
                          <a:ea typeface="Verdana"/>
                          <a:cs typeface="+mn-cs"/>
                        </a:rPr>
                        <a:t>*286,5</a:t>
                      </a:r>
                      <a:endParaRPr lang="ru-RU" sz="3200" kern="1200">
                        <a:solidFill>
                          <a:srgbClr val="002060"/>
                        </a:solidFill>
                        <a:effectLst/>
                        <a:latin typeface="Verdana" panose="020B0604030504040204" pitchFamily="34" charset="0"/>
                        <a:ea typeface="Verdana" panose="020B0604030504040204" pitchFamily="34" charset="0"/>
                        <a:cs typeface="+mn-cs"/>
                      </a:endParaRPr>
                    </a:p>
                  </a:txBody>
                  <a:tcPr marL="9525" marR="9525" marT="9525"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rgbClr val="FFFFFF">
                        <a:alpha val="30000"/>
                      </a:srgbClr>
                    </a:solidFill>
                  </a:tcPr>
                </a:tc>
                <a:extLst>
                  <a:ext uri="{0D108BD9-81ED-4DB2-BD59-A6C34878D82A}">
                    <a16:rowId xmlns:a16="http://schemas.microsoft.com/office/drawing/2014/main" xmlns="" val="1039418422"/>
                  </a:ext>
                </a:extLst>
              </a:tr>
              <a:tr h="1832998">
                <a:tc>
                  <a:txBody>
                    <a:bodyPr/>
                    <a:lstStyle/>
                    <a:p>
                      <a:pPr algn="ctr" rtl="0"/>
                      <a:r>
                        <a:rPr lang="kk" sz="3200" b="0" i="0" u="none" strike="noStrike" kern="1200">
                          <a:solidFill>
                            <a:srgbClr val="002060"/>
                          </a:solidFill>
                          <a:highlight>
                            <a:srgbClr val="000000">
                              <a:alpha val="0"/>
                            </a:srgbClr>
                          </a:highlight>
                          <a:latin typeface="Verdana"/>
                          <a:ea typeface="Verdana"/>
                          <a:cs typeface="+mn-cs"/>
                        </a:rPr>
                        <a:t>6</a:t>
                      </a:r>
                      <a:endParaRPr lang="ru-RU" sz="3200" kern="1200">
                        <a:solidFill>
                          <a:srgbClr val="002060"/>
                        </a:solidFill>
                        <a:effectLst/>
                        <a:latin typeface="Verdana" panose="020B0604030504040204" pitchFamily="34" charset="0"/>
                        <a:ea typeface="Verdana" panose="020B0604030504040204" pitchFamily="34" charset="0"/>
                        <a:cs typeface="+mn-cs"/>
                      </a:endParaRPr>
                    </a:p>
                  </a:txBody>
                  <a:tcPr marL="68580" marR="6858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rgbClr val="FFFFFF">
                        <a:alpha val="30000"/>
                      </a:srgbClr>
                    </a:solidFill>
                  </a:tcPr>
                </a:tc>
                <a:tc>
                  <a:txBody>
                    <a:bodyPr/>
                    <a:lstStyle/>
                    <a:p>
                      <a:pPr algn="l" rtl="0" fontAlgn="ctr"/>
                      <a:r>
                        <a:rPr lang="kk" sz="3200" b="0" i="0" u="none" strike="noStrike" kern="1200">
                          <a:solidFill>
                            <a:srgbClr val="002060"/>
                          </a:solidFill>
                          <a:highlight>
                            <a:srgbClr val="000000">
                              <a:alpha val="0"/>
                            </a:srgbClr>
                          </a:highlight>
                          <a:latin typeface="Verdana"/>
                          <a:ea typeface="Verdana"/>
                          <a:cs typeface="+mn-cs"/>
                        </a:rPr>
                        <a:t>"KazakhExport" ЭСК" АҚ-тың қолдауын алған кәсіпорындарда жұмыспен қамтылғандар саны</a:t>
                      </a:r>
                    </a:p>
                  </a:txBody>
                  <a:tcPr marL="9525" marR="9525" marT="9525"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rgbClr val="FFFFFF">
                        <a:alpha val="30000"/>
                      </a:srgbClr>
                    </a:solidFill>
                  </a:tcPr>
                </a:tc>
                <a:tc>
                  <a:txBody>
                    <a:bodyPr/>
                    <a:lstStyle/>
                    <a:p>
                      <a:pPr algn="ctr" rtl="0" fontAlgn="ctr"/>
                      <a:r>
                        <a:rPr lang="kk" sz="3200" b="0" i="0" u="none" strike="noStrike" kern="1200">
                          <a:solidFill>
                            <a:srgbClr val="002060"/>
                          </a:solidFill>
                          <a:highlight>
                            <a:srgbClr val="000000">
                              <a:alpha val="0"/>
                            </a:srgbClr>
                          </a:highlight>
                          <a:latin typeface="Verdana"/>
                          <a:ea typeface="Verdana"/>
                          <a:cs typeface="+mn-cs"/>
                        </a:rPr>
                        <a:t>адам</a:t>
                      </a:r>
                    </a:p>
                  </a:txBody>
                  <a:tcPr marL="9525" marR="9525" marT="9525"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rgbClr val="FFFFFF">
                        <a:alpha val="30000"/>
                      </a:srgbClr>
                    </a:solidFill>
                  </a:tcPr>
                </a:tc>
                <a:tc>
                  <a:txBody>
                    <a:bodyPr/>
                    <a:lstStyle/>
                    <a:p>
                      <a:pPr marL="0" algn="ctr" defTabSz="914400" rtl="0" eaLnBrk="1" fontAlgn="ctr" latinLnBrk="0" hangingPunct="1"/>
                      <a:r>
                        <a:rPr lang="kk" sz="3200" b="0" i="0" u="none" strike="noStrike" kern="1200" dirty="0">
                          <a:solidFill>
                            <a:srgbClr val="002060"/>
                          </a:solidFill>
                          <a:highlight>
                            <a:srgbClr val="000000">
                              <a:alpha val="0"/>
                            </a:srgbClr>
                          </a:highlight>
                          <a:latin typeface="Verdana"/>
                          <a:ea typeface="Verdana"/>
                          <a:cs typeface="+mn-cs"/>
                        </a:rPr>
                        <a:t>*2 338</a:t>
                      </a:r>
                      <a:endParaRPr lang="ru-RU" sz="3200" kern="1200" dirty="0">
                        <a:solidFill>
                          <a:srgbClr val="002060"/>
                        </a:solidFill>
                        <a:effectLst/>
                        <a:latin typeface="Verdana" panose="020B0604030504040204" pitchFamily="34" charset="0"/>
                        <a:ea typeface="Verdana" panose="020B0604030504040204" pitchFamily="34" charset="0"/>
                        <a:cs typeface="+mn-cs"/>
                      </a:endParaRPr>
                    </a:p>
                  </a:txBody>
                  <a:tcPr marL="9525" marR="9525" marT="9525"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rgbClr val="FFFFFF">
                        <a:alpha val="30000"/>
                      </a:srgbClr>
                    </a:solidFill>
                  </a:tcPr>
                </a:tc>
                <a:extLst>
                  <a:ext uri="{0D108BD9-81ED-4DB2-BD59-A6C34878D82A}">
                    <a16:rowId xmlns:a16="http://schemas.microsoft.com/office/drawing/2014/main" xmlns="" val="587878985"/>
                  </a:ext>
                </a:extLst>
              </a:tr>
            </a:tbl>
          </a:graphicData>
        </a:graphic>
      </p:graphicFrame>
      <p:sp>
        <p:nvSpPr>
          <p:cNvPr id="18" name="Прямоугольник 17"/>
          <p:cNvSpPr/>
          <p:nvPr/>
        </p:nvSpPr>
        <p:spPr>
          <a:xfrm>
            <a:off x="665927" y="11303044"/>
            <a:ext cx="21315531" cy="923330"/>
          </a:xfrm>
          <a:prstGeom prst="rect">
            <a:avLst/>
          </a:prstGeom>
        </p:spPr>
        <p:txBody>
          <a:bodyPr wrap="square">
            <a:noAutofit/>
          </a:bodyPr>
          <a:lstStyle/>
          <a:p>
            <a:pPr algn="just" rtl="0" fontAlgn="ctr">
              <a:defRPr/>
            </a:pPr>
            <a:r>
              <a:rPr lang="kk" sz="1800" b="0" i="1" u="none" strike="noStrike">
                <a:highlight>
                  <a:srgbClr val="000000">
                    <a:alpha val="0"/>
                  </a:srgbClr>
                </a:highlight>
                <a:latin typeface="Verdana"/>
                <a:ea typeface="Verdana"/>
              </a:rPr>
              <a:t>* - 2022 жылғы 9 айдың қорытындысы бойынша деректер ұсынылды. Көрсеткіштер есепті кезеңнің қорытындылары бойынша Статистика бюросының нақты статистикалық деректері және экспорттаушылар ұсынған ақпарат (хаттар) негізінде есептеледі. 2022 жылдың қорытындысы бойынша статистикалық ақпаратты СБ 2023 жылдың 1 жартыжылдығында жариялайды. </a:t>
            </a:r>
          </a:p>
        </p:txBody>
      </p:sp>
    </p:spTree>
    <p:extLst>
      <p:ext uri="{BB962C8B-B14F-4D97-AF65-F5344CB8AC3E}">
        <p14:creationId xmlns:p14="http://schemas.microsoft.com/office/powerpoint/2010/main" val="221450656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Заголовок 7"/>
          <p:cNvSpPr txBox="1"/>
          <p:nvPr/>
        </p:nvSpPr>
        <p:spPr>
          <a:xfrm>
            <a:off x="4464423" y="251012"/>
            <a:ext cx="15562729" cy="896470"/>
          </a:xfrm>
          <a:prstGeom prst="rect">
            <a:avLst/>
          </a:prstGeom>
        </p:spPr>
        <p:txBody>
          <a:bodyPr lIns="0" tIns="0" rIns="0" bIns="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rtl="0"/>
            <a:r>
              <a:rPr lang="kk" sz="3600" b="1" i="0" u="none" strike="noStrike">
                <a:solidFill>
                  <a:srgbClr val="2C567A"/>
                </a:solidFill>
                <a:highlight>
                  <a:srgbClr val="000000">
                    <a:alpha val="0"/>
                  </a:srgbClr>
                </a:highlight>
                <a:latin typeface="Verdana"/>
                <a:ea typeface="Verdana"/>
                <a:cs typeface="Arial"/>
              </a:rPr>
              <a:t>KAZAKHEXPORT ҚЫЗМЕТІНІҢ НЕГІЗГІ КӨРСЕТКІШТЕРІ</a:t>
            </a:r>
            <a:endParaRPr lang="ru-RU" sz="3600" b="1">
              <a:solidFill>
                <a:srgbClr val="2C567A"/>
              </a:solidFill>
              <a:latin typeface="Verdana" panose="020B0604030504040204" pitchFamily="34" charset="0"/>
              <a:ea typeface="Verdana" panose="020B0604030504040204" pitchFamily="34" charset="0"/>
              <a:cs typeface="Arial" panose="020B0604020202020204" pitchFamily="34" charset="0"/>
            </a:endParaRPr>
          </a:p>
        </p:txBody>
      </p:sp>
      <p:sp>
        <p:nvSpPr>
          <p:cNvPr id="16" name="Номер слайда 5">
            <a:extLst>
              <a:ext uri="{FF2B5EF4-FFF2-40B4-BE49-F238E27FC236}">
                <a16:creationId xmlns:a16="http://schemas.microsoft.com/office/drawing/2014/main" xmlns="" id="{A162B0E5-6BC8-4A48-BC33-6A1150DAE43B}"/>
              </a:ext>
            </a:extLst>
          </p:cNvPr>
          <p:cNvSpPr>
            <a:spLocks noGrp="1"/>
          </p:cNvSpPr>
          <p:nvPr>
            <p:ph type="sldNum" sz="quarter" idx="12"/>
          </p:nvPr>
        </p:nvSpPr>
        <p:spPr>
          <a:xfrm>
            <a:off x="21792668" y="12120033"/>
            <a:ext cx="963373" cy="681567"/>
          </a:xfrm>
        </p:spPr>
        <p:txBody>
          <a:bodyPr>
            <a:noAutofit/>
          </a:bodyPr>
          <a:lstStyle>
            <a:lvl1pPr>
              <a:defRPr sz="1680" b="0" i="0">
                <a:solidFill>
                  <a:srgbClr val="042054"/>
                </a:solidFill>
                <a:latin typeface="Verdana" panose="020B0604030504040204" pitchFamily="34" charset="0"/>
                <a:ea typeface="Verdana" panose="020B0604030504040204" pitchFamily="34" charset="0"/>
                <a:cs typeface="Verdana" panose="020B0604030504040204" pitchFamily="34" charset="0"/>
              </a:defRPr>
            </a:lvl1pPr>
          </a:lstStyle>
          <a:p>
            <a:pPr algn="ctr" rtl="0"/>
            <a:r>
              <a:rPr lang="kk" sz="1600" b="0" i="0" u="none" strike="noStrike">
                <a:solidFill>
                  <a:srgbClr val="002060"/>
                </a:solidFill>
                <a:highlight>
                  <a:srgbClr val="000000">
                    <a:alpha val="0"/>
                  </a:srgbClr>
                </a:highlight>
                <a:latin typeface="Verdana"/>
              </a:rPr>
              <a:t>3</a:t>
            </a:r>
            <a:endParaRPr lang="x-none">
              <a:solidFill>
                <a:srgbClr val="002060"/>
              </a:solidFill>
            </a:endParaRPr>
          </a:p>
        </p:txBody>
      </p:sp>
      <p:pic>
        <p:nvPicPr>
          <p:cNvPr id="4" name="Рисунок 3">
            <a:extLst>
              <a:ext uri="{FF2B5EF4-FFF2-40B4-BE49-F238E27FC236}">
                <a16:creationId xmlns:a16="http://schemas.microsoft.com/office/drawing/2014/main" xmlns="" id="{A7B0D145-95AD-1A4C-B206-032BB0A7C3AA}"/>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colorTemperature colorTemp="4836"/>
                    </a14:imgEffect>
                    <a14:imgEffect>
                      <a14:saturation sat="66000"/>
                    </a14:imgEffect>
                    <a14:imgEffect>
                      <a14:brightnessContrast bright="57000"/>
                    </a14:imgEffect>
                  </a14:imgLayer>
                </a14:imgProps>
              </a:ext>
            </a:extLst>
          </a:blip>
          <a:stretch>
            <a:fillRect/>
          </a:stretch>
        </p:blipFill>
        <p:spPr>
          <a:xfrm>
            <a:off x="539027" y="10639176"/>
            <a:ext cx="21274601" cy="1916807"/>
          </a:xfrm>
          <a:prstGeom prst="rect">
            <a:avLst/>
          </a:prstGeom>
          <a:solidFill>
            <a:srgbClr val="042054">
              <a:alpha val="0"/>
            </a:srgbClr>
          </a:solidFill>
        </p:spPr>
      </p:pic>
      <p:pic>
        <p:nvPicPr>
          <p:cNvPr id="5" name="Рисунок 4">
            <a:extLst>
              <a:ext uri="{FF2B5EF4-FFF2-40B4-BE49-F238E27FC236}">
                <a16:creationId xmlns:a16="http://schemas.microsoft.com/office/drawing/2014/main" xmlns="" id="{4FE4E4B1-D894-D747-943D-F430EDA6644D}"/>
              </a:ext>
            </a:extLst>
          </p:cNvPr>
          <p:cNvPicPr>
            <a:picLocks noChangeAspect="1"/>
          </p:cNvPicPr>
          <p:nvPr/>
        </p:nvPicPr>
        <p:blipFill>
          <a:blip r:embed="rId5">
            <a:lum bright="70000" contrast="-70000"/>
            <a:extLst>
              <a:ext uri="{BEBA8EAE-BF5A-486C-A8C5-ECC9F3942E4B}">
                <a14:imgProps xmlns:a14="http://schemas.microsoft.com/office/drawing/2010/main">
                  <a14:imgLayer r:embed="rId6">
                    <a14:imgEffect>
                      <a14:colorTemperature colorTemp="4939"/>
                    </a14:imgEffect>
                    <a14:imgEffect>
                      <a14:saturation sat="66000"/>
                    </a14:imgEffect>
                    <a14:imgEffect>
                      <a14:brightnessContrast bright="51000"/>
                    </a14:imgEffect>
                  </a14:imgLayer>
                </a14:imgProps>
              </a:ext>
            </a:extLst>
          </a:blip>
          <a:stretch>
            <a:fillRect/>
          </a:stretch>
        </p:blipFill>
        <p:spPr>
          <a:xfrm>
            <a:off x="539027" y="1809542"/>
            <a:ext cx="5682479" cy="8123351"/>
          </a:xfrm>
          <a:prstGeom prst="rect">
            <a:avLst/>
          </a:prstGeom>
          <a:noFill/>
        </p:spPr>
      </p:pic>
      <p:sp>
        <p:nvSpPr>
          <p:cNvPr id="6" name="Объект 2">
            <a:extLst>
              <a:ext uri="{FF2B5EF4-FFF2-40B4-BE49-F238E27FC236}">
                <a16:creationId xmlns:a16="http://schemas.microsoft.com/office/drawing/2014/main" xmlns="" id="{E56F2ECE-B2A8-174C-B11C-3CDC1FBA31E4}"/>
              </a:ext>
            </a:extLst>
          </p:cNvPr>
          <p:cNvSpPr txBox="1"/>
          <p:nvPr/>
        </p:nvSpPr>
        <p:spPr>
          <a:xfrm>
            <a:off x="7653925" y="10447314"/>
            <a:ext cx="7537287" cy="76418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100000"/>
              </a:lnSpc>
              <a:spcBef>
                <a:spcPts val="1000"/>
              </a:spcBef>
              <a:buFontTx/>
              <a:buBlip>
                <a:blip r:embed="rId7"/>
              </a:buBlip>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spcBef>
                <a:spcPct val="0"/>
              </a:spcBef>
              <a:buNone/>
            </a:pPr>
            <a:r>
              <a:rPr lang="kk" sz="3600" b="1" i="0" u="none" strike="noStrike" dirty="0" smtClean="0">
                <a:solidFill>
                  <a:schemeClr val="tx1"/>
                </a:solidFill>
                <a:highlight>
                  <a:srgbClr val="000000">
                    <a:alpha val="0"/>
                  </a:srgbClr>
                </a:highlight>
                <a:latin typeface="Verdana"/>
              </a:rPr>
              <a:t>201</a:t>
            </a:r>
            <a:r>
              <a:rPr lang="en-US" sz="3600" b="1" i="0" u="none" strike="noStrike" dirty="0" smtClean="0">
                <a:solidFill>
                  <a:schemeClr val="tx1"/>
                </a:solidFill>
                <a:highlight>
                  <a:srgbClr val="000000">
                    <a:alpha val="0"/>
                  </a:srgbClr>
                </a:highlight>
                <a:latin typeface="Verdana"/>
              </a:rPr>
              <a:t>6</a:t>
            </a:r>
            <a:r>
              <a:rPr lang="kk" sz="3600" b="1" i="0" u="none" strike="noStrike" dirty="0" smtClean="0">
                <a:solidFill>
                  <a:schemeClr val="tx1"/>
                </a:solidFill>
                <a:highlight>
                  <a:srgbClr val="000000">
                    <a:alpha val="0"/>
                  </a:srgbClr>
                </a:highlight>
                <a:latin typeface="Verdana"/>
              </a:rPr>
              <a:t> </a:t>
            </a:r>
            <a:r>
              <a:rPr lang="kk" sz="3600" b="1" i="0" u="none" strike="noStrike" dirty="0">
                <a:solidFill>
                  <a:schemeClr val="tx1"/>
                </a:solidFill>
                <a:highlight>
                  <a:srgbClr val="000000">
                    <a:alpha val="0"/>
                  </a:srgbClr>
                </a:highlight>
                <a:latin typeface="Verdana"/>
              </a:rPr>
              <a:t>жылдан бастап</a:t>
            </a:r>
            <a:r>
              <a:rPr lang="kk" sz="3600" b="1" i="0" u="none" strike="noStrike" dirty="0">
                <a:solidFill>
                  <a:srgbClr val="FFFFFF"/>
                </a:solidFill>
                <a:highlight>
                  <a:srgbClr val="000000">
                    <a:alpha val="0"/>
                  </a:srgbClr>
                </a:highlight>
                <a:latin typeface="Verdana"/>
              </a:rPr>
              <a:t>:</a:t>
            </a:r>
            <a:endParaRPr lang="x-none" sz="3600" b="1" dirty="0">
              <a:solidFill>
                <a:schemeClr val="bg1"/>
              </a:solidFill>
            </a:endParaRPr>
          </a:p>
        </p:txBody>
      </p:sp>
      <p:graphicFrame>
        <p:nvGraphicFramePr>
          <p:cNvPr id="7" name="Диаграмма 6">
            <a:extLst>
              <a:ext uri="{FF2B5EF4-FFF2-40B4-BE49-F238E27FC236}">
                <a16:creationId xmlns:a16="http://schemas.microsoft.com/office/drawing/2014/main" xmlns="" id="{80470E0C-9813-A741-8DEC-D5B3AFD0F470}"/>
              </a:ext>
            </a:extLst>
          </p:cNvPr>
          <p:cNvGraphicFramePr/>
          <p:nvPr>
            <p:extLst>
              <p:ext uri="{D42A27DB-BD31-4B8C-83A1-F6EECF244321}">
                <p14:modId xmlns:p14="http://schemas.microsoft.com/office/powerpoint/2010/main" val="416155564"/>
              </p:ext>
            </p:extLst>
          </p:nvPr>
        </p:nvGraphicFramePr>
        <p:xfrm>
          <a:off x="6613617" y="2337043"/>
          <a:ext cx="15660737" cy="7595850"/>
        </p:xfrm>
        <a:graphic>
          <a:graphicData uri="http://schemas.openxmlformats.org/drawingml/2006/chart">
            <c:chart xmlns:c="http://schemas.openxmlformats.org/drawingml/2006/chart" xmlns:r="http://schemas.openxmlformats.org/officeDocument/2006/relationships" r:id="rId8"/>
          </a:graphicData>
        </a:graphic>
      </p:graphicFrame>
      <p:sp>
        <p:nvSpPr>
          <p:cNvPr id="8" name="Объект 2">
            <a:extLst>
              <a:ext uri="{FF2B5EF4-FFF2-40B4-BE49-F238E27FC236}">
                <a16:creationId xmlns:a16="http://schemas.microsoft.com/office/drawing/2014/main" xmlns="" id="{1FAF65C8-4E42-F743-99EB-03771590B637}"/>
              </a:ext>
            </a:extLst>
          </p:cNvPr>
          <p:cNvSpPr txBox="1"/>
          <p:nvPr/>
        </p:nvSpPr>
        <p:spPr>
          <a:xfrm>
            <a:off x="1259403" y="2045277"/>
            <a:ext cx="3801648" cy="33770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Tx/>
              <a:buBlip>
                <a:blip r:embed="rId7"/>
              </a:buBlip>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Bef>
                <a:spcPct val="0"/>
              </a:spcBef>
              <a:buNone/>
            </a:pPr>
            <a:r>
              <a:rPr lang="kk" sz="3600" b="1" i="0" u="none" strike="noStrike" dirty="0">
                <a:solidFill>
                  <a:schemeClr val="tx1"/>
                </a:solidFill>
                <a:highlight>
                  <a:srgbClr val="000000">
                    <a:alpha val="0"/>
                  </a:srgbClr>
                </a:highlight>
                <a:latin typeface="Verdana"/>
              </a:rPr>
              <a:t>2022 жылы</a:t>
            </a:r>
            <a:endParaRPr lang="ru-RU" sz="3600" b="1" dirty="0">
              <a:solidFill>
                <a:schemeClr val="tx1"/>
              </a:solidFill>
            </a:endParaRPr>
          </a:p>
        </p:txBody>
      </p:sp>
      <p:sp>
        <p:nvSpPr>
          <p:cNvPr id="9" name="TextBox 8">
            <a:extLst>
              <a:ext uri="{FF2B5EF4-FFF2-40B4-BE49-F238E27FC236}">
                <a16:creationId xmlns:a16="http://schemas.microsoft.com/office/drawing/2014/main" xmlns="" id="{F716804D-07B0-964B-8561-409491AC562C}"/>
              </a:ext>
            </a:extLst>
          </p:cNvPr>
          <p:cNvSpPr txBox="1"/>
          <p:nvPr/>
        </p:nvSpPr>
        <p:spPr>
          <a:xfrm>
            <a:off x="9377083" y="1690288"/>
            <a:ext cx="11277599" cy="584775"/>
          </a:xfrm>
          <a:prstGeom prst="rect">
            <a:avLst/>
          </a:prstGeom>
          <a:noFill/>
        </p:spPr>
        <p:txBody>
          <a:bodyPr wrap="square">
            <a:noAutofit/>
          </a:bodyPr>
          <a:lstStyle/>
          <a:p>
            <a:pPr algn="ctr" rtl="0"/>
            <a:r>
              <a:rPr lang="kk" sz="3200" b="1" dirty="0">
                <a:solidFill>
                  <a:srgbClr val="002060"/>
                </a:solidFill>
                <a:highlight>
                  <a:srgbClr val="000000">
                    <a:alpha val="0"/>
                  </a:srgbClr>
                </a:highlight>
                <a:latin typeface="Verdana"/>
                <a:ea typeface="Verdana"/>
                <a:cs typeface="Verdana"/>
              </a:rPr>
              <a:t>ҚАЗАҚСТАНДЫҚ ЭКСПОРТТАУШЫЛАРҒА ҚОЛДАУ КӨРСЕТУ</a:t>
            </a:r>
            <a:endParaRPr lang="x-none" sz="3200" b="1" dirty="0">
              <a:solidFill>
                <a:srgbClr val="002060"/>
              </a:solidFill>
              <a:highlight>
                <a:srgbClr val="000000">
                  <a:alpha val="0"/>
                </a:srgbClr>
              </a:highlight>
              <a:latin typeface="Verdana"/>
              <a:ea typeface="Verdana"/>
              <a:cs typeface="Verdana"/>
            </a:endParaRPr>
          </a:p>
        </p:txBody>
      </p:sp>
      <p:sp>
        <p:nvSpPr>
          <p:cNvPr id="10" name="Объект 18">
            <a:extLst>
              <a:ext uri="{FF2B5EF4-FFF2-40B4-BE49-F238E27FC236}">
                <a16:creationId xmlns:a16="http://schemas.microsoft.com/office/drawing/2014/main" xmlns="" id="{7ACA6354-9C55-E54D-832B-A577A26A903B}"/>
              </a:ext>
            </a:extLst>
          </p:cNvPr>
          <p:cNvSpPr txBox="1"/>
          <p:nvPr/>
        </p:nvSpPr>
        <p:spPr>
          <a:xfrm>
            <a:off x="653070" y="2930391"/>
            <a:ext cx="5252429" cy="632790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Tx/>
              <a:buBlip>
                <a:blip r:embed="rId7"/>
              </a:buBlip>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spcBef>
                <a:spcPct val="0"/>
              </a:spcBef>
              <a:buBlip>
                <a:blip r:embed="rId9"/>
              </a:buBlip>
            </a:pPr>
            <a:r>
              <a:rPr lang="kk" sz="2800" b="0" i="0" u="none" strike="noStrike" dirty="0">
                <a:solidFill>
                  <a:schemeClr val="tx1"/>
                </a:solidFill>
                <a:highlight>
                  <a:srgbClr val="000000">
                    <a:alpha val="0"/>
                  </a:srgbClr>
                </a:highlight>
                <a:latin typeface="Verdana"/>
              </a:rPr>
              <a:t>тікелей сақтандыру міндеттемелері </a:t>
            </a:r>
            <a:r>
              <a:rPr lang="kk" sz="2800" b="1" i="0" u="none" strike="noStrike" dirty="0">
                <a:solidFill>
                  <a:schemeClr val="tx1"/>
                </a:solidFill>
                <a:highlight>
                  <a:srgbClr val="000000">
                    <a:alpha val="0"/>
                  </a:srgbClr>
                </a:highlight>
                <a:latin typeface="Verdana"/>
              </a:rPr>
              <a:t>259,08</a:t>
            </a:r>
            <a:r>
              <a:rPr lang="kk" sz="2800" b="0" i="0" u="none" strike="noStrike" dirty="0">
                <a:solidFill>
                  <a:schemeClr val="tx1"/>
                </a:solidFill>
                <a:highlight>
                  <a:srgbClr val="000000">
                    <a:alpha val="0"/>
                  </a:srgbClr>
                </a:highlight>
                <a:latin typeface="Verdana"/>
              </a:rPr>
              <a:t> млрд теңгеге</a:t>
            </a:r>
            <a:endParaRPr lang="en-US" sz="2800" dirty="0">
              <a:solidFill>
                <a:schemeClr val="tx1"/>
              </a:solidFill>
            </a:endParaRPr>
          </a:p>
          <a:p>
            <a:pPr>
              <a:spcBef>
                <a:spcPct val="0"/>
              </a:spcBef>
              <a:buBlip>
                <a:blip r:embed="rId9"/>
              </a:buBlip>
            </a:pPr>
            <a:endParaRPr lang="ru-RU" sz="2800" dirty="0">
              <a:solidFill>
                <a:schemeClr val="tx1"/>
              </a:solidFill>
            </a:endParaRPr>
          </a:p>
          <a:p>
            <a:pPr rtl="0">
              <a:spcBef>
                <a:spcPct val="0"/>
              </a:spcBef>
              <a:buBlip>
                <a:blip r:embed="rId9"/>
              </a:buBlip>
            </a:pPr>
            <a:r>
              <a:rPr lang="kk" sz="2800" b="0" i="0" u="none" strike="noStrike" dirty="0">
                <a:solidFill>
                  <a:schemeClr val="tx1"/>
                </a:solidFill>
                <a:highlight>
                  <a:srgbClr val="000000">
                    <a:alpha val="0"/>
                  </a:srgbClr>
                </a:highlight>
                <a:latin typeface="Verdana"/>
              </a:rPr>
              <a:t>экспорттаушыларға сомасы </a:t>
            </a:r>
            <a:r>
              <a:rPr lang="kk" sz="2800" b="1" i="0" u="none" strike="noStrike" dirty="0">
                <a:solidFill>
                  <a:schemeClr val="tx1"/>
                </a:solidFill>
                <a:highlight>
                  <a:srgbClr val="000000">
                    <a:alpha val="0"/>
                  </a:srgbClr>
                </a:highlight>
                <a:latin typeface="Verdana"/>
              </a:rPr>
              <a:t>20</a:t>
            </a:r>
            <a:r>
              <a:rPr lang="kk" sz="2800" b="0" i="0" u="none" strike="noStrike" dirty="0">
                <a:solidFill>
                  <a:schemeClr val="tx1"/>
                </a:solidFill>
                <a:highlight>
                  <a:srgbClr val="000000">
                    <a:alpha val="0"/>
                  </a:srgbClr>
                </a:highlight>
                <a:latin typeface="Verdana"/>
              </a:rPr>
              <a:t> млрд теңгеге сауда және экспорт алды қаржыландыру ұсынылды</a:t>
            </a:r>
          </a:p>
          <a:p>
            <a:pPr>
              <a:spcBef>
                <a:spcPct val="0"/>
              </a:spcBef>
              <a:buBlip>
                <a:blip r:embed="rId9"/>
              </a:buBlip>
            </a:pPr>
            <a:endParaRPr lang="ru-RU" sz="2800" dirty="0" smtClean="0">
              <a:solidFill>
                <a:schemeClr val="tx1"/>
              </a:solidFill>
            </a:endParaRPr>
          </a:p>
          <a:p>
            <a:pPr rtl="0">
              <a:spcBef>
                <a:spcPct val="0"/>
              </a:spcBef>
              <a:buBlip>
                <a:blip r:embed="rId9"/>
              </a:buBlip>
            </a:pPr>
            <a:r>
              <a:rPr lang="kk" sz="2800" b="0" i="0" u="none" strike="noStrike" dirty="0">
                <a:solidFill>
                  <a:schemeClr val="tx1"/>
                </a:solidFill>
                <a:highlight>
                  <a:srgbClr val="000000">
                    <a:alpha val="0"/>
                  </a:srgbClr>
                </a:highlight>
                <a:latin typeface="Verdana"/>
              </a:rPr>
              <a:t>Қоғамның сақтандыру өтемімен </a:t>
            </a:r>
            <a:r>
              <a:rPr lang="kk" sz="2800" b="1" i="0" u="none" strike="noStrike" dirty="0">
                <a:solidFill>
                  <a:schemeClr val="tx1"/>
                </a:solidFill>
                <a:highlight>
                  <a:srgbClr val="000000">
                    <a:alpha val="0"/>
                  </a:srgbClr>
                </a:highlight>
                <a:latin typeface="Verdana"/>
              </a:rPr>
              <a:t>166,2</a:t>
            </a:r>
            <a:r>
              <a:rPr lang="kk" sz="2800" b="0" i="0" u="none" strike="noStrike" dirty="0">
                <a:solidFill>
                  <a:schemeClr val="tx1"/>
                </a:solidFill>
                <a:highlight>
                  <a:srgbClr val="000000">
                    <a:alpha val="0"/>
                  </a:srgbClr>
                </a:highlight>
                <a:latin typeface="Verdana"/>
              </a:rPr>
              <a:t> млнд теңге сомасына ЕДБ қаражаттары тартылды</a:t>
            </a:r>
            <a:endParaRPr lang="ru-RU" sz="2800" dirty="0">
              <a:solidFill>
                <a:schemeClr val="tx1"/>
              </a:solidFill>
            </a:endParaRPr>
          </a:p>
        </p:txBody>
      </p:sp>
      <p:sp>
        <p:nvSpPr>
          <p:cNvPr id="11" name="Объект 2">
            <a:extLst>
              <a:ext uri="{FF2B5EF4-FFF2-40B4-BE49-F238E27FC236}">
                <a16:creationId xmlns:a16="http://schemas.microsoft.com/office/drawing/2014/main" xmlns="" id="{75C2BAD6-B6A2-5B41-8A3C-2D45CBE6F76B}"/>
              </a:ext>
            </a:extLst>
          </p:cNvPr>
          <p:cNvSpPr txBox="1"/>
          <p:nvPr/>
        </p:nvSpPr>
        <p:spPr>
          <a:xfrm>
            <a:off x="1729114" y="11265388"/>
            <a:ext cx="6228222" cy="592699"/>
          </a:xfrm>
          <a:prstGeom prst="rect">
            <a:avLst/>
          </a:prstGeom>
        </p:spPr>
        <p:txBody>
          <a:bodyPr>
            <a:noAutofit/>
          </a:bodyPr>
          <a:lstStyle>
            <a:lvl1pPr marL="424381" indent="-424381" algn="l" defTabSz="1697591" rtl="0" eaLnBrk="1" latinLnBrk="0" hangingPunct="1">
              <a:lnSpc>
                <a:spcPct val="90000"/>
              </a:lnSpc>
              <a:spcBef>
                <a:spcPts val="1867"/>
              </a:spcBef>
              <a:buFont typeface="Arial" panose="020B0604020202020204" pitchFamily="34" charset="0"/>
              <a:buChar char="•"/>
              <a:defRPr sz="5200" kern="1200">
                <a:solidFill>
                  <a:schemeClr val="tx1"/>
                </a:solidFill>
                <a:latin typeface="+mn-lt"/>
                <a:ea typeface="+mn-ea"/>
                <a:cs typeface="+mn-cs"/>
              </a:defRPr>
            </a:lvl1pPr>
            <a:lvl2pPr marL="1273188" indent="-424381" algn="l" defTabSz="1697591" rtl="0" eaLnBrk="1" latinLnBrk="0" hangingPunct="1">
              <a:lnSpc>
                <a:spcPct val="90000"/>
              </a:lnSpc>
              <a:spcBef>
                <a:spcPts val="933"/>
              </a:spcBef>
              <a:buFont typeface="Arial" panose="020B0604020202020204" pitchFamily="34" charset="0"/>
              <a:buChar char="•"/>
              <a:defRPr sz="4600" kern="1200">
                <a:solidFill>
                  <a:schemeClr val="tx1"/>
                </a:solidFill>
                <a:latin typeface="+mn-lt"/>
                <a:ea typeface="+mn-ea"/>
                <a:cs typeface="+mn-cs"/>
              </a:defRPr>
            </a:lvl2pPr>
            <a:lvl3pPr marL="2121981" indent="-424381" algn="l" defTabSz="1697591" rtl="0" eaLnBrk="1" latinLnBrk="0" hangingPunct="1">
              <a:lnSpc>
                <a:spcPct val="90000"/>
              </a:lnSpc>
              <a:spcBef>
                <a:spcPts val="933"/>
              </a:spcBef>
              <a:buFont typeface="Arial" panose="020B0604020202020204" pitchFamily="34" charset="0"/>
              <a:buChar char="•"/>
              <a:defRPr sz="3700" kern="1200">
                <a:solidFill>
                  <a:schemeClr val="tx1"/>
                </a:solidFill>
                <a:latin typeface="+mn-lt"/>
                <a:ea typeface="+mn-ea"/>
                <a:cs typeface="+mn-cs"/>
              </a:defRPr>
            </a:lvl3pPr>
            <a:lvl4pPr marL="2970776" indent="-424381" algn="l" defTabSz="1697591" rtl="0" eaLnBrk="1" latinLnBrk="0" hangingPunct="1">
              <a:lnSpc>
                <a:spcPct val="90000"/>
              </a:lnSpc>
              <a:spcBef>
                <a:spcPts val="933"/>
              </a:spcBef>
              <a:buFont typeface="Arial" panose="020B0604020202020204" pitchFamily="34" charset="0"/>
              <a:buChar char="•"/>
              <a:defRPr sz="3200" kern="1200">
                <a:solidFill>
                  <a:schemeClr val="tx1"/>
                </a:solidFill>
                <a:latin typeface="+mn-lt"/>
                <a:ea typeface="+mn-ea"/>
                <a:cs typeface="+mn-cs"/>
              </a:defRPr>
            </a:lvl4pPr>
            <a:lvl5pPr marL="3819569" indent="-424381" algn="l" defTabSz="1697591" rtl="0" eaLnBrk="1" latinLnBrk="0" hangingPunct="1">
              <a:lnSpc>
                <a:spcPct val="90000"/>
              </a:lnSpc>
              <a:spcBef>
                <a:spcPts val="933"/>
              </a:spcBef>
              <a:buFont typeface="Arial" panose="020B0604020202020204" pitchFamily="34" charset="0"/>
              <a:buChar char="•"/>
              <a:defRPr sz="3200" kern="1200">
                <a:solidFill>
                  <a:schemeClr val="tx1"/>
                </a:solidFill>
                <a:latin typeface="+mn-lt"/>
                <a:ea typeface="+mn-ea"/>
                <a:cs typeface="+mn-cs"/>
              </a:defRPr>
            </a:lvl5pPr>
            <a:lvl6pPr marL="4668364" indent="-424381" algn="l" defTabSz="1697591" rtl="0" eaLnBrk="1" latinLnBrk="0" hangingPunct="1">
              <a:lnSpc>
                <a:spcPct val="90000"/>
              </a:lnSpc>
              <a:spcBef>
                <a:spcPts val="933"/>
              </a:spcBef>
              <a:buFont typeface="Arial" panose="020B0604020202020204" pitchFamily="34" charset="0"/>
              <a:buChar char="•"/>
              <a:defRPr sz="3200" kern="1200">
                <a:solidFill>
                  <a:schemeClr val="tx1"/>
                </a:solidFill>
                <a:latin typeface="+mn-lt"/>
                <a:ea typeface="+mn-ea"/>
                <a:cs typeface="+mn-cs"/>
              </a:defRPr>
            </a:lvl6pPr>
            <a:lvl7pPr marL="5517157" indent="-424381" algn="l" defTabSz="1697591" rtl="0" eaLnBrk="1" latinLnBrk="0" hangingPunct="1">
              <a:lnSpc>
                <a:spcPct val="90000"/>
              </a:lnSpc>
              <a:spcBef>
                <a:spcPts val="933"/>
              </a:spcBef>
              <a:buFont typeface="Arial" panose="020B0604020202020204" pitchFamily="34" charset="0"/>
              <a:buChar char="•"/>
              <a:defRPr sz="3200" kern="1200">
                <a:solidFill>
                  <a:schemeClr val="tx1"/>
                </a:solidFill>
                <a:latin typeface="+mn-lt"/>
                <a:ea typeface="+mn-ea"/>
                <a:cs typeface="+mn-cs"/>
              </a:defRPr>
            </a:lvl7pPr>
            <a:lvl8pPr marL="6365948" indent="-424381" algn="l" defTabSz="1697591" rtl="0" eaLnBrk="1" latinLnBrk="0" hangingPunct="1">
              <a:lnSpc>
                <a:spcPct val="90000"/>
              </a:lnSpc>
              <a:spcBef>
                <a:spcPts val="933"/>
              </a:spcBef>
              <a:buFont typeface="Arial" panose="020B0604020202020204" pitchFamily="34" charset="0"/>
              <a:buChar char="•"/>
              <a:defRPr sz="3200" kern="1200">
                <a:solidFill>
                  <a:schemeClr val="tx1"/>
                </a:solidFill>
                <a:latin typeface="+mn-lt"/>
                <a:ea typeface="+mn-ea"/>
                <a:cs typeface="+mn-cs"/>
              </a:defRPr>
            </a:lvl8pPr>
            <a:lvl9pPr marL="7214742" indent="-424381" algn="l" defTabSz="1697591" rtl="0" eaLnBrk="1" latinLnBrk="0" hangingPunct="1">
              <a:lnSpc>
                <a:spcPct val="90000"/>
              </a:lnSpc>
              <a:spcBef>
                <a:spcPts val="933"/>
              </a:spcBef>
              <a:buFont typeface="Arial" panose="020B0604020202020204" pitchFamily="34" charset="0"/>
              <a:buChar char="•"/>
              <a:defRPr sz="3200" kern="1200">
                <a:solidFill>
                  <a:schemeClr val="tx1"/>
                </a:solidFill>
                <a:latin typeface="+mn-lt"/>
                <a:ea typeface="+mn-ea"/>
                <a:cs typeface="+mn-cs"/>
              </a:defRPr>
            </a:lvl9pPr>
          </a:lstStyle>
          <a:p>
            <a:pPr marL="0" indent="0" rtl="0">
              <a:lnSpc>
                <a:spcPct val="110000"/>
              </a:lnSpc>
              <a:spcBef>
                <a:spcPct val="0"/>
              </a:spcBef>
              <a:buFont typeface="Arial" panose="020B0604020202020204" pitchFamily="34" charset="0"/>
              <a:buNone/>
            </a:pPr>
            <a:r>
              <a:rPr lang="kk" sz="2800" b="0" i="0" u="none" strike="noStrike" dirty="0">
                <a:highlight>
                  <a:srgbClr val="000000">
                    <a:alpha val="0"/>
                  </a:srgbClr>
                </a:highlight>
                <a:latin typeface="Verdana"/>
                <a:ea typeface="Verdana"/>
              </a:rPr>
              <a:t>Қабылданған міндеттемелер:</a:t>
            </a:r>
            <a:endParaRPr lang="en-US" sz="2800" dirty="0" smtClean="0">
              <a:latin typeface="Verdana" panose="020B0604030504040204" pitchFamily="34" charset="0"/>
              <a:ea typeface="Verdana" panose="020B0604030504040204" pitchFamily="34" charset="0"/>
            </a:endParaRPr>
          </a:p>
          <a:p>
            <a:pPr marL="0" indent="0" rtl="0">
              <a:lnSpc>
                <a:spcPct val="110000"/>
              </a:lnSpc>
              <a:spcBef>
                <a:spcPct val="0"/>
              </a:spcBef>
              <a:buFont typeface="Arial" panose="020B0604020202020204" pitchFamily="34" charset="0"/>
              <a:buNone/>
            </a:pPr>
            <a:r>
              <a:rPr lang="kk" sz="2800" b="1" dirty="0">
                <a:highlight>
                  <a:srgbClr val="000000">
                    <a:alpha val="0"/>
                  </a:srgbClr>
                </a:highlight>
                <a:latin typeface="Verdana"/>
                <a:ea typeface="Verdana" panose="020B0604030504040204" pitchFamily="34" charset="0"/>
                <a:cs typeface="Verdana" panose="020B0604030504040204" pitchFamily="34" charset="0"/>
              </a:rPr>
              <a:t>845,3 млрд теңге </a:t>
            </a:r>
            <a:endParaRPr lang="x-none" sz="2800" b="1" dirty="0">
              <a:highlight>
                <a:srgbClr val="000000">
                  <a:alpha val="0"/>
                </a:srgbClr>
              </a:highlight>
              <a:latin typeface="Verdana"/>
              <a:ea typeface="Verdana" panose="020B0604030504040204" pitchFamily="34" charset="0"/>
              <a:cs typeface="Verdana" panose="020B0604030504040204" pitchFamily="34" charset="0"/>
            </a:endParaRPr>
          </a:p>
        </p:txBody>
      </p:sp>
      <p:sp>
        <p:nvSpPr>
          <p:cNvPr id="12" name="Объект 2">
            <a:extLst>
              <a:ext uri="{FF2B5EF4-FFF2-40B4-BE49-F238E27FC236}">
                <a16:creationId xmlns:a16="http://schemas.microsoft.com/office/drawing/2014/main" xmlns="" id="{911895B5-9FCE-7141-9506-ECAC89EF806C}"/>
              </a:ext>
            </a:extLst>
          </p:cNvPr>
          <p:cNvSpPr txBox="1"/>
          <p:nvPr/>
        </p:nvSpPr>
        <p:spPr>
          <a:xfrm>
            <a:off x="8649833" y="11058046"/>
            <a:ext cx="5545472" cy="53953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Tx/>
              <a:buBlip>
                <a:blip r:embed="rId7"/>
              </a:buBlip>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Bef>
                <a:spcPct val="0"/>
              </a:spcBef>
              <a:buNone/>
            </a:pPr>
            <a:r>
              <a:rPr lang="kk" sz="2800" b="0" i="0" u="none" strike="noStrike" dirty="0">
                <a:solidFill>
                  <a:schemeClr val="tx1"/>
                </a:solidFill>
                <a:highlight>
                  <a:srgbClr val="000000">
                    <a:alpha val="0"/>
                  </a:srgbClr>
                </a:highlight>
                <a:latin typeface="Verdana"/>
              </a:rPr>
              <a:t>Сауда және экспорт алдындағы қаржыландыру:</a:t>
            </a:r>
            <a:endParaRPr lang="en-US" sz="2800" dirty="0">
              <a:solidFill>
                <a:schemeClr val="tx1"/>
              </a:solidFill>
            </a:endParaRPr>
          </a:p>
          <a:p>
            <a:pPr marL="0" indent="0" rtl="0">
              <a:spcBef>
                <a:spcPct val="0"/>
              </a:spcBef>
              <a:buNone/>
            </a:pPr>
            <a:r>
              <a:rPr lang="kk" sz="2800" b="1" i="0" u="none" strike="noStrike" dirty="0">
                <a:solidFill>
                  <a:schemeClr val="tx1"/>
                </a:solidFill>
                <a:highlight>
                  <a:srgbClr val="000000">
                    <a:alpha val="0"/>
                  </a:srgbClr>
                </a:highlight>
                <a:latin typeface="Verdana"/>
              </a:rPr>
              <a:t>129,7 млрд теңге</a:t>
            </a:r>
            <a:endParaRPr lang="x-none" sz="2800" b="1" dirty="0">
              <a:solidFill>
                <a:schemeClr val="tx1"/>
              </a:solidFill>
            </a:endParaRPr>
          </a:p>
        </p:txBody>
      </p:sp>
      <p:pic>
        <p:nvPicPr>
          <p:cNvPr id="13" name="Рисунок 12">
            <a:extLst>
              <a:ext uri="{FF2B5EF4-FFF2-40B4-BE49-F238E27FC236}">
                <a16:creationId xmlns:a16="http://schemas.microsoft.com/office/drawing/2014/main" xmlns="" id="{F5146116-BAA9-B448-B3FF-CB69685D44F7}"/>
              </a:ext>
            </a:extLst>
          </p:cNvPr>
          <p:cNvPicPr>
            <a:picLocks noChangeAspect="1"/>
          </p:cNvPicPr>
          <p:nvPr/>
        </p:nvPicPr>
        <p:blipFill>
          <a:blip r:embed="rId10"/>
          <a:stretch>
            <a:fillRect/>
          </a:stretch>
        </p:blipFill>
        <p:spPr>
          <a:xfrm>
            <a:off x="848376" y="11262639"/>
            <a:ext cx="822055" cy="822055"/>
          </a:xfrm>
          <a:prstGeom prst="rect">
            <a:avLst/>
          </a:prstGeom>
        </p:spPr>
      </p:pic>
      <p:pic>
        <p:nvPicPr>
          <p:cNvPr id="14" name="Рисунок 13">
            <a:extLst>
              <a:ext uri="{FF2B5EF4-FFF2-40B4-BE49-F238E27FC236}">
                <a16:creationId xmlns:a16="http://schemas.microsoft.com/office/drawing/2014/main" xmlns="" id="{5AA9BC7C-B778-524F-B7E8-AF5299DFAFAC}"/>
              </a:ext>
            </a:extLst>
          </p:cNvPr>
          <p:cNvPicPr>
            <a:picLocks noChangeAspect="1"/>
          </p:cNvPicPr>
          <p:nvPr/>
        </p:nvPicPr>
        <p:blipFill>
          <a:blip r:embed="rId11"/>
          <a:stretch>
            <a:fillRect/>
          </a:stretch>
        </p:blipFill>
        <p:spPr>
          <a:xfrm>
            <a:off x="7837928" y="11295567"/>
            <a:ext cx="722260" cy="824466"/>
          </a:xfrm>
          <a:prstGeom prst="rect">
            <a:avLst/>
          </a:prstGeom>
        </p:spPr>
      </p:pic>
      <p:pic>
        <p:nvPicPr>
          <p:cNvPr id="15" name="Рисунок 14">
            <a:extLst>
              <a:ext uri="{FF2B5EF4-FFF2-40B4-BE49-F238E27FC236}">
                <a16:creationId xmlns:a16="http://schemas.microsoft.com/office/drawing/2014/main" xmlns="" id="{0FA92034-0297-CD42-A4BB-6D679C134FCB}"/>
              </a:ext>
            </a:extLst>
          </p:cNvPr>
          <p:cNvPicPr>
            <a:picLocks noChangeAspect="1"/>
          </p:cNvPicPr>
          <p:nvPr/>
        </p:nvPicPr>
        <p:blipFill>
          <a:blip r:embed="rId12"/>
          <a:stretch>
            <a:fillRect/>
          </a:stretch>
        </p:blipFill>
        <p:spPr>
          <a:xfrm>
            <a:off x="14284950" y="11201215"/>
            <a:ext cx="1354047" cy="908103"/>
          </a:xfrm>
          <a:prstGeom prst="rect">
            <a:avLst/>
          </a:prstGeom>
        </p:spPr>
      </p:pic>
      <p:sp>
        <p:nvSpPr>
          <p:cNvPr id="17" name="Объект 2">
            <a:extLst>
              <a:ext uri="{FF2B5EF4-FFF2-40B4-BE49-F238E27FC236}">
                <a16:creationId xmlns:a16="http://schemas.microsoft.com/office/drawing/2014/main" xmlns="" id="{911895B5-9FCE-7141-9506-ECAC89EF806C}"/>
              </a:ext>
            </a:extLst>
          </p:cNvPr>
          <p:cNvSpPr txBox="1"/>
          <p:nvPr/>
        </p:nvSpPr>
        <p:spPr>
          <a:xfrm>
            <a:off x="15728641" y="11196911"/>
            <a:ext cx="6329037" cy="53953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Tx/>
              <a:buBlip>
                <a:blip r:embed="rId7"/>
              </a:buBlip>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Bef>
                <a:spcPct val="0"/>
              </a:spcBef>
              <a:buNone/>
            </a:pPr>
            <a:r>
              <a:rPr lang="kk" sz="2800" b="0" i="0" u="none" strike="noStrike" dirty="0">
                <a:solidFill>
                  <a:schemeClr val="tx1"/>
                </a:solidFill>
                <a:highlight>
                  <a:srgbClr val="000000">
                    <a:alpha val="0"/>
                  </a:srgbClr>
                </a:highlight>
                <a:latin typeface="Verdana"/>
              </a:rPr>
              <a:t>ЕДБ-ның тартылған қаражаттары:</a:t>
            </a:r>
          </a:p>
          <a:p>
            <a:pPr marL="0" indent="0">
              <a:spcBef>
                <a:spcPct val="0"/>
              </a:spcBef>
              <a:buNone/>
            </a:pPr>
            <a:r>
              <a:rPr lang="kk" sz="2800" b="1" dirty="0">
                <a:solidFill>
                  <a:schemeClr val="tx1"/>
                </a:solidFill>
                <a:highlight>
                  <a:srgbClr val="000000">
                    <a:alpha val="0"/>
                  </a:srgbClr>
                </a:highlight>
                <a:latin typeface="Verdana"/>
              </a:rPr>
              <a:t>506,2 млрд теңге</a:t>
            </a:r>
            <a:endParaRPr lang="x-none" sz="2800" b="1" dirty="0">
              <a:solidFill>
                <a:schemeClr val="tx1"/>
              </a:solidFill>
              <a:highlight>
                <a:srgbClr val="000000">
                  <a:alpha val="0"/>
                </a:srgbClr>
              </a:highlight>
              <a:latin typeface="Verdana"/>
            </a:endParaRPr>
          </a:p>
        </p:txBody>
      </p:sp>
    </p:spTree>
    <p:extLst>
      <p:ext uri="{BB962C8B-B14F-4D97-AF65-F5344CB8AC3E}">
        <p14:creationId xmlns:p14="http://schemas.microsoft.com/office/powerpoint/2010/main" val="216212602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a16="http://schemas.microsoft.com/office/drawing/2014/main" xmlns="" id="{A7B0D145-95AD-1A4C-B206-032BB0A7C3AA}"/>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4836"/>
                    </a14:imgEffect>
                    <a14:imgEffect>
                      <a14:saturation sat="66000"/>
                    </a14:imgEffect>
                    <a14:imgEffect>
                      <a14:brightnessContrast bright="57000"/>
                    </a14:imgEffect>
                  </a14:imgLayer>
                </a14:imgProps>
              </a:ext>
            </a:extLst>
          </a:blip>
          <a:stretch>
            <a:fillRect/>
          </a:stretch>
        </p:blipFill>
        <p:spPr>
          <a:xfrm>
            <a:off x="696210" y="10972305"/>
            <a:ext cx="21274601" cy="1395562"/>
          </a:xfrm>
          <a:prstGeom prst="rect">
            <a:avLst/>
          </a:prstGeom>
          <a:solidFill>
            <a:srgbClr val="042054">
              <a:alpha val="0"/>
            </a:srgbClr>
          </a:solidFill>
        </p:spPr>
      </p:pic>
      <p:pic>
        <p:nvPicPr>
          <p:cNvPr id="13" name="Рисунок 12">
            <a:extLst>
              <a:ext uri="{FF2B5EF4-FFF2-40B4-BE49-F238E27FC236}">
                <a16:creationId xmlns:a16="http://schemas.microsoft.com/office/drawing/2014/main" xmlns="" id="{4FE4E4B1-D894-D747-943D-F430EDA6644D}"/>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colorTemperature colorTemp="4939"/>
                    </a14:imgEffect>
                    <a14:imgEffect>
                      <a14:saturation sat="66000"/>
                    </a14:imgEffect>
                    <a14:imgEffect>
                      <a14:brightnessContrast bright="51000"/>
                    </a14:imgEffect>
                  </a14:imgLayer>
                </a14:imgProps>
              </a:ext>
            </a:extLst>
          </a:blip>
          <a:stretch>
            <a:fillRect/>
          </a:stretch>
        </p:blipFill>
        <p:spPr>
          <a:xfrm>
            <a:off x="539026" y="2869221"/>
            <a:ext cx="5682479" cy="7063672"/>
          </a:xfrm>
          <a:prstGeom prst="rect">
            <a:avLst/>
          </a:prstGeom>
          <a:noFill/>
        </p:spPr>
      </p:pic>
      <p:sp>
        <p:nvSpPr>
          <p:cNvPr id="21" name="Заголовок 7"/>
          <p:cNvSpPr txBox="1"/>
          <p:nvPr/>
        </p:nvSpPr>
        <p:spPr>
          <a:xfrm>
            <a:off x="4464423" y="251012"/>
            <a:ext cx="15562729" cy="896470"/>
          </a:xfrm>
          <a:prstGeom prst="rect">
            <a:avLst/>
          </a:prstGeom>
        </p:spPr>
        <p:txBody>
          <a:bodyPr lIns="0" tIns="0" rIns="0" bIns="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rtl="0"/>
            <a:r>
              <a:rPr lang="kk" sz="3600" b="1" i="0" u="none" strike="noStrike">
                <a:solidFill>
                  <a:srgbClr val="2C567A"/>
                </a:solidFill>
                <a:highlight>
                  <a:srgbClr val="000000">
                    <a:alpha val="0"/>
                  </a:srgbClr>
                </a:highlight>
                <a:latin typeface="Verdana"/>
                <a:ea typeface="Verdana"/>
                <a:cs typeface="Arial"/>
              </a:rPr>
              <a:t>KAZAKHEXPORT ҚЫЗМЕТІНІҢ НЕГІЗГІ КӨРСЕТКІШТЕРІ</a:t>
            </a:r>
            <a:endParaRPr lang="ru-RU" sz="3600" b="1">
              <a:solidFill>
                <a:srgbClr val="2C567A"/>
              </a:solidFill>
              <a:latin typeface="Verdana" panose="020B0604030504040204" pitchFamily="34" charset="0"/>
              <a:ea typeface="Verdana" panose="020B0604030504040204" pitchFamily="34" charset="0"/>
              <a:cs typeface="Arial" panose="020B0604020202020204" pitchFamily="34" charset="0"/>
            </a:endParaRPr>
          </a:p>
        </p:txBody>
      </p:sp>
      <p:sp>
        <p:nvSpPr>
          <p:cNvPr id="16" name="Номер слайда 5">
            <a:extLst>
              <a:ext uri="{FF2B5EF4-FFF2-40B4-BE49-F238E27FC236}">
                <a16:creationId xmlns:a16="http://schemas.microsoft.com/office/drawing/2014/main" xmlns="" id="{A162B0E5-6BC8-4A48-BC33-6A1150DAE43B}"/>
              </a:ext>
            </a:extLst>
          </p:cNvPr>
          <p:cNvSpPr>
            <a:spLocks noGrp="1"/>
          </p:cNvSpPr>
          <p:nvPr>
            <p:ph type="sldNum" sz="quarter" idx="12"/>
          </p:nvPr>
        </p:nvSpPr>
        <p:spPr>
          <a:xfrm>
            <a:off x="21792668" y="12120033"/>
            <a:ext cx="963373" cy="681567"/>
          </a:xfrm>
        </p:spPr>
        <p:txBody>
          <a:bodyPr>
            <a:noAutofit/>
          </a:bodyPr>
          <a:lstStyle>
            <a:lvl1pPr>
              <a:defRPr sz="1680" b="0" i="0">
                <a:solidFill>
                  <a:srgbClr val="042054"/>
                </a:solidFill>
                <a:latin typeface="Verdana" panose="020B0604030504040204" pitchFamily="34" charset="0"/>
                <a:ea typeface="Verdana" panose="020B0604030504040204" pitchFamily="34" charset="0"/>
                <a:cs typeface="Verdana" panose="020B0604030504040204" pitchFamily="34" charset="0"/>
              </a:defRPr>
            </a:lvl1pPr>
          </a:lstStyle>
          <a:p>
            <a:pPr algn="ctr" rtl="0"/>
            <a:r>
              <a:rPr lang="kk" sz="1600" b="0" i="0" u="none" strike="noStrike">
                <a:solidFill>
                  <a:srgbClr val="002060"/>
                </a:solidFill>
                <a:highlight>
                  <a:srgbClr val="000000">
                    <a:alpha val="0"/>
                  </a:srgbClr>
                </a:highlight>
                <a:latin typeface="Verdana"/>
              </a:rPr>
              <a:t>4</a:t>
            </a:r>
            <a:endParaRPr lang="x-none">
              <a:solidFill>
                <a:srgbClr val="002060"/>
              </a:solidFill>
            </a:endParaRPr>
          </a:p>
        </p:txBody>
      </p:sp>
      <p:sp>
        <p:nvSpPr>
          <p:cNvPr id="6" name="Объект 2">
            <a:extLst>
              <a:ext uri="{FF2B5EF4-FFF2-40B4-BE49-F238E27FC236}">
                <a16:creationId xmlns:a16="http://schemas.microsoft.com/office/drawing/2014/main" xmlns="" id="{E56F2ECE-B2A8-174C-B11C-3CDC1FBA31E4}"/>
              </a:ext>
            </a:extLst>
          </p:cNvPr>
          <p:cNvSpPr txBox="1"/>
          <p:nvPr/>
        </p:nvSpPr>
        <p:spPr>
          <a:xfrm>
            <a:off x="7647421" y="10358274"/>
            <a:ext cx="7537287" cy="33682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100000"/>
              </a:lnSpc>
              <a:spcBef>
                <a:spcPts val="1000"/>
              </a:spcBef>
              <a:buFontTx/>
              <a:buBlip>
                <a:blip r:embed="rId6"/>
              </a:buBlip>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spcBef>
                <a:spcPct val="0"/>
              </a:spcBef>
              <a:buNone/>
            </a:pPr>
            <a:r>
              <a:rPr lang="kk" sz="3600" b="1" i="0" u="none" strike="noStrike" dirty="0">
                <a:solidFill>
                  <a:srgbClr val="FFFFFF"/>
                </a:solidFill>
                <a:highlight>
                  <a:srgbClr val="000000">
                    <a:alpha val="0"/>
                  </a:srgbClr>
                </a:highlight>
                <a:latin typeface="Verdana"/>
              </a:rPr>
              <a:t>2021 жылдан бастап:</a:t>
            </a:r>
            <a:endParaRPr lang="x-none" sz="3600" b="1" dirty="0">
              <a:solidFill>
                <a:schemeClr val="bg1"/>
              </a:solidFill>
            </a:endParaRPr>
          </a:p>
        </p:txBody>
      </p:sp>
      <p:sp>
        <p:nvSpPr>
          <p:cNvPr id="8" name="Объект 2">
            <a:extLst>
              <a:ext uri="{FF2B5EF4-FFF2-40B4-BE49-F238E27FC236}">
                <a16:creationId xmlns:a16="http://schemas.microsoft.com/office/drawing/2014/main" xmlns="" id="{1FAF65C8-4E42-F743-99EB-03771590B637}"/>
              </a:ext>
            </a:extLst>
          </p:cNvPr>
          <p:cNvSpPr txBox="1"/>
          <p:nvPr/>
        </p:nvSpPr>
        <p:spPr>
          <a:xfrm>
            <a:off x="1259403" y="2045277"/>
            <a:ext cx="3801648" cy="33770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Tx/>
              <a:buBlip>
                <a:blip r:embed="rId6"/>
              </a:buBlip>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Bef>
                <a:spcPct val="0"/>
              </a:spcBef>
              <a:buNone/>
            </a:pPr>
            <a:r>
              <a:rPr lang="kk" sz="3600" b="1" i="0" u="none" strike="noStrike">
                <a:solidFill>
                  <a:srgbClr val="FFFFFF"/>
                </a:solidFill>
                <a:highlight>
                  <a:srgbClr val="000000">
                    <a:alpha val="0"/>
                  </a:srgbClr>
                </a:highlight>
                <a:latin typeface="Verdana"/>
              </a:rPr>
              <a:t>2022 жылы</a:t>
            </a:r>
            <a:endParaRPr lang="ru-RU" sz="3600" b="1">
              <a:solidFill>
                <a:schemeClr val="bg1"/>
              </a:solidFill>
            </a:endParaRPr>
          </a:p>
        </p:txBody>
      </p:sp>
      <p:sp>
        <p:nvSpPr>
          <p:cNvPr id="18" name="TextBox 17">
            <a:extLst>
              <a:ext uri="{FF2B5EF4-FFF2-40B4-BE49-F238E27FC236}">
                <a16:creationId xmlns:a16="http://schemas.microsoft.com/office/drawing/2014/main" xmlns="" id="{F716804D-07B0-964B-8561-409491AC562C}"/>
              </a:ext>
            </a:extLst>
          </p:cNvPr>
          <p:cNvSpPr txBox="1"/>
          <p:nvPr/>
        </p:nvSpPr>
        <p:spPr>
          <a:xfrm>
            <a:off x="7207624" y="1752889"/>
            <a:ext cx="14720047" cy="1077218"/>
          </a:xfrm>
          <a:prstGeom prst="rect">
            <a:avLst/>
          </a:prstGeom>
          <a:noFill/>
        </p:spPr>
        <p:txBody>
          <a:bodyPr wrap="square">
            <a:noAutofit/>
          </a:bodyPr>
          <a:lstStyle/>
          <a:p>
            <a:pPr algn="ctr" rtl="0"/>
            <a:r>
              <a:rPr lang="kk" sz="3200" b="1" i="0" u="none" strike="noStrike" dirty="0">
                <a:solidFill>
                  <a:srgbClr val="002060"/>
                </a:solidFill>
                <a:highlight>
                  <a:srgbClr val="000000">
                    <a:alpha val="0"/>
                  </a:srgbClr>
                </a:highlight>
                <a:latin typeface="Verdana"/>
                <a:ea typeface="Verdana"/>
                <a:cs typeface="Verdana"/>
              </a:rPr>
              <a:t>ШЕТЕЛ САТЫП АЛУШЫЛАРЫ МЕН ҚОЛДАУ КӨРСЕТІЛГЕН ЭКСПОРТТАУШЫЛАР САНЫ </a:t>
            </a:r>
            <a:endParaRPr lang="x-none" sz="32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9" name="Диаграмма 18">
            <a:extLst>
              <a:ext uri="{FF2B5EF4-FFF2-40B4-BE49-F238E27FC236}">
                <a16:creationId xmlns:a16="http://schemas.microsoft.com/office/drawing/2014/main" xmlns="" id="{AE35DC27-C3B0-FA42-B7E3-74822805AF5A}"/>
              </a:ext>
            </a:extLst>
          </p:cNvPr>
          <p:cNvGraphicFramePr/>
          <p:nvPr>
            <p:extLst>
              <p:ext uri="{D42A27DB-BD31-4B8C-83A1-F6EECF244321}">
                <p14:modId xmlns:p14="http://schemas.microsoft.com/office/powerpoint/2010/main" val="2593345994"/>
              </p:ext>
            </p:extLst>
          </p:nvPr>
        </p:nvGraphicFramePr>
        <p:xfrm>
          <a:off x="6615952" y="2868905"/>
          <a:ext cx="15580658" cy="7063988"/>
        </p:xfrm>
        <a:graphic>
          <a:graphicData uri="http://schemas.openxmlformats.org/drawingml/2006/chart">
            <c:chart xmlns:c="http://schemas.openxmlformats.org/drawingml/2006/chart" xmlns:r="http://schemas.openxmlformats.org/officeDocument/2006/relationships" r:id="rId7"/>
          </a:graphicData>
        </a:graphic>
      </p:graphicFrame>
      <p:sp>
        <p:nvSpPr>
          <p:cNvPr id="25" name="Объект 18">
            <a:extLst>
              <a:ext uri="{FF2B5EF4-FFF2-40B4-BE49-F238E27FC236}">
                <a16:creationId xmlns:a16="http://schemas.microsoft.com/office/drawing/2014/main" xmlns="" id="{7ACA6354-9C55-E54D-832B-A577A26A903B}"/>
              </a:ext>
            </a:extLst>
          </p:cNvPr>
          <p:cNvSpPr txBox="1"/>
          <p:nvPr/>
        </p:nvSpPr>
        <p:spPr>
          <a:xfrm>
            <a:off x="696210" y="5933870"/>
            <a:ext cx="5368112" cy="311682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Tx/>
              <a:buBlip>
                <a:blip r:embed="rId6"/>
              </a:buBlip>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spcBef>
                <a:spcPct val="0"/>
              </a:spcBef>
              <a:buBlip>
                <a:blip r:embed="rId8"/>
              </a:buBlip>
            </a:pPr>
            <a:r>
              <a:rPr lang="kk" sz="3600" b="1" i="0" u="none" strike="noStrike" dirty="0">
                <a:solidFill>
                  <a:schemeClr val="tx1"/>
                </a:solidFill>
                <a:highlight>
                  <a:srgbClr val="000000">
                    <a:alpha val="0"/>
                  </a:srgbClr>
                </a:highlight>
                <a:latin typeface="Verdana"/>
              </a:rPr>
              <a:t>80</a:t>
            </a:r>
            <a:r>
              <a:rPr lang="kk" sz="3600" b="0" i="0" u="none" strike="noStrike" dirty="0">
                <a:solidFill>
                  <a:schemeClr val="tx1"/>
                </a:solidFill>
                <a:highlight>
                  <a:srgbClr val="000000">
                    <a:alpha val="0"/>
                  </a:srgbClr>
                </a:highlight>
                <a:latin typeface="Verdana"/>
              </a:rPr>
              <a:t> экспорттаушы                     </a:t>
            </a:r>
            <a:endParaRPr lang="ru-RU" sz="3600" dirty="0">
              <a:solidFill>
                <a:schemeClr val="tx1"/>
              </a:solidFill>
            </a:endParaRPr>
          </a:p>
          <a:p>
            <a:pPr>
              <a:spcBef>
                <a:spcPct val="0"/>
              </a:spcBef>
              <a:buBlip>
                <a:blip r:embed="rId8"/>
              </a:buBlip>
            </a:pPr>
            <a:endParaRPr lang="ru-RU" sz="3600" dirty="0" smtClean="0">
              <a:solidFill>
                <a:schemeClr val="tx1"/>
              </a:solidFill>
            </a:endParaRPr>
          </a:p>
          <a:p>
            <a:pPr rtl="0">
              <a:spcBef>
                <a:spcPct val="0"/>
              </a:spcBef>
              <a:buBlip>
                <a:blip r:embed="rId8"/>
              </a:buBlip>
            </a:pPr>
            <a:r>
              <a:rPr lang="kk" sz="3600" b="1" i="0" u="none" strike="noStrike" dirty="0">
                <a:solidFill>
                  <a:schemeClr val="tx1"/>
                </a:solidFill>
                <a:highlight>
                  <a:srgbClr val="000000">
                    <a:alpha val="0"/>
                  </a:srgbClr>
                </a:highlight>
                <a:latin typeface="Verdana"/>
              </a:rPr>
              <a:t>526</a:t>
            </a:r>
            <a:r>
              <a:rPr lang="kk" sz="3600" b="0" i="0" u="none" strike="noStrike" dirty="0">
                <a:solidFill>
                  <a:schemeClr val="tx1"/>
                </a:solidFill>
                <a:highlight>
                  <a:srgbClr val="000000">
                    <a:alpha val="0"/>
                  </a:srgbClr>
                </a:highlight>
                <a:latin typeface="Verdana"/>
              </a:rPr>
              <a:t> шетел сатып алушысы (импорттаушы) </a:t>
            </a:r>
            <a:endParaRPr lang="ru-RU" sz="3600" dirty="0">
              <a:solidFill>
                <a:schemeClr val="tx1"/>
              </a:solidFill>
            </a:endParaRPr>
          </a:p>
          <a:p>
            <a:pPr>
              <a:spcBef>
                <a:spcPct val="0"/>
              </a:spcBef>
              <a:buBlip>
                <a:blip r:embed="rId8"/>
              </a:buBlip>
            </a:pPr>
            <a:endParaRPr lang="ru-RU" sz="3600" dirty="0">
              <a:solidFill>
                <a:schemeClr val="bg1"/>
              </a:solidFill>
            </a:endParaRPr>
          </a:p>
        </p:txBody>
      </p:sp>
      <p:sp>
        <p:nvSpPr>
          <p:cNvPr id="26" name="Объект 2">
            <a:extLst>
              <a:ext uri="{FF2B5EF4-FFF2-40B4-BE49-F238E27FC236}">
                <a16:creationId xmlns:a16="http://schemas.microsoft.com/office/drawing/2014/main" xmlns="" id="{1FAF65C8-4E42-F743-99EB-03771590B637}"/>
              </a:ext>
            </a:extLst>
          </p:cNvPr>
          <p:cNvSpPr txBox="1"/>
          <p:nvPr/>
        </p:nvSpPr>
        <p:spPr>
          <a:xfrm>
            <a:off x="888379" y="2992704"/>
            <a:ext cx="5189692" cy="93912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Tx/>
              <a:buBlip>
                <a:blip r:embed="rId6"/>
              </a:buBlip>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Bef>
                <a:spcPct val="0"/>
              </a:spcBef>
              <a:buNone/>
            </a:pPr>
            <a:r>
              <a:rPr lang="kk" sz="3600" b="1" i="0" u="none" strike="noStrike" dirty="0">
                <a:solidFill>
                  <a:schemeClr val="tx1"/>
                </a:solidFill>
                <a:highlight>
                  <a:srgbClr val="000000">
                    <a:alpha val="0"/>
                  </a:srgbClr>
                </a:highlight>
                <a:latin typeface="Verdana"/>
              </a:rPr>
              <a:t>2022 жылы Қоғамның қолдауын алғандар:</a:t>
            </a:r>
          </a:p>
        </p:txBody>
      </p:sp>
      <p:sp>
        <p:nvSpPr>
          <p:cNvPr id="28" name="Объект 2">
            <a:extLst>
              <a:ext uri="{FF2B5EF4-FFF2-40B4-BE49-F238E27FC236}">
                <a16:creationId xmlns:a16="http://schemas.microsoft.com/office/drawing/2014/main" xmlns="" id="{BEE58F49-D208-B743-A800-7D57E7A3D1B7}"/>
              </a:ext>
            </a:extLst>
          </p:cNvPr>
          <p:cNvSpPr txBox="1"/>
          <p:nvPr/>
        </p:nvSpPr>
        <p:spPr>
          <a:xfrm>
            <a:off x="888379" y="11354991"/>
            <a:ext cx="21157763" cy="106392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Tx/>
              <a:buBlip>
                <a:blip r:embed="rId6"/>
              </a:buBlip>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Bef>
                <a:spcPct val="0"/>
              </a:spcBef>
              <a:buNone/>
            </a:pPr>
            <a:r>
              <a:rPr lang="kk" sz="3600" b="0" i="0" u="none" strike="noStrike" dirty="0">
                <a:solidFill>
                  <a:schemeClr val="tx1"/>
                </a:solidFill>
                <a:highlight>
                  <a:srgbClr val="000000">
                    <a:alpha val="0"/>
                  </a:srgbClr>
                </a:highlight>
                <a:latin typeface="Verdana"/>
              </a:rPr>
              <a:t>2016 жылдан бастап Қоғам </a:t>
            </a:r>
            <a:r>
              <a:rPr lang="kk" sz="3600" b="1" i="0" u="none" strike="noStrike" dirty="0">
                <a:solidFill>
                  <a:schemeClr val="tx1"/>
                </a:solidFill>
                <a:highlight>
                  <a:srgbClr val="000000">
                    <a:alpha val="0"/>
                  </a:srgbClr>
                </a:highlight>
                <a:latin typeface="Verdana"/>
              </a:rPr>
              <a:t>196 экспорттаушыға қолдау көрсетті</a:t>
            </a:r>
          </a:p>
        </p:txBody>
      </p:sp>
    </p:spTree>
    <p:extLst>
      <p:ext uri="{BB962C8B-B14F-4D97-AF65-F5344CB8AC3E}">
        <p14:creationId xmlns:p14="http://schemas.microsoft.com/office/powerpoint/2010/main" val="226227548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Заголовок 7"/>
          <p:cNvSpPr txBox="1"/>
          <p:nvPr/>
        </p:nvSpPr>
        <p:spPr>
          <a:xfrm>
            <a:off x="4464423" y="251012"/>
            <a:ext cx="15562729" cy="896470"/>
          </a:xfrm>
          <a:prstGeom prst="rect">
            <a:avLst/>
          </a:prstGeom>
        </p:spPr>
        <p:txBody>
          <a:bodyPr lIns="0" tIns="0" rIns="0" bIns="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rtl="0"/>
            <a:r>
              <a:rPr lang="kk" sz="3600" b="1" i="0" u="none" strike="noStrike">
                <a:solidFill>
                  <a:srgbClr val="2C567A"/>
                </a:solidFill>
                <a:highlight>
                  <a:srgbClr val="000000">
                    <a:alpha val="0"/>
                  </a:srgbClr>
                </a:highlight>
                <a:latin typeface="Verdana"/>
                <a:ea typeface="Verdana"/>
                <a:cs typeface="Arial"/>
              </a:rPr>
              <a:t>KAZAKHEXPORT ҚЫЗМЕТІНІҢ НЕГІЗГІ КӨРСЕТКІШТЕРІ</a:t>
            </a:r>
            <a:endParaRPr lang="ru-RU" sz="3600" b="1">
              <a:solidFill>
                <a:srgbClr val="2C567A"/>
              </a:solidFill>
              <a:latin typeface="Verdana" panose="020B0604030504040204" pitchFamily="34" charset="0"/>
              <a:ea typeface="Verdana" panose="020B0604030504040204" pitchFamily="34" charset="0"/>
              <a:cs typeface="Arial" panose="020B0604020202020204" pitchFamily="34" charset="0"/>
            </a:endParaRPr>
          </a:p>
        </p:txBody>
      </p:sp>
      <p:sp>
        <p:nvSpPr>
          <p:cNvPr id="16" name="Номер слайда 5">
            <a:extLst>
              <a:ext uri="{FF2B5EF4-FFF2-40B4-BE49-F238E27FC236}">
                <a16:creationId xmlns:a16="http://schemas.microsoft.com/office/drawing/2014/main" xmlns="" id="{A162B0E5-6BC8-4A48-BC33-6A1150DAE43B}"/>
              </a:ext>
            </a:extLst>
          </p:cNvPr>
          <p:cNvSpPr>
            <a:spLocks noGrp="1"/>
          </p:cNvSpPr>
          <p:nvPr>
            <p:ph type="sldNum" sz="quarter" idx="12"/>
          </p:nvPr>
        </p:nvSpPr>
        <p:spPr>
          <a:xfrm>
            <a:off x="21792668" y="12120033"/>
            <a:ext cx="963373" cy="681567"/>
          </a:xfrm>
        </p:spPr>
        <p:txBody>
          <a:bodyPr>
            <a:noAutofit/>
          </a:bodyPr>
          <a:lstStyle>
            <a:lvl1pPr>
              <a:defRPr sz="1680" b="0" i="0">
                <a:solidFill>
                  <a:srgbClr val="042054"/>
                </a:solidFill>
                <a:latin typeface="Verdana" panose="020B0604030504040204" pitchFamily="34" charset="0"/>
                <a:ea typeface="Verdana" panose="020B0604030504040204" pitchFamily="34" charset="0"/>
                <a:cs typeface="Verdana" panose="020B0604030504040204" pitchFamily="34" charset="0"/>
              </a:defRPr>
            </a:lvl1pPr>
          </a:lstStyle>
          <a:p>
            <a:pPr algn="ctr" rtl="0"/>
            <a:r>
              <a:rPr lang="kk" sz="1600" b="0" i="0" u="none" strike="noStrike">
                <a:solidFill>
                  <a:srgbClr val="002060"/>
                </a:solidFill>
                <a:highlight>
                  <a:srgbClr val="000000">
                    <a:alpha val="0"/>
                  </a:srgbClr>
                </a:highlight>
                <a:latin typeface="Verdana"/>
              </a:rPr>
              <a:t>5</a:t>
            </a:r>
            <a:endParaRPr lang="x-none">
              <a:solidFill>
                <a:srgbClr val="002060"/>
              </a:solidFill>
            </a:endParaRPr>
          </a:p>
        </p:txBody>
      </p:sp>
      <p:graphicFrame>
        <p:nvGraphicFramePr>
          <p:cNvPr id="13" name="Диаграмма 12">
            <a:extLst>
              <a:ext uri="{FF2B5EF4-FFF2-40B4-BE49-F238E27FC236}">
                <a16:creationId xmlns:a16="http://schemas.microsoft.com/office/drawing/2014/main" xmlns="" id="{EFCD7923-8C52-5540-ACE4-8AB432951C1E}"/>
              </a:ext>
            </a:extLst>
          </p:cNvPr>
          <p:cNvGraphicFramePr/>
          <p:nvPr>
            <p:extLst>
              <p:ext uri="{D42A27DB-BD31-4B8C-83A1-F6EECF244321}">
                <p14:modId xmlns:p14="http://schemas.microsoft.com/office/powerpoint/2010/main" val="647968319"/>
              </p:ext>
            </p:extLst>
          </p:nvPr>
        </p:nvGraphicFramePr>
        <p:xfrm>
          <a:off x="7165911" y="4135298"/>
          <a:ext cx="6139543" cy="7744947"/>
        </p:xfrm>
        <a:graphic>
          <a:graphicData uri="http://schemas.openxmlformats.org/drawingml/2006/chart">
            <c:chart xmlns:c="http://schemas.openxmlformats.org/drawingml/2006/chart" xmlns:r="http://schemas.openxmlformats.org/officeDocument/2006/relationships" r:id="rId2"/>
          </a:graphicData>
        </a:graphic>
      </p:graphicFrame>
      <p:sp>
        <p:nvSpPr>
          <p:cNvPr id="14" name="Прямоугольник 13"/>
          <p:cNvSpPr/>
          <p:nvPr/>
        </p:nvSpPr>
        <p:spPr>
          <a:xfrm>
            <a:off x="7496007" y="2716824"/>
            <a:ext cx="6033382" cy="830997"/>
          </a:xfrm>
          <a:prstGeom prst="rect">
            <a:avLst/>
          </a:prstGeom>
        </p:spPr>
        <p:txBody>
          <a:bodyPr wrap="square">
            <a:noAutofit/>
          </a:bodyPr>
          <a:lstStyle/>
          <a:p>
            <a:pPr algn="ctr" rtl="0" fontAlgn="ctr"/>
            <a:r>
              <a:rPr lang="kk" sz="2400" b="1" i="0" u="none" strike="noStrike">
                <a:solidFill>
                  <a:srgbClr val="002060"/>
                </a:solidFill>
                <a:highlight>
                  <a:srgbClr val="000000">
                    <a:alpha val="0"/>
                  </a:srgbClr>
                </a:highlight>
                <a:latin typeface="Verdana"/>
                <a:ea typeface="Verdana"/>
              </a:rPr>
              <a:t>ЭКСПОРТТЫҚ КЕЛІСІМ ШАРТТАР СОМАСЫ, МЛРД ТЕҢГЕ</a:t>
            </a:r>
            <a:endParaRPr lang="ru-RU" sz="2400" b="1">
              <a:solidFill>
                <a:srgbClr val="002060"/>
              </a:solidFill>
              <a:latin typeface="Verdana" panose="020B0604030504040204" pitchFamily="34" charset="0"/>
              <a:ea typeface="Verdana" panose="020B0604030504040204" pitchFamily="34" charset="0"/>
            </a:endParaRPr>
          </a:p>
        </p:txBody>
      </p:sp>
      <p:graphicFrame>
        <p:nvGraphicFramePr>
          <p:cNvPr id="15" name="Диаграмма 14">
            <a:extLst>
              <a:ext uri="{FF2B5EF4-FFF2-40B4-BE49-F238E27FC236}">
                <a16:creationId xmlns:a16="http://schemas.microsoft.com/office/drawing/2014/main" xmlns="" id="{EFCD7923-8C52-5540-ACE4-8AB432951C1E}"/>
              </a:ext>
            </a:extLst>
          </p:cNvPr>
          <p:cNvGraphicFramePr/>
          <p:nvPr>
            <p:extLst>
              <p:ext uri="{D42A27DB-BD31-4B8C-83A1-F6EECF244321}">
                <p14:modId xmlns:p14="http://schemas.microsoft.com/office/powerpoint/2010/main" val="3673960993"/>
              </p:ext>
            </p:extLst>
          </p:nvPr>
        </p:nvGraphicFramePr>
        <p:xfrm>
          <a:off x="730142" y="4388310"/>
          <a:ext cx="5689319" cy="5315528"/>
        </p:xfrm>
        <a:graphic>
          <a:graphicData uri="http://schemas.openxmlformats.org/drawingml/2006/chart">
            <c:chart xmlns:c="http://schemas.openxmlformats.org/drawingml/2006/chart" xmlns:r="http://schemas.openxmlformats.org/officeDocument/2006/relationships" r:id="rId3"/>
          </a:graphicData>
        </a:graphic>
      </p:graphicFrame>
      <p:sp>
        <p:nvSpPr>
          <p:cNvPr id="17" name="Прямоугольник 16"/>
          <p:cNvSpPr/>
          <p:nvPr/>
        </p:nvSpPr>
        <p:spPr>
          <a:xfrm>
            <a:off x="454416" y="2532159"/>
            <a:ext cx="6547659" cy="1200329"/>
          </a:xfrm>
          <a:prstGeom prst="rect">
            <a:avLst/>
          </a:prstGeom>
        </p:spPr>
        <p:txBody>
          <a:bodyPr wrap="square">
            <a:noAutofit/>
          </a:bodyPr>
          <a:lstStyle/>
          <a:p>
            <a:pPr algn="ctr" rtl="0" fontAlgn="ctr"/>
            <a:r>
              <a:rPr lang="kk" sz="2400" b="1" i="0" u="none" strike="noStrike">
                <a:solidFill>
                  <a:srgbClr val="002060"/>
                </a:solidFill>
                <a:highlight>
                  <a:srgbClr val="000000">
                    <a:alpha val="0"/>
                  </a:srgbClr>
                </a:highlight>
                <a:latin typeface="Verdana"/>
                <a:ea typeface="Verdana"/>
              </a:rPr>
              <a:t>KAZAKHEXPORT ҚОЛДАУЫН АЛҒАН КӘСІПОРЫНДАРДА ЖҰМЫСПЕН ҚАМТЫЛҒАНДАР САНЫ</a:t>
            </a:r>
            <a:endParaRPr lang="ru-RU" sz="2400" b="1">
              <a:solidFill>
                <a:srgbClr val="002060"/>
              </a:solidFill>
              <a:latin typeface="Verdana" panose="020B0604030504040204" pitchFamily="34" charset="0"/>
              <a:ea typeface="Verdana" panose="020B0604030504040204" pitchFamily="34" charset="0"/>
            </a:endParaRPr>
          </a:p>
        </p:txBody>
      </p:sp>
      <p:sp>
        <p:nvSpPr>
          <p:cNvPr id="23" name="Прямоугольник 22"/>
          <p:cNvSpPr/>
          <p:nvPr/>
        </p:nvSpPr>
        <p:spPr>
          <a:xfrm>
            <a:off x="730142" y="10064364"/>
            <a:ext cx="5996209" cy="1815882"/>
          </a:xfrm>
          <a:prstGeom prst="rect">
            <a:avLst/>
          </a:prstGeom>
        </p:spPr>
        <p:txBody>
          <a:bodyPr wrap="square">
            <a:noAutofit/>
          </a:bodyPr>
          <a:lstStyle/>
          <a:p>
            <a:pPr algn="just" rtl="0"/>
            <a:r>
              <a:rPr lang="kk" sz="1600" b="0" i="1" u="none" strike="noStrike">
                <a:solidFill>
                  <a:srgbClr val="002060"/>
                </a:solidFill>
                <a:highlight>
                  <a:srgbClr val="000000">
                    <a:alpha val="0"/>
                  </a:srgbClr>
                </a:highlight>
                <a:latin typeface="Verdana"/>
                <a:ea typeface="Verdana"/>
              </a:rPr>
              <a:t>* 2022 жылғы 9 айдың қорытындысы бойынша деректер ұсынылды. Көрсеткіштер есепті кезеңнің қорытындылары бойынша Статистика бюросының нақты статистикалық деректері және экспорттаушылар ұсынған ақпарат (хаттар) негізінде есептеледі. 2022 жылдың қорытындысы бойынша статистикалық ақпаратты СБ 2023 жылдың 1 жартыжылдығында жариялайды. </a:t>
            </a:r>
            <a:endParaRPr lang="ru-RU" sz="1600" i="1">
              <a:solidFill>
                <a:srgbClr val="002060"/>
              </a:solidFill>
              <a:latin typeface="Verdana" panose="020B0604030504040204" pitchFamily="34" charset="0"/>
              <a:ea typeface="Verdana" panose="020B0604030504040204" pitchFamily="34" charset="0"/>
            </a:endParaRPr>
          </a:p>
        </p:txBody>
      </p:sp>
      <p:sp>
        <p:nvSpPr>
          <p:cNvPr id="2" name="Прямоугольник 1"/>
          <p:cNvSpPr/>
          <p:nvPr/>
        </p:nvSpPr>
        <p:spPr>
          <a:xfrm>
            <a:off x="15128481" y="2716824"/>
            <a:ext cx="6306452" cy="830997"/>
          </a:xfrm>
          <a:prstGeom prst="rect">
            <a:avLst/>
          </a:prstGeom>
        </p:spPr>
        <p:txBody>
          <a:bodyPr wrap="square">
            <a:noAutofit/>
          </a:bodyPr>
          <a:lstStyle/>
          <a:p>
            <a:pPr algn="ctr" rtl="0"/>
            <a:r>
              <a:rPr lang="kk" sz="2400" b="1" i="0" u="none" strike="noStrike">
                <a:solidFill>
                  <a:srgbClr val="002060"/>
                </a:solidFill>
                <a:highlight>
                  <a:srgbClr val="000000">
                    <a:alpha val="0"/>
                  </a:srgbClr>
                </a:highlight>
                <a:latin typeface="Verdana"/>
                <a:ea typeface="Verdana"/>
              </a:rPr>
              <a:t>ҚОЛДАУ КӨРСЕТІЛГЕН ЭКСПОРТТЫҢ ГЕОГРАФИЯСЫ</a:t>
            </a:r>
            <a:endParaRPr lang="ru-RU" sz="2400" b="1">
              <a:solidFill>
                <a:srgbClr val="002060"/>
              </a:solidFill>
              <a:latin typeface="Verdana" panose="020B0604030504040204" pitchFamily="34" charset="0"/>
              <a:ea typeface="Verdana" panose="020B0604030504040204" pitchFamily="34" charset="0"/>
            </a:endParaRPr>
          </a:p>
        </p:txBody>
      </p:sp>
      <p:graphicFrame>
        <p:nvGraphicFramePr>
          <p:cNvPr id="24" name="Диаграмма 23">
            <a:extLst>
              <a:ext uri="{FF2B5EF4-FFF2-40B4-BE49-F238E27FC236}">
                <a16:creationId xmlns:a16="http://schemas.microsoft.com/office/drawing/2014/main" xmlns="" id="{7CAF7F88-81F4-E940-A0B4-48D8E9F60B7B}"/>
              </a:ext>
            </a:extLst>
          </p:cNvPr>
          <p:cNvGraphicFramePr/>
          <p:nvPr>
            <p:extLst>
              <p:ext uri="{D42A27DB-BD31-4B8C-83A1-F6EECF244321}">
                <p14:modId xmlns:p14="http://schemas.microsoft.com/office/powerpoint/2010/main" val="307527784"/>
              </p:ext>
            </p:extLst>
          </p:nvPr>
        </p:nvGraphicFramePr>
        <p:xfrm>
          <a:off x="12873245" y="4030905"/>
          <a:ext cx="9401109" cy="6480136"/>
        </p:xfrm>
        <a:graphic>
          <a:graphicData uri="http://schemas.openxmlformats.org/drawingml/2006/chart">
            <c:chart xmlns:c="http://schemas.openxmlformats.org/drawingml/2006/chart" xmlns:r="http://schemas.openxmlformats.org/officeDocument/2006/relationships" r:id="rId4"/>
          </a:graphicData>
        </a:graphic>
      </p:graphicFrame>
      <p:sp>
        <p:nvSpPr>
          <p:cNvPr id="29" name="Полилиния 28"/>
          <p:cNvSpPr/>
          <p:nvPr/>
        </p:nvSpPr>
        <p:spPr>
          <a:xfrm>
            <a:off x="14166717" y="11232476"/>
            <a:ext cx="7625952" cy="647769"/>
          </a:xfrm>
          <a:custGeom>
            <a:avLst/>
            <a:gdLst>
              <a:gd name="connsiteX0" fmla="*/ 0 w 3058668"/>
              <a:gd name="connsiteY0" fmla="*/ 72345 h 434063"/>
              <a:gd name="connsiteX1" fmla="*/ 72345 w 3058668"/>
              <a:gd name="connsiteY1" fmla="*/ 0 h 434063"/>
              <a:gd name="connsiteX2" fmla="*/ 2986323 w 3058668"/>
              <a:gd name="connsiteY2" fmla="*/ 0 h 434063"/>
              <a:gd name="connsiteX3" fmla="*/ 3058668 w 3058668"/>
              <a:gd name="connsiteY3" fmla="*/ 72345 h 434063"/>
              <a:gd name="connsiteX4" fmla="*/ 3058668 w 3058668"/>
              <a:gd name="connsiteY4" fmla="*/ 361718 h 434063"/>
              <a:gd name="connsiteX5" fmla="*/ 2986323 w 3058668"/>
              <a:gd name="connsiteY5" fmla="*/ 434063 h 434063"/>
              <a:gd name="connsiteX6" fmla="*/ 72345 w 3058668"/>
              <a:gd name="connsiteY6" fmla="*/ 434063 h 434063"/>
              <a:gd name="connsiteX7" fmla="*/ 0 w 3058668"/>
              <a:gd name="connsiteY7" fmla="*/ 361718 h 434063"/>
              <a:gd name="connsiteX8" fmla="*/ 0 w 3058668"/>
              <a:gd name="connsiteY8" fmla="*/ 72345 h 434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8668" h="434063">
                <a:moveTo>
                  <a:pt x="0" y="72345"/>
                </a:moveTo>
                <a:cubicBezTo>
                  <a:pt x="0" y="32390"/>
                  <a:pt x="32390" y="0"/>
                  <a:pt x="72345" y="0"/>
                </a:cubicBezTo>
                <a:lnTo>
                  <a:pt x="2986323" y="0"/>
                </a:lnTo>
                <a:cubicBezTo>
                  <a:pt x="3026278" y="0"/>
                  <a:pt x="3058668" y="32390"/>
                  <a:pt x="3058668" y="72345"/>
                </a:cubicBezTo>
                <a:lnTo>
                  <a:pt x="3058668" y="361718"/>
                </a:lnTo>
                <a:cubicBezTo>
                  <a:pt x="3058668" y="401673"/>
                  <a:pt x="3026278" y="434063"/>
                  <a:pt x="2986323" y="434063"/>
                </a:cubicBezTo>
                <a:lnTo>
                  <a:pt x="72345" y="434063"/>
                </a:lnTo>
                <a:cubicBezTo>
                  <a:pt x="32390" y="434063"/>
                  <a:pt x="0" y="401673"/>
                  <a:pt x="0" y="361718"/>
                </a:cubicBezTo>
                <a:lnTo>
                  <a:pt x="0" y="72345"/>
                </a:lnTo>
                <a:close/>
              </a:path>
            </a:pathLst>
          </a:custGeom>
          <a:solidFill>
            <a:srgbClr val="405888"/>
          </a:solidFill>
          <a:ln w="38100">
            <a:noFill/>
          </a:ln>
          <a:effectLst>
            <a:outerShdw blurRad="127000" dist="50800" dir="5400000" algn="t" rotWithShape="0">
              <a:prstClr val="black">
                <a:alpha val="40000"/>
              </a:prstClr>
            </a:outerShdw>
          </a:effectLst>
          <a:scene3d>
            <a:camera prst="orthographicFront"/>
            <a:lightRig rig="threePt" dir="t">
              <a:rot lat="0" lon="0" rev="3600000"/>
            </a:lightRig>
          </a:scene3d>
          <a:sp3d>
            <a:bevelT w="127000" h="127000" prst="coolSlant"/>
          </a:sp3d>
        </p:spPr>
        <p:style>
          <a:lnRef idx="3">
            <a:scrgbClr r="0" g="0" b="0"/>
          </a:lnRef>
          <a:fillRef idx="1">
            <a:scrgbClr r="0" g="0" b="0"/>
          </a:fillRef>
          <a:effectRef idx="1">
            <a:scrgbClr r="0" g="0" b="0"/>
          </a:effectRef>
          <a:fontRef idx="minor">
            <a:schemeClr val="lt1"/>
          </a:fontRef>
        </p:style>
        <p:txBody>
          <a:bodyPr spcFirstLastPara="0" vert="horz" wrap="square" lIns="89769" tIns="55479" rIns="89769" bIns="55479" numCol="1" spcCol="1270" anchor="ctr" anchorCtr="0">
            <a:noAutofit/>
          </a:bodyPr>
          <a:lstStyle/>
          <a:p>
            <a:pPr lvl="0" algn="ctr" defTabSz="800100" rtl="0">
              <a:lnSpc>
                <a:spcPct val="90000"/>
              </a:lnSpc>
              <a:spcBef>
                <a:spcPct val="0"/>
              </a:spcBef>
              <a:spcAft>
                <a:spcPct val="35000"/>
              </a:spcAft>
            </a:pPr>
            <a:r>
              <a:rPr lang="kk" sz="1800" b="1" i="0" u="none" strike="noStrike">
                <a:solidFill>
                  <a:srgbClr val="FFFFFF"/>
                </a:solidFill>
                <a:highlight>
                  <a:srgbClr val="000000">
                    <a:alpha val="0"/>
                  </a:srgbClr>
                </a:highlight>
                <a:latin typeface="Verdana"/>
                <a:ea typeface="Verdana"/>
              </a:rPr>
              <a:t>ЭКСПОРТТЫҚ КЕЛІСІМ ШАРТ СОМАСЫНЫҒ БАРЛЫҒЫ - </a:t>
            </a:r>
            <a:r>
              <a:rPr lang="kk" sz="2400" b="1" i="0" u="none" strike="noStrike">
                <a:solidFill>
                  <a:srgbClr val="FFFFFF"/>
                </a:solidFill>
                <a:highlight>
                  <a:srgbClr val="000000">
                    <a:alpha val="0"/>
                  </a:srgbClr>
                </a:highlight>
                <a:latin typeface="Verdana"/>
                <a:ea typeface="Verdana"/>
              </a:rPr>
              <a:t>1 653,7</a:t>
            </a:r>
            <a:r>
              <a:rPr lang="kk" sz="1800" b="1" i="0" u="none" strike="noStrike">
                <a:solidFill>
                  <a:srgbClr val="FFFFFF"/>
                </a:solidFill>
                <a:highlight>
                  <a:srgbClr val="000000">
                    <a:alpha val="0"/>
                  </a:srgbClr>
                </a:highlight>
                <a:latin typeface="Verdana"/>
                <a:ea typeface="Verdana"/>
              </a:rPr>
              <a:t> МЛРД ТЕҢГЕ</a:t>
            </a:r>
            <a:endParaRPr lang="en-US" sz="1800" b="1">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25933317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Заголовок 7"/>
          <p:cNvSpPr txBox="1"/>
          <p:nvPr/>
        </p:nvSpPr>
        <p:spPr>
          <a:xfrm>
            <a:off x="4464423" y="251012"/>
            <a:ext cx="17176376" cy="896470"/>
          </a:xfrm>
          <a:prstGeom prst="rect">
            <a:avLst/>
          </a:prstGeom>
        </p:spPr>
        <p:txBody>
          <a:bodyPr lIns="0" tIns="0" rIns="0" bIns="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rtl="0"/>
            <a:r>
              <a:rPr lang="kk" sz="3600" b="1" i="0" u="none" strike="noStrike">
                <a:solidFill>
                  <a:srgbClr val="2C567A"/>
                </a:solidFill>
                <a:highlight>
                  <a:srgbClr val="000000">
                    <a:alpha val="0"/>
                  </a:srgbClr>
                </a:highlight>
                <a:latin typeface="Verdana"/>
                <a:ea typeface="Verdana"/>
                <a:cs typeface="Arial"/>
              </a:rPr>
              <a:t>САЛАЛАР БӨЛІНІСІНДЕГІ ЖОБАЛАР БОЙЫНША АҚПАРАТ</a:t>
            </a:r>
            <a:endParaRPr lang="ru-RU" sz="3600" b="1">
              <a:solidFill>
                <a:srgbClr val="2C567A"/>
              </a:solidFill>
              <a:latin typeface="Verdana" panose="020B0604030504040204" pitchFamily="34" charset="0"/>
              <a:ea typeface="Verdana" panose="020B0604030504040204" pitchFamily="34" charset="0"/>
              <a:cs typeface="Arial" panose="020B0604020202020204" pitchFamily="34" charset="0"/>
            </a:endParaRPr>
          </a:p>
        </p:txBody>
      </p:sp>
      <p:sp>
        <p:nvSpPr>
          <p:cNvPr id="16" name="Номер слайда 5">
            <a:extLst>
              <a:ext uri="{FF2B5EF4-FFF2-40B4-BE49-F238E27FC236}">
                <a16:creationId xmlns:a16="http://schemas.microsoft.com/office/drawing/2014/main" xmlns="" id="{A162B0E5-6BC8-4A48-BC33-6A1150DAE43B}"/>
              </a:ext>
            </a:extLst>
          </p:cNvPr>
          <p:cNvSpPr>
            <a:spLocks noGrp="1"/>
          </p:cNvSpPr>
          <p:nvPr>
            <p:ph type="sldNum" sz="quarter" idx="12"/>
          </p:nvPr>
        </p:nvSpPr>
        <p:spPr>
          <a:xfrm>
            <a:off x="21792668" y="12120033"/>
            <a:ext cx="963373" cy="681567"/>
          </a:xfrm>
        </p:spPr>
        <p:txBody>
          <a:bodyPr>
            <a:noAutofit/>
          </a:bodyPr>
          <a:lstStyle>
            <a:lvl1pPr>
              <a:defRPr sz="1680" b="0" i="0">
                <a:solidFill>
                  <a:srgbClr val="042054"/>
                </a:solidFill>
                <a:latin typeface="Verdana" panose="020B0604030504040204" pitchFamily="34" charset="0"/>
                <a:ea typeface="Verdana" panose="020B0604030504040204" pitchFamily="34" charset="0"/>
                <a:cs typeface="Verdana" panose="020B0604030504040204" pitchFamily="34" charset="0"/>
              </a:defRPr>
            </a:lvl1pPr>
          </a:lstStyle>
          <a:p>
            <a:pPr algn="ctr" rtl="0"/>
            <a:r>
              <a:rPr lang="kk" sz="1600" b="0" i="0" u="none" strike="noStrike">
                <a:solidFill>
                  <a:srgbClr val="002060"/>
                </a:solidFill>
                <a:highlight>
                  <a:srgbClr val="000000">
                    <a:alpha val="0"/>
                  </a:srgbClr>
                </a:highlight>
                <a:latin typeface="Verdana"/>
              </a:rPr>
              <a:t>6</a:t>
            </a:r>
            <a:endParaRPr lang="x-none">
              <a:solidFill>
                <a:srgbClr val="002060"/>
              </a:solidFill>
            </a:endParaRPr>
          </a:p>
        </p:txBody>
      </p:sp>
      <p:sp>
        <p:nvSpPr>
          <p:cNvPr id="28" name="Объект 2">
            <a:extLst>
              <a:ext uri="{FF2B5EF4-FFF2-40B4-BE49-F238E27FC236}">
                <a16:creationId xmlns:a16="http://schemas.microsoft.com/office/drawing/2014/main" xmlns="" id="{BEE58F49-D208-B743-A800-7D57E7A3D1B7}"/>
              </a:ext>
            </a:extLst>
          </p:cNvPr>
          <p:cNvSpPr txBox="1"/>
          <p:nvPr/>
        </p:nvSpPr>
        <p:spPr>
          <a:xfrm>
            <a:off x="888379" y="11354991"/>
            <a:ext cx="21157763" cy="106392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Tx/>
              <a:buBlip>
                <a:blip r:embed="rId2"/>
              </a:buBlip>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Bef>
                <a:spcPct val="0"/>
              </a:spcBef>
              <a:buNone/>
            </a:pPr>
            <a:r>
              <a:rPr lang="kk" sz="3600" b="0" i="0" u="none" strike="noStrike">
                <a:solidFill>
                  <a:srgbClr val="FFFFFF"/>
                </a:solidFill>
                <a:highlight>
                  <a:srgbClr val="000000">
                    <a:alpha val="0"/>
                  </a:srgbClr>
                </a:highlight>
                <a:latin typeface="Verdana"/>
              </a:rPr>
              <a:t>2016 жылдан бастап Қоғам </a:t>
            </a:r>
            <a:r>
              <a:rPr lang="kk" sz="3600" b="1" i="0" u="none" strike="noStrike">
                <a:solidFill>
                  <a:srgbClr val="FFFFFF"/>
                </a:solidFill>
                <a:highlight>
                  <a:srgbClr val="000000">
                    <a:alpha val="0"/>
                  </a:srgbClr>
                </a:highlight>
                <a:latin typeface="Verdana"/>
              </a:rPr>
              <a:t>196 экспорттаушыға қолдау көрсетті</a:t>
            </a:r>
          </a:p>
        </p:txBody>
      </p:sp>
      <p:pic>
        <p:nvPicPr>
          <p:cNvPr id="9" name="Рисунок 8">
            <a:extLst>
              <a:ext uri="{FF2B5EF4-FFF2-40B4-BE49-F238E27FC236}">
                <a16:creationId xmlns:a16="http://schemas.microsoft.com/office/drawing/2014/main" xmlns="" id="{4FE4E4B1-D894-D747-943D-F430EDA6644D}"/>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brightnessContrast bright="45000" contrast="-41000"/>
                    </a14:imgEffect>
                  </a14:imgLayer>
                </a14:imgProps>
              </a:ext>
            </a:extLst>
          </a:blip>
          <a:stretch>
            <a:fillRect/>
          </a:stretch>
        </p:blipFill>
        <p:spPr>
          <a:xfrm flipH="1">
            <a:off x="11580894" y="2276046"/>
            <a:ext cx="10687434" cy="9629083"/>
          </a:xfrm>
          <a:prstGeom prst="rect">
            <a:avLst/>
          </a:prstGeom>
        </p:spPr>
      </p:pic>
      <p:sp>
        <p:nvSpPr>
          <p:cNvPr id="10" name="Заголовок 1"/>
          <p:cNvSpPr txBox="1"/>
          <p:nvPr/>
        </p:nvSpPr>
        <p:spPr bwMode="auto">
          <a:xfrm>
            <a:off x="12901493" y="3016892"/>
            <a:ext cx="8736549" cy="446869"/>
          </a:xfrm>
          <a:prstGeom prst="rect">
            <a:avLst/>
          </a:prstGeom>
          <a:noFill/>
          <a:ln w="9525">
            <a:noFill/>
            <a:miter lim="800000"/>
          </a:ln>
        </p:spPr>
        <p:txBody>
          <a:bodyPr vert="horz" wrap="square" lIns="91440" tIns="45720" rIns="91440" bIns="45720" numCol="1" anchor="ctr" anchorCtr="0" compatLnSpc="1">
            <a:prstTxWarp prst="textNoShape">
              <a:avLst/>
            </a:prstTxWarp>
            <a:noAutofit/>
          </a:bodyPr>
          <a:lstStyle>
            <a:lvl1pPr algn="l" rtl="0" fontAlgn="base">
              <a:spcBef>
                <a:spcPct val="0"/>
              </a:spcBef>
              <a:spcAft>
                <a:spcPct val="0"/>
              </a:spcAft>
              <a:defRPr sz="25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rtl="0"/>
            <a:r>
              <a:rPr lang="kk" sz="2800" b="1" i="0" u="none" strike="noStrike" dirty="0">
                <a:highlight>
                  <a:srgbClr val="000000">
                    <a:alpha val="0"/>
                  </a:srgbClr>
                </a:highlight>
                <a:latin typeface="Verdana"/>
                <a:ea typeface="Verdana"/>
                <a:cs typeface="Times New Roman"/>
              </a:rPr>
              <a:t>2022 ЖЫЛЫ ҚОЛДАУ КӨРСЕТІЛГЕН </a:t>
            </a:r>
            <a:endParaRPr lang="en-US" sz="2800" b="1" dirty="0" smtClean="0">
              <a:latin typeface="Verdana" panose="020B0604030504040204" pitchFamily="34" charset="0"/>
              <a:ea typeface="Verdana" panose="020B0604030504040204" pitchFamily="34" charset="0"/>
              <a:cs typeface="Times New Roman" panose="02020603050405020304" pitchFamily="18" charset="0"/>
            </a:endParaRPr>
          </a:p>
          <a:p>
            <a:pPr algn="ctr" rtl="0"/>
            <a:r>
              <a:rPr lang="kk" sz="2800" b="1" i="0" u="none" strike="noStrike" dirty="0">
                <a:highlight>
                  <a:srgbClr val="000000">
                    <a:alpha val="0"/>
                  </a:srgbClr>
                </a:highlight>
                <a:latin typeface="Verdana"/>
                <a:ea typeface="Verdana"/>
                <a:cs typeface="Times New Roman"/>
              </a:rPr>
              <a:t>БАСЫМ СЕКТОРЛАРДАҒЫ ЖОБАЛАР</a:t>
            </a:r>
            <a:endParaRPr lang="ru-RU" sz="2800" b="1" dirty="0">
              <a:latin typeface="Verdana" panose="020B0604030504040204" pitchFamily="34" charset="0"/>
              <a:ea typeface="Verdana" panose="020B0604030504040204" pitchFamily="34" charset="0"/>
              <a:cs typeface="Times New Roman" panose="02020603050405020304" pitchFamily="18" charset="0"/>
            </a:endParaRPr>
          </a:p>
        </p:txBody>
      </p:sp>
      <p:graphicFrame>
        <p:nvGraphicFramePr>
          <p:cNvPr id="13" name="Таблица 12">
            <a:extLst>
              <a:ext uri="{FF2B5EF4-FFF2-40B4-BE49-F238E27FC236}">
                <a16:creationId xmlns:a16="http://schemas.microsoft.com/office/drawing/2014/main" xmlns="" id="{B1D3D485-7B11-B9D2-D56A-BA8590767DDE}"/>
              </a:ext>
            </a:extLst>
          </p:cNvPr>
          <p:cNvGraphicFramePr>
            <a:graphicFrameLocks noGrp="1"/>
          </p:cNvGraphicFramePr>
          <p:nvPr>
            <p:extLst>
              <p:ext uri="{D42A27DB-BD31-4B8C-83A1-F6EECF244321}">
                <p14:modId xmlns:p14="http://schemas.microsoft.com/office/powerpoint/2010/main" val="4038810472"/>
              </p:ext>
            </p:extLst>
          </p:nvPr>
        </p:nvGraphicFramePr>
        <p:xfrm>
          <a:off x="11979884" y="4204606"/>
          <a:ext cx="10066258" cy="7532740"/>
        </p:xfrm>
        <a:graphic>
          <a:graphicData uri="http://schemas.openxmlformats.org/drawingml/2006/table">
            <a:tbl>
              <a:tblPr firstRow="1" bandRow="1">
                <a:tableStyleId>{74C1A8A3-306A-4EB7-A6B1-4F7E0EB9C5D6}</a:tableStyleId>
              </a:tblPr>
              <a:tblGrid>
                <a:gridCol w="5814585">
                  <a:extLst>
                    <a:ext uri="{9D8B030D-6E8A-4147-A177-3AD203B41FA5}">
                      <a16:colId xmlns:a16="http://schemas.microsoft.com/office/drawing/2014/main" xmlns="" val="3208303359"/>
                    </a:ext>
                  </a:extLst>
                </a:gridCol>
                <a:gridCol w="2586395">
                  <a:extLst>
                    <a:ext uri="{9D8B030D-6E8A-4147-A177-3AD203B41FA5}">
                      <a16:colId xmlns:a16="http://schemas.microsoft.com/office/drawing/2014/main" xmlns="" val="1893021719"/>
                    </a:ext>
                  </a:extLst>
                </a:gridCol>
                <a:gridCol w="1665278">
                  <a:extLst>
                    <a:ext uri="{9D8B030D-6E8A-4147-A177-3AD203B41FA5}">
                      <a16:colId xmlns:a16="http://schemas.microsoft.com/office/drawing/2014/main" xmlns="" val="3402460153"/>
                    </a:ext>
                  </a:extLst>
                </a:gridCol>
              </a:tblGrid>
              <a:tr h="1586632">
                <a:tc>
                  <a:txBody>
                    <a:bodyPr/>
                    <a:lstStyle/>
                    <a:p>
                      <a:pPr marL="0" marR="0" indent="0" algn="ctr" defTabSz="914400" rtl="0" eaLnBrk="1" fontAlgn="auto" latinLnBrk="0" hangingPunct="1">
                        <a:lnSpc>
                          <a:spcPts val="2000"/>
                        </a:lnSpc>
                        <a:spcBef>
                          <a:spcPct val="0"/>
                        </a:spcBef>
                        <a:spcAft>
                          <a:spcPct val="0"/>
                        </a:spcAft>
                        <a:buClrTx/>
                        <a:buSzTx/>
                        <a:buFontTx/>
                        <a:buNone/>
                        <a:defRPr/>
                      </a:pPr>
                      <a:r>
                        <a:rPr lang="kk" sz="2400" b="1" i="0" u="none" strike="noStrike" dirty="0">
                          <a:solidFill>
                            <a:schemeClr val="tx1"/>
                          </a:solidFill>
                          <a:highlight>
                            <a:srgbClr val="000000">
                              <a:alpha val="0"/>
                            </a:srgbClr>
                          </a:highlight>
                          <a:latin typeface="Verdana"/>
                          <a:ea typeface="Verdana"/>
                          <a:cs typeface="Times New Roman"/>
                        </a:rPr>
                        <a:t>Салалар</a:t>
                      </a:r>
                      <a:endParaRPr lang="ru-RU" sz="2400" b="1"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txBody>
                  <a:tcPr marT="36000" marB="36000" anchor="ctr">
                    <a:noFill/>
                  </a:tcPr>
                </a:tc>
                <a:tc>
                  <a:txBody>
                    <a:bodyPr/>
                    <a:lstStyle/>
                    <a:p>
                      <a:pPr marL="0" marR="0" indent="0" algn="ctr" defTabSz="914400" rtl="0" eaLnBrk="1" fontAlgn="auto" latinLnBrk="0" hangingPunct="1">
                        <a:lnSpc>
                          <a:spcPts val="2000"/>
                        </a:lnSpc>
                        <a:spcBef>
                          <a:spcPct val="0"/>
                        </a:spcBef>
                        <a:spcAft>
                          <a:spcPct val="0"/>
                        </a:spcAft>
                        <a:buClrTx/>
                        <a:buSzTx/>
                        <a:buFontTx/>
                        <a:buNone/>
                        <a:defRPr/>
                      </a:pPr>
                      <a:r>
                        <a:rPr lang="kk" sz="2400" b="1" i="0" u="none" strike="noStrike">
                          <a:solidFill>
                            <a:schemeClr val="tx1"/>
                          </a:solidFill>
                          <a:highlight>
                            <a:srgbClr val="000000">
                              <a:alpha val="0"/>
                            </a:srgbClr>
                          </a:highlight>
                          <a:latin typeface="Verdana"/>
                          <a:ea typeface="Verdana"/>
                          <a:cs typeface="Times New Roman"/>
                        </a:rPr>
                        <a:t>Қолдау көлемі, </a:t>
                      </a:r>
                      <a:br>
                        <a:rPr lang="kk" sz="2400" b="1" i="0" u="none" strike="noStrike">
                          <a:solidFill>
                            <a:schemeClr val="tx1"/>
                          </a:solidFill>
                          <a:highlight>
                            <a:srgbClr val="000000">
                              <a:alpha val="0"/>
                            </a:srgbClr>
                          </a:highlight>
                          <a:latin typeface="Verdana"/>
                          <a:ea typeface="Verdana"/>
                          <a:cs typeface="Times New Roman"/>
                        </a:rPr>
                      </a:br>
                      <a:r>
                        <a:rPr lang="kk" sz="2400" b="1" i="0" u="none" strike="noStrike">
                          <a:solidFill>
                            <a:schemeClr val="tx1"/>
                          </a:solidFill>
                          <a:highlight>
                            <a:srgbClr val="000000">
                              <a:alpha val="0"/>
                            </a:srgbClr>
                          </a:highlight>
                          <a:latin typeface="Verdana"/>
                          <a:ea typeface="Verdana"/>
                          <a:cs typeface="Times New Roman"/>
                        </a:rPr>
                        <a:t>млн теңге </a:t>
                      </a:r>
                      <a:endParaRPr lang="ru-RU" sz="2400" b="1" kern="1200">
                        <a:solidFill>
                          <a:schemeClr val="tx1"/>
                        </a:solidFill>
                        <a:latin typeface="Verdana" panose="020B0604030504040204" pitchFamily="34" charset="0"/>
                        <a:ea typeface="Verdana" panose="020B0604030504040204" pitchFamily="34" charset="0"/>
                        <a:cs typeface="Times New Roman" panose="02020603050405020304" pitchFamily="18" charset="0"/>
                      </a:endParaRPr>
                    </a:p>
                  </a:txBody>
                  <a:tcPr marT="36000" marB="36000" anchor="ctr">
                    <a:noFill/>
                  </a:tcPr>
                </a:tc>
                <a:tc>
                  <a:txBody>
                    <a:bodyPr/>
                    <a:lstStyle/>
                    <a:p>
                      <a:pPr marL="0" marR="0" indent="0" algn="ctr" defTabSz="914400" rtl="0" eaLnBrk="1" fontAlgn="auto" latinLnBrk="0" hangingPunct="1">
                        <a:lnSpc>
                          <a:spcPts val="2000"/>
                        </a:lnSpc>
                        <a:spcBef>
                          <a:spcPct val="0"/>
                        </a:spcBef>
                        <a:spcAft>
                          <a:spcPct val="0"/>
                        </a:spcAft>
                        <a:buClrTx/>
                        <a:buSzTx/>
                        <a:buFontTx/>
                        <a:buNone/>
                        <a:defRPr/>
                      </a:pPr>
                      <a:r>
                        <a:rPr lang="kk" sz="2400" b="1" i="0" u="none" strike="noStrike">
                          <a:solidFill>
                            <a:schemeClr val="tx1"/>
                          </a:solidFill>
                          <a:highlight>
                            <a:srgbClr val="000000">
                              <a:alpha val="0"/>
                            </a:srgbClr>
                          </a:highlight>
                          <a:latin typeface="Verdana"/>
                          <a:ea typeface="Verdana"/>
                          <a:cs typeface="Times New Roman"/>
                        </a:rPr>
                        <a:t>Үлесі, %</a:t>
                      </a:r>
                      <a:endParaRPr lang="ru-RU" sz="2400" b="1">
                        <a:solidFill>
                          <a:schemeClr val="tx1"/>
                        </a:solidFill>
                        <a:latin typeface="Verdana" panose="020B0604030504040204" pitchFamily="34" charset="0"/>
                        <a:ea typeface="Verdana" panose="020B0604030504040204" pitchFamily="34" charset="0"/>
                        <a:cs typeface="Times New Roman" panose="02020603050405020304" pitchFamily="18" charset="0"/>
                      </a:endParaRPr>
                    </a:p>
                  </a:txBody>
                  <a:tcPr marT="36000" marB="36000" anchor="ctr">
                    <a:noFill/>
                  </a:tcPr>
                </a:tc>
                <a:extLst>
                  <a:ext uri="{0D108BD9-81ED-4DB2-BD59-A6C34878D82A}">
                    <a16:rowId xmlns:a16="http://schemas.microsoft.com/office/drawing/2014/main" xmlns="" val="3633908310"/>
                  </a:ext>
                </a:extLst>
              </a:tr>
              <a:tr h="526733">
                <a:tc>
                  <a:txBody>
                    <a:bodyPr/>
                    <a:lstStyle/>
                    <a:p>
                      <a:pPr rtl="0">
                        <a:spcAft>
                          <a:spcPct val="0"/>
                        </a:spcAft>
                      </a:pPr>
                      <a:r>
                        <a:rPr lang="kk" sz="2400" b="0" i="0" u="none" strike="noStrike" kern="1200" dirty="0">
                          <a:solidFill>
                            <a:schemeClr val="tx1"/>
                          </a:solidFill>
                          <a:highlight>
                            <a:srgbClr val="000000">
                              <a:alpha val="0"/>
                            </a:srgbClr>
                          </a:highlight>
                          <a:latin typeface="Verdana"/>
                          <a:ea typeface="Verdana"/>
                          <a:cs typeface="Times New Roman"/>
                        </a:rPr>
                        <a:t>ТАМАҚ ӨНЕРКӘСІБІ</a:t>
                      </a:r>
                    </a:p>
                  </a:txBody>
                  <a:tcPr marL="9525" marR="9525" marT="9525" marB="0" anchor="ctr">
                    <a:noFill/>
                  </a:tcPr>
                </a:tc>
                <a:tc>
                  <a:txBody>
                    <a:bodyPr/>
                    <a:lstStyle/>
                    <a:p>
                      <a:pPr algn="ctr" rtl="0" fontAlgn="ctr"/>
                      <a:r>
                        <a:rPr lang="kk" sz="2400" b="0" i="0" u="none" strike="noStrike" kern="1200">
                          <a:solidFill>
                            <a:schemeClr val="tx1"/>
                          </a:solidFill>
                          <a:highlight>
                            <a:srgbClr val="000000">
                              <a:alpha val="0"/>
                            </a:srgbClr>
                          </a:highlight>
                          <a:latin typeface="Verdana"/>
                          <a:ea typeface="Verdana"/>
                          <a:cs typeface="Times New Roman"/>
                        </a:rPr>
                        <a:t>108 535</a:t>
                      </a:r>
                    </a:p>
                  </a:txBody>
                  <a:tcPr marL="9525" marR="9525" marT="9525" marB="0" anchor="ctr">
                    <a:noFill/>
                  </a:tcPr>
                </a:tc>
                <a:tc>
                  <a:txBody>
                    <a:bodyPr/>
                    <a:lstStyle/>
                    <a:p>
                      <a:pPr algn="ctr" rtl="0" fontAlgn="ctr"/>
                      <a:r>
                        <a:rPr lang="kk" sz="2400" b="0" i="0" u="none" strike="noStrike" kern="1200">
                          <a:solidFill>
                            <a:schemeClr val="tx1"/>
                          </a:solidFill>
                          <a:highlight>
                            <a:srgbClr val="000000">
                              <a:alpha val="0"/>
                            </a:srgbClr>
                          </a:highlight>
                          <a:latin typeface="Verdana"/>
                          <a:ea typeface="Verdana"/>
                          <a:cs typeface="Times New Roman"/>
                        </a:rPr>
                        <a:t>41,9%</a:t>
                      </a:r>
                      <a:endParaRPr lang="ru-RU" sz="2400" u="none" strike="noStrike" kern="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9525" marR="9525" marT="9525" marB="0" anchor="ctr">
                    <a:noFill/>
                  </a:tcPr>
                </a:tc>
                <a:extLst>
                  <a:ext uri="{0D108BD9-81ED-4DB2-BD59-A6C34878D82A}">
                    <a16:rowId xmlns:a16="http://schemas.microsoft.com/office/drawing/2014/main" xmlns="" val="4236335893"/>
                  </a:ext>
                </a:extLst>
              </a:tr>
              <a:tr h="405362">
                <a:tc>
                  <a:txBody>
                    <a:bodyPr/>
                    <a:lstStyle/>
                    <a:p>
                      <a:pPr algn="r" rtl="0">
                        <a:spcAft>
                          <a:spcPct val="0"/>
                        </a:spcAft>
                      </a:pPr>
                      <a:r>
                        <a:rPr lang="kk" sz="2400" b="0" i="1" u="none" strike="noStrike" kern="1200" dirty="0">
                          <a:solidFill>
                            <a:schemeClr val="tx1"/>
                          </a:solidFill>
                          <a:highlight>
                            <a:srgbClr val="000000">
                              <a:alpha val="0"/>
                            </a:srgbClr>
                          </a:highlight>
                          <a:latin typeface="Verdana"/>
                          <a:ea typeface="Verdana"/>
                          <a:cs typeface="Times New Roman"/>
                        </a:rPr>
                        <a:t>Май-тоңмай өнімдері</a:t>
                      </a:r>
                    </a:p>
                  </a:txBody>
                  <a:tcPr marL="9525" marR="9525" marT="9525" marB="0" anchor="ctr">
                    <a:noFill/>
                  </a:tcPr>
                </a:tc>
                <a:tc>
                  <a:txBody>
                    <a:bodyPr/>
                    <a:lstStyle/>
                    <a:p>
                      <a:pPr algn="ctr" rtl="0" fontAlgn="ctr"/>
                      <a:r>
                        <a:rPr lang="kk" sz="2400" b="0" i="1" u="none" strike="noStrike" kern="1200" dirty="0">
                          <a:solidFill>
                            <a:schemeClr val="tx1"/>
                          </a:solidFill>
                          <a:highlight>
                            <a:srgbClr val="000000">
                              <a:alpha val="0"/>
                            </a:srgbClr>
                          </a:highlight>
                          <a:latin typeface="Verdana"/>
                          <a:ea typeface="Verdana"/>
                          <a:cs typeface="Times New Roman"/>
                        </a:rPr>
                        <a:t>61 509</a:t>
                      </a:r>
                    </a:p>
                  </a:txBody>
                  <a:tcPr marL="9525" marR="9525" marT="9525" marB="0" anchor="ctr">
                    <a:noFill/>
                  </a:tcPr>
                </a:tc>
                <a:tc>
                  <a:txBody>
                    <a:bodyPr/>
                    <a:lstStyle/>
                    <a:p>
                      <a:pPr algn="ctr" rtl="0" fontAlgn="ctr"/>
                      <a:r>
                        <a:rPr lang="kk" sz="2400" b="0" i="1" u="none" strike="noStrike" kern="1200">
                          <a:solidFill>
                            <a:schemeClr val="tx1"/>
                          </a:solidFill>
                          <a:highlight>
                            <a:srgbClr val="000000">
                              <a:alpha val="0"/>
                            </a:srgbClr>
                          </a:highlight>
                          <a:latin typeface="Verdana"/>
                          <a:ea typeface="Verdana"/>
                          <a:cs typeface="Times New Roman"/>
                        </a:rPr>
                        <a:t>23,7%</a:t>
                      </a:r>
                    </a:p>
                  </a:txBody>
                  <a:tcPr marL="9525" marR="9525" marT="9525" marB="0" anchor="ctr">
                    <a:noFill/>
                  </a:tcPr>
                </a:tc>
                <a:extLst>
                  <a:ext uri="{0D108BD9-81ED-4DB2-BD59-A6C34878D82A}">
                    <a16:rowId xmlns:a16="http://schemas.microsoft.com/office/drawing/2014/main" xmlns="" val="4287632672"/>
                  </a:ext>
                </a:extLst>
              </a:tr>
              <a:tr h="405362">
                <a:tc>
                  <a:txBody>
                    <a:bodyPr/>
                    <a:lstStyle/>
                    <a:p>
                      <a:pPr algn="r" rtl="0">
                        <a:spcAft>
                          <a:spcPct val="0"/>
                        </a:spcAft>
                      </a:pPr>
                      <a:r>
                        <a:rPr lang="kk" sz="2400" b="0" i="1" u="none" strike="noStrike" kern="1200" baseline="0">
                          <a:solidFill>
                            <a:schemeClr val="tx1"/>
                          </a:solidFill>
                          <a:highlight>
                            <a:srgbClr val="000000">
                              <a:alpha val="0"/>
                            </a:srgbClr>
                          </a:highlight>
                          <a:latin typeface="Verdana"/>
                          <a:ea typeface="Verdana"/>
                          <a:cs typeface="Times New Roman"/>
                        </a:rPr>
                        <a:t>Кондитерлік өнімдер, сусындар</a:t>
                      </a:r>
                      <a:endParaRPr lang="ru-RU" sz="2400" b="0" i="1" u="none" strike="noStrike" kern="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9525" marR="9525" marT="9525" marB="0" anchor="ctr">
                    <a:noFill/>
                  </a:tcPr>
                </a:tc>
                <a:tc>
                  <a:txBody>
                    <a:bodyPr/>
                    <a:lstStyle/>
                    <a:p>
                      <a:pPr algn="ctr" rtl="0" fontAlgn="ctr"/>
                      <a:r>
                        <a:rPr lang="kk" sz="2400" b="0" i="1" u="none" strike="noStrike" kern="1200" dirty="0">
                          <a:solidFill>
                            <a:schemeClr val="tx1"/>
                          </a:solidFill>
                          <a:highlight>
                            <a:srgbClr val="000000">
                              <a:alpha val="0"/>
                            </a:srgbClr>
                          </a:highlight>
                          <a:latin typeface="Verdana"/>
                          <a:ea typeface="Verdana"/>
                          <a:cs typeface="Times New Roman"/>
                        </a:rPr>
                        <a:t>24 617</a:t>
                      </a:r>
                    </a:p>
                  </a:txBody>
                  <a:tcPr marL="9525" marR="9525" marT="9525" marB="0" anchor="ctr">
                    <a:noFill/>
                  </a:tcPr>
                </a:tc>
                <a:tc>
                  <a:txBody>
                    <a:bodyPr/>
                    <a:lstStyle/>
                    <a:p>
                      <a:pPr algn="ctr" rtl="0" fontAlgn="ctr"/>
                      <a:r>
                        <a:rPr lang="kk" sz="2400" b="0" i="1" u="none" strike="noStrike" kern="1200">
                          <a:solidFill>
                            <a:schemeClr val="tx1"/>
                          </a:solidFill>
                          <a:highlight>
                            <a:srgbClr val="000000">
                              <a:alpha val="0"/>
                            </a:srgbClr>
                          </a:highlight>
                          <a:latin typeface="Verdana"/>
                          <a:ea typeface="Verdana"/>
                          <a:cs typeface="Times New Roman"/>
                        </a:rPr>
                        <a:t>9,5%</a:t>
                      </a:r>
                    </a:p>
                  </a:txBody>
                  <a:tcPr marL="9525" marR="9525" marT="9525" marB="0" anchor="ctr">
                    <a:noFill/>
                  </a:tcPr>
                </a:tc>
                <a:extLst>
                  <a:ext uri="{0D108BD9-81ED-4DB2-BD59-A6C34878D82A}">
                    <a16:rowId xmlns:a16="http://schemas.microsoft.com/office/drawing/2014/main" xmlns="" val="2359583218"/>
                  </a:ext>
                </a:extLst>
              </a:tr>
              <a:tr h="405362">
                <a:tc>
                  <a:txBody>
                    <a:bodyPr/>
                    <a:lstStyle/>
                    <a:p>
                      <a:pPr algn="r" rtl="0">
                        <a:spcAft>
                          <a:spcPct val="0"/>
                        </a:spcAft>
                      </a:pPr>
                      <a:r>
                        <a:rPr lang="kk" sz="2400" b="0" i="1" u="none" strike="noStrike" kern="1200">
                          <a:solidFill>
                            <a:schemeClr val="tx1"/>
                          </a:solidFill>
                          <a:highlight>
                            <a:srgbClr val="000000">
                              <a:alpha val="0"/>
                            </a:srgbClr>
                          </a:highlight>
                          <a:latin typeface="Verdana"/>
                          <a:ea typeface="Verdana"/>
                          <a:cs typeface="Times New Roman"/>
                        </a:rPr>
                        <a:t>Ұн, жарма, крахмал</a:t>
                      </a:r>
                    </a:p>
                  </a:txBody>
                  <a:tcPr marL="9525" marR="9525" marT="9525" marB="0" anchor="ctr">
                    <a:noFill/>
                  </a:tcPr>
                </a:tc>
                <a:tc>
                  <a:txBody>
                    <a:bodyPr/>
                    <a:lstStyle/>
                    <a:p>
                      <a:pPr algn="ctr" rtl="0" fontAlgn="ctr"/>
                      <a:r>
                        <a:rPr lang="kk" sz="2400" b="0" i="1" u="none" strike="noStrike" kern="1200" dirty="0">
                          <a:solidFill>
                            <a:schemeClr val="tx1"/>
                          </a:solidFill>
                          <a:highlight>
                            <a:srgbClr val="000000">
                              <a:alpha val="0"/>
                            </a:srgbClr>
                          </a:highlight>
                          <a:latin typeface="Verdana"/>
                          <a:ea typeface="Verdana"/>
                          <a:cs typeface="Times New Roman"/>
                        </a:rPr>
                        <a:t>20 166</a:t>
                      </a:r>
                    </a:p>
                  </a:txBody>
                  <a:tcPr marL="9525" marR="9525" marT="9525" marB="0" anchor="ctr">
                    <a:noFill/>
                  </a:tcPr>
                </a:tc>
                <a:tc>
                  <a:txBody>
                    <a:bodyPr/>
                    <a:lstStyle/>
                    <a:p>
                      <a:pPr algn="ctr" rtl="0" fontAlgn="ctr"/>
                      <a:r>
                        <a:rPr lang="kk" sz="2400" b="0" i="1" u="none" strike="noStrike" kern="1200">
                          <a:solidFill>
                            <a:schemeClr val="tx1"/>
                          </a:solidFill>
                          <a:highlight>
                            <a:srgbClr val="000000">
                              <a:alpha val="0"/>
                            </a:srgbClr>
                          </a:highlight>
                          <a:latin typeface="Verdana"/>
                          <a:ea typeface="Verdana"/>
                          <a:cs typeface="Times New Roman"/>
                        </a:rPr>
                        <a:t>7,8%</a:t>
                      </a:r>
                    </a:p>
                  </a:txBody>
                  <a:tcPr marL="9525" marR="9525" marT="9525" marB="0" anchor="ctr">
                    <a:noFill/>
                  </a:tcPr>
                </a:tc>
                <a:extLst>
                  <a:ext uri="{0D108BD9-81ED-4DB2-BD59-A6C34878D82A}">
                    <a16:rowId xmlns:a16="http://schemas.microsoft.com/office/drawing/2014/main" xmlns="" val="62944106"/>
                  </a:ext>
                </a:extLst>
              </a:tr>
              <a:tr h="405362">
                <a:tc>
                  <a:txBody>
                    <a:bodyPr/>
                    <a:lstStyle/>
                    <a:p>
                      <a:pPr algn="r" rtl="0">
                        <a:spcAft>
                          <a:spcPct val="0"/>
                        </a:spcAft>
                      </a:pPr>
                      <a:r>
                        <a:rPr lang="kk" sz="2400" b="0" i="1" u="none" strike="noStrike" kern="1200">
                          <a:solidFill>
                            <a:schemeClr val="tx1"/>
                          </a:solidFill>
                          <a:highlight>
                            <a:srgbClr val="000000">
                              <a:alpha val="0"/>
                            </a:srgbClr>
                          </a:highlight>
                          <a:latin typeface="Verdana"/>
                          <a:ea typeface="Verdana"/>
                          <a:cs typeface="Times New Roman"/>
                        </a:rPr>
                        <a:t>Шұжық және ет өнімдері</a:t>
                      </a:r>
                    </a:p>
                  </a:txBody>
                  <a:tcPr marL="9525" marR="9525" marT="9525" marB="0" anchor="ctr">
                    <a:noFill/>
                  </a:tcPr>
                </a:tc>
                <a:tc>
                  <a:txBody>
                    <a:bodyPr/>
                    <a:lstStyle/>
                    <a:p>
                      <a:pPr algn="ctr" rtl="0" fontAlgn="ctr"/>
                      <a:r>
                        <a:rPr lang="kk" sz="2400" b="0" i="1" u="none" strike="noStrike" kern="1200" dirty="0">
                          <a:solidFill>
                            <a:schemeClr val="tx1"/>
                          </a:solidFill>
                          <a:highlight>
                            <a:srgbClr val="000000">
                              <a:alpha val="0"/>
                            </a:srgbClr>
                          </a:highlight>
                          <a:latin typeface="Verdana"/>
                          <a:ea typeface="Verdana"/>
                          <a:cs typeface="Times New Roman"/>
                        </a:rPr>
                        <a:t>2 243</a:t>
                      </a:r>
                    </a:p>
                  </a:txBody>
                  <a:tcPr marL="9525" marR="9525" marT="9525" marB="0" anchor="ctr">
                    <a:noFill/>
                  </a:tcPr>
                </a:tc>
                <a:tc>
                  <a:txBody>
                    <a:bodyPr/>
                    <a:lstStyle/>
                    <a:p>
                      <a:pPr algn="ctr" rtl="0" fontAlgn="ctr"/>
                      <a:r>
                        <a:rPr lang="kk" sz="2400" b="0" i="1" u="none" strike="noStrike" kern="1200">
                          <a:solidFill>
                            <a:schemeClr val="tx1"/>
                          </a:solidFill>
                          <a:highlight>
                            <a:srgbClr val="000000">
                              <a:alpha val="0"/>
                            </a:srgbClr>
                          </a:highlight>
                          <a:latin typeface="Verdana"/>
                          <a:ea typeface="Verdana"/>
                          <a:cs typeface="Times New Roman"/>
                        </a:rPr>
                        <a:t>0,9%</a:t>
                      </a:r>
                    </a:p>
                  </a:txBody>
                  <a:tcPr marL="9525" marR="9525" marT="9525" marB="0" anchor="ctr">
                    <a:noFill/>
                  </a:tcPr>
                </a:tc>
                <a:extLst>
                  <a:ext uri="{0D108BD9-81ED-4DB2-BD59-A6C34878D82A}">
                    <a16:rowId xmlns:a16="http://schemas.microsoft.com/office/drawing/2014/main" xmlns="" val="985111078"/>
                  </a:ext>
                </a:extLst>
              </a:tr>
              <a:tr h="546383">
                <a:tc>
                  <a:txBody>
                    <a:bodyPr/>
                    <a:lstStyle/>
                    <a:p>
                      <a:pPr rtl="0">
                        <a:spcAft>
                          <a:spcPct val="0"/>
                        </a:spcAft>
                      </a:pPr>
                      <a:r>
                        <a:rPr lang="kk" sz="2400" b="0" i="0" u="none" strike="noStrike" kern="1200">
                          <a:solidFill>
                            <a:schemeClr val="tx1"/>
                          </a:solidFill>
                          <a:highlight>
                            <a:srgbClr val="000000">
                              <a:alpha val="0"/>
                            </a:srgbClr>
                          </a:highlight>
                          <a:latin typeface="Verdana"/>
                          <a:ea typeface="Verdana"/>
                          <a:cs typeface="Times New Roman"/>
                        </a:rPr>
                        <a:t>МАШИНА ЖАСАУ</a:t>
                      </a:r>
                    </a:p>
                  </a:txBody>
                  <a:tcPr marL="9525" marR="9525" marT="9525" marB="0" anchor="ctr">
                    <a:noFill/>
                  </a:tcPr>
                </a:tc>
                <a:tc>
                  <a:txBody>
                    <a:bodyPr/>
                    <a:lstStyle/>
                    <a:p>
                      <a:pPr algn="ctr" rtl="0" fontAlgn="ctr"/>
                      <a:r>
                        <a:rPr lang="kk" sz="2400" b="0" i="0" u="none" strike="noStrike" kern="1200">
                          <a:solidFill>
                            <a:schemeClr val="tx1"/>
                          </a:solidFill>
                          <a:highlight>
                            <a:srgbClr val="000000">
                              <a:alpha val="0"/>
                            </a:srgbClr>
                          </a:highlight>
                          <a:latin typeface="Verdana"/>
                          <a:ea typeface="Verdana"/>
                          <a:cs typeface="Times New Roman"/>
                        </a:rPr>
                        <a:t>70 867</a:t>
                      </a:r>
                    </a:p>
                  </a:txBody>
                  <a:tcPr marL="9525" marR="9525" marT="9525" marB="0" anchor="ctr">
                    <a:noFill/>
                  </a:tcPr>
                </a:tc>
                <a:tc>
                  <a:txBody>
                    <a:bodyPr/>
                    <a:lstStyle/>
                    <a:p>
                      <a:pPr algn="ctr" rtl="0" fontAlgn="ctr"/>
                      <a:r>
                        <a:rPr lang="kk" sz="2400" b="0" i="0" u="none" strike="noStrike" kern="1200" dirty="0">
                          <a:solidFill>
                            <a:schemeClr val="tx1"/>
                          </a:solidFill>
                          <a:highlight>
                            <a:srgbClr val="000000">
                              <a:alpha val="0"/>
                            </a:srgbClr>
                          </a:highlight>
                          <a:latin typeface="Verdana"/>
                          <a:ea typeface="Verdana"/>
                          <a:cs typeface="Times New Roman"/>
                        </a:rPr>
                        <a:t>27,4%</a:t>
                      </a:r>
                    </a:p>
                  </a:txBody>
                  <a:tcPr marL="9525" marR="9525" marT="9525" marB="0" anchor="ctr">
                    <a:noFill/>
                  </a:tcPr>
                </a:tc>
                <a:extLst>
                  <a:ext uri="{0D108BD9-81ED-4DB2-BD59-A6C34878D82A}">
                    <a16:rowId xmlns:a16="http://schemas.microsoft.com/office/drawing/2014/main" xmlns="" val="749922515"/>
                  </a:ext>
                </a:extLst>
              </a:tr>
              <a:tr h="625642">
                <a:tc>
                  <a:txBody>
                    <a:bodyPr/>
                    <a:lstStyle/>
                    <a:p>
                      <a:pPr rtl="0">
                        <a:spcAft>
                          <a:spcPct val="0"/>
                        </a:spcAft>
                      </a:pPr>
                      <a:r>
                        <a:rPr lang="kk" sz="2400" b="0" i="0" u="none" strike="noStrike" kern="1200">
                          <a:solidFill>
                            <a:schemeClr val="tx1"/>
                          </a:solidFill>
                          <a:highlight>
                            <a:srgbClr val="000000">
                              <a:alpha val="0"/>
                            </a:srgbClr>
                          </a:highlight>
                          <a:latin typeface="Verdana"/>
                          <a:ea typeface="Verdana"/>
                          <a:cs typeface="Times New Roman"/>
                        </a:rPr>
                        <a:t>МЕТАЛЛУРГИЯ</a:t>
                      </a:r>
                    </a:p>
                  </a:txBody>
                  <a:tcPr marL="9525" marR="9525" marT="9525" marB="0" anchor="ctr">
                    <a:noFill/>
                  </a:tcPr>
                </a:tc>
                <a:tc>
                  <a:txBody>
                    <a:bodyPr/>
                    <a:lstStyle/>
                    <a:p>
                      <a:pPr algn="ctr" rtl="0" fontAlgn="ctr"/>
                      <a:r>
                        <a:rPr lang="kk" sz="2400" b="0" i="0" u="none" strike="noStrike" kern="1200">
                          <a:solidFill>
                            <a:schemeClr val="tx1"/>
                          </a:solidFill>
                          <a:highlight>
                            <a:srgbClr val="000000">
                              <a:alpha val="0"/>
                            </a:srgbClr>
                          </a:highlight>
                          <a:latin typeface="Verdana"/>
                          <a:ea typeface="Verdana"/>
                          <a:cs typeface="Times New Roman"/>
                        </a:rPr>
                        <a:t>45 085</a:t>
                      </a:r>
                    </a:p>
                  </a:txBody>
                  <a:tcPr marL="9525" marR="9525" marT="9525" marB="0" anchor="ctr">
                    <a:noFill/>
                  </a:tcPr>
                </a:tc>
                <a:tc>
                  <a:txBody>
                    <a:bodyPr/>
                    <a:lstStyle/>
                    <a:p>
                      <a:pPr algn="ctr" rtl="0" fontAlgn="ctr"/>
                      <a:r>
                        <a:rPr lang="kk" sz="2400" b="0" i="0" u="none" strike="noStrike" kern="1200" dirty="0">
                          <a:solidFill>
                            <a:schemeClr val="tx1"/>
                          </a:solidFill>
                          <a:highlight>
                            <a:srgbClr val="000000">
                              <a:alpha val="0"/>
                            </a:srgbClr>
                          </a:highlight>
                          <a:latin typeface="Verdana"/>
                          <a:ea typeface="Verdana"/>
                          <a:cs typeface="Times New Roman"/>
                        </a:rPr>
                        <a:t>17,4%</a:t>
                      </a:r>
                    </a:p>
                  </a:txBody>
                  <a:tcPr marL="9525" marR="9525" marT="9525" marB="0" anchor="ctr">
                    <a:noFill/>
                  </a:tcPr>
                </a:tc>
                <a:extLst>
                  <a:ext uri="{0D108BD9-81ED-4DB2-BD59-A6C34878D82A}">
                    <a16:rowId xmlns:a16="http://schemas.microsoft.com/office/drawing/2014/main" xmlns="" val="3150917454"/>
                  </a:ext>
                </a:extLst>
              </a:tr>
              <a:tr h="553670">
                <a:tc>
                  <a:txBody>
                    <a:bodyPr/>
                    <a:lstStyle/>
                    <a:p>
                      <a:pPr rtl="0">
                        <a:spcAft>
                          <a:spcPct val="0"/>
                        </a:spcAft>
                      </a:pPr>
                      <a:r>
                        <a:rPr lang="kk" sz="2400" b="0" i="0" u="none" strike="noStrike" kern="1200">
                          <a:solidFill>
                            <a:schemeClr val="tx1"/>
                          </a:solidFill>
                          <a:highlight>
                            <a:srgbClr val="000000">
                              <a:alpha val="0"/>
                            </a:srgbClr>
                          </a:highlight>
                          <a:latin typeface="Verdana"/>
                          <a:ea typeface="Verdana"/>
                          <a:cs typeface="Times New Roman"/>
                        </a:rPr>
                        <a:t>ҚЫЗМЕТТЕР/ЖҰМЫСТАР ЭКСПОРТЫ</a:t>
                      </a:r>
                    </a:p>
                  </a:txBody>
                  <a:tcPr marL="9525" marR="9525" marT="9525" marB="0" anchor="ctr">
                    <a:noFill/>
                  </a:tcPr>
                </a:tc>
                <a:tc>
                  <a:txBody>
                    <a:bodyPr/>
                    <a:lstStyle/>
                    <a:p>
                      <a:pPr algn="ctr" rtl="0" fontAlgn="ctr"/>
                      <a:r>
                        <a:rPr lang="kk" sz="2400" b="0" i="0" u="none" strike="noStrike" kern="1200">
                          <a:solidFill>
                            <a:schemeClr val="tx1"/>
                          </a:solidFill>
                          <a:highlight>
                            <a:srgbClr val="000000">
                              <a:alpha val="0"/>
                            </a:srgbClr>
                          </a:highlight>
                          <a:latin typeface="Verdana"/>
                          <a:ea typeface="Verdana"/>
                          <a:cs typeface="Times New Roman"/>
                        </a:rPr>
                        <a:t>13 659</a:t>
                      </a:r>
                    </a:p>
                  </a:txBody>
                  <a:tcPr marL="9525" marR="9525" marT="9525" marB="0" anchor="ctr">
                    <a:noFill/>
                  </a:tcPr>
                </a:tc>
                <a:tc>
                  <a:txBody>
                    <a:bodyPr/>
                    <a:lstStyle/>
                    <a:p>
                      <a:pPr algn="ctr" rtl="0" fontAlgn="ctr"/>
                      <a:r>
                        <a:rPr lang="kk" sz="2400" b="0" i="0" u="none" strike="noStrike" kern="1200" dirty="0">
                          <a:solidFill>
                            <a:schemeClr val="tx1"/>
                          </a:solidFill>
                          <a:highlight>
                            <a:srgbClr val="000000">
                              <a:alpha val="0"/>
                            </a:srgbClr>
                          </a:highlight>
                          <a:latin typeface="Verdana"/>
                          <a:ea typeface="Verdana"/>
                          <a:cs typeface="Times New Roman"/>
                        </a:rPr>
                        <a:t>5,3%</a:t>
                      </a:r>
                    </a:p>
                  </a:txBody>
                  <a:tcPr marL="9525" marR="9525" marT="9525" marB="0" anchor="ctr">
                    <a:noFill/>
                  </a:tcPr>
                </a:tc>
                <a:extLst>
                  <a:ext uri="{0D108BD9-81ED-4DB2-BD59-A6C34878D82A}">
                    <a16:rowId xmlns:a16="http://schemas.microsoft.com/office/drawing/2014/main" xmlns="" val="2493180892"/>
                  </a:ext>
                </a:extLst>
              </a:tr>
              <a:tr h="553670">
                <a:tc>
                  <a:txBody>
                    <a:bodyPr/>
                    <a:lstStyle/>
                    <a:p>
                      <a:pPr rtl="0">
                        <a:spcAft>
                          <a:spcPct val="0"/>
                        </a:spcAft>
                      </a:pPr>
                      <a:r>
                        <a:rPr lang="kk" sz="2400" b="0" i="0" u="none" strike="noStrike" kern="1200">
                          <a:solidFill>
                            <a:schemeClr val="tx1"/>
                          </a:solidFill>
                          <a:highlight>
                            <a:srgbClr val="000000">
                              <a:alpha val="0"/>
                            </a:srgbClr>
                          </a:highlight>
                          <a:latin typeface="Verdana"/>
                          <a:ea typeface="Verdana"/>
                          <a:cs typeface="Times New Roman"/>
                        </a:rPr>
                        <a:t>ХИМИЯ ӨНЕРКӘСІБІ</a:t>
                      </a:r>
                    </a:p>
                  </a:txBody>
                  <a:tcPr marL="9525" marR="9525" marT="9525" marB="0" anchor="ctr">
                    <a:noFill/>
                  </a:tcPr>
                </a:tc>
                <a:tc>
                  <a:txBody>
                    <a:bodyPr/>
                    <a:lstStyle/>
                    <a:p>
                      <a:pPr algn="ctr" rtl="0" fontAlgn="ctr"/>
                      <a:r>
                        <a:rPr lang="kk" sz="2400" b="0" i="0" u="none" strike="noStrike" kern="1200">
                          <a:solidFill>
                            <a:schemeClr val="tx1"/>
                          </a:solidFill>
                          <a:highlight>
                            <a:srgbClr val="000000">
                              <a:alpha val="0"/>
                            </a:srgbClr>
                          </a:highlight>
                          <a:latin typeface="Verdana"/>
                          <a:ea typeface="Verdana"/>
                          <a:cs typeface="Times New Roman"/>
                        </a:rPr>
                        <a:t>8 769</a:t>
                      </a:r>
                    </a:p>
                  </a:txBody>
                  <a:tcPr marL="9525" marR="9525" marT="9525" marB="0" anchor="ctr">
                    <a:noFill/>
                  </a:tcPr>
                </a:tc>
                <a:tc>
                  <a:txBody>
                    <a:bodyPr/>
                    <a:lstStyle/>
                    <a:p>
                      <a:pPr algn="ctr" rtl="0" fontAlgn="ctr"/>
                      <a:r>
                        <a:rPr lang="kk" sz="2400" b="0" i="0" u="none" strike="noStrike" kern="1200" dirty="0">
                          <a:solidFill>
                            <a:schemeClr val="tx1"/>
                          </a:solidFill>
                          <a:highlight>
                            <a:srgbClr val="000000">
                              <a:alpha val="0"/>
                            </a:srgbClr>
                          </a:highlight>
                          <a:latin typeface="Verdana"/>
                          <a:ea typeface="Verdana"/>
                          <a:cs typeface="Times New Roman"/>
                        </a:rPr>
                        <a:t>3,4%</a:t>
                      </a:r>
                    </a:p>
                  </a:txBody>
                  <a:tcPr marL="9525" marR="9525" marT="9525" marB="0" anchor="ctr">
                    <a:noFill/>
                  </a:tcPr>
                </a:tc>
                <a:extLst>
                  <a:ext uri="{0D108BD9-81ED-4DB2-BD59-A6C34878D82A}">
                    <a16:rowId xmlns:a16="http://schemas.microsoft.com/office/drawing/2014/main" xmlns="" val="697466318"/>
                  </a:ext>
                </a:extLst>
              </a:tr>
              <a:tr h="553670">
                <a:tc>
                  <a:txBody>
                    <a:bodyPr/>
                    <a:lstStyle/>
                    <a:p>
                      <a:pPr rtl="0">
                        <a:spcAft>
                          <a:spcPct val="0"/>
                        </a:spcAft>
                      </a:pPr>
                      <a:r>
                        <a:rPr lang="kk" sz="2400" b="0" i="0" u="none" strike="noStrike" kern="1200">
                          <a:solidFill>
                            <a:schemeClr val="tx1"/>
                          </a:solidFill>
                          <a:highlight>
                            <a:srgbClr val="000000">
                              <a:alpha val="0"/>
                            </a:srgbClr>
                          </a:highlight>
                          <a:latin typeface="Verdana"/>
                          <a:ea typeface="Verdana"/>
                          <a:cs typeface="Times New Roman"/>
                        </a:rPr>
                        <a:t>АӨК ӨНІМДЕРІ</a:t>
                      </a:r>
                    </a:p>
                  </a:txBody>
                  <a:tcPr marL="9525" marR="9525" marT="9525" marB="0" anchor="ctr">
                    <a:noFill/>
                  </a:tcPr>
                </a:tc>
                <a:tc>
                  <a:txBody>
                    <a:bodyPr/>
                    <a:lstStyle/>
                    <a:p>
                      <a:pPr algn="ctr" rtl="0" fontAlgn="ctr"/>
                      <a:r>
                        <a:rPr lang="kk" sz="2400" b="0" i="0" u="none" strike="noStrike" kern="1200">
                          <a:solidFill>
                            <a:schemeClr val="tx1"/>
                          </a:solidFill>
                          <a:highlight>
                            <a:srgbClr val="000000">
                              <a:alpha val="0"/>
                            </a:srgbClr>
                          </a:highlight>
                          <a:latin typeface="Verdana"/>
                          <a:ea typeface="Verdana"/>
                          <a:cs typeface="Times New Roman"/>
                        </a:rPr>
                        <a:t>6 292</a:t>
                      </a:r>
                      <a:endParaRPr lang="ru-RU" sz="2400" u="none" strike="noStrike" kern="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9525" marR="9525" marT="9525" marB="0" anchor="ctr">
                    <a:noFill/>
                  </a:tcPr>
                </a:tc>
                <a:tc>
                  <a:txBody>
                    <a:bodyPr/>
                    <a:lstStyle/>
                    <a:p>
                      <a:pPr algn="ctr" rtl="0" fontAlgn="ctr"/>
                      <a:r>
                        <a:rPr lang="kk" sz="2400" b="0" i="0" u="none" strike="noStrike" kern="1200" dirty="0">
                          <a:solidFill>
                            <a:schemeClr val="tx1"/>
                          </a:solidFill>
                          <a:highlight>
                            <a:srgbClr val="000000">
                              <a:alpha val="0"/>
                            </a:srgbClr>
                          </a:highlight>
                          <a:latin typeface="Verdana"/>
                          <a:ea typeface="Verdana"/>
                          <a:cs typeface="Times New Roman"/>
                        </a:rPr>
                        <a:t>2,4%</a:t>
                      </a:r>
                    </a:p>
                  </a:txBody>
                  <a:tcPr marL="9525" marR="9525" marT="9525" marB="0" anchor="ctr">
                    <a:noFill/>
                  </a:tcPr>
                </a:tc>
                <a:extLst>
                  <a:ext uri="{0D108BD9-81ED-4DB2-BD59-A6C34878D82A}">
                    <a16:rowId xmlns:a16="http://schemas.microsoft.com/office/drawing/2014/main" xmlns="" val="1761547312"/>
                  </a:ext>
                </a:extLst>
              </a:tr>
              <a:tr h="422061">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kk" sz="2400" b="0" i="0" u="none" strike="noStrike">
                          <a:solidFill>
                            <a:schemeClr val="tx1"/>
                          </a:solidFill>
                          <a:highlight>
                            <a:srgbClr val="000000">
                              <a:alpha val="0"/>
                            </a:srgbClr>
                          </a:highlight>
                          <a:latin typeface="Verdana"/>
                          <a:ea typeface="Verdana"/>
                          <a:cs typeface="Times New Roman"/>
                        </a:rPr>
                        <a:t>БАСҚАЛАРЫ</a:t>
                      </a:r>
                    </a:p>
                  </a:txBody>
                  <a:tcPr marL="9525" marR="9525" marT="9525" marB="0" anchor="ctr">
                    <a:noFill/>
                  </a:tcPr>
                </a:tc>
                <a:tc>
                  <a:txBody>
                    <a:bodyPr/>
                    <a:lstStyle/>
                    <a:p>
                      <a:pPr algn="ctr" rtl="0" fontAlgn="ctr"/>
                      <a:r>
                        <a:rPr lang="kk" sz="2400" b="0" i="0" u="none" strike="noStrike" kern="1200">
                          <a:solidFill>
                            <a:schemeClr val="tx1"/>
                          </a:solidFill>
                          <a:highlight>
                            <a:srgbClr val="000000">
                              <a:alpha val="0"/>
                            </a:srgbClr>
                          </a:highlight>
                          <a:latin typeface="Verdana"/>
                          <a:ea typeface="Verdana"/>
                          <a:cs typeface="Times New Roman"/>
                        </a:rPr>
                        <a:t>5 875</a:t>
                      </a:r>
                    </a:p>
                  </a:txBody>
                  <a:tcPr marL="9525" marR="9525" marT="9525" marB="0" anchor="ctr">
                    <a:noFill/>
                  </a:tcPr>
                </a:tc>
                <a:tc>
                  <a:txBody>
                    <a:bodyPr/>
                    <a:lstStyle/>
                    <a:p>
                      <a:pPr algn="ctr" rtl="0" fontAlgn="ctr"/>
                      <a:r>
                        <a:rPr lang="kk" sz="2400" b="0" i="0" u="none" strike="noStrike" kern="1200" dirty="0">
                          <a:solidFill>
                            <a:schemeClr val="tx1"/>
                          </a:solidFill>
                          <a:highlight>
                            <a:srgbClr val="000000">
                              <a:alpha val="0"/>
                            </a:srgbClr>
                          </a:highlight>
                          <a:latin typeface="Verdana"/>
                          <a:ea typeface="Verdana"/>
                          <a:cs typeface="Times New Roman"/>
                        </a:rPr>
                        <a:t>2,3%</a:t>
                      </a:r>
                    </a:p>
                  </a:txBody>
                  <a:tcPr marL="9525" marR="9525" marT="9525" marB="0" anchor="ctr">
                    <a:noFill/>
                  </a:tcPr>
                </a:tc>
                <a:extLst>
                  <a:ext uri="{0D108BD9-81ED-4DB2-BD59-A6C34878D82A}">
                    <a16:rowId xmlns:a16="http://schemas.microsoft.com/office/drawing/2014/main" xmlns="" val="2435622773"/>
                  </a:ext>
                </a:extLst>
              </a:tr>
              <a:tr h="542831">
                <a:tc>
                  <a:txBody>
                    <a:bodyPr/>
                    <a:lstStyle/>
                    <a:p>
                      <a:pPr algn="ctr" rtl="0">
                        <a:spcAft>
                          <a:spcPct val="0"/>
                        </a:spcAft>
                      </a:pPr>
                      <a:r>
                        <a:rPr lang="kk" sz="2400" b="1" i="0" u="none" strike="noStrike" kern="1200" dirty="0">
                          <a:solidFill>
                            <a:schemeClr val="tx1"/>
                          </a:solidFill>
                          <a:highlight>
                            <a:srgbClr val="000000">
                              <a:alpha val="0"/>
                            </a:srgbClr>
                          </a:highlight>
                          <a:latin typeface="Verdana"/>
                          <a:ea typeface="Verdana"/>
                          <a:cs typeface="Times New Roman"/>
                        </a:rPr>
                        <a:t>БАРЛЫҒЫ</a:t>
                      </a:r>
                    </a:p>
                  </a:txBody>
                  <a:tcPr anchor="ctr">
                    <a:noFill/>
                  </a:tcPr>
                </a:tc>
                <a:tc>
                  <a:txBody>
                    <a:bodyPr/>
                    <a:lstStyle/>
                    <a:p>
                      <a:pPr algn="ctr" rtl="0" fontAlgn="ctr"/>
                      <a:r>
                        <a:rPr lang="kk" sz="2400" b="1" i="0" u="none" strike="noStrike" kern="1200">
                          <a:solidFill>
                            <a:schemeClr val="tx1"/>
                          </a:solidFill>
                          <a:highlight>
                            <a:srgbClr val="000000">
                              <a:alpha val="0"/>
                            </a:srgbClr>
                          </a:highlight>
                          <a:latin typeface="Verdana"/>
                          <a:ea typeface="Verdana"/>
                          <a:cs typeface="Times New Roman"/>
                        </a:rPr>
                        <a:t>259 081</a:t>
                      </a:r>
                    </a:p>
                  </a:txBody>
                  <a:tcPr marL="9525" marR="9525" marT="9525" marB="0" anchor="ctr">
                    <a:noFill/>
                  </a:tcPr>
                </a:tc>
                <a:tc>
                  <a:txBody>
                    <a:bodyPr/>
                    <a:lstStyle/>
                    <a:p>
                      <a:pPr algn="ctr" rtl="0" fontAlgn="ctr"/>
                      <a:r>
                        <a:rPr lang="kk" sz="2400" b="1" i="0" u="none" strike="noStrike" kern="1200" dirty="0">
                          <a:solidFill>
                            <a:schemeClr val="tx1"/>
                          </a:solidFill>
                          <a:highlight>
                            <a:srgbClr val="000000">
                              <a:alpha val="0"/>
                            </a:srgbClr>
                          </a:highlight>
                          <a:latin typeface="Verdana"/>
                          <a:ea typeface="Verdana"/>
                          <a:cs typeface="Times New Roman"/>
                        </a:rPr>
                        <a:t>100%</a:t>
                      </a:r>
                    </a:p>
                  </a:txBody>
                  <a:tcPr marL="9525" marR="9525" marT="9525" marB="0" anchor="ctr">
                    <a:noFill/>
                  </a:tcPr>
                </a:tc>
                <a:extLst>
                  <a:ext uri="{0D108BD9-81ED-4DB2-BD59-A6C34878D82A}">
                    <a16:rowId xmlns:a16="http://schemas.microsoft.com/office/drawing/2014/main" xmlns="" val="1929383118"/>
                  </a:ext>
                </a:extLst>
              </a:tr>
            </a:tbl>
          </a:graphicData>
        </a:graphic>
      </p:graphicFrame>
      <p:pic>
        <p:nvPicPr>
          <p:cNvPr id="14" name="Рисунок 13">
            <a:extLst>
              <a:ext uri="{FF2B5EF4-FFF2-40B4-BE49-F238E27FC236}">
                <a16:creationId xmlns:a16="http://schemas.microsoft.com/office/drawing/2014/main" xmlns="" id="{4FE4E4B1-D894-D747-943D-F430EDA6644D}"/>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brightnessContrast bright="45000" contrast="-41000"/>
                    </a14:imgEffect>
                  </a14:imgLayer>
                </a14:imgProps>
              </a:ext>
            </a:extLst>
          </a:blip>
          <a:stretch>
            <a:fillRect/>
          </a:stretch>
        </p:blipFill>
        <p:spPr>
          <a:xfrm>
            <a:off x="645882" y="2276046"/>
            <a:ext cx="10624103" cy="9629083"/>
          </a:xfrm>
          <a:prstGeom prst="rect">
            <a:avLst/>
          </a:prstGeom>
        </p:spPr>
      </p:pic>
      <p:graphicFrame>
        <p:nvGraphicFramePr>
          <p:cNvPr id="15" name="Таблица 14"/>
          <p:cNvGraphicFramePr>
            <a:graphicFrameLocks noGrp="1"/>
          </p:cNvGraphicFramePr>
          <p:nvPr>
            <p:extLst>
              <p:ext uri="{D42A27DB-BD31-4B8C-83A1-F6EECF244321}">
                <p14:modId xmlns:p14="http://schemas.microsoft.com/office/powerpoint/2010/main" val="2698409194"/>
              </p:ext>
            </p:extLst>
          </p:nvPr>
        </p:nvGraphicFramePr>
        <p:xfrm>
          <a:off x="1002324" y="4204607"/>
          <a:ext cx="9868672" cy="7575370"/>
        </p:xfrm>
        <a:graphic>
          <a:graphicData uri="http://schemas.openxmlformats.org/drawingml/2006/table">
            <a:tbl>
              <a:tblPr firstRow="1" bandRow="1">
                <a:tableStyleId>{74C1A8A3-306A-4EB7-A6B1-4F7E0EB9C5D6}</a:tableStyleId>
              </a:tblPr>
              <a:tblGrid>
                <a:gridCol w="4854094">
                  <a:extLst>
                    <a:ext uri="{9D8B030D-6E8A-4147-A177-3AD203B41FA5}">
                      <a16:colId xmlns:a16="http://schemas.microsoft.com/office/drawing/2014/main" xmlns="" val="3208303359"/>
                    </a:ext>
                  </a:extLst>
                </a:gridCol>
                <a:gridCol w="2996691">
                  <a:extLst>
                    <a:ext uri="{9D8B030D-6E8A-4147-A177-3AD203B41FA5}">
                      <a16:colId xmlns:a16="http://schemas.microsoft.com/office/drawing/2014/main" xmlns="" val="1893021719"/>
                    </a:ext>
                  </a:extLst>
                </a:gridCol>
                <a:gridCol w="2017887">
                  <a:extLst>
                    <a:ext uri="{9D8B030D-6E8A-4147-A177-3AD203B41FA5}">
                      <a16:colId xmlns:a16="http://schemas.microsoft.com/office/drawing/2014/main" xmlns="" val="3402460153"/>
                    </a:ext>
                  </a:extLst>
                </a:gridCol>
              </a:tblGrid>
              <a:tr h="1515688">
                <a:tc>
                  <a:txBody>
                    <a:bodyPr/>
                    <a:lstStyle/>
                    <a:p>
                      <a:pPr marL="0" marR="0" indent="0" algn="ctr" defTabSz="914400" rtl="0" eaLnBrk="1" fontAlgn="auto" latinLnBrk="0" hangingPunct="1">
                        <a:lnSpc>
                          <a:spcPts val="2000"/>
                        </a:lnSpc>
                        <a:spcBef>
                          <a:spcPct val="0"/>
                        </a:spcBef>
                        <a:spcAft>
                          <a:spcPct val="0"/>
                        </a:spcAft>
                        <a:buClrTx/>
                        <a:buSzTx/>
                        <a:buFontTx/>
                        <a:buNone/>
                        <a:defRPr/>
                      </a:pPr>
                      <a:r>
                        <a:rPr lang="kk" sz="2400" b="1" i="0" u="none" strike="noStrike" dirty="0">
                          <a:solidFill>
                            <a:schemeClr val="tx1"/>
                          </a:solidFill>
                          <a:highlight>
                            <a:srgbClr val="000000">
                              <a:alpha val="0"/>
                            </a:srgbClr>
                          </a:highlight>
                          <a:latin typeface="Verdana"/>
                          <a:ea typeface="Verdana"/>
                          <a:cs typeface="Times New Roman"/>
                        </a:rPr>
                        <a:t>Салалар</a:t>
                      </a:r>
                      <a:endParaRPr lang="ru-RU" sz="2400" b="1"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txBody>
                  <a:tcPr marT="36000" marB="36000" anchor="ctr">
                    <a:noFill/>
                  </a:tcPr>
                </a:tc>
                <a:tc>
                  <a:txBody>
                    <a:bodyPr/>
                    <a:lstStyle/>
                    <a:p>
                      <a:pPr marL="0" marR="0" indent="0" algn="ctr" defTabSz="914400" rtl="0" eaLnBrk="1" fontAlgn="auto" latinLnBrk="0" hangingPunct="1">
                        <a:lnSpc>
                          <a:spcPts val="2000"/>
                        </a:lnSpc>
                        <a:spcBef>
                          <a:spcPct val="0"/>
                        </a:spcBef>
                        <a:spcAft>
                          <a:spcPct val="0"/>
                        </a:spcAft>
                        <a:buClrTx/>
                        <a:buSzTx/>
                        <a:buFontTx/>
                        <a:buNone/>
                        <a:defRPr/>
                      </a:pPr>
                      <a:r>
                        <a:rPr lang="kk" sz="2400" b="1" i="0" u="none" strike="noStrike" dirty="0">
                          <a:solidFill>
                            <a:schemeClr val="tx1"/>
                          </a:solidFill>
                          <a:highlight>
                            <a:srgbClr val="000000">
                              <a:alpha val="0"/>
                            </a:srgbClr>
                          </a:highlight>
                          <a:latin typeface="Verdana"/>
                          <a:ea typeface="Verdana"/>
                          <a:cs typeface="Times New Roman"/>
                        </a:rPr>
                        <a:t>Қолдау көлемі, </a:t>
                      </a:r>
                      <a:br>
                        <a:rPr lang="kk" sz="2400" b="1" i="0" u="none" strike="noStrike" dirty="0">
                          <a:solidFill>
                            <a:schemeClr val="tx1"/>
                          </a:solidFill>
                          <a:highlight>
                            <a:srgbClr val="000000">
                              <a:alpha val="0"/>
                            </a:srgbClr>
                          </a:highlight>
                          <a:latin typeface="Verdana"/>
                          <a:ea typeface="Verdana"/>
                          <a:cs typeface="Times New Roman"/>
                        </a:rPr>
                      </a:br>
                      <a:r>
                        <a:rPr lang="kk" sz="2400" b="1" i="0" u="none" strike="noStrike" dirty="0">
                          <a:solidFill>
                            <a:schemeClr val="tx1"/>
                          </a:solidFill>
                          <a:highlight>
                            <a:srgbClr val="000000">
                              <a:alpha val="0"/>
                            </a:srgbClr>
                          </a:highlight>
                          <a:latin typeface="Verdana"/>
                          <a:ea typeface="Verdana"/>
                          <a:cs typeface="Times New Roman"/>
                        </a:rPr>
                        <a:t>млн теңге </a:t>
                      </a:r>
                      <a:endParaRPr lang="ru-RU" sz="2400" b="1" kern="1200"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txBody>
                  <a:tcPr marT="36000" marB="36000" anchor="ctr">
                    <a:noFill/>
                  </a:tcPr>
                </a:tc>
                <a:tc>
                  <a:txBody>
                    <a:bodyPr/>
                    <a:lstStyle/>
                    <a:p>
                      <a:pPr marL="0" marR="0" indent="0" algn="ctr" defTabSz="914400" rtl="0" eaLnBrk="1" fontAlgn="auto" latinLnBrk="0" hangingPunct="1">
                        <a:lnSpc>
                          <a:spcPts val="2000"/>
                        </a:lnSpc>
                        <a:spcBef>
                          <a:spcPct val="0"/>
                        </a:spcBef>
                        <a:spcAft>
                          <a:spcPct val="0"/>
                        </a:spcAft>
                        <a:buClrTx/>
                        <a:buSzTx/>
                        <a:buFontTx/>
                        <a:buNone/>
                        <a:defRPr/>
                      </a:pPr>
                      <a:r>
                        <a:rPr lang="kk" sz="2400" b="1" i="0" u="none" strike="noStrike" dirty="0">
                          <a:solidFill>
                            <a:schemeClr val="tx1"/>
                          </a:solidFill>
                          <a:highlight>
                            <a:srgbClr val="000000">
                              <a:alpha val="0"/>
                            </a:srgbClr>
                          </a:highlight>
                          <a:latin typeface="Verdana"/>
                          <a:ea typeface="Verdana"/>
                          <a:cs typeface="Times New Roman"/>
                        </a:rPr>
                        <a:t>Үлесі, %</a:t>
                      </a:r>
                      <a:endParaRPr lang="ru-RU" sz="2400" b="1"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txBody>
                  <a:tcPr marT="36000" marB="36000" anchor="ctr">
                    <a:noFill/>
                  </a:tcPr>
                </a:tc>
                <a:extLst>
                  <a:ext uri="{0D108BD9-81ED-4DB2-BD59-A6C34878D82A}">
                    <a16:rowId xmlns:a16="http://schemas.microsoft.com/office/drawing/2014/main" xmlns="" val="3633908310"/>
                  </a:ext>
                </a:extLst>
              </a:tr>
              <a:tr h="792819">
                <a:tc>
                  <a:txBody>
                    <a:bodyPr/>
                    <a:lstStyle/>
                    <a:p>
                      <a:pPr algn="l" rtl="0" fontAlgn="b"/>
                      <a:r>
                        <a:rPr lang="kk" sz="2400" b="0" i="0" u="none" strike="noStrike" dirty="0">
                          <a:solidFill>
                            <a:schemeClr val="tx1"/>
                          </a:solidFill>
                          <a:highlight>
                            <a:srgbClr val="000000">
                              <a:alpha val="0"/>
                            </a:srgbClr>
                          </a:highlight>
                          <a:latin typeface="Verdana"/>
                          <a:ea typeface="Verdana"/>
                          <a:cs typeface="Times New Roman"/>
                        </a:rPr>
                        <a:t>ТАМАҚ ӨНЕРКӘСІБІ</a:t>
                      </a:r>
                    </a:p>
                  </a:txBody>
                  <a:tcPr marL="9525" marR="9525" marT="9525" marB="0" anchor="ctr">
                    <a:noFill/>
                  </a:tcPr>
                </a:tc>
                <a:tc>
                  <a:txBody>
                    <a:bodyPr/>
                    <a:lstStyle/>
                    <a:p>
                      <a:pPr algn="ctr" rtl="0" fontAlgn="b"/>
                      <a:r>
                        <a:rPr lang="kk" sz="2400" b="0" i="0" u="none" strike="noStrike" kern="1200" dirty="0">
                          <a:solidFill>
                            <a:schemeClr val="tx1"/>
                          </a:solidFill>
                          <a:highlight>
                            <a:srgbClr val="000000">
                              <a:alpha val="0"/>
                            </a:srgbClr>
                          </a:highlight>
                          <a:latin typeface="Verdana"/>
                          <a:ea typeface="Verdana"/>
                          <a:cs typeface="Times New Roman"/>
                        </a:rPr>
                        <a:t>68 870   </a:t>
                      </a:r>
                    </a:p>
                  </a:txBody>
                  <a:tcPr marL="6350" marR="6350" marT="6350" marB="0" anchor="ctr">
                    <a:noFill/>
                  </a:tcPr>
                </a:tc>
                <a:tc>
                  <a:txBody>
                    <a:bodyPr/>
                    <a:lstStyle/>
                    <a:p>
                      <a:pPr algn="ctr" rtl="0" fontAlgn="b"/>
                      <a:r>
                        <a:rPr lang="kk" sz="2400" b="0" i="0" u="none" strike="noStrike" kern="1200" dirty="0">
                          <a:solidFill>
                            <a:schemeClr val="tx1"/>
                          </a:solidFill>
                          <a:highlight>
                            <a:srgbClr val="000000">
                              <a:alpha val="0"/>
                            </a:srgbClr>
                          </a:highlight>
                          <a:latin typeface="Verdana"/>
                          <a:ea typeface="Verdana"/>
                          <a:cs typeface="Times New Roman"/>
                        </a:rPr>
                        <a:t>34%</a:t>
                      </a:r>
                    </a:p>
                  </a:txBody>
                  <a:tcPr marL="6350" marR="6350" marT="6350" marB="0" anchor="ctr">
                    <a:noFill/>
                  </a:tcPr>
                </a:tc>
                <a:extLst>
                  <a:ext uri="{0D108BD9-81ED-4DB2-BD59-A6C34878D82A}">
                    <a16:rowId xmlns:a16="http://schemas.microsoft.com/office/drawing/2014/main" xmlns="" val="2121134952"/>
                  </a:ext>
                </a:extLst>
              </a:tr>
              <a:tr h="726148">
                <a:tc>
                  <a:txBody>
                    <a:bodyPr/>
                    <a:lstStyle/>
                    <a:p>
                      <a:pPr algn="l" rtl="0" fontAlgn="b"/>
                      <a:r>
                        <a:rPr lang="kk" sz="2400" b="0" i="0" u="none" strike="noStrike">
                          <a:solidFill>
                            <a:schemeClr val="tx1"/>
                          </a:solidFill>
                          <a:highlight>
                            <a:srgbClr val="000000">
                              <a:alpha val="0"/>
                            </a:srgbClr>
                          </a:highlight>
                          <a:latin typeface="Verdana"/>
                          <a:ea typeface="Verdana"/>
                          <a:cs typeface="Times New Roman"/>
                        </a:rPr>
                        <a:t>МЕТАЛЛУРГИЯ</a:t>
                      </a:r>
                    </a:p>
                  </a:txBody>
                  <a:tcPr marL="9525" marR="9525" marT="9525" marB="0" anchor="ctr">
                    <a:noFill/>
                  </a:tcPr>
                </a:tc>
                <a:tc>
                  <a:txBody>
                    <a:bodyPr/>
                    <a:lstStyle/>
                    <a:p>
                      <a:pPr algn="ctr" rtl="0" fontAlgn="b"/>
                      <a:r>
                        <a:rPr lang="kk" sz="2400" b="0" i="0" u="none" strike="noStrike" kern="1200">
                          <a:solidFill>
                            <a:schemeClr val="tx1"/>
                          </a:solidFill>
                          <a:highlight>
                            <a:srgbClr val="000000">
                              <a:alpha val="0"/>
                            </a:srgbClr>
                          </a:highlight>
                          <a:latin typeface="Verdana"/>
                          <a:ea typeface="Verdana"/>
                          <a:cs typeface="Times New Roman"/>
                        </a:rPr>
                        <a:t>52 446   </a:t>
                      </a:r>
                    </a:p>
                  </a:txBody>
                  <a:tcPr marL="6350" marR="6350" marT="6350" marB="0" anchor="ctr">
                    <a:noFill/>
                  </a:tcPr>
                </a:tc>
                <a:tc>
                  <a:txBody>
                    <a:bodyPr/>
                    <a:lstStyle/>
                    <a:p>
                      <a:pPr algn="ctr" rtl="0" fontAlgn="b"/>
                      <a:r>
                        <a:rPr lang="kk" sz="2400" b="0" i="0" u="none" strike="noStrike" kern="1200">
                          <a:solidFill>
                            <a:schemeClr val="tx1"/>
                          </a:solidFill>
                          <a:highlight>
                            <a:srgbClr val="000000">
                              <a:alpha val="0"/>
                            </a:srgbClr>
                          </a:highlight>
                          <a:latin typeface="Verdana"/>
                          <a:ea typeface="Verdana"/>
                          <a:cs typeface="Times New Roman"/>
                        </a:rPr>
                        <a:t>26%</a:t>
                      </a:r>
                    </a:p>
                  </a:txBody>
                  <a:tcPr marL="6350" marR="6350" marT="6350" marB="0" anchor="ctr">
                    <a:noFill/>
                  </a:tcPr>
                </a:tc>
                <a:extLst>
                  <a:ext uri="{0D108BD9-81ED-4DB2-BD59-A6C34878D82A}">
                    <a16:rowId xmlns:a16="http://schemas.microsoft.com/office/drawing/2014/main" xmlns="" val="2123473456"/>
                  </a:ext>
                </a:extLst>
              </a:tr>
              <a:tr h="726148">
                <a:tc>
                  <a:txBody>
                    <a:bodyPr/>
                    <a:lstStyle/>
                    <a:p>
                      <a:pPr algn="l" rtl="0" fontAlgn="b"/>
                      <a:r>
                        <a:rPr lang="kk" sz="2400" b="0" i="0" u="none" strike="noStrike">
                          <a:solidFill>
                            <a:schemeClr val="tx1"/>
                          </a:solidFill>
                          <a:highlight>
                            <a:srgbClr val="000000">
                              <a:alpha val="0"/>
                            </a:srgbClr>
                          </a:highlight>
                          <a:latin typeface="Verdana"/>
                          <a:ea typeface="Verdana"/>
                          <a:cs typeface="Times New Roman"/>
                        </a:rPr>
                        <a:t>МАШИНА ЖАСАУ</a:t>
                      </a:r>
                    </a:p>
                  </a:txBody>
                  <a:tcPr marL="9525" marR="9525" marT="9525" marB="0" anchor="ctr">
                    <a:noFill/>
                  </a:tcPr>
                </a:tc>
                <a:tc>
                  <a:txBody>
                    <a:bodyPr/>
                    <a:lstStyle/>
                    <a:p>
                      <a:pPr algn="ctr" rtl="0" fontAlgn="b"/>
                      <a:r>
                        <a:rPr lang="kk" sz="2400" b="0" i="0" u="none" strike="noStrike" kern="1200">
                          <a:solidFill>
                            <a:schemeClr val="tx1"/>
                          </a:solidFill>
                          <a:highlight>
                            <a:srgbClr val="000000">
                              <a:alpha val="0"/>
                            </a:srgbClr>
                          </a:highlight>
                          <a:latin typeface="Verdana"/>
                          <a:ea typeface="Verdana"/>
                          <a:cs typeface="Times New Roman"/>
                        </a:rPr>
                        <a:t>37 219   </a:t>
                      </a:r>
                    </a:p>
                  </a:txBody>
                  <a:tcPr marL="6350" marR="6350" marT="6350" marB="0" anchor="ctr">
                    <a:noFill/>
                  </a:tcPr>
                </a:tc>
                <a:tc>
                  <a:txBody>
                    <a:bodyPr/>
                    <a:lstStyle/>
                    <a:p>
                      <a:pPr algn="ctr" rtl="0" fontAlgn="b"/>
                      <a:r>
                        <a:rPr lang="kk" sz="2400" b="0" i="0" u="none" strike="noStrike" kern="1200">
                          <a:solidFill>
                            <a:schemeClr val="tx1"/>
                          </a:solidFill>
                          <a:highlight>
                            <a:srgbClr val="000000">
                              <a:alpha val="0"/>
                            </a:srgbClr>
                          </a:highlight>
                          <a:latin typeface="Verdana"/>
                          <a:ea typeface="Verdana"/>
                          <a:cs typeface="Times New Roman"/>
                        </a:rPr>
                        <a:t>18%</a:t>
                      </a:r>
                    </a:p>
                  </a:txBody>
                  <a:tcPr marL="6350" marR="6350" marT="6350" marB="0" anchor="ctr">
                    <a:noFill/>
                  </a:tcPr>
                </a:tc>
                <a:extLst>
                  <a:ext uri="{0D108BD9-81ED-4DB2-BD59-A6C34878D82A}">
                    <a16:rowId xmlns:a16="http://schemas.microsoft.com/office/drawing/2014/main" xmlns="" val="3643390964"/>
                  </a:ext>
                </a:extLst>
              </a:tr>
              <a:tr h="760441">
                <a:tc>
                  <a:txBody>
                    <a:bodyPr/>
                    <a:lstStyle/>
                    <a:p>
                      <a:pPr algn="l" rtl="0" fontAlgn="b"/>
                      <a:r>
                        <a:rPr lang="kk" sz="2400" b="0" i="0" u="none" strike="noStrike">
                          <a:solidFill>
                            <a:schemeClr val="tx1"/>
                          </a:solidFill>
                          <a:highlight>
                            <a:srgbClr val="000000">
                              <a:alpha val="0"/>
                            </a:srgbClr>
                          </a:highlight>
                          <a:latin typeface="Verdana"/>
                          <a:ea typeface="Verdana"/>
                          <a:cs typeface="Times New Roman"/>
                        </a:rPr>
                        <a:t>АӨК ӨНІМДЕРІ</a:t>
                      </a:r>
                    </a:p>
                  </a:txBody>
                  <a:tcPr marL="9525" marR="9525" marT="9525" marB="0" anchor="ctr">
                    <a:noFill/>
                  </a:tcPr>
                </a:tc>
                <a:tc>
                  <a:txBody>
                    <a:bodyPr/>
                    <a:lstStyle/>
                    <a:p>
                      <a:pPr algn="ctr" rtl="0" fontAlgn="b"/>
                      <a:r>
                        <a:rPr lang="kk" sz="2400" b="0" i="0" u="none" strike="noStrike" kern="1200">
                          <a:solidFill>
                            <a:schemeClr val="tx1"/>
                          </a:solidFill>
                          <a:highlight>
                            <a:srgbClr val="000000">
                              <a:alpha val="0"/>
                            </a:srgbClr>
                          </a:highlight>
                          <a:latin typeface="Verdana"/>
                          <a:ea typeface="Verdana"/>
                          <a:cs typeface="Times New Roman"/>
                        </a:rPr>
                        <a:t>30 084   </a:t>
                      </a:r>
                    </a:p>
                  </a:txBody>
                  <a:tcPr marL="6350" marR="6350" marT="6350" marB="0" anchor="ctr">
                    <a:noFill/>
                  </a:tcPr>
                </a:tc>
                <a:tc>
                  <a:txBody>
                    <a:bodyPr/>
                    <a:lstStyle/>
                    <a:p>
                      <a:pPr algn="ctr" rtl="0" fontAlgn="b"/>
                      <a:r>
                        <a:rPr lang="kk" sz="2400" b="0" i="0" u="none" strike="noStrike" kern="1200">
                          <a:solidFill>
                            <a:schemeClr val="tx1"/>
                          </a:solidFill>
                          <a:highlight>
                            <a:srgbClr val="000000">
                              <a:alpha val="0"/>
                            </a:srgbClr>
                          </a:highlight>
                          <a:latin typeface="Verdana"/>
                          <a:ea typeface="Verdana"/>
                          <a:cs typeface="Times New Roman"/>
                        </a:rPr>
                        <a:t>15%</a:t>
                      </a:r>
                    </a:p>
                  </a:txBody>
                  <a:tcPr marL="6350" marR="6350" marT="6350" marB="0" anchor="ctr">
                    <a:noFill/>
                  </a:tcPr>
                </a:tc>
                <a:extLst>
                  <a:ext uri="{0D108BD9-81ED-4DB2-BD59-A6C34878D82A}">
                    <a16:rowId xmlns:a16="http://schemas.microsoft.com/office/drawing/2014/main" xmlns="" val="2110122190"/>
                  </a:ext>
                </a:extLst>
              </a:tr>
              <a:tr h="651045">
                <a:tc>
                  <a:txBody>
                    <a:bodyPr/>
                    <a:lstStyle/>
                    <a:p>
                      <a:pPr algn="l" rtl="0" fontAlgn="b"/>
                      <a:r>
                        <a:rPr lang="kk" sz="2400" b="0" i="0" u="none" strike="noStrike">
                          <a:solidFill>
                            <a:schemeClr val="tx1"/>
                          </a:solidFill>
                          <a:highlight>
                            <a:srgbClr val="000000">
                              <a:alpha val="0"/>
                            </a:srgbClr>
                          </a:highlight>
                          <a:latin typeface="Verdana"/>
                          <a:ea typeface="Verdana"/>
                          <a:cs typeface="Times New Roman"/>
                        </a:rPr>
                        <a:t>ҚЫЗМЕТТЕР/ЖҰМЫСТАР ЭКСПОРТЫ</a:t>
                      </a:r>
                    </a:p>
                  </a:txBody>
                  <a:tcPr marL="9525" marR="9525" marT="9525" marB="0" anchor="ctr">
                    <a:noFill/>
                  </a:tcPr>
                </a:tc>
                <a:tc>
                  <a:txBody>
                    <a:bodyPr/>
                    <a:lstStyle/>
                    <a:p>
                      <a:pPr algn="ctr" rtl="0" fontAlgn="b"/>
                      <a:r>
                        <a:rPr lang="kk" sz="2400" b="0" i="0" u="none" strike="noStrike" kern="1200">
                          <a:solidFill>
                            <a:schemeClr val="tx1"/>
                          </a:solidFill>
                          <a:highlight>
                            <a:srgbClr val="000000">
                              <a:alpha val="0"/>
                            </a:srgbClr>
                          </a:highlight>
                          <a:latin typeface="Verdana"/>
                          <a:ea typeface="Verdana"/>
                          <a:cs typeface="Times New Roman"/>
                        </a:rPr>
                        <a:t>5 978   </a:t>
                      </a:r>
                    </a:p>
                  </a:txBody>
                  <a:tcPr marL="6350" marR="6350" marT="6350" marB="0" anchor="ctr">
                    <a:noFill/>
                  </a:tcPr>
                </a:tc>
                <a:tc>
                  <a:txBody>
                    <a:bodyPr/>
                    <a:lstStyle/>
                    <a:p>
                      <a:pPr algn="ctr" rtl="0" fontAlgn="b"/>
                      <a:r>
                        <a:rPr lang="kk" sz="2400" b="0" i="0" u="none" strike="noStrike" kern="1200">
                          <a:solidFill>
                            <a:schemeClr val="tx1"/>
                          </a:solidFill>
                          <a:highlight>
                            <a:srgbClr val="000000">
                              <a:alpha val="0"/>
                            </a:srgbClr>
                          </a:highlight>
                          <a:latin typeface="Verdana"/>
                          <a:ea typeface="Verdana"/>
                          <a:cs typeface="Times New Roman"/>
                        </a:rPr>
                        <a:t>3%</a:t>
                      </a:r>
                    </a:p>
                  </a:txBody>
                  <a:tcPr marL="6350" marR="6350" marT="6350" marB="0" anchor="ctr">
                    <a:noFill/>
                  </a:tcPr>
                </a:tc>
                <a:extLst>
                  <a:ext uri="{0D108BD9-81ED-4DB2-BD59-A6C34878D82A}">
                    <a16:rowId xmlns:a16="http://schemas.microsoft.com/office/drawing/2014/main" xmlns="" val="2537339073"/>
                  </a:ext>
                </a:extLst>
              </a:tr>
              <a:tr h="792819">
                <a:tc>
                  <a:txBody>
                    <a:bodyPr/>
                    <a:lstStyle/>
                    <a:p>
                      <a:pPr algn="l" rtl="0" fontAlgn="b"/>
                      <a:r>
                        <a:rPr lang="kk" sz="2400" b="0" i="0" u="none" strike="noStrike">
                          <a:solidFill>
                            <a:schemeClr val="tx1"/>
                          </a:solidFill>
                          <a:highlight>
                            <a:srgbClr val="000000">
                              <a:alpha val="0"/>
                            </a:srgbClr>
                          </a:highlight>
                          <a:latin typeface="Verdana"/>
                          <a:ea typeface="Verdana"/>
                          <a:cs typeface="Times New Roman"/>
                        </a:rPr>
                        <a:t>ХИМИЯ ӨНЕРКӘСІБІ</a:t>
                      </a:r>
                    </a:p>
                  </a:txBody>
                  <a:tcPr marL="9525" marR="9525" marT="9525" marB="0" anchor="ctr">
                    <a:noFill/>
                  </a:tcPr>
                </a:tc>
                <a:tc>
                  <a:txBody>
                    <a:bodyPr/>
                    <a:lstStyle/>
                    <a:p>
                      <a:pPr algn="ctr" rtl="0" fontAlgn="b"/>
                      <a:r>
                        <a:rPr lang="kk" sz="2400" b="0" i="0" u="none" strike="noStrike" kern="1200">
                          <a:solidFill>
                            <a:schemeClr val="tx1"/>
                          </a:solidFill>
                          <a:highlight>
                            <a:srgbClr val="000000">
                              <a:alpha val="0"/>
                            </a:srgbClr>
                          </a:highlight>
                          <a:latin typeface="Verdana"/>
                          <a:ea typeface="Verdana"/>
                          <a:cs typeface="Times New Roman"/>
                        </a:rPr>
                        <a:t>2 794   </a:t>
                      </a:r>
                    </a:p>
                  </a:txBody>
                  <a:tcPr marL="6350" marR="6350" marT="6350" marB="0" anchor="ctr">
                    <a:noFill/>
                  </a:tcPr>
                </a:tc>
                <a:tc>
                  <a:txBody>
                    <a:bodyPr/>
                    <a:lstStyle/>
                    <a:p>
                      <a:pPr algn="ctr" rtl="0" fontAlgn="b"/>
                      <a:r>
                        <a:rPr lang="kk" sz="2400" b="0" i="0" u="none" strike="noStrike" kern="1200">
                          <a:solidFill>
                            <a:schemeClr val="tx1"/>
                          </a:solidFill>
                          <a:highlight>
                            <a:srgbClr val="000000">
                              <a:alpha val="0"/>
                            </a:srgbClr>
                          </a:highlight>
                          <a:latin typeface="Verdana"/>
                          <a:ea typeface="Verdana"/>
                          <a:cs typeface="Times New Roman"/>
                        </a:rPr>
                        <a:t>1%</a:t>
                      </a:r>
                    </a:p>
                  </a:txBody>
                  <a:tcPr marL="6350" marR="6350" marT="6350" marB="0" anchor="ctr">
                    <a:noFill/>
                  </a:tcPr>
                </a:tc>
                <a:extLst>
                  <a:ext uri="{0D108BD9-81ED-4DB2-BD59-A6C34878D82A}">
                    <a16:rowId xmlns:a16="http://schemas.microsoft.com/office/drawing/2014/main" xmlns="" val="3366958249"/>
                  </a:ext>
                </a:extLst>
              </a:tr>
              <a:tr h="760441">
                <a:tc>
                  <a:txBody>
                    <a:bodyPr/>
                    <a:lstStyle/>
                    <a:p>
                      <a:pPr algn="l" rtl="0" fontAlgn="b"/>
                      <a:r>
                        <a:rPr lang="kk" sz="2400" b="0" i="0" u="none" strike="noStrike">
                          <a:solidFill>
                            <a:schemeClr val="tx1"/>
                          </a:solidFill>
                          <a:highlight>
                            <a:srgbClr val="000000">
                              <a:alpha val="0"/>
                            </a:srgbClr>
                          </a:highlight>
                          <a:latin typeface="Verdana"/>
                          <a:ea typeface="Verdana"/>
                          <a:cs typeface="Times New Roman"/>
                        </a:rPr>
                        <a:t>БАСҚАЛАРЫ</a:t>
                      </a:r>
                    </a:p>
                  </a:txBody>
                  <a:tcPr marL="9525" marR="9525" marT="9525" marB="0" anchor="ctr">
                    <a:noFill/>
                  </a:tcPr>
                </a:tc>
                <a:tc>
                  <a:txBody>
                    <a:bodyPr/>
                    <a:lstStyle/>
                    <a:p>
                      <a:pPr algn="ctr" rtl="0" fontAlgn="b"/>
                      <a:r>
                        <a:rPr lang="kk" sz="2400" b="0" i="0" u="none" strike="noStrike" kern="1200">
                          <a:solidFill>
                            <a:schemeClr val="tx1"/>
                          </a:solidFill>
                          <a:highlight>
                            <a:srgbClr val="000000">
                              <a:alpha val="0"/>
                            </a:srgbClr>
                          </a:highlight>
                          <a:latin typeface="Verdana"/>
                          <a:ea typeface="Verdana"/>
                          <a:cs typeface="Times New Roman"/>
                        </a:rPr>
                        <a:t>7 315   </a:t>
                      </a:r>
                    </a:p>
                  </a:txBody>
                  <a:tcPr marL="6350" marR="6350" marT="6350" marB="0" anchor="ctr">
                    <a:noFill/>
                  </a:tcPr>
                </a:tc>
                <a:tc>
                  <a:txBody>
                    <a:bodyPr/>
                    <a:lstStyle/>
                    <a:p>
                      <a:pPr algn="ctr" rtl="0" fontAlgn="b"/>
                      <a:r>
                        <a:rPr lang="kk" sz="2400" b="0" i="0" u="none" strike="noStrike" kern="1200">
                          <a:solidFill>
                            <a:schemeClr val="tx1"/>
                          </a:solidFill>
                          <a:highlight>
                            <a:srgbClr val="000000">
                              <a:alpha val="0"/>
                            </a:srgbClr>
                          </a:highlight>
                          <a:latin typeface="Verdana"/>
                          <a:ea typeface="Verdana"/>
                          <a:cs typeface="Times New Roman"/>
                        </a:rPr>
                        <a:t>4%</a:t>
                      </a:r>
                    </a:p>
                  </a:txBody>
                  <a:tcPr marL="6350" marR="6350" marT="6350" marB="0" anchor="ctr">
                    <a:noFill/>
                  </a:tcPr>
                </a:tc>
                <a:extLst>
                  <a:ext uri="{0D108BD9-81ED-4DB2-BD59-A6C34878D82A}">
                    <a16:rowId xmlns:a16="http://schemas.microsoft.com/office/drawing/2014/main" xmlns="" val="1100531689"/>
                  </a:ext>
                </a:extLst>
              </a:tr>
              <a:tr h="759821">
                <a:tc>
                  <a:txBody>
                    <a:bodyPr/>
                    <a:lstStyle/>
                    <a:p>
                      <a:pPr marL="0" marR="0" lvl="0" indent="0" algn="ctr" defTabSz="914400" rtl="0" eaLnBrk="1" fontAlgn="ctr" latinLnBrk="0" hangingPunct="1">
                        <a:lnSpc>
                          <a:spcPct val="100000"/>
                        </a:lnSpc>
                        <a:spcBef>
                          <a:spcPct val="0"/>
                        </a:spcBef>
                        <a:spcAft>
                          <a:spcPct val="0"/>
                        </a:spcAft>
                        <a:buClrTx/>
                        <a:buSzTx/>
                        <a:buFont typeface="Wingdings" panose="05000000000000000000" pitchFamily="2" charset="2"/>
                        <a:buNone/>
                        <a:defRPr/>
                      </a:pPr>
                      <a:r>
                        <a:rPr lang="kk" sz="2400" b="1" i="0" u="none" strike="noStrike" kern="1200">
                          <a:solidFill>
                            <a:schemeClr val="tx1"/>
                          </a:solidFill>
                          <a:highlight>
                            <a:srgbClr val="000000">
                              <a:alpha val="0"/>
                            </a:srgbClr>
                          </a:highlight>
                          <a:latin typeface="Verdana"/>
                          <a:ea typeface="Verdana"/>
                          <a:cs typeface="Times New Roman"/>
                        </a:rPr>
                        <a:t>БАРЛЫҒЫ</a:t>
                      </a:r>
                    </a:p>
                  </a:txBody>
                  <a:tcPr anchor="ctr">
                    <a:noFill/>
                  </a:tcPr>
                </a:tc>
                <a:tc>
                  <a:txBody>
                    <a:bodyPr/>
                    <a:lstStyle/>
                    <a:p>
                      <a:pPr algn="ctr" rtl="0" fontAlgn="b"/>
                      <a:r>
                        <a:rPr lang="kk" sz="2400" b="1" i="0" u="none" strike="noStrike" kern="1200">
                          <a:solidFill>
                            <a:schemeClr val="tx1"/>
                          </a:solidFill>
                          <a:highlight>
                            <a:srgbClr val="000000">
                              <a:alpha val="0"/>
                            </a:srgbClr>
                          </a:highlight>
                          <a:latin typeface="Verdana"/>
                          <a:ea typeface="Verdana"/>
                          <a:cs typeface="Times New Roman"/>
                        </a:rPr>
                        <a:t>204</a:t>
                      </a:r>
                      <a:r>
                        <a:rPr lang="kk" sz="2400" b="0" i="0" u="none" strike="noStrike">
                          <a:solidFill>
                            <a:schemeClr val="tx1"/>
                          </a:solidFill>
                          <a:highlight>
                            <a:srgbClr val="000000">
                              <a:alpha val="0"/>
                            </a:srgbClr>
                          </a:highlight>
                          <a:latin typeface="Verdana"/>
                          <a:ea typeface="Verdana"/>
                        </a:rPr>
                        <a:t> </a:t>
                      </a:r>
                      <a:r>
                        <a:rPr lang="kk" sz="2400" b="1" i="0" u="none" strike="noStrike" kern="1200">
                          <a:solidFill>
                            <a:schemeClr val="tx1"/>
                          </a:solidFill>
                          <a:highlight>
                            <a:srgbClr val="000000">
                              <a:alpha val="0"/>
                            </a:srgbClr>
                          </a:highlight>
                          <a:latin typeface="Verdana"/>
                          <a:ea typeface="Verdana"/>
                          <a:cs typeface="Times New Roman"/>
                        </a:rPr>
                        <a:t>705</a:t>
                      </a:r>
                      <a:r>
                        <a:rPr lang="kk" sz="2400" b="0" i="0" u="none" strike="noStrike">
                          <a:solidFill>
                            <a:schemeClr val="tx1"/>
                          </a:solidFill>
                          <a:highlight>
                            <a:srgbClr val="000000">
                              <a:alpha val="0"/>
                            </a:srgbClr>
                          </a:highlight>
                          <a:latin typeface="Verdana"/>
                          <a:ea typeface="Verdana"/>
                        </a:rPr>
                        <a:t>   </a:t>
                      </a:r>
                    </a:p>
                  </a:txBody>
                  <a:tcPr marL="6350" marR="6350" marT="6350" marB="0" anchor="ctr">
                    <a:noFill/>
                  </a:tcPr>
                </a:tc>
                <a:tc>
                  <a:txBody>
                    <a:bodyPr/>
                    <a:lstStyle/>
                    <a:p>
                      <a:pPr marL="0" marR="0" lvl="0" indent="0" algn="ctr" defTabSz="914400" rtl="0" eaLnBrk="1" fontAlgn="auto" latinLnBrk="0" hangingPunct="1">
                        <a:lnSpc>
                          <a:spcPts val="2000"/>
                        </a:lnSpc>
                        <a:spcBef>
                          <a:spcPct val="0"/>
                        </a:spcBef>
                        <a:spcAft>
                          <a:spcPct val="0"/>
                        </a:spcAft>
                        <a:buClrTx/>
                        <a:buSzTx/>
                        <a:buFont typeface="Wingdings" panose="05000000000000000000" pitchFamily="2" charset="2"/>
                        <a:buNone/>
                        <a:defRPr/>
                      </a:pPr>
                      <a:r>
                        <a:rPr lang="kk" sz="2400" b="1" i="0" u="none" strike="noStrike" kern="1200" dirty="0">
                          <a:solidFill>
                            <a:schemeClr val="tx1"/>
                          </a:solidFill>
                          <a:highlight>
                            <a:srgbClr val="000000">
                              <a:alpha val="0"/>
                            </a:srgbClr>
                          </a:highlight>
                          <a:latin typeface="Verdana"/>
                          <a:ea typeface="Verdana"/>
                          <a:cs typeface="Times New Roman"/>
                        </a:rPr>
                        <a:t>100%</a:t>
                      </a:r>
                    </a:p>
                  </a:txBody>
                  <a:tcPr marL="6350" marR="6350" marT="6350" marB="0" anchor="ctr">
                    <a:noFill/>
                  </a:tcPr>
                </a:tc>
                <a:extLst>
                  <a:ext uri="{0D108BD9-81ED-4DB2-BD59-A6C34878D82A}">
                    <a16:rowId xmlns:a16="http://schemas.microsoft.com/office/drawing/2014/main" xmlns="" val="1929383118"/>
                  </a:ext>
                </a:extLst>
              </a:tr>
            </a:tbl>
          </a:graphicData>
        </a:graphic>
      </p:graphicFrame>
      <p:sp>
        <p:nvSpPr>
          <p:cNvPr id="17" name="Заголовок 1"/>
          <p:cNvSpPr txBox="1"/>
          <p:nvPr/>
        </p:nvSpPr>
        <p:spPr bwMode="auto">
          <a:xfrm>
            <a:off x="1165835" y="2874438"/>
            <a:ext cx="9155878" cy="559789"/>
          </a:xfrm>
          <a:prstGeom prst="rect">
            <a:avLst/>
          </a:prstGeom>
          <a:noFill/>
          <a:ln w="9525">
            <a:noFill/>
            <a:miter lim="800000"/>
          </a:ln>
        </p:spPr>
        <p:txBody>
          <a:bodyPr vert="horz" wrap="square" lIns="91440" tIns="45720" rIns="91440" bIns="45720" numCol="1" anchor="ctr" anchorCtr="0" compatLnSpc="1">
            <a:prstTxWarp prst="textNoShape">
              <a:avLst/>
            </a:prstTxWarp>
            <a:noAutofit/>
          </a:bodyPr>
          <a:lstStyle>
            <a:lvl1pPr algn="l" rtl="0" fontAlgn="base">
              <a:spcBef>
                <a:spcPct val="0"/>
              </a:spcBef>
              <a:spcAft>
                <a:spcPct val="0"/>
              </a:spcAft>
              <a:defRPr sz="25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rtl="0"/>
            <a:r>
              <a:rPr lang="kk" sz="2800" b="1" i="0" u="none" strike="noStrike" dirty="0" smtClean="0">
                <a:highlight>
                  <a:srgbClr val="000000">
                    <a:alpha val="0"/>
                  </a:srgbClr>
                </a:highlight>
                <a:latin typeface="Verdana"/>
                <a:ea typeface="Verdana"/>
                <a:cs typeface="Times New Roman"/>
              </a:rPr>
              <a:t>202</a:t>
            </a:r>
            <a:r>
              <a:rPr lang="en-US" sz="2800" b="1" i="0" u="none" strike="noStrike" dirty="0" smtClean="0">
                <a:highlight>
                  <a:srgbClr val="000000">
                    <a:alpha val="0"/>
                  </a:srgbClr>
                </a:highlight>
                <a:latin typeface="Verdana"/>
                <a:ea typeface="Verdana"/>
                <a:cs typeface="Times New Roman"/>
              </a:rPr>
              <a:t>1</a:t>
            </a:r>
            <a:r>
              <a:rPr lang="kk" sz="2800" b="1" i="0" u="none" strike="noStrike" dirty="0" smtClean="0">
                <a:highlight>
                  <a:srgbClr val="000000">
                    <a:alpha val="0"/>
                  </a:srgbClr>
                </a:highlight>
                <a:latin typeface="Verdana"/>
                <a:ea typeface="Verdana"/>
                <a:cs typeface="Times New Roman"/>
              </a:rPr>
              <a:t> </a:t>
            </a:r>
            <a:r>
              <a:rPr lang="kk" sz="2800" b="1" i="0" u="none" strike="noStrike" dirty="0">
                <a:highlight>
                  <a:srgbClr val="000000">
                    <a:alpha val="0"/>
                  </a:srgbClr>
                </a:highlight>
                <a:latin typeface="Verdana"/>
                <a:ea typeface="Verdana"/>
                <a:cs typeface="Times New Roman"/>
              </a:rPr>
              <a:t>ЖЫЛЫ ҚОЛДАУ КӨРСЕТІЛГЕН </a:t>
            </a:r>
            <a:endParaRPr lang="en-US" sz="2800" b="1" dirty="0" smtClean="0">
              <a:latin typeface="Verdana" panose="020B0604030504040204" pitchFamily="34" charset="0"/>
              <a:ea typeface="Verdana" panose="020B0604030504040204" pitchFamily="34" charset="0"/>
              <a:cs typeface="Times New Roman" panose="02020603050405020304" pitchFamily="18" charset="0"/>
            </a:endParaRPr>
          </a:p>
          <a:p>
            <a:pPr algn="ctr" rtl="0"/>
            <a:r>
              <a:rPr lang="kk" sz="2800" b="1" i="0" u="none" strike="noStrike" dirty="0">
                <a:highlight>
                  <a:srgbClr val="000000">
                    <a:alpha val="0"/>
                  </a:srgbClr>
                </a:highlight>
                <a:latin typeface="Verdana"/>
                <a:ea typeface="Verdana"/>
                <a:cs typeface="Times New Roman"/>
              </a:rPr>
              <a:t>БАСЫМ СЕКТОРЛАРДАҒЫ ЖОБАЛАР</a:t>
            </a:r>
            <a:endParaRPr lang="ru-RU" sz="2800" b="1" dirty="0">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9579818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4293562" y="358588"/>
            <a:ext cx="17499106" cy="646331"/>
          </a:xfrm>
          <a:prstGeom prst="rect">
            <a:avLst/>
          </a:prstGeom>
        </p:spPr>
        <p:txBody>
          <a:bodyPr wrap="square">
            <a:noAutofit/>
          </a:bodyPr>
          <a:lstStyle/>
          <a:p>
            <a:pPr rtl="0"/>
            <a:r>
              <a:rPr lang="kk" sz="3600" b="1" i="0" u="none" strike="noStrike">
                <a:solidFill>
                  <a:srgbClr val="2C567A"/>
                </a:solidFill>
                <a:highlight>
                  <a:srgbClr val="000000">
                    <a:alpha val="0"/>
                  </a:srgbClr>
                </a:highlight>
                <a:latin typeface="Verdana"/>
                <a:ea typeface="Verdana"/>
              </a:rPr>
              <a:t>ӘЛЕУМЕТТІК-ЭКОНОМИКАЛЫҚ ӘСЕР</a:t>
            </a:r>
            <a:endParaRPr lang="ru-RU" sz="3600" b="1">
              <a:solidFill>
                <a:srgbClr val="2C567A"/>
              </a:solidFill>
              <a:latin typeface="Verdana" panose="020B0604030504040204" pitchFamily="34" charset="0"/>
              <a:ea typeface="Verdana" panose="020B0604030504040204" pitchFamily="34" charset="0"/>
            </a:endParaRPr>
          </a:p>
        </p:txBody>
      </p:sp>
      <p:sp>
        <p:nvSpPr>
          <p:cNvPr id="5" name="Номер слайда 5">
            <a:extLst>
              <a:ext uri="{FF2B5EF4-FFF2-40B4-BE49-F238E27FC236}">
                <a16:creationId xmlns:a16="http://schemas.microsoft.com/office/drawing/2014/main" xmlns="" id="{A162B0E5-6BC8-4A48-BC33-6A1150DAE43B}"/>
              </a:ext>
            </a:extLst>
          </p:cNvPr>
          <p:cNvSpPr>
            <a:spLocks noGrp="1"/>
          </p:cNvSpPr>
          <p:nvPr>
            <p:ph type="sldNum" sz="quarter" idx="12"/>
          </p:nvPr>
        </p:nvSpPr>
        <p:spPr>
          <a:xfrm>
            <a:off x="21792668" y="12120033"/>
            <a:ext cx="963373" cy="681567"/>
          </a:xfrm>
        </p:spPr>
        <p:txBody>
          <a:bodyPr>
            <a:noAutofit/>
          </a:bodyPr>
          <a:lstStyle>
            <a:lvl1pPr>
              <a:defRPr sz="1680" b="0" i="0">
                <a:solidFill>
                  <a:srgbClr val="042054"/>
                </a:solidFill>
                <a:latin typeface="Verdana" panose="020B0604030504040204" pitchFamily="34" charset="0"/>
                <a:ea typeface="Verdana" panose="020B0604030504040204" pitchFamily="34" charset="0"/>
                <a:cs typeface="Verdana" panose="020B0604030504040204" pitchFamily="34" charset="0"/>
              </a:defRPr>
            </a:lvl1pPr>
          </a:lstStyle>
          <a:p>
            <a:pPr algn="ctr" rtl="0"/>
            <a:r>
              <a:rPr lang="kk" sz="1600" b="0" i="0" u="none" strike="noStrike">
                <a:solidFill>
                  <a:srgbClr val="002060"/>
                </a:solidFill>
                <a:highlight>
                  <a:srgbClr val="000000">
                    <a:alpha val="0"/>
                  </a:srgbClr>
                </a:highlight>
                <a:latin typeface="Verdana"/>
              </a:rPr>
              <a:t>7</a:t>
            </a:r>
            <a:endParaRPr lang="x-none">
              <a:solidFill>
                <a:srgbClr val="002060"/>
              </a:solidFill>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1420345955"/>
              </p:ext>
            </p:extLst>
          </p:nvPr>
        </p:nvGraphicFramePr>
        <p:xfrm>
          <a:off x="6350250" y="2161172"/>
          <a:ext cx="15737574" cy="7467876"/>
        </p:xfrm>
        <a:graphic>
          <a:graphicData uri="http://schemas.openxmlformats.org/drawingml/2006/table">
            <a:tbl>
              <a:tblPr>
                <a:tableStyleId>{5940675A-B579-460E-94D1-54222C63F5DA}</a:tableStyleId>
              </a:tblPr>
              <a:tblGrid>
                <a:gridCol w="7946245">
                  <a:extLst>
                    <a:ext uri="{9D8B030D-6E8A-4147-A177-3AD203B41FA5}">
                      <a16:colId xmlns:a16="http://schemas.microsoft.com/office/drawing/2014/main" xmlns="" val="2703026615"/>
                    </a:ext>
                  </a:extLst>
                </a:gridCol>
                <a:gridCol w="1940362">
                  <a:extLst>
                    <a:ext uri="{9D8B030D-6E8A-4147-A177-3AD203B41FA5}">
                      <a16:colId xmlns:a16="http://schemas.microsoft.com/office/drawing/2014/main" xmlns="" val="159421440"/>
                    </a:ext>
                  </a:extLst>
                </a:gridCol>
                <a:gridCol w="1986561">
                  <a:extLst>
                    <a:ext uri="{9D8B030D-6E8A-4147-A177-3AD203B41FA5}">
                      <a16:colId xmlns:a16="http://schemas.microsoft.com/office/drawing/2014/main" xmlns="" val="2686528598"/>
                    </a:ext>
                  </a:extLst>
                </a:gridCol>
                <a:gridCol w="1932203">
                  <a:extLst>
                    <a:ext uri="{9D8B030D-6E8A-4147-A177-3AD203B41FA5}">
                      <a16:colId xmlns:a16="http://schemas.microsoft.com/office/drawing/2014/main" xmlns="" val="404221487"/>
                    </a:ext>
                  </a:extLst>
                </a:gridCol>
                <a:gridCol w="1932203">
                  <a:extLst>
                    <a:ext uri="{9D8B030D-6E8A-4147-A177-3AD203B41FA5}">
                      <a16:colId xmlns:a16="http://schemas.microsoft.com/office/drawing/2014/main" xmlns="" val="4080738860"/>
                    </a:ext>
                  </a:extLst>
                </a:gridCol>
              </a:tblGrid>
              <a:tr h="557322">
                <a:tc>
                  <a:txBody>
                    <a:bodyPr/>
                    <a:lstStyle/>
                    <a:p>
                      <a:pPr algn="ctr" rtl="0" fontAlgn="ctr"/>
                      <a:r>
                        <a:rPr lang="kk" sz="2400" b="1" i="0" u="none" strike="noStrike" kern="1200">
                          <a:solidFill>
                            <a:srgbClr val="FFFFFF"/>
                          </a:solidFill>
                          <a:highlight>
                            <a:srgbClr val="000000">
                              <a:alpha val="0"/>
                            </a:srgbClr>
                          </a:highlight>
                          <a:latin typeface="Verdana"/>
                          <a:ea typeface="Verdana"/>
                          <a:cs typeface="Times New Roman"/>
                        </a:rPr>
                        <a:t>Қызмет көрсеткіштері</a:t>
                      </a:r>
                      <a:endParaRPr lang="ru-RU" sz="2400" b="1" u="none" strike="noStrike" kern="120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4761" marR="4761" marT="4761" marB="0" anchor="ctr">
                    <a:solidFill>
                      <a:srgbClr val="2C567A"/>
                    </a:solidFill>
                  </a:tcPr>
                </a:tc>
                <a:tc>
                  <a:txBody>
                    <a:bodyPr/>
                    <a:lstStyle/>
                    <a:p>
                      <a:pPr algn="ctr" rtl="0" fontAlgn="ctr"/>
                      <a:r>
                        <a:rPr lang="kk" sz="2400" b="1" i="0" u="none" strike="noStrike" kern="1200">
                          <a:solidFill>
                            <a:srgbClr val="FFFFFF"/>
                          </a:solidFill>
                          <a:highlight>
                            <a:srgbClr val="000000">
                              <a:alpha val="0"/>
                            </a:srgbClr>
                          </a:highlight>
                          <a:latin typeface="Verdana"/>
                          <a:ea typeface="Verdana"/>
                          <a:cs typeface="Times New Roman"/>
                        </a:rPr>
                        <a:t>2020 жыл</a:t>
                      </a:r>
                      <a:endParaRPr lang="ru-RU" sz="2400" b="1" u="none" strike="noStrike" kern="120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4761" marR="4761" marT="4761" marB="0" anchor="ctr">
                    <a:solidFill>
                      <a:srgbClr val="2C567A"/>
                    </a:solidFill>
                  </a:tcPr>
                </a:tc>
                <a:tc>
                  <a:txBody>
                    <a:bodyPr/>
                    <a:lstStyle/>
                    <a:p>
                      <a:pPr algn="ctr" rtl="0" fontAlgn="ctr"/>
                      <a:r>
                        <a:rPr lang="kk" sz="2400" b="1" i="0" u="none" strike="noStrike" kern="1200">
                          <a:solidFill>
                            <a:srgbClr val="FFFFFF"/>
                          </a:solidFill>
                          <a:highlight>
                            <a:srgbClr val="000000">
                              <a:alpha val="0"/>
                            </a:srgbClr>
                          </a:highlight>
                          <a:latin typeface="Verdana"/>
                          <a:ea typeface="Verdana"/>
                          <a:cs typeface="Times New Roman"/>
                        </a:rPr>
                        <a:t>2021 жыл </a:t>
                      </a:r>
                    </a:p>
                  </a:txBody>
                  <a:tcPr marL="4761" marR="4761" marT="4761" marB="0" anchor="ctr">
                    <a:solidFill>
                      <a:srgbClr val="2C567A"/>
                    </a:solidFill>
                  </a:tcPr>
                </a:tc>
                <a:tc>
                  <a:txBody>
                    <a:bodyPr/>
                    <a:lstStyle/>
                    <a:p>
                      <a:pPr algn="ctr" rtl="0" fontAlgn="ctr"/>
                      <a:r>
                        <a:rPr lang="kk" sz="2400" b="1" i="0" u="none" strike="noStrike" kern="1200">
                          <a:solidFill>
                            <a:srgbClr val="FFFFFF"/>
                          </a:solidFill>
                          <a:highlight>
                            <a:srgbClr val="000000">
                              <a:alpha val="0"/>
                            </a:srgbClr>
                          </a:highlight>
                          <a:latin typeface="Verdana"/>
                          <a:ea typeface="Verdana"/>
                          <a:cs typeface="Times New Roman"/>
                        </a:rPr>
                        <a:t>2022 жыл</a:t>
                      </a:r>
                      <a:endParaRPr lang="ru-RU" sz="2400" b="1" u="none" strike="noStrike" kern="120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4761" marR="4761" marT="4761" marB="0" anchor="ctr">
                    <a:solidFill>
                      <a:srgbClr val="2C567A"/>
                    </a:solidFill>
                  </a:tcPr>
                </a:tc>
                <a:tc>
                  <a:txBody>
                    <a:bodyPr/>
                    <a:lstStyle/>
                    <a:p>
                      <a:pPr algn="ctr" rtl="0" fontAlgn="ctr"/>
                      <a:r>
                        <a:rPr lang="kk" sz="2400" b="1" i="0" u="none" strike="noStrike" kern="1200">
                          <a:solidFill>
                            <a:srgbClr val="FFFFFF"/>
                          </a:solidFill>
                          <a:highlight>
                            <a:srgbClr val="000000">
                              <a:alpha val="0"/>
                            </a:srgbClr>
                          </a:highlight>
                          <a:latin typeface="Verdana"/>
                          <a:ea typeface="Verdana"/>
                          <a:cs typeface="Times New Roman"/>
                        </a:rPr>
                        <a:t>Барлығы</a:t>
                      </a:r>
                      <a:endParaRPr lang="ru-RU" sz="2400" b="1" u="none" strike="noStrike" kern="120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4761" marR="4761" marT="4761" marB="0" anchor="ctr">
                    <a:solidFill>
                      <a:srgbClr val="2C567A"/>
                    </a:solidFill>
                  </a:tcPr>
                </a:tc>
                <a:extLst>
                  <a:ext uri="{0D108BD9-81ED-4DB2-BD59-A6C34878D82A}">
                    <a16:rowId xmlns:a16="http://schemas.microsoft.com/office/drawing/2014/main" xmlns="" val="2240994117"/>
                  </a:ext>
                </a:extLst>
              </a:tr>
              <a:tr h="825277">
                <a:tc>
                  <a:txBody>
                    <a:bodyPr/>
                    <a:lstStyle/>
                    <a:p>
                      <a:pPr algn="l" rtl="0" fontAlgn="ctr"/>
                      <a:r>
                        <a:rPr lang="kk" sz="2400" b="0" i="0" u="none" strike="noStrike">
                          <a:solidFill>
                            <a:srgbClr val="000000"/>
                          </a:solidFill>
                          <a:highlight>
                            <a:srgbClr val="000000">
                              <a:alpha val="0"/>
                            </a:srgbClr>
                          </a:highlight>
                          <a:latin typeface="Verdana"/>
                          <a:ea typeface="Verdana"/>
                        </a:rPr>
                        <a:t>Экспорттаушыларды сақтандыру қолдауының көлемі, млрд теңге</a:t>
                      </a:r>
                      <a:endParaRPr lang="ru-RU" sz="2400" b="0" i="0" u="none" strike="noStrike">
                        <a:solidFill>
                          <a:schemeClr val="tx1"/>
                        </a:solidFill>
                        <a:effectLst/>
                        <a:latin typeface="Verdana" panose="020B0604030504040204" pitchFamily="34" charset="0"/>
                        <a:ea typeface="Verdana" panose="020B0604030504040204" pitchFamily="34" charset="0"/>
                      </a:endParaRPr>
                    </a:p>
                  </a:txBody>
                  <a:tcPr marL="72000" marR="4761" marT="4761" marB="0" anchor="ctr"/>
                </a:tc>
                <a:tc>
                  <a:txBody>
                    <a:bodyPr/>
                    <a:lstStyle/>
                    <a:p>
                      <a:pPr algn="ctr" rtl="0" fontAlgn="ctr"/>
                      <a:r>
                        <a:rPr lang="kk" sz="2400" b="0" i="0" u="none" strike="noStrike">
                          <a:solidFill>
                            <a:srgbClr val="000000"/>
                          </a:solidFill>
                          <a:highlight>
                            <a:srgbClr val="000000">
                              <a:alpha val="0"/>
                            </a:srgbClr>
                          </a:highlight>
                          <a:latin typeface="Verdana"/>
                          <a:ea typeface="Verdana"/>
                        </a:rPr>
                        <a:t>134,6</a:t>
                      </a:r>
                      <a:endParaRPr lang="ru-RU" sz="2400" b="0" i="0" u="none" strike="noStrike">
                        <a:solidFill>
                          <a:schemeClr val="tx1"/>
                        </a:solidFill>
                        <a:effectLst/>
                        <a:latin typeface="Verdana" panose="020B0604030504040204" pitchFamily="34" charset="0"/>
                        <a:ea typeface="Verdana" panose="020B0604030504040204" pitchFamily="34" charset="0"/>
                      </a:endParaRPr>
                    </a:p>
                  </a:txBody>
                  <a:tcPr marL="72000" marR="4761" marT="4761" marB="0" anchor="ctr"/>
                </a:tc>
                <a:tc>
                  <a:txBody>
                    <a:bodyPr/>
                    <a:lstStyle/>
                    <a:p>
                      <a:pPr algn="ctr" rtl="0" fontAlgn="ctr"/>
                      <a:r>
                        <a:rPr lang="kk" sz="2400" b="0" i="0" u="none" strike="noStrike">
                          <a:solidFill>
                            <a:srgbClr val="000000"/>
                          </a:solidFill>
                          <a:highlight>
                            <a:srgbClr val="000000">
                              <a:alpha val="0"/>
                            </a:srgbClr>
                          </a:highlight>
                          <a:latin typeface="Verdana"/>
                          <a:ea typeface="Verdana"/>
                        </a:rPr>
                        <a:t>204,7</a:t>
                      </a:r>
                      <a:endParaRPr lang="ru-RU" sz="2400" b="0" i="0" u="none" strike="noStrike">
                        <a:solidFill>
                          <a:schemeClr val="tx1"/>
                        </a:solidFill>
                        <a:effectLst/>
                        <a:latin typeface="Verdana" panose="020B0604030504040204" pitchFamily="34" charset="0"/>
                        <a:ea typeface="Verdana" panose="020B0604030504040204" pitchFamily="34" charset="0"/>
                      </a:endParaRPr>
                    </a:p>
                  </a:txBody>
                  <a:tcPr marL="72000" marR="4761" marT="4761" marB="0" anchor="ctr"/>
                </a:tc>
                <a:tc>
                  <a:txBody>
                    <a:bodyPr/>
                    <a:lstStyle/>
                    <a:p>
                      <a:pPr algn="ctr" rtl="0" fontAlgn="ctr"/>
                      <a:r>
                        <a:rPr lang="kk" sz="2400" b="0" i="0" u="none" strike="noStrike">
                          <a:solidFill>
                            <a:srgbClr val="000000"/>
                          </a:solidFill>
                          <a:highlight>
                            <a:srgbClr val="000000">
                              <a:alpha val="0"/>
                            </a:srgbClr>
                          </a:highlight>
                          <a:latin typeface="Verdana"/>
                          <a:ea typeface="Verdana"/>
                        </a:rPr>
                        <a:t>259,1</a:t>
                      </a:r>
                      <a:endParaRPr lang="ru-RU" sz="2400" b="0" i="0" u="none" strike="noStrike">
                        <a:solidFill>
                          <a:schemeClr val="tx1"/>
                        </a:solidFill>
                        <a:effectLst/>
                        <a:latin typeface="Verdana" panose="020B0604030504040204" pitchFamily="34" charset="0"/>
                        <a:ea typeface="Verdana" panose="020B0604030504040204" pitchFamily="34" charset="0"/>
                      </a:endParaRPr>
                    </a:p>
                  </a:txBody>
                  <a:tcPr marL="72000" marR="4761" marT="4761" marB="0" anchor="ctr"/>
                </a:tc>
                <a:tc>
                  <a:txBody>
                    <a:bodyPr/>
                    <a:lstStyle/>
                    <a:p>
                      <a:pPr algn="ctr" rtl="0" fontAlgn="b"/>
                      <a:r>
                        <a:rPr lang="kk" sz="2400" b="1" i="0" u="none" strike="noStrike" kern="1200">
                          <a:solidFill>
                            <a:srgbClr val="000000"/>
                          </a:solidFill>
                          <a:highlight>
                            <a:srgbClr val="000000">
                              <a:alpha val="0"/>
                            </a:srgbClr>
                          </a:highlight>
                          <a:latin typeface="Verdana"/>
                          <a:ea typeface="Verdana"/>
                          <a:cs typeface="+mn-cs"/>
                        </a:rPr>
                        <a:t>598,4</a:t>
                      </a:r>
                    </a:p>
                  </a:txBody>
                  <a:tcPr marL="9525" marR="9525" marT="9525" marB="0" anchor="ctr"/>
                </a:tc>
                <a:extLst>
                  <a:ext uri="{0D108BD9-81ED-4DB2-BD59-A6C34878D82A}">
                    <a16:rowId xmlns:a16="http://schemas.microsoft.com/office/drawing/2014/main" xmlns="" val="103867127"/>
                  </a:ext>
                </a:extLst>
              </a:tr>
              <a:tr h="722914">
                <a:tc>
                  <a:txBody>
                    <a:bodyPr/>
                    <a:lstStyle/>
                    <a:p>
                      <a:pPr algn="l" rtl="0" fontAlgn="ctr"/>
                      <a:r>
                        <a:rPr lang="kk" sz="2400" b="0" i="0" u="none" strike="noStrike">
                          <a:solidFill>
                            <a:srgbClr val="000000"/>
                          </a:solidFill>
                          <a:highlight>
                            <a:srgbClr val="000000">
                              <a:alpha val="0"/>
                            </a:srgbClr>
                          </a:highlight>
                          <a:latin typeface="Verdana"/>
                          <a:ea typeface="Verdana"/>
                        </a:rPr>
                        <a:t>Экспорттық келісімшарттардың сомасы, млрд теңге</a:t>
                      </a:r>
                      <a:endParaRPr lang="ru-RU" sz="2400" b="0" i="0" u="none" strike="noStrike">
                        <a:solidFill>
                          <a:schemeClr val="tx1"/>
                        </a:solidFill>
                        <a:effectLst/>
                        <a:latin typeface="Verdana" panose="020B0604030504040204" pitchFamily="34" charset="0"/>
                        <a:ea typeface="Verdana" panose="020B0604030504040204" pitchFamily="34" charset="0"/>
                      </a:endParaRPr>
                    </a:p>
                  </a:txBody>
                  <a:tcPr marL="72000" marR="4761" marT="4761" marB="0" anchor="ctr"/>
                </a:tc>
                <a:tc>
                  <a:txBody>
                    <a:bodyPr/>
                    <a:lstStyle/>
                    <a:p>
                      <a:pPr algn="ctr" rtl="0" fontAlgn="ctr"/>
                      <a:r>
                        <a:rPr lang="kk" sz="2400" b="0" i="0" u="none" strike="noStrike">
                          <a:solidFill>
                            <a:srgbClr val="000000"/>
                          </a:solidFill>
                          <a:highlight>
                            <a:srgbClr val="000000">
                              <a:alpha val="0"/>
                            </a:srgbClr>
                          </a:highlight>
                          <a:latin typeface="Verdana"/>
                          <a:ea typeface="Verdana"/>
                        </a:rPr>
                        <a:t>588,6</a:t>
                      </a:r>
                      <a:endParaRPr lang="ru-RU" sz="2400" b="0" i="0" u="none" strike="noStrike">
                        <a:solidFill>
                          <a:schemeClr val="tx1"/>
                        </a:solidFill>
                        <a:effectLst/>
                        <a:latin typeface="Verdana" panose="020B0604030504040204" pitchFamily="34" charset="0"/>
                        <a:ea typeface="Verdana" panose="020B0604030504040204" pitchFamily="34" charset="0"/>
                      </a:endParaRPr>
                    </a:p>
                  </a:txBody>
                  <a:tcPr marL="72000" marR="4761" marT="4761" marB="0" anchor="ctr"/>
                </a:tc>
                <a:tc>
                  <a:txBody>
                    <a:bodyPr/>
                    <a:lstStyle/>
                    <a:p>
                      <a:pPr algn="ctr" rtl="0" fontAlgn="ctr"/>
                      <a:r>
                        <a:rPr lang="kk" sz="2400" b="0" i="0" u="none" strike="noStrike">
                          <a:solidFill>
                            <a:srgbClr val="000000"/>
                          </a:solidFill>
                          <a:highlight>
                            <a:srgbClr val="000000">
                              <a:alpha val="0"/>
                            </a:srgbClr>
                          </a:highlight>
                          <a:latin typeface="Verdana"/>
                          <a:ea typeface="Verdana"/>
                        </a:rPr>
                        <a:t>326,5</a:t>
                      </a:r>
                      <a:endParaRPr lang="ru-RU" sz="2400" b="0" i="0" u="none" strike="noStrike">
                        <a:solidFill>
                          <a:schemeClr val="tx1"/>
                        </a:solidFill>
                        <a:effectLst/>
                        <a:latin typeface="Verdana" panose="020B0604030504040204" pitchFamily="34" charset="0"/>
                        <a:ea typeface="Verdana" panose="020B0604030504040204" pitchFamily="34" charset="0"/>
                      </a:endParaRPr>
                    </a:p>
                  </a:txBody>
                  <a:tcPr marL="72000" marR="4761" marT="4761" marB="0" anchor="ctr"/>
                </a:tc>
                <a:tc>
                  <a:txBody>
                    <a:bodyPr/>
                    <a:lstStyle/>
                    <a:p>
                      <a:pPr marL="0" marR="0" indent="0" algn="ctr" defTabSz="1697591" rtl="0" eaLnBrk="1" fontAlgn="ctr" latinLnBrk="0" hangingPunct="1">
                        <a:lnSpc>
                          <a:spcPct val="100000"/>
                        </a:lnSpc>
                        <a:spcBef>
                          <a:spcPct val="0"/>
                        </a:spcBef>
                        <a:spcAft>
                          <a:spcPct val="0"/>
                        </a:spcAft>
                        <a:buClrTx/>
                        <a:buSzTx/>
                        <a:buFontTx/>
                        <a:buNone/>
                        <a:defRPr/>
                      </a:pPr>
                      <a:r>
                        <a:rPr lang="kk" sz="2400" b="0" i="0" u="none" strike="noStrike" kern="1200">
                          <a:solidFill>
                            <a:srgbClr val="000000"/>
                          </a:solidFill>
                          <a:highlight>
                            <a:srgbClr val="000000">
                              <a:alpha val="0"/>
                            </a:srgbClr>
                          </a:highlight>
                          <a:latin typeface="Verdana"/>
                          <a:ea typeface="Verdana"/>
                          <a:cs typeface="+mn-cs"/>
                        </a:rPr>
                        <a:t>1 653,7</a:t>
                      </a:r>
                    </a:p>
                  </a:txBody>
                  <a:tcPr marL="72000" marR="4761" marT="4761" marB="0" anchor="ctr"/>
                </a:tc>
                <a:tc>
                  <a:txBody>
                    <a:bodyPr/>
                    <a:lstStyle/>
                    <a:p>
                      <a:pPr algn="ctr" rtl="0" fontAlgn="b"/>
                      <a:r>
                        <a:rPr lang="kk" sz="2400" b="1" i="0" u="none" strike="noStrike" kern="1200">
                          <a:solidFill>
                            <a:srgbClr val="000000"/>
                          </a:solidFill>
                          <a:highlight>
                            <a:srgbClr val="000000">
                              <a:alpha val="0"/>
                            </a:srgbClr>
                          </a:highlight>
                          <a:latin typeface="Verdana"/>
                          <a:ea typeface="Verdana"/>
                          <a:cs typeface="+mn-cs"/>
                        </a:rPr>
                        <a:t>2 568,8</a:t>
                      </a:r>
                      <a:endParaRPr lang="ru-RU" sz="2400" b="1" i="0" u="none" strike="noStrike" kern="1200">
                        <a:solidFill>
                          <a:schemeClr val="tx1"/>
                        </a:solidFill>
                        <a:effectLst/>
                        <a:latin typeface="Verdana" panose="020B0604030504040204" pitchFamily="34" charset="0"/>
                        <a:ea typeface="Verdana" panose="020B0604030504040204" pitchFamily="34" charset="0"/>
                        <a:cs typeface="+mn-cs"/>
                      </a:endParaRPr>
                    </a:p>
                  </a:txBody>
                  <a:tcPr marL="9525" marR="9525" marT="9525" marB="0" anchor="ctr"/>
                </a:tc>
                <a:extLst>
                  <a:ext uri="{0D108BD9-81ED-4DB2-BD59-A6C34878D82A}">
                    <a16:rowId xmlns:a16="http://schemas.microsoft.com/office/drawing/2014/main" xmlns="" val="3790761104"/>
                  </a:ext>
                </a:extLst>
              </a:tr>
              <a:tr h="414928">
                <a:tc>
                  <a:txBody>
                    <a:bodyPr/>
                    <a:lstStyle/>
                    <a:p>
                      <a:pPr algn="l" rtl="0" fontAlgn="ctr"/>
                      <a:r>
                        <a:rPr lang="kk" sz="2400" b="0" i="0" u="none" strike="noStrike">
                          <a:solidFill>
                            <a:srgbClr val="000000"/>
                          </a:solidFill>
                          <a:highlight>
                            <a:srgbClr val="000000">
                              <a:alpha val="0"/>
                            </a:srgbClr>
                          </a:highlight>
                          <a:latin typeface="Verdana"/>
                          <a:ea typeface="Verdana"/>
                        </a:rPr>
                        <a:t>Экспорттық келісімшарттар саны, саны</a:t>
                      </a:r>
                      <a:endParaRPr lang="ru-RU" sz="2400" b="0" i="0" u="none" strike="noStrike">
                        <a:solidFill>
                          <a:schemeClr val="tx1"/>
                        </a:solidFill>
                        <a:effectLst/>
                        <a:latin typeface="Verdana" panose="020B0604030504040204" pitchFamily="34" charset="0"/>
                        <a:ea typeface="Verdana" panose="020B0604030504040204" pitchFamily="34" charset="0"/>
                      </a:endParaRPr>
                    </a:p>
                  </a:txBody>
                  <a:tcPr marL="72000" marR="4761" marT="4761" marB="0" anchor="ctr"/>
                </a:tc>
                <a:tc>
                  <a:txBody>
                    <a:bodyPr/>
                    <a:lstStyle/>
                    <a:p>
                      <a:pPr algn="ctr" rtl="0" fontAlgn="ctr"/>
                      <a:r>
                        <a:rPr lang="kk" sz="2400" b="0" i="0" u="none" strike="noStrike">
                          <a:solidFill>
                            <a:srgbClr val="000000"/>
                          </a:solidFill>
                          <a:highlight>
                            <a:srgbClr val="000000">
                              <a:alpha val="0"/>
                            </a:srgbClr>
                          </a:highlight>
                          <a:latin typeface="Verdana"/>
                          <a:ea typeface="Verdana"/>
                        </a:rPr>
                        <a:t>374</a:t>
                      </a:r>
                      <a:endParaRPr lang="ru-RU" sz="2400" b="0" i="0" u="none" strike="noStrike">
                        <a:solidFill>
                          <a:schemeClr val="tx1"/>
                        </a:solidFill>
                        <a:effectLst/>
                        <a:latin typeface="Verdana" panose="020B0604030504040204" pitchFamily="34" charset="0"/>
                        <a:ea typeface="Verdana" panose="020B0604030504040204" pitchFamily="34" charset="0"/>
                      </a:endParaRPr>
                    </a:p>
                  </a:txBody>
                  <a:tcPr marL="72000" marR="4761" marT="4761" marB="0" anchor="ctr"/>
                </a:tc>
                <a:tc>
                  <a:txBody>
                    <a:bodyPr/>
                    <a:lstStyle/>
                    <a:p>
                      <a:pPr algn="ctr" rtl="0" fontAlgn="ctr"/>
                      <a:r>
                        <a:rPr lang="kk" sz="2400" b="0" i="0" u="none" strike="noStrike">
                          <a:solidFill>
                            <a:srgbClr val="000000"/>
                          </a:solidFill>
                          <a:highlight>
                            <a:srgbClr val="000000">
                              <a:alpha val="0"/>
                            </a:srgbClr>
                          </a:highlight>
                          <a:latin typeface="Verdana"/>
                          <a:ea typeface="Verdana"/>
                        </a:rPr>
                        <a:t>212</a:t>
                      </a:r>
                      <a:endParaRPr lang="ru-RU" sz="2400" b="0" i="0" u="none" strike="noStrike">
                        <a:solidFill>
                          <a:schemeClr val="tx1"/>
                        </a:solidFill>
                        <a:effectLst/>
                        <a:latin typeface="Verdana" panose="020B0604030504040204" pitchFamily="34" charset="0"/>
                        <a:ea typeface="Verdana" panose="020B0604030504040204" pitchFamily="34" charset="0"/>
                      </a:endParaRPr>
                    </a:p>
                  </a:txBody>
                  <a:tcPr marL="72000" marR="4761" marT="4761" marB="0" anchor="ctr"/>
                </a:tc>
                <a:tc>
                  <a:txBody>
                    <a:bodyPr/>
                    <a:lstStyle/>
                    <a:p>
                      <a:pPr algn="ctr" rtl="0" fontAlgn="ctr"/>
                      <a:r>
                        <a:rPr lang="kk" sz="2400" b="0" i="0" u="none" strike="noStrike">
                          <a:solidFill>
                            <a:srgbClr val="000000"/>
                          </a:solidFill>
                          <a:highlight>
                            <a:srgbClr val="000000">
                              <a:alpha val="0"/>
                            </a:srgbClr>
                          </a:highlight>
                          <a:latin typeface="Verdana"/>
                          <a:ea typeface="Verdana"/>
                        </a:rPr>
                        <a:t>678</a:t>
                      </a:r>
                      <a:endParaRPr lang="ru-RU" sz="2400" b="0" i="0" u="none" strike="noStrike">
                        <a:solidFill>
                          <a:schemeClr val="tx1"/>
                        </a:solidFill>
                        <a:effectLst/>
                        <a:latin typeface="Verdana" panose="020B0604030504040204" pitchFamily="34" charset="0"/>
                        <a:ea typeface="Verdana" panose="020B0604030504040204" pitchFamily="34" charset="0"/>
                      </a:endParaRPr>
                    </a:p>
                  </a:txBody>
                  <a:tcPr marL="72000" marR="4761" marT="4761" marB="0" anchor="ctr"/>
                </a:tc>
                <a:tc>
                  <a:txBody>
                    <a:bodyPr/>
                    <a:lstStyle/>
                    <a:p>
                      <a:pPr algn="ctr" rtl="0" fontAlgn="b"/>
                      <a:r>
                        <a:rPr lang="kk" sz="2400" b="1" i="0" u="none" strike="noStrike" kern="1200">
                          <a:solidFill>
                            <a:srgbClr val="000000"/>
                          </a:solidFill>
                          <a:highlight>
                            <a:srgbClr val="000000">
                              <a:alpha val="0"/>
                            </a:srgbClr>
                          </a:highlight>
                          <a:latin typeface="Verdana"/>
                          <a:ea typeface="Verdana"/>
                          <a:cs typeface="+mn-cs"/>
                        </a:rPr>
                        <a:t>1 264</a:t>
                      </a:r>
                      <a:endParaRPr lang="ru-RU" sz="2400" b="1" i="0" u="none" strike="noStrike" kern="1200">
                        <a:solidFill>
                          <a:schemeClr val="tx1"/>
                        </a:solidFill>
                        <a:effectLst/>
                        <a:latin typeface="Verdana" panose="020B0604030504040204" pitchFamily="34" charset="0"/>
                        <a:ea typeface="Verdana" panose="020B0604030504040204" pitchFamily="34" charset="0"/>
                        <a:cs typeface="+mn-cs"/>
                      </a:endParaRPr>
                    </a:p>
                  </a:txBody>
                  <a:tcPr marL="9525" marR="9525" marT="9525" marB="0" anchor="ctr"/>
                </a:tc>
                <a:extLst>
                  <a:ext uri="{0D108BD9-81ED-4DB2-BD59-A6C34878D82A}">
                    <a16:rowId xmlns:a16="http://schemas.microsoft.com/office/drawing/2014/main" xmlns="" val="951461995"/>
                  </a:ext>
                </a:extLst>
              </a:tr>
              <a:tr h="578230">
                <a:tc gridSpan="4">
                  <a:txBody>
                    <a:bodyPr/>
                    <a:lstStyle/>
                    <a:p>
                      <a:pPr algn="ctr" rtl="0" fontAlgn="t"/>
                      <a:r>
                        <a:rPr lang="kk" sz="2400" b="1" i="0" u="none" strike="noStrike" kern="1200">
                          <a:highlight>
                            <a:srgbClr val="000000">
                              <a:alpha val="0"/>
                            </a:srgbClr>
                          </a:highlight>
                          <a:latin typeface="Verdana"/>
                          <a:ea typeface="Verdana"/>
                        </a:rPr>
                        <a:t>ӘЛЕУМЕТТІК-ЭКОНОМИКАЛЫҚ ӘСЕР</a:t>
                      </a:r>
                      <a:endParaRPr lang="ru-RU" sz="2400" b="1" u="none" strike="noStrike" kern="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72000" marR="4761" marT="4761" marB="0" anchor="ctr">
                    <a:solidFill>
                      <a:schemeClr val="accent1">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t"/>
                      <a:endParaRPr lang="ru-RU" sz="2400" b="1" u="none" strike="noStrike" kern="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72000" marR="4761" marT="4761" marB="0" anchor="ctr">
                    <a:solidFill>
                      <a:schemeClr val="accent1">
                        <a:lumMod val="20000"/>
                        <a:lumOff val="80000"/>
                      </a:schemeClr>
                    </a:solidFill>
                  </a:tcPr>
                </a:tc>
                <a:extLst>
                  <a:ext uri="{0D108BD9-81ED-4DB2-BD59-A6C34878D82A}">
                    <a16:rowId xmlns:a16="http://schemas.microsoft.com/office/drawing/2014/main" xmlns="" val="3918498164"/>
                  </a:ext>
                </a:extLst>
              </a:tr>
              <a:tr h="832765">
                <a:tc>
                  <a:txBody>
                    <a:bodyPr/>
                    <a:lstStyle/>
                    <a:p>
                      <a:pPr algn="l" rtl="0" fontAlgn="ctr"/>
                      <a:r>
                        <a:rPr lang="kk" sz="2400" b="0" i="0" u="none" strike="noStrike">
                          <a:highlight>
                            <a:srgbClr val="000000">
                              <a:alpha val="0"/>
                            </a:srgbClr>
                          </a:highlight>
                          <a:latin typeface="Verdana"/>
                          <a:ea typeface="Verdana"/>
                        </a:rPr>
                        <a:t>Қолдау көрсетілген экспорттаушылардың экспорттық түсімінің көлемі, млрд теңге</a:t>
                      </a:r>
                      <a:endParaRPr lang="ru-RU" sz="2400" b="0" i="0" u="none" strike="noStrike">
                        <a:solidFill>
                          <a:srgbClr val="000000"/>
                        </a:solidFill>
                        <a:effectLst/>
                        <a:latin typeface="Verdana" panose="020B0604030504040204" pitchFamily="34" charset="0"/>
                        <a:ea typeface="Verdana" panose="020B0604030504040204" pitchFamily="34" charset="0"/>
                      </a:endParaRPr>
                    </a:p>
                  </a:txBody>
                  <a:tcPr marL="72000" marR="4761" marT="4761" marB="0" anchor="ctr"/>
                </a:tc>
                <a:tc>
                  <a:txBody>
                    <a:bodyPr/>
                    <a:lstStyle/>
                    <a:p>
                      <a:pPr algn="ctr" rtl="0" fontAlgn="ctr"/>
                      <a:r>
                        <a:rPr lang="kk" sz="2400" b="0" i="0" u="none" strike="noStrike">
                          <a:highlight>
                            <a:srgbClr val="000000">
                              <a:alpha val="0"/>
                            </a:srgbClr>
                          </a:highlight>
                          <a:latin typeface="Verdana"/>
                          <a:ea typeface="Verdana"/>
                        </a:rPr>
                        <a:t>360,1</a:t>
                      </a:r>
                      <a:endParaRPr lang="ru-RU" sz="2400" b="0" i="0" u="none" strike="noStrike">
                        <a:solidFill>
                          <a:srgbClr val="000000"/>
                        </a:solidFill>
                        <a:effectLst/>
                        <a:latin typeface="Verdana" panose="020B0604030504040204" pitchFamily="34" charset="0"/>
                        <a:ea typeface="Verdana" panose="020B0604030504040204" pitchFamily="34" charset="0"/>
                      </a:endParaRPr>
                    </a:p>
                  </a:txBody>
                  <a:tcPr marL="72000" marR="4761" marT="4761" marB="0" anchor="ctr"/>
                </a:tc>
                <a:tc>
                  <a:txBody>
                    <a:bodyPr/>
                    <a:lstStyle/>
                    <a:p>
                      <a:pPr algn="ctr" rtl="0" fontAlgn="ctr"/>
                      <a:r>
                        <a:rPr lang="kk" sz="2400" b="0" i="0" u="none" strike="noStrike">
                          <a:highlight>
                            <a:srgbClr val="000000">
                              <a:alpha val="0"/>
                            </a:srgbClr>
                          </a:highlight>
                          <a:latin typeface="Verdana"/>
                          <a:ea typeface="Verdana"/>
                        </a:rPr>
                        <a:t>213,8</a:t>
                      </a:r>
                      <a:endParaRPr lang="ru-RU" sz="2400" b="0" i="0" u="none" strike="noStrike">
                        <a:solidFill>
                          <a:srgbClr val="000000"/>
                        </a:solidFill>
                        <a:effectLst/>
                        <a:latin typeface="Verdana" panose="020B0604030504040204" pitchFamily="34" charset="0"/>
                        <a:ea typeface="Verdana" panose="020B0604030504040204" pitchFamily="34" charset="0"/>
                      </a:endParaRPr>
                    </a:p>
                  </a:txBody>
                  <a:tcPr marL="72000" marR="4761" marT="4761" marB="0" anchor="ctr"/>
                </a:tc>
                <a:tc>
                  <a:txBody>
                    <a:bodyPr/>
                    <a:lstStyle/>
                    <a:p>
                      <a:pPr marL="0" algn="ctr" defTabSz="914400" rtl="0" eaLnBrk="1" fontAlgn="ctr" latinLnBrk="0" hangingPunct="1"/>
                      <a:r>
                        <a:rPr lang="kk" sz="2400" b="0" i="0" u="none" strike="noStrike" kern="1200">
                          <a:solidFill>
                            <a:srgbClr val="000000"/>
                          </a:solidFill>
                          <a:highlight>
                            <a:srgbClr val="000000">
                              <a:alpha val="0"/>
                            </a:srgbClr>
                          </a:highlight>
                          <a:latin typeface="Verdana"/>
                          <a:ea typeface="Verdana"/>
                          <a:cs typeface="+mn-cs"/>
                        </a:rPr>
                        <a:t>*460,5</a:t>
                      </a:r>
                    </a:p>
                  </a:txBody>
                  <a:tcPr marL="72000" marR="4761" marT="4761" marB="0" anchor="ctr"/>
                </a:tc>
                <a:tc>
                  <a:txBody>
                    <a:bodyPr/>
                    <a:lstStyle/>
                    <a:p>
                      <a:pPr algn="ctr" rtl="0" fontAlgn="b"/>
                      <a:r>
                        <a:rPr lang="kk" sz="2400" b="1" i="0" u="none" strike="noStrike" kern="1200">
                          <a:solidFill>
                            <a:srgbClr val="000000"/>
                          </a:solidFill>
                          <a:highlight>
                            <a:srgbClr val="000000">
                              <a:alpha val="0"/>
                            </a:srgbClr>
                          </a:highlight>
                          <a:latin typeface="Verdana"/>
                          <a:ea typeface="Verdana"/>
                          <a:cs typeface="+mn-cs"/>
                        </a:rPr>
                        <a:t>1 034,4</a:t>
                      </a:r>
                      <a:endParaRPr lang="ru-RU" sz="2400" b="1" i="0" u="none" strike="noStrike" kern="1200">
                        <a:solidFill>
                          <a:schemeClr val="tx1"/>
                        </a:solidFill>
                        <a:effectLst/>
                        <a:latin typeface="Verdana" panose="020B0604030504040204" pitchFamily="34" charset="0"/>
                        <a:ea typeface="Verdana" panose="020B0604030504040204" pitchFamily="34" charset="0"/>
                        <a:cs typeface="+mn-cs"/>
                      </a:endParaRPr>
                    </a:p>
                  </a:txBody>
                  <a:tcPr marL="9525" marR="9525" marT="9525" marB="0" anchor="ctr"/>
                </a:tc>
                <a:extLst>
                  <a:ext uri="{0D108BD9-81ED-4DB2-BD59-A6C34878D82A}">
                    <a16:rowId xmlns:a16="http://schemas.microsoft.com/office/drawing/2014/main" xmlns="" val="4105711718"/>
                  </a:ext>
                </a:extLst>
              </a:tr>
              <a:tr h="419075">
                <a:tc>
                  <a:txBody>
                    <a:bodyPr/>
                    <a:lstStyle/>
                    <a:p>
                      <a:pPr algn="l" rtl="0" fontAlgn="ctr"/>
                      <a:r>
                        <a:rPr lang="kk" sz="2400" b="0" i="0" u="none" strike="noStrike">
                          <a:highlight>
                            <a:srgbClr val="000000">
                              <a:alpha val="0"/>
                            </a:srgbClr>
                          </a:highlight>
                          <a:latin typeface="Verdana"/>
                          <a:ea typeface="Verdana"/>
                        </a:rPr>
                        <a:t>Экспорттаушылардың салықтары, млрд теңге</a:t>
                      </a:r>
                      <a:endParaRPr lang="ru-RU" sz="2400" b="0" i="0" u="none" strike="noStrike">
                        <a:solidFill>
                          <a:srgbClr val="000000"/>
                        </a:solidFill>
                        <a:effectLst/>
                        <a:latin typeface="Verdana" panose="020B0604030504040204" pitchFamily="34" charset="0"/>
                        <a:ea typeface="Verdana" panose="020B0604030504040204" pitchFamily="34" charset="0"/>
                      </a:endParaRPr>
                    </a:p>
                  </a:txBody>
                  <a:tcPr marL="72000" marR="4761" marT="4761" marB="0" anchor="ctr"/>
                </a:tc>
                <a:tc>
                  <a:txBody>
                    <a:bodyPr/>
                    <a:lstStyle/>
                    <a:p>
                      <a:pPr algn="ctr" rtl="0" fontAlgn="ctr"/>
                      <a:r>
                        <a:rPr lang="kk" sz="2400" b="0" i="0" u="none" strike="noStrike">
                          <a:highlight>
                            <a:srgbClr val="000000">
                              <a:alpha val="0"/>
                            </a:srgbClr>
                          </a:highlight>
                          <a:latin typeface="Verdana"/>
                          <a:ea typeface="Verdana"/>
                        </a:rPr>
                        <a:t>84,2</a:t>
                      </a:r>
                      <a:endParaRPr lang="ru-RU" sz="2400" b="0" i="0" u="none" strike="noStrike">
                        <a:solidFill>
                          <a:srgbClr val="000000"/>
                        </a:solidFill>
                        <a:effectLst/>
                        <a:latin typeface="Verdana" panose="020B0604030504040204" pitchFamily="34" charset="0"/>
                        <a:ea typeface="Verdana" panose="020B0604030504040204" pitchFamily="34" charset="0"/>
                      </a:endParaRPr>
                    </a:p>
                  </a:txBody>
                  <a:tcPr marL="72000" marR="4761" marT="4761" marB="0" anchor="ctr"/>
                </a:tc>
                <a:tc>
                  <a:txBody>
                    <a:bodyPr/>
                    <a:lstStyle/>
                    <a:p>
                      <a:pPr algn="ctr" rtl="0" fontAlgn="ctr"/>
                      <a:r>
                        <a:rPr lang="kk" sz="2400" b="0" i="0" u="none" strike="noStrike">
                          <a:highlight>
                            <a:srgbClr val="000000">
                              <a:alpha val="0"/>
                            </a:srgbClr>
                          </a:highlight>
                          <a:latin typeface="Verdana"/>
                          <a:ea typeface="Verdana"/>
                        </a:rPr>
                        <a:t>67,8</a:t>
                      </a:r>
                      <a:endParaRPr lang="ru-RU" sz="2400" b="0" i="0" u="none" strike="noStrike">
                        <a:solidFill>
                          <a:srgbClr val="000000"/>
                        </a:solidFill>
                        <a:effectLst/>
                        <a:latin typeface="Verdana" panose="020B0604030504040204" pitchFamily="34" charset="0"/>
                        <a:ea typeface="Verdana" panose="020B0604030504040204" pitchFamily="34" charset="0"/>
                      </a:endParaRPr>
                    </a:p>
                  </a:txBody>
                  <a:tcPr marL="72000" marR="4761" marT="4761" marB="0" anchor="ctr"/>
                </a:tc>
                <a:tc>
                  <a:txBody>
                    <a:bodyPr/>
                    <a:lstStyle/>
                    <a:p>
                      <a:pPr marL="0" algn="ctr" defTabSz="914400" rtl="0" eaLnBrk="1" fontAlgn="ctr" latinLnBrk="0" hangingPunct="1"/>
                      <a:r>
                        <a:rPr lang="kk" sz="2400" b="0" i="0" u="none" strike="noStrike" kern="1200">
                          <a:solidFill>
                            <a:srgbClr val="000000"/>
                          </a:solidFill>
                          <a:highlight>
                            <a:srgbClr val="000000">
                              <a:alpha val="0"/>
                            </a:srgbClr>
                          </a:highlight>
                          <a:latin typeface="Verdana"/>
                          <a:ea typeface="Verdana"/>
                          <a:cs typeface="+mn-cs"/>
                        </a:rPr>
                        <a:t>*79,85</a:t>
                      </a:r>
                      <a:endParaRPr lang="ru-RU" sz="2400" u="none" strike="noStrike" kern="1200">
                        <a:solidFill>
                          <a:schemeClr val="tx1"/>
                        </a:solidFill>
                        <a:effectLst/>
                        <a:latin typeface="Verdana" panose="020B0604030504040204" pitchFamily="34" charset="0"/>
                        <a:ea typeface="Verdana" panose="020B0604030504040204" pitchFamily="34" charset="0"/>
                        <a:cs typeface="+mn-cs"/>
                      </a:endParaRPr>
                    </a:p>
                  </a:txBody>
                  <a:tcPr marL="72000" marR="4761" marT="4761" marB="0" anchor="ctr"/>
                </a:tc>
                <a:tc>
                  <a:txBody>
                    <a:bodyPr/>
                    <a:lstStyle/>
                    <a:p>
                      <a:pPr algn="ctr" rtl="0" fontAlgn="b"/>
                      <a:r>
                        <a:rPr lang="kk" sz="2400" b="1" i="0" u="none" strike="noStrike" kern="1200">
                          <a:solidFill>
                            <a:srgbClr val="000000"/>
                          </a:solidFill>
                          <a:highlight>
                            <a:srgbClr val="000000">
                              <a:alpha val="0"/>
                            </a:srgbClr>
                          </a:highlight>
                          <a:latin typeface="Verdana"/>
                          <a:ea typeface="Verdana"/>
                          <a:cs typeface="+mn-cs"/>
                        </a:rPr>
                        <a:t>231,85</a:t>
                      </a:r>
                    </a:p>
                  </a:txBody>
                  <a:tcPr marL="9525" marR="9525" marT="9525" marB="0" anchor="ctr"/>
                </a:tc>
                <a:extLst>
                  <a:ext uri="{0D108BD9-81ED-4DB2-BD59-A6C34878D82A}">
                    <a16:rowId xmlns:a16="http://schemas.microsoft.com/office/drawing/2014/main" xmlns="" val="2048532472"/>
                  </a:ext>
                </a:extLst>
              </a:tr>
              <a:tr h="419075">
                <a:tc>
                  <a:txBody>
                    <a:bodyPr/>
                    <a:lstStyle/>
                    <a:p>
                      <a:pPr algn="l" rtl="0" fontAlgn="ctr"/>
                      <a:r>
                        <a:rPr lang="kk" sz="2400" b="0" i="0" u="none" strike="noStrike">
                          <a:highlight>
                            <a:srgbClr val="000000">
                              <a:alpha val="0"/>
                            </a:srgbClr>
                          </a:highlight>
                          <a:latin typeface="Verdana"/>
                          <a:ea typeface="Verdana"/>
                        </a:rPr>
                        <a:t>Құрылған жаңа жұмыс орындары, саны</a:t>
                      </a:r>
                      <a:endParaRPr lang="ru-RU" sz="2400" b="0" i="0" u="none" strike="noStrike">
                        <a:solidFill>
                          <a:srgbClr val="000000"/>
                        </a:solidFill>
                        <a:effectLst/>
                        <a:latin typeface="Verdana" panose="020B0604030504040204" pitchFamily="34" charset="0"/>
                        <a:ea typeface="Verdana" panose="020B0604030504040204" pitchFamily="34" charset="0"/>
                      </a:endParaRPr>
                    </a:p>
                  </a:txBody>
                  <a:tcPr marL="72000" marR="4761" marT="4761" marB="0" anchor="ctr"/>
                </a:tc>
                <a:tc>
                  <a:txBody>
                    <a:bodyPr/>
                    <a:lstStyle/>
                    <a:p>
                      <a:pPr algn="ctr" rtl="0" fontAlgn="ctr"/>
                      <a:r>
                        <a:rPr lang="kk" sz="2400" b="0" i="0" u="none" strike="noStrike">
                          <a:highlight>
                            <a:srgbClr val="000000">
                              <a:alpha val="0"/>
                            </a:srgbClr>
                          </a:highlight>
                          <a:latin typeface="Verdana"/>
                          <a:ea typeface="Verdana"/>
                        </a:rPr>
                        <a:t>2 928</a:t>
                      </a:r>
                      <a:endParaRPr lang="ru-RU" sz="2400" b="0" i="0" u="none" strike="noStrike">
                        <a:solidFill>
                          <a:srgbClr val="000000"/>
                        </a:solidFill>
                        <a:effectLst/>
                        <a:latin typeface="Verdana" panose="020B0604030504040204" pitchFamily="34" charset="0"/>
                        <a:ea typeface="Verdana" panose="020B0604030504040204" pitchFamily="34" charset="0"/>
                      </a:endParaRPr>
                    </a:p>
                  </a:txBody>
                  <a:tcPr marL="72000" marR="4761" marT="4761" marB="0" anchor="ctr"/>
                </a:tc>
                <a:tc>
                  <a:txBody>
                    <a:bodyPr/>
                    <a:lstStyle/>
                    <a:p>
                      <a:pPr algn="ctr" rtl="0" fontAlgn="ctr"/>
                      <a:r>
                        <a:rPr lang="kk" sz="2400" b="0" i="0" u="none" strike="noStrike">
                          <a:highlight>
                            <a:srgbClr val="000000">
                              <a:alpha val="0"/>
                            </a:srgbClr>
                          </a:highlight>
                          <a:latin typeface="Verdana"/>
                          <a:ea typeface="Verdana"/>
                        </a:rPr>
                        <a:t>1 842</a:t>
                      </a:r>
                      <a:endParaRPr lang="ru-RU" sz="2400" b="0" i="0" u="none" strike="noStrike">
                        <a:solidFill>
                          <a:srgbClr val="000000"/>
                        </a:solidFill>
                        <a:effectLst/>
                        <a:latin typeface="Verdana" panose="020B0604030504040204" pitchFamily="34" charset="0"/>
                        <a:ea typeface="Verdana" panose="020B0604030504040204" pitchFamily="34" charset="0"/>
                      </a:endParaRPr>
                    </a:p>
                  </a:txBody>
                  <a:tcPr marL="72000" marR="4761" marT="4761" marB="0" anchor="ctr"/>
                </a:tc>
                <a:tc>
                  <a:txBody>
                    <a:bodyPr/>
                    <a:lstStyle/>
                    <a:p>
                      <a:pPr marL="0" algn="ctr" defTabSz="914400" rtl="0" eaLnBrk="1" fontAlgn="ctr" latinLnBrk="0" hangingPunct="1"/>
                      <a:r>
                        <a:rPr lang="kk" sz="2400" b="0" i="0" u="none" strike="noStrike" kern="1200">
                          <a:solidFill>
                            <a:srgbClr val="000000"/>
                          </a:solidFill>
                          <a:highlight>
                            <a:srgbClr val="000000">
                              <a:alpha val="0"/>
                            </a:srgbClr>
                          </a:highlight>
                          <a:latin typeface="Verdana"/>
                          <a:ea typeface="Verdana"/>
                          <a:cs typeface="+mn-cs"/>
                        </a:rPr>
                        <a:t>*1 910</a:t>
                      </a:r>
                      <a:endParaRPr lang="ru-RU" sz="2400" u="none" strike="noStrike" kern="1200">
                        <a:solidFill>
                          <a:schemeClr val="tx1"/>
                        </a:solidFill>
                        <a:effectLst/>
                        <a:latin typeface="Verdana" panose="020B0604030504040204" pitchFamily="34" charset="0"/>
                        <a:ea typeface="Verdana" panose="020B0604030504040204" pitchFamily="34" charset="0"/>
                        <a:cs typeface="+mn-cs"/>
                      </a:endParaRPr>
                    </a:p>
                  </a:txBody>
                  <a:tcPr marL="72000" marR="4761" marT="4761" marB="0" anchor="ctr"/>
                </a:tc>
                <a:tc>
                  <a:txBody>
                    <a:bodyPr/>
                    <a:lstStyle/>
                    <a:p>
                      <a:pPr algn="ctr" rtl="0" fontAlgn="b"/>
                      <a:r>
                        <a:rPr lang="kk" sz="2400" b="1" i="0" u="none" strike="noStrike" kern="1200">
                          <a:solidFill>
                            <a:srgbClr val="000000"/>
                          </a:solidFill>
                          <a:highlight>
                            <a:srgbClr val="000000">
                              <a:alpha val="0"/>
                            </a:srgbClr>
                          </a:highlight>
                          <a:latin typeface="Verdana"/>
                          <a:ea typeface="Verdana"/>
                          <a:cs typeface="+mn-cs"/>
                        </a:rPr>
                        <a:t>6 680</a:t>
                      </a:r>
                      <a:endParaRPr lang="ru-RU" sz="2400" b="1" i="0" u="none" strike="noStrike" kern="1200">
                        <a:solidFill>
                          <a:schemeClr val="tx1"/>
                        </a:solidFill>
                        <a:effectLst/>
                        <a:latin typeface="Verdana" panose="020B0604030504040204" pitchFamily="34" charset="0"/>
                        <a:ea typeface="Verdana" panose="020B0604030504040204" pitchFamily="34" charset="0"/>
                        <a:cs typeface="+mn-cs"/>
                      </a:endParaRPr>
                    </a:p>
                  </a:txBody>
                  <a:tcPr marL="9525" marR="9525" marT="9525" marB="0" anchor="ctr"/>
                </a:tc>
                <a:extLst>
                  <a:ext uri="{0D108BD9-81ED-4DB2-BD59-A6C34878D82A}">
                    <a16:rowId xmlns:a16="http://schemas.microsoft.com/office/drawing/2014/main" xmlns="" val="403012231"/>
                  </a:ext>
                </a:extLst>
              </a:tr>
              <a:tr h="487200">
                <a:tc>
                  <a:txBody>
                    <a:bodyPr/>
                    <a:lstStyle/>
                    <a:p>
                      <a:pPr algn="l" rtl="0" fontAlgn="ctr"/>
                      <a:r>
                        <a:rPr lang="kk" sz="2400" b="0" i="0" u="none" strike="noStrike">
                          <a:highlight>
                            <a:srgbClr val="000000">
                              <a:alpha val="0"/>
                            </a:srgbClr>
                          </a:highlight>
                          <a:latin typeface="Verdana"/>
                          <a:ea typeface="Verdana"/>
                        </a:rPr>
                        <a:t>Өндірілген өнім көлемі, млрд теңге</a:t>
                      </a:r>
                      <a:endParaRPr lang="ru-RU" sz="2400" b="0" i="0" u="none" strike="noStrike">
                        <a:solidFill>
                          <a:srgbClr val="000000"/>
                        </a:solidFill>
                        <a:effectLst/>
                        <a:latin typeface="Verdana" panose="020B0604030504040204" pitchFamily="34" charset="0"/>
                        <a:ea typeface="Verdana" panose="020B0604030504040204" pitchFamily="34" charset="0"/>
                      </a:endParaRPr>
                    </a:p>
                  </a:txBody>
                  <a:tcPr marL="72000" marR="4761" marT="4761" marB="0" anchor="ctr"/>
                </a:tc>
                <a:tc>
                  <a:txBody>
                    <a:bodyPr/>
                    <a:lstStyle/>
                    <a:p>
                      <a:pPr algn="ctr" rtl="0" fontAlgn="ctr"/>
                      <a:r>
                        <a:rPr lang="kk" sz="2400" b="0" i="0" u="none" strike="noStrike">
                          <a:highlight>
                            <a:srgbClr val="000000">
                              <a:alpha val="0"/>
                            </a:srgbClr>
                          </a:highlight>
                          <a:latin typeface="Verdana"/>
                          <a:ea typeface="Verdana"/>
                        </a:rPr>
                        <a:t>2 096,7</a:t>
                      </a:r>
                      <a:endParaRPr lang="ru-RU" sz="2400" b="0" i="0" u="none" strike="noStrike">
                        <a:solidFill>
                          <a:srgbClr val="000000"/>
                        </a:solidFill>
                        <a:effectLst/>
                        <a:latin typeface="Verdana" panose="020B0604030504040204" pitchFamily="34" charset="0"/>
                        <a:ea typeface="Verdana" panose="020B0604030504040204" pitchFamily="34" charset="0"/>
                      </a:endParaRPr>
                    </a:p>
                  </a:txBody>
                  <a:tcPr marL="72000" marR="4761" marT="4761" marB="0" anchor="ctr"/>
                </a:tc>
                <a:tc>
                  <a:txBody>
                    <a:bodyPr/>
                    <a:lstStyle/>
                    <a:p>
                      <a:pPr algn="ctr" rtl="0" fontAlgn="ctr"/>
                      <a:r>
                        <a:rPr lang="kk" sz="2400" b="0" i="0" u="none" strike="noStrike">
                          <a:highlight>
                            <a:srgbClr val="000000">
                              <a:alpha val="0"/>
                            </a:srgbClr>
                          </a:highlight>
                          <a:latin typeface="Verdana"/>
                          <a:ea typeface="Verdana"/>
                        </a:rPr>
                        <a:t>907,7</a:t>
                      </a:r>
                      <a:endParaRPr lang="ru-RU" sz="2400" b="0" i="0" u="none" strike="noStrike">
                        <a:solidFill>
                          <a:srgbClr val="000000"/>
                        </a:solidFill>
                        <a:effectLst/>
                        <a:latin typeface="Verdana" panose="020B0604030504040204" pitchFamily="34" charset="0"/>
                        <a:ea typeface="Verdana" panose="020B0604030504040204" pitchFamily="34" charset="0"/>
                      </a:endParaRPr>
                    </a:p>
                  </a:txBody>
                  <a:tcPr marL="72000" marR="4761" marT="4761" marB="0" anchor="ctr"/>
                </a:tc>
                <a:tc>
                  <a:txBody>
                    <a:bodyPr/>
                    <a:lstStyle/>
                    <a:p>
                      <a:pPr marL="0" algn="ctr" defTabSz="914400" rtl="0" eaLnBrk="1" fontAlgn="ctr" latinLnBrk="0" hangingPunct="1"/>
                      <a:r>
                        <a:rPr lang="kk" sz="2400" b="0" i="0" u="none" strike="noStrike" kern="1200">
                          <a:solidFill>
                            <a:srgbClr val="000000"/>
                          </a:solidFill>
                          <a:highlight>
                            <a:srgbClr val="000000">
                              <a:alpha val="0"/>
                            </a:srgbClr>
                          </a:highlight>
                          <a:latin typeface="Verdana"/>
                          <a:ea typeface="Verdana"/>
                          <a:cs typeface="+mn-cs"/>
                        </a:rPr>
                        <a:t>*1 945,1</a:t>
                      </a:r>
                      <a:endParaRPr lang="ru-RU" sz="2400" u="none" strike="noStrike" kern="1200">
                        <a:solidFill>
                          <a:schemeClr val="tx1"/>
                        </a:solidFill>
                        <a:effectLst/>
                        <a:latin typeface="Verdana" panose="020B0604030504040204" pitchFamily="34" charset="0"/>
                        <a:ea typeface="Verdana" panose="020B0604030504040204" pitchFamily="34" charset="0"/>
                        <a:cs typeface="+mn-cs"/>
                      </a:endParaRPr>
                    </a:p>
                  </a:txBody>
                  <a:tcPr marL="72000" marR="4761" marT="4761" marB="0" anchor="ctr"/>
                </a:tc>
                <a:tc>
                  <a:txBody>
                    <a:bodyPr/>
                    <a:lstStyle/>
                    <a:p>
                      <a:pPr algn="ctr" rtl="0" fontAlgn="b"/>
                      <a:r>
                        <a:rPr lang="kk" sz="2400" b="1" i="0" u="none" strike="noStrike" kern="1200">
                          <a:solidFill>
                            <a:srgbClr val="000000"/>
                          </a:solidFill>
                          <a:highlight>
                            <a:srgbClr val="000000">
                              <a:alpha val="0"/>
                            </a:srgbClr>
                          </a:highlight>
                          <a:latin typeface="Verdana"/>
                          <a:ea typeface="Verdana"/>
                          <a:cs typeface="+mn-cs"/>
                        </a:rPr>
                        <a:t>4 949,5</a:t>
                      </a:r>
                      <a:endParaRPr lang="ru-RU" sz="2400" b="1" i="0" u="none" strike="noStrike" kern="1200">
                        <a:solidFill>
                          <a:schemeClr val="tx1"/>
                        </a:solidFill>
                        <a:effectLst/>
                        <a:latin typeface="Verdana" panose="020B0604030504040204" pitchFamily="34" charset="0"/>
                        <a:ea typeface="Verdana" panose="020B0604030504040204" pitchFamily="34" charset="0"/>
                        <a:cs typeface="+mn-cs"/>
                      </a:endParaRPr>
                    </a:p>
                  </a:txBody>
                  <a:tcPr marL="9525" marR="9525" marT="9525" marB="0" anchor="ctr"/>
                </a:tc>
                <a:extLst>
                  <a:ext uri="{0D108BD9-81ED-4DB2-BD59-A6C34878D82A}">
                    <a16:rowId xmlns:a16="http://schemas.microsoft.com/office/drawing/2014/main" xmlns="" val="74828090"/>
                  </a:ext>
                </a:extLst>
              </a:tr>
              <a:tr h="532193">
                <a:tc gridSpan="4">
                  <a:txBody>
                    <a:bodyPr/>
                    <a:lstStyle/>
                    <a:p>
                      <a:pPr algn="ctr" rtl="0" fontAlgn="ctr"/>
                      <a:r>
                        <a:rPr lang="kk" sz="2400" b="1" i="0" u="none" strike="noStrike" kern="1200">
                          <a:highlight>
                            <a:srgbClr val="000000">
                              <a:alpha val="0"/>
                            </a:srgbClr>
                          </a:highlight>
                          <a:latin typeface="Verdana"/>
                          <a:ea typeface="Verdana"/>
                        </a:rPr>
                        <a:t>KAZAKHEXPORT ҚЫЗМЕТІНІҢ ЭКОНОМИКАЛЫҚ ӘСЕРІ</a:t>
                      </a:r>
                      <a:endParaRPr lang="ru-RU" sz="2400" b="1" u="none" strike="noStrike" kern="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72000" marR="4761" marT="4761" marB="0" anchor="ctr">
                    <a:solidFill>
                      <a:schemeClr val="accent1">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endParaRPr lang="ru-RU" sz="2400" b="1" u="none" strike="noStrike" kern="120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72000" marR="4761" marT="4761" marB="0" anchor="ctr">
                    <a:solidFill>
                      <a:schemeClr val="accent1">
                        <a:lumMod val="20000"/>
                        <a:lumOff val="80000"/>
                      </a:schemeClr>
                    </a:solidFill>
                  </a:tcPr>
                </a:tc>
                <a:extLst>
                  <a:ext uri="{0D108BD9-81ED-4DB2-BD59-A6C34878D82A}">
                    <a16:rowId xmlns:a16="http://schemas.microsoft.com/office/drawing/2014/main" xmlns="" val="1868441662"/>
                  </a:ext>
                </a:extLst>
              </a:tr>
              <a:tr h="832765">
                <a:tc>
                  <a:txBody>
                    <a:bodyPr/>
                    <a:lstStyle/>
                    <a:p>
                      <a:pPr algn="l" rtl="0" fontAlgn="ctr"/>
                      <a:r>
                        <a:rPr lang="kk" sz="2400" b="0" i="0" u="none" strike="noStrike">
                          <a:highlight>
                            <a:srgbClr val="000000">
                              <a:alpha val="0"/>
                            </a:srgbClr>
                          </a:highlight>
                          <a:latin typeface="Verdana"/>
                          <a:ea typeface="Verdana"/>
                        </a:rPr>
                        <a:t>Акционерге төленген KazakhExport дивидендтері, млрд теңге</a:t>
                      </a:r>
                      <a:endParaRPr lang="ru-RU" sz="2400" b="0" i="0" u="none" strike="noStrike">
                        <a:solidFill>
                          <a:srgbClr val="000000"/>
                        </a:solidFill>
                        <a:effectLst/>
                        <a:latin typeface="Verdana" panose="020B0604030504040204" pitchFamily="34" charset="0"/>
                        <a:ea typeface="Verdana" panose="020B0604030504040204" pitchFamily="34" charset="0"/>
                      </a:endParaRPr>
                    </a:p>
                  </a:txBody>
                  <a:tcPr marL="72000" marR="4761" marT="4761" marB="0" anchor="ctr"/>
                </a:tc>
                <a:tc>
                  <a:txBody>
                    <a:bodyPr/>
                    <a:lstStyle/>
                    <a:p>
                      <a:pPr algn="ctr" rtl="0" fontAlgn="ctr"/>
                      <a:r>
                        <a:rPr lang="kk" sz="2400" b="0" i="0" u="none" strike="noStrike">
                          <a:highlight>
                            <a:srgbClr val="000000">
                              <a:alpha val="0"/>
                            </a:srgbClr>
                          </a:highlight>
                          <a:latin typeface="Verdana"/>
                          <a:ea typeface="Verdana"/>
                        </a:rPr>
                        <a:t>0,48</a:t>
                      </a:r>
                      <a:endParaRPr lang="ru-RU" sz="2400" b="0" i="0" u="none" strike="noStrike">
                        <a:solidFill>
                          <a:srgbClr val="000000"/>
                        </a:solidFill>
                        <a:effectLst/>
                        <a:latin typeface="Verdana" panose="020B0604030504040204" pitchFamily="34" charset="0"/>
                        <a:ea typeface="Verdana" panose="020B0604030504040204" pitchFamily="34" charset="0"/>
                      </a:endParaRPr>
                    </a:p>
                  </a:txBody>
                  <a:tcPr marL="72000" marR="4761" marT="4761" marB="0" anchor="ctr"/>
                </a:tc>
                <a:tc>
                  <a:txBody>
                    <a:bodyPr/>
                    <a:lstStyle/>
                    <a:p>
                      <a:pPr algn="ctr" rtl="0" fontAlgn="ctr"/>
                      <a:r>
                        <a:rPr lang="kk" sz="2400" b="0" i="0" u="none" strike="noStrike">
                          <a:highlight>
                            <a:srgbClr val="000000">
                              <a:alpha val="0"/>
                            </a:srgbClr>
                          </a:highlight>
                          <a:latin typeface="Verdana"/>
                          <a:ea typeface="Verdana"/>
                        </a:rPr>
                        <a:t>2,7</a:t>
                      </a:r>
                      <a:endParaRPr lang="ru-RU" sz="2400" b="0" i="0" u="none" strike="noStrike">
                        <a:solidFill>
                          <a:srgbClr val="000000"/>
                        </a:solidFill>
                        <a:effectLst/>
                        <a:latin typeface="Verdana" panose="020B0604030504040204" pitchFamily="34" charset="0"/>
                        <a:ea typeface="Verdana" panose="020B0604030504040204" pitchFamily="34" charset="0"/>
                      </a:endParaRPr>
                    </a:p>
                  </a:txBody>
                  <a:tcPr marL="72000" marR="4761" marT="4761" marB="0" anchor="ctr"/>
                </a:tc>
                <a:tc>
                  <a:txBody>
                    <a:bodyPr/>
                    <a:lstStyle/>
                    <a:p>
                      <a:pPr marL="0" algn="ctr" defTabSz="914400" rtl="0" eaLnBrk="1" fontAlgn="ctr" latinLnBrk="0" hangingPunct="1"/>
                      <a:r>
                        <a:rPr lang="kk" sz="2400" b="0" i="0" u="none" strike="noStrike" kern="1200">
                          <a:solidFill>
                            <a:srgbClr val="000000"/>
                          </a:solidFill>
                          <a:highlight>
                            <a:srgbClr val="000000">
                              <a:alpha val="0"/>
                            </a:srgbClr>
                          </a:highlight>
                          <a:latin typeface="Verdana"/>
                          <a:ea typeface="Verdana"/>
                          <a:cs typeface="+mn-cs"/>
                        </a:rPr>
                        <a:t>1,4</a:t>
                      </a:r>
                      <a:endParaRPr lang="ru-RU" sz="2400" u="none" strike="noStrike" kern="1200">
                        <a:solidFill>
                          <a:schemeClr val="tx1"/>
                        </a:solidFill>
                        <a:effectLst/>
                        <a:latin typeface="Verdana" panose="020B0604030504040204" pitchFamily="34" charset="0"/>
                        <a:ea typeface="Verdana" panose="020B0604030504040204" pitchFamily="34" charset="0"/>
                        <a:cs typeface="+mn-cs"/>
                      </a:endParaRPr>
                    </a:p>
                  </a:txBody>
                  <a:tcPr marL="72000" marR="4761" marT="4761" marB="0" anchor="ctr"/>
                </a:tc>
                <a:tc>
                  <a:txBody>
                    <a:bodyPr/>
                    <a:lstStyle/>
                    <a:p>
                      <a:pPr algn="ctr" rtl="0" fontAlgn="b"/>
                      <a:r>
                        <a:rPr lang="kk" sz="2400" b="1" i="0" u="none" strike="noStrike" kern="1200" dirty="0" smtClean="0">
                          <a:solidFill>
                            <a:srgbClr val="000000"/>
                          </a:solidFill>
                          <a:highlight>
                            <a:srgbClr val="000000">
                              <a:alpha val="0"/>
                            </a:srgbClr>
                          </a:highlight>
                          <a:latin typeface="Verdana"/>
                          <a:ea typeface="Verdana"/>
                          <a:cs typeface="+mn-cs"/>
                        </a:rPr>
                        <a:t>4,6</a:t>
                      </a:r>
                      <a:endParaRPr lang="kk" sz="2400" b="1" i="0" u="none" strike="noStrike" kern="1200" dirty="0">
                        <a:solidFill>
                          <a:srgbClr val="000000"/>
                        </a:solidFill>
                        <a:highlight>
                          <a:srgbClr val="000000">
                            <a:alpha val="0"/>
                          </a:srgbClr>
                        </a:highlight>
                        <a:latin typeface="Verdana"/>
                        <a:ea typeface="Verdana"/>
                        <a:cs typeface="+mn-cs"/>
                      </a:endParaRPr>
                    </a:p>
                  </a:txBody>
                  <a:tcPr marL="9525" marR="9525" marT="9525" marB="0" anchor="ctr"/>
                </a:tc>
                <a:extLst>
                  <a:ext uri="{0D108BD9-81ED-4DB2-BD59-A6C34878D82A}">
                    <a16:rowId xmlns:a16="http://schemas.microsoft.com/office/drawing/2014/main" xmlns="" val="1542771109"/>
                  </a:ext>
                </a:extLst>
              </a:tr>
              <a:tr h="832765">
                <a:tc>
                  <a:txBody>
                    <a:bodyPr/>
                    <a:lstStyle/>
                    <a:p>
                      <a:pPr algn="l" rtl="0" fontAlgn="ctr"/>
                      <a:r>
                        <a:rPr lang="kk" sz="2400" b="0" i="0" u="none" strike="noStrike">
                          <a:highlight>
                            <a:srgbClr val="000000">
                              <a:alpha val="0"/>
                            </a:srgbClr>
                          </a:highlight>
                          <a:latin typeface="Verdana"/>
                          <a:ea typeface="Verdana"/>
                        </a:rPr>
                        <a:t>KazakhExport төлеген салықтар, млрд теңге</a:t>
                      </a:r>
                      <a:endParaRPr lang="ru-RU" sz="2400" b="0" i="0" u="none" strike="noStrike">
                        <a:solidFill>
                          <a:srgbClr val="000000"/>
                        </a:solidFill>
                        <a:effectLst/>
                        <a:latin typeface="Verdana" panose="020B0604030504040204" pitchFamily="34" charset="0"/>
                        <a:ea typeface="Verdana" panose="020B0604030504040204" pitchFamily="34" charset="0"/>
                      </a:endParaRPr>
                    </a:p>
                  </a:txBody>
                  <a:tcPr marL="72000" marR="4761" marT="4761" marB="0" anchor="ctr"/>
                </a:tc>
                <a:tc>
                  <a:txBody>
                    <a:bodyPr/>
                    <a:lstStyle/>
                    <a:p>
                      <a:pPr algn="ctr" rtl="0" fontAlgn="ctr"/>
                      <a:r>
                        <a:rPr lang="kk" sz="2400" b="0" i="0" u="none" strike="noStrike" dirty="0">
                          <a:highlight>
                            <a:srgbClr val="000000">
                              <a:alpha val="0"/>
                            </a:srgbClr>
                          </a:highlight>
                          <a:latin typeface="Verdana"/>
                          <a:ea typeface="Verdana"/>
                        </a:rPr>
                        <a:t>0,94</a:t>
                      </a:r>
                      <a:endParaRPr lang="ru-RU" sz="2400" b="0" i="0" u="none" strike="noStrike" dirty="0">
                        <a:solidFill>
                          <a:srgbClr val="000000"/>
                        </a:solidFill>
                        <a:effectLst/>
                        <a:latin typeface="Verdana" panose="020B0604030504040204" pitchFamily="34" charset="0"/>
                        <a:ea typeface="Verdana" panose="020B0604030504040204" pitchFamily="34" charset="0"/>
                      </a:endParaRPr>
                    </a:p>
                  </a:txBody>
                  <a:tcPr marL="72000" marR="4761" marT="4761" marB="0" anchor="ctr"/>
                </a:tc>
                <a:tc>
                  <a:txBody>
                    <a:bodyPr/>
                    <a:lstStyle/>
                    <a:p>
                      <a:pPr algn="ctr" rtl="0" fontAlgn="ctr"/>
                      <a:r>
                        <a:rPr lang="kk" sz="2400" b="0" i="0" u="none" strike="noStrike">
                          <a:highlight>
                            <a:srgbClr val="000000">
                              <a:alpha val="0"/>
                            </a:srgbClr>
                          </a:highlight>
                          <a:latin typeface="Verdana"/>
                          <a:ea typeface="Verdana"/>
                        </a:rPr>
                        <a:t>0,61</a:t>
                      </a:r>
                      <a:endParaRPr lang="ru-RU" sz="2400" b="0" i="0" u="none" strike="noStrike">
                        <a:solidFill>
                          <a:srgbClr val="000000"/>
                        </a:solidFill>
                        <a:effectLst/>
                        <a:latin typeface="Verdana" panose="020B0604030504040204" pitchFamily="34" charset="0"/>
                        <a:ea typeface="Verdana" panose="020B0604030504040204" pitchFamily="34" charset="0"/>
                      </a:endParaRPr>
                    </a:p>
                  </a:txBody>
                  <a:tcPr marL="72000" marR="4761" marT="4761" marB="0" anchor="ctr"/>
                </a:tc>
                <a:tc>
                  <a:txBody>
                    <a:bodyPr/>
                    <a:lstStyle/>
                    <a:p>
                      <a:pPr marL="0" algn="ctr" defTabSz="914400" rtl="0" eaLnBrk="1" fontAlgn="ctr" latinLnBrk="0" hangingPunct="1"/>
                      <a:r>
                        <a:rPr lang="kk" sz="2400" b="0" i="0" u="none" strike="noStrike" kern="1200">
                          <a:solidFill>
                            <a:srgbClr val="000000"/>
                          </a:solidFill>
                          <a:highlight>
                            <a:srgbClr val="000000">
                              <a:alpha val="0"/>
                            </a:srgbClr>
                          </a:highlight>
                          <a:latin typeface="Verdana"/>
                          <a:ea typeface="Verdana"/>
                          <a:cs typeface="+mn-cs"/>
                        </a:rPr>
                        <a:t>0,34</a:t>
                      </a:r>
                    </a:p>
                  </a:txBody>
                  <a:tcPr marL="72000" marR="4761" marT="4761" marB="0" anchor="ctr"/>
                </a:tc>
                <a:tc>
                  <a:txBody>
                    <a:bodyPr/>
                    <a:lstStyle/>
                    <a:p>
                      <a:pPr algn="ctr" rtl="0" fontAlgn="b"/>
                      <a:r>
                        <a:rPr lang="kk" sz="2400" b="1" i="0" u="none" strike="noStrike" kern="1200" dirty="0" smtClean="0">
                          <a:solidFill>
                            <a:srgbClr val="000000"/>
                          </a:solidFill>
                          <a:highlight>
                            <a:srgbClr val="000000">
                              <a:alpha val="0"/>
                            </a:srgbClr>
                          </a:highlight>
                          <a:latin typeface="Verdana"/>
                          <a:ea typeface="Verdana"/>
                          <a:cs typeface="+mn-cs"/>
                        </a:rPr>
                        <a:t>1,9</a:t>
                      </a:r>
                      <a:endParaRPr lang="kk" sz="2400" b="1" i="0" u="none" strike="noStrike" kern="1200" dirty="0">
                        <a:solidFill>
                          <a:srgbClr val="000000"/>
                        </a:solidFill>
                        <a:highlight>
                          <a:srgbClr val="000000">
                            <a:alpha val="0"/>
                          </a:srgbClr>
                        </a:highlight>
                        <a:latin typeface="Verdana"/>
                        <a:ea typeface="Verdana"/>
                        <a:cs typeface="+mn-cs"/>
                      </a:endParaRPr>
                    </a:p>
                  </a:txBody>
                  <a:tcPr marL="9525" marR="9525" marT="9525" marB="0" anchor="ctr"/>
                </a:tc>
                <a:extLst>
                  <a:ext uri="{0D108BD9-81ED-4DB2-BD59-A6C34878D82A}">
                    <a16:rowId xmlns:a16="http://schemas.microsoft.com/office/drawing/2014/main" xmlns="" val="2715258543"/>
                  </a:ext>
                </a:extLst>
              </a:tr>
            </a:tbl>
          </a:graphicData>
        </a:graphic>
      </p:graphicFrame>
      <p:pic>
        <p:nvPicPr>
          <p:cNvPr id="12" name="Рисунок 11">
            <a:extLst>
              <a:ext uri="{FF2B5EF4-FFF2-40B4-BE49-F238E27FC236}">
                <a16:creationId xmlns:a16="http://schemas.microsoft.com/office/drawing/2014/main" xmlns="" id="{4FE4E4B1-D894-D747-943D-F430EDA6644D}"/>
              </a:ext>
            </a:extLst>
          </p:cNvPr>
          <p:cNvPicPr>
            <a:picLocks noChangeAspect="1"/>
          </p:cNvPicPr>
          <p:nvPr/>
        </p:nvPicPr>
        <p:blipFill>
          <a:blip r:embed="rId3">
            <a:lum bright="70000" contrast="-70000"/>
          </a:blip>
          <a:stretch>
            <a:fillRect/>
          </a:stretch>
        </p:blipFill>
        <p:spPr>
          <a:xfrm>
            <a:off x="306202" y="1943801"/>
            <a:ext cx="5857362" cy="7924742"/>
          </a:xfrm>
          <a:prstGeom prst="rect">
            <a:avLst/>
          </a:prstGeom>
        </p:spPr>
      </p:pic>
      <p:sp>
        <p:nvSpPr>
          <p:cNvPr id="8" name="Прямоугольник 7"/>
          <p:cNvSpPr/>
          <p:nvPr/>
        </p:nvSpPr>
        <p:spPr>
          <a:xfrm>
            <a:off x="306201" y="10123729"/>
            <a:ext cx="21781622" cy="2169825"/>
          </a:xfrm>
          <a:prstGeom prst="rect">
            <a:avLst/>
          </a:prstGeom>
        </p:spPr>
        <p:txBody>
          <a:bodyPr wrap="square">
            <a:noAutofit/>
          </a:bodyPr>
          <a:lstStyle/>
          <a:p>
            <a:pPr rtl="0" fontAlgn="ctr">
              <a:spcAft>
                <a:spcPts val="600"/>
              </a:spcAft>
            </a:pPr>
            <a:endParaRPr lang="kk" sz="2400" b="1" i="1" u="none" strike="noStrike" dirty="0">
              <a:solidFill>
                <a:srgbClr val="042054"/>
              </a:solidFill>
              <a:highlight>
                <a:srgbClr val="000000">
                  <a:alpha val="0"/>
                </a:srgbClr>
              </a:highlight>
              <a:latin typeface="Verdana"/>
              <a:ea typeface="Verdana"/>
              <a:cs typeface="Times New Roman"/>
            </a:endParaRPr>
          </a:p>
        </p:txBody>
      </p:sp>
      <p:sp>
        <p:nvSpPr>
          <p:cNvPr id="16" name="Прямоугольник 15"/>
          <p:cNvSpPr/>
          <p:nvPr/>
        </p:nvSpPr>
        <p:spPr>
          <a:xfrm>
            <a:off x="6341958" y="9543145"/>
            <a:ext cx="15450710" cy="369332"/>
          </a:xfrm>
          <a:prstGeom prst="rect">
            <a:avLst/>
          </a:prstGeom>
        </p:spPr>
        <p:txBody>
          <a:bodyPr wrap="square">
            <a:noAutofit/>
          </a:bodyPr>
          <a:lstStyle/>
          <a:p>
            <a:pPr algn="just" rtl="0" fontAlgn="ctr">
              <a:defRPr/>
            </a:pPr>
            <a:endParaRPr lang="en-US" sz="1800" b="0" i="1" u="none" strike="noStrike" dirty="0" smtClean="0">
              <a:highlight>
                <a:srgbClr val="000000">
                  <a:alpha val="0"/>
                </a:srgbClr>
              </a:highlight>
              <a:latin typeface="Verdana"/>
              <a:ea typeface="Verdana"/>
            </a:endParaRPr>
          </a:p>
          <a:p>
            <a:pPr algn="just" rtl="0" fontAlgn="ctr">
              <a:defRPr/>
            </a:pPr>
            <a:r>
              <a:rPr lang="kk" sz="1800" b="0" i="1" u="none" strike="noStrike" dirty="0" smtClean="0">
                <a:highlight>
                  <a:srgbClr val="000000">
                    <a:alpha val="0"/>
                  </a:srgbClr>
                </a:highlight>
                <a:latin typeface="Verdana"/>
                <a:ea typeface="Verdana"/>
              </a:rPr>
              <a:t>* </a:t>
            </a:r>
            <a:r>
              <a:rPr lang="kk" sz="1800" b="0" i="1" u="none" strike="noStrike" dirty="0">
                <a:highlight>
                  <a:srgbClr val="000000">
                    <a:alpha val="0"/>
                  </a:srgbClr>
                </a:highlight>
                <a:latin typeface="Verdana"/>
                <a:ea typeface="Verdana"/>
              </a:rPr>
              <a:t>- 2022 жылдың қорытындысы бойынша жедел деректер ұсынылды. </a:t>
            </a:r>
          </a:p>
        </p:txBody>
      </p:sp>
      <p:sp>
        <p:nvSpPr>
          <p:cNvPr id="17" name="Объект 18">
            <a:extLst>
              <a:ext uri="{FF2B5EF4-FFF2-40B4-BE49-F238E27FC236}">
                <a16:creationId xmlns:a16="http://schemas.microsoft.com/office/drawing/2014/main" xmlns="" id="{7ACA6354-9C55-E54D-832B-A577A26A903B}"/>
              </a:ext>
            </a:extLst>
          </p:cNvPr>
          <p:cNvSpPr txBox="1"/>
          <p:nvPr/>
        </p:nvSpPr>
        <p:spPr>
          <a:xfrm>
            <a:off x="492887" y="4534028"/>
            <a:ext cx="5368112" cy="401245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Tx/>
              <a:buBlip>
                <a:blip r:embed="rId4"/>
              </a:buBlip>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rgbClr val="042054"/>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r>
              <a:rPr lang="ru-RU" sz="1800" dirty="0" smtClean="0">
                <a:solidFill>
                  <a:schemeClr val="bg1"/>
                </a:solidFill>
              </a:rPr>
              <a:t>                   </a:t>
            </a:r>
          </a:p>
          <a:p>
            <a:pPr algn="just" rtl="0">
              <a:spcBef>
                <a:spcPct val="0"/>
              </a:spcBef>
              <a:buBlip>
                <a:blip r:embed="rId5"/>
              </a:buBlip>
            </a:pPr>
            <a:r>
              <a:rPr lang="kk" sz="2400" b="0" i="0" u="none" strike="noStrike" dirty="0">
                <a:solidFill>
                  <a:schemeClr val="tx1"/>
                </a:solidFill>
                <a:highlight>
                  <a:srgbClr val="000000">
                    <a:alpha val="0"/>
                  </a:srgbClr>
                </a:highlight>
                <a:latin typeface="Verdana"/>
              </a:rPr>
              <a:t>Қолдау көрсетілген экспорттаушылардың экспорттық түсімінің көлемі </a:t>
            </a:r>
            <a:r>
              <a:rPr lang="kk" sz="2400" b="1" i="0" u="none" strike="noStrike" dirty="0">
                <a:solidFill>
                  <a:schemeClr val="tx1"/>
                </a:solidFill>
                <a:highlight>
                  <a:srgbClr val="000000">
                    <a:alpha val="0"/>
                  </a:srgbClr>
                </a:highlight>
                <a:latin typeface="Verdana"/>
              </a:rPr>
              <a:t>1 трлн теңгеден</a:t>
            </a:r>
            <a:r>
              <a:rPr lang="kk" sz="2400" b="0" i="0" u="none" strike="noStrike" dirty="0">
                <a:solidFill>
                  <a:schemeClr val="tx1"/>
                </a:solidFill>
                <a:highlight>
                  <a:srgbClr val="000000">
                    <a:alpha val="0"/>
                  </a:srgbClr>
                </a:highlight>
                <a:latin typeface="Verdana"/>
              </a:rPr>
              <a:t> астам</a:t>
            </a:r>
          </a:p>
          <a:p>
            <a:pPr algn="just">
              <a:spcBef>
                <a:spcPct val="0"/>
              </a:spcBef>
              <a:buBlip>
                <a:blip r:embed="rId5"/>
              </a:buBlip>
            </a:pPr>
            <a:endParaRPr lang="ru-RU" sz="900" dirty="0" smtClean="0">
              <a:solidFill>
                <a:schemeClr val="tx1"/>
              </a:solidFill>
            </a:endParaRPr>
          </a:p>
          <a:p>
            <a:pPr algn="just">
              <a:spcBef>
                <a:spcPct val="0"/>
              </a:spcBef>
              <a:buBlip>
                <a:blip r:embed="rId5"/>
              </a:buBlip>
            </a:pPr>
            <a:endParaRPr lang="ru-RU" sz="900" dirty="0" smtClean="0">
              <a:solidFill>
                <a:schemeClr val="tx1"/>
              </a:solidFill>
            </a:endParaRPr>
          </a:p>
          <a:p>
            <a:pPr algn="just" rtl="0">
              <a:spcBef>
                <a:spcPct val="0"/>
              </a:spcBef>
              <a:buBlip>
                <a:blip r:embed="rId5"/>
              </a:buBlip>
            </a:pPr>
            <a:r>
              <a:rPr lang="kk" sz="2400" b="0" i="0" u="none" strike="noStrike" dirty="0">
                <a:solidFill>
                  <a:schemeClr val="tx1"/>
                </a:solidFill>
                <a:highlight>
                  <a:srgbClr val="000000">
                    <a:alpha val="0"/>
                  </a:srgbClr>
                </a:highlight>
                <a:latin typeface="Verdana"/>
              </a:rPr>
              <a:t>Жалпы сомасы </a:t>
            </a:r>
            <a:r>
              <a:rPr lang="kk" sz="2400" b="1" i="0" u="none" strike="noStrike" dirty="0">
                <a:solidFill>
                  <a:schemeClr val="tx1"/>
                </a:solidFill>
                <a:highlight>
                  <a:srgbClr val="000000">
                    <a:alpha val="0"/>
                  </a:srgbClr>
                </a:highlight>
                <a:latin typeface="Verdana"/>
              </a:rPr>
              <a:t>2,6 трлн теңге</a:t>
            </a:r>
            <a:r>
              <a:rPr lang="kk" sz="2400" b="0" i="0" u="none" strike="noStrike" dirty="0">
                <a:solidFill>
                  <a:schemeClr val="tx1"/>
                </a:solidFill>
                <a:highlight>
                  <a:srgbClr val="000000">
                    <a:alpha val="0"/>
                  </a:srgbClr>
                </a:highlight>
                <a:latin typeface="Verdana"/>
              </a:rPr>
              <a:t> мөлшерінде </a:t>
            </a:r>
            <a:r>
              <a:rPr lang="kk" sz="2400" b="1" i="0" u="none" strike="noStrike" dirty="0">
                <a:solidFill>
                  <a:schemeClr val="tx1"/>
                </a:solidFill>
                <a:highlight>
                  <a:srgbClr val="000000">
                    <a:alpha val="0"/>
                  </a:srgbClr>
                </a:highlight>
                <a:latin typeface="Verdana"/>
              </a:rPr>
              <a:t>1,2 мыңнан</a:t>
            </a:r>
            <a:r>
              <a:rPr lang="kk" sz="2400" b="0" i="0" u="none" strike="noStrike" dirty="0">
                <a:solidFill>
                  <a:schemeClr val="tx1"/>
                </a:solidFill>
                <a:highlight>
                  <a:srgbClr val="000000">
                    <a:alpha val="0"/>
                  </a:srgbClr>
                </a:highlight>
                <a:latin typeface="Verdana"/>
              </a:rPr>
              <a:t> астам экспорттық келісімшарттар жасасу</a:t>
            </a:r>
          </a:p>
          <a:p>
            <a:pPr algn="just">
              <a:spcBef>
                <a:spcPct val="0"/>
              </a:spcBef>
              <a:buBlip>
                <a:blip r:embed="rId5"/>
              </a:buBlip>
            </a:pPr>
            <a:endParaRPr lang="ru-RU" sz="900" dirty="0" smtClean="0">
              <a:solidFill>
                <a:schemeClr val="tx1"/>
              </a:solidFill>
            </a:endParaRPr>
          </a:p>
          <a:p>
            <a:pPr algn="just" rtl="0">
              <a:spcBef>
                <a:spcPct val="0"/>
              </a:spcBef>
              <a:buBlip>
                <a:blip r:embed="rId5"/>
              </a:buBlip>
            </a:pPr>
            <a:r>
              <a:rPr lang="kk" sz="2400" b="1" i="0" u="none" strike="noStrike" dirty="0">
                <a:solidFill>
                  <a:schemeClr val="tx1"/>
                </a:solidFill>
                <a:highlight>
                  <a:srgbClr val="000000">
                    <a:alpha val="0"/>
                  </a:srgbClr>
                </a:highlight>
                <a:latin typeface="Verdana"/>
              </a:rPr>
              <a:t>6,6 мың</a:t>
            </a:r>
            <a:r>
              <a:rPr lang="kk" sz="2400" b="0" i="0" u="none" strike="noStrike" dirty="0">
                <a:solidFill>
                  <a:schemeClr val="tx1"/>
                </a:solidFill>
                <a:highlight>
                  <a:srgbClr val="000000">
                    <a:alpha val="0"/>
                  </a:srgbClr>
                </a:highlight>
                <a:latin typeface="Verdana"/>
              </a:rPr>
              <a:t> жаңа жұмыс орнын құру</a:t>
            </a:r>
          </a:p>
          <a:p>
            <a:pPr algn="just">
              <a:spcBef>
                <a:spcPct val="0"/>
              </a:spcBef>
              <a:buBlip>
                <a:blip r:embed="rId5"/>
              </a:buBlip>
            </a:pPr>
            <a:endParaRPr lang="ru-RU" sz="900" dirty="0" smtClean="0">
              <a:solidFill>
                <a:schemeClr val="tx1"/>
              </a:solidFill>
            </a:endParaRPr>
          </a:p>
          <a:p>
            <a:pPr algn="just" rtl="0">
              <a:spcBef>
                <a:spcPct val="0"/>
              </a:spcBef>
              <a:buBlip>
                <a:blip r:embed="rId5"/>
              </a:buBlip>
            </a:pPr>
            <a:r>
              <a:rPr lang="kk" sz="2400" b="0" i="0" u="none" strike="noStrike" dirty="0">
                <a:solidFill>
                  <a:schemeClr val="tx1"/>
                </a:solidFill>
                <a:highlight>
                  <a:srgbClr val="000000">
                    <a:alpha val="0"/>
                  </a:srgbClr>
                </a:highlight>
                <a:latin typeface="Verdana"/>
              </a:rPr>
              <a:t>Экспорттаушылар өндірген өнім көлемі </a:t>
            </a:r>
            <a:r>
              <a:rPr lang="kk" sz="2400" b="1" i="0" u="none" strike="noStrike" dirty="0">
                <a:solidFill>
                  <a:schemeClr val="tx1"/>
                </a:solidFill>
                <a:highlight>
                  <a:srgbClr val="000000">
                    <a:alpha val="0"/>
                  </a:srgbClr>
                </a:highlight>
                <a:latin typeface="Verdana"/>
              </a:rPr>
              <a:t>4,9 трлн </a:t>
            </a:r>
            <a:r>
              <a:rPr lang="kk" sz="2400" b="1" i="0" u="none" strike="noStrike" dirty="0">
                <a:solidFill>
                  <a:srgbClr val="FFFFFF"/>
                </a:solidFill>
                <a:highlight>
                  <a:srgbClr val="000000">
                    <a:alpha val="0"/>
                  </a:srgbClr>
                </a:highlight>
                <a:latin typeface="Verdana"/>
              </a:rPr>
              <a:t>теңгеден</a:t>
            </a:r>
            <a:r>
              <a:rPr lang="kk" sz="2400" b="0" i="0" u="none" strike="noStrike" dirty="0">
                <a:solidFill>
                  <a:srgbClr val="FFFFFF"/>
                </a:solidFill>
                <a:highlight>
                  <a:srgbClr val="000000">
                    <a:alpha val="0"/>
                  </a:srgbClr>
                </a:highlight>
                <a:latin typeface="Verdana"/>
              </a:rPr>
              <a:t> астам.</a:t>
            </a:r>
            <a:endParaRPr lang="ru-RU" sz="1800" dirty="0">
              <a:solidFill>
                <a:srgbClr val="FF0000"/>
              </a:solidFill>
            </a:endParaRPr>
          </a:p>
          <a:p>
            <a:pPr>
              <a:spcBef>
                <a:spcPct val="0"/>
              </a:spcBef>
              <a:buBlip>
                <a:blip r:embed="rId5"/>
              </a:buBlip>
            </a:pPr>
            <a:endParaRPr lang="ru-RU" sz="1800" dirty="0">
              <a:solidFill>
                <a:schemeClr val="bg1"/>
              </a:solidFill>
            </a:endParaRPr>
          </a:p>
        </p:txBody>
      </p:sp>
      <p:sp>
        <p:nvSpPr>
          <p:cNvPr id="20" name="Прямоугольник 19"/>
          <p:cNvSpPr/>
          <p:nvPr/>
        </p:nvSpPr>
        <p:spPr>
          <a:xfrm>
            <a:off x="341604" y="2009473"/>
            <a:ext cx="5670677" cy="2677656"/>
          </a:xfrm>
          <a:prstGeom prst="rect">
            <a:avLst/>
          </a:prstGeom>
        </p:spPr>
        <p:txBody>
          <a:bodyPr wrap="square">
            <a:noAutofit/>
          </a:bodyPr>
          <a:lstStyle/>
          <a:p>
            <a:pPr rtl="0"/>
            <a:r>
              <a:rPr lang="kk" sz="2800" b="0" i="0" u="none" strike="noStrike" dirty="0">
                <a:highlight>
                  <a:srgbClr val="000000">
                    <a:alpha val="0"/>
                  </a:srgbClr>
                </a:highlight>
                <a:latin typeface="Verdana"/>
                <a:ea typeface="Verdana"/>
              </a:rPr>
              <a:t>2020-2022 жылдар кезеңінде экспорттаушыларға қолдау көрсету көлемі </a:t>
            </a:r>
            <a:r>
              <a:rPr lang="kk" sz="2800" b="1" i="0" u="none" strike="noStrike" dirty="0">
                <a:highlight>
                  <a:srgbClr val="000000">
                    <a:alpha val="0"/>
                  </a:srgbClr>
                </a:highlight>
                <a:latin typeface="Verdana"/>
                <a:ea typeface="Verdana"/>
              </a:rPr>
              <a:t>598,4 млрд</a:t>
            </a:r>
            <a:r>
              <a:rPr lang="kk" sz="2800" b="0" i="0" u="none" strike="noStrike" dirty="0">
                <a:highlight>
                  <a:srgbClr val="000000">
                    <a:alpha val="0"/>
                  </a:srgbClr>
                </a:highlight>
                <a:latin typeface="Verdana"/>
                <a:ea typeface="Verdana"/>
              </a:rPr>
              <a:t> теңге көлемінде мынадай нәтижелерге қол жеткізуге мүмкіндік берді:</a:t>
            </a:r>
            <a:endParaRPr lang="ru-RU" sz="2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8869778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a:extLst>
              <a:ext uri="{FF2B5EF4-FFF2-40B4-BE49-F238E27FC236}">
                <a16:creationId xmlns:a16="http://schemas.microsoft.com/office/drawing/2014/main" xmlns="" id="{A162B0E5-6BC8-4A48-BC33-6A1150DAE43B}"/>
              </a:ext>
            </a:extLst>
          </p:cNvPr>
          <p:cNvSpPr>
            <a:spLocks noGrp="1"/>
          </p:cNvSpPr>
          <p:nvPr>
            <p:ph type="sldNum" sz="quarter" idx="12"/>
          </p:nvPr>
        </p:nvSpPr>
        <p:spPr>
          <a:xfrm>
            <a:off x="21792668" y="12120033"/>
            <a:ext cx="963373" cy="681567"/>
          </a:xfrm>
        </p:spPr>
        <p:txBody>
          <a:bodyPr>
            <a:noAutofit/>
          </a:bodyPr>
          <a:lstStyle>
            <a:lvl1pPr>
              <a:defRPr sz="1680" b="0" i="0">
                <a:solidFill>
                  <a:srgbClr val="042054"/>
                </a:solidFill>
                <a:latin typeface="Verdana" panose="020B0604030504040204" pitchFamily="34" charset="0"/>
                <a:ea typeface="Verdana" panose="020B0604030504040204" pitchFamily="34" charset="0"/>
                <a:cs typeface="Verdana" panose="020B0604030504040204" pitchFamily="34" charset="0"/>
              </a:defRPr>
            </a:lvl1pPr>
          </a:lstStyle>
          <a:p>
            <a:pPr algn="ctr" rtl="0"/>
            <a:r>
              <a:rPr lang="kk" sz="1600" b="0" i="0" u="none" strike="noStrike">
                <a:solidFill>
                  <a:srgbClr val="002060"/>
                </a:solidFill>
                <a:highlight>
                  <a:srgbClr val="000000">
                    <a:alpha val="0"/>
                  </a:srgbClr>
                </a:highlight>
                <a:latin typeface="Verdana"/>
              </a:rPr>
              <a:t>8</a:t>
            </a:r>
            <a:endParaRPr lang="x-none">
              <a:solidFill>
                <a:srgbClr val="002060"/>
              </a:solidFill>
            </a:endParaRPr>
          </a:p>
        </p:txBody>
      </p:sp>
      <p:sp>
        <p:nvSpPr>
          <p:cNvPr id="29" name="Прямоугольник 28">
            <a:extLst>
              <a:ext uri="{FF2B5EF4-FFF2-40B4-BE49-F238E27FC236}">
                <a16:creationId xmlns:a16="http://schemas.microsoft.com/office/drawing/2014/main" xmlns="" id="{DDC66239-3E4A-4755-8CF7-F82698102E61}"/>
              </a:ext>
            </a:extLst>
          </p:cNvPr>
          <p:cNvSpPr/>
          <p:nvPr/>
        </p:nvSpPr>
        <p:spPr>
          <a:xfrm>
            <a:off x="4602997" y="383642"/>
            <a:ext cx="18153044" cy="646331"/>
          </a:xfrm>
          <a:prstGeom prst="rect">
            <a:avLst/>
          </a:prstGeom>
        </p:spPr>
        <p:txBody>
          <a:bodyPr wrap="square">
            <a:noAutofit/>
          </a:bodyPr>
          <a:lstStyle/>
          <a:p>
            <a:pPr rtl="0"/>
            <a:r>
              <a:rPr lang="kk" sz="3600" b="1" i="0" u="none" strike="noStrike">
                <a:solidFill>
                  <a:srgbClr val="2C567A"/>
                </a:solidFill>
                <a:highlight>
                  <a:srgbClr val="000000">
                    <a:alpha val="0"/>
                  </a:srgbClr>
                </a:highlight>
                <a:latin typeface="Arial"/>
              </a:rPr>
              <a:t>ӘЗІРЛЕУ НЕГІЗДЕМЕСІ</a:t>
            </a:r>
            <a:endParaRPr lang="ru-RU" sz="3600" i="1">
              <a:solidFill>
                <a:srgbClr val="2C567A"/>
              </a:solidFill>
              <a:latin typeface="Arial Narrow" panose="020B0604020202020204" pitchFamily="34" charset="0"/>
            </a:endParaRPr>
          </a:p>
        </p:txBody>
      </p:sp>
      <p:sp>
        <p:nvSpPr>
          <p:cNvPr id="16" name="Прямоугольник 15"/>
          <p:cNvSpPr/>
          <p:nvPr/>
        </p:nvSpPr>
        <p:spPr>
          <a:xfrm>
            <a:off x="1308846" y="2220028"/>
            <a:ext cx="20170589" cy="9637895"/>
          </a:xfrm>
          <a:prstGeom prst="rect">
            <a:avLst/>
          </a:prstGeom>
        </p:spPr>
        <p:txBody>
          <a:bodyPr wrap="square">
            <a:noAutofit/>
          </a:bodyPr>
          <a:lstStyle/>
          <a:p>
            <a:pPr marL="183692" indent="-183692" algn="just" defTabSz="479639">
              <a:buClr>
                <a:schemeClr val="tx2"/>
              </a:buClr>
              <a:buFont typeface="Wingdings" panose="05000000000000000000" pitchFamily="2" charset="2"/>
              <a:buChar char="Ø"/>
              <a:tabLst>
                <a:tab pos="241180" algn="l"/>
              </a:tabLst>
            </a:pPr>
            <a:endParaRPr lang="ru-RU" sz="2800" b="1" dirty="0" smtClean="0">
              <a:latin typeface="Verdana" panose="020B0604030504040204" pitchFamily="34" charset="0"/>
              <a:ea typeface="Verdana" panose="020B0604030504040204" pitchFamily="34" charset="0"/>
            </a:endParaRPr>
          </a:p>
          <a:p>
            <a:pPr marL="457200" indent="-457200" algn="just" defTabSz="479639" rtl="0">
              <a:buClr>
                <a:schemeClr val="tx2"/>
              </a:buClr>
              <a:buFont typeface="Wingdings" panose="05000000000000000000" pitchFamily="2" charset="2"/>
              <a:buChar char="Ø"/>
              <a:tabLst>
                <a:tab pos="241180" algn="l"/>
              </a:tabLst>
            </a:pPr>
            <a:r>
              <a:rPr lang="kk" sz="2800" b="0" i="0" u="none" strike="noStrike" dirty="0">
                <a:highlight>
                  <a:srgbClr val="000000">
                    <a:alpha val="0"/>
                  </a:srgbClr>
                </a:highlight>
                <a:latin typeface="Verdana"/>
                <a:ea typeface="Verdana"/>
                <a:cs typeface="Arial"/>
              </a:rPr>
              <a:t>Мемлекет басшысының экспортқа қаржылай қолдау </a:t>
            </a:r>
            <a:r>
              <a:rPr lang="kk" sz="2800" b="0" i="0" u="none" strike="noStrike">
                <a:highlight>
                  <a:srgbClr val="000000">
                    <a:alpha val="0"/>
                  </a:srgbClr>
                </a:highlight>
                <a:latin typeface="Verdana"/>
                <a:ea typeface="Verdana"/>
                <a:cs typeface="Arial"/>
              </a:rPr>
              <a:t>көрсететін </a:t>
            </a:r>
            <a:r>
              <a:rPr lang="kk" sz="2800" b="0" i="0" u="none" strike="noStrike" smtClean="0">
                <a:highlight>
                  <a:srgbClr val="000000">
                    <a:alpha val="0"/>
                  </a:srgbClr>
                </a:highlight>
                <a:latin typeface="Verdana"/>
                <a:ea typeface="Verdana"/>
                <a:cs typeface="Arial"/>
              </a:rPr>
              <a:t>KazakhExport </a:t>
            </a:r>
            <a:r>
              <a:rPr lang="kk" sz="2800" b="0" i="0" u="none" strike="noStrike" dirty="0">
                <a:highlight>
                  <a:srgbClr val="000000">
                    <a:alpha val="0"/>
                  </a:srgbClr>
                </a:highlight>
                <a:latin typeface="Verdana"/>
                <a:ea typeface="Verdana"/>
                <a:cs typeface="Arial"/>
              </a:rPr>
              <a:t>үшін жеделдікке, бюрократия мен есеп берушілікке бағытталған реттеушілік режимді қалыптастыру бойынша заңнамалық өзгерістер туралы тапсырмасы </a:t>
            </a:r>
            <a:r>
              <a:rPr lang="kk" sz="2400" b="0" i="0" u="none" strike="noStrike" dirty="0">
                <a:highlight>
                  <a:srgbClr val="000000">
                    <a:alpha val="0"/>
                  </a:srgbClr>
                </a:highlight>
                <a:latin typeface="Verdana"/>
                <a:ea typeface="Verdana"/>
                <a:cs typeface="Arial"/>
              </a:rPr>
              <a:t>(</a:t>
            </a:r>
            <a:r>
              <a:rPr lang="kk" sz="2400" b="0" i="1" u="none" strike="noStrike" dirty="0">
                <a:highlight>
                  <a:srgbClr val="000000">
                    <a:alpha val="0"/>
                  </a:srgbClr>
                </a:highlight>
                <a:latin typeface="Verdana"/>
                <a:ea typeface="Verdana"/>
                <a:cs typeface="Arial"/>
              </a:rPr>
              <a:t>Шетелдік инвесторлар кеңесі отырысының 10.06.2021 жылғы №21-01-8.2 хаттамасы</a:t>
            </a:r>
            <a:r>
              <a:rPr lang="kk" sz="2400" b="0" i="0" u="none" strike="noStrike" dirty="0">
                <a:highlight>
                  <a:srgbClr val="000000">
                    <a:alpha val="0"/>
                  </a:srgbClr>
                </a:highlight>
                <a:latin typeface="Verdana"/>
                <a:ea typeface="Verdana"/>
                <a:cs typeface="Arial"/>
              </a:rPr>
              <a:t>)</a:t>
            </a:r>
          </a:p>
          <a:p>
            <a:pPr algn="just" defTabSz="479639">
              <a:buClr>
                <a:schemeClr val="tx2"/>
              </a:buClr>
              <a:tabLst>
                <a:tab pos="241180" algn="l"/>
              </a:tabLst>
            </a:pPr>
            <a:endParaRPr lang="ru-RU" sz="500" dirty="0">
              <a:latin typeface="Verdana" panose="020B0604030504040204" pitchFamily="34" charset="0"/>
              <a:ea typeface="Verdana" panose="020B0604030504040204" pitchFamily="34" charset="0"/>
              <a:cs typeface="Arial" panose="020B0604020202020204" pitchFamily="34" charset="0"/>
            </a:endParaRPr>
          </a:p>
          <a:p>
            <a:pPr marL="244922" indent="-244922" algn="just" defTabSz="479639">
              <a:buClr>
                <a:schemeClr val="tx2"/>
              </a:buClr>
              <a:buFont typeface="Arial" panose="020B0604020202020204" pitchFamily="34" charset="0"/>
              <a:buChar char="•"/>
              <a:tabLst>
                <a:tab pos="241180" algn="l"/>
              </a:tabLst>
            </a:pPr>
            <a:endParaRPr lang="ru-RU" sz="2800" dirty="0" smtClean="0">
              <a:latin typeface="Verdana" panose="020B0604030504040204" pitchFamily="34" charset="0"/>
              <a:ea typeface="Verdana" panose="020B0604030504040204" pitchFamily="34" charset="0"/>
              <a:cs typeface="Arial" panose="020B0604020202020204" pitchFamily="34" charset="0"/>
            </a:endParaRPr>
          </a:p>
          <a:p>
            <a:pPr marL="457200" indent="-457200" algn="just" defTabSz="479639" rtl="0">
              <a:buClr>
                <a:schemeClr val="tx2"/>
              </a:buClr>
              <a:buFont typeface="Wingdings" panose="05000000000000000000" pitchFamily="2" charset="2"/>
              <a:buChar char="Ø"/>
              <a:tabLst>
                <a:tab pos="241180" algn="l"/>
              </a:tabLst>
            </a:pPr>
            <a:r>
              <a:rPr lang="kk" sz="2800" b="0" i="0" u="none" strike="noStrike" dirty="0">
                <a:highlight>
                  <a:srgbClr val="000000">
                    <a:alpha val="0"/>
                  </a:srgbClr>
                </a:highlight>
                <a:latin typeface="Verdana"/>
                <a:ea typeface="Verdana"/>
                <a:cs typeface="Arial"/>
              </a:rPr>
              <a:t>Заң жобасының тұжырымдамасын Заң жобалау қызметі мәселелері жөніндегі ведомствоаралық комиссия мақұлдады </a:t>
            </a:r>
            <a:r>
              <a:rPr lang="kk" sz="2400" b="0" i="1" u="none" strike="noStrike" dirty="0">
                <a:highlight>
                  <a:srgbClr val="000000">
                    <a:alpha val="0"/>
                  </a:srgbClr>
                </a:highlight>
                <a:latin typeface="Verdana"/>
                <a:ea typeface="Verdana"/>
                <a:cs typeface="Arial"/>
              </a:rPr>
              <a:t>(18.11.2022 ж. 603-отырыс хаттамасы)</a:t>
            </a:r>
          </a:p>
          <a:p>
            <a:pPr marL="342897" indent="-342897" algn="just" defTabSz="895342">
              <a:spcAft>
                <a:spcPts val="600"/>
              </a:spcAft>
              <a:buClr>
                <a:schemeClr val="tx2"/>
              </a:buClr>
              <a:buFont typeface="Wingdings" panose="05000000000000000000" pitchFamily="2" charset="2"/>
              <a:buChar char="Ø"/>
              <a:tabLst>
                <a:tab pos="450211" algn="l"/>
              </a:tabLst>
            </a:pPr>
            <a:endParaRPr lang="ru-RU" sz="2800" b="1" dirty="0">
              <a:latin typeface="Verdana" panose="020B0604030504040204" pitchFamily="34" charset="0"/>
              <a:ea typeface="Verdana" panose="020B0604030504040204" pitchFamily="34" charset="0"/>
            </a:endParaRPr>
          </a:p>
          <a:p>
            <a:pPr marL="342897" indent="-342897" algn="just" defTabSz="895342" rtl="0">
              <a:spcAft>
                <a:spcPts val="600"/>
              </a:spcAft>
              <a:buClr>
                <a:schemeClr val="tx2"/>
              </a:buClr>
              <a:buFont typeface="Wingdings" panose="05000000000000000000" pitchFamily="2" charset="2"/>
              <a:buChar char="Ø"/>
              <a:tabLst>
                <a:tab pos="450211" algn="l"/>
              </a:tabLst>
            </a:pPr>
            <a:r>
              <a:rPr lang="kk" sz="2800" b="1" i="0" u="none" strike="noStrike" dirty="0">
                <a:highlight>
                  <a:srgbClr val="000000">
                    <a:alpha val="0"/>
                  </a:srgbClr>
                </a:highlight>
                <a:latin typeface="Verdana"/>
                <a:ea typeface="Verdana"/>
              </a:rPr>
              <a:t>"Сақтандыру қызметі туралы" ҚР Заңы</a:t>
            </a:r>
            <a:r>
              <a:rPr lang="kk" sz="2800" b="0" i="0" u="none" strike="noStrike" dirty="0">
                <a:highlight>
                  <a:srgbClr val="000000">
                    <a:alpha val="0"/>
                  </a:srgbClr>
                </a:highlight>
                <a:latin typeface="Verdana"/>
                <a:ea typeface="Verdana"/>
              </a:rPr>
              <a:t> KazakhExport-қа сақтандыру және қайта сақтандыруға байланысты емес қосымша функциялардың берілуін шектейді </a:t>
            </a:r>
            <a:r>
              <a:rPr lang="kk" sz="2400" b="0" i="1" u="none" strike="noStrike" dirty="0">
                <a:highlight>
                  <a:srgbClr val="000000">
                    <a:alpha val="0"/>
                  </a:srgbClr>
                </a:highlight>
                <a:latin typeface="Verdana"/>
                <a:ea typeface="Verdana"/>
              </a:rPr>
              <a:t>(ҚРЗ 11-бабының 3-тармағы) </a:t>
            </a:r>
            <a:endParaRPr lang="ru-RU" sz="2400" i="1" dirty="0" smtClean="0">
              <a:latin typeface="Verdana" panose="020B0604030504040204" pitchFamily="34" charset="0"/>
              <a:ea typeface="Verdana" panose="020B0604030504040204" pitchFamily="34" charset="0"/>
            </a:endParaRPr>
          </a:p>
          <a:p>
            <a:pPr marL="342897" indent="-342897" algn="just" defTabSz="895342">
              <a:spcAft>
                <a:spcPts val="600"/>
              </a:spcAft>
              <a:buClr>
                <a:schemeClr val="tx2"/>
              </a:buClr>
              <a:buFont typeface="Wingdings" panose="05000000000000000000" pitchFamily="2" charset="2"/>
              <a:buChar char="Ø"/>
              <a:tabLst>
                <a:tab pos="450211" algn="l"/>
              </a:tabLst>
            </a:pPr>
            <a:endParaRPr lang="ru-RU" sz="2800" b="1" i="1" dirty="0">
              <a:latin typeface="Verdana" panose="020B0604030504040204" pitchFamily="34" charset="0"/>
              <a:ea typeface="Verdana" panose="020B0604030504040204" pitchFamily="34" charset="0"/>
            </a:endParaRPr>
          </a:p>
          <a:p>
            <a:pPr marL="342897" indent="-342897" algn="just" defTabSz="895342" rtl="0">
              <a:spcAft>
                <a:spcPts val="600"/>
              </a:spcAft>
              <a:buClr>
                <a:schemeClr val="tx2"/>
              </a:buClr>
              <a:buFont typeface="Wingdings" panose="05000000000000000000" pitchFamily="2" charset="2"/>
              <a:buChar char="Ø"/>
              <a:tabLst>
                <a:tab pos="450211" algn="l"/>
              </a:tabLst>
            </a:pPr>
            <a:r>
              <a:rPr lang="kk" sz="2800" b="1" i="0" u="none" strike="noStrike" dirty="0">
                <a:highlight>
                  <a:srgbClr val="000000">
                    <a:alpha val="0"/>
                  </a:srgbClr>
                </a:highlight>
                <a:latin typeface="Verdana"/>
                <a:ea typeface="Verdana"/>
              </a:rPr>
              <a:t>"Сауда қызметін реттеу </a:t>
            </a:r>
            <a:r>
              <a:rPr lang="kk" sz="2800" b="1" i="0" u="none" strike="noStrike" dirty="0" smtClean="0">
                <a:highlight>
                  <a:srgbClr val="000000">
                    <a:alpha val="0"/>
                  </a:srgbClr>
                </a:highlight>
                <a:latin typeface="Verdana"/>
                <a:ea typeface="Verdana"/>
              </a:rPr>
              <a:t>туралы" ҚР Заңда</a:t>
            </a:r>
            <a:r>
              <a:rPr lang="kk" sz="2800" b="0" i="0" u="none" strike="noStrike" dirty="0" smtClean="0">
                <a:highlight>
                  <a:srgbClr val="000000">
                    <a:alpha val="0"/>
                  </a:srgbClr>
                </a:highlight>
                <a:latin typeface="Verdana"/>
                <a:ea typeface="Verdana"/>
              </a:rPr>
              <a:t> </a:t>
            </a:r>
            <a:r>
              <a:rPr lang="kk" sz="2800" b="0" i="0" u="none" strike="noStrike" dirty="0">
                <a:highlight>
                  <a:srgbClr val="000000">
                    <a:alpha val="0"/>
                  </a:srgbClr>
                </a:highlight>
                <a:latin typeface="Verdana"/>
                <a:ea typeface="Verdana"/>
              </a:rPr>
              <a:t>қазақстандық шикізаттық емес экспортты дамыту және ілгерілету үшін қаржылық шараларды орталықтандырылған түрде қолданатын және әлемдік нарықтарға қатысушылармен өзара іс-қимыл жасайтын ЭКА-ның құқықтық мәртебесін айқындау ұсынылады   </a:t>
            </a:r>
            <a:endParaRPr lang="ru-RU" sz="2800" dirty="0" smtClean="0">
              <a:latin typeface="Verdana" panose="020B0604030504040204" pitchFamily="34" charset="0"/>
              <a:ea typeface="Verdana" panose="020B0604030504040204" pitchFamily="34" charset="0"/>
            </a:endParaRPr>
          </a:p>
          <a:p>
            <a:pPr marL="342897" indent="-342897" algn="just" defTabSz="895342">
              <a:spcAft>
                <a:spcPts val="600"/>
              </a:spcAft>
              <a:buClr>
                <a:schemeClr val="tx2"/>
              </a:buClr>
              <a:buFont typeface="Wingdings" panose="05000000000000000000" pitchFamily="2" charset="2"/>
              <a:buChar char="Ø"/>
              <a:tabLst>
                <a:tab pos="450211" algn="l"/>
              </a:tabLst>
            </a:pPr>
            <a:endParaRPr lang="ru-RU" sz="2800" dirty="0">
              <a:latin typeface="Verdana" panose="020B0604030504040204" pitchFamily="34" charset="0"/>
              <a:ea typeface="Verdana" panose="020B0604030504040204" pitchFamily="34" charset="0"/>
            </a:endParaRPr>
          </a:p>
          <a:p>
            <a:pPr marL="342897" indent="-342897" algn="just" defTabSz="895342" rtl="0">
              <a:spcAft>
                <a:spcPts val="600"/>
              </a:spcAft>
              <a:buClr>
                <a:schemeClr val="tx2"/>
              </a:buClr>
              <a:buFont typeface="Wingdings" panose="05000000000000000000" pitchFamily="2" charset="2"/>
              <a:buChar char="Ø"/>
              <a:tabLst>
                <a:tab pos="450211" algn="l"/>
              </a:tabLst>
            </a:pPr>
            <a:r>
              <a:rPr lang="kk" sz="2800" b="1" i="0" u="none" strike="noStrike" dirty="0">
                <a:highlight>
                  <a:srgbClr val="000000">
                    <a:alpha val="0"/>
                  </a:srgbClr>
                </a:highlight>
                <a:latin typeface="Verdana"/>
                <a:ea typeface="Verdana"/>
              </a:rPr>
              <a:t>KazakhExport</a:t>
            </a:r>
            <a:r>
              <a:rPr lang="kk" sz="2400" b="0" i="1" u="none" strike="noStrike" dirty="0">
                <a:highlight>
                  <a:srgbClr val="000000">
                    <a:alpha val="0"/>
                  </a:srgbClr>
                </a:highlight>
                <a:latin typeface="Verdana"/>
                <a:ea typeface="Verdana"/>
              </a:rPr>
              <a:t> </a:t>
            </a:r>
            <a:r>
              <a:rPr lang="kk" sz="2800" b="1" i="0" u="none" strike="noStrike" dirty="0">
                <a:highlight>
                  <a:srgbClr val="000000">
                    <a:alpha val="0"/>
                  </a:srgbClr>
                </a:highlight>
                <a:latin typeface="Verdana"/>
                <a:ea typeface="Verdana"/>
              </a:rPr>
              <a:t>базасында ЭКА құру</a:t>
            </a:r>
            <a:r>
              <a:rPr lang="kk" sz="2800" b="0" i="0" u="none" strike="noStrike" dirty="0">
                <a:highlight>
                  <a:srgbClr val="000000">
                    <a:alpha val="0"/>
                  </a:srgbClr>
                </a:highlight>
                <a:latin typeface="Verdana"/>
                <a:ea typeface="Verdana"/>
              </a:rPr>
              <a:t> Республикалық бюджеттен қомақты шығындарды талап етпейді </a:t>
            </a:r>
            <a:r>
              <a:rPr lang="kk" sz="2400" b="0" i="1" u="none" strike="noStrike" dirty="0">
                <a:highlight>
                  <a:srgbClr val="000000">
                    <a:alpha val="0"/>
                  </a:srgbClr>
                </a:highlight>
                <a:latin typeface="Verdana"/>
                <a:ea typeface="Verdana"/>
              </a:rPr>
              <a:t>(меншікті капиталы, экспортты қолдау бойынша мемлекеттік кепілдіктер бар</a:t>
            </a:r>
            <a:r>
              <a:rPr lang="kk" sz="2400" b="0" i="1" u="none" strike="noStrike" dirty="0" smtClean="0">
                <a:highlight>
                  <a:srgbClr val="000000">
                    <a:alpha val="0"/>
                  </a:srgbClr>
                </a:highlight>
                <a:latin typeface="Verdana"/>
                <a:ea typeface="Verdana"/>
              </a:rPr>
              <a:t>; </a:t>
            </a:r>
            <a:r>
              <a:rPr lang="kk" sz="2400" b="0" i="1" u="none" strike="noStrike" dirty="0">
                <a:highlight>
                  <a:srgbClr val="000000">
                    <a:alpha val="0"/>
                  </a:srgbClr>
                </a:highlight>
                <a:latin typeface="Verdana"/>
                <a:ea typeface="Verdana"/>
              </a:rPr>
              <a:t>компанияның штаты мен ұйымдық құрылымын ұлғайтуға арналған шығындарды қоспағанда, РБ-да СТФ субсидиялау көзделген)</a:t>
            </a:r>
          </a:p>
          <a:p>
            <a:pPr marL="342897" indent="-342897" algn="just" defTabSz="895342">
              <a:spcAft>
                <a:spcPts val="600"/>
              </a:spcAft>
              <a:buClr>
                <a:schemeClr val="tx2"/>
              </a:buClr>
              <a:buFont typeface="Wingdings" panose="05000000000000000000" pitchFamily="2" charset="2"/>
              <a:buChar char="Ø"/>
              <a:tabLst>
                <a:tab pos="450211" algn="l"/>
              </a:tabLst>
            </a:pPr>
            <a:endParaRPr lang="ru-RU" altLang="en-US" sz="2800" b="1" i="1" dirty="0">
              <a:solidFill>
                <a:schemeClr val="bg1"/>
              </a:solidFill>
              <a:latin typeface="Verdana" panose="020B0604030504040204" pitchFamily="34" charset="0"/>
              <a:ea typeface="Verdana" panose="020B0604030504040204" pitchFamily="34" charset="0"/>
            </a:endParaRPr>
          </a:p>
          <a:p>
            <a:pPr algn="just" defTabSz="895342">
              <a:spcAft>
                <a:spcPts val="600"/>
              </a:spcAft>
              <a:buClr>
                <a:schemeClr val="tx2"/>
              </a:buClr>
              <a:tabLst>
                <a:tab pos="450211" algn="l"/>
              </a:tabLst>
            </a:pPr>
            <a:endParaRPr lang="ru-RU" sz="429" i="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2197323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p:cNvGraphicFramePr>
            <a:graphicFrameLocks noGrp="1"/>
          </p:cNvGraphicFramePr>
          <p:nvPr>
            <p:extLst>
              <p:ext uri="{D42A27DB-BD31-4B8C-83A1-F6EECF244321}">
                <p14:modId xmlns:p14="http://schemas.microsoft.com/office/powerpoint/2010/main" val="1472125613"/>
              </p:ext>
            </p:extLst>
          </p:nvPr>
        </p:nvGraphicFramePr>
        <p:xfrm>
          <a:off x="704663" y="1615421"/>
          <a:ext cx="21170371" cy="6511012"/>
        </p:xfrm>
        <a:graphic>
          <a:graphicData uri="http://schemas.openxmlformats.org/drawingml/2006/table">
            <a:tbl>
              <a:tblPr bandRow="1">
                <a:effectLst>
                  <a:outerShdw blurRad="127000" dist="63500" dir="2700000" algn="tl" rotWithShape="0">
                    <a:prstClr val="black">
                      <a:alpha val="40000"/>
                    </a:prstClr>
                  </a:outerShdw>
                </a:effectLst>
              </a:tblPr>
              <a:tblGrid>
                <a:gridCol w="2942492">
                  <a:extLst>
                    <a:ext uri="{9D8B030D-6E8A-4147-A177-3AD203B41FA5}">
                      <a16:colId xmlns:a16="http://schemas.microsoft.com/office/drawing/2014/main" xmlns="" val="1500474977"/>
                    </a:ext>
                  </a:extLst>
                </a:gridCol>
                <a:gridCol w="3552072">
                  <a:extLst>
                    <a:ext uri="{9D8B030D-6E8A-4147-A177-3AD203B41FA5}">
                      <a16:colId xmlns:a16="http://schemas.microsoft.com/office/drawing/2014/main" xmlns="" val="3308676205"/>
                    </a:ext>
                  </a:extLst>
                </a:gridCol>
                <a:gridCol w="3505977">
                  <a:extLst>
                    <a:ext uri="{9D8B030D-6E8A-4147-A177-3AD203B41FA5}">
                      <a16:colId xmlns:a16="http://schemas.microsoft.com/office/drawing/2014/main" xmlns="" val="828638832"/>
                    </a:ext>
                  </a:extLst>
                </a:gridCol>
                <a:gridCol w="2707341">
                  <a:extLst>
                    <a:ext uri="{9D8B030D-6E8A-4147-A177-3AD203B41FA5}">
                      <a16:colId xmlns:a16="http://schemas.microsoft.com/office/drawing/2014/main" xmlns="" val="3369209087"/>
                    </a:ext>
                  </a:extLst>
                </a:gridCol>
                <a:gridCol w="3962400">
                  <a:extLst>
                    <a:ext uri="{9D8B030D-6E8A-4147-A177-3AD203B41FA5}">
                      <a16:colId xmlns:a16="http://schemas.microsoft.com/office/drawing/2014/main" xmlns="" val="279696368"/>
                    </a:ext>
                  </a:extLst>
                </a:gridCol>
                <a:gridCol w="4500089">
                  <a:extLst>
                    <a:ext uri="{9D8B030D-6E8A-4147-A177-3AD203B41FA5}">
                      <a16:colId xmlns:a16="http://schemas.microsoft.com/office/drawing/2014/main" xmlns="" val="2790620196"/>
                    </a:ext>
                  </a:extLst>
                </a:gridCol>
              </a:tblGrid>
              <a:tr h="754585">
                <a:tc>
                  <a:txBody>
                    <a:bodyPr/>
                    <a:lstStyle/>
                    <a:p>
                      <a:pPr algn="ctr" rtl="0">
                        <a:spcBef>
                          <a:spcPct val="0"/>
                        </a:spcBef>
                        <a:spcAft>
                          <a:spcPct val="0"/>
                        </a:spcAft>
                        <a:defRPr/>
                      </a:pPr>
                      <a:r>
                        <a:rPr lang="kk" sz="3000" b="1" i="0" u="none" strike="noStrike" kern="1200">
                          <a:solidFill>
                            <a:srgbClr val="FFFFFF"/>
                          </a:solidFill>
                          <a:highlight>
                            <a:srgbClr val="000000">
                              <a:alpha val="0"/>
                            </a:srgbClr>
                          </a:highlight>
                          <a:latin typeface="Verdana"/>
                          <a:ea typeface="Verdana"/>
                          <a:cs typeface="+mn-cs"/>
                          <a:sym typeface="+mn-lt"/>
                        </a:rPr>
                        <a:t>Австралия</a:t>
                      </a:r>
                      <a:endParaRPr lang="ru-RU" sz="3000" b="1" kern="1200">
                        <a:solidFill>
                          <a:schemeClr val="bg1"/>
                        </a:solidFill>
                        <a:latin typeface="Verdana" panose="020B0604030504040204" pitchFamily="34" charset="0"/>
                        <a:ea typeface="Verdana" panose="020B0604030504040204" pitchFamily="34" charset="0"/>
                        <a:cs typeface="+mn-cs"/>
                        <a:sym typeface="+mn-lt"/>
                      </a:endParaRP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rgbClr val="042054"/>
                    </a:solidFill>
                  </a:tcPr>
                </a:tc>
                <a:tc>
                  <a:txBody>
                    <a:bodyPr/>
                    <a:lstStyle/>
                    <a:p>
                      <a:pPr algn="ctr" rtl="0"/>
                      <a:r>
                        <a:rPr lang="kk" sz="3000" b="1" i="0" u="none" strike="noStrike" kern="1200" noProof="0">
                          <a:solidFill>
                            <a:srgbClr val="FFFFFF"/>
                          </a:solidFill>
                          <a:highlight>
                            <a:srgbClr val="000000">
                              <a:alpha val="0"/>
                            </a:srgbClr>
                          </a:highlight>
                          <a:latin typeface="Verdana"/>
                          <a:ea typeface="Verdana"/>
                          <a:cs typeface="+mn-cs"/>
                        </a:rPr>
                        <a:t>Венгрия</a:t>
                      </a:r>
                      <a:endParaRPr lang="en-US" sz="3000" b="1" kern="1200" noProof="0" smtClean="0">
                        <a:solidFill>
                          <a:schemeClr val="bg1"/>
                        </a:solidFill>
                        <a:latin typeface="Verdana" panose="020B0604030504040204" pitchFamily="34" charset="0"/>
                        <a:ea typeface="Verdana" panose="020B0604030504040204" pitchFamily="34" charset="0"/>
                        <a:cs typeface="+mn-cs"/>
                      </a:endParaRP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rgbClr val="042054"/>
                    </a:solidFill>
                  </a:tcPr>
                </a:tc>
                <a:tc>
                  <a:txBody>
                    <a:bodyPr/>
                    <a:lstStyle/>
                    <a:p>
                      <a:pPr algn="ctr" rtl="0"/>
                      <a:r>
                        <a:rPr lang="kk" sz="3000" b="1" i="0" u="none" strike="noStrike" kern="1200" noProof="0">
                          <a:solidFill>
                            <a:srgbClr val="FFFFFF"/>
                          </a:solidFill>
                          <a:highlight>
                            <a:srgbClr val="000000">
                              <a:alpha val="0"/>
                            </a:srgbClr>
                          </a:highlight>
                          <a:latin typeface="Verdana"/>
                          <a:ea typeface="Verdana"/>
                          <a:cs typeface="+mn-cs"/>
                        </a:rPr>
                        <a:t>Беларусь</a:t>
                      </a: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rgbClr val="042054"/>
                    </a:solidFill>
                  </a:tcPr>
                </a:tc>
                <a:tc>
                  <a:txBody>
                    <a:bodyPr/>
                    <a:lstStyle/>
                    <a:p>
                      <a:pPr algn="ctr" rtl="0"/>
                      <a:r>
                        <a:rPr lang="kk" sz="3000" b="1" i="0" u="none" strike="noStrike" kern="1200" noProof="0">
                          <a:solidFill>
                            <a:srgbClr val="FFFFFF"/>
                          </a:solidFill>
                          <a:highlight>
                            <a:srgbClr val="000000">
                              <a:alpha val="0"/>
                            </a:srgbClr>
                          </a:highlight>
                          <a:latin typeface="Verdana"/>
                          <a:ea typeface="Verdana"/>
                          <a:cs typeface="+mn-cs"/>
                        </a:rPr>
                        <a:t>Ресей</a:t>
                      </a: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rgbClr val="042054"/>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kk" sz="3000" b="1" i="0" u="none" strike="noStrike" kern="1200">
                          <a:solidFill>
                            <a:srgbClr val="FFFFFF"/>
                          </a:solidFill>
                          <a:highlight>
                            <a:srgbClr val="000000">
                              <a:alpha val="0"/>
                            </a:srgbClr>
                          </a:highlight>
                          <a:latin typeface="Verdana"/>
                          <a:ea typeface="Verdana"/>
                          <a:cs typeface="+mn-cs"/>
                        </a:rPr>
                        <a:t>Канада</a:t>
                      </a:r>
                      <a:endParaRPr lang="ru-RU" sz="3000" b="1" kern="1200" smtClean="0">
                        <a:solidFill>
                          <a:schemeClr val="bg1"/>
                        </a:solidFill>
                        <a:latin typeface="Verdana" panose="020B0604030504040204" pitchFamily="34" charset="0"/>
                        <a:ea typeface="Verdana" panose="020B0604030504040204" pitchFamily="34" charset="0"/>
                        <a:cs typeface="+mn-cs"/>
                        <a:sym typeface="+mn-lt"/>
                      </a:endParaRP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rgbClr val="042054"/>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kk" sz="3000" b="1" i="0" u="none" strike="noStrike" kern="1200">
                          <a:solidFill>
                            <a:srgbClr val="FFFFFF"/>
                          </a:solidFill>
                          <a:highlight>
                            <a:srgbClr val="000000">
                              <a:alpha val="0"/>
                            </a:srgbClr>
                          </a:highlight>
                          <a:latin typeface="Verdana"/>
                          <a:ea typeface="Verdana"/>
                          <a:cs typeface="+mn-cs"/>
                          <a:sym typeface="+mn-lt"/>
                        </a:rPr>
                        <a:t>Үндістан</a:t>
                      </a: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rgbClr val="042054"/>
                    </a:solidFill>
                  </a:tcPr>
                </a:tc>
                <a:extLst>
                  <a:ext uri="{0D108BD9-81ED-4DB2-BD59-A6C34878D82A}">
                    <a16:rowId xmlns:a16="http://schemas.microsoft.com/office/drawing/2014/main" xmlns="" val="2072526169"/>
                  </a:ext>
                </a:extLst>
              </a:tr>
              <a:tr h="630501">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kk" sz="2500" b="1" i="1" u="none" strike="noStrike" kern="1200" cap="none" spc="0" normalizeH="0" baseline="0" noProof="0" dirty="0">
                          <a:solidFill>
                            <a:srgbClr val="000000"/>
                          </a:solidFill>
                          <a:highlight>
                            <a:srgbClr val="000000">
                              <a:alpha val="0"/>
                            </a:srgbClr>
                          </a:highlight>
                          <a:uLnTx/>
                          <a:uFillTx/>
                          <a:latin typeface="Verdana"/>
                          <a:ea typeface="Verdana"/>
                          <a:cs typeface="+mn-cs"/>
                        </a:rPr>
                        <a:t>EFA (ЭКА)</a:t>
                      </a:r>
                      <a:endParaRPr kumimoji="0" lang="ru-RU" sz="2500" b="1" i="1" u="none" strike="noStrike" kern="1200" cap="none" spc="0" normalizeH="0" baseline="0" noProof="0" dirty="0" smtClean="0">
                        <a:ln>
                          <a:noFill/>
                        </a:ln>
                        <a:solidFill>
                          <a:schemeClr val="tx1"/>
                        </a:solidFill>
                        <a:effectLst/>
                        <a:uLnTx/>
                        <a:uFillTx/>
                        <a:latin typeface="Verdana" panose="020B0604030504040204" pitchFamily="34" charset="0"/>
                        <a:ea typeface="Verdana" panose="020B0604030504040204" pitchFamily="34" charset="0"/>
                        <a:cs typeface="+mn-cs"/>
                      </a:endParaRP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rgbClr val="B8C4ED"/>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kk" sz="2500" b="1" i="1" u="none" strike="noStrike" kern="1200" cap="none" spc="0" normalizeH="0" baseline="0" noProof="0">
                          <a:solidFill>
                            <a:srgbClr val="000000"/>
                          </a:solidFill>
                          <a:highlight>
                            <a:srgbClr val="000000">
                              <a:alpha val="0"/>
                            </a:srgbClr>
                          </a:highlight>
                          <a:uLnTx/>
                          <a:uFillTx/>
                          <a:latin typeface="Verdana"/>
                          <a:ea typeface="Verdana"/>
                          <a:cs typeface="+mn-cs"/>
                        </a:rPr>
                        <a:t>Эксимбанк</a:t>
                      </a:r>
                      <a:endParaRPr kumimoji="0" lang="ru-RU" sz="2500" b="1" i="1" u="none" strike="noStrike" kern="1200" cap="none" spc="0" normalizeH="0" baseline="0" noProof="0" smtClean="0">
                        <a:ln>
                          <a:noFill/>
                        </a:ln>
                        <a:solidFill>
                          <a:schemeClr val="tx1"/>
                        </a:solidFill>
                        <a:effectLst/>
                        <a:uLnTx/>
                        <a:uFillTx/>
                        <a:latin typeface="Verdana" panose="020B0604030504040204" pitchFamily="34" charset="0"/>
                        <a:ea typeface="Verdana" panose="020B0604030504040204" pitchFamily="34" charset="0"/>
                        <a:cs typeface="+mn-cs"/>
                      </a:endParaRP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ct val="0"/>
                        </a:spcBef>
                        <a:spcAft>
                          <a:spcPts val="400"/>
                        </a:spcAft>
                        <a:buClr>
                          <a:srgbClr val="2868A4"/>
                        </a:buClr>
                        <a:buSzTx/>
                        <a:buFont typeface="+mj-lt"/>
                        <a:buNone/>
                        <a:defRPr/>
                      </a:pPr>
                      <a:r>
                        <a:rPr kumimoji="0" lang="kk" sz="2500" b="1" i="1" u="none" strike="noStrike" kern="1200" cap="none" spc="0" normalizeH="0" baseline="0" noProof="0">
                          <a:solidFill>
                            <a:srgbClr val="000000"/>
                          </a:solidFill>
                          <a:highlight>
                            <a:srgbClr val="000000">
                              <a:alpha val="0"/>
                            </a:srgbClr>
                          </a:highlight>
                          <a:uLnTx/>
                          <a:uFillTx/>
                          <a:latin typeface="Verdana"/>
                          <a:ea typeface="Verdana"/>
                          <a:cs typeface="+mn-cs"/>
                        </a:rPr>
                        <a:t>Белэксимгарант</a:t>
                      </a:r>
                      <a:endParaRPr kumimoji="0" lang="ru-RU" sz="2500" b="1" i="1" u="none" strike="noStrike" kern="1200" cap="none" spc="0" normalizeH="0" baseline="0" noProof="0" smtClean="0">
                        <a:ln>
                          <a:noFill/>
                        </a:ln>
                        <a:solidFill>
                          <a:schemeClr val="tx1"/>
                        </a:solidFill>
                        <a:effectLst/>
                        <a:uLnTx/>
                        <a:uFillTx/>
                        <a:latin typeface="Verdana" panose="020B0604030504040204" pitchFamily="34" charset="0"/>
                        <a:ea typeface="Verdana" panose="020B0604030504040204" pitchFamily="34" charset="0"/>
                        <a:cs typeface="+mn-cs"/>
                      </a:endParaRP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ct val="0"/>
                        </a:spcBef>
                        <a:spcAft>
                          <a:spcPts val="400"/>
                        </a:spcAft>
                        <a:buClr>
                          <a:srgbClr val="2868A4"/>
                        </a:buClr>
                        <a:buSzTx/>
                        <a:buFont typeface="+mj-lt"/>
                        <a:buNone/>
                        <a:defRPr/>
                      </a:pPr>
                      <a:r>
                        <a:rPr kumimoji="0" lang="kk" sz="2500" b="1" i="1" u="none" strike="noStrike" kern="1200" cap="none" spc="0" normalizeH="0" baseline="0" noProof="0">
                          <a:solidFill>
                            <a:srgbClr val="000000"/>
                          </a:solidFill>
                          <a:highlight>
                            <a:srgbClr val="000000">
                              <a:alpha val="0"/>
                            </a:srgbClr>
                          </a:highlight>
                          <a:uLnTx/>
                          <a:uFillTx/>
                          <a:latin typeface="Verdana"/>
                          <a:ea typeface="Verdana"/>
                          <a:cs typeface="+mn-cs"/>
                        </a:rPr>
                        <a:t>РЭЦ тобы </a:t>
                      </a: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ct val="0"/>
                        </a:spcBef>
                        <a:spcAft>
                          <a:spcPts val="400"/>
                        </a:spcAft>
                        <a:buClr>
                          <a:srgbClr val="2868A4"/>
                        </a:buClr>
                        <a:buSzTx/>
                        <a:buFont typeface="+mj-lt"/>
                        <a:buNone/>
                        <a:defRPr/>
                      </a:pPr>
                      <a:r>
                        <a:rPr lang="kk" sz="2500" b="1" i="0" u="none" strike="noStrike" kern="1200">
                          <a:solidFill>
                            <a:srgbClr val="000000"/>
                          </a:solidFill>
                          <a:highlight>
                            <a:srgbClr val="000000">
                              <a:alpha val="0"/>
                            </a:srgbClr>
                          </a:highlight>
                          <a:latin typeface="Verdana"/>
                          <a:ea typeface="Verdana"/>
                          <a:cs typeface="+mn-cs"/>
                        </a:rPr>
                        <a:t>EDC (ЭКА)</a:t>
                      </a:r>
                      <a:endParaRPr kumimoji="0" lang="ru-RU" sz="2500" b="1" i="1" u="none" strike="noStrike" kern="1200" cap="none" spc="0" normalizeH="0" baseline="0">
                        <a:ln>
                          <a:noFill/>
                        </a:ln>
                        <a:solidFill>
                          <a:schemeClr val="tx1"/>
                        </a:solidFill>
                        <a:effectLst/>
                        <a:uLnTx/>
                        <a:uFillTx/>
                        <a:latin typeface="Verdana" panose="020B0604030504040204" pitchFamily="34" charset="0"/>
                        <a:ea typeface="Verdana" panose="020B0604030504040204" pitchFamily="34" charset="0"/>
                        <a:cs typeface="+mn-cs"/>
                      </a:endParaRP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ct val="0"/>
                        </a:spcBef>
                        <a:spcAft>
                          <a:spcPts val="400"/>
                        </a:spcAft>
                        <a:buClr>
                          <a:srgbClr val="2868A4"/>
                        </a:buClr>
                        <a:buSzTx/>
                        <a:buFont typeface="+mj-lt"/>
                        <a:buNone/>
                        <a:defRPr/>
                      </a:pPr>
                      <a:r>
                        <a:rPr kumimoji="0" lang="kk" sz="2500" b="1" i="0" u="none" strike="noStrike" kern="1200" cap="none" spc="0" normalizeH="0" baseline="0">
                          <a:solidFill>
                            <a:srgbClr val="000000"/>
                          </a:solidFill>
                          <a:highlight>
                            <a:srgbClr val="000000">
                              <a:alpha val="0"/>
                            </a:srgbClr>
                          </a:highlight>
                          <a:uLnTx/>
                          <a:uFillTx/>
                          <a:latin typeface="Verdana"/>
                          <a:ea typeface="Verdana"/>
                          <a:cs typeface="+mn-cs"/>
                        </a:rPr>
                        <a:t>ECGC (ЭКА)</a:t>
                      </a:r>
                      <a:endParaRPr kumimoji="0" lang="ru-RU" sz="2500" b="1" i="1" u="none" strike="noStrike" kern="1200" cap="none" spc="0" normalizeH="0" baseline="0">
                        <a:ln>
                          <a:noFill/>
                        </a:ln>
                        <a:solidFill>
                          <a:schemeClr val="tx1"/>
                        </a:solidFill>
                        <a:effectLst/>
                        <a:uLnTx/>
                        <a:uFillTx/>
                        <a:latin typeface="Verdana" panose="020B0604030504040204" pitchFamily="34" charset="0"/>
                        <a:ea typeface="Verdana" panose="020B0604030504040204" pitchFamily="34" charset="0"/>
                        <a:cs typeface="+mn-cs"/>
                      </a:endParaRP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4133920847"/>
                  </a:ext>
                </a:extLst>
              </a:tr>
              <a:tr h="630501">
                <a:tc>
                  <a:txBody>
                    <a:bodyPr/>
                    <a:lstStyle/>
                    <a:p>
                      <a:pPr marL="0" marR="0" lvl="0" indent="0" algn="l" defTabSz="914400" rtl="0" eaLnBrk="1" fontAlgn="b" latinLnBrk="0" hangingPunct="1">
                        <a:lnSpc>
                          <a:spcPct val="100000"/>
                        </a:lnSpc>
                        <a:spcBef>
                          <a:spcPct val="0"/>
                        </a:spcBef>
                        <a:spcAft>
                          <a:spcPts val="400"/>
                        </a:spcAft>
                        <a:buClr>
                          <a:srgbClr val="2868A4"/>
                        </a:buClr>
                        <a:buSzTx/>
                        <a:buFont typeface="+mj-lt"/>
                        <a:buNone/>
                        <a:defRPr/>
                      </a:pPr>
                      <a:r>
                        <a:rPr kumimoji="0" lang="kk" sz="2100" b="0" i="0" u="none" strike="noStrike" kern="1200" cap="none" spc="0" normalizeH="0" baseline="0" noProof="0">
                          <a:solidFill>
                            <a:srgbClr val="042054"/>
                          </a:solidFill>
                          <a:highlight>
                            <a:srgbClr val="000000">
                              <a:alpha val="0"/>
                            </a:srgbClr>
                          </a:highlight>
                          <a:uLnTx/>
                          <a:uFillTx/>
                          <a:latin typeface="Verdana"/>
                          <a:ea typeface="Verdana"/>
                          <a:cs typeface="+mn-cs"/>
                        </a:rPr>
                        <a:t>Сақтандыру</a:t>
                      </a: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ct val="0"/>
                        </a:spcBef>
                        <a:spcAft>
                          <a:spcPts val="400"/>
                        </a:spcAft>
                        <a:buClr>
                          <a:srgbClr val="2868A4"/>
                        </a:buClr>
                        <a:buSzTx/>
                        <a:buFont typeface="+mj-lt"/>
                        <a:buNone/>
                        <a:defRPr/>
                      </a:pPr>
                      <a:r>
                        <a:rPr kumimoji="0" lang="kk" sz="2100" b="0" i="0" u="none" strike="noStrike" kern="1200" cap="none" spc="0" normalizeH="0" baseline="0">
                          <a:solidFill>
                            <a:srgbClr val="042054"/>
                          </a:solidFill>
                          <a:highlight>
                            <a:srgbClr val="000000">
                              <a:alpha val="0"/>
                            </a:srgbClr>
                          </a:highlight>
                          <a:uLnTx/>
                          <a:uFillTx/>
                          <a:latin typeface="Verdana"/>
                          <a:ea typeface="Verdana"/>
                          <a:cs typeface="+mn-cs"/>
                        </a:rPr>
                        <a:t>Кредиттеу</a:t>
                      </a:r>
                      <a:endParaRPr kumimoji="0" lang="ru-RU" sz="2100" b="0" i="0" u="none" strike="noStrike" kern="1200" cap="none" spc="0" normalizeH="0" baseline="0">
                        <a:ln>
                          <a:noFill/>
                        </a:ln>
                        <a:solidFill>
                          <a:srgbClr val="042054"/>
                        </a:solidFill>
                        <a:effectLst/>
                        <a:uLnTx/>
                        <a:uFillTx/>
                        <a:latin typeface="Verdana" panose="020B0604030504040204" pitchFamily="34" charset="0"/>
                        <a:ea typeface="Verdana" panose="020B0604030504040204" pitchFamily="34" charset="0"/>
                        <a:cs typeface="+mn-cs"/>
                      </a:endParaRP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ct val="0"/>
                        </a:spcBef>
                        <a:spcAft>
                          <a:spcPts val="400"/>
                        </a:spcAft>
                        <a:buClr>
                          <a:srgbClr val="2868A4"/>
                        </a:buClr>
                        <a:buSzTx/>
                        <a:buFont typeface="+mj-lt"/>
                        <a:buNone/>
                        <a:defRPr/>
                      </a:pPr>
                      <a:r>
                        <a:rPr kumimoji="0" lang="kk" sz="2100" b="0" i="0" u="none" strike="noStrike" kern="1200" cap="none" spc="0" normalizeH="0" baseline="0" noProof="0">
                          <a:solidFill>
                            <a:srgbClr val="042054"/>
                          </a:solidFill>
                          <a:highlight>
                            <a:srgbClr val="000000">
                              <a:alpha val="0"/>
                            </a:srgbClr>
                          </a:highlight>
                          <a:uLnTx/>
                          <a:uFillTx/>
                          <a:latin typeface="Verdana"/>
                          <a:ea typeface="Verdana"/>
                          <a:cs typeface="+mn-cs"/>
                        </a:rPr>
                        <a:t>Сақтандыру</a:t>
                      </a: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ct val="0"/>
                        </a:spcBef>
                        <a:spcAft>
                          <a:spcPts val="400"/>
                        </a:spcAft>
                        <a:buClr>
                          <a:srgbClr val="2868A4"/>
                        </a:buClr>
                        <a:buSzTx/>
                        <a:buFont typeface="+mj-lt"/>
                        <a:buNone/>
                        <a:defRPr/>
                      </a:pPr>
                      <a:r>
                        <a:rPr kumimoji="0" lang="kk" sz="2100" b="0" i="0" u="none" strike="noStrike" kern="1200" cap="none" spc="0" normalizeH="0" baseline="0" noProof="0">
                          <a:solidFill>
                            <a:srgbClr val="042054"/>
                          </a:solidFill>
                          <a:highlight>
                            <a:srgbClr val="000000">
                              <a:alpha val="0"/>
                            </a:srgbClr>
                          </a:highlight>
                          <a:uLnTx/>
                          <a:uFillTx/>
                          <a:latin typeface="Verdana"/>
                          <a:ea typeface="Verdana"/>
                          <a:cs typeface="+mn-cs"/>
                        </a:rPr>
                        <a:t>Сервистік қолдау</a:t>
                      </a: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noFill/>
                  </a:tcPr>
                </a:tc>
                <a:tc>
                  <a:txBody>
                    <a:bodyPr/>
                    <a:lstStyle/>
                    <a:p>
                      <a:pPr algn="l" rtl="0"/>
                      <a:r>
                        <a:rPr kumimoji="0" lang="kk" sz="2100" b="0" i="0" u="none" strike="noStrike" kern="1200" cap="none" spc="0" normalizeH="0" baseline="0">
                          <a:solidFill>
                            <a:srgbClr val="042054"/>
                          </a:solidFill>
                          <a:highlight>
                            <a:srgbClr val="000000">
                              <a:alpha val="0"/>
                            </a:srgbClr>
                          </a:highlight>
                          <a:uLnTx/>
                          <a:uFillTx/>
                          <a:latin typeface="Verdana"/>
                          <a:ea typeface="Verdana"/>
                          <a:cs typeface="+mn-cs"/>
                        </a:rPr>
                        <a:t>Сақтандыру</a:t>
                      </a:r>
                      <a:endParaRPr kumimoji="0" lang="ru-RU" sz="2100" b="0" i="0" u="none" strike="noStrike" kern="1200" cap="none" spc="0" normalizeH="0" baseline="0">
                        <a:ln>
                          <a:noFill/>
                        </a:ln>
                        <a:solidFill>
                          <a:srgbClr val="042054"/>
                        </a:solidFill>
                        <a:effectLst/>
                        <a:uLnTx/>
                        <a:uFillTx/>
                        <a:latin typeface="Verdana" panose="020B0604030504040204" pitchFamily="34" charset="0"/>
                        <a:ea typeface="Verdana" panose="020B0604030504040204" pitchFamily="34" charset="0"/>
                        <a:cs typeface="+mn-cs"/>
                      </a:endParaRP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noFill/>
                  </a:tcPr>
                </a:tc>
                <a:tc>
                  <a:txBody>
                    <a:bodyPr/>
                    <a:lstStyle/>
                    <a:p>
                      <a:pPr rtl="0"/>
                      <a:r>
                        <a:rPr kumimoji="0" lang="kk" sz="2100" b="0" i="0" u="none" strike="noStrike" kern="1200" cap="none" spc="0" normalizeH="0" baseline="0">
                          <a:solidFill>
                            <a:srgbClr val="042054"/>
                          </a:solidFill>
                          <a:highlight>
                            <a:srgbClr val="000000">
                              <a:alpha val="0"/>
                            </a:srgbClr>
                          </a:highlight>
                          <a:uLnTx/>
                          <a:uFillTx/>
                          <a:latin typeface="Verdana"/>
                          <a:ea typeface="Verdana"/>
                          <a:cs typeface="+mn-cs"/>
                        </a:rPr>
                        <a:t>Сақтандыру</a:t>
                      </a:r>
                      <a:endParaRPr kumimoji="0" lang="ru-RU" sz="2100" b="0" i="0" u="none" strike="noStrike" kern="1200" cap="none" spc="0" normalizeH="0" baseline="0">
                        <a:ln>
                          <a:noFill/>
                        </a:ln>
                        <a:solidFill>
                          <a:srgbClr val="042054"/>
                        </a:solidFill>
                        <a:effectLst/>
                        <a:uLnTx/>
                        <a:uFillTx/>
                        <a:latin typeface="Verdana" panose="020B0604030504040204" pitchFamily="34" charset="0"/>
                        <a:ea typeface="Verdana" panose="020B0604030504040204" pitchFamily="34" charset="0"/>
                        <a:cs typeface="+mn-cs"/>
                      </a:endParaRP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noFill/>
                  </a:tcPr>
                </a:tc>
                <a:extLst>
                  <a:ext uri="{0D108BD9-81ED-4DB2-BD59-A6C34878D82A}">
                    <a16:rowId xmlns:a16="http://schemas.microsoft.com/office/drawing/2014/main" xmlns="" val="496973368"/>
                  </a:ext>
                </a:extLst>
              </a:tr>
              <a:tr h="630501">
                <a:tc>
                  <a:txBody>
                    <a:bodyPr/>
                    <a:lstStyle/>
                    <a:p>
                      <a:pPr marL="0" marR="0" lvl="0" indent="0" algn="l" defTabSz="914400" rtl="0" eaLnBrk="1" fontAlgn="b" latinLnBrk="0" hangingPunct="1">
                        <a:lnSpc>
                          <a:spcPct val="100000"/>
                        </a:lnSpc>
                        <a:spcBef>
                          <a:spcPct val="0"/>
                        </a:spcBef>
                        <a:spcAft>
                          <a:spcPts val="400"/>
                        </a:spcAft>
                        <a:buClr>
                          <a:srgbClr val="2868A4"/>
                        </a:buClr>
                        <a:buSzTx/>
                        <a:buFont typeface="+mj-lt"/>
                        <a:buNone/>
                        <a:defRPr/>
                      </a:pPr>
                      <a:r>
                        <a:rPr kumimoji="0" lang="kk" sz="2100" b="0" i="0" u="none" strike="noStrike" kern="1200" cap="none" spc="0" normalizeH="0" baseline="0" noProof="0">
                          <a:solidFill>
                            <a:srgbClr val="042054"/>
                          </a:solidFill>
                          <a:highlight>
                            <a:srgbClr val="000000">
                              <a:alpha val="0"/>
                            </a:srgbClr>
                          </a:highlight>
                          <a:uLnTx/>
                          <a:uFillTx/>
                          <a:latin typeface="Verdana"/>
                          <a:ea typeface="Verdana"/>
                          <a:cs typeface="+mn-cs"/>
                        </a:rPr>
                        <a:t>Қайта сақтандыру</a:t>
                      </a:r>
                      <a:endParaRPr kumimoji="0" lang="en-US" sz="2100" b="0" i="0" u="none" strike="noStrike" kern="1200" cap="none" spc="0" normalizeH="0" baseline="0" noProof="0" smtClean="0">
                        <a:ln>
                          <a:noFill/>
                        </a:ln>
                        <a:solidFill>
                          <a:srgbClr val="042054"/>
                        </a:solidFill>
                        <a:effectLst/>
                        <a:uLnTx/>
                        <a:uFillTx/>
                        <a:latin typeface="Verdana" panose="020B0604030504040204" pitchFamily="34" charset="0"/>
                        <a:ea typeface="Verdana" panose="020B0604030504040204" pitchFamily="34" charset="0"/>
                        <a:cs typeface="+mn-cs"/>
                      </a:endParaRP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ct val="0"/>
                        </a:spcBef>
                        <a:spcAft>
                          <a:spcPts val="400"/>
                        </a:spcAft>
                        <a:buClr>
                          <a:srgbClr val="2868A4"/>
                        </a:buClr>
                        <a:buSzTx/>
                        <a:buFont typeface="+mj-lt"/>
                        <a:buNone/>
                        <a:defRPr/>
                      </a:pPr>
                      <a:r>
                        <a:rPr kumimoji="0" lang="kk" sz="2100" b="0" i="0" u="none" strike="noStrike" kern="1200" cap="none" spc="0" normalizeH="0" baseline="0" noProof="0">
                          <a:solidFill>
                            <a:srgbClr val="042054"/>
                          </a:solidFill>
                          <a:highlight>
                            <a:srgbClr val="000000">
                              <a:alpha val="0"/>
                            </a:srgbClr>
                          </a:highlight>
                          <a:uLnTx/>
                          <a:uFillTx/>
                          <a:latin typeface="Verdana"/>
                          <a:ea typeface="Verdana"/>
                          <a:cs typeface="+mn-cs"/>
                        </a:rPr>
                        <a:t>Кепілдік</a:t>
                      </a: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ct val="0"/>
                        </a:spcBef>
                        <a:spcAft>
                          <a:spcPts val="400"/>
                        </a:spcAft>
                        <a:buClr>
                          <a:srgbClr val="2868A4"/>
                        </a:buClr>
                        <a:buSzTx/>
                        <a:buFont typeface="+mj-lt"/>
                        <a:buNone/>
                        <a:defRPr/>
                      </a:pPr>
                      <a:r>
                        <a:rPr kumimoji="0" lang="kk" sz="2100" b="0" i="0" u="none" strike="noStrike" kern="1200" cap="none" spc="0" normalizeH="0" baseline="0" noProof="0">
                          <a:solidFill>
                            <a:srgbClr val="042054"/>
                          </a:solidFill>
                          <a:highlight>
                            <a:srgbClr val="000000">
                              <a:alpha val="0"/>
                            </a:srgbClr>
                          </a:highlight>
                          <a:uLnTx/>
                          <a:uFillTx/>
                          <a:latin typeface="Verdana"/>
                          <a:ea typeface="Verdana"/>
                          <a:cs typeface="+mn-cs"/>
                        </a:rPr>
                        <a:t>Қайта сақтандыру</a:t>
                      </a:r>
                      <a:endParaRPr kumimoji="0" lang="en-US" sz="2100" b="0" i="0" u="none" strike="noStrike" kern="1200" cap="none" spc="0" normalizeH="0" baseline="0" noProof="0" smtClean="0">
                        <a:ln>
                          <a:noFill/>
                        </a:ln>
                        <a:solidFill>
                          <a:srgbClr val="042054"/>
                        </a:solidFill>
                        <a:effectLst/>
                        <a:uLnTx/>
                        <a:uFillTx/>
                        <a:latin typeface="Verdana" panose="020B0604030504040204" pitchFamily="34" charset="0"/>
                        <a:ea typeface="Verdana" panose="020B0604030504040204" pitchFamily="34" charset="0"/>
                        <a:cs typeface="+mn-cs"/>
                      </a:endParaRP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kk" sz="2100" b="0" i="0" u="none" strike="noStrike" kern="1200" cap="none" spc="0" normalizeH="0" baseline="0" noProof="0">
                          <a:solidFill>
                            <a:srgbClr val="042054"/>
                          </a:solidFill>
                          <a:highlight>
                            <a:srgbClr val="000000">
                              <a:alpha val="0"/>
                            </a:srgbClr>
                          </a:highlight>
                          <a:uLnTx/>
                          <a:uFillTx/>
                          <a:latin typeface="Verdana"/>
                          <a:ea typeface="Verdana"/>
                          <a:cs typeface="+mn-cs"/>
                        </a:rPr>
                        <a:t>Субсидиялау</a:t>
                      </a:r>
                      <a:endParaRPr kumimoji="0" lang="en-US" sz="2100" b="0" i="0" u="none" strike="noStrike" kern="1200" cap="none" spc="0" normalizeH="0" baseline="0" noProof="0" smtClean="0">
                        <a:ln>
                          <a:noFill/>
                        </a:ln>
                        <a:solidFill>
                          <a:srgbClr val="042054"/>
                        </a:solidFill>
                        <a:effectLst/>
                        <a:uLnTx/>
                        <a:uFillTx/>
                        <a:latin typeface="Verdana" panose="020B0604030504040204" pitchFamily="34" charset="0"/>
                        <a:ea typeface="Verdana" panose="020B0604030504040204" pitchFamily="34" charset="0"/>
                        <a:cs typeface="+mn-cs"/>
                      </a:endParaRP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ct val="0"/>
                        </a:spcBef>
                        <a:spcAft>
                          <a:spcPts val="400"/>
                        </a:spcAft>
                        <a:buClr>
                          <a:srgbClr val="2868A4"/>
                        </a:buClr>
                        <a:buSzTx/>
                        <a:buFont typeface="+mj-lt"/>
                        <a:buNone/>
                        <a:defRPr/>
                      </a:pPr>
                      <a:r>
                        <a:rPr kumimoji="0" lang="kk" sz="2100" b="0" i="0" u="none" strike="noStrike" kern="1200" cap="none" spc="0" normalizeH="0" baseline="0">
                          <a:solidFill>
                            <a:srgbClr val="042054"/>
                          </a:solidFill>
                          <a:highlight>
                            <a:srgbClr val="000000">
                              <a:alpha val="0"/>
                            </a:srgbClr>
                          </a:highlight>
                          <a:uLnTx/>
                          <a:uFillTx/>
                          <a:latin typeface="Verdana"/>
                          <a:ea typeface="Verdana"/>
                          <a:cs typeface="+mn-cs"/>
                        </a:rPr>
                        <a:t>Жобалық қаржыландыру</a:t>
                      </a: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ct val="0"/>
                        </a:spcBef>
                        <a:spcAft>
                          <a:spcPts val="400"/>
                        </a:spcAft>
                        <a:buClr>
                          <a:srgbClr val="2868A4"/>
                        </a:buClr>
                        <a:buSzTx/>
                        <a:buFont typeface="+mj-lt"/>
                        <a:buNone/>
                        <a:defRPr/>
                      </a:pPr>
                      <a:r>
                        <a:rPr kumimoji="0" lang="kk" sz="2100" b="0" i="0" u="none" strike="noStrike" kern="1200" cap="none" spc="0" normalizeH="0" baseline="0">
                          <a:solidFill>
                            <a:srgbClr val="042054"/>
                          </a:solidFill>
                          <a:highlight>
                            <a:srgbClr val="000000">
                              <a:alpha val="0"/>
                            </a:srgbClr>
                          </a:highlight>
                          <a:uLnTx/>
                          <a:uFillTx/>
                          <a:latin typeface="Verdana"/>
                          <a:ea typeface="Verdana"/>
                          <a:cs typeface="+mn-cs"/>
                        </a:rPr>
                        <a:t>Кредиттеу</a:t>
                      </a: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chemeClr val="bg1"/>
                    </a:solidFill>
                  </a:tcPr>
                </a:tc>
                <a:extLst>
                  <a:ext uri="{0D108BD9-81ED-4DB2-BD59-A6C34878D82A}">
                    <a16:rowId xmlns:a16="http://schemas.microsoft.com/office/drawing/2014/main" xmlns="" val="729254193"/>
                  </a:ext>
                </a:extLst>
              </a:tr>
              <a:tr h="630501">
                <a:tc>
                  <a:txBody>
                    <a:bodyPr/>
                    <a:lstStyle/>
                    <a:p>
                      <a:pPr marL="0" marR="0" lvl="0" indent="0" algn="l" defTabSz="914400" rtl="0" eaLnBrk="1" fontAlgn="b" latinLnBrk="0" hangingPunct="1">
                        <a:lnSpc>
                          <a:spcPct val="100000"/>
                        </a:lnSpc>
                        <a:spcBef>
                          <a:spcPct val="0"/>
                        </a:spcBef>
                        <a:spcAft>
                          <a:spcPts val="400"/>
                        </a:spcAft>
                        <a:buClr>
                          <a:srgbClr val="2868A4"/>
                        </a:buClr>
                        <a:buSzTx/>
                        <a:buFont typeface="+mj-lt"/>
                        <a:buNone/>
                        <a:defRPr/>
                      </a:pPr>
                      <a:r>
                        <a:rPr kumimoji="0" lang="kk" sz="2100" b="0" i="0" u="none" strike="noStrike" kern="1200" cap="none" spc="0" normalizeH="0" baseline="0" noProof="0">
                          <a:solidFill>
                            <a:srgbClr val="042054"/>
                          </a:solidFill>
                          <a:highlight>
                            <a:srgbClr val="000000">
                              <a:alpha val="0"/>
                            </a:srgbClr>
                          </a:highlight>
                          <a:uLnTx/>
                          <a:uFillTx/>
                          <a:latin typeface="Verdana"/>
                          <a:ea typeface="Verdana"/>
                          <a:cs typeface="+mn-cs"/>
                        </a:rPr>
                        <a:t>Субсидиялау</a:t>
                      </a:r>
                      <a:endParaRPr kumimoji="0" lang="en-US" sz="2100" b="0" i="0" u="none" strike="noStrike" kern="1200" cap="none" spc="0" normalizeH="0" baseline="0" noProof="0" smtClean="0">
                        <a:ln>
                          <a:noFill/>
                        </a:ln>
                        <a:solidFill>
                          <a:srgbClr val="042054"/>
                        </a:solidFill>
                        <a:effectLst/>
                        <a:uLnTx/>
                        <a:uFillTx/>
                        <a:latin typeface="Verdana" panose="020B0604030504040204" pitchFamily="34" charset="0"/>
                        <a:ea typeface="Verdana" panose="020B0604030504040204" pitchFamily="34" charset="0"/>
                        <a:cs typeface="+mn-cs"/>
                      </a:endParaRP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kk" sz="2200" b="1" i="1" u="none" strike="noStrike" kern="1200" cap="none" spc="0" normalizeH="0" baseline="0" noProof="0">
                          <a:solidFill>
                            <a:srgbClr val="000000"/>
                          </a:solidFill>
                          <a:highlight>
                            <a:srgbClr val="000000">
                              <a:alpha val="0"/>
                            </a:srgbClr>
                          </a:highlight>
                          <a:uLnTx/>
                          <a:uFillTx/>
                          <a:latin typeface="Verdana"/>
                          <a:ea typeface="Verdana"/>
                          <a:cs typeface="+mn-cs"/>
                        </a:rPr>
                        <a:t>Мехиб (ЭКА)</a:t>
                      </a: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b" latinLnBrk="0" hangingPunct="1">
                        <a:lnSpc>
                          <a:spcPct val="100000"/>
                        </a:lnSpc>
                        <a:spcBef>
                          <a:spcPct val="0"/>
                        </a:spcBef>
                        <a:spcAft>
                          <a:spcPts val="400"/>
                        </a:spcAft>
                        <a:buClr>
                          <a:srgbClr val="2868A4"/>
                        </a:buClr>
                        <a:buSzTx/>
                        <a:buFont typeface="+mj-lt"/>
                        <a:buNone/>
                        <a:defRPr/>
                      </a:pPr>
                      <a:r>
                        <a:rPr kumimoji="0" lang="kk" sz="2100" b="0" i="0" u="none" strike="noStrike" kern="1200" cap="none" spc="0" normalizeH="0" baseline="0" noProof="0">
                          <a:solidFill>
                            <a:srgbClr val="042054"/>
                          </a:solidFill>
                          <a:highlight>
                            <a:srgbClr val="000000">
                              <a:alpha val="0"/>
                            </a:srgbClr>
                          </a:highlight>
                          <a:uLnTx/>
                          <a:uFillTx/>
                          <a:latin typeface="Verdana"/>
                          <a:ea typeface="Verdana"/>
                          <a:cs typeface="+mn-cs"/>
                        </a:rPr>
                        <a:t>Субсидиялау</a:t>
                      </a:r>
                      <a:endParaRPr kumimoji="0" lang="en-US" sz="2100" b="0" i="0" u="none" strike="noStrike" kern="1200" cap="none" spc="0" normalizeH="0" baseline="0" noProof="0" smtClean="0">
                        <a:ln>
                          <a:noFill/>
                        </a:ln>
                        <a:solidFill>
                          <a:srgbClr val="042054"/>
                        </a:solidFill>
                        <a:effectLst/>
                        <a:uLnTx/>
                        <a:uFillTx/>
                        <a:latin typeface="Verdana" panose="020B0604030504040204" pitchFamily="34" charset="0"/>
                        <a:ea typeface="Verdana" panose="020B0604030504040204" pitchFamily="34" charset="0"/>
                        <a:cs typeface="+mn-cs"/>
                      </a:endParaRP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noFill/>
                  </a:tcPr>
                </a:tc>
                <a:tc>
                  <a:txBody>
                    <a:bodyPr/>
                    <a:lstStyle/>
                    <a:p>
                      <a:pPr algn="ctr" rtl="0"/>
                      <a:r>
                        <a:rPr lang="kk" sz="2200" b="1" i="1" u="none" strike="noStrike">
                          <a:highlight>
                            <a:srgbClr val="000000">
                              <a:alpha val="0"/>
                            </a:srgbClr>
                          </a:highlight>
                          <a:latin typeface="Verdana"/>
                          <a:ea typeface="Verdana"/>
                        </a:rPr>
                        <a:t>ЭКСАР (ЭКА)</a:t>
                      </a:r>
                      <a:endParaRPr lang="ru-RU" sz="2200" b="1" i="1">
                        <a:latin typeface="Verdana" panose="020B0604030504040204" pitchFamily="34" charset="0"/>
                        <a:ea typeface="Verdana" panose="020B0604030504040204" pitchFamily="34" charset="0"/>
                      </a:endParaRP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b" latinLnBrk="0" hangingPunct="1">
                        <a:lnSpc>
                          <a:spcPct val="100000"/>
                        </a:lnSpc>
                        <a:spcBef>
                          <a:spcPct val="0"/>
                        </a:spcBef>
                        <a:spcAft>
                          <a:spcPts val="400"/>
                        </a:spcAft>
                        <a:buClr>
                          <a:srgbClr val="2868A4"/>
                        </a:buClr>
                        <a:buSzTx/>
                        <a:buFont typeface="+mj-lt"/>
                        <a:buNone/>
                        <a:defRPr/>
                      </a:pPr>
                      <a:r>
                        <a:rPr kumimoji="0" lang="kk" sz="2100" b="0" i="0" u="none" strike="noStrike" kern="1200" cap="none" spc="0" normalizeH="0" baseline="0">
                          <a:solidFill>
                            <a:srgbClr val="042054"/>
                          </a:solidFill>
                          <a:highlight>
                            <a:srgbClr val="000000">
                              <a:alpha val="0"/>
                            </a:srgbClr>
                          </a:highlight>
                          <a:uLnTx/>
                          <a:uFillTx/>
                          <a:latin typeface="Verdana"/>
                          <a:ea typeface="Verdana"/>
                          <a:cs typeface="+mn-cs"/>
                        </a:rPr>
                        <a:t>Кепілдік</a:t>
                      </a: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ct val="0"/>
                        </a:spcBef>
                        <a:spcAft>
                          <a:spcPts val="400"/>
                        </a:spcAft>
                        <a:buClr>
                          <a:srgbClr val="2868A4"/>
                        </a:buClr>
                        <a:buSzTx/>
                        <a:buFont typeface="+mj-lt"/>
                        <a:buNone/>
                        <a:defRPr/>
                      </a:pPr>
                      <a:r>
                        <a:rPr lang="kk" sz="2500" b="1" i="0" u="none" strike="noStrike" kern="1200">
                          <a:solidFill>
                            <a:srgbClr val="000000"/>
                          </a:solidFill>
                          <a:highlight>
                            <a:srgbClr val="000000">
                              <a:alpha val="0"/>
                            </a:srgbClr>
                          </a:highlight>
                          <a:latin typeface="Verdana"/>
                          <a:ea typeface="Verdana"/>
                          <a:cs typeface="+mn-cs"/>
                        </a:rPr>
                        <a:t>Exim Bank</a:t>
                      </a:r>
                      <a:endParaRPr kumimoji="0" lang="ru-RU" sz="2500" b="1" i="0" u="none" strike="noStrike" kern="1200" cap="none" spc="0" normalizeH="0" baseline="0" smtClean="0">
                        <a:ln>
                          <a:noFill/>
                        </a:ln>
                        <a:solidFill>
                          <a:srgbClr val="042054"/>
                        </a:solidFill>
                        <a:effectLst/>
                        <a:uLnTx/>
                        <a:uFillTx/>
                        <a:latin typeface="Verdana" panose="020B0604030504040204" pitchFamily="34" charset="0"/>
                        <a:ea typeface="Verdana" panose="020B0604030504040204" pitchFamily="34" charset="0"/>
                        <a:cs typeface="+mn-cs"/>
                      </a:endParaRP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rgbClr val="B7C5F4"/>
                    </a:solidFill>
                  </a:tcPr>
                </a:tc>
                <a:extLst>
                  <a:ext uri="{0D108BD9-81ED-4DB2-BD59-A6C34878D82A}">
                    <a16:rowId xmlns:a16="http://schemas.microsoft.com/office/drawing/2014/main" xmlns="" val="243219487"/>
                  </a:ext>
                </a:extLst>
              </a:tr>
              <a:tr h="630501">
                <a:tc>
                  <a:txBody>
                    <a:bodyPr/>
                    <a:lstStyle/>
                    <a:p>
                      <a:pPr marL="0" marR="0" lvl="0" indent="0" algn="l" defTabSz="914400" rtl="0" eaLnBrk="1" fontAlgn="b" latinLnBrk="0" hangingPunct="1">
                        <a:lnSpc>
                          <a:spcPct val="100000"/>
                        </a:lnSpc>
                        <a:spcBef>
                          <a:spcPct val="0"/>
                        </a:spcBef>
                        <a:spcAft>
                          <a:spcPts val="400"/>
                        </a:spcAft>
                        <a:buClr>
                          <a:srgbClr val="2868A4"/>
                        </a:buClr>
                        <a:buSzTx/>
                        <a:buFont typeface="+mj-lt"/>
                        <a:buNone/>
                        <a:defRPr/>
                      </a:pPr>
                      <a:r>
                        <a:rPr kumimoji="0" lang="kk" sz="2100" b="0" i="0" u="none" strike="noStrike" kern="1200" cap="none" spc="0" normalizeH="0" baseline="0" noProof="0">
                          <a:solidFill>
                            <a:srgbClr val="042054"/>
                          </a:solidFill>
                          <a:highlight>
                            <a:srgbClr val="000000">
                              <a:alpha val="0"/>
                            </a:srgbClr>
                          </a:highlight>
                          <a:uLnTx/>
                          <a:uFillTx/>
                          <a:latin typeface="Verdana"/>
                          <a:ea typeface="Verdana"/>
                          <a:cs typeface="+mn-cs"/>
                        </a:rPr>
                        <a:t>Кепілдік</a:t>
                      </a: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ct val="0"/>
                        </a:spcBef>
                        <a:spcAft>
                          <a:spcPts val="400"/>
                        </a:spcAft>
                        <a:buClr>
                          <a:srgbClr val="2868A4"/>
                        </a:buClr>
                        <a:buSzTx/>
                        <a:buFont typeface="+mj-lt"/>
                        <a:buNone/>
                        <a:defRPr/>
                      </a:pPr>
                      <a:r>
                        <a:rPr kumimoji="0" lang="kk" sz="2100" b="0" i="0" u="none" strike="noStrike" kern="1200" cap="none" spc="0" normalizeH="0" baseline="0" noProof="0">
                          <a:solidFill>
                            <a:srgbClr val="042054"/>
                          </a:solidFill>
                          <a:highlight>
                            <a:srgbClr val="000000">
                              <a:alpha val="0"/>
                            </a:srgbClr>
                          </a:highlight>
                          <a:uLnTx/>
                          <a:uFillTx/>
                          <a:latin typeface="Verdana"/>
                          <a:ea typeface="Verdana"/>
                          <a:cs typeface="+mn-cs"/>
                        </a:rPr>
                        <a:t>Сақтандыру</a:t>
                      </a: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ct val="0"/>
                        </a:spcBef>
                        <a:spcAft>
                          <a:spcPts val="400"/>
                        </a:spcAft>
                        <a:buClr>
                          <a:srgbClr val="2868A4"/>
                        </a:buClr>
                        <a:buSzTx/>
                        <a:buFont typeface="+mj-lt"/>
                        <a:buNone/>
                        <a:defRPr/>
                      </a:pPr>
                      <a:r>
                        <a:rPr kumimoji="0" lang="kk" sz="2200" b="1" i="1" u="none" strike="noStrike" kern="1200" cap="none" spc="0" normalizeH="0" baseline="0" noProof="0">
                          <a:solidFill>
                            <a:srgbClr val="000000"/>
                          </a:solidFill>
                          <a:highlight>
                            <a:srgbClr val="000000">
                              <a:alpha val="0"/>
                            </a:srgbClr>
                          </a:highlight>
                          <a:uLnTx/>
                          <a:uFillTx/>
                          <a:latin typeface="Verdana"/>
                          <a:ea typeface="Verdana"/>
                          <a:cs typeface="+mn-cs"/>
                        </a:rPr>
                        <a:t>Даму банкі</a:t>
                      </a:r>
                      <a:endParaRPr kumimoji="0" lang="en-US" sz="2200" b="1" i="1" u="none" strike="noStrike" kern="1200" cap="none" spc="0" normalizeH="0" baseline="0" noProof="0" smtClean="0">
                        <a:ln>
                          <a:noFill/>
                        </a:ln>
                        <a:solidFill>
                          <a:schemeClr val="tx1"/>
                        </a:solidFill>
                        <a:effectLst/>
                        <a:uLnTx/>
                        <a:uFillTx/>
                        <a:latin typeface="Verdana" panose="020B0604030504040204" pitchFamily="34" charset="0"/>
                        <a:ea typeface="Verdana" panose="020B0604030504040204" pitchFamily="34" charset="0"/>
                        <a:cs typeface="+mn-cs"/>
                      </a:endParaRP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b" latinLnBrk="0" hangingPunct="1">
                        <a:lnSpc>
                          <a:spcPct val="100000"/>
                        </a:lnSpc>
                        <a:spcBef>
                          <a:spcPct val="0"/>
                        </a:spcBef>
                        <a:spcAft>
                          <a:spcPts val="400"/>
                        </a:spcAft>
                        <a:buClr>
                          <a:srgbClr val="2868A4"/>
                        </a:buClr>
                        <a:buSzTx/>
                        <a:buFont typeface="+mj-lt"/>
                        <a:buNone/>
                        <a:defRPr/>
                      </a:pPr>
                      <a:r>
                        <a:rPr kumimoji="0" lang="kk" sz="2100" b="0" i="0" u="none" strike="noStrike" kern="1200" cap="none" spc="0" normalizeH="0" baseline="0" noProof="0">
                          <a:solidFill>
                            <a:srgbClr val="042054"/>
                          </a:solidFill>
                          <a:highlight>
                            <a:srgbClr val="000000">
                              <a:alpha val="0"/>
                            </a:srgbClr>
                          </a:highlight>
                          <a:uLnTx/>
                          <a:uFillTx/>
                          <a:latin typeface="Verdana"/>
                          <a:ea typeface="Verdana"/>
                          <a:cs typeface="+mn-cs"/>
                        </a:rPr>
                        <a:t>Сақтандыру</a:t>
                      </a: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ct val="0"/>
                        </a:spcBef>
                        <a:spcAft>
                          <a:spcPts val="400"/>
                        </a:spcAft>
                        <a:buClr>
                          <a:srgbClr val="2868A4"/>
                        </a:buClr>
                        <a:buSzTx/>
                        <a:buFont typeface="+mj-lt"/>
                        <a:buNone/>
                        <a:defRPr/>
                      </a:pPr>
                      <a:endParaRPr kumimoji="0" lang="en-US" sz="2100" b="0" i="0" u="none" strike="noStrike" kern="1200" cap="none" spc="0" normalizeH="0" baseline="0" noProof="0" smtClean="0">
                        <a:ln>
                          <a:noFill/>
                        </a:ln>
                        <a:solidFill>
                          <a:srgbClr val="002060"/>
                        </a:solidFill>
                        <a:effectLst/>
                        <a:uLnTx/>
                        <a:uFillTx/>
                        <a:latin typeface="Verdana" panose="020B0604030504040204" pitchFamily="34" charset="0"/>
                        <a:ea typeface="Verdana" panose="020B0604030504040204" pitchFamily="34" charset="0"/>
                        <a:cs typeface="+mn-cs"/>
                      </a:endParaRP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ct val="0"/>
                        </a:spcBef>
                        <a:spcAft>
                          <a:spcPts val="400"/>
                        </a:spcAft>
                        <a:buClr>
                          <a:srgbClr val="2868A4"/>
                        </a:buClr>
                        <a:buSzTx/>
                        <a:buFont typeface="+mj-lt"/>
                        <a:buNone/>
                        <a:defRPr/>
                      </a:pPr>
                      <a:r>
                        <a:rPr kumimoji="0" lang="kk" sz="2100" b="0" i="0" u="none" strike="noStrike" kern="1200" cap="none" spc="0" normalizeH="0" baseline="0" noProof="0">
                          <a:solidFill>
                            <a:srgbClr val="002060"/>
                          </a:solidFill>
                          <a:highlight>
                            <a:srgbClr val="000000">
                              <a:alpha val="0"/>
                            </a:srgbClr>
                          </a:highlight>
                          <a:uLnTx/>
                          <a:uFillTx/>
                          <a:latin typeface="Verdana"/>
                          <a:ea typeface="Verdana"/>
                          <a:cs typeface="+mn-cs"/>
                        </a:rPr>
                        <a:t>Кредиттеу</a:t>
                      </a:r>
                      <a:endParaRPr kumimoji="0" lang="en-US" sz="2100" b="0" i="0" u="none" strike="noStrike" kern="1200" cap="none" spc="0" normalizeH="0" baseline="0" noProof="0" smtClean="0">
                        <a:ln>
                          <a:noFill/>
                        </a:ln>
                        <a:solidFill>
                          <a:srgbClr val="002060"/>
                        </a:solidFill>
                        <a:effectLst/>
                        <a:uLnTx/>
                        <a:uFillTx/>
                        <a:latin typeface="Verdana" panose="020B0604030504040204" pitchFamily="34" charset="0"/>
                        <a:ea typeface="Verdana" panose="020B0604030504040204" pitchFamily="34" charset="0"/>
                        <a:cs typeface="+mn-cs"/>
                      </a:endParaRP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chemeClr val="bg1"/>
                    </a:solidFill>
                  </a:tcPr>
                </a:tc>
                <a:extLst>
                  <a:ext uri="{0D108BD9-81ED-4DB2-BD59-A6C34878D82A}">
                    <a16:rowId xmlns:a16="http://schemas.microsoft.com/office/drawing/2014/main" xmlns="" val="678980387"/>
                  </a:ext>
                </a:extLst>
              </a:tr>
              <a:tr h="657807">
                <a:tc>
                  <a:txBody>
                    <a:bodyPr/>
                    <a:lstStyle/>
                    <a:p>
                      <a:pPr marL="0" marR="0" lvl="0" indent="0" algn="l" defTabSz="914400" rtl="0" eaLnBrk="1" fontAlgn="b" latinLnBrk="0" hangingPunct="1">
                        <a:lnSpc>
                          <a:spcPct val="100000"/>
                        </a:lnSpc>
                        <a:spcBef>
                          <a:spcPct val="0"/>
                        </a:spcBef>
                        <a:spcAft>
                          <a:spcPts val="400"/>
                        </a:spcAft>
                        <a:buClr>
                          <a:srgbClr val="2868A4"/>
                        </a:buClr>
                        <a:buSzTx/>
                        <a:buFont typeface="+mj-lt"/>
                        <a:buNone/>
                        <a:defRPr/>
                      </a:pPr>
                      <a:r>
                        <a:rPr kumimoji="0" lang="kk" sz="2100" b="0" i="0" u="none" strike="noStrike" kern="1200" cap="none" spc="0" normalizeH="0" baseline="0">
                          <a:solidFill>
                            <a:srgbClr val="042054"/>
                          </a:solidFill>
                          <a:highlight>
                            <a:srgbClr val="000000">
                              <a:alpha val="0"/>
                            </a:srgbClr>
                          </a:highlight>
                          <a:uLnTx/>
                          <a:uFillTx/>
                          <a:latin typeface="Verdana"/>
                          <a:ea typeface="Verdana"/>
                          <a:cs typeface="+mn-cs"/>
                        </a:rPr>
                        <a:t>Кредиттеу </a:t>
                      </a: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ct val="0"/>
                        </a:spcBef>
                        <a:spcAft>
                          <a:spcPts val="400"/>
                        </a:spcAft>
                        <a:buClr>
                          <a:srgbClr val="2868A4"/>
                        </a:buClr>
                        <a:buSzTx/>
                        <a:buFont typeface="+mj-lt"/>
                        <a:buNone/>
                        <a:defRPr/>
                      </a:pPr>
                      <a:r>
                        <a:rPr kumimoji="0" lang="kk" sz="2100" b="0" i="0" u="none" strike="noStrike" kern="1200" cap="none" spc="0" normalizeH="0" baseline="0" noProof="0">
                          <a:solidFill>
                            <a:srgbClr val="042054"/>
                          </a:solidFill>
                          <a:highlight>
                            <a:srgbClr val="000000">
                              <a:alpha val="0"/>
                            </a:srgbClr>
                          </a:highlight>
                          <a:uLnTx/>
                          <a:uFillTx/>
                          <a:latin typeface="Verdana"/>
                          <a:ea typeface="Verdana"/>
                          <a:cs typeface="+mn-cs"/>
                        </a:rPr>
                        <a:t>Қайта сақтандыру</a:t>
                      </a:r>
                      <a:endParaRPr kumimoji="0" lang="en-US" sz="2100" b="0" i="0" u="none" strike="noStrike" kern="1200" cap="none" spc="0" normalizeH="0" baseline="0" noProof="0" smtClean="0">
                        <a:ln>
                          <a:noFill/>
                        </a:ln>
                        <a:solidFill>
                          <a:srgbClr val="042054"/>
                        </a:solidFill>
                        <a:effectLst/>
                        <a:uLnTx/>
                        <a:uFillTx/>
                        <a:latin typeface="Verdana" panose="020B0604030504040204" pitchFamily="34" charset="0"/>
                        <a:ea typeface="Verdana" panose="020B0604030504040204" pitchFamily="34" charset="0"/>
                        <a:cs typeface="+mn-cs"/>
                      </a:endParaRP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ct val="0"/>
                        </a:spcBef>
                        <a:spcAft>
                          <a:spcPts val="400"/>
                        </a:spcAft>
                        <a:buClr>
                          <a:srgbClr val="2868A4"/>
                        </a:buClr>
                        <a:buSzTx/>
                        <a:buFont typeface="+mj-lt"/>
                        <a:buNone/>
                        <a:defRPr/>
                      </a:pPr>
                      <a:r>
                        <a:rPr kumimoji="0" lang="kk" sz="2100" b="0" i="0" u="none" strike="noStrike" kern="1200" cap="none" spc="0" normalizeH="0" baseline="0" noProof="0">
                          <a:solidFill>
                            <a:srgbClr val="042054"/>
                          </a:solidFill>
                          <a:highlight>
                            <a:srgbClr val="000000">
                              <a:alpha val="0"/>
                            </a:srgbClr>
                          </a:highlight>
                          <a:uLnTx/>
                          <a:uFillTx/>
                          <a:latin typeface="Verdana"/>
                          <a:ea typeface="Verdana"/>
                          <a:cs typeface="+mn-cs"/>
                        </a:rPr>
                        <a:t>Кредиттеу</a:t>
                      </a:r>
                      <a:endParaRPr kumimoji="0" lang="en-US" sz="2100" b="0" i="0" u="none" strike="noStrike" kern="1200" cap="none" spc="0" normalizeH="0" baseline="0" noProof="0" smtClean="0">
                        <a:ln>
                          <a:noFill/>
                        </a:ln>
                        <a:solidFill>
                          <a:srgbClr val="042054"/>
                        </a:solidFill>
                        <a:effectLst/>
                        <a:uLnTx/>
                        <a:uFillTx/>
                        <a:latin typeface="Verdana" panose="020B0604030504040204" pitchFamily="34" charset="0"/>
                        <a:ea typeface="Verdana" panose="020B0604030504040204" pitchFamily="34" charset="0"/>
                        <a:cs typeface="+mn-cs"/>
                      </a:endParaRP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ct val="0"/>
                        </a:spcBef>
                        <a:spcAft>
                          <a:spcPts val="400"/>
                        </a:spcAft>
                        <a:buClr>
                          <a:srgbClr val="2868A4"/>
                        </a:buClr>
                        <a:buSzTx/>
                        <a:buFont typeface="+mj-lt"/>
                        <a:buNone/>
                        <a:defRPr/>
                      </a:pPr>
                      <a:r>
                        <a:rPr kumimoji="0" lang="kk" sz="2100" b="0" i="0" u="none" strike="noStrike" kern="1200" cap="none" spc="0" normalizeH="0" baseline="0" noProof="0">
                          <a:solidFill>
                            <a:srgbClr val="042054"/>
                          </a:solidFill>
                          <a:highlight>
                            <a:srgbClr val="000000">
                              <a:alpha val="0"/>
                            </a:srgbClr>
                          </a:highlight>
                          <a:uLnTx/>
                          <a:uFillTx/>
                          <a:latin typeface="Verdana"/>
                          <a:ea typeface="Verdana"/>
                          <a:cs typeface="+mn-cs"/>
                        </a:rPr>
                        <a:t>Қайта сақтандыру</a:t>
                      </a:r>
                      <a:endParaRPr kumimoji="0" lang="en-US" sz="2100" b="0" i="0" u="none" strike="noStrike" kern="1200" cap="none" spc="0" normalizeH="0" baseline="0" noProof="0" smtClean="0">
                        <a:ln>
                          <a:noFill/>
                        </a:ln>
                        <a:solidFill>
                          <a:srgbClr val="042054"/>
                        </a:solidFill>
                        <a:effectLst/>
                        <a:uLnTx/>
                        <a:uFillTx/>
                        <a:latin typeface="Verdana" panose="020B0604030504040204" pitchFamily="34" charset="0"/>
                        <a:ea typeface="Verdana" panose="020B0604030504040204" pitchFamily="34" charset="0"/>
                        <a:cs typeface="+mn-cs"/>
                      </a:endParaRP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ct val="0"/>
                        </a:spcBef>
                        <a:spcAft>
                          <a:spcPts val="400"/>
                        </a:spcAft>
                        <a:buClr>
                          <a:srgbClr val="2868A4"/>
                        </a:buClr>
                        <a:buSzTx/>
                        <a:buFont typeface="+mj-lt"/>
                        <a:buNone/>
                        <a:defRPr/>
                      </a:pPr>
                      <a:endParaRPr kumimoji="0" lang="ru-RU" sz="2100" b="0" i="0" u="none" strike="noStrike" kern="1200" cap="none" spc="0" normalizeH="0" baseline="0" noProof="0" smtClean="0">
                        <a:ln>
                          <a:noFill/>
                        </a:ln>
                        <a:solidFill>
                          <a:srgbClr val="002060"/>
                        </a:solidFill>
                        <a:effectLst/>
                        <a:uLnTx/>
                        <a:uFillTx/>
                        <a:latin typeface="Verdana" panose="020B0604030504040204" pitchFamily="34" charset="0"/>
                        <a:ea typeface="Verdana" panose="020B0604030504040204" pitchFamily="34" charset="0"/>
                        <a:cs typeface="+mn-cs"/>
                      </a:endParaRP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ct val="0"/>
                        </a:spcBef>
                        <a:spcAft>
                          <a:spcPts val="400"/>
                        </a:spcAft>
                        <a:buClr>
                          <a:srgbClr val="2868A4"/>
                        </a:buClr>
                        <a:buSzTx/>
                        <a:buFont typeface="+mj-lt"/>
                        <a:buNone/>
                        <a:defRPr/>
                      </a:pPr>
                      <a:r>
                        <a:rPr kumimoji="0" lang="kk" sz="2100" b="0" i="0" u="none" strike="noStrike" kern="1200" cap="none" spc="0" normalizeH="0" baseline="0" noProof="0">
                          <a:solidFill>
                            <a:srgbClr val="002060"/>
                          </a:solidFill>
                          <a:highlight>
                            <a:srgbClr val="000000">
                              <a:alpha val="0"/>
                            </a:srgbClr>
                          </a:highlight>
                          <a:uLnTx/>
                          <a:uFillTx/>
                          <a:latin typeface="Verdana"/>
                          <a:ea typeface="Verdana"/>
                          <a:cs typeface="+mn-cs"/>
                        </a:rPr>
                        <a:t>Жобалық қаржыландыру</a:t>
                      </a: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chemeClr val="bg1"/>
                    </a:solidFill>
                  </a:tcPr>
                </a:tc>
                <a:extLst>
                  <a:ext uri="{0D108BD9-81ED-4DB2-BD59-A6C34878D82A}">
                    <a16:rowId xmlns:a16="http://schemas.microsoft.com/office/drawing/2014/main" xmlns="" val="2987168793"/>
                  </a:ext>
                </a:extLst>
              </a:tr>
              <a:tr h="657807">
                <a:tc>
                  <a:txBody>
                    <a:bodyPr/>
                    <a:lstStyle/>
                    <a:p>
                      <a:endParaRPr lang="en-US" sz="2200" b="1" noProof="0">
                        <a:latin typeface="Verdana" panose="020B0604030504040204" pitchFamily="34" charset="0"/>
                        <a:ea typeface="Verdana" panose="020B0604030504040204" pitchFamily="34" charset="0"/>
                      </a:endParaRP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2200" b="1" noProof="0" smtClean="0">
                        <a:latin typeface="Verdana" panose="020B0604030504040204" pitchFamily="34" charset="0"/>
                        <a:ea typeface="Verdana" panose="020B0604030504040204" pitchFamily="34" charset="0"/>
                      </a:endParaRP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2200" b="1" noProof="0" smtClean="0">
                        <a:latin typeface="Verdana" panose="020B0604030504040204" pitchFamily="34" charset="0"/>
                        <a:ea typeface="Verdana" panose="020B0604030504040204" pitchFamily="34" charset="0"/>
                      </a:endParaRP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ct val="0"/>
                        </a:spcBef>
                        <a:spcAft>
                          <a:spcPts val="400"/>
                        </a:spcAft>
                        <a:buClr>
                          <a:srgbClr val="2868A4"/>
                        </a:buClr>
                        <a:buSzTx/>
                        <a:buFont typeface="+mj-lt"/>
                        <a:buNone/>
                        <a:defRPr/>
                      </a:pPr>
                      <a:r>
                        <a:rPr kumimoji="0" lang="kk" sz="2200" b="1" i="1" u="none" strike="noStrike" kern="1200" cap="none" spc="0" normalizeH="0" baseline="0" dirty="0" smtClean="0">
                          <a:solidFill>
                            <a:srgbClr val="000000"/>
                          </a:solidFill>
                          <a:highlight>
                            <a:srgbClr val="000000">
                              <a:alpha val="0"/>
                            </a:srgbClr>
                          </a:highlight>
                          <a:uLnTx/>
                          <a:uFillTx/>
                          <a:latin typeface="Verdana"/>
                          <a:ea typeface="Verdana"/>
                          <a:cs typeface="+mn-cs"/>
                        </a:rPr>
                        <a:t>Рос</a:t>
                      </a:r>
                      <a:r>
                        <a:rPr kumimoji="0" lang="kk-KZ" sz="2200" b="1" i="1" u="none" strike="noStrike" kern="1200" cap="none" spc="0" normalizeH="0" baseline="0" dirty="0" smtClean="0">
                          <a:solidFill>
                            <a:srgbClr val="000000"/>
                          </a:solidFill>
                          <a:highlight>
                            <a:srgbClr val="000000">
                              <a:alpha val="0"/>
                            </a:srgbClr>
                          </a:highlight>
                          <a:uLnTx/>
                          <a:uFillTx/>
                          <a:latin typeface="Verdana"/>
                          <a:ea typeface="Verdana"/>
                          <a:cs typeface="+mn-cs"/>
                        </a:rPr>
                        <a:t>э</a:t>
                      </a:r>
                      <a:r>
                        <a:rPr kumimoji="0" lang="kk" sz="2200" b="1" i="1" u="none" strike="noStrike" kern="1200" cap="none" spc="0" normalizeH="0" baseline="0" dirty="0" smtClean="0">
                          <a:solidFill>
                            <a:srgbClr val="000000"/>
                          </a:solidFill>
                          <a:highlight>
                            <a:srgbClr val="000000">
                              <a:alpha val="0"/>
                            </a:srgbClr>
                          </a:highlight>
                          <a:uLnTx/>
                          <a:uFillTx/>
                          <a:latin typeface="Verdana"/>
                          <a:ea typeface="Verdana"/>
                          <a:cs typeface="+mn-cs"/>
                        </a:rPr>
                        <a:t>ксимбанк</a:t>
                      </a:r>
                      <a:endParaRPr kumimoji="0" lang="ru-RU" sz="2200" b="1" i="1" u="none" strike="noStrike" kern="1200" cap="none" spc="0" normalizeH="0" baseline="0" dirty="0">
                        <a:ln>
                          <a:noFill/>
                        </a:ln>
                        <a:solidFill>
                          <a:schemeClr val="tx1"/>
                        </a:solidFill>
                        <a:effectLst/>
                        <a:uLnTx/>
                        <a:uFillTx/>
                        <a:latin typeface="Verdana" panose="020B0604030504040204" pitchFamily="34" charset="0"/>
                        <a:ea typeface="Verdana" panose="020B0604030504040204" pitchFamily="34" charset="0"/>
                        <a:cs typeface="+mn-cs"/>
                      </a:endParaRP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ct val="0"/>
                        </a:spcBef>
                        <a:spcAft>
                          <a:spcPts val="400"/>
                        </a:spcAft>
                        <a:buClr>
                          <a:srgbClr val="2868A4"/>
                        </a:buClr>
                        <a:buSzTx/>
                        <a:buFont typeface="+mj-lt"/>
                        <a:buNone/>
                        <a:defRPr/>
                      </a:pPr>
                      <a:endParaRPr kumimoji="0" lang="ru-RU" sz="2200" b="1" i="1" u="none" strike="noStrike" kern="1200" cap="none" spc="0" normalizeH="0" baseline="0" noProof="0" smtClean="0">
                        <a:ln>
                          <a:noFill/>
                        </a:ln>
                        <a:solidFill>
                          <a:schemeClr val="tx1"/>
                        </a:solidFill>
                        <a:effectLst/>
                        <a:uLnTx/>
                        <a:uFillTx/>
                        <a:latin typeface="Verdana" panose="020B0604030504040204" pitchFamily="34" charset="0"/>
                        <a:ea typeface="Verdana" panose="020B0604030504040204" pitchFamily="34" charset="0"/>
                        <a:cs typeface="+mn-cs"/>
                      </a:endParaRP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ct val="0"/>
                        </a:spcBef>
                        <a:spcAft>
                          <a:spcPts val="400"/>
                        </a:spcAft>
                        <a:buClr>
                          <a:srgbClr val="2868A4"/>
                        </a:buClr>
                        <a:buSzTx/>
                        <a:buFont typeface="+mj-lt"/>
                        <a:buNone/>
                        <a:defRPr/>
                      </a:pPr>
                      <a:r>
                        <a:rPr kumimoji="0" lang="kk" sz="2100" b="0" i="0" u="none" strike="noStrike" kern="1200" cap="none" spc="0" normalizeH="0" baseline="0" noProof="0">
                          <a:solidFill>
                            <a:srgbClr val="003964"/>
                          </a:solidFill>
                          <a:highlight>
                            <a:srgbClr val="000000">
                              <a:alpha val="0"/>
                            </a:srgbClr>
                          </a:highlight>
                          <a:uLnTx/>
                          <a:uFillTx/>
                          <a:latin typeface="Verdana"/>
                          <a:ea typeface="Verdana"/>
                          <a:cs typeface="+mn-cs"/>
                        </a:rPr>
                        <a:t>Шетелдік инвестициялық қаржыландыру</a:t>
                      </a: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chemeClr val="bg1"/>
                    </a:solidFill>
                  </a:tcPr>
                </a:tc>
                <a:extLst>
                  <a:ext uri="{0D108BD9-81ED-4DB2-BD59-A6C34878D82A}">
                    <a16:rowId xmlns:a16="http://schemas.microsoft.com/office/drawing/2014/main" xmlns="" val="712530164"/>
                  </a:ext>
                </a:extLst>
              </a:tr>
              <a:tr h="657807">
                <a:tc>
                  <a:txBody>
                    <a:bodyPr/>
                    <a:lstStyle/>
                    <a:p>
                      <a:endParaRPr lang="en-US" sz="2200" b="1" noProof="0">
                        <a:latin typeface="Verdana" panose="020B0604030504040204" pitchFamily="34" charset="0"/>
                        <a:ea typeface="Verdana" panose="020B0604030504040204" pitchFamily="34" charset="0"/>
                      </a:endParaRP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noFill/>
                  </a:tcPr>
                </a:tc>
                <a:tc>
                  <a:txBody>
                    <a:bodyPr/>
                    <a:lstStyle/>
                    <a:p>
                      <a:endParaRPr lang="en-US" sz="2200" b="1" noProof="0">
                        <a:latin typeface="Verdana" panose="020B0604030504040204" pitchFamily="34" charset="0"/>
                        <a:ea typeface="Verdana" panose="020B0604030504040204" pitchFamily="34" charset="0"/>
                      </a:endParaRP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noFill/>
                  </a:tcPr>
                </a:tc>
                <a:tc>
                  <a:txBody>
                    <a:bodyPr/>
                    <a:lstStyle/>
                    <a:p>
                      <a:pPr algn="r"/>
                      <a:endParaRPr lang="en-US" sz="2200" b="1" noProof="0">
                        <a:latin typeface="Verdana" panose="020B0604030504040204" pitchFamily="34" charset="0"/>
                        <a:ea typeface="Verdana" panose="020B0604030504040204" pitchFamily="34" charset="0"/>
                      </a:endParaRP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ct val="0"/>
                        </a:spcBef>
                        <a:spcAft>
                          <a:spcPts val="400"/>
                        </a:spcAft>
                        <a:buClr>
                          <a:srgbClr val="2868A4"/>
                        </a:buClr>
                        <a:buSzTx/>
                        <a:buFont typeface="+mj-lt"/>
                        <a:buNone/>
                        <a:defRPr/>
                      </a:pPr>
                      <a:r>
                        <a:rPr kumimoji="0" lang="kk" sz="2100" b="0" i="0" u="none" strike="noStrike" kern="1200" cap="none" spc="0" normalizeH="0" baseline="0" noProof="0">
                          <a:solidFill>
                            <a:srgbClr val="042054"/>
                          </a:solidFill>
                          <a:highlight>
                            <a:srgbClr val="000000">
                              <a:alpha val="0"/>
                            </a:srgbClr>
                          </a:highlight>
                          <a:uLnTx/>
                          <a:uFillTx/>
                          <a:latin typeface="Verdana"/>
                          <a:ea typeface="Verdana"/>
                          <a:cs typeface="+mn-cs"/>
                        </a:rPr>
                        <a:t>Кредиттеу</a:t>
                      </a:r>
                      <a:endParaRPr kumimoji="0" lang="en-US" sz="2100" b="0" i="0" u="none" strike="noStrike" kern="1200" cap="none" spc="0" normalizeH="0" baseline="0" noProof="0" smtClean="0">
                        <a:ln>
                          <a:noFill/>
                        </a:ln>
                        <a:solidFill>
                          <a:srgbClr val="042054"/>
                        </a:solidFill>
                        <a:effectLst/>
                        <a:uLnTx/>
                        <a:uFillTx/>
                        <a:latin typeface="Verdana" panose="020B0604030504040204" pitchFamily="34" charset="0"/>
                        <a:ea typeface="Verdana" panose="020B0604030504040204" pitchFamily="34" charset="0"/>
                        <a:cs typeface="+mn-cs"/>
                      </a:endParaRP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noFill/>
                  </a:tcPr>
                </a:tc>
                <a:tc>
                  <a:txBody>
                    <a:bodyPr/>
                    <a:lstStyle/>
                    <a:p>
                      <a:pPr marL="0" marR="0" lvl="0" indent="0" algn="l" defTabSz="1697591" rtl="0" eaLnBrk="1" fontAlgn="auto"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smtClean="0">
                        <a:ln>
                          <a:noFill/>
                        </a:ln>
                        <a:solidFill>
                          <a:srgbClr val="042054"/>
                        </a:solidFill>
                        <a:effectLst/>
                        <a:uLnTx/>
                        <a:uFillTx/>
                        <a:latin typeface="Verdana" panose="020B0604030504040204" pitchFamily="34" charset="0"/>
                        <a:ea typeface="Verdana" panose="020B0604030504040204" pitchFamily="34" charset="0"/>
                        <a:cs typeface="+mn-cs"/>
                      </a:endParaRP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chemeClr val="bg1"/>
                    </a:solidFill>
                  </a:tcPr>
                </a:tc>
                <a:tc>
                  <a:txBody>
                    <a:bodyPr/>
                    <a:lstStyle/>
                    <a:p>
                      <a:pPr marL="0" marR="0" lvl="0" indent="0" algn="l" defTabSz="1697591" rtl="0" eaLnBrk="1" fontAlgn="auto"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smtClean="0">
                        <a:ln>
                          <a:noFill/>
                        </a:ln>
                        <a:solidFill>
                          <a:srgbClr val="042054"/>
                        </a:solidFill>
                        <a:effectLst/>
                        <a:uLnTx/>
                        <a:uFillTx/>
                        <a:latin typeface="Verdana" panose="020B0604030504040204" pitchFamily="34" charset="0"/>
                        <a:ea typeface="Verdana" panose="020B0604030504040204" pitchFamily="34" charset="0"/>
                        <a:cs typeface="+mn-cs"/>
                      </a:endParaRP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chemeClr val="bg1"/>
                    </a:solidFill>
                  </a:tcPr>
                </a:tc>
                <a:extLst>
                  <a:ext uri="{0D108BD9-81ED-4DB2-BD59-A6C34878D82A}">
                    <a16:rowId xmlns:a16="http://schemas.microsoft.com/office/drawing/2014/main" xmlns="" val="1998267613"/>
                  </a:ext>
                </a:extLst>
              </a:tr>
              <a:tr h="630501">
                <a:tc>
                  <a:txBody>
                    <a:bodyPr/>
                    <a:lstStyle/>
                    <a:p>
                      <a:endParaRPr lang="en-US" sz="2200" b="1" noProof="0">
                        <a:latin typeface="Verdana" panose="020B0604030504040204" pitchFamily="34" charset="0"/>
                        <a:ea typeface="Verdana" panose="020B0604030504040204" pitchFamily="34" charset="0"/>
                      </a:endParaRP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noFill/>
                  </a:tcPr>
                </a:tc>
                <a:tc>
                  <a:txBody>
                    <a:bodyPr/>
                    <a:lstStyle/>
                    <a:p>
                      <a:endParaRPr lang="en-US" sz="2200" b="1" noProof="0">
                        <a:latin typeface="Verdana" panose="020B0604030504040204" pitchFamily="34" charset="0"/>
                        <a:ea typeface="Verdana" panose="020B0604030504040204" pitchFamily="34" charset="0"/>
                      </a:endParaRP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noFill/>
                  </a:tcPr>
                </a:tc>
                <a:tc>
                  <a:txBody>
                    <a:bodyPr/>
                    <a:lstStyle/>
                    <a:p>
                      <a:pPr algn="r"/>
                      <a:endParaRPr lang="en-US" sz="2200" b="1" noProof="0">
                        <a:latin typeface="Verdana" panose="020B0604030504040204" pitchFamily="34" charset="0"/>
                        <a:ea typeface="Verdana" panose="020B0604030504040204" pitchFamily="34" charset="0"/>
                      </a:endParaRP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ct val="0"/>
                        </a:spcBef>
                        <a:spcAft>
                          <a:spcPts val="400"/>
                        </a:spcAft>
                        <a:buClr>
                          <a:srgbClr val="2868A4"/>
                        </a:buClr>
                        <a:buSzTx/>
                        <a:buFont typeface="+mj-lt"/>
                        <a:buNone/>
                        <a:defRPr/>
                      </a:pPr>
                      <a:r>
                        <a:rPr kumimoji="0" lang="kk" sz="2100" b="0" i="0" u="none" strike="noStrike" kern="1200" cap="none" spc="0" normalizeH="0" baseline="0" noProof="0">
                          <a:solidFill>
                            <a:srgbClr val="042054"/>
                          </a:solidFill>
                          <a:highlight>
                            <a:srgbClr val="000000">
                              <a:alpha val="0"/>
                            </a:srgbClr>
                          </a:highlight>
                          <a:uLnTx/>
                          <a:uFillTx/>
                          <a:latin typeface="Verdana"/>
                          <a:ea typeface="Verdana"/>
                          <a:cs typeface="+mn-cs"/>
                        </a:rPr>
                        <a:t>Кепілдік</a:t>
                      </a:r>
                      <a:endParaRPr kumimoji="0" lang="en-US" sz="2100" b="0" i="0" u="none" strike="noStrike" kern="1200" cap="none" spc="0" normalizeH="0" baseline="0" noProof="0">
                        <a:ln>
                          <a:noFill/>
                        </a:ln>
                        <a:solidFill>
                          <a:srgbClr val="042054"/>
                        </a:solidFill>
                        <a:effectLst/>
                        <a:uLnTx/>
                        <a:uFillTx/>
                        <a:latin typeface="Verdana" panose="020B0604030504040204" pitchFamily="34" charset="0"/>
                        <a:ea typeface="Verdana" panose="020B0604030504040204" pitchFamily="34" charset="0"/>
                        <a:cs typeface="+mn-cs"/>
                      </a:endParaRP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noFill/>
                  </a:tcPr>
                </a:tc>
                <a:tc>
                  <a:txBody>
                    <a:bodyPr/>
                    <a:lstStyle/>
                    <a:p>
                      <a:pPr marL="0" marR="0" lvl="0" indent="0" algn="l" defTabSz="1697591" rtl="0" eaLnBrk="1" fontAlgn="auto"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smtClean="0">
                        <a:ln>
                          <a:noFill/>
                        </a:ln>
                        <a:solidFill>
                          <a:srgbClr val="042054"/>
                        </a:solidFill>
                        <a:effectLst/>
                        <a:uLnTx/>
                        <a:uFillTx/>
                        <a:latin typeface="Verdana" panose="020B0604030504040204" pitchFamily="34" charset="0"/>
                        <a:ea typeface="Verdana" panose="020B0604030504040204" pitchFamily="34" charset="0"/>
                        <a:cs typeface="+mn-cs"/>
                      </a:endParaRP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chemeClr val="bg1"/>
                    </a:solidFill>
                  </a:tcPr>
                </a:tc>
                <a:tc>
                  <a:txBody>
                    <a:bodyPr/>
                    <a:lstStyle/>
                    <a:p>
                      <a:pPr marL="0" marR="0" lvl="0" indent="0" algn="l" defTabSz="1697591" rtl="0" eaLnBrk="1" fontAlgn="auto" latinLnBrk="0" hangingPunct="1">
                        <a:lnSpc>
                          <a:spcPct val="100000"/>
                        </a:lnSpc>
                        <a:spcBef>
                          <a:spcPct val="0"/>
                        </a:spcBef>
                        <a:spcAft>
                          <a:spcPct val="0"/>
                        </a:spcAft>
                        <a:buClrTx/>
                        <a:buSzTx/>
                        <a:buFontTx/>
                        <a:buNone/>
                        <a:defRPr/>
                      </a:pPr>
                      <a:endParaRPr kumimoji="0" lang="en-US" sz="2100" b="0" i="0" u="none" strike="noStrike" kern="1200" cap="none" spc="0" normalizeH="0" baseline="0" noProof="0" dirty="0" smtClean="0">
                        <a:ln>
                          <a:noFill/>
                        </a:ln>
                        <a:solidFill>
                          <a:srgbClr val="042054"/>
                        </a:solidFill>
                        <a:effectLst/>
                        <a:uLnTx/>
                        <a:uFillTx/>
                        <a:latin typeface="Verdana" panose="020B0604030504040204" pitchFamily="34" charset="0"/>
                        <a:ea typeface="Verdana" panose="020B0604030504040204" pitchFamily="34" charset="0"/>
                        <a:cs typeface="+mn-cs"/>
                      </a:endParaRPr>
                    </a:p>
                  </a:txBody>
                  <a:tcPr marL="134400" marR="134400" marT="0" marB="0" anchor="ctr">
                    <a:lnL w="12700" cap="flat" cmpd="sng" algn="ctr">
                      <a:solidFill>
                        <a:srgbClr val="C1C1C1"/>
                      </a:solidFill>
                      <a:prstDash val="solid"/>
                      <a:round/>
                      <a:headEnd type="none" w="med" len="med"/>
                      <a:tailEnd type="none" w="med" len="med"/>
                    </a:lnL>
                    <a:lnR w="12700" cap="flat" cmpd="sng" algn="ctr">
                      <a:solidFill>
                        <a:srgbClr val="C1C1C1"/>
                      </a:solidFill>
                      <a:prstDash val="solid"/>
                      <a:round/>
                      <a:headEnd type="none" w="med" len="med"/>
                      <a:tailEnd type="none" w="med" len="med"/>
                    </a:lnR>
                    <a:lnT w="12700" cap="flat" cmpd="sng" algn="ctr">
                      <a:solidFill>
                        <a:srgbClr val="C1C1C1"/>
                      </a:solidFill>
                      <a:prstDash val="solid"/>
                      <a:round/>
                      <a:headEnd type="none" w="med" len="med"/>
                      <a:tailEnd type="none" w="med" len="med"/>
                    </a:lnT>
                    <a:lnB w="12700" cap="flat" cmpd="sng" algn="ctr">
                      <a:solidFill>
                        <a:srgbClr val="C1C1C1"/>
                      </a:solidFill>
                      <a:prstDash val="solid"/>
                      <a:round/>
                      <a:headEnd type="none" w="med" len="med"/>
                      <a:tailEnd type="none" w="med" len="med"/>
                    </a:lnB>
                    <a:solidFill>
                      <a:schemeClr val="bg1"/>
                    </a:solidFill>
                  </a:tcPr>
                </a:tc>
                <a:extLst>
                  <a:ext uri="{0D108BD9-81ED-4DB2-BD59-A6C34878D82A}">
                    <a16:rowId xmlns:a16="http://schemas.microsoft.com/office/drawing/2014/main" xmlns="" val="3142888447"/>
                  </a:ext>
                </a:extLst>
              </a:tr>
            </a:tbl>
          </a:graphicData>
        </a:graphic>
      </p:graphicFrame>
      <p:sp>
        <p:nvSpPr>
          <p:cNvPr id="11" name="Прямоугольник 10"/>
          <p:cNvSpPr/>
          <p:nvPr/>
        </p:nvSpPr>
        <p:spPr>
          <a:xfrm>
            <a:off x="8943958" y="8850228"/>
            <a:ext cx="3514756" cy="865342"/>
          </a:xfrm>
          <a:prstGeom prst="rect">
            <a:avLst/>
          </a:prstGeom>
        </p:spPr>
        <p:style>
          <a:lnRef idx="2">
            <a:schemeClr val="accent1"/>
          </a:lnRef>
          <a:fillRef idx="1">
            <a:schemeClr val="lt1"/>
          </a:fillRef>
          <a:effectRef idx="0">
            <a:schemeClr val="accent1"/>
          </a:effectRef>
          <a:fontRef idx="minor">
            <a:schemeClr val="dk1"/>
          </a:fontRef>
        </p:style>
        <p:txBody>
          <a:bodyPr rtlCol="0" anchor="ctr">
            <a:noAutofit/>
          </a:bodyPr>
          <a:lstStyle/>
          <a:p>
            <a:pPr algn="ctr" rtl="0"/>
            <a:r>
              <a:rPr lang="kk" sz="3200" b="1" i="0" u="none" strike="noStrike">
                <a:solidFill>
                  <a:srgbClr val="042054"/>
                </a:solidFill>
                <a:highlight>
                  <a:srgbClr val="000000">
                    <a:alpha val="0"/>
                  </a:srgbClr>
                </a:highlight>
                <a:latin typeface="Verdana"/>
                <a:ea typeface="Verdana"/>
              </a:rPr>
              <a:t>2 ЭКА моделі</a:t>
            </a:r>
            <a:endParaRPr lang="ru-RU" sz="3200" b="1">
              <a:solidFill>
                <a:srgbClr val="042054"/>
              </a:solidFill>
              <a:latin typeface="Verdana" panose="020B0604030504040204" pitchFamily="34" charset="0"/>
              <a:ea typeface="Verdana" panose="020B0604030504040204" pitchFamily="34" charset="0"/>
            </a:endParaRPr>
          </a:p>
        </p:txBody>
      </p:sp>
      <p:pic>
        <p:nvPicPr>
          <p:cNvPr id="12" name="Picture 4" descr="Номер – Бесплатные иконки: технологии"/>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85680" y="9115305"/>
            <a:ext cx="953734" cy="99688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253319" y="10493276"/>
            <a:ext cx="4551420" cy="1569660"/>
          </a:xfrm>
          <a:prstGeom prst="rect">
            <a:avLst/>
          </a:prstGeom>
          <a:noFill/>
        </p:spPr>
        <p:txBody>
          <a:bodyPr wrap="square" rtlCol="0">
            <a:noAutofit/>
          </a:bodyPr>
          <a:lstStyle/>
          <a:p>
            <a:pPr algn="ctr" rtl="0"/>
            <a:r>
              <a:rPr lang="kk" sz="2400" b="1" i="0" u="none" strike="noStrike">
                <a:solidFill>
                  <a:srgbClr val="3B3838"/>
                </a:solidFill>
                <a:highlight>
                  <a:srgbClr val="000000">
                    <a:alpha val="0"/>
                  </a:srgbClr>
                </a:highlight>
                <a:latin typeface="Verdana"/>
                <a:ea typeface="Verdana"/>
              </a:rPr>
              <a:t>ЭКА экспорттаушыларға қаржылық және қаржылық емес қолдау көрсетеді</a:t>
            </a:r>
            <a:endParaRPr lang="ru-RU" sz="2400" b="1">
              <a:solidFill>
                <a:schemeClr val="bg2">
                  <a:lumMod val="25000"/>
                </a:schemeClr>
              </a:solidFill>
              <a:latin typeface="Verdana" panose="020B0604030504040204" pitchFamily="34" charset="0"/>
              <a:ea typeface="Verdana" panose="020B0604030504040204" pitchFamily="34" charset="0"/>
            </a:endParaRPr>
          </a:p>
        </p:txBody>
      </p:sp>
      <p:pic>
        <p:nvPicPr>
          <p:cNvPr id="14" name="Picture 6" descr="Contribut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920918" y="9115305"/>
            <a:ext cx="947270" cy="99688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1086054" y="10493276"/>
            <a:ext cx="7068596" cy="1569660"/>
          </a:xfrm>
          <a:prstGeom prst="rect">
            <a:avLst/>
          </a:prstGeom>
          <a:noFill/>
        </p:spPr>
        <p:txBody>
          <a:bodyPr wrap="square" rtlCol="0">
            <a:noAutofit/>
          </a:bodyPr>
          <a:lstStyle/>
          <a:p>
            <a:pPr algn="ctr"/>
            <a:r>
              <a:rPr lang="ru-RU" sz="2400" b="1" dirty="0">
                <a:solidFill>
                  <a:srgbClr val="3B3838"/>
                </a:solidFill>
                <a:highlight>
                  <a:srgbClr val="000000">
                    <a:alpha val="0"/>
                  </a:srgbClr>
                </a:highlight>
                <a:latin typeface="Verdana"/>
                <a:ea typeface="Verdana"/>
              </a:rPr>
              <a:t>ЭКА </a:t>
            </a:r>
            <a:r>
              <a:rPr lang="ru-RU" sz="2400" b="1" dirty="0" err="1">
                <a:solidFill>
                  <a:srgbClr val="3B3838"/>
                </a:solidFill>
                <a:highlight>
                  <a:srgbClr val="000000">
                    <a:alpha val="0"/>
                  </a:srgbClr>
                </a:highlight>
                <a:latin typeface="Verdana"/>
                <a:ea typeface="Verdana"/>
              </a:rPr>
              <a:t>және</a:t>
            </a:r>
            <a:r>
              <a:rPr lang="ru-RU" sz="2400" b="1" dirty="0">
                <a:solidFill>
                  <a:srgbClr val="3B3838"/>
                </a:solidFill>
                <a:highlight>
                  <a:srgbClr val="000000">
                    <a:alpha val="0"/>
                  </a:srgbClr>
                </a:highlight>
                <a:latin typeface="Verdana"/>
                <a:ea typeface="Verdana"/>
              </a:rPr>
              <a:t> </a:t>
            </a:r>
            <a:r>
              <a:rPr lang="ru-RU" sz="2400" b="1" dirty="0" err="1">
                <a:solidFill>
                  <a:srgbClr val="3B3838"/>
                </a:solidFill>
                <a:highlight>
                  <a:srgbClr val="000000">
                    <a:alpha val="0"/>
                  </a:srgbClr>
                </a:highlight>
                <a:latin typeface="Verdana"/>
                <a:ea typeface="Verdana"/>
              </a:rPr>
              <a:t>экспортқа</a:t>
            </a:r>
            <a:r>
              <a:rPr lang="ru-RU" sz="2400" b="1" dirty="0">
                <a:solidFill>
                  <a:srgbClr val="3B3838"/>
                </a:solidFill>
                <a:highlight>
                  <a:srgbClr val="000000">
                    <a:alpha val="0"/>
                  </a:srgbClr>
                </a:highlight>
                <a:latin typeface="Verdana"/>
                <a:ea typeface="Verdana"/>
              </a:rPr>
              <a:t> </a:t>
            </a:r>
            <a:r>
              <a:rPr lang="ru-RU" sz="2400" b="1" dirty="0" err="1">
                <a:solidFill>
                  <a:srgbClr val="3B3838"/>
                </a:solidFill>
                <a:highlight>
                  <a:srgbClr val="000000">
                    <a:alpha val="0"/>
                  </a:srgbClr>
                </a:highlight>
                <a:latin typeface="Verdana"/>
                <a:ea typeface="Verdana"/>
              </a:rPr>
              <a:t>қаржылық</a:t>
            </a:r>
            <a:r>
              <a:rPr lang="ru-RU" sz="2400" b="1" dirty="0">
                <a:solidFill>
                  <a:srgbClr val="3B3838"/>
                </a:solidFill>
                <a:highlight>
                  <a:srgbClr val="000000">
                    <a:alpha val="0"/>
                  </a:srgbClr>
                </a:highlight>
                <a:latin typeface="Verdana"/>
                <a:ea typeface="Verdana"/>
              </a:rPr>
              <a:t> </a:t>
            </a:r>
            <a:r>
              <a:rPr lang="ru-RU" sz="2400" b="1" dirty="0" err="1">
                <a:solidFill>
                  <a:srgbClr val="3B3838"/>
                </a:solidFill>
                <a:highlight>
                  <a:srgbClr val="000000">
                    <a:alpha val="0"/>
                  </a:srgbClr>
                </a:highlight>
                <a:latin typeface="Verdana"/>
                <a:ea typeface="Verdana"/>
              </a:rPr>
              <a:t>және</a:t>
            </a:r>
            <a:r>
              <a:rPr lang="ru-RU" sz="2400" b="1" dirty="0">
                <a:solidFill>
                  <a:srgbClr val="3B3838"/>
                </a:solidFill>
                <a:highlight>
                  <a:srgbClr val="000000">
                    <a:alpha val="0"/>
                  </a:srgbClr>
                </a:highlight>
                <a:latin typeface="Verdana"/>
                <a:ea typeface="Verdana"/>
              </a:rPr>
              <a:t> </a:t>
            </a:r>
            <a:r>
              <a:rPr lang="ru-RU" sz="2400" b="1" dirty="0" err="1">
                <a:solidFill>
                  <a:srgbClr val="3B3838"/>
                </a:solidFill>
                <a:highlight>
                  <a:srgbClr val="000000">
                    <a:alpha val="0"/>
                  </a:srgbClr>
                </a:highlight>
                <a:latin typeface="Verdana"/>
                <a:ea typeface="Verdana"/>
              </a:rPr>
              <a:t>сервистік</a:t>
            </a:r>
            <a:r>
              <a:rPr lang="ru-RU" sz="2400" b="1" dirty="0">
                <a:solidFill>
                  <a:srgbClr val="3B3838"/>
                </a:solidFill>
                <a:highlight>
                  <a:srgbClr val="000000">
                    <a:alpha val="0"/>
                  </a:srgbClr>
                </a:highlight>
                <a:latin typeface="Verdana"/>
                <a:ea typeface="Verdana"/>
              </a:rPr>
              <a:t> </a:t>
            </a:r>
            <a:r>
              <a:rPr lang="ru-RU" sz="2400" b="1" dirty="0" err="1">
                <a:solidFill>
                  <a:srgbClr val="3B3838"/>
                </a:solidFill>
                <a:highlight>
                  <a:srgbClr val="000000">
                    <a:alpha val="0"/>
                  </a:srgbClr>
                </a:highlight>
                <a:latin typeface="Verdana"/>
                <a:ea typeface="Verdana"/>
              </a:rPr>
              <a:t>қолдау</a:t>
            </a:r>
            <a:r>
              <a:rPr lang="ru-RU" sz="2400" b="1" dirty="0">
                <a:solidFill>
                  <a:srgbClr val="3B3838"/>
                </a:solidFill>
                <a:highlight>
                  <a:srgbClr val="000000">
                    <a:alpha val="0"/>
                  </a:srgbClr>
                </a:highlight>
                <a:latin typeface="Verdana"/>
                <a:ea typeface="Verdana"/>
              </a:rPr>
              <a:t> </a:t>
            </a:r>
            <a:r>
              <a:rPr lang="ru-RU" sz="2400" b="1" dirty="0" err="1">
                <a:solidFill>
                  <a:srgbClr val="3B3838"/>
                </a:solidFill>
                <a:highlight>
                  <a:srgbClr val="000000">
                    <a:alpha val="0"/>
                  </a:srgbClr>
                </a:highlight>
                <a:latin typeface="Verdana"/>
                <a:ea typeface="Verdana"/>
              </a:rPr>
              <a:t>көрсететін</a:t>
            </a:r>
            <a:r>
              <a:rPr lang="ru-RU" sz="2400" b="1" dirty="0">
                <a:solidFill>
                  <a:srgbClr val="3B3838"/>
                </a:solidFill>
                <a:highlight>
                  <a:srgbClr val="000000">
                    <a:alpha val="0"/>
                  </a:srgbClr>
                </a:highlight>
                <a:latin typeface="Verdana"/>
                <a:ea typeface="Verdana"/>
              </a:rPr>
              <a:t> </a:t>
            </a:r>
            <a:r>
              <a:rPr lang="ru-RU" sz="2400" b="1" dirty="0" err="1">
                <a:solidFill>
                  <a:srgbClr val="3B3838"/>
                </a:solidFill>
                <a:highlight>
                  <a:srgbClr val="000000">
                    <a:alpha val="0"/>
                  </a:srgbClr>
                </a:highlight>
                <a:latin typeface="Verdana"/>
                <a:ea typeface="Verdana"/>
              </a:rPr>
              <a:t>ұйымдардан</a:t>
            </a:r>
            <a:r>
              <a:rPr lang="ru-RU" sz="2400" b="1" dirty="0">
                <a:solidFill>
                  <a:srgbClr val="3B3838"/>
                </a:solidFill>
                <a:highlight>
                  <a:srgbClr val="000000">
                    <a:alpha val="0"/>
                  </a:srgbClr>
                </a:highlight>
                <a:latin typeface="Verdana"/>
                <a:ea typeface="Verdana"/>
              </a:rPr>
              <a:t> (банк, оператор) </a:t>
            </a:r>
            <a:r>
              <a:rPr lang="ru-RU" sz="2400" b="1" dirty="0" err="1">
                <a:solidFill>
                  <a:srgbClr val="3B3838"/>
                </a:solidFill>
                <a:highlight>
                  <a:srgbClr val="000000">
                    <a:alpha val="0"/>
                  </a:srgbClr>
                </a:highlight>
                <a:latin typeface="Verdana"/>
                <a:ea typeface="Verdana"/>
              </a:rPr>
              <a:t>тұратын</a:t>
            </a:r>
            <a:r>
              <a:rPr lang="ru-RU" sz="2400" b="1" dirty="0">
                <a:solidFill>
                  <a:srgbClr val="3B3838"/>
                </a:solidFill>
                <a:highlight>
                  <a:srgbClr val="000000">
                    <a:alpha val="0"/>
                  </a:srgbClr>
                </a:highlight>
                <a:latin typeface="Verdana"/>
                <a:ea typeface="Verdana"/>
              </a:rPr>
              <a:t> </a:t>
            </a:r>
            <a:r>
              <a:rPr lang="ru-RU" sz="2400" b="1" dirty="0" err="1">
                <a:solidFill>
                  <a:srgbClr val="3B3838"/>
                </a:solidFill>
                <a:highlight>
                  <a:srgbClr val="000000">
                    <a:alpha val="0"/>
                  </a:srgbClr>
                </a:highlight>
                <a:latin typeface="Verdana"/>
                <a:ea typeface="Verdana"/>
              </a:rPr>
              <a:t>компаниялар</a:t>
            </a:r>
            <a:r>
              <a:rPr lang="ru-RU" sz="2400" b="1" dirty="0">
                <a:solidFill>
                  <a:srgbClr val="3B3838"/>
                </a:solidFill>
                <a:highlight>
                  <a:srgbClr val="000000">
                    <a:alpha val="0"/>
                  </a:srgbClr>
                </a:highlight>
                <a:latin typeface="Verdana"/>
                <a:ea typeface="Verdana"/>
              </a:rPr>
              <a:t> </a:t>
            </a:r>
            <a:r>
              <a:rPr lang="ru-RU" sz="2400" b="1" dirty="0" err="1" smtClean="0">
                <a:solidFill>
                  <a:srgbClr val="3B3838"/>
                </a:solidFill>
                <a:highlight>
                  <a:srgbClr val="000000">
                    <a:alpha val="0"/>
                  </a:srgbClr>
                </a:highlight>
                <a:latin typeface="Verdana"/>
                <a:ea typeface="Verdana"/>
              </a:rPr>
              <a:t>тобы</a:t>
            </a:r>
            <a:endParaRPr lang="kk" sz="2400" b="1" i="0" u="none" strike="noStrike" dirty="0" smtClean="0">
              <a:solidFill>
                <a:srgbClr val="3B3838"/>
              </a:solidFill>
              <a:highlight>
                <a:srgbClr val="000000">
                  <a:alpha val="0"/>
                </a:srgbClr>
              </a:highlight>
              <a:latin typeface="Verdana"/>
              <a:ea typeface="Verdana"/>
            </a:endParaRPr>
          </a:p>
        </p:txBody>
      </p:sp>
      <p:sp>
        <p:nvSpPr>
          <p:cNvPr id="21" name="Заголовок 7"/>
          <p:cNvSpPr txBox="1"/>
          <p:nvPr/>
        </p:nvSpPr>
        <p:spPr>
          <a:xfrm>
            <a:off x="4464424" y="251012"/>
            <a:ext cx="14361458" cy="896470"/>
          </a:xfrm>
          <a:prstGeom prst="rect">
            <a:avLst/>
          </a:prstGeom>
        </p:spPr>
        <p:txBody>
          <a:bodyPr lIns="0" tIns="0" rIns="0" bIns="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rtl="0"/>
            <a:r>
              <a:rPr lang="kk" sz="3600" b="1" i="0" u="none" strike="noStrike">
                <a:solidFill>
                  <a:srgbClr val="2C567A"/>
                </a:solidFill>
                <a:highlight>
                  <a:srgbClr val="000000">
                    <a:alpha val="0"/>
                  </a:srgbClr>
                </a:highlight>
                <a:latin typeface="Verdana"/>
                <a:ea typeface="Verdana"/>
                <a:cs typeface="Arial"/>
              </a:rPr>
              <a:t>ХАЛЫҚАРАЛЫҚ ТӘЖІРИБЕ</a:t>
            </a:r>
            <a:endParaRPr lang="ru-RU" sz="3600" b="1">
              <a:solidFill>
                <a:srgbClr val="2C567A"/>
              </a:solidFill>
              <a:latin typeface="Verdana" panose="020B0604030504040204" pitchFamily="34" charset="0"/>
              <a:ea typeface="Verdana" panose="020B0604030504040204" pitchFamily="34" charset="0"/>
              <a:cs typeface="Arial" panose="020B0604020202020204" pitchFamily="34" charset="0"/>
            </a:endParaRPr>
          </a:p>
        </p:txBody>
      </p:sp>
      <p:sp>
        <p:nvSpPr>
          <p:cNvPr id="16" name="Номер слайда 5">
            <a:extLst>
              <a:ext uri="{FF2B5EF4-FFF2-40B4-BE49-F238E27FC236}">
                <a16:creationId xmlns:a16="http://schemas.microsoft.com/office/drawing/2014/main" xmlns="" id="{A162B0E5-6BC8-4A48-BC33-6A1150DAE43B}"/>
              </a:ext>
            </a:extLst>
          </p:cNvPr>
          <p:cNvSpPr>
            <a:spLocks noGrp="1"/>
          </p:cNvSpPr>
          <p:nvPr>
            <p:ph type="sldNum" sz="quarter" idx="12"/>
          </p:nvPr>
        </p:nvSpPr>
        <p:spPr>
          <a:xfrm>
            <a:off x="21792668" y="12120033"/>
            <a:ext cx="963373" cy="681567"/>
          </a:xfrm>
        </p:spPr>
        <p:txBody>
          <a:bodyPr>
            <a:noAutofit/>
          </a:bodyPr>
          <a:lstStyle>
            <a:lvl1pPr>
              <a:defRPr sz="1680" b="0" i="0">
                <a:solidFill>
                  <a:srgbClr val="042054"/>
                </a:solidFill>
                <a:latin typeface="Verdana" panose="020B0604030504040204" pitchFamily="34" charset="0"/>
                <a:ea typeface="Verdana" panose="020B0604030504040204" pitchFamily="34" charset="0"/>
                <a:cs typeface="Verdana" panose="020B0604030504040204" pitchFamily="34" charset="0"/>
              </a:defRPr>
            </a:lvl1pPr>
          </a:lstStyle>
          <a:p>
            <a:pPr algn="ctr" rtl="0"/>
            <a:r>
              <a:rPr lang="kk" sz="1600" b="0" i="0" u="none" strike="noStrike">
                <a:solidFill>
                  <a:srgbClr val="002060"/>
                </a:solidFill>
                <a:highlight>
                  <a:srgbClr val="000000">
                    <a:alpha val="0"/>
                  </a:srgbClr>
                </a:highlight>
                <a:latin typeface="Verdana"/>
              </a:rPr>
              <a:t>9</a:t>
            </a:r>
            <a:endParaRPr lang="x-none">
              <a:solidFill>
                <a:srgbClr val="002060"/>
              </a:solidFill>
            </a:endParaRPr>
          </a:p>
        </p:txBody>
      </p:sp>
    </p:spTree>
    <p:extLst>
      <p:ext uri="{BB962C8B-B14F-4D97-AF65-F5344CB8AC3E}">
        <p14:creationId xmlns:p14="http://schemas.microsoft.com/office/powerpoint/2010/main" val="3568966186"/>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5.4.209.116"/>
  <p:tag name="AS_RELEASE_DATE" val="2020.03.14"/>
  <p:tag name="AS_TITLE" val="Aspose.Slides for .NET Standard 2.0"/>
  <p:tag name="AS_VERSION" val="20.3"/>
</p:tagLst>
</file>

<file path=ppt/theme/theme1.xml><?xml version="1.0" encoding="utf-8"?>
<a:theme xmlns:a="http://schemas.openxmlformats.org/drawingml/2006/main" name="6_Тема Office">
  <a:themeElements>
    <a:clrScheme name="Шынгыс">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1438</TotalTime>
  <Words>1324</Words>
  <Application>Microsoft Office PowerPoint</Application>
  <PresentationFormat>Произвольный</PresentationFormat>
  <Paragraphs>350</Paragraphs>
  <Slides>12</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6_Тема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Serik Zhalelov</dc:creator>
  <cp:lastModifiedBy>Kanat Nurmukhametov</cp:lastModifiedBy>
  <cp:revision>170</cp:revision>
  <cp:lastPrinted>2023-04-19T03:02:38Z</cp:lastPrinted>
  <dcterms:modified xsi:type="dcterms:W3CDTF">2023-04-19T03:03:04Z</dcterms:modified>
</cp:coreProperties>
</file>