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98" r:id="rId4"/>
    <p:sldId id="260" r:id="rId5"/>
    <p:sldId id="264" r:id="rId6"/>
    <p:sldId id="265" r:id="rId7"/>
    <p:sldId id="279" r:id="rId8"/>
    <p:sldId id="280" r:id="rId9"/>
    <p:sldId id="281" r:id="rId10"/>
    <p:sldId id="282" r:id="rId11"/>
    <p:sldId id="283" r:id="rId12"/>
    <p:sldId id="289" r:id="rId13"/>
    <p:sldId id="294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r">
              <a:defRPr sz="1200"/>
            </a:lvl1pPr>
          </a:lstStyle>
          <a:p>
            <a:fld id="{A14B73C1-C4E7-4791-81C2-E7BE62A2BF41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3" rIns="91429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29" tIns="45713" rIns="91429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8134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8134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r">
              <a:defRPr sz="1200"/>
            </a:lvl1pPr>
          </a:lstStyle>
          <a:p>
            <a:fld id="{461D0E87-1F58-43D2-B552-C0AAB4050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2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5575" y="1341438"/>
            <a:ext cx="6427788" cy="36163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ru-RU" dirty="0"/>
              <a:t>Insert picture/ Right Click/Send to back</a:t>
            </a:r>
          </a:p>
          <a:p>
            <a:pPr eaLnBrk="1" hangingPunct="1">
              <a:spcBef>
                <a:spcPct val="0"/>
              </a:spcBef>
            </a:pPr>
            <a:endParaRPr lang="en-US" altLang="ru-RU" dirty="0"/>
          </a:p>
        </p:txBody>
      </p:sp>
      <p:sp>
        <p:nvSpPr>
          <p:cNvPr id="2662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34357" indent="-282446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29779" indent="-22595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581689" indent="-22595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33603" indent="-22595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485515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37426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389338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41251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defTabSz="899017" eaLnBrk="1" hangingPunct="1">
              <a:defRPr/>
            </a:pPr>
            <a:fld id="{6B4C4CB7-CE7B-410A-B86C-6F4D27CCAFF3}" type="slidenum">
              <a:rPr lang="en-US" altLang="ru-RU">
                <a:solidFill>
                  <a:prstClr val="black"/>
                </a:solidFill>
                <a:latin typeface="Calibri" panose="020F0502020204030204" pitchFamily="34" charset="0"/>
              </a:rPr>
              <a:pPr defTabSz="899017" eaLnBrk="1" hangingPunct="1">
                <a:defRPr/>
              </a:pPr>
              <a:t>1</a:t>
            </a:fld>
            <a:endParaRPr lang="en-US" alt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D0E87-1F58-43D2-B552-C0AAB4050A7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72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0729F-952D-4D9F-A48B-3F6A5B5B214B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53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A74-837E-4ACE-AE37-8F183BDE0855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8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BEC2-D1F8-4EDB-94C2-31BAE3DB354D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1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DFA1-81A9-4A1A-829B-5EDA8656E0AC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7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М_Г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699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18067" y="3930652"/>
            <a:ext cx="1295400" cy="2468033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6100" y="2436285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18067" y="421218"/>
            <a:ext cx="1295400" cy="1856316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9741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лайд">
  <p:cSld name="Слайд">
    <p:bg>
      <p:bgPr>
        <a:solidFill>
          <a:srgbClr val="FFFFF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11820189" y="6651829"/>
            <a:ext cx="4952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933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933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572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FA41-67F1-48EC-B16F-7C85F0C5AAD1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1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EC2D-18C5-4FFC-BEA9-DE5F7624D047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3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D38-3A93-41B8-92A9-862D960433E9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5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BC7C-9AC0-4D81-BAC5-274A1E6D1ADA}" type="datetime1">
              <a:rPr lang="ru-RU" smtClean="0"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6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6237-1662-4FBC-A1B1-BC2E20A08126}" type="datetime1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A3-74F2-4933-A68C-A9575CE9B578}" type="datetime1">
              <a:rPr lang="ru-RU" smtClean="0"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2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F9E5-792A-4AA6-BBA3-991532A25A77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52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D688-382F-4CEF-8499-A889937AEE3B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9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3DE5-35CC-4CC5-BC66-D60F51551021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272B-A2E8-4849-96CD-327B916E8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1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="" xmlns:a16="http://schemas.microsoft.com/office/drawing/2014/main" id="{0BE088F7-3E2C-43B5-B436-DD3B834E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258" y="6519446"/>
            <a:ext cx="35534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>
                <a:solidFill>
                  <a:schemeClr val="bg1"/>
                </a:solidFill>
                <a:latin typeface="Arial" panose="020B0604020202020204" pitchFamily="34" charset="0"/>
              </a:rPr>
              <a:t>г. </a:t>
            </a:r>
            <a:r>
              <a:rPr lang="kk-KZ" altLang="ru-RU" sz="1600" dirty="0" smtClean="0">
                <a:solidFill>
                  <a:schemeClr val="bg1"/>
                </a:solidFill>
                <a:latin typeface="Arial" panose="020B0604020202020204" pitchFamily="34" charset="0"/>
              </a:rPr>
              <a:t>Астана</a:t>
            </a:r>
            <a:r>
              <a:rPr lang="ru-RU" altLang="ru-RU" sz="1600" smtClean="0">
                <a:solidFill>
                  <a:schemeClr val="bg1"/>
                </a:solidFill>
                <a:latin typeface="Arial" panose="020B0604020202020204" pitchFamily="34" charset="0"/>
              </a:rPr>
              <a:t>, 2023 год</a:t>
            </a:r>
            <a:endParaRPr lang="ru-RU" altLang="ru-RU" sz="1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7171" y="1940684"/>
            <a:ext cx="10394829" cy="2899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О ПРОЕКТАХ ЗАКОНОВ </a:t>
            </a:r>
          </a:p>
          <a:p>
            <a:pPr algn="ctr">
              <a:lnSpc>
                <a:spcPct val="114000"/>
              </a:lnSpc>
            </a:pPr>
            <a:r>
              <a:rPr lang="kk-KZ" altLang="ru-RU" sz="3200" b="1" dirty="0">
                <a:solidFill>
                  <a:srgbClr val="002060"/>
                </a:solidFill>
                <a:latin typeface="Arial" panose="020B0604020202020204" pitchFamily="34" charset="0"/>
              </a:rPr>
              <a:t>«ОБ ОБЩЕСТВЕННОМ КОНТРОЛЕ» И</a:t>
            </a:r>
          </a:p>
          <a:p>
            <a:pPr algn="ctr">
              <a:lnSpc>
                <a:spcPct val="114000"/>
              </a:lnSpc>
            </a:pPr>
            <a:r>
              <a:rPr lang="kk-KZ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«О ВНЕСЕНИИ ИЗМЕНЕНИЙ И ДОПОЛНЕНИЙ В НЕКОТОРЫЕ ЗАКОНОДАТЕЛЬНЫЕ АКТЫ РК ПО ВОПРОСАМ ОБЩЕСТВЕННОГО КОНТРОЛЯ»</a:t>
            </a:r>
          </a:p>
        </p:txBody>
      </p:sp>
    </p:spTree>
    <p:extLst>
      <p:ext uri="{BB962C8B-B14F-4D97-AF65-F5344CB8AC3E}">
        <p14:creationId xmlns:p14="http://schemas.microsoft.com/office/powerpoint/2010/main" val="42239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172224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И СРОКИ РАССМОТРЕНИЯ ПЕТИЦИЙ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25457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368300" y="119228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368300" y="1192280"/>
            <a:ext cx="1000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РАССМОТРЕНИИ ПЕТИЦИИ ГОСУДАРСТВЕННЫЙ ОРГАН: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26435" y="2487076"/>
            <a:ext cx="84112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ПУБЛИЧНЫЕ ОБСУЖДЕНИЯ ПРОЕКТА РЕШЕНИЯ;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18321" y="3154008"/>
            <a:ext cx="82669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СОЗДАЁТ ОТДЕЛЬНУЮ КОМИССИЮ ИЛИ РАБОЧУЮ ГРУППУ;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26436" y="1859212"/>
            <a:ext cx="51092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ВЫЕЗД НА МЕСТО;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18321" y="3820940"/>
            <a:ext cx="80129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АНАЛИЗИРУЕТ ПОСТУПИВШИЕ К ПЕТИЦИИ КОММЕНТАРИИ;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18321" y="4448804"/>
            <a:ext cx="4469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ИЗУЧАЕТ </a:t>
            </a:r>
            <a:r>
              <a:rPr lang="kk-KZ" sz="2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ЗАРУБЕЖНЫЙ ОПЫТ.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ятиугольник 33">
            <a:extLst>
              <a:ext uri="{FF2B5EF4-FFF2-40B4-BE49-F238E27FC236}">
                <a16:creationId xmlns="" xmlns:a16="http://schemas.microsoft.com/office/drawing/2014/main" id="{39F2AC1F-E909-4E8E-B017-4E7A57B9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5" y="3811004"/>
            <a:ext cx="538402" cy="431435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0" y="1833812"/>
            <a:ext cx="538607" cy="431209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Пятиугольник 31">
            <a:extLst>
              <a:ext uri="{FF2B5EF4-FFF2-40B4-BE49-F238E27FC236}">
                <a16:creationId xmlns="" xmlns:a16="http://schemas.microsoft.com/office/drawing/2014/main" id="{915690CE-0A04-46F4-B62D-723413818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5" y="3138345"/>
            <a:ext cx="538402" cy="431435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Пятиугольник 31">
            <a:extLst>
              <a:ext uri="{FF2B5EF4-FFF2-40B4-BE49-F238E27FC236}">
                <a16:creationId xmlns="" xmlns:a16="http://schemas.microsoft.com/office/drawing/2014/main" id="{B5F60C79-C7A3-4856-9367-0EFA1C1D4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0" y="2466061"/>
            <a:ext cx="538607" cy="431060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Пятиугольник 33">
            <a:extLst>
              <a:ext uri="{FF2B5EF4-FFF2-40B4-BE49-F238E27FC236}">
                <a16:creationId xmlns="" xmlns:a16="http://schemas.microsoft.com/office/drawing/2014/main" id="{39F2AC1F-E909-4E8E-B017-4E7A57B9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5" y="4417479"/>
            <a:ext cx="538402" cy="431435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18321" y="5398869"/>
            <a:ext cx="3251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РАССМОТРЕНИЯ ПЕТИЦИЙ НЕ БОЛЕЕ </a:t>
            </a:r>
            <a:b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РАБОЧИХ ДНЕЙ</a:t>
            </a:r>
            <a:endParaRPr lang="ru-RU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88000" y="5244980"/>
            <a:ext cx="645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 ПРОДЛЕН МОТИВИРОВАННЫМ РЕШЕНИЕМ ПЕРВОГО РУКОВОДИТЕЛЯ ГОСУДАРСТВЕННОГО ОРГАНА НА РАЗУМНЫЙ СРОК,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НЕ БОЛЕЕ ЧЕМ ДО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РАБОЧИХ ДНЕЙ.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95034" y="5074087"/>
            <a:ext cx="11127066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09020" y="5499440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2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996417" y="5479161"/>
            <a:ext cx="15208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131300" y="6398016"/>
            <a:ext cx="2743200" cy="365125"/>
          </a:xfrm>
        </p:spPr>
        <p:txBody>
          <a:bodyPr/>
          <a:lstStyle/>
          <a:p>
            <a:fld id="{C5E4272B-A2E8-4849-96CD-327B916E8BA1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18321" y="2497011"/>
            <a:ext cx="84112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ПУБЛИЧНЫЕ ОБСУЖДЕНИЯ ПРОЕКТА РЕШЕНИЯ;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118322" y="1869147"/>
            <a:ext cx="51092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ВЫЕЗД НА МЕСТО;</a:t>
            </a:r>
          </a:p>
        </p:txBody>
      </p:sp>
    </p:spTree>
    <p:extLst>
      <p:ext uri="{BB962C8B-B14F-4D97-AF65-F5344CB8AC3E}">
        <p14:creationId xmlns:p14="http://schemas.microsoft.com/office/powerpoint/2010/main" val="421982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0"/>
            <a:ext cx="1218388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РЕШЕНИЙ ПО РЕЗУЛЬТАТАМ РАССМОТРЕНИЯ ПЕТИЦИИ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200329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28600" y="1948183"/>
            <a:ext cx="530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РАССМОТРЕНИЯ ПЕТИЦИИ ПЕРВЫМ РУКОВОДИТЕЛЕМ ГОСУДАРСТВЕННОГО ОРГАНА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6542" y="5813336"/>
            <a:ext cx="1021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ПРИНИМАЕТСЯ ПО ФОРМЕ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УТВЕРЖДАЕМОЙ УПОЛНОМОЧЕННЫМ ОРГАНОМ В СФЕРЕ ВЗАИМОДЕЙСТВИЯ ГОСУДАРСТВА И ГРАЖДАНСКОГО ОБЩЕСТВА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31800" y="5035987"/>
            <a:ext cx="11127066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42" y="1720878"/>
            <a:ext cx="876451" cy="701687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42" y="3516106"/>
            <a:ext cx="876451" cy="701687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15198" y="1652423"/>
            <a:ext cx="47990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ПОЛНОМ ИЛИ ЧАСТИЧНОМ </a:t>
            </a:r>
          </a:p>
          <a:p>
            <a:r>
              <a:rPr 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УДОВЛЕТВОРЕНИИ ПЕТИЦИИ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15198" y="3392580"/>
            <a:ext cx="4759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ОТКАЗЕ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УДОВЛЕТВОРЕНИИ ПЕТИЦИИ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091942" y="2940487"/>
            <a:ext cx="5833358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1371" y="3516106"/>
            <a:ext cx="484305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ПРИНИМАЕТСЯ ОДНО ИЗ </a:t>
            </a:r>
          </a:p>
          <a:p>
            <a:pPr algn="ctr"/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СЛЕДУЮЩИХ РЕШЕНИЙ: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85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/>
          <p:nvPr/>
        </p:nvGrpSpPr>
        <p:grpSpPr>
          <a:xfrm>
            <a:off x="584289" y="234846"/>
            <a:ext cx="4646738" cy="974827"/>
            <a:chOff x="2277665" y="274193"/>
            <a:chExt cx="5456633" cy="97482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277665" y="274193"/>
              <a:ext cx="5456633" cy="97482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2334518" y="274193"/>
              <a:ext cx="5342929" cy="974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/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Закон «О доступе к информации»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584288" y="1359840"/>
            <a:ext cx="4598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ПОЛНОМОЧИЙ УПОЛНОМОЧЕННОГО ОРГАНА В ОБЛАСТИ ИНФОРМАЦИИ ПО РАЗРАБОТКЕ И УТВЕРЖДЕНИЮ: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718784" y="2743982"/>
            <a:ext cx="274831" cy="345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922968" y="2710336"/>
            <a:ext cx="235345" cy="407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53931" y="3365351"/>
            <a:ext cx="1973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СТАНДАРТОВ ОТКРЫТОСТИ ОБЛАДАТЕЛЕЙ ИНФОРМАЦИИ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026422" y="3365350"/>
            <a:ext cx="2125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 ДОСТУПА К ОТКРЫТЫМ ЗАСЕДАНИЯМ ОБЛАДАТЕЛЕЙ ИНФОРМАЦИИ</a:t>
            </a:r>
            <a:endParaRPr lang="ru-RU" dirty="0"/>
          </a:p>
        </p:txBody>
      </p:sp>
      <p:grpSp>
        <p:nvGrpSpPr>
          <p:cNvPr id="14" name="Группа 2"/>
          <p:cNvGrpSpPr/>
          <p:nvPr/>
        </p:nvGrpSpPr>
        <p:grpSpPr>
          <a:xfrm>
            <a:off x="6408854" y="189096"/>
            <a:ext cx="5049979" cy="1020578"/>
            <a:chOff x="2277666" y="217341"/>
            <a:chExt cx="5456633" cy="194106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277666" y="217341"/>
              <a:ext cx="5456633" cy="19410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2334517" y="225700"/>
              <a:ext cx="5342929" cy="702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/>
              <a:endPara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ru-RU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Закон «Об общественных советах»</a:t>
              </a: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6222590" y="1457648"/>
            <a:ext cx="51836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полномочий Общественных  советов в части рассмотрения проектов и исполнения бюджетных программ государственных органов, проектов и результатов реализации документов Системы государственного </a:t>
            </a:r>
            <a:r>
              <a:rPr lang="kk-KZ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планирования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Конкретизация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 к членам Рабочей группы по отбору Общественного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Регламентация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открытости деятельности Общественного совета и процедур его формирования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5781198" y="532803"/>
            <a:ext cx="0" cy="5665095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81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71151" y="272938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62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5" y="880350"/>
            <a:ext cx="1229972" cy="11978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0494" y="2063652"/>
            <a:ext cx="12299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kumimoji="0" lang="kk-KZ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892B9DE-B3A1-4E48-AC13-09F17B59B4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4" y="3681231"/>
            <a:ext cx="1037355" cy="103735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40113" y="4938199"/>
            <a:ext cx="1770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kern="0" noProof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kumimoji="0" lang="kk-KZ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КОНТРОЛЬ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617028" y="1355766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УЧАСТИЯ ГРАЖДАН </a:t>
            </a: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УПРАВЛЕНИИ ДЕЛАМИ </a:t>
            </a:r>
            <a:r>
              <a:rPr lang="ru-RU" sz="2000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12426" y="2640612"/>
            <a:ext cx="11468878" cy="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676650" y="5931051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СУБЪЕКТОВ И ОБЪЕКТОВ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ОБЩЕСТВЕННОГО КОНТРОЛЯ</a:t>
            </a:r>
            <a:r>
              <a:rPr lang="kk-KZ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268" y="3491409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76650" y="3658113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 ДЕЯТЕЛЬНОСТИ, </a:t>
            </a: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kk-KZ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ПРОЗРАЧНОСТИ И ОТКРЫТОСТИ </a:t>
            </a: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ОБЪЕКТОВ ОБЩЕСТВЕННОГО КОНТРОЛЯ;</a:t>
            </a: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976" y="4332432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76650" y="4581443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 ОБЩЕСТВЕННОГО МНЕНИЯ 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ПРИНЯТИИ РЕШЕНИЙ;</a:t>
            </a:r>
            <a:r>
              <a:rPr lang="en-US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268" y="5162773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268" y="6019240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76650" y="5239713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УРОВНЯ ДОВЕРИЯ ГРАЖДАН 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ДЕЯТЕЛЬНОСТИ ОБЪЕКТОВ ОБЩЕСТВЕННОГО КОНТРОЛЯ;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606146" y="859211"/>
            <a:ext cx="0" cy="5690717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2</a:t>
            </a:fld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14004" y="2757986"/>
            <a:ext cx="830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ВОВЛЕЧЕНИЕ ГРАЖДАН 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</a:t>
            </a:r>
            <a:r>
              <a:rPr lang="ru-RU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 ОБЩЕСТВЕННОГО КОНТРОЛЯ</a:t>
            </a:r>
          </a:p>
        </p:txBody>
      </p:sp>
      <p:sp>
        <p:nvSpPr>
          <p:cNvPr id="24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268" y="2789638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898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ОБЩЕСТВЕНЫЙ КОНТРОЛЬ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246062" y="1110116"/>
            <a:ext cx="0" cy="5665095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33702" y="2775450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82368" y="4123987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2368" y="5579084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87C630E-10D8-420E-824C-D5BF4DFA66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4" y="2846284"/>
            <a:ext cx="569050" cy="56905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A7576100-4B9C-4B13-94B7-254F614FB0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77" y="4231321"/>
            <a:ext cx="517796" cy="488152"/>
          </a:xfrm>
          <a:prstGeom prst="rect">
            <a:avLst/>
          </a:prstGeom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4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8" y="5553180"/>
            <a:ext cx="1016782" cy="72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013365" y="2794590"/>
            <a:ext cx="47278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РЕСПУБЛИКИ КАЗАХСТАН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17654" y="4038534"/>
            <a:ext cx="4817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НЕКОММЕРЧЕСКИЕ ОРГАНИЗАЦИИ,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8189" y="5361337"/>
            <a:ext cx="2532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СУБЪЕКТЫ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73572" y="4490133"/>
            <a:ext cx="5517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зарегистрированные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Республике Казахстан, за 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исключением религиозных 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объединений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56145" y="5801281"/>
            <a:ext cx="5517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*которым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предоставлено право или 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полномочия по осуществлению общественного контроля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2526055" y="855747"/>
            <a:ext cx="818507" cy="76442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581165" y="1639239"/>
            <a:ext cx="4883642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СУБЪЕКТЫ</a:t>
            </a:r>
            <a:endParaRPr lang="kk-KZ" sz="24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ОБЩЕСТВЕНОГО КОНТРОЛЯ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9437601" y="840360"/>
            <a:ext cx="834983" cy="77981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3E86434-178D-4A8A-8B0F-8279BD08B9CD}"/>
              </a:ext>
            </a:extLst>
          </p:cNvPr>
          <p:cNvSpPr txBox="1"/>
          <p:nvPr/>
        </p:nvSpPr>
        <p:spPr bwMode="auto">
          <a:xfrm>
            <a:off x="6857109" y="1639239"/>
            <a:ext cx="5549075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4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ОБЪЕКТЫ</a:t>
            </a:r>
          </a:p>
          <a:p>
            <a:pPr algn="ctr" defTabSz="690545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ОБЩЕСТВЕНОГО КОНТРОЛЯ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91594" y="2539225"/>
            <a:ext cx="598981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ОРГАНЫ, УЧРЕЖДЕНИЯ ИСПОЛНИТЕЛЬНОЙ ГОСУДАРСТВЕННОЙ ВЛАСТИ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МЕСТНОГО ГОСУДАРСТВЕННОГО УПРАВЛЕНИЯ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kk-KZ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УЧРЕЖДЕНИЯ, НЕ ЯВЛЯЮЩИЕСЯ ГОСУДАРСТВЕННЫМИ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КВАЗИГОСУДАРСТВЕННОГО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ЯВЛЯЮЩИЕСЯ ИСПОЛНИТЕЛЯМИ ФУНКЦИЙ ЦЕНТРАЛЬНЫХ И (ИЛИ) МЕСТНЫХ ИСПОЛНИТЕЛЬНЫХ ОРГАНОВ ДЕЯТЕЛЬНОСТЬ КОТОРЫХ СВЯЗАНА С ОБЩЕСТВЕННЫМИ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</a:t>
            </a:r>
            <a:r>
              <a:rPr lang="kk-KZ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ОБЪЕКТЫ.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ФОРМЫ ОБЩЕСТВЕННОГО КОНТРОЛЯ</a:t>
            </a:r>
            <a:endParaRPr lang="ru-RU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1084059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МОНИТОРИНГ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2700878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ОБЩЕСТВЕННАЯ ЭКСПЕРТИЗА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4317697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ОБСУЖДЕНИЕ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7850" y="1084059"/>
            <a:ext cx="6096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собой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наблюдение за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ходом деятельности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объекта общественного контроля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затрагивающих права и законные интересы неограниченного круга лиц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11377" y="2854766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в целях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анализа и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общественной оценки актов и решений объектов ОК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7850" y="446853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организации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публичного рассмотрения актов и решений объектов ОК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4149" y="1218868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15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1546" y="1198589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0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5130" y="2802887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1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2527" y="2782608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4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5130" y="4488812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5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2527" y="4468533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09222" y="5689101"/>
            <a:ext cx="8297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ИНЫЕ ФОРМЫ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УСТАНОВЛЕННЫЕ ЗАКОНОДАТЕЛЬСТВОМ РЕСПУБЛИКИ КАЗАХСТАН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5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-49252"/>
            <a:ext cx="12183885" cy="89255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ОБЩЕСТВЕННОГО КОНТРОЛЯ</a:t>
            </a:r>
          </a:p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(итоговый документ)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690495" y="970473"/>
            <a:ext cx="4138679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РЕКОМЕНДАЦИИ</a:t>
            </a:r>
          </a:p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ОБЯЗАТЕЛЬНЫ ДЛЯ РАССМОТРЕНИЯ СУБЪЕКТАМ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23795" y="970473"/>
            <a:ext cx="342900" cy="3429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23795" y="2636812"/>
            <a:ext cx="342900" cy="3429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423795" y="4161348"/>
            <a:ext cx="342900" cy="3429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5245" y="2636812"/>
            <a:ext cx="4354012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40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10</a:t>
            </a:r>
            <a:r>
              <a:rPr lang="kk-KZ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ДНЕЙ </a:t>
            </a:r>
          </a:p>
          <a:p>
            <a:pPr algn="ctr" defTabSz="690545"/>
            <a:r>
              <a:rPr lang="kk-K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</a:t>
            </a:r>
          </a:p>
          <a:p>
            <a:pPr algn="ctr" defTabSz="690545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РАССМАТРИВАЮТ РЕКОМЕНДАЦИИ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690494" y="4504248"/>
            <a:ext cx="4138679" cy="7078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МОТИВИРОВАННЫЙ ОТВЕТ 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НАПРАВЛЯЕТСЯ СУБЪЕКТУ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5553074" y="1018683"/>
            <a:ext cx="723901" cy="4258240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57975" y="1141923"/>
            <a:ext cx="504825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РЕКОМЕНДАЦИЯМ</a:t>
            </a:r>
          </a:p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ПРИЛАГАЮТСЯ ИНФОРМАЦИЯ: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МЕСТЕ И ВРЕМЕНИ;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ЗАДАЧАХ;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СУБЪЕКТАХ;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 ФОРМАХ;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ФАКТАХ И ОБСТОЯТЕЛЬСТВАХ;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ПРЕДЛОЖЕНИЯ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ВЫВОДЫ;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ИНЫЕ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32070" y="5473179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577661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 ПО РАССМОТРЕНИЮ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СУБЪЕКТА НЕ ПОЗДНЕЕ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45307" y="5622721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60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  <a:endParaRPr lang="ru-RU" sz="6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066619" y="5899719"/>
            <a:ext cx="264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ДНЕЙ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СОПУТСТВУЮЩИЙ ЗАКОНОПРОЕКТ ПО ВОПРОСАМ ОБЩЕСТВЕННОГО КОНТРОЛЯ НАПРАВЛЕН НА ПРИВЕДЕНИЕ В СООТВЕТСТВИЕ НОРМ ОТДЕЛЬНЫХ ЗАКОНОДАТЕЛЬНЫХ АКТОВ: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1171902" y="1169537"/>
            <a:ext cx="10689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АДМИНИСТРАТИВНЫЙ ПРОЦЕДУРНО-ПРОЦЕССУАЛЬНЫЙ КОДЕКС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29 ИЮНЯ 2020 ГОДА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71901" y="2614467"/>
            <a:ext cx="10355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ЭКОЛОГИЧЕСКИЙ КОДЕКС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КАЗАХСТАН;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71902" y="1964605"/>
            <a:ext cx="10689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ВОДНЫЙ КОДЕКС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</a:t>
            </a:r>
            <a:r>
              <a:rPr lang="kk-KZ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71901" y="3248475"/>
            <a:ext cx="108098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РК «ОБ ОХРАНЕ, ВОСПРОИЗВОДСТВЕ И ИСПОЛЬЗОВАНИИ ЖИВОТНОГО МИРА;</a:t>
            </a:r>
          </a:p>
        </p:txBody>
      </p:sp>
      <p:sp>
        <p:nvSpPr>
          <p:cNvPr id="29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73" y="1937268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0" y="2626012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0" y="3294838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0" y="4101407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73" y="1247400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0" y="4795654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71898" y="4102639"/>
            <a:ext cx="10336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РК «О МЕСТНОМ ГОСУДАРСТВЕННОМ УПРАВЛЕНИИ И САМОУПРАВЛЕНИИ В РК»;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190700" y="4871679"/>
            <a:ext cx="10336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РК «ОБ ОБЩЕСТВЕННЫХ СОВЕТАХ»;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190700" y="5327413"/>
            <a:ext cx="10336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РК «О ДОСТУПЕ К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ИНФОРМАЦИИ»;</a:t>
            </a: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49" y="5376187"/>
            <a:ext cx="689683" cy="305169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kk-KZ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t>6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90700" y="5819549"/>
            <a:ext cx="10336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РК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ФОНДЕ НАЦИОНАЛЬНОГО БЛАГОСОСТОЯНИЯ».</a:t>
            </a:r>
          </a:p>
        </p:txBody>
      </p:sp>
      <p:sp>
        <p:nvSpPr>
          <p:cNvPr id="22" name="Пятиугольник 3">
            <a:extLst>
              <a:ext uri="{FF2B5EF4-FFF2-40B4-BE49-F238E27FC236}">
                <a16:creationId xmlns:a16="http://schemas.microsoft.com/office/drawing/2014/main" xmlns="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0" y="5884749"/>
            <a:ext cx="689683" cy="305169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32656" y="2404410"/>
            <a:ext cx="12183885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ПОДАЧИ ПЕТИЦИИ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557" y="2801694"/>
            <a:ext cx="917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1-ЭТАП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2557" y="3049076"/>
            <a:ext cx="34310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ТЕКСТА ПЕТИЦИИ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2557" y="3301831"/>
            <a:ext cx="59620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ГРАЖДАНИНОМ РК ПОСРЕДСТВОМ ИНТЕРНЕТ-РЕСУРСА ОПРЕДЕЛЯЕМОГО МИОР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(МОДЕРАЦИЯ ОСУЩЕСТВЛЯЕТСЯ МИОР).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2557" y="4066781"/>
            <a:ext cx="917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2-ЭТАП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2557" y="4333458"/>
            <a:ext cx="49197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 ДОЛЖНА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СООТВЕТСТВОВАТЬ УСЛОВИЯМ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2558" y="4626014"/>
            <a:ext cx="59620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ОПИСАНИЕ ПРЕДМЕТА, ДОВОДЫ И ПРЕДЛОЖЕНИЯ;</a:t>
            </a:r>
          </a:p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АНАЛОГИЧНОЙ ПЕТИЦИИ;</a:t>
            </a:r>
          </a:p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УКАЗАНИЕ Ф.И.О., ИИН, МЕСТА ЖИТЕЛЬСТВА, ЭЦП;</a:t>
            </a:r>
          </a:p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ПРИСОЕДИНЕНИЕ НЕ МЕНЕЕ 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ЧЕЛОВЕК.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12940" y="4075019"/>
            <a:ext cx="609600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12940" y="5712216"/>
            <a:ext cx="6171593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62557" y="5721201"/>
            <a:ext cx="9176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3-ЭТАП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2557" y="6059587"/>
            <a:ext cx="29261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ПРИСОЕДИНЕНИЕ К ПЕТИЦИИ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2173" y="6382921"/>
            <a:ext cx="62723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ПОРОГОВЫЕ ЗНАЧЕНИЯ БУДУТ ПРОПИСАНЫ В АППК</a:t>
            </a:r>
            <a:endPara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42211" y="3585168"/>
            <a:ext cx="3578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 ПОДНИМАТЬ ВОПРОСЫ: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242211" y="4148276"/>
            <a:ext cx="48559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arenR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АДМИНИСТРАТИВНО-ТЕРРИТОРИАЛЬНОГО УСТРОЙСТВА И ГРАНИЦ РК</a:t>
            </a: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ПРАВОСУДИЯ</a:t>
            </a: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ОБОРОННОЙ, НАЦИОНАЛЬНОЙ БЕЗОПАСНОСТИ И ОХРАНЫ ОБЩЕСТВЕННОГО ПОРЯДКА</a:t>
            </a: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kk-KZ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АМНИСТИИ И ПОМИЛОВАНИЯ И Т.Д.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6728219" y="4311505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8" name="Chevron2">
            <a:extLst>
              <a:ext uri="{FF2B5EF4-FFF2-40B4-BE49-F238E27FC236}">
                <a16:creationId xmlns=""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6931897" y="4298390"/>
            <a:ext cx="15208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18992"/>
            <a:ext cx="12183885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ПЕТИЦИЯ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0181" y="658749"/>
            <a:ext cx="1035572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</a:t>
            </a:r>
            <a:r>
              <a:rPr lang="ru-RU" sz="1600" dirty="0" smtClean="0"/>
              <a:t> –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КОЛЛЕКТИВНОЕ СООБЩЕНИЕ, ОТКЛИК ИЛИ ПРЕДЛОЖЕНИЕ, НАПРАВЛЕННОЕ В ГОСУДАРСТВЕННЫЙ ОРГАН, МЕСТНЫЙ ПРЕДСТАВИТЕЛЬНЫЙ И ИСПОЛНИТЕЛЬНЫЙ ОРГАН В ЭЛЕКТРОННОЙ ФОРМЕ И РАССМАТРИВАЕМОЕ В ПОРЯДКЕ, УСТАНОВЛЕННОМ ГЛАВОЙ 12-1 КОДЕКСА;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80181" y="1735540"/>
            <a:ext cx="1035572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Pct val="150000"/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ПОДАВАТЬ ПЕТИЦИИ СМОГУТ ГРАЖДАНЕ РЕСПУБЛИКИ КАЗАХСТАН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ПОСРЕДСТВОМ СПЕЦИАЛЬНОГО ИНТЕРНЕТ-ПОРТАЛА.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42" y="719255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Пятиугольник 3">
            <a:extLst>
              <a:ext uri="{FF2B5EF4-FFF2-40B4-BE49-F238E27FC236}">
                <a16:creationId xmlns=""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395" y="1711169"/>
            <a:ext cx="689683" cy="55216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0045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0"/>
            <a:ext cx="1218388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ПУБЛИЧНОГО ОБСУЖДЕНИЯ И ПРИСОЕДИНЕНИЯ К ПЕТИЦИИ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249307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2816936" y="1522480"/>
            <a:ext cx="6550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ПРИСОЕДИНЕНИЕ К ПЕТИЦИИ</a:t>
            </a:r>
          </a:p>
        </p:txBody>
      </p:sp>
      <p:sp>
        <p:nvSpPr>
          <p:cNvPr id="3" name="Половина рамки 2"/>
          <p:cNvSpPr/>
          <p:nvPr/>
        </p:nvSpPr>
        <p:spPr>
          <a:xfrm rot="13511571">
            <a:off x="5875159" y="1967333"/>
            <a:ext cx="450066" cy="447388"/>
          </a:xfrm>
          <a:prstGeom prst="half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оловина рамки 23"/>
          <p:cNvSpPr/>
          <p:nvPr/>
        </p:nvSpPr>
        <p:spPr>
          <a:xfrm rot="13511571">
            <a:off x="5875160" y="2044477"/>
            <a:ext cx="450066" cy="447388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1384" y="2720032"/>
            <a:ext cx="50102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 МОГУТ ВЫРАЗИТЬ МНЕНИЕ, ПОСРЕДСТВОМ </a:t>
            </a:r>
            <a:r>
              <a:rPr lang="kk-KZ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КОММЕНТАРИЯ НА ИНТЕРНЕТ-РЕСУРСЕ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06985" y="2739083"/>
            <a:ext cx="53897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ГРАЖДАНИНОМ РК</a:t>
            </a:r>
            <a:r>
              <a:rPr lang="kk-KZ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ПОСРЕДСТВОМ ИНТЕРНЕТ-РЕСУРСА С </a:t>
            </a:r>
            <a:b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УДОСТОВЕРЕНИЕМ ЭЦП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EC74DC2D-F79F-4E45-A103-B11EAB3544FA}"/>
              </a:ext>
            </a:extLst>
          </p:cNvPr>
          <p:cNvSpPr txBox="1"/>
          <p:nvPr/>
        </p:nvSpPr>
        <p:spPr>
          <a:xfrm>
            <a:off x="4821026" y="3523643"/>
            <a:ext cx="2634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6 МЕСЯЦЕВ</a:t>
            </a:r>
          </a:p>
        </p:txBody>
      </p:sp>
      <p:sp>
        <p:nvSpPr>
          <p:cNvPr id="35" name="Половина рамки 34"/>
          <p:cNvSpPr/>
          <p:nvPr/>
        </p:nvSpPr>
        <p:spPr>
          <a:xfrm rot="13511571">
            <a:off x="5894209" y="3997267"/>
            <a:ext cx="450066" cy="447388"/>
          </a:xfrm>
          <a:prstGeom prst="half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13511571">
            <a:off x="5837059" y="3979161"/>
            <a:ext cx="450066" cy="447388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38150" y="4171951"/>
            <a:ext cx="52959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ПЕТИЦИЯ,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НАБРАВШАЯ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НЕОБХОДИМОЕ КОЛИЧЕСТВО ГОЛОСОВ, В ТЕЧЕНИИ 6 МЕСЯЦЕВ ВОЗВРАЩАЕТСЯ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ЗАЯВИТЕЛЮ, такая петиция направляется уполномоченным органом в сфере взаимодействия государства и гражданского общества по компетенции в соответствующий государственный орган, местный представительный и исполнительный орган и рассматривается как индивидуальное сообщение, отклик или предложение в порядке, установленном настоящим Кодексом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059311" y="4694287"/>
            <a:ext cx="0" cy="1200329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6011737" y="4684337"/>
            <a:ext cx="5857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НАБОРЕ НЕОБХОДИМОГО КОЛИЧЕСТВА ГОЛОСОВ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ПЕТИЦИЯ НАПРАВЛЯЕТСЯ НА РАССМОТРЕНИЕ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ГОСУДАРСТВЕННЫЙ ОРГАН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39484" y="4019987"/>
            <a:ext cx="4218266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354609" y="4039037"/>
            <a:ext cx="4218266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44234" y="2268171"/>
            <a:ext cx="5010254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564135" y="2268171"/>
            <a:ext cx="5010254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6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27699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ПОРОГОВЫЕ ЗНАЧЕНИЯ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249307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/>
          </p:nvPr>
        </p:nvGraphicFramePr>
        <p:xfrm>
          <a:off x="952147" y="2424132"/>
          <a:ext cx="10499623" cy="861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4996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1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областной уровень (акиматы) – 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  голосов от  населения соответствующей     административно - территориальной единицы</a:t>
                      </a:r>
                    </a:p>
                    <a:p>
                      <a:pPr algn="ctr"/>
                      <a:endParaRPr lang="ru-RU" sz="1600" b="1" i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/>
          </p:nvPr>
        </p:nvGraphicFramePr>
        <p:xfrm>
          <a:off x="952501" y="3265934"/>
          <a:ext cx="10684288" cy="6172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684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989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областной уровень (</a:t>
                      </a:r>
                      <a:r>
                        <a:rPr lang="ru-RU" sz="1800" b="1" i="0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маслихаты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– 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800" b="1" i="0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% от населения соответствующей административно-территориальной единицы</a:t>
                      </a:r>
                      <a:endParaRPr lang="ru-RU" sz="1800" b="1" i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/>
          </p:nvPr>
        </p:nvGraphicFramePr>
        <p:xfrm>
          <a:off x="968125" y="1920724"/>
          <a:ext cx="10480966" cy="43059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480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059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республиканский уровень</a:t>
                      </a:r>
                      <a:r>
                        <a:rPr lang="ru-RU" sz="18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(Правительство) – не менее </a:t>
                      </a:r>
                      <a:r>
                        <a:rPr lang="en-US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тыс.</a:t>
                      </a:r>
                      <a:r>
                        <a:rPr lang="ru-RU" sz="1800" b="1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голосов</a:t>
                      </a:r>
                      <a:endParaRPr lang="ru-RU" sz="1800" b="1" i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>
            <p:extLst/>
          </p:nvPr>
        </p:nvGraphicFramePr>
        <p:xfrm>
          <a:off x="914400" y="3925507"/>
          <a:ext cx="10666055" cy="861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6660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0680"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районный уровень (</a:t>
                      </a:r>
                      <a:r>
                        <a:rPr lang="ru-RU" sz="1800" b="1" i="0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маслихаты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– 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1800" b="1" i="0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kk-KZ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голосов, при населении свыше 50 тыс., </a:t>
                      </a:r>
                    </a:p>
                    <a:p>
                      <a:pPr marL="0" lvl="0" algn="ctr" defTabSz="914400" rtl="0" eaLnBrk="1" latinLnBrk="0" hangingPunct="1"/>
                      <a:r>
                        <a:rPr lang="kk-KZ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остальных – не менее 10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% от численности населения</a:t>
                      </a:r>
                    </a:p>
                    <a:p>
                      <a:pPr algn="ctr"/>
                      <a:endParaRPr lang="ru-RU" sz="1600" b="1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/>
          </p:nvPr>
        </p:nvGraphicFramePr>
        <p:xfrm>
          <a:off x="1028700" y="4609747"/>
          <a:ext cx="10548701" cy="861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05487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09953">
                <a:tc>
                  <a:txBody>
                    <a:bodyPr/>
                    <a:lstStyle/>
                    <a:p>
                      <a:pPr lvl="0" algn="ctr" rtl="0"/>
                      <a:r>
                        <a:rPr lang="ru-RU" sz="16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b="1" i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районный уровень (акиматы) – 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2,5 тыс. голосов</a:t>
                      </a:r>
                      <a:r>
                        <a:rPr lang="kk-KZ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при населении свыше 50 тыс., </a:t>
                      </a:r>
                    </a:p>
                    <a:p>
                      <a:pPr lvl="0" algn="ctr" rtl="0"/>
                      <a:r>
                        <a:rPr lang="kk-KZ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остальных – не менее </a:t>
                      </a:r>
                      <a:r>
                        <a:rPr lang="ru-RU" sz="1800" b="1" i="0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5 % от численности населения</a:t>
                      </a:r>
                    </a:p>
                    <a:p>
                      <a:pPr algn="ctr"/>
                      <a:endParaRPr lang="ru-RU" sz="1600" b="1" i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4" name="Прямая соединительная линия 53"/>
          <p:cNvCxnSpPr/>
          <p:nvPr/>
        </p:nvCxnSpPr>
        <p:spPr>
          <a:xfrm>
            <a:off x="544235" y="1527944"/>
            <a:ext cx="5010254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564136" y="1527944"/>
            <a:ext cx="5010254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685800" y="5617029"/>
            <a:ext cx="10994571" cy="43542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" name="Половина рамки 60"/>
          <p:cNvSpPr/>
          <p:nvPr/>
        </p:nvSpPr>
        <p:spPr>
          <a:xfrm rot="13511571">
            <a:off x="5853387" y="1259512"/>
            <a:ext cx="450066" cy="447388"/>
          </a:xfrm>
          <a:prstGeom prst="half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Половина рамки 61"/>
          <p:cNvSpPr/>
          <p:nvPr/>
        </p:nvSpPr>
        <p:spPr>
          <a:xfrm rot="13511571">
            <a:off x="5853387" y="1336655"/>
            <a:ext cx="450066" cy="447388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39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975</Words>
  <Application>Microsoft Office PowerPoint</Application>
  <PresentationFormat>Широкоэкранный</PresentationFormat>
  <Paragraphs>184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Arial Narrow</vt:lpstr>
      <vt:lpstr>Calibri</vt:lpstr>
      <vt:lpstr>Calibri Light</vt:lpstr>
      <vt:lpstr>Segoe UI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Кайргалиева Гульбану</cp:lastModifiedBy>
  <cp:revision>85</cp:revision>
  <cp:lastPrinted>2023-04-26T12:34:40Z</cp:lastPrinted>
  <dcterms:created xsi:type="dcterms:W3CDTF">2021-04-27T12:05:35Z</dcterms:created>
  <dcterms:modified xsi:type="dcterms:W3CDTF">2023-04-26T12:38:47Z</dcterms:modified>
</cp:coreProperties>
</file>