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>
  <p:sldMasterIdLst>
    <p:sldMasterId id="2147483648" r:id="rId1"/>
    <p:sldMasterId id="2147483969" r:id="rId2"/>
  </p:sldMasterIdLst>
  <p:notesMasterIdLst>
    <p:notesMasterId r:id="rId17"/>
  </p:notesMasterIdLst>
  <p:handoutMasterIdLst>
    <p:handoutMasterId r:id="rId18"/>
  </p:handoutMasterIdLst>
  <p:sldIdLst>
    <p:sldId id="1474" r:id="rId3"/>
    <p:sldId id="2087" r:id="rId4"/>
    <p:sldId id="2094" r:id="rId5"/>
    <p:sldId id="2112" r:id="rId6"/>
    <p:sldId id="2115" r:id="rId7"/>
    <p:sldId id="2097" r:id="rId8"/>
    <p:sldId id="2098" r:id="rId9"/>
    <p:sldId id="2107" r:id="rId10"/>
    <p:sldId id="2119" r:id="rId11"/>
    <p:sldId id="2118" r:id="rId12"/>
    <p:sldId id="2105" r:id="rId13"/>
    <p:sldId id="2106" r:id="rId14"/>
    <p:sldId id="2116" r:id="rId15"/>
    <p:sldId id="1828" r:id="rId16"/>
  </p:sldIdLst>
  <p:sldSz cx="9144000" cy="5143500" type="screen16x9"/>
  <p:notesSz cx="6797675" cy="9872663"/>
  <p:embeddedFontLst>
    <p:embeddedFont>
      <p:font typeface="Roboto Medium" charset="0"/>
      <p:regular r:id="rId19"/>
      <p:bold r:id="rId20"/>
      <p:italic r:id="rId21"/>
      <p:boldItalic r:id="rId22"/>
    </p:embeddedFont>
    <p:embeddedFont>
      <p:font typeface="ＭＳ Ｐゴシック" pitchFamily="34" charset="-128"/>
      <p:regular r:id="rId23"/>
    </p:embeddedFont>
    <p:embeddedFont>
      <p:font typeface="Segoe UI Semilight" pitchFamily="34" charset="0"/>
      <p:regular r:id="rId24"/>
      <p:italic r:id="rId25"/>
    </p:embeddedFont>
    <p:embeddedFont>
      <p:font typeface="Roboto Condensed" charset="0"/>
      <p:regular r:id="rId26"/>
      <p:bold r:id="rId27"/>
      <p:italic r:id="rId28"/>
      <p:boldItalic r:id="rId29"/>
    </p:embeddedFont>
    <p:embeddedFont>
      <p:font typeface="Calibri Light" pitchFamily="34" charset="0"/>
      <p:regular r:id="rId30"/>
      <p: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C20F2B0-C59E-4667-BC9B-06653499CD35}">
          <p14:sldIdLst>
            <p14:sldId id="1474"/>
            <p14:sldId id="2087"/>
            <p14:sldId id="2094"/>
            <p14:sldId id="2112"/>
            <p14:sldId id="2115"/>
            <p14:sldId id="2097"/>
            <p14:sldId id="2098"/>
            <p14:sldId id="2107"/>
            <p14:sldId id="2119"/>
            <p14:sldId id="2118"/>
            <p14:sldId id="2105"/>
            <p14:sldId id="2106"/>
            <p14:sldId id="2116"/>
            <p14:sldId id="182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9" userDrawn="1">
          <p15:clr>
            <a:srgbClr val="A4A3A4"/>
          </p15:clr>
        </p15:guide>
        <p15:guide id="2" pos="113" userDrawn="1">
          <p15:clr>
            <a:srgbClr val="A4A3A4"/>
          </p15:clr>
        </p15:guide>
        <p15:guide id="3" pos="5647" userDrawn="1">
          <p15:clr>
            <a:srgbClr val="A4A3A4"/>
          </p15:clr>
        </p15:guide>
        <p15:guide id="4" orient="horz" pos="940" userDrawn="1">
          <p15:clr>
            <a:srgbClr val="A4A3A4"/>
          </p15:clr>
        </p15:guide>
        <p15:guide id="5" orient="horz" pos="2709" userDrawn="1">
          <p15:clr>
            <a:srgbClr val="A4A3A4"/>
          </p15:clr>
        </p15:guide>
        <p15:guide id="8" pos="3651" userDrawn="1">
          <p15:clr>
            <a:srgbClr val="A4A3A4"/>
          </p15:clr>
        </p15:guide>
        <p15:guide id="9" orient="horz" pos="78" userDrawn="1">
          <p15:clr>
            <a:srgbClr val="A4A3A4"/>
          </p15:clr>
        </p15:guide>
        <p15:guide id="10" orient="horz" pos="1983" userDrawn="1">
          <p15:clr>
            <a:srgbClr val="A4A3A4"/>
          </p15:clr>
        </p15:guide>
        <p15:guide id="11" orient="horz" pos="3162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88" userDrawn="1">
          <p15:clr>
            <a:srgbClr val="A4A3A4"/>
          </p15:clr>
        </p15:guide>
        <p15:guide id="2" pos="2116" userDrawn="1">
          <p15:clr>
            <a:srgbClr val="A4A3A4"/>
          </p15:clr>
        </p15:guide>
        <p15:guide id="3" orient="horz" pos="3111" userDrawn="1">
          <p15:clr>
            <a:srgbClr val="A4A3A4"/>
          </p15:clr>
        </p15:guide>
        <p15:guide id="4" pos="2124" userDrawn="1">
          <p15:clr>
            <a:srgbClr val="A4A3A4"/>
          </p15:clr>
        </p15:guide>
        <p15:guide id="5" orient="horz" pos="3087">
          <p15:clr>
            <a:srgbClr val="A4A3A4"/>
          </p15:clr>
        </p15:guide>
        <p15:guide id="6" orient="horz" pos="3110">
          <p15:clr>
            <a:srgbClr val="A4A3A4"/>
          </p15:clr>
        </p15:guide>
        <p15:guide id="7" pos="2133">
          <p15:clr>
            <a:srgbClr val="A4A3A4"/>
          </p15:clr>
        </p15:guide>
        <p15:guide id="8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Жигулиев Дамир Дауренович" initials="ЖДД" lastIdx="1" clrIdx="0">
    <p:extLst>
      <p:ext uri="{19B8F6BF-5375-455C-9EA6-DF929625EA0E}">
        <p15:presenceInfo xmlns="" xmlns:p15="http://schemas.microsoft.com/office/powerpoint/2012/main" userId="S-1-5-21-1177238915-2052111302-839522115-670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E"/>
    <a:srgbClr val="95C7F1"/>
    <a:srgbClr val="FFFF7D"/>
    <a:srgbClr val="D3A33B"/>
    <a:srgbClr val="DFDA00"/>
    <a:srgbClr val="4B5BB5"/>
    <a:srgbClr val="7C5310"/>
    <a:srgbClr val="091925"/>
    <a:srgbClr val="AAA2E4"/>
    <a:srgbClr val="A1A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830" autoAdjust="0"/>
    <p:restoredTop sz="96374" autoAdjust="0"/>
  </p:normalViewPr>
  <p:slideViewPr>
    <p:cSldViewPr>
      <p:cViewPr varScale="1">
        <p:scale>
          <a:sx n="118" d="100"/>
          <a:sy n="118" d="100"/>
        </p:scale>
        <p:origin x="-828" y="-90"/>
      </p:cViewPr>
      <p:guideLst>
        <p:guide orient="horz" pos="169"/>
        <p:guide orient="horz" pos="940"/>
        <p:guide orient="horz" pos="2709"/>
        <p:guide orient="horz" pos="78"/>
        <p:guide orient="horz" pos="1983"/>
        <p:guide orient="horz" pos="3162"/>
        <p:guide pos="113"/>
        <p:guide pos="5647"/>
        <p:guide pos="36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20" d="100"/>
        <a:sy n="20" d="100"/>
      </p:scale>
      <p:origin x="0" y="1314"/>
    </p:cViewPr>
  </p:sorterViewPr>
  <p:notesViewPr>
    <p:cSldViewPr>
      <p:cViewPr varScale="1">
        <p:scale>
          <a:sx n="56" d="100"/>
          <a:sy n="56" d="100"/>
        </p:scale>
        <p:origin x="-2886" y="-102"/>
      </p:cViewPr>
      <p:guideLst>
        <p:guide orient="horz" pos="3088"/>
        <p:guide orient="horz" pos="3111"/>
        <p:guide orient="horz" pos="3087"/>
        <p:guide orient="horz" pos="3110"/>
        <p:guide pos="2116"/>
        <p:guide pos="2124"/>
        <p:guide pos="2133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5660" cy="493632"/>
          </a:xfrm>
          <a:prstGeom prst="rect">
            <a:avLst/>
          </a:prstGeom>
        </p:spPr>
        <p:txBody>
          <a:bodyPr vert="horz" lIns="91497" tIns="45750" rIns="91497" bIns="4575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4" y="3"/>
            <a:ext cx="2945660" cy="493632"/>
          </a:xfrm>
          <a:prstGeom prst="rect">
            <a:avLst/>
          </a:prstGeom>
        </p:spPr>
        <p:txBody>
          <a:bodyPr vert="horz" lIns="91497" tIns="45750" rIns="91497" bIns="45750" rtlCol="0"/>
          <a:lstStyle>
            <a:lvl1pPr algn="r">
              <a:defRPr sz="1200"/>
            </a:lvl1pPr>
          </a:lstStyle>
          <a:p>
            <a:fld id="{569EE601-35A1-4728-BC0E-214E4BEED47A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7319"/>
            <a:ext cx="2945660" cy="493632"/>
          </a:xfrm>
          <a:prstGeom prst="rect">
            <a:avLst/>
          </a:prstGeom>
        </p:spPr>
        <p:txBody>
          <a:bodyPr vert="horz" lIns="91497" tIns="45750" rIns="91497" bIns="4575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377319"/>
            <a:ext cx="2945660" cy="493632"/>
          </a:xfrm>
          <a:prstGeom prst="rect">
            <a:avLst/>
          </a:prstGeom>
        </p:spPr>
        <p:txBody>
          <a:bodyPr vert="horz" lIns="91497" tIns="45750" rIns="91497" bIns="45750" rtlCol="0" anchor="b"/>
          <a:lstStyle>
            <a:lvl1pPr algn="r">
              <a:defRPr sz="1200"/>
            </a:lvl1pPr>
          </a:lstStyle>
          <a:p>
            <a:fld id="{D43E2597-EFF9-4FB6-A4C3-76B948BA75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45660" cy="493632"/>
          </a:xfrm>
          <a:prstGeom prst="rect">
            <a:avLst/>
          </a:prstGeom>
        </p:spPr>
        <p:txBody>
          <a:bodyPr vert="horz" lIns="91497" tIns="45750" rIns="91497" bIns="4575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3"/>
            <a:ext cx="2945660" cy="493632"/>
          </a:xfrm>
          <a:prstGeom prst="rect">
            <a:avLst/>
          </a:prstGeom>
        </p:spPr>
        <p:txBody>
          <a:bodyPr vert="horz" lIns="91497" tIns="45750" rIns="91497" bIns="45750" rtlCol="0"/>
          <a:lstStyle>
            <a:lvl1pPr algn="r">
              <a:defRPr sz="1200"/>
            </a:lvl1pPr>
          </a:lstStyle>
          <a:p>
            <a:fld id="{48B91EE8-69AE-461D-8CCB-C9DF5AEE5592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8188"/>
            <a:ext cx="6588125" cy="3705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97" tIns="45750" rIns="91497" bIns="4575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7"/>
            <a:ext cx="5438140" cy="4442698"/>
          </a:xfrm>
          <a:prstGeom prst="rect">
            <a:avLst/>
          </a:prstGeom>
        </p:spPr>
        <p:txBody>
          <a:bodyPr vert="horz" lIns="91497" tIns="45750" rIns="91497" bIns="4575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19"/>
            <a:ext cx="2945660" cy="493632"/>
          </a:xfrm>
          <a:prstGeom prst="rect">
            <a:avLst/>
          </a:prstGeom>
        </p:spPr>
        <p:txBody>
          <a:bodyPr vert="horz" lIns="91497" tIns="45750" rIns="91497" bIns="4575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377319"/>
            <a:ext cx="2945660" cy="493632"/>
          </a:xfrm>
          <a:prstGeom prst="rect">
            <a:avLst/>
          </a:prstGeom>
        </p:spPr>
        <p:txBody>
          <a:bodyPr vert="horz" lIns="91497" tIns="45750" rIns="91497" bIns="45750" rtlCol="0" anchor="b"/>
          <a:lstStyle>
            <a:lvl1pPr algn="r">
              <a:defRPr sz="1200"/>
            </a:lvl1pPr>
          </a:lstStyle>
          <a:p>
            <a:fld id="{6B7DA8E6-7D59-45D1-806A-C62FB4BAE0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733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44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188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FDAC0F-5860-4949-841C-8ED6F1AE18D1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29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44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34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889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90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2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9E6133-1052-434E-B397-B5D66D27484A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50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51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7DA8E6-7D59-45D1-806A-C62FB4BAE0E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35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="" xmlns:a16="http://schemas.microsoft.com/office/drawing/2014/main" id="{5261622B-97BC-4206-AB06-68C4E3EAEC37}"/>
              </a:ext>
            </a:extLst>
          </p:cNvPr>
          <p:cNvSpPr txBox="1">
            <a:spLocks/>
          </p:cNvSpPr>
          <p:nvPr userDrawn="1"/>
        </p:nvSpPr>
        <p:spPr>
          <a:xfrm>
            <a:off x="8731088" y="4815808"/>
            <a:ext cx="428625" cy="327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/>
              <a:pPr/>
              <a:t>‹#›</a:t>
            </a:fld>
            <a:endParaRPr lang="en-US"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t_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1828800"/>
            <a:ext cx="3324225" cy="1597914"/>
          </a:xfrm>
          <a:prstGeom prst="rightArrow">
            <a:avLst>
              <a:gd name="adj1" fmla="val 100000"/>
              <a:gd name="adj2" fmla="val 21388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5819776" y="1828800"/>
            <a:ext cx="3324225" cy="1597914"/>
          </a:xfrm>
          <a:prstGeom prst="leftArrow">
            <a:avLst>
              <a:gd name="adj1" fmla="val 100000"/>
              <a:gd name="adj2" fmla="val 20941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1746128"/>
            <a:ext cx="4581144" cy="2654046"/>
          </a:xfrm>
          <a:prstGeom prst="rect">
            <a:avLst/>
          </a:prstGeom>
          <a:ln w="3175">
            <a:noFill/>
          </a:ln>
        </p:spPr>
        <p:txBody>
          <a:bodyPr wrap="none" tIns="0" bIns="11887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bou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-4763" y="1934376"/>
            <a:ext cx="4919472" cy="2290572"/>
          </a:xfrm>
          <a:prstGeom prst="rect">
            <a:avLst/>
          </a:prstGeom>
          <a:ln w="3175">
            <a:noFill/>
          </a:ln>
        </p:spPr>
        <p:txBody>
          <a:bodyPr wrap="none" tIns="0" bIns="100584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6629400" y="1661394"/>
            <a:ext cx="2514600" cy="2452688"/>
          </a:xfrm>
          <a:custGeom>
            <a:avLst/>
            <a:gdLst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4324350 h 4324350"/>
              <a:gd name="connsiteX4" fmla="*/ 0 w 2514600"/>
              <a:gd name="connsiteY4" fmla="*/ 0 h 4324350"/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3543300 h 4324350"/>
              <a:gd name="connsiteX4" fmla="*/ 0 w 2514600"/>
              <a:gd name="connsiteY4" fmla="*/ 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4324350">
                <a:moveTo>
                  <a:pt x="0" y="0"/>
                </a:moveTo>
                <a:lnTo>
                  <a:pt x="2514600" y="0"/>
                </a:lnTo>
                <a:lnTo>
                  <a:pt x="2514600" y="4324350"/>
                </a:lnTo>
                <a:lnTo>
                  <a:pt x="0" y="35433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85000"/>
              </a:schemeClr>
            </a:solidFill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 flipH="1">
            <a:off x="0" y="1661394"/>
            <a:ext cx="2514600" cy="2452688"/>
          </a:xfrm>
          <a:custGeom>
            <a:avLst/>
            <a:gdLst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4324350 h 4324350"/>
              <a:gd name="connsiteX4" fmla="*/ 0 w 2514600"/>
              <a:gd name="connsiteY4" fmla="*/ 0 h 4324350"/>
              <a:gd name="connsiteX0" fmla="*/ 0 w 2514600"/>
              <a:gd name="connsiteY0" fmla="*/ 0 h 4324350"/>
              <a:gd name="connsiteX1" fmla="*/ 2514600 w 2514600"/>
              <a:gd name="connsiteY1" fmla="*/ 0 h 4324350"/>
              <a:gd name="connsiteX2" fmla="*/ 2514600 w 2514600"/>
              <a:gd name="connsiteY2" fmla="*/ 4324350 h 4324350"/>
              <a:gd name="connsiteX3" fmla="*/ 0 w 2514600"/>
              <a:gd name="connsiteY3" fmla="*/ 3543300 h 4324350"/>
              <a:gd name="connsiteX4" fmla="*/ 0 w 2514600"/>
              <a:gd name="connsiteY4" fmla="*/ 0 h 432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4600" h="4324350">
                <a:moveTo>
                  <a:pt x="0" y="0"/>
                </a:moveTo>
                <a:lnTo>
                  <a:pt x="2514600" y="0"/>
                </a:lnTo>
                <a:lnTo>
                  <a:pt x="2514600" y="4324350"/>
                </a:lnTo>
                <a:lnTo>
                  <a:pt x="0" y="3543300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chemeClr val="bg1">
                <a:lumMod val="85000"/>
              </a:schemeClr>
            </a:solidFill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117600" y="1897787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4572000" y="1897787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1117600" y="3076505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572000" y="3076505"/>
            <a:ext cx="3456432" cy="1179576"/>
          </a:xfrm>
          <a:prstGeom prst="rect">
            <a:avLst/>
          </a:prstGeom>
          <a:ln w="3175">
            <a:noFill/>
          </a:ln>
        </p:spPr>
        <p:txBody>
          <a:bodyPr bIns="1097280" anchor="b"/>
          <a:lstStyle>
            <a:lvl1pPr algn="ctr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4" grpId="0"/>
      <p:bldP spid="2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ur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1631930"/>
            <a:ext cx="9144000" cy="1748790"/>
          </a:xfrm>
          <a:prstGeom prst="rect">
            <a:avLst/>
          </a:prstGeom>
          <a:ln w="3175">
            <a:noFill/>
          </a:ln>
        </p:spPr>
        <p:txBody>
          <a:bodyPr bIns="548640" anchor="b"/>
          <a:lstStyle>
            <a:lvl1pPr algn="ctr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793750" y="1776609"/>
            <a:ext cx="3657600" cy="160020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56" hasCustomPrompt="1"/>
          </p:nvPr>
        </p:nvSpPr>
        <p:spPr>
          <a:xfrm>
            <a:off x="4679950" y="1776609"/>
            <a:ext cx="3657600" cy="160020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Rounded Rectangle 26"/>
          <p:cNvSpPr/>
          <p:nvPr userDrawn="1"/>
        </p:nvSpPr>
        <p:spPr bwMode="auto">
          <a:xfrm>
            <a:off x="1212850" y="3465937"/>
            <a:ext cx="2819400" cy="3218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Rounded Rectangle 27"/>
          <p:cNvSpPr/>
          <p:nvPr userDrawn="1"/>
        </p:nvSpPr>
        <p:spPr bwMode="auto">
          <a:xfrm>
            <a:off x="5099050" y="3465937"/>
            <a:ext cx="2819400" cy="32180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 Placeholder 3"/>
          <p:cNvSpPr>
            <a:spLocks noGrp="1"/>
          </p:cNvSpPr>
          <p:nvPr>
            <p:ph type="body" sz="half" idx="37"/>
          </p:nvPr>
        </p:nvSpPr>
        <p:spPr>
          <a:xfrm>
            <a:off x="1822450" y="3554549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0" name="Text Placeholder 3"/>
          <p:cNvSpPr>
            <a:spLocks noGrp="1"/>
          </p:cNvSpPr>
          <p:nvPr>
            <p:ph type="body" sz="half" idx="50"/>
          </p:nvPr>
        </p:nvSpPr>
        <p:spPr>
          <a:xfrm>
            <a:off x="1708150" y="388924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57"/>
          </p:nvPr>
        </p:nvSpPr>
        <p:spPr>
          <a:xfrm>
            <a:off x="5708650" y="3554549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58"/>
          </p:nvPr>
        </p:nvSpPr>
        <p:spPr>
          <a:xfrm>
            <a:off x="5594350" y="388924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3278124" y="1753970"/>
            <a:ext cx="2587752" cy="1344168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6022848" y="1753970"/>
            <a:ext cx="2587752" cy="1344168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533400" y="1753970"/>
            <a:ext cx="2587752" cy="1344168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452152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56" hasCustomPrompt="1"/>
          </p:nvPr>
        </p:nvSpPr>
        <p:spPr>
          <a:xfrm>
            <a:off x="2568319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7" hasCustomPrompt="1"/>
          </p:nvPr>
        </p:nvSpPr>
        <p:spPr>
          <a:xfrm>
            <a:off x="4684486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8" hasCustomPrompt="1"/>
          </p:nvPr>
        </p:nvSpPr>
        <p:spPr>
          <a:xfrm>
            <a:off x="6800654" y="2122235"/>
            <a:ext cx="1874520" cy="1405890"/>
          </a:xfrm>
          <a:prstGeom prst="roundRect">
            <a:avLst>
              <a:gd name="adj" fmla="val 11707"/>
            </a:avLst>
          </a:pr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34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36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367995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half" idx="15"/>
          </p:nvPr>
        </p:nvSpPr>
        <p:spPr>
          <a:xfrm>
            <a:off x="342900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365622" y="3517186"/>
            <a:ext cx="1545336" cy="804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65622" y="2098619"/>
            <a:ext cx="1545336" cy="309112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2084851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half" idx="19"/>
          </p:nvPr>
        </p:nvSpPr>
        <p:spPr>
          <a:xfrm>
            <a:off x="2059755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2082477" y="3517186"/>
            <a:ext cx="1545336" cy="804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half" idx="21"/>
          </p:nvPr>
        </p:nvSpPr>
        <p:spPr>
          <a:xfrm>
            <a:off x="2082477" y="2098619"/>
            <a:ext cx="1545336" cy="309112"/>
          </a:xfrm>
          <a:prstGeom prst="rect">
            <a:avLst/>
          </a:prstGeom>
          <a:solidFill>
            <a:schemeClr val="accent2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4" name="Picture Placeholder 7"/>
          <p:cNvSpPr>
            <a:spLocks noGrp="1"/>
          </p:cNvSpPr>
          <p:nvPr>
            <p:ph type="pic" sz="quarter" idx="22" hasCustomPrompt="1"/>
          </p:nvPr>
        </p:nvSpPr>
        <p:spPr>
          <a:xfrm>
            <a:off x="3801706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half" idx="23"/>
          </p:nvPr>
        </p:nvSpPr>
        <p:spPr>
          <a:xfrm>
            <a:off x="3776610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3799332" y="3517186"/>
            <a:ext cx="1545336" cy="8049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25"/>
          </p:nvPr>
        </p:nvSpPr>
        <p:spPr>
          <a:xfrm>
            <a:off x="3799332" y="2098619"/>
            <a:ext cx="1545336" cy="309112"/>
          </a:xfrm>
          <a:prstGeom prst="rect">
            <a:avLst/>
          </a:prstGeom>
          <a:solidFill>
            <a:schemeClr val="accent3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8" name="Picture Placeholder 7"/>
          <p:cNvSpPr>
            <a:spLocks noGrp="1"/>
          </p:cNvSpPr>
          <p:nvPr>
            <p:ph type="pic" sz="quarter" idx="26" hasCustomPrompt="1"/>
          </p:nvPr>
        </p:nvSpPr>
        <p:spPr>
          <a:xfrm>
            <a:off x="5518561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27"/>
          </p:nvPr>
        </p:nvSpPr>
        <p:spPr>
          <a:xfrm>
            <a:off x="5493465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Rectangle 49"/>
          <p:cNvSpPr/>
          <p:nvPr userDrawn="1"/>
        </p:nvSpPr>
        <p:spPr>
          <a:xfrm>
            <a:off x="5516187" y="3517186"/>
            <a:ext cx="1545336" cy="8049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half" idx="29"/>
          </p:nvPr>
        </p:nvSpPr>
        <p:spPr>
          <a:xfrm>
            <a:off x="5516187" y="2098619"/>
            <a:ext cx="1545336" cy="309112"/>
          </a:xfrm>
          <a:prstGeom prst="rect">
            <a:avLst/>
          </a:prstGeom>
          <a:solidFill>
            <a:schemeClr val="accent4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2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7235416" y="2097037"/>
            <a:ext cx="1540591" cy="1419182"/>
          </a:xfrm>
          <a:prstGeom prst="rect">
            <a:avLst/>
          </a:prstGeom>
          <a:ln>
            <a:noFill/>
          </a:ln>
        </p:spPr>
        <p:txBody>
          <a:bodyPr bIns="457200" anchor="b"/>
          <a:lstStyle>
            <a:lvl1pPr algn="ctr"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31"/>
          </p:nvPr>
        </p:nvSpPr>
        <p:spPr>
          <a:xfrm>
            <a:off x="7210320" y="3743253"/>
            <a:ext cx="1590780" cy="47632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100" b="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Rectangle 53"/>
          <p:cNvSpPr/>
          <p:nvPr userDrawn="1"/>
        </p:nvSpPr>
        <p:spPr>
          <a:xfrm>
            <a:off x="7233042" y="3517186"/>
            <a:ext cx="1545336" cy="8049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5" name="Text Placeholder 3"/>
          <p:cNvSpPr>
            <a:spLocks noGrp="1"/>
          </p:cNvSpPr>
          <p:nvPr>
            <p:ph type="body" sz="half" idx="33"/>
          </p:nvPr>
        </p:nvSpPr>
        <p:spPr>
          <a:xfrm>
            <a:off x="7233042" y="2098619"/>
            <a:ext cx="1545336" cy="309112"/>
          </a:xfrm>
          <a:prstGeom prst="rect">
            <a:avLst/>
          </a:prstGeom>
          <a:solidFill>
            <a:schemeClr val="accent5">
              <a:alpha val="75000"/>
            </a:schemeClr>
          </a:solidFill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animBg="1"/>
      <p:bldP spid="39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/>
      <p:bldP spid="4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animBg="1"/>
      <p:bldP spid="43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/>
      <p:bldP spid="45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/>
      <p:bldP spid="49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animBg="1"/>
      <p:bldP spid="51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/>
      <p:bldP spid="53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 build="p" animBg="1">
        <p:tmplLst>
          <p:tmpl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653856" y="2009742"/>
            <a:ext cx="1834811" cy="2133633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706290" y="2009742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6700527" y="2009742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4703408" y="3133078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4703408" y="2009742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0" hasCustomPrompt="1"/>
          </p:nvPr>
        </p:nvSpPr>
        <p:spPr>
          <a:xfrm>
            <a:off x="2706290" y="3133078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21" hasCustomPrompt="1"/>
          </p:nvPr>
        </p:nvSpPr>
        <p:spPr>
          <a:xfrm>
            <a:off x="6700527" y="3133078"/>
            <a:ext cx="1779495" cy="1010297"/>
          </a:xfrm>
          <a:prstGeom prst="rect">
            <a:avLst/>
          </a:prstGeom>
          <a:ln>
            <a:noFill/>
          </a:ln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576948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608949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40949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672949" y="1933575"/>
            <a:ext cx="1834811" cy="2133633"/>
          </a:xfrm>
          <a:prstGeom prst="rect">
            <a:avLst/>
          </a:prstGeom>
          <a:ln w="76200" cap="sq">
            <a:solidFill>
              <a:schemeClr val="bg1">
                <a:lumMod val="7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isometricOffAxis1Right"/>
            <a:lightRig rig="threePt" dir="t"/>
          </a:scene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389670" y="2306973"/>
            <a:ext cx="2025977" cy="1522077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perspectiveLef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548801" y="2306973"/>
            <a:ext cx="2025977" cy="1522077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38100"/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5707932" y="2306973"/>
            <a:ext cx="2025977" cy="1522077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2000" endA="300" endPos="35000" dir="5400000" sy="-100000" algn="bl" rotWithShape="0"/>
          </a:effectLst>
          <a:scene3d>
            <a:camera prst="perspectiveRigh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507959" y="269475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2924336" y="208416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340713" y="269475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5757089" y="2084161"/>
            <a:ext cx="1864816" cy="140099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  <a:scene3d>
            <a:camera prst="orthographicFront"/>
            <a:lightRig rig="threePt" dir="t"/>
          </a:scene3d>
          <a:sp3d extrusionH="3810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385667" y="2372645"/>
            <a:ext cx="1548560" cy="1163402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861667" y="2294875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032867" y="2162495"/>
            <a:ext cx="2108006" cy="1583702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127867" y="2079641"/>
            <a:ext cx="2328572" cy="1749409"/>
          </a:xfrm>
          <a:prstGeom prst="ellipse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6385667" y="2372645"/>
            <a:ext cx="1548560" cy="1163402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861667" y="2294875"/>
            <a:ext cx="1755594" cy="1318943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032867" y="2162495"/>
            <a:ext cx="2108006" cy="1583702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127867" y="2079641"/>
            <a:ext cx="2328572" cy="1749409"/>
          </a:xfrm>
          <a:prstGeom prst="rect">
            <a:avLst/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5" hasCustomPrompt="1"/>
          </p:nvPr>
        </p:nvSpPr>
        <p:spPr>
          <a:xfrm rot="20906495">
            <a:off x="4899319" y="2013480"/>
            <a:ext cx="2287152" cy="1718291"/>
          </a:xfrm>
          <a:prstGeom prst="roundRect">
            <a:avLst>
              <a:gd name="adj" fmla="val 8073"/>
            </a:avLst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20400000" rev="0"/>
            </a:camera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6" hasCustomPrompt="1"/>
          </p:nvPr>
        </p:nvSpPr>
        <p:spPr>
          <a:xfrm rot="20906495">
            <a:off x="2079918" y="2013480"/>
            <a:ext cx="2287152" cy="1718291"/>
          </a:xfrm>
          <a:prstGeom prst="roundRect">
            <a:avLst>
              <a:gd name="adj" fmla="val 8073"/>
            </a:avLst>
          </a:prstGeom>
          <a:ln w="76200" cap="sq">
            <a:solidFill>
              <a:schemeClr val="bg1">
                <a:lumMod val="65000"/>
              </a:schemeClr>
            </a:solidFill>
            <a:miter lim="800000"/>
          </a:ln>
          <a:effectLst>
            <a:reflection blurRad="6350" stA="50000" endA="300" endPos="38500" dist="50800" dir="5400000" sy="-100000" algn="bl" rotWithShape="0"/>
          </a:effectLst>
          <a:scene3d>
            <a:camera prst="perspectiveContrastingRightFacing">
              <a:rot lat="0" lon="20400000" rev="0"/>
            </a:camera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274320" anchor="b"/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3448258" y="1804541"/>
            <a:ext cx="2247484" cy="1688490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9144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rot="1256599">
            <a:off x="5687393" y="3074045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8" hasCustomPrompt="1"/>
          </p:nvPr>
        </p:nvSpPr>
        <p:spPr>
          <a:xfrm rot="20565730">
            <a:off x="5967413" y="1928273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9" hasCustomPrompt="1"/>
          </p:nvPr>
        </p:nvSpPr>
        <p:spPr>
          <a:xfrm rot="20565730">
            <a:off x="1731709" y="2127000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20" hasCustomPrompt="1"/>
          </p:nvPr>
        </p:nvSpPr>
        <p:spPr>
          <a:xfrm rot="976477">
            <a:off x="1974782" y="3200885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21" hasCustomPrompt="1"/>
          </p:nvPr>
        </p:nvSpPr>
        <p:spPr>
          <a:xfrm rot="20565730">
            <a:off x="3809531" y="3321256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rot="1256599">
            <a:off x="4793113" y="3253537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8" hasCustomPrompt="1"/>
          </p:nvPr>
        </p:nvSpPr>
        <p:spPr>
          <a:xfrm rot="20565730">
            <a:off x="4842100" y="1921121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9" hasCustomPrompt="1"/>
          </p:nvPr>
        </p:nvSpPr>
        <p:spPr>
          <a:xfrm rot="20565730">
            <a:off x="1169539" y="2040119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20" hasCustomPrompt="1"/>
          </p:nvPr>
        </p:nvSpPr>
        <p:spPr>
          <a:xfrm rot="976477">
            <a:off x="1320173" y="3193732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1" hasCustomPrompt="1"/>
          </p:nvPr>
        </p:nvSpPr>
        <p:spPr>
          <a:xfrm rot="20565730">
            <a:off x="3146505" y="3233199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2" hasCustomPrompt="1"/>
          </p:nvPr>
        </p:nvSpPr>
        <p:spPr>
          <a:xfrm rot="976477">
            <a:off x="3005639" y="1913021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23" hasCustomPrompt="1"/>
          </p:nvPr>
        </p:nvSpPr>
        <p:spPr>
          <a:xfrm rot="761790">
            <a:off x="6343966" y="2119847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24" hasCustomPrompt="1"/>
          </p:nvPr>
        </p:nvSpPr>
        <p:spPr>
          <a:xfrm rot="21049868">
            <a:off x="6587039" y="3193732"/>
            <a:ext cx="1358536" cy="1020639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bIns="457200" anchor="b"/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622166" y="1772543"/>
            <a:ext cx="7899668" cy="1852368"/>
          </a:xfrm>
          <a:prstGeom prst="rect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/>
          <a:scene3d>
            <a:camera prst="orthographicFront"/>
            <a:lightRig rig="threePt" dir="t"/>
          </a:scene3d>
          <a:sp3d extrusionH="171450">
            <a:extrusionClr>
              <a:schemeClr val="tx1">
                <a:lumMod val="65000"/>
                <a:lumOff val="35000"/>
              </a:schemeClr>
            </a:extrusionClr>
          </a:sp3d>
        </p:spPr>
        <p:txBody>
          <a:bodyPr bIns="731520" anchor="b"/>
          <a:lstStyle>
            <a:lvl1pPr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1579136" y="2939549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8" hasCustomPrompt="1"/>
          </p:nvPr>
        </p:nvSpPr>
        <p:spPr>
          <a:xfrm>
            <a:off x="3674636" y="2939549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5770136" y="2939549"/>
            <a:ext cx="1755594" cy="1318943"/>
          </a:xfrm>
          <a:prstGeom prst="ellipse">
            <a:avLst/>
          </a:prstGeom>
          <a:ln w="76200" cap="sq">
            <a:solidFill>
              <a:schemeClr val="bg1">
                <a:lumMod val="85000"/>
              </a:schemeClr>
            </a:solidFill>
            <a:miter lim="800000"/>
          </a:ln>
          <a:effectLst>
            <a:innerShdw blurRad="114300">
              <a:schemeClr val="bg1"/>
            </a:inn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 extrusionH="165100"/>
        </p:spPr>
        <p:txBody>
          <a:bodyPr wrap="none" bIns="27432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empty_p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l_txt_ 1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861560" y="1643297"/>
            <a:ext cx="3603118" cy="2863933"/>
          </a:xfrm>
          <a:prstGeom prst="rect">
            <a:avLst/>
          </a:prstGeom>
          <a:ln w="28575">
            <a:noFill/>
          </a:ln>
        </p:spPr>
        <p:txBody>
          <a:bodyPr wrap="none" tIns="0" bIns="128016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l_txt_ 2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932046" y="1639487"/>
            <a:ext cx="3547872" cy="1351026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4932046" y="3150389"/>
            <a:ext cx="3547872" cy="1351026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l_txt_ 2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810790" y="3052217"/>
            <a:ext cx="3364992" cy="146761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967581" y="3052217"/>
            <a:ext cx="3364992" cy="146761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l_txt_ 3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83188" y="3138194"/>
            <a:ext cx="2660904" cy="136474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3238647" y="3138194"/>
            <a:ext cx="2660904" cy="136474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5994107" y="3138194"/>
            <a:ext cx="2660904" cy="1364742"/>
          </a:xfrm>
          <a:prstGeom prst="rect">
            <a:avLst/>
          </a:prstGeom>
          <a:ln w="28575">
            <a:noFill/>
          </a:ln>
        </p:spPr>
        <p:txBody>
          <a:bodyPr wrap="none" tIns="0" bIns="274320" anchor="b"/>
          <a:lstStyle>
            <a:lvl1pPr algn="ctr" rtl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5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58" name="Arc 57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8340836"/>
              <a:gd name="adj2" fmla="val 1005333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Arc 58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4004411"/>
              <a:gd name="adj2" fmla="val 6794208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Arc 65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743555"/>
              <a:gd name="adj2" fmla="val 2443049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Arc 66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19060360"/>
              <a:gd name="adj2" fmla="val 20763576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Arc 67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14838961"/>
              <a:gd name="adj2" fmla="val 17548373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Arc 68"/>
          <p:cNvSpPr/>
          <p:nvPr userDrawn="1"/>
        </p:nvSpPr>
        <p:spPr>
          <a:xfrm flipH="1">
            <a:off x="3476625" y="2271475"/>
            <a:ext cx="2190750" cy="1643066"/>
          </a:xfrm>
          <a:prstGeom prst="arc">
            <a:avLst>
              <a:gd name="adj1" fmla="val 11668510"/>
              <a:gd name="adj2" fmla="val 13280429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7"/>
          <p:cNvSpPr>
            <a:spLocks noChangeArrowheads="1"/>
          </p:cNvSpPr>
          <p:nvPr userDrawn="1"/>
        </p:nvSpPr>
        <p:spPr bwMode="auto">
          <a:xfrm flipH="1">
            <a:off x="3654098" y="2196982"/>
            <a:ext cx="514498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" name="Oval 11"/>
          <p:cNvSpPr>
            <a:spLocks noChangeArrowheads="1"/>
          </p:cNvSpPr>
          <p:nvPr userDrawn="1"/>
        </p:nvSpPr>
        <p:spPr bwMode="auto">
          <a:xfrm flipH="1">
            <a:off x="3654098" y="3582434"/>
            <a:ext cx="514498" cy="38404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" name="Oval 12"/>
          <p:cNvSpPr>
            <a:spLocks noChangeArrowheads="1"/>
          </p:cNvSpPr>
          <p:nvPr userDrawn="1"/>
        </p:nvSpPr>
        <p:spPr bwMode="auto">
          <a:xfrm flipH="1">
            <a:off x="3178810" y="2889708"/>
            <a:ext cx="514498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" name="Oval 7"/>
          <p:cNvSpPr>
            <a:spLocks noChangeArrowheads="1"/>
          </p:cNvSpPr>
          <p:nvPr userDrawn="1"/>
        </p:nvSpPr>
        <p:spPr bwMode="auto">
          <a:xfrm>
            <a:off x="4975404" y="2196982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" name="Oval 11"/>
          <p:cNvSpPr>
            <a:spLocks noChangeArrowheads="1"/>
          </p:cNvSpPr>
          <p:nvPr userDrawn="1"/>
        </p:nvSpPr>
        <p:spPr bwMode="auto">
          <a:xfrm>
            <a:off x="4975404" y="3582434"/>
            <a:ext cx="514496" cy="38404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Oval 12"/>
          <p:cNvSpPr>
            <a:spLocks noChangeArrowheads="1"/>
          </p:cNvSpPr>
          <p:nvPr userDrawn="1"/>
        </p:nvSpPr>
        <p:spPr bwMode="auto">
          <a:xfrm>
            <a:off x="5450693" y="2889708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76" name="Straight Connector 75"/>
          <p:cNvCxnSpPr/>
          <p:nvPr userDrawn="1"/>
        </p:nvCxnSpPr>
        <p:spPr>
          <a:xfrm rot="10800000">
            <a:off x="2718332" y="2389873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 userDrawn="1"/>
        </p:nvCxnSpPr>
        <p:spPr>
          <a:xfrm rot="10800000">
            <a:off x="2031770" y="3082076"/>
            <a:ext cx="112471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 userDrawn="1"/>
        </p:nvCxnSpPr>
        <p:spPr>
          <a:xfrm rot="10800000">
            <a:off x="2718332" y="3774280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ounded Rectangle 78"/>
          <p:cNvSpPr/>
          <p:nvPr userDrawn="1"/>
        </p:nvSpPr>
        <p:spPr bwMode="auto">
          <a:xfrm>
            <a:off x="1514475" y="1712118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0" name="Rounded Rectangle 79"/>
          <p:cNvSpPr/>
          <p:nvPr userDrawn="1"/>
        </p:nvSpPr>
        <p:spPr bwMode="auto">
          <a:xfrm>
            <a:off x="1514475" y="4221955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1" name="Rounded Rectangle 80"/>
          <p:cNvSpPr/>
          <p:nvPr userDrawn="1"/>
        </p:nvSpPr>
        <p:spPr bwMode="auto">
          <a:xfrm rot="5400000">
            <a:off x="243353" y="2925603"/>
            <a:ext cx="1014413" cy="314326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35"/>
          </p:nvPr>
        </p:nvSpPr>
        <p:spPr>
          <a:xfrm>
            <a:off x="3714161" y="2881165"/>
            <a:ext cx="1715678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37"/>
          </p:nvPr>
        </p:nvSpPr>
        <p:spPr>
          <a:xfrm>
            <a:off x="3797300" y="2709127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84" name="Text Placeholder 3"/>
          <p:cNvSpPr>
            <a:spLocks noGrp="1"/>
          </p:cNvSpPr>
          <p:nvPr>
            <p:ph type="body" sz="half" idx="38" hasCustomPrompt="1"/>
          </p:nvPr>
        </p:nvSpPr>
        <p:spPr>
          <a:xfrm>
            <a:off x="3714497" y="227952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5" name="Text Placeholder 3"/>
          <p:cNvSpPr>
            <a:spLocks noGrp="1"/>
          </p:cNvSpPr>
          <p:nvPr>
            <p:ph type="body" sz="half" idx="39" hasCustomPrompt="1"/>
          </p:nvPr>
        </p:nvSpPr>
        <p:spPr>
          <a:xfrm>
            <a:off x="3239209" y="2972252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6" name="Text Placeholder 3"/>
          <p:cNvSpPr>
            <a:spLocks noGrp="1"/>
          </p:cNvSpPr>
          <p:nvPr>
            <p:ph type="body" sz="half" idx="40" hasCustomPrompt="1"/>
          </p:nvPr>
        </p:nvSpPr>
        <p:spPr>
          <a:xfrm>
            <a:off x="3714497" y="366406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7" name="Text Placeholder 3"/>
          <p:cNvSpPr>
            <a:spLocks noGrp="1"/>
          </p:cNvSpPr>
          <p:nvPr>
            <p:ph type="body" sz="half" idx="41" hasCustomPrompt="1"/>
          </p:nvPr>
        </p:nvSpPr>
        <p:spPr>
          <a:xfrm>
            <a:off x="5035802" y="227952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8" name="Text Placeholder 3"/>
          <p:cNvSpPr>
            <a:spLocks noGrp="1"/>
          </p:cNvSpPr>
          <p:nvPr>
            <p:ph type="body" sz="half" idx="42" hasCustomPrompt="1"/>
          </p:nvPr>
        </p:nvSpPr>
        <p:spPr>
          <a:xfrm>
            <a:off x="5511091" y="2972252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89" name="Text Placeholder 3"/>
          <p:cNvSpPr>
            <a:spLocks noGrp="1"/>
          </p:cNvSpPr>
          <p:nvPr>
            <p:ph type="body" sz="half" idx="43" hasCustomPrompt="1"/>
          </p:nvPr>
        </p:nvSpPr>
        <p:spPr>
          <a:xfrm>
            <a:off x="5035802" y="366406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90" name="Text Placeholder 3"/>
          <p:cNvSpPr>
            <a:spLocks noGrp="1"/>
          </p:cNvSpPr>
          <p:nvPr>
            <p:ph type="body" sz="half" idx="44"/>
          </p:nvPr>
        </p:nvSpPr>
        <p:spPr>
          <a:xfrm>
            <a:off x="1562100" y="1757698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91" name="Text Placeholder 3"/>
          <p:cNvSpPr>
            <a:spLocks noGrp="1"/>
          </p:cNvSpPr>
          <p:nvPr>
            <p:ph type="body" sz="half" idx="45"/>
          </p:nvPr>
        </p:nvSpPr>
        <p:spPr>
          <a:xfrm>
            <a:off x="1562100" y="4267535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92" name="Text Placeholder 3"/>
          <p:cNvSpPr>
            <a:spLocks noGrp="1"/>
          </p:cNvSpPr>
          <p:nvPr>
            <p:ph type="body" sz="half" idx="46"/>
          </p:nvPr>
        </p:nvSpPr>
        <p:spPr>
          <a:xfrm rot="16200000">
            <a:off x="279072" y="2986376"/>
            <a:ext cx="942975" cy="19278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93" name="Straight Connector 92"/>
          <p:cNvCxnSpPr/>
          <p:nvPr userDrawn="1"/>
        </p:nvCxnSpPr>
        <p:spPr>
          <a:xfrm rot="10800000">
            <a:off x="5481636" y="2389873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 userDrawn="1"/>
        </p:nvCxnSpPr>
        <p:spPr>
          <a:xfrm rot="10800000">
            <a:off x="5956935" y="3082076"/>
            <a:ext cx="112471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 userDrawn="1"/>
        </p:nvCxnSpPr>
        <p:spPr>
          <a:xfrm rot="10800000">
            <a:off x="5486398" y="3774280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ounded Rectangle 95"/>
          <p:cNvSpPr/>
          <p:nvPr userDrawn="1"/>
        </p:nvSpPr>
        <p:spPr bwMode="auto">
          <a:xfrm>
            <a:off x="6267450" y="1712118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7" name="Rounded Rectangle 96"/>
          <p:cNvSpPr/>
          <p:nvPr userDrawn="1"/>
        </p:nvSpPr>
        <p:spPr bwMode="auto">
          <a:xfrm>
            <a:off x="6267450" y="4221955"/>
            <a:ext cx="1352550" cy="23574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8" name="Rounded Rectangle 97"/>
          <p:cNvSpPr/>
          <p:nvPr userDrawn="1"/>
        </p:nvSpPr>
        <p:spPr bwMode="auto">
          <a:xfrm rot="5400000">
            <a:off x="7880422" y="2925603"/>
            <a:ext cx="1014413" cy="314326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9" name="Text Placeholder 3"/>
          <p:cNvSpPr>
            <a:spLocks noGrp="1"/>
          </p:cNvSpPr>
          <p:nvPr>
            <p:ph type="body" sz="half" idx="47"/>
          </p:nvPr>
        </p:nvSpPr>
        <p:spPr>
          <a:xfrm>
            <a:off x="6315075" y="1757698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00" name="Text Placeholder 3"/>
          <p:cNvSpPr>
            <a:spLocks noGrp="1"/>
          </p:cNvSpPr>
          <p:nvPr>
            <p:ph type="body" sz="half" idx="48"/>
          </p:nvPr>
        </p:nvSpPr>
        <p:spPr>
          <a:xfrm>
            <a:off x="6315075" y="4267535"/>
            <a:ext cx="12573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01" name="Text Placeholder 3"/>
          <p:cNvSpPr>
            <a:spLocks noGrp="1"/>
          </p:cNvSpPr>
          <p:nvPr>
            <p:ph type="body" sz="half" idx="49"/>
          </p:nvPr>
        </p:nvSpPr>
        <p:spPr>
          <a:xfrm rot="5400000">
            <a:off x="7916142" y="2986376"/>
            <a:ext cx="942975" cy="19278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02" name="Picture Placeholder 7"/>
          <p:cNvSpPr>
            <a:spLocks noGrp="1"/>
          </p:cNvSpPr>
          <p:nvPr>
            <p:ph type="pic" sz="quarter" idx="50" hasCustomPrompt="1"/>
          </p:nvPr>
        </p:nvSpPr>
        <p:spPr>
          <a:xfrm>
            <a:off x="1647822" y="1982391"/>
            <a:ext cx="1088136" cy="816102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3" name="Picture Placeholder 7"/>
          <p:cNvSpPr>
            <a:spLocks noGrp="1"/>
          </p:cNvSpPr>
          <p:nvPr>
            <p:ph type="pic" sz="quarter" idx="51" hasCustomPrompt="1"/>
          </p:nvPr>
        </p:nvSpPr>
        <p:spPr>
          <a:xfrm>
            <a:off x="952498" y="2675334"/>
            <a:ext cx="1088136" cy="816102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4" name="Picture Placeholder 7"/>
          <p:cNvSpPr>
            <a:spLocks noGrp="1"/>
          </p:cNvSpPr>
          <p:nvPr>
            <p:ph type="pic" sz="quarter" idx="52" hasCustomPrompt="1"/>
          </p:nvPr>
        </p:nvSpPr>
        <p:spPr>
          <a:xfrm>
            <a:off x="1647826" y="3368280"/>
            <a:ext cx="1088136" cy="816102"/>
          </a:xfrm>
          <a:prstGeom prst="ellipse">
            <a:avLst/>
          </a:prstGeom>
          <a:ln w="28575">
            <a:solidFill>
              <a:schemeClr val="accent5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5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6400796" y="1982391"/>
            <a:ext cx="1088136" cy="816102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6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7091363" y="2675334"/>
            <a:ext cx="1088136" cy="816102"/>
          </a:xfrm>
          <a:prstGeom prst="ellipse">
            <a:avLst/>
          </a:prstGeom>
          <a:ln w="28575">
            <a:solidFill>
              <a:schemeClr val="accent4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107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6400800" y="3368280"/>
            <a:ext cx="1088136" cy="816102"/>
          </a:xfrm>
          <a:prstGeom prst="ellipse">
            <a:avLst/>
          </a:prstGeom>
          <a:ln w="28575">
            <a:solidFill>
              <a:schemeClr val="accent6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000"/>
                            </p:stCondLst>
                            <p:childTnLst>
                              <p:par>
                                <p:cTn id="10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500"/>
                            </p:stCondLst>
                            <p:childTnLst>
                              <p:par>
                                <p:cTn id="1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5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9" grpId="0" animBg="1"/>
      <p:bldP spid="80" grpId="0" animBg="1"/>
      <p:bldP spid="81" grpId="0" animBg="1"/>
      <p:bldP spid="8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0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6" grpId="0" animBg="1"/>
      <p:bldP spid="97" grpId="0" animBg="1"/>
      <p:bldP spid="98" grpId="0" animBg="1"/>
      <p:bldP spid="9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35" name="Arc 34"/>
          <p:cNvSpPr/>
          <p:nvPr userDrawn="1"/>
        </p:nvSpPr>
        <p:spPr>
          <a:xfrm flipH="1">
            <a:off x="1123950" y="2295289"/>
            <a:ext cx="2190750" cy="1643066"/>
          </a:xfrm>
          <a:prstGeom prst="arc">
            <a:avLst>
              <a:gd name="adj1" fmla="val 8340836"/>
              <a:gd name="adj2" fmla="val 1005333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Arc 35"/>
          <p:cNvSpPr/>
          <p:nvPr userDrawn="1"/>
        </p:nvSpPr>
        <p:spPr>
          <a:xfrm flipH="1">
            <a:off x="1123950" y="2295289"/>
            <a:ext cx="2190750" cy="1643066"/>
          </a:xfrm>
          <a:prstGeom prst="arc">
            <a:avLst>
              <a:gd name="adj1" fmla="val 14838961"/>
              <a:gd name="adj2" fmla="val 6766387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Arc 36"/>
          <p:cNvSpPr/>
          <p:nvPr userDrawn="1"/>
        </p:nvSpPr>
        <p:spPr>
          <a:xfrm flipH="1">
            <a:off x="1123950" y="2295289"/>
            <a:ext cx="2190750" cy="1643066"/>
          </a:xfrm>
          <a:prstGeom prst="arc">
            <a:avLst>
              <a:gd name="adj1" fmla="val 11668510"/>
              <a:gd name="adj2" fmla="val 13280429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7"/>
          <p:cNvSpPr>
            <a:spLocks noChangeArrowheads="1"/>
          </p:cNvSpPr>
          <p:nvPr userDrawn="1"/>
        </p:nvSpPr>
        <p:spPr bwMode="auto">
          <a:xfrm>
            <a:off x="2622729" y="2220795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Oval 11"/>
          <p:cNvSpPr>
            <a:spLocks noChangeArrowheads="1"/>
          </p:cNvSpPr>
          <p:nvPr userDrawn="1"/>
        </p:nvSpPr>
        <p:spPr bwMode="auto">
          <a:xfrm>
            <a:off x="2622729" y="3606248"/>
            <a:ext cx="514496" cy="384048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Oval 12"/>
          <p:cNvSpPr>
            <a:spLocks noChangeArrowheads="1"/>
          </p:cNvSpPr>
          <p:nvPr userDrawn="1"/>
        </p:nvSpPr>
        <p:spPr bwMode="auto">
          <a:xfrm>
            <a:off x="3098018" y="2913521"/>
            <a:ext cx="514496" cy="385874"/>
          </a:xfrm>
          <a:prstGeom prst="ellipse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half" idx="35"/>
          </p:nvPr>
        </p:nvSpPr>
        <p:spPr>
          <a:xfrm>
            <a:off x="1361486" y="2904978"/>
            <a:ext cx="1715678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half" idx="37"/>
          </p:nvPr>
        </p:nvSpPr>
        <p:spPr>
          <a:xfrm>
            <a:off x="1444625" y="273294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half" idx="41" hasCustomPrompt="1"/>
          </p:nvPr>
        </p:nvSpPr>
        <p:spPr>
          <a:xfrm>
            <a:off x="2683127" y="2303339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half" idx="42" hasCustomPrompt="1"/>
          </p:nvPr>
        </p:nvSpPr>
        <p:spPr>
          <a:xfrm>
            <a:off x="3158416" y="2996066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half" idx="43" hasCustomPrompt="1"/>
          </p:nvPr>
        </p:nvSpPr>
        <p:spPr>
          <a:xfrm>
            <a:off x="2683127" y="3687879"/>
            <a:ext cx="393700" cy="2207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Num</a:t>
            </a:r>
          </a:p>
        </p:txBody>
      </p:sp>
      <p:cxnSp>
        <p:nvCxnSpPr>
          <p:cNvPr id="46" name="Straight Connector 45"/>
          <p:cNvCxnSpPr/>
          <p:nvPr userDrawn="1"/>
        </p:nvCxnSpPr>
        <p:spPr>
          <a:xfrm rot="10800000">
            <a:off x="3132934" y="2413686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 userDrawn="1"/>
        </p:nvCxnSpPr>
        <p:spPr>
          <a:xfrm rot="10800000">
            <a:off x="3604260" y="3105889"/>
            <a:ext cx="1124712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 userDrawn="1"/>
        </p:nvCxnSpPr>
        <p:spPr>
          <a:xfrm rot="10800000">
            <a:off x="3132934" y="3798093"/>
            <a:ext cx="914400" cy="92"/>
          </a:xfrm>
          <a:prstGeom prst="line">
            <a:avLst/>
          </a:prstGeom>
          <a:ln w="28575" cap="rnd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4048121" y="2006204"/>
            <a:ext cx="1088136" cy="816102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0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4738688" y="2699147"/>
            <a:ext cx="1088136" cy="816102"/>
          </a:xfrm>
          <a:prstGeom prst="ellipse">
            <a:avLst/>
          </a:prstGeom>
          <a:ln w="28575">
            <a:solidFill>
              <a:schemeClr val="accent2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1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4048125" y="3392093"/>
            <a:ext cx="1088136" cy="816102"/>
          </a:xfrm>
          <a:prstGeom prst="ellipse">
            <a:avLst/>
          </a:prstGeom>
          <a:ln w="28575">
            <a:solidFill>
              <a:schemeClr val="accent3"/>
            </a:solidFill>
          </a:ln>
        </p:spPr>
        <p:txBody>
          <a:bodyPr wrap="none" tIns="0" bIns="91440" anchor="b"/>
          <a:lstStyle>
            <a:lvl1pPr algn="ctr" rtl="0">
              <a:buNone/>
              <a:defRPr sz="1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56"/>
          </p:nvPr>
        </p:nvSpPr>
        <p:spPr>
          <a:xfrm>
            <a:off x="5393375" y="2178991"/>
            <a:ext cx="2121408" cy="43085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0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57"/>
          </p:nvPr>
        </p:nvSpPr>
        <p:spPr>
          <a:xfrm>
            <a:off x="5391150" y="1993106"/>
            <a:ext cx="1354104" cy="14458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4" name="Text Placeholder 3"/>
          <p:cNvSpPr>
            <a:spLocks noGrp="1"/>
          </p:cNvSpPr>
          <p:nvPr>
            <p:ph type="body" sz="half" idx="58"/>
          </p:nvPr>
        </p:nvSpPr>
        <p:spPr>
          <a:xfrm>
            <a:off x="6076950" y="2945607"/>
            <a:ext cx="2121408" cy="43085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0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" name="Text Placeholder 3"/>
          <p:cNvSpPr>
            <a:spLocks noGrp="1"/>
          </p:cNvSpPr>
          <p:nvPr>
            <p:ph type="body" sz="half" idx="59"/>
          </p:nvPr>
        </p:nvSpPr>
        <p:spPr>
          <a:xfrm>
            <a:off x="6074725" y="2759722"/>
            <a:ext cx="1354104" cy="14458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6" name="Text Placeholder 3"/>
          <p:cNvSpPr>
            <a:spLocks noGrp="1"/>
          </p:cNvSpPr>
          <p:nvPr>
            <p:ph type="body" sz="half" idx="60"/>
          </p:nvPr>
        </p:nvSpPr>
        <p:spPr>
          <a:xfrm>
            <a:off x="5393375" y="3788716"/>
            <a:ext cx="2121408" cy="430859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>
              <a:buNone/>
              <a:defRPr sz="1000" b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61"/>
          </p:nvPr>
        </p:nvSpPr>
        <p:spPr>
          <a:xfrm>
            <a:off x="5391150" y="3602831"/>
            <a:ext cx="1354104" cy="14458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500"/>
                            </p:stCondLst>
                            <p:childTnLst>
                              <p:par>
                                <p:cTn id="81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animBg="1"/>
      <p:bldP spid="50" grpId="0" animBg="1"/>
      <p:bldP spid="51" grpId="0" animBg="1"/>
      <p:bldP spid="5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705637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37"/>
          </p:nvPr>
        </p:nvSpPr>
        <p:spPr>
          <a:xfrm>
            <a:off x="752119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50"/>
          </p:nvPr>
        </p:nvSpPr>
        <p:spPr>
          <a:xfrm>
            <a:off x="637819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Text Placeholder 3"/>
          <p:cNvSpPr>
            <a:spLocks noGrp="1"/>
          </p:cNvSpPr>
          <p:nvPr>
            <p:ph type="body" sz="half" idx="51"/>
          </p:nvPr>
        </p:nvSpPr>
        <p:spPr>
          <a:xfrm>
            <a:off x="752119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7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2716273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8" name="Text Placeholder 3"/>
          <p:cNvSpPr>
            <a:spLocks noGrp="1"/>
          </p:cNvSpPr>
          <p:nvPr>
            <p:ph type="body" sz="half" idx="55"/>
          </p:nvPr>
        </p:nvSpPr>
        <p:spPr>
          <a:xfrm>
            <a:off x="2762755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56"/>
          </p:nvPr>
        </p:nvSpPr>
        <p:spPr>
          <a:xfrm>
            <a:off x="2648455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Text Placeholder 3"/>
          <p:cNvSpPr>
            <a:spLocks noGrp="1"/>
          </p:cNvSpPr>
          <p:nvPr>
            <p:ph type="body" sz="half" idx="57"/>
          </p:nvPr>
        </p:nvSpPr>
        <p:spPr>
          <a:xfrm>
            <a:off x="2762755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1" name="Picture Placeholder 7"/>
          <p:cNvSpPr>
            <a:spLocks noGrp="1"/>
          </p:cNvSpPr>
          <p:nvPr>
            <p:ph type="pic" sz="quarter" idx="58" hasCustomPrompt="1"/>
          </p:nvPr>
        </p:nvSpPr>
        <p:spPr>
          <a:xfrm>
            <a:off x="4726909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59"/>
          </p:nvPr>
        </p:nvSpPr>
        <p:spPr>
          <a:xfrm>
            <a:off x="4773391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3" name="Text Placeholder 3"/>
          <p:cNvSpPr>
            <a:spLocks noGrp="1"/>
          </p:cNvSpPr>
          <p:nvPr>
            <p:ph type="body" sz="half" idx="60"/>
          </p:nvPr>
        </p:nvSpPr>
        <p:spPr>
          <a:xfrm>
            <a:off x="4659091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Text Placeholder 3"/>
          <p:cNvSpPr>
            <a:spLocks noGrp="1"/>
          </p:cNvSpPr>
          <p:nvPr>
            <p:ph type="body" sz="half" idx="61"/>
          </p:nvPr>
        </p:nvSpPr>
        <p:spPr>
          <a:xfrm>
            <a:off x="4773391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5" name="Picture Placeholder 7"/>
          <p:cNvSpPr>
            <a:spLocks noGrp="1"/>
          </p:cNvSpPr>
          <p:nvPr>
            <p:ph type="pic" sz="quarter" idx="62" hasCustomPrompt="1"/>
          </p:nvPr>
        </p:nvSpPr>
        <p:spPr>
          <a:xfrm>
            <a:off x="6737546" y="1952625"/>
            <a:ext cx="1693164" cy="126987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half" idx="63"/>
          </p:nvPr>
        </p:nvSpPr>
        <p:spPr>
          <a:xfrm>
            <a:off x="6784028" y="356528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7" name="Text Placeholder 3"/>
          <p:cNvSpPr>
            <a:spLocks noGrp="1"/>
          </p:cNvSpPr>
          <p:nvPr>
            <p:ph type="body" sz="half" idx="64"/>
          </p:nvPr>
        </p:nvSpPr>
        <p:spPr>
          <a:xfrm>
            <a:off x="6669728" y="3737318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8" name="Text Placeholder 3"/>
          <p:cNvSpPr>
            <a:spLocks noGrp="1"/>
          </p:cNvSpPr>
          <p:nvPr>
            <p:ph type="body" sz="half" idx="65"/>
          </p:nvPr>
        </p:nvSpPr>
        <p:spPr>
          <a:xfrm>
            <a:off x="6784028" y="339540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 rtl="0">
              <a:buNone/>
              <a:defRPr sz="14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animBg="1"/>
      <p:bldP spid="48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animBg="1"/>
      <p:bldP spid="5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animBg="1"/>
      <p:bldP spid="5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51"/>
          </p:nvPr>
        </p:nvSpPr>
        <p:spPr>
          <a:xfrm>
            <a:off x="923925" y="188052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57"/>
          </p:nvPr>
        </p:nvSpPr>
        <p:spPr>
          <a:xfrm>
            <a:off x="6610350" y="188052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2797918" y="1736122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58" hasCustomPrompt="1"/>
          </p:nvPr>
        </p:nvSpPr>
        <p:spPr>
          <a:xfrm>
            <a:off x="4652918" y="1736122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59"/>
          </p:nvPr>
        </p:nvSpPr>
        <p:spPr>
          <a:xfrm>
            <a:off x="923925" y="3275076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60"/>
          </p:nvPr>
        </p:nvSpPr>
        <p:spPr>
          <a:xfrm>
            <a:off x="6610350" y="3275076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61" hasCustomPrompt="1"/>
          </p:nvPr>
        </p:nvSpPr>
        <p:spPr>
          <a:xfrm>
            <a:off x="2797918" y="3130677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7" name="Picture Placeholder 7"/>
          <p:cNvSpPr>
            <a:spLocks noGrp="1"/>
          </p:cNvSpPr>
          <p:nvPr>
            <p:ph type="pic" sz="quarter" idx="62" hasCustomPrompt="1"/>
          </p:nvPr>
        </p:nvSpPr>
        <p:spPr>
          <a:xfrm>
            <a:off x="4652918" y="3130677"/>
            <a:ext cx="1693164" cy="1269873"/>
          </a:xfrm>
          <a:prstGeom prst="ellipse">
            <a:avLst/>
          </a:prstGeom>
          <a:ln w="57150">
            <a:solidFill>
              <a:schemeClr val="bg1">
                <a:lumMod val="65000"/>
              </a:schemeClr>
            </a:solidFill>
          </a:ln>
          <a:effectLst>
            <a:innerShdw blurRad="114300">
              <a:prstClr val="black"/>
            </a:inn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2837468" y="1785885"/>
            <a:ext cx="1606620" cy="1204965"/>
          </a:xfrm>
          <a:prstGeom prst="diamond">
            <a:avLst/>
          </a:prstGeom>
          <a:ln w="69850" cap="flat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54" hasCustomPrompt="1"/>
          </p:nvPr>
        </p:nvSpPr>
        <p:spPr>
          <a:xfrm>
            <a:off x="4697626" y="1785885"/>
            <a:ext cx="1606620" cy="1204965"/>
          </a:xfrm>
          <a:prstGeom prst="diamond">
            <a:avLst/>
          </a:prstGeom>
          <a:ln w="69850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55" hasCustomPrompt="1"/>
          </p:nvPr>
        </p:nvSpPr>
        <p:spPr>
          <a:xfrm>
            <a:off x="2837468" y="3205110"/>
            <a:ext cx="1606620" cy="1204965"/>
          </a:xfrm>
          <a:prstGeom prst="diamond">
            <a:avLst/>
          </a:prstGeom>
          <a:ln w="69850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56" hasCustomPrompt="1"/>
          </p:nvPr>
        </p:nvSpPr>
        <p:spPr>
          <a:xfrm>
            <a:off x="4697626" y="3205110"/>
            <a:ext cx="1606620" cy="1204965"/>
          </a:xfrm>
          <a:prstGeom prst="diamond">
            <a:avLst/>
          </a:prstGeom>
          <a:ln w="69850">
            <a:solidFill>
              <a:schemeClr val="bg1">
                <a:lumMod val="65000"/>
              </a:schemeClr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50"/>
          </p:nvPr>
        </p:nvSpPr>
        <p:spPr>
          <a:xfrm>
            <a:off x="809465" y="205410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51"/>
          </p:nvPr>
        </p:nvSpPr>
        <p:spPr>
          <a:xfrm>
            <a:off x="1038065" y="188929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58"/>
          </p:nvPr>
        </p:nvSpPr>
        <p:spPr>
          <a:xfrm>
            <a:off x="809465" y="348285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r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59"/>
          </p:nvPr>
        </p:nvSpPr>
        <p:spPr>
          <a:xfrm>
            <a:off x="1038065" y="331804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r" rtl="0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3"/>
          <p:cNvSpPr>
            <a:spLocks noGrp="1"/>
          </p:cNvSpPr>
          <p:nvPr>
            <p:ph type="body" sz="half" idx="61"/>
          </p:nvPr>
        </p:nvSpPr>
        <p:spPr>
          <a:xfrm>
            <a:off x="6508554" y="205410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62"/>
          </p:nvPr>
        </p:nvSpPr>
        <p:spPr>
          <a:xfrm>
            <a:off x="6508554" y="188929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4" name="Text Placeholder 3"/>
          <p:cNvSpPr>
            <a:spLocks noGrp="1"/>
          </p:cNvSpPr>
          <p:nvPr>
            <p:ph type="body" sz="half" idx="64"/>
          </p:nvPr>
        </p:nvSpPr>
        <p:spPr>
          <a:xfrm>
            <a:off x="6508554" y="3482851"/>
            <a:ext cx="1828800" cy="64465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11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 Placeholder 3"/>
          <p:cNvSpPr>
            <a:spLocks noGrp="1"/>
          </p:cNvSpPr>
          <p:nvPr>
            <p:ph type="body" sz="half" idx="65"/>
          </p:nvPr>
        </p:nvSpPr>
        <p:spPr>
          <a:xfrm>
            <a:off x="6508554" y="3318040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31" name="Text Placeholder 3"/>
          <p:cNvSpPr>
            <a:spLocks noGrp="1"/>
          </p:cNvSpPr>
          <p:nvPr>
            <p:ph type="body" sz="half" idx="61"/>
          </p:nvPr>
        </p:nvSpPr>
        <p:spPr>
          <a:xfrm>
            <a:off x="1866900" y="2219369"/>
            <a:ext cx="1426464" cy="46673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half" idx="62"/>
          </p:nvPr>
        </p:nvSpPr>
        <p:spPr>
          <a:xfrm>
            <a:off x="1866900" y="2054558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35" name="Picture Placeholder 7"/>
          <p:cNvSpPr>
            <a:spLocks noGrp="1"/>
          </p:cNvSpPr>
          <p:nvPr>
            <p:ph type="pic" sz="quarter" idx="63" hasCustomPrompt="1"/>
          </p:nvPr>
        </p:nvSpPr>
        <p:spPr>
          <a:xfrm>
            <a:off x="583092" y="3375781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3" name="Picture Placeholder 7"/>
          <p:cNvSpPr>
            <a:spLocks noGrp="1"/>
          </p:cNvSpPr>
          <p:nvPr>
            <p:ph type="pic" sz="quarter" idx="64" hasCustomPrompt="1"/>
          </p:nvPr>
        </p:nvSpPr>
        <p:spPr>
          <a:xfrm>
            <a:off x="3314146" y="3375781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5" name="Picture Placeholder 7"/>
          <p:cNvSpPr>
            <a:spLocks noGrp="1"/>
          </p:cNvSpPr>
          <p:nvPr>
            <p:ph type="pic" sz="quarter" idx="65" hasCustomPrompt="1"/>
          </p:nvPr>
        </p:nvSpPr>
        <p:spPr>
          <a:xfrm>
            <a:off x="6045200" y="3375781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66" hasCustomPrompt="1"/>
          </p:nvPr>
        </p:nvSpPr>
        <p:spPr>
          <a:xfrm>
            <a:off x="583092" y="1947862"/>
            <a:ext cx="1163158" cy="872369"/>
          </a:xfrm>
          <a:prstGeom prst="roundRect">
            <a:avLst/>
          </a:prstGeom>
          <a:ln w="57150" cap="flat">
            <a:solidFill>
              <a:schemeClr val="bg1">
                <a:lumMod val="65000"/>
              </a:schemeClr>
            </a:solidFill>
            <a:miter lim="800000"/>
          </a:ln>
          <a:effectLst/>
        </p:spPr>
        <p:txBody>
          <a:bodyPr wrap="none" tIns="0" bIns="182880" anchor="b"/>
          <a:lstStyle>
            <a:lvl1pPr algn="ctr" rtl="0">
              <a:buNone/>
              <a:defRPr sz="9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half" idx="67"/>
          </p:nvPr>
        </p:nvSpPr>
        <p:spPr>
          <a:xfrm>
            <a:off x="1898062" y="3676062"/>
            <a:ext cx="1426464" cy="4663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" name="Text Placeholder 3"/>
          <p:cNvSpPr>
            <a:spLocks noGrp="1"/>
          </p:cNvSpPr>
          <p:nvPr>
            <p:ph type="body" sz="half" idx="68"/>
          </p:nvPr>
        </p:nvSpPr>
        <p:spPr>
          <a:xfrm>
            <a:off x="1898062" y="3511251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49" name="Text Placeholder 3"/>
          <p:cNvSpPr>
            <a:spLocks noGrp="1"/>
          </p:cNvSpPr>
          <p:nvPr>
            <p:ph type="body" sz="half" idx="69"/>
          </p:nvPr>
        </p:nvSpPr>
        <p:spPr>
          <a:xfrm>
            <a:off x="4615862" y="3676062"/>
            <a:ext cx="1426464" cy="4663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0" name="Text Placeholder 3"/>
          <p:cNvSpPr>
            <a:spLocks noGrp="1"/>
          </p:cNvSpPr>
          <p:nvPr>
            <p:ph type="body" sz="half" idx="70"/>
          </p:nvPr>
        </p:nvSpPr>
        <p:spPr>
          <a:xfrm>
            <a:off x="4615862" y="3511251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half" idx="71"/>
          </p:nvPr>
        </p:nvSpPr>
        <p:spPr>
          <a:xfrm>
            <a:off x="7371762" y="3676062"/>
            <a:ext cx="1426464" cy="46634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l" rtl="0">
              <a:buNone/>
              <a:defRPr sz="9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half" idx="72"/>
          </p:nvPr>
        </p:nvSpPr>
        <p:spPr>
          <a:xfrm>
            <a:off x="7371762" y="3511251"/>
            <a:ext cx="1426464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l" rtl="0">
              <a:buNone/>
              <a:defRPr sz="1400" b="1" baseline="0">
                <a:solidFill>
                  <a:schemeClr val="accent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54" name="Straight Connector 53"/>
          <p:cNvCxnSpPr/>
          <p:nvPr userDrawn="1"/>
        </p:nvCxnSpPr>
        <p:spPr>
          <a:xfrm flipV="1">
            <a:off x="1165465" y="3119437"/>
            <a:ext cx="2697480" cy="11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 userDrawn="1"/>
        </p:nvCxnSpPr>
        <p:spPr>
          <a:xfrm rot="5400000">
            <a:off x="3781425" y="3232943"/>
            <a:ext cx="2286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 userDrawn="1"/>
        </p:nvGrpSpPr>
        <p:grpSpPr>
          <a:xfrm>
            <a:off x="1163877" y="2890838"/>
            <a:ext cx="1588" cy="457200"/>
            <a:chOff x="1163877" y="2705100"/>
            <a:chExt cx="1588" cy="609600"/>
          </a:xfrm>
        </p:grpSpPr>
        <p:cxnSp>
          <p:nvCxnSpPr>
            <p:cNvPr id="61" name="Straight Connector 60"/>
            <p:cNvCxnSpPr/>
            <p:nvPr userDrawn="1"/>
          </p:nvCxnSpPr>
          <p:spPr>
            <a:xfrm rot="5400000">
              <a:off x="1012271" y="3161506"/>
              <a:ext cx="304800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 userDrawn="1"/>
          </p:nvCxnSpPr>
          <p:spPr>
            <a:xfrm rot="5400000">
              <a:off x="1012271" y="2856706"/>
              <a:ext cx="304800" cy="1588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Connector 65"/>
          <p:cNvCxnSpPr/>
          <p:nvPr userDrawn="1"/>
        </p:nvCxnSpPr>
        <p:spPr>
          <a:xfrm flipV="1">
            <a:off x="3899934" y="3119437"/>
            <a:ext cx="2697480" cy="119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 userDrawn="1"/>
        </p:nvCxnSpPr>
        <p:spPr>
          <a:xfrm rot="5400000">
            <a:off x="6515894" y="3232943"/>
            <a:ext cx="2286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0"/>
                            </p:stCondLst>
                            <p:childTnLst>
                              <p:par>
                                <p:cTn id="6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animBg="1"/>
      <p:bldP spid="43" grpId="0" animBg="1"/>
      <p:bldP spid="45" grpId="0" animBg="1"/>
      <p:bldP spid="46" grpId="0" animBg="1"/>
      <p:bldP spid="47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0"/>
            <a:ext cx="9144000" cy="2943225"/>
          </a:xfrm>
          <a:prstGeom prst="rect">
            <a:avLst/>
          </a:prstGeom>
          <a:ln w="3175">
            <a:noFill/>
          </a:ln>
        </p:spPr>
        <p:txBody>
          <a:bodyPr wrap="none" tIns="0" bIns="100584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3754438" y="2890838"/>
            <a:ext cx="1635124" cy="1226343"/>
          </a:xfrm>
          <a:prstGeom prst="ellipse">
            <a:avLst/>
          </a:prstGeom>
          <a:ln w="76200">
            <a:solidFill>
              <a:schemeClr val="bg1">
                <a:lumMod val="65000"/>
              </a:schemeClr>
            </a:solidFill>
          </a:ln>
          <a:effectLst/>
        </p:spPr>
        <p:txBody>
          <a:bodyPr wrap="none" tIns="0" bIns="274320" anchor="b"/>
          <a:lstStyle>
            <a:lvl1pPr algn="ctr" rtl="0">
              <a:buNone/>
              <a:defRPr sz="1000" b="1" i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half" idx="36"/>
          </p:nvPr>
        </p:nvSpPr>
        <p:spPr>
          <a:xfrm>
            <a:off x="875408" y="3413285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37"/>
          </p:nvPr>
        </p:nvSpPr>
        <p:spPr>
          <a:xfrm flipH="1">
            <a:off x="875408" y="3610163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28" name="Straight Connector 27"/>
          <p:cNvCxnSpPr/>
          <p:nvPr userDrawn="1"/>
        </p:nvCxnSpPr>
        <p:spPr>
          <a:xfrm>
            <a:off x="761108" y="3590380"/>
            <a:ext cx="1828800" cy="119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3"/>
          <p:cNvSpPr>
            <a:spLocks noGrp="1"/>
          </p:cNvSpPr>
          <p:nvPr>
            <p:ph type="body" sz="half" idx="41"/>
          </p:nvPr>
        </p:nvSpPr>
        <p:spPr>
          <a:xfrm>
            <a:off x="761108" y="3797000"/>
            <a:ext cx="1828800" cy="387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665034" y="1798710"/>
            <a:ext cx="2020948" cy="1515711"/>
          </a:xfrm>
          <a:prstGeom prst="roundRect">
            <a:avLst>
              <a:gd name="adj" fmla="val 12935"/>
            </a:avLst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grpSp>
        <p:nvGrpSpPr>
          <p:cNvPr id="33" name="Group 11"/>
          <p:cNvGrpSpPr/>
          <p:nvPr userDrawn="1"/>
        </p:nvGrpSpPr>
        <p:grpSpPr>
          <a:xfrm>
            <a:off x="1163608" y="4214632"/>
            <a:ext cx="1023800" cy="224018"/>
            <a:chOff x="3733800" y="3067050"/>
            <a:chExt cx="1504430" cy="43891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4" name="Freeform 15"/>
            <p:cNvSpPr>
              <a:spLocks noEditPoints="1"/>
            </p:cNvSpPr>
            <p:nvPr/>
          </p:nvSpPr>
          <p:spPr bwMode="auto">
            <a:xfrm>
              <a:off x="4267200" y="3067050"/>
              <a:ext cx="438912" cy="438912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0" y="79"/>
                </a:cxn>
                <a:cxn ang="0">
                  <a:pos x="79" y="159"/>
                </a:cxn>
                <a:cxn ang="0">
                  <a:pos x="159" y="79"/>
                </a:cxn>
                <a:cxn ang="0">
                  <a:pos x="79" y="0"/>
                </a:cxn>
                <a:cxn ang="0">
                  <a:pos x="115" y="61"/>
                </a:cxn>
                <a:cxn ang="0">
                  <a:pos x="115" y="64"/>
                </a:cxn>
                <a:cxn ang="0">
                  <a:pos x="63" y="116"/>
                </a:cxn>
                <a:cxn ang="0">
                  <a:pos x="35" y="107"/>
                </a:cxn>
                <a:cxn ang="0">
                  <a:pos x="39" y="108"/>
                </a:cxn>
                <a:cxn ang="0">
                  <a:pos x="62" y="100"/>
                </a:cxn>
                <a:cxn ang="0">
                  <a:pos x="45" y="87"/>
                </a:cxn>
                <a:cxn ang="0">
                  <a:pos x="48" y="87"/>
                </a:cxn>
                <a:cxn ang="0">
                  <a:pos x="53" y="87"/>
                </a:cxn>
                <a:cxn ang="0">
                  <a:pos x="38" y="69"/>
                </a:cxn>
                <a:cxn ang="0">
                  <a:pos x="38" y="69"/>
                </a:cxn>
                <a:cxn ang="0">
                  <a:pos x="47" y="71"/>
                </a:cxn>
                <a:cxn ang="0">
                  <a:pos x="39" y="56"/>
                </a:cxn>
                <a:cxn ang="0">
                  <a:pos x="41" y="47"/>
                </a:cxn>
                <a:cxn ang="0">
                  <a:pos x="79" y="66"/>
                </a:cxn>
                <a:cxn ang="0">
                  <a:pos x="78" y="62"/>
                </a:cxn>
                <a:cxn ang="0">
                  <a:pos x="97" y="43"/>
                </a:cxn>
                <a:cxn ang="0">
                  <a:pos x="110" y="49"/>
                </a:cxn>
                <a:cxn ang="0">
                  <a:pos x="122" y="45"/>
                </a:cxn>
                <a:cxn ang="0">
                  <a:pos x="114" y="55"/>
                </a:cxn>
                <a:cxn ang="0">
                  <a:pos x="124" y="52"/>
                </a:cxn>
                <a:cxn ang="0">
                  <a:pos x="115" y="61"/>
                </a:cxn>
                <a:cxn ang="0">
                  <a:pos x="115" y="61"/>
                </a:cxn>
                <a:cxn ang="0">
                  <a:pos x="115" y="61"/>
                </a:cxn>
              </a:cxnLst>
              <a:rect l="0" t="0" r="r" b="b"/>
              <a:pathLst>
                <a:path w="159" h="159">
                  <a:moveTo>
                    <a:pt x="79" y="0"/>
                  </a:moveTo>
                  <a:cubicBezTo>
                    <a:pt x="36" y="0"/>
                    <a:pt x="0" y="36"/>
                    <a:pt x="0" y="79"/>
                  </a:cubicBezTo>
                  <a:cubicBezTo>
                    <a:pt x="0" y="123"/>
                    <a:pt x="36" y="159"/>
                    <a:pt x="79" y="159"/>
                  </a:cubicBezTo>
                  <a:cubicBezTo>
                    <a:pt x="123" y="159"/>
                    <a:pt x="159" y="123"/>
                    <a:pt x="159" y="79"/>
                  </a:cubicBezTo>
                  <a:cubicBezTo>
                    <a:pt x="159" y="36"/>
                    <a:pt x="123" y="0"/>
                    <a:pt x="79" y="0"/>
                  </a:cubicBezTo>
                  <a:close/>
                  <a:moveTo>
                    <a:pt x="115" y="61"/>
                  </a:moveTo>
                  <a:cubicBezTo>
                    <a:pt x="115" y="62"/>
                    <a:pt x="115" y="63"/>
                    <a:pt x="115" y="64"/>
                  </a:cubicBezTo>
                  <a:cubicBezTo>
                    <a:pt x="115" y="88"/>
                    <a:pt x="97" y="116"/>
                    <a:pt x="63" y="116"/>
                  </a:cubicBezTo>
                  <a:cubicBezTo>
                    <a:pt x="53" y="116"/>
                    <a:pt x="43" y="113"/>
                    <a:pt x="35" y="107"/>
                  </a:cubicBezTo>
                  <a:cubicBezTo>
                    <a:pt x="36" y="108"/>
                    <a:pt x="38" y="108"/>
                    <a:pt x="39" y="108"/>
                  </a:cubicBezTo>
                  <a:cubicBezTo>
                    <a:pt x="48" y="108"/>
                    <a:pt x="56" y="105"/>
                    <a:pt x="62" y="100"/>
                  </a:cubicBezTo>
                  <a:cubicBezTo>
                    <a:pt x="54" y="100"/>
                    <a:pt x="47" y="94"/>
                    <a:pt x="45" y="87"/>
                  </a:cubicBezTo>
                  <a:cubicBezTo>
                    <a:pt x="46" y="87"/>
                    <a:pt x="47" y="87"/>
                    <a:pt x="48" y="87"/>
                  </a:cubicBezTo>
                  <a:cubicBezTo>
                    <a:pt x="50" y="87"/>
                    <a:pt x="52" y="87"/>
                    <a:pt x="53" y="87"/>
                  </a:cubicBezTo>
                  <a:cubicBezTo>
                    <a:pt x="45" y="85"/>
                    <a:pt x="38" y="78"/>
                    <a:pt x="38" y="69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41" y="70"/>
                    <a:pt x="44" y="71"/>
                    <a:pt x="47" y="71"/>
                  </a:cubicBezTo>
                  <a:cubicBezTo>
                    <a:pt x="42" y="68"/>
                    <a:pt x="39" y="62"/>
                    <a:pt x="39" y="56"/>
                  </a:cubicBezTo>
                  <a:cubicBezTo>
                    <a:pt x="39" y="52"/>
                    <a:pt x="40" y="49"/>
                    <a:pt x="41" y="47"/>
                  </a:cubicBezTo>
                  <a:cubicBezTo>
                    <a:pt x="50" y="58"/>
                    <a:pt x="64" y="65"/>
                    <a:pt x="79" y="66"/>
                  </a:cubicBezTo>
                  <a:cubicBezTo>
                    <a:pt x="78" y="64"/>
                    <a:pt x="78" y="63"/>
                    <a:pt x="78" y="62"/>
                  </a:cubicBezTo>
                  <a:cubicBezTo>
                    <a:pt x="78" y="51"/>
                    <a:pt x="86" y="43"/>
                    <a:pt x="97" y="43"/>
                  </a:cubicBezTo>
                  <a:cubicBezTo>
                    <a:pt x="102" y="43"/>
                    <a:pt x="107" y="45"/>
                    <a:pt x="110" y="49"/>
                  </a:cubicBezTo>
                  <a:cubicBezTo>
                    <a:pt x="114" y="48"/>
                    <a:pt x="118" y="47"/>
                    <a:pt x="122" y="45"/>
                  </a:cubicBezTo>
                  <a:cubicBezTo>
                    <a:pt x="120" y="49"/>
                    <a:pt x="117" y="52"/>
                    <a:pt x="114" y="55"/>
                  </a:cubicBezTo>
                  <a:cubicBezTo>
                    <a:pt x="117" y="54"/>
                    <a:pt x="121" y="53"/>
                    <a:pt x="124" y="52"/>
                  </a:cubicBezTo>
                  <a:cubicBezTo>
                    <a:pt x="122" y="55"/>
                    <a:pt x="118" y="59"/>
                    <a:pt x="115" y="61"/>
                  </a:cubicBezTo>
                  <a:close/>
                  <a:moveTo>
                    <a:pt x="115" y="61"/>
                  </a:moveTo>
                  <a:cubicBezTo>
                    <a:pt x="115" y="61"/>
                    <a:pt x="115" y="61"/>
                    <a:pt x="115" y="61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6"/>
            <p:cNvSpPr>
              <a:spLocks noEditPoints="1"/>
            </p:cNvSpPr>
            <p:nvPr/>
          </p:nvSpPr>
          <p:spPr bwMode="auto">
            <a:xfrm>
              <a:off x="3733800" y="3067050"/>
              <a:ext cx="438912" cy="438912"/>
            </a:xfrm>
            <a:custGeom>
              <a:avLst/>
              <a:gdLst/>
              <a:ahLst/>
              <a:cxnLst>
                <a:cxn ang="0">
                  <a:pos x="79" y="0"/>
                </a:cxn>
                <a:cxn ang="0">
                  <a:pos x="0" y="79"/>
                </a:cxn>
                <a:cxn ang="0">
                  <a:pos x="79" y="159"/>
                </a:cxn>
                <a:cxn ang="0">
                  <a:pos x="159" y="79"/>
                </a:cxn>
                <a:cxn ang="0">
                  <a:pos x="79" y="0"/>
                </a:cxn>
                <a:cxn ang="0">
                  <a:pos x="99" y="82"/>
                </a:cxn>
                <a:cxn ang="0">
                  <a:pos x="86" y="82"/>
                </a:cxn>
                <a:cxn ang="0">
                  <a:pos x="86" y="128"/>
                </a:cxn>
                <a:cxn ang="0">
                  <a:pos x="67" y="128"/>
                </a:cxn>
                <a:cxn ang="0">
                  <a:pos x="67" y="82"/>
                </a:cxn>
                <a:cxn ang="0">
                  <a:pos x="58" y="82"/>
                </a:cxn>
                <a:cxn ang="0">
                  <a:pos x="58" y="66"/>
                </a:cxn>
                <a:cxn ang="0">
                  <a:pos x="67" y="66"/>
                </a:cxn>
                <a:cxn ang="0">
                  <a:pos x="67" y="55"/>
                </a:cxn>
                <a:cxn ang="0">
                  <a:pos x="86" y="36"/>
                </a:cxn>
                <a:cxn ang="0">
                  <a:pos x="101" y="36"/>
                </a:cxn>
                <a:cxn ang="0">
                  <a:pos x="101" y="52"/>
                </a:cxn>
                <a:cxn ang="0">
                  <a:pos x="90" y="52"/>
                </a:cxn>
                <a:cxn ang="0">
                  <a:pos x="86" y="56"/>
                </a:cxn>
                <a:cxn ang="0">
                  <a:pos x="86" y="66"/>
                </a:cxn>
                <a:cxn ang="0">
                  <a:pos x="101" y="66"/>
                </a:cxn>
                <a:cxn ang="0">
                  <a:pos x="99" y="82"/>
                </a:cxn>
                <a:cxn ang="0">
                  <a:pos x="99" y="82"/>
                </a:cxn>
                <a:cxn ang="0">
                  <a:pos x="99" y="82"/>
                </a:cxn>
              </a:cxnLst>
              <a:rect l="0" t="0" r="r" b="b"/>
              <a:pathLst>
                <a:path w="159" h="159">
                  <a:moveTo>
                    <a:pt x="79" y="0"/>
                  </a:moveTo>
                  <a:cubicBezTo>
                    <a:pt x="36" y="0"/>
                    <a:pt x="0" y="36"/>
                    <a:pt x="0" y="79"/>
                  </a:cubicBezTo>
                  <a:cubicBezTo>
                    <a:pt x="0" y="123"/>
                    <a:pt x="36" y="159"/>
                    <a:pt x="79" y="159"/>
                  </a:cubicBezTo>
                  <a:cubicBezTo>
                    <a:pt x="123" y="159"/>
                    <a:pt x="159" y="123"/>
                    <a:pt x="159" y="79"/>
                  </a:cubicBezTo>
                  <a:cubicBezTo>
                    <a:pt x="159" y="36"/>
                    <a:pt x="123" y="0"/>
                    <a:pt x="79" y="0"/>
                  </a:cubicBezTo>
                  <a:close/>
                  <a:moveTo>
                    <a:pt x="99" y="82"/>
                  </a:moveTo>
                  <a:cubicBezTo>
                    <a:pt x="86" y="82"/>
                    <a:pt x="86" y="82"/>
                    <a:pt x="86" y="82"/>
                  </a:cubicBezTo>
                  <a:cubicBezTo>
                    <a:pt x="86" y="128"/>
                    <a:pt x="86" y="128"/>
                    <a:pt x="86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58" y="82"/>
                    <a:pt x="58" y="82"/>
                    <a:pt x="58" y="82"/>
                  </a:cubicBezTo>
                  <a:cubicBezTo>
                    <a:pt x="58" y="66"/>
                    <a:pt x="58" y="66"/>
                    <a:pt x="58" y="66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7" y="55"/>
                    <a:pt x="67" y="55"/>
                    <a:pt x="67" y="55"/>
                  </a:cubicBezTo>
                  <a:cubicBezTo>
                    <a:pt x="67" y="48"/>
                    <a:pt x="71" y="36"/>
                    <a:pt x="86" y="36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90" y="52"/>
                    <a:pt x="90" y="52"/>
                    <a:pt x="90" y="52"/>
                  </a:cubicBezTo>
                  <a:cubicBezTo>
                    <a:pt x="89" y="52"/>
                    <a:pt x="86" y="53"/>
                    <a:pt x="86" y="5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101" y="66"/>
                    <a:pt x="101" y="66"/>
                    <a:pt x="101" y="66"/>
                  </a:cubicBezTo>
                  <a:lnTo>
                    <a:pt x="99" y="82"/>
                  </a:lnTo>
                  <a:close/>
                  <a:moveTo>
                    <a:pt x="99" y="82"/>
                  </a:moveTo>
                  <a:cubicBezTo>
                    <a:pt x="99" y="82"/>
                    <a:pt x="99" y="82"/>
                    <a:pt x="99" y="8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6" name="Group 39"/>
            <p:cNvGrpSpPr/>
            <p:nvPr userDrawn="1"/>
          </p:nvGrpSpPr>
          <p:grpSpPr>
            <a:xfrm>
              <a:off x="4800612" y="3067691"/>
              <a:ext cx="437632" cy="437630"/>
              <a:chOff x="3736975" y="1812925"/>
              <a:chExt cx="608013" cy="608013"/>
            </a:xfrm>
            <a:grpFill/>
          </p:grpSpPr>
          <p:sp>
            <p:nvSpPr>
              <p:cNvPr id="37" name="Freeform 19"/>
              <p:cNvSpPr>
                <a:spLocks noEditPoints="1"/>
              </p:cNvSpPr>
              <p:nvPr/>
            </p:nvSpPr>
            <p:spPr bwMode="auto">
              <a:xfrm>
                <a:off x="4005263" y="2073275"/>
                <a:ext cx="149225" cy="15398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7"/>
                  </a:cxn>
                  <a:cxn ang="0">
                    <a:pos x="12" y="1"/>
                  </a:cxn>
                  <a:cxn ang="0">
                    <a:pos x="0" y="1"/>
                  </a:cxn>
                  <a:cxn ang="0">
                    <a:pos x="0" y="40"/>
                  </a:cxn>
                  <a:cxn ang="0">
                    <a:pos x="12" y="40"/>
                  </a:cxn>
                  <a:cxn ang="0">
                    <a:pos x="12" y="18"/>
                  </a:cxn>
                  <a:cxn ang="0">
                    <a:pos x="13" y="15"/>
                  </a:cxn>
                  <a:cxn ang="0">
                    <a:pos x="19" y="10"/>
                  </a:cxn>
                  <a:cxn ang="0">
                    <a:pos x="26" y="19"/>
                  </a:cxn>
                  <a:cxn ang="0">
                    <a:pos x="26" y="40"/>
                  </a:cxn>
                  <a:cxn ang="0">
                    <a:pos x="39" y="40"/>
                  </a:cxn>
                  <a:cxn ang="0">
                    <a:pos x="39" y="17"/>
                  </a:cxn>
                  <a:cxn ang="0">
                    <a:pos x="24" y="0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12" y="7"/>
                  </a:cxn>
                  <a:cxn ang="0">
                    <a:pos x="12" y="7"/>
                  </a:cxn>
                </a:cxnLst>
                <a:rect l="0" t="0" r="r" b="b"/>
                <a:pathLst>
                  <a:path w="39" h="40">
                    <a:moveTo>
                      <a:pt x="24" y="0"/>
                    </a:moveTo>
                    <a:cubicBezTo>
                      <a:pt x="17" y="0"/>
                      <a:pt x="14" y="4"/>
                      <a:pt x="12" y="7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5"/>
                      <a:pt x="0" y="40"/>
                      <a:pt x="0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3" y="15"/>
                    </a:cubicBezTo>
                    <a:cubicBezTo>
                      <a:pt x="14" y="13"/>
                      <a:pt x="16" y="10"/>
                      <a:pt x="19" y="10"/>
                    </a:cubicBezTo>
                    <a:cubicBezTo>
                      <a:pt x="24" y="10"/>
                      <a:pt x="26" y="14"/>
                      <a:pt x="26" y="19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9" y="6"/>
                      <a:pt x="32" y="0"/>
                      <a:pt x="24" y="0"/>
                    </a:cubicBezTo>
                    <a:close/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lose/>
                    <a:moveTo>
                      <a:pt x="12" y="7"/>
                    </a:moveTo>
                    <a:cubicBezTo>
                      <a:pt x="12" y="7"/>
                      <a:pt x="12" y="7"/>
                      <a:pt x="12" y="7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20"/>
              <p:cNvSpPr>
                <a:spLocks noChangeArrowheads="1"/>
              </p:cNvSpPr>
              <p:nvPr/>
            </p:nvSpPr>
            <p:spPr bwMode="auto">
              <a:xfrm>
                <a:off x="3929063" y="2078038"/>
                <a:ext cx="46038" cy="1492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1"/>
              <p:cNvSpPr>
                <a:spLocks noEditPoints="1"/>
              </p:cNvSpPr>
              <p:nvPr/>
            </p:nvSpPr>
            <p:spPr bwMode="auto">
              <a:xfrm>
                <a:off x="3736975" y="1812925"/>
                <a:ext cx="608013" cy="608013"/>
              </a:xfrm>
              <a:custGeom>
                <a:avLst/>
                <a:gdLst/>
                <a:ahLst/>
                <a:cxnLst>
                  <a:cxn ang="0">
                    <a:pos x="79" y="0"/>
                  </a:cxn>
                  <a:cxn ang="0">
                    <a:pos x="0" y="79"/>
                  </a:cxn>
                  <a:cxn ang="0">
                    <a:pos x="79" y="159"/>
                  </a:cxn>
                  <a:cxn ang="0">
                    <a:pos x="159" y="79"/>
                  </a:cxn>
                  <a:cxn ang="0">
                    <a:pos x="79" y="0"/>
                  </a:cxn>
                  <a:cxn ang="0">
                    <a:pos x="122" y="115"/>
                  </a:cxn>
                  <a:cxn ang="0">
                    <a:pos x="115" y="121"/>
                  </a:cxn>
                  <a:cxn ang="0">
                    <a:pos x="43" y="121"/>
                  </a:cxn>
                  <a:cxn ang="0">
                    <a:pos x="37" y="115"/>
                  </a:cxn>
                  <a:cxn ang="0">
                    <a:pos x="37" y="42"/>
                  </a:cxn>
                  <a:cxn ang="0">
                    <a:pos x="43" y="36"/>
                  </a:cxn>
                  <a:cxn ang="0">
                    <a:pos x="115" y="36"/>
                  </a:cxn>
                  <a:cxn ang="0">
                    <a:pos x="122" y="42"/>
                  </a:cxn>
                  <a:cxn ang="0">
                    <a:pos x="122" y="115"/>
                  </a:cxn>
                  <a:cxn ang="0">
                    <a:pos x="122" y="115"/>
                  </a:cxn>
                  <a:cxn ang="0">
                    <a:pos x="122" y="115"/>
                  </a:cxn>
                </a:cxnLst>
                <a:rect l="0" t="0" r="r" b="b"/>
                <a:pathLst>
                  <a:path w="159" h="159">
                    <a:moveTo>
                      <a:pt x="79" y="0"/>
                    </a:moveTo>
                    <a:cubicBezTo>
                      <a:pt x="36" y="0"/>
                      <a:pt x="0" y="36"/>
                      <a:pt x="0" y="79"/>
                    </a:cubicBezTo>
                    <a:cubicBezTo>
                      <a:pt x="0" y="123"/>
                      <a:pt x="36" y="159"/>
                      <a:pt x="79" y="159"/>
                    </a:cubicBezTo>
                    <a:cubicBezTo>
                      <a:pt x="123" y="159"/>
                      <a:pt x="159" y="123"/>
                      <a:pt x="159" y="79"/>
                    </a:cubicBezTo>
                    <a:cubicBezTo>
                      <a:pt x="159" y="36"/>
                      <a:pt x="123" y="0"/>
                      <a:pt x="79" y="0"/>
                    </a:cubicBezTo>
                    <a:close/>
                    <a:moveTo>
                      <a:pt x="122" y="115"/>
                    </a:moveTo>
                    <a:cubicBezTo>
                      <a:pt x="122" y="119"/>
                      <a:pt x="119" y="121"/>
                      <a:pt x="115" y="121"/>
                    </a:cubicBezTo>
                    <a:cubicBezTo>
                      <a:pt x="43" y="121"/>
                      <a:pt x="43" y="121"/>
                      <a:pt x="43" y="121"/>
                    </a:cubicBezTo>
                    <a:cubicBezTo>
                      <a:pt x="40" y="121"/>
                      <a:pt x="37" y="119"/>
                      <a:pt x="37" y="115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7" y="39"/>
                      <a:pt x="40" y="36"/>
                      <a:pt x="43" y="36"/>
                    </a:cubicBezTo>
                    <a:cubicBezTo>
                      <a:pt x="115" y="36"/>
                      <a:pt x="115" y="36"/>
                      <a:pt x="115" y="36"/>
                    </a:cubicBezTo>
                    <a:cubicBezTo>
                      <a:pt x="119" y="36"/>
                      <a:pt x="122" y="39"/>
                      <a:pt x="122" y="42"/>
                    </a:cubicBezTo>
                    <a:lnTo>
                      <a:pt x="122" y="115"/>
                    </a:lnTo>
                    <a:close/>
                    <a:moveTo>
                      <a:pt x="122" y="115"/>
                    </a:moveTo>
                    <a:cubicBezTo>
                      <a:pt x="122" y="115"/>
                      <a:pt x="122" y="115"/>
                      <a:pt x="122" y="115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2"/>
              <p:cNvSpPr>
                <a:spLocks noEditPoints="1"/>
              </p:cNvSpPr>
              <p:nvPr/>
            </p:nvSpPr>
            <p:spPr bwMode="auto">
              <a:xfrm>
                <a:off x="3924300" y="2005013"/>
                <a:ext cx="53975" cy="53975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0" y="7"/>
                  </a:cxn>
                  <a:cxn ang="0">
                    <a:pos x="7" y="14"/>
                  </a:cxn>
                  <a:cxn ang="0">
                    <a:pos x="7" y="14"/>
                  </a:cxn>
                  <a:cxn ang="0">
                    <a:pos x="14" y="7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7" y="0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12" y="14"/>
                      <a:pt x="14" y="11"/>
                      <a:pt x="14" y="7"/>
                    </a:cubicBezTo>
                    <a:cubicBezTo>
                      <a:pt x="14" y="3"/>
                      <a:pt x="12" y="0"/>
                      <a:pt x="7" y="0"/>
                    </a:cubicBezTo>
                    <a:close/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36"/>
          </p:nvPr>
        </p:nvSpPr>
        <p:spPr>
          <a:xfrm>
            <a:off x="3771900" y="373365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37"/>
          </p:nvPr>
        </p:nvSpPr>
        <p:spPr>
          <a:xfrm flipH="1">
            <a:off x="3771900" y="3930528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657600" y="3910745"/>
            <a:ext cx="1828800" cy="119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3"/>
          <p:cNvSpPr>
            <a:spLocks noGrp="1"/>
          </p:cNvSpPr>
          <p:nvPr>
            <p:ph type="body" sz="half" idx="41"/>
          </p:nvPr>
        </p:nvSpPr>
        <p:spPr>
          <a:xfrm>
            <a:off x="3657600" y="4117365"/>
            <a:ext cx="1828800" cy="387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561526" y="2119076"/>
            <a:ext cx="2020948" cy="1515711"/>
          </a:xfrm>
          <a:prstGeom prst="ellips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36"/>
          </p:nvPr>
        </p:nvSpPr>
        <p:spPr>
          <a:xfrm>
            <a:off x="1161894" y="3676501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400" b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37"/>
          </p:nvPr>
        </p:nvSpPr>
        <p:spPr>
          <a:xfrm flipH="1">
            <a:off x="1161894" y="3873378"/>
            <a:ext cx="1600200" cy="144585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2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047594" y="3853595"/>
            <a:ext cx="1828800" cy="1191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3"/>
          <p:cNvSpPr>
            <a:spLocks noGrp="1"/>
          </p:cNvSpPr>
          <p:nvPr>
            <p:ph type="body" sz="half" idx="41"/>
          </p:nvPr>
        </p:nvSpPr>
        <p:spPr>
          <a:xfrm>
            <a:off x="1047594" y="4060215"/>
            <a:ext cx="1828800" cy="38796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lvl1pPr marL="0" indent="0" algn="ctr"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ctr"/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51520" y="2061926"/>
            <a:ext cx="2020948" cy="1515711"/>
          </a:xfrm>
          <a:prstGeom prst="ellips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accel="50000" decel="5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4" accel="50000" decel="50000" fill="hold" nodeType="afterEffect" nodePh="1">
                  <p:stCondLst>
                    <p:cond delay="0"/>
                  </p:stCondLst>
                  <p:endCondLst>
                    <p:cond evt="begin"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Apple iMac 27_ Final_72dp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60173" y="1811983"/>
            <a:ext cx="3135374" cy="1891422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80060" y="1900445"/>
            <a:ext cx="2895600" cy="123348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3" name="Picture 12" descr="apple_monito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0575" y="1801116"/>
            <a:ext cx="3225798" cy="2618484"/>
          </a:xfrm>
          <a:prstGeom prst="rect">
            <a:avLst/>
          </a:prstGeom>
        </p:spPr>
      </p:pic>
      <p:sp>
        <p:nvSpPr>
          <p:cNvPr id="14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1258889" y="1940408"/>
            <a:ext cx="2587686" cy="1608580"/>
          </a:xfrm>
          <a:custGeom>
            <a:avLst/>
            <a:gdLst>
              <a:gd name="connsiteX0" fmla="*/ 0 w 2020948"/>
              <a:gd name="connsiteY0" fmla="*/ 0 h 2020948"/>
              <a:gd name="connsiteX1" fmla="*/ 2020948 w 2020948"/>
              <a:gd name="connsiteY1" fmla="*/ 0 h 2020948"/>
              <a:gd name="connsiteX2" fmla="*/ 2020948 w 2020948"/>
              <a:gd name="connsiteY2" fmla="*/ 2020948 h 2020948"/>
              <a:gd name="connsiteX3" fmla="*/ 0 w 2020948"/>
              <a:gd name="connsiteY3" fmla="*/ 2020948 h 2020948"/>
              <a:gd name="connsiteX4" fmla="*/ 0 w 2020948"/>
              <a:gd name="connsiteY4" fmla="*/ 0 h 2020948"/>
              <a:gd name="connsiteX0" fmla="*/ 0 w 2468623"/>
              <a:gd name="connsiteY0" fmla="*/ 0 h 2020948"/>
              <a:gd name="connsiteX1" fmla="*/ 2468623 w 2468623"/>
              <a:gd name="connsiteY1" fmla="*/ 490538 h 2020948"/>
              <a:gd name="connsiteX2" fmla="*/ 2020948 w 2468623"/>
              <a:gd name="connsiteY2" fmla="*/ 2020948 h 2020948"/>
              <a:gd name="connsiteX3" fmla="*/ 0 w 2468623"/>
              <a:gd name="connsiteY3" fmla="*/ 2020948 h 2020948"/>
              <a:gd name="connsiteX4" fmla="*/ 0 w 2468623"/>
              <a:gd name="connsiteY4" fmla="*/ 0 h 2020948"/>
              <a:gd name="connsiteX0" fmla="*/ 0 w 2468623"/>
              <a:gd name="connsiteY0" fmla="*/ 0 h 2144773"/>
              <a:gd name="connsiteX1" fmla="*/ 2468623 w 2468623"/>
              <a:gd name="connsiteY1" fmla="*/ 490538 h 2144773"/>
              <a:gd name="connsiteX2" fmla="*/ 2020948 w 2468623"/>
              <a:gd name="connsiteY2" fmla="*/ 2020948 h 2144773"/>
              <a:gd name="connsiteX3" fmla="*/ 123825 w 2468623"/>
              <a:gd name="connsiteY3" fmla="*/ 2144773 h 2144773"/>
              <a:gd name="connsiteX4" fmla="*/ 0 w 2468623"/>
              <a:gd name="connsiteY4" fmla="*/ 0 h 2144773"/>
              <a:gd name="connsiteX0" fmla="*/ 0 w 2587686"/>
              <a:gd name="connsiteY0" fmla="*/ 0 h 2144773"/>
              <a:gd name="connsiteX1" fmla="*/ 2468623 w 2587686"/>
              <a:gd name="connsiteY1" fmla="*/ 490538 h 2144773"/>
              <a:gd name="connsiteX2" fmla="*/ 2587686 w 2587686"/>
              <a:gd name="connsiteY2" fmla="*/ 2120961 h 2144773"/>
              <a:gd name="connsiteX3" fmla="*/ 123825 w 2587686"/>
              <a:gd name="connsiteY3" fmla="*/ 2144773 h 2144773"/>
              <a:gd name="connsiteX4" fmla="*/ 0 w 2587686"/>
              <a:gd name="connsiteY4" fmla="*/ 0 h 214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686" h="2144773">
                <a:moveTo>
                  <a:pt x="0" y="0"/>
                </a:moveTo>
                <a:lnTo>
                  <a:pt x="2468623" y="490538"/>
                </a:lnTo>
                <a:lnTo>
                  <a:pt x="2587686" y="2120961"/>
                </a:lnTo>
                <a:lnTo>
                  <a:pt x="123825" y="2144773"/>
                </a:lnTo>
                <a:lnTo>
                  <a:pt x="0" y="0"/>
                </a:lnTo>
                <a:close/>
              </a:path>
            </a:pathLst>
          </a:custGeom>
          <a:ln w="3175">
            <a:noFill/>
          </a:ln>
        </p:spPr>
        <p:txBody>
          <a:bodyPr wrap="none" tIns="0" bIns="274320" anchor="b"/>
          <a:lstStyle>
            <a:lvl1pPr algn="ctr" rtl="0">
              <a:buNone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5c-Angled-PSD-MockUp-P-Px.com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625501" flipH="1">
            <a:off x="358775" y="2259566"/>
            <a:ext cx="4208463" cy="1803627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664691">
            <a:off x="779908" y="2396209"/>
            <a:ext cx="3377202" cy="1240817"/>
          </a:xfrm>
          <a:custGeom>
            <a:avLst/>
            <a:gdLst>
              <a:gd name="connsiteX0" fmla="*/ 0 w 2020948"/>
              <a:gd name="connsiteY0" fmla="*/ 0 h 2020948"/>
              <a:gd name="connsiteX1" fmla="*/ 2020948 w 2020948"/>
              <a:gd name="connsiteY1" fmla="*/ 0 h 2020948"/>
              <a:gd name="connsiteX2" fmla="*/ 2020948 w 2020948"/>
              <a:gd name="connsiteY2" fmla="*/ 2020948 h 2020948"/>
              <a:gd name="connsiteX3" fmla="*/ 0 w 2020948"/>
              <a:gd name="connsiteY3" fmla="*/ 2020948 h 2020948"/>
              <a:gd name="connsiteX4" fmla="*/ 0 w 2020948"/>
              <a:gd name="connsiteY4" fmla="*/ 0 h 2020948"/>
              <a:gd name="connsiteX0" fmla="*/ 0 w 2468623"/>
              <a:gd name="connsiteY0" fmla="*/ 0 h 2020948"/>
              <a:gd name="connsiteX1" fmla="*/ 2468623 w 2468623"/>
              <a:gd name="connsiteY1" fmla="*/ 490538 h 2020948"/>
              <a:gd name="connsiteX2" fmla="*/ 2020948 w 2468623"/>
              <a:gd name="connsiteY2" fmla="*/ 2020948 h 2020948"/>
              <a:gd name="connsiteX3" fmla="*/ 0 w 2468623"/>
              <a:gd name="connsiteY3" fmla="*/ 2020948 h 2020948"/>
              <a:gd name="connsiteX4" fmla="*/ 0 w 2468623"/>
              <a:gd name="connsiteY4" fmla="*/ 0 h 2020948"/>
              <a:gd name="connsiteX0" fmla="*/ 0 w 2468623"/>
              <a:gd name="connsiteY0" fmla="*/ 0 h 2144773"/>
              <a:gd name="connsiteX1" fmla="*/ 2468623 w 2468623"/>
              <a:gd name="connsiteY1" fmla="*/ 490538 h 2144773"/>
              <a:gd name="connsiteX2" fmla="*/ 2020948 w 2468623"/>
              <a:gd name="connsiteY2" fmla="*/ 2020948 h 2144773"/>
              <a:gd name="connsiteX3" fmla="*/ 123825 w 2468623"/>
              <a:gd name="connsiteY3" fmla="*/ 2144773 h 2144773"/>
              <a:gd name="connsiteX4" fmla="*/ 0 w 2468623"/>
              <a:gd name="connsiteY4" fmla="*/ 0 h 2144773"/>
              <a:gd name="connsiteX0" fmla="*/ 0 w 2587686"/>
              <a:gd name="connsiteY0" fmla="*/ 0 h 2144773"/>
              <a:gd name="connsiteX1" fmla="*/ 2468623 w 2587686"/>
              <a:gd name="connsiteY1" fmla="*/ 490538 h 2144773"/>
              <a:gd name="connsiteX2" fmla="*/ 2587686 w 2587686"/>
              <a:gd name="connsiteY2" fmla="*/ 2120961 h 2144773"/>
              <a:gd name="connsiteX3" fmla="*/ 123825 w 2587686"/>
              <a:gd name="connsiteY3" fmla="*/ 2144773 h 2144773"/>
              <a:gd name="connsiteX4" fmla="*/ 0 w 2587686"/>
              <a:gd name="connsiteY4" fmla="*/ 0 h 2144773"/>
              <a:gd name="connsiteX0" fmla="*/ 1235075 w 3822761"/>
              <a:gd name="connsiteY0" fmla="*/ 0 h 2120961"/>
              <a:gd name="connsiteX1" fmla="*/ 3703698 w 3822761"/>
              <a:gd name="connsiteY1" fmla="*/ 490538 h 2120961"/>
              <a:gd name="connsiteX2" fmla="*/ 3822761 w 3822761"/>
              <a:gd name="connsiteY2" fmla="*/ 2120961 h 2120961"/>
              <a:gd name="connsiteX3" fmla="*/ 0 w 3822761"/>
              <a:gd name="connsiteY3" fmla="*/ 474723 h 2120961"/>
              <a:gd name="connsiteX4" fmla="*/ 1235075 w 3822761"/>
              <a:gd name="connsiteY4" fmla="*/ 0 h 2120961"/>
              <a:gd name="connsiteX0" fmla="*/ 949325 w 3537011"/>
              <a:gd name="connsiteY0" fmla="*/ 0 h 2120961"/>
              <a:gd name="connsiteX1" fmla="*/ 3417948 w 3537011"/>
              <a:gd name="connsiteY1" fmla="*/ 490538 h 2120961"/>
              <a:gd name="connsiteX2" fmla="*/ 3537011 w 3537011"/>
              <a:gd name="connsiteY2" fmla="*/ 2120961 h 2120961"/>
              <a:gd name="connsiteX3" fmla="*/ 0 w 3537011"/>
              <a:gd name="connsiteY3" fmla="*/ 531873 h 2120961"/>
              <a:gd name="connsiteX4" fmla="*/ 949325 w 3537011"/>
              <a:gd name="connsiteY4" fmla="*/ 0 h 2120961"/>
              <a:gd name="connsiteX0" fmla="*/ 1258888 w 3846574"/>
              <a:gd name="connsiteY0" fmla="*/ 0 h 2120961"/>
              <a:gd name="connsiteX1" fmla="*/ 3727511 w 3846574"/>
              <a:gd name="connsiteY1" fmla="*/ 490538 h 2120961"/>
              <a:gd name="connsiteX2" fmla="*/ 3846574 w 3846574"/>
              <a:gd name="connsiteY2" fmla="*/ 2120961 h 2120961"/>
              <a:gd name="connsiteX3" fmla="*/ 0 w 3846574"/>
              <a:gd name="connsiteY3" fmla="*/ 460436 h 2120961"/>
              <a:gd name="connsiteX4" fmla="*/ 1258888 w 3846574"/>
              <a:gd name="connsiteY4" fmla="*/ 0 h 2120961"/>
              <a:gd name="connsiteX0" fmla="*/ 1258888 w 3727511"/>
              <a:gd name="connsiteY0" fmla="*/ 0 h 1658999"/>
              <a:gd name="connsiteX1" fmla="*/ 3727511 w 3727511"/>
              <a:gd name="connsiteY1" fmla="*/ 490538 h 1658999"/>
              <a:gd name="connsiteX2" fmla="*/ 2079686 w 3727511"/>
              <a:gd name="connsiteY2" fmla="*/ 1658999 h 1658999"/>
              <a:gd name="connsiteX3" fmla="*/ 0 w 3727511"/>
              <a:gd name="connsiteY3" fmla="*/ 460436 h 1658999"/>
              <a:gd name="connsiteX4" fmla="*/ 1258888 w 3727511"/>
              <a:gd name="connsiteY4" fmla="*/ 0 h 1658999"/>
              <a:gd name="connsiteX0" fmla="*/ 1258888 w 3379849"/>
              <a:gd name="connsiteY0" fmla="*/ 0 h 1658999"/>
              <a:gd name="connsiteX1" fmla="*/ 3379849 w 3379849"/>
              <a:gd name="connsiteY1" fmla="*/ 1090613 h 1658999"/>
              <a:gd name="connsiteX2" fmla="*/ 2079686 w 3379849"/>
              <a:gd name="connsiteY2" fmla="*/ 1658999 h 1658999"/>
              <a:gd name="connsiteX3" fmla="*/ 0 w 3379849"/>
              <a:gd name="connsiteY3" fmla="*/ 460436 h 1658999"/>
              <a:gd name="connsiteX4" fmla="*/ 1258888 w 3379849"/>
              <a:gd name="connsiteY4" fmla="*/ 0 h 1658999"/>
              <a:gd name="connsiteX0" fmla="*/ 1258888 w 3379849"/>
              <a:gd name="connsiteY0" fmla="*/ 0 h 1767183"/>
              <a:gd name="connsiteX1" fmla="*/ 3379849 w 3379849"/>
              <a:gd name="connsiteY1" fmla="*/ 1090613 h 1767183"/>
              <a:gd name="connsiteX2" fmla="*/ 2270721 w 3379849"/>
              <a:gd name="connsiteY2" fmla="*/ 1767183 h 1767183"/>
              <a:gd name="connsiteX3" fmla="*/ 0 w 3379849"/>
              <a:gd name="connsiteY3" fmla="*/ 460436 h 1767183"/>
              <a:gd name="connsiteX4" fmla="*/ 1258888 w 3379849"/>
              <a:gd name="connsiteY4" fmla="*/ 0 h 1767183"/>
              <a:gd name="connsiteX0" fmla="*/ 1258888 w 3379849"/>
              <a:gd name="connsiteY0" fmla="*/ 0 h 1662757"/>
              <a:gd name="connsiteX1" fmla="*/ 3379849 w 3379849"/>
              <a:gd name="connsiteY1" fmla="*/ 1090613 h 1662757"/>
              <a:gd name="connsiteX2" fmla="*/ 2085275 w 3379849"/>
              <a:gd name="connsiteY2" fmla="*/ 1662757 h 1662757"/>
              <a:gd name="connsiteX3" fmla="*/ 0 w 3379849"/>
              <a:gd name="connsiteY3" fmla="*/ 460436 h 1662757"/>
              <a:gd name="connsiteX4" fmla="*/ 1258888 w 3379849"/>
              <a:gd name="connsiteY4" fmla="*/ 0 h 1662757"/>
              <a:gd name="connsiteX0" fmla="*/ 1258888 w 3483193"/>
              <a:gd name="connsiteY0" fmla="*/ 0 h 1662757"/>
              <a:gd name="connsiteX1" fmla="*/ 3483193 w 3483193"/>
              <a:gd name="connsiteY1" fmla="*/ 1172289 h 1662757"/>
              <a:gd name="connsiteX2" fmla="*/ 2085275 w 3483193"/>
              <a:gd name="connsiteY2" fmla="*/ 1662757 h 1662757"/>
              <a:gd name="connsiteX3" fmla="*/ 0 w 3483193"/>
              <a:gd name="connsiteY3" fmla="*/ 460436 h 1662757"/>
              <a:gd name="connsiteX4" fmla="*/ 1258888 w 3483193"/>
              <a:gd name="connsiteY4" fmla="*/ 0 h 1662757"/>
              <a:gd name="connsiteX0" fmla="*/ 1258888 w 3366841"/>
              <a:gd name="connsiteY0" fmla="*/ 0 h 1662757"/>
              <a:gd name="connsiteX1" fmla="*/ 3366841 w 3366841"/>
              <a:gd name="connsiteY1" fmla="*/ 1073747 h 1662757"/>
              <a:gd name="connsiteX2" fmla="*/ 2085275 w 3366841"/>
              <a:gd name="connsiteY2" fmla="*/ 1662757 h 1662757"/>
              <a:gd name="connsiteX3" fmla="*/ 0 w 3366841"/>
              <a:gd name="connsiteY3" fmla="*/ 460436 h 1662757"/>
              <a:gd name="connsiteX4" fmla="*/ 1258888 w 3366841"/>
              <a:gd name="connsiteY4" fmla="*/ 0 h 1662757"/>
              <a:gd name="connsiteX0" fmla="*/ 1099489 w 3366841"/>
              <a:gd name="connsiteY0" fmla="*/ 0 h 1510224"/>
              <a:gd name="connsiteX1" fmla="*/ 3366841 w 3366841"/>
              <a:gd name="connsiteY1" fmla="*/ 921214 h 1510224"/>
              <a:gd name="connsiteX2" fmla="*/ 2085275 w 3366841"/>
              <a:gd name="connsiteY2" fmla="*/ 1510224 h 1510224"/>
              <a:gd name="connsiteX3" fmla="*/ 0 w 3366841"/>
              <a:gd name="connsiteY3" fmla="*/ 307903 h 1510224"/>
              <a:gd name="connsiteX4" fmla="*/ 1099489 w 3366841"/>
              <a:gd name="connsiteY4" fmla="*/ 0 h 1510224"/>
              <a:gd name="connsiteX0" fmla="*/ 1241108 w 3366841"/>
              <a:gd name="connsiteY0" fmla="*/ 0 h 1654423"/>
              <a:gd name="connsiteX1" fmla="*/ 3366841 w 3366841"/>
              <a:gd name="connsiteY1" fmla="*/ 1065413 h 1654423"/>
              <a:gd name="connsiteX2" fmla="*/ 2085275 w 3366841"/>
              <a:gd name="connsiteY2" fmla="*/ 1654423 h 1654423"/>
              <a:gd name="connsiteX3" fmla="*/ 0 w 3366841"/>
              <a:gd name="connsiteY3" fmla="*/ 452102 h 1654423"/>
              <a:gd name="connsiteX4" fmla="*/ 1241108 w 3366841"/>
              <a:gd name="connsiteY4" fmla="*/ 0 h 1654423"/>
              <a:gd name="connsiteX0" fmla="*/ 817301 w 2943034"/>
              <a:gd name="connsiteY0" fmla="*/ 0 h 1654423"/>
              <a:gd name="connsiteX1" fmla="*/ 2943034 w 2943034"/>
              <a:gd name="connsiteY1" fmla="*/ 1065413 h 1654423"/>
              <a:gd name="connsiteX2" fmla="*/ 1661468 w 2943034"/>
              <a:gd name="connsiteY2" fmla="*/ 1654423 h 1654423"/>
              <a:gd name="connsiteX3" fmla="*/ 0 w 2943034"/>
              <a:gd name="connsiteY3" fmla="*/ 509857 h 1654423"/>
              <a:gd name="connsiteX4" fmla="*/ 817301 w 2943034"/>
              <a:gd name="connsiteY4" fmla="*/ 0 h 1654423"/>
              <a:gd name="connsiteX0" fmla="*/ 1251469 w 3377202"/>
              <a:gd name="connsiteY0" fmla="*/ 0 h 1654423"/>
              <a:gd name="connsiteX1" fmla="*/ 3377202 w 3377202"/>
              <a:gd name="connsiteY1" fmla="*/ 1065413 h 1654423"/>
              <a:gd name="connsiteX2" fmla="*/ 2095636 w 3377202"/>
              <a:gd name="connsiteY2" fmla="*/ 1654423 h 1654423"/>
              <a:gd name="connsiteX3" fmla="*/ 0 w 3377202"/>
              <a:gd name="connsiteY3" fmla="*/ 473543 h 1654423"/>
              <a:gd name="connsiteX4" fmla="*/ 1251469 w 3377202"/>
              <a:gd name="connsiteY4" fmla="*/ 0 h 165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7202" h="1654423">
                <a:moveTo>
                  <a:pt x="1251469" y="0"/>
                </a:moveTo>
                <a:lnTo>
                  <a:pt x="3377202" y="1065413"/>
                </a:lnTo>
                <a:lnTo>
                  <a:pt x="2095636" y="1654423"/>
                </a:lnTo>
                <a:lnTo>
                  <a:pt x="0" y="473543"/>
                </a:lnTo>
                <a:lnTo>
                  <a:pt x="1251469" y="0"/>
                </a:lnTo>
                <a:close/>
              </a:path>
            </a:pathLst>
          </a:custGeom>
          <a:ln w="3175">
            <a:solidFill>
              <a:schemeClr val="bg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tIns="0" bIns="548640" anchor="b"/>
          <a:lstStyle>
            <a:lvl1pPr algn="ctr" rtl="0">
              <a:buNone/>
              <a:defRPr sz="10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Mockup-PSD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434350" y="1860250"/>
            <a:ext cx="3709651" cy="3273725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20354325">
            <a:off x="6055150" y="2315165"/>
            <a:ext cx="1444752" cy="1913382"/>
          </a:xfrm>
          <a:prstGeom prst="rect">
            <a:avLst/>
          </a:prstGeom>
          <a:ln w="3175">
            <a:noFill/>
          </a:ln>
        </p:spPr>
        <p:txBody>
          <a:bodyPr wrap="none" tIns="0" bIns="640080" anchor="b"/>
          <a:lstStyle>
            <a:lvl1pPr algn="ctr" rtl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0" y="3495675"/>
            <a:ext cx="9144000" cy="16478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14" descr="iPhone5s_Flat_Vitaly_Medvedev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505200" y="1841816"/>
            <a:ext cx="2133600" cy="2750757"/>
          </a:xfrm>
          <a:prstGeom prst="rect">
            <a:avLst/>
          </a:prstGeom>
        </p:spPr>
      </p:pic>
      <p:sp>
        <p:nvSpPr>
          <p:cNvPr id="17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845719" y="2219324"/>
            <a:ext cx="1452565" cy="1910955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82296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mockup-whit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0" y="1806309"/>
            <a:ext cx="4104136" cy="3337192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1754418">
            <a:off x="2481322" y="1931379"/>
            <a:ext cx="901846" cy="1695816"/>
          </a:xfrm>
          <a:custGeom>
            <a:avLst/>
            <a:gdLst>
              <a:gd name="connsiteX0" fmla="*/ 0 w 1452565"/>
              <a:gd name="connsiteY0" fmla="*/ 0 h 2547940"/>
              <a:gd name="connsiteX1" fmla="*/ 1452565 w 1452565"/>
              <a:gd name="connsiteY1" fmla="*/ 0 h 2547940"/>
              <a:gd name="connsiteX2" fmla="*/ 1452565 w 1452565"/>
              <a:gd name="connsiteY2" fmla="*/ 2547940 h 2547940"/>
              <a:gd name="connsiteX3" fmla="*/ 0 w 1452565"/>
              <a:gd name="connsiteY3" fmla="*/ 2547940 h 2547940"/>
              <a:gd name="connsiteX4" fmla="*/ 0 w 1452565"/>
              <a:gd name="connsiteY4" fmla="*/ 0 h 2547940"/>
              <a:gd name="connsiteX0" fmla="*/ 0 w 1452565"/>
              <a:gd name="connsiteY0" fmla="*/ 0 h 2547940"/>
              <a:gd name="connsiteX1" fmla="*/ 1452565 w 1452565"/>
              <a:gd name="connsiteY1" fmla="*/ 0 h 2547940"/>
              <a:gd name="connsiteX2" fmla="*/ 1452565 w 1452565"/>
              <a:gd name="connsiteY2" fmla="*/ 2547940 h 2547940"/>
              <a:gd name="connsiteX3" fmla="*/ 68614 w 1452565"/>
              <a:gd name="connsiteY3" fmla="*/ 1643533 h 2547940"/>
              <a:gd name="connsiteX4" fmla="*/ 0 w 1452565"/>
              <a:gd name="connsiteY4" fmla="*/ 0 h 2547940"/>
              <a:gd name="connsiteX0" fmla="*/ 3471 w 1456036"/>
              <a:gd name="connsiteY0" fmla="*/ 0 h 2547940"/>
              <a:gd name="connsiteX1" fmla="*/ 1456036 w 1456036"/>
              <a:gd name="connsiteY1" fmla="*/ 0 h 2547940"/>
              <a:gd name="connsiteX2" fmla="*/ 1456036 w 1456036"/>
              <a:gd name="connsiteY2" fmla="*/ 2547940 h 2547940"/>
              <a:gd name="connsiteX3" fmla="*/ 0 w 1456036"/>
              <a:gd name="connsiteY3" fmla="*/ 2047750 h 2547940"/>
              <a:gd name="connsiteX4" fmla="*/ 3471 w 1456036"/>
              <a:gd name="connsiteY4" fmla="*/ 0 h 2547940"/>
              <a:gd name="connsiteX0" fmla="*/ 3471 w 1456036"/>
              <a:gd name="connsiteY0" fmla="*/ 0 h 2047750"/>
              <a:gd name="connsiteX1" fmla="*/ 1456036 w 1456036"/>
              <a:gd name="connsiteY1" fmla="*/ 0 h 2047750"/>
              <a:gd name="connsiteX2" fmla="*/ 937317 w 1456036"/>
              <a:gd name="connsiteY2" fmla="*/ 1972324 h 2047750"/>
              <a:gd name="connsiteX3" fmla="*/ 0 w 1456036"/>
              <a:gd name="connsiteY3" fmla="*/ 2047750 h 2047750"/>
              <a:gd name="connsiteX4" fmla="*/ 3471 w 1456036"/>
              <a:gd name="connsiteY4" fmla="*/ 0 h 2047750"/>
              <a:gd name="connsiteX0" fmla="*/ 3471 w 1456036"/>
              <a:gd name="connsiteY0" fmla="*/ 0 h 2047750"/>
              <a:gd name="connsiteX1" fmla="*/ 1456036 w 1456036"/>
              <a:gd name="connsiteY1" fmla="*/ 0 h 2047750"/>
              <a:gd name="connsiteX2" fmla="*/ 822550 w 1456036"/>
              <a:gd name="connsiteY2" fmla="*/ 1767312 h 2047750"/>
              <a:gd name="connsiteX3" fmla="*/ 0 w 1456036"/>
              <a:gd name="connsiteY3" fmla="*/ 2047750 h 2047750"/>
              <a:gd name="connsiteX4" fmla="*/ 3471 w 1456036"/>
              <a:gd name="connsiteY4" fmla="*/ 0 h 2047750"/>
              <a:gd name="connsiteX0" fmla="*/ 3471 w 1456036"/>
              <a:gd name="connsiteY0" fmla="*/ 0 h 2047750"/>
              <a:gd name="connsiteX1" fmla="*/ 1456036 w 1456036"/>
              <a:gd name="connsiteY1" fmla="*/ 0 h 2047750"/>
              <a:gd name="connsiteX2" fmla="*/ 881484 w 1456036"/>
              <a:gd name="connsiteY2" fmla="*/ 1872588 h 2047750"/>
              <a:gd name="connsiteX3" fmla="*/ 0 w 1456036"/>
              <a:gd name="connsiteY3" fmla="*/ 2047750 h 2047750"/>
              <a:gd name="connsiteX4" fmla="*/ 3471 w 1456036"/>
              <a:gd name="connsiteY4" fmla="*/ 0 h 2047750"/>
              <a:gd name="connsiteX0" fmla="*/ 3471 w 881484"/>
              <a:gd name="connsiteY0" fmla="*/ 202204 h 2249954"/>
              <a:gd name="connsiteX1" fmla="*/ 855264 w 881484"/>
              <a:gd name="connsiteY1" fmla="*/ 0 h 2249954"/>
              <a:gd name="connsiteX2" fmla="*/ 881484 w 881484"/>
              <a:gd name="connsiteY2" fmla="*/ 2074792 h 2249954"/>
              <a:gd name="connsiteX3" fmla="*/ 0 w 881484"/>
              <a:gd name="connsiteY3" fmla="*/ 2249954 h 2249954"/>
              <a:gd name="connsiteX4" fmla="*/ 3471 w 881484"/>
              <a:gd name="connsiteY4" fmla="*/ 202204 h 2249954"/>
              <a:gd name="connsiteX0" fmla="*/ 131335 w 881484"/>
              <a:gd name="connsiteY0" fmla="*/ 261617 h 2249954"/>
              <a:gd name="connsiteX1" fmla="*/ 855264 w 881484"/>
              <a:gd name="connsiteY1" fmla="*/ 0 h 2249954"/>
              <a:gd name="connsiteX2" fmla="*/ 881484 w 881484"/>
              <a:gd name="connsiteY2" fmla="*/ 2074792 h 2249954"/>
              <a:gd name="connsiteX3" fmla="*/ 0 w 881484"/>
              <a:gd name="connsiteY3" fmla="*/ 2249954 h 2249954"/>
              <a:gd name="connsiteX4" fmla="*/ 131335 w 881484"/>
              <a:gd name="connsiteY4" fmla="*/ 261617 h 2249954"/>
              <a:gd name="connsiteX0" fmla="*/ 0 w 884667"/>
              <a:gd name="connsiteY0" fmla="*/ 242316 h 2249954"/>
              <a:gd name="connsiteX1" fmla="*/ 858447 w 884667"/>
              <a:gd name="connsiteY1" fmla="*/ 0 h 2249954"/>
              <a:gd name="connsiteX2" fmla="*/ 884667 w 884667"/>
              <a:gd name="connsiteY2" fmla="*/ 2074792 h 2249954"/>
              <a:gd name="connsiteX3" fmla="*/ 3183 w 884667"/>
              <a:gd name="connsiteY3" fmla="*/ 2249954 h 2249954"/>
              <a:gd name="connsiteX4" fmla="*/ 0 w 884667"/>
              <a:gd name="connsiteY4" fmla="*/ 242316 h 2249954"/>
              <a:gd name="connsiteX0" fmla="*/ 0 w 899958"/>
              <a:gd name="connsiteY0" fmla="*/ 242316 h 2249954"/>
              <a:gd name="connsiteX1" fmla="*/ 858447 w 899958"/>
              <a:gd name="connsiteY1" fmla="*/ 0 h 2249954"/>
              <a:gd name="connsiteX2" fmla="*/ 899958 w 899958"/>
              <a:gd name="connsiteY2" fmla="*/ 2082607 h 2249954"/>
              <a:gd name="connsiteX3" fmla="*/ 3183 w 899958"/>
              <a:gd name="connsiteY3" fmla="*/ 2249954 h 2249954"/>
              <a:gd name="connsiteX4" fmla="*/ 0 w 899958"/>
              <a:gd name="connsiteY4" fmla="*/ 242316 h 2249954"/>
              <a:gd name="connsiteX0" fmla="*/ 0 w 899958"/>
              <a:gd name="connsiteY0" fmla="*/ 194039 h 2201677"/>
              <a:gd name="connsiteX1" fmla="*/ 806332 w 899958"/>
              <a:gd name="connsiteY1" fmla="*/ 0 h 2201677"/>
              <a:gd name="connsiteX2" fmla="*/ 899958 w 899958"/>
              <a:gd name="connsiteY2" fmla="*/ 2034330 h 2201677"/>
              <a:gd name="connsiteX3" fmla="*/ 3183 w 899958"/>
              <a:gd name="connsiteY3" fmla="*/ 2201677 h 2201677"/>
              <a:gd name="connsiteX4" fmla="*/ 0 w 899958"/>
              <a:gd name="connsiteY4" fmla="*/ 194039 h 2201677"/>
              <a:gd name="connsiteX0" fmla="*/ 0 w 899958"/>
              <a:gd name="connsiteY0" fmla="*/ 247883 h 2255521"/>
              <a:gd name="connsiteX1" fmla="*/ 863517 w 899958"/>
              <a:gd name="connsiteY1" fmla="*/ 0 h 2255521"/>
              <a:gd name="connsiteX2" fmla="*/ 899958 w 899958"/>
              <a:gd name="connsiteY2" fmla="*/ 2088174 h 2255521"/>
              <a:gd name="connsiteX3" fmla="*/ 3183 w 899958"/>
              <a:gd name="connsiteY3" fmla="*/ 2255521 h 2255521"/>
              <a:gd name="connsiteX4" fmla="*/ 0 w 899958"/>
              <a:gd name="connsiteY4" fmla="*/ 247883 h 2255521"/>
              <a:gd name="connsiteX0" fmla="*/ 1888 w 901846"/>
              <a:gd name="connsiteY0" fmla="*/ 247883 h 2261088"/>
              <a:gd name="connsiteX1" fmla="*/ 865405 w 901846"/>
              <a:gd name="connsiteY1" fmla="*/ 0 h 2261088"/>
              <a:gd name="connsiteX2" fmla="*/ 901846 w 901846"/>
              <a:gd name="connsiteY2" fmla="*/ 2088174 h 2261088"/>
              <a:gd name="connsiteX3" fmla="*/ 0 w 901846"/>
              <a:gd name="connsiteY3" fmla="*/ 2261088 h 2261088"/>
              <a:gd name="connsiteX4" fmla="*/ 1888 w 901846"/>
              <a:gd name="connsiteY4" fmla="*/ 247883 h 2261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1846" h="2261088">
                <a:moveTo>
                  <a:pt x="1888" y="247883"/>
                </a:moveTo>
                <a:lnTo>
                  <a:pt x="865405" y="0"/>
                </a:lnTo>
                <a:lnTo>
                  <a:pt x="901846" y="2088174"/>
                </a:lnTo>
                <a:lnTo>
                  <a:pt x="0" y="2261088"/>
                </a:lnTo>
                <a:cubicBezTo>
                  <a:pt x="629" y="1590020"/>
                  <a:pt x="1259" y="918951"/>
                  <a:pt x="1888" y="24788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822960" anchor="b"/>
          <a:lstStyle>
            <a:lvl1pPr algn="ctr" rtl="0">
              <a:buNone/>
              <a:defRPr sz="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694FA21-F18C-4BBE-A9EE-89D5EA2A2F54}"/>
              </a:ext>
            </a:extLst>
          </p:cNvPr>
          <p:cNvSpPr/>
          <p:nvPr userDrawn="1"/>
        </p:nvSpPr>
        <p:spPr bwMode="auto">
          <a:xfrm>
            <a:off x="8305800" y="228600"/>
            <a:ext cx="838200" cy="171450"/>
          </a:xfrm>
          <a:prstGeom prst="rect">
            <a:avLst/>
          </a:prstGeom>
          <a:solidFill>
            <a:srgbClr val="FFC000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135731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lang="en-US" sz="2000" b="1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A85EA7D-3AB2-4205-809A-A004F0937AE5}"/>
              </a:ext>
            </a:extLst>
          </p:cNvPr>
          <p:cNvSpPr/>
          <p:nvPr userDrawn="1"/>
        </p:nvSpPr>
        <p:spPr bwMode="auto">
          <a:xfrm>
            <a:off x="0" y="228600"/>
            <a:ext cx="838200" cy="171450"/>
          </a:xfrm>
          <a:prstGeom prst="rect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5-Black-White-MockU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703797" y="1727278"/>
            <a:ext cx="1736406" cy="2730422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835400" y="2131219"/>
            <a:ext cx="1473200" cy="194786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822960" anchor="b"/>
          <a:lstStyle>
            <a:lvl1pPr algn="ctr" rtl="0">
              <a:buNone/>
              <a:defRPr sz="105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hone-5-Black-White-MockU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624156" y="2009775"/>
            <a:ext cx="1381088" cy="2171700"/>
          </a:xfrm>
          <a:prstGeom prst="rect">
            <a:avLst/>
          </a:prstGeom>
        </p:spPr>
      </p:pic>
      <p:sp>
        <p:nvSpPr>
          <p:cNvPr id="15" name="Oval 14"/>
          <p:cNvSpPr/>
          <p:nvPr userDrawn="1"/>
        </p:nvSpPr>
        <p:spPr bwMode="auto">
          <a:xfrm>
            <a:off x="4229100" y="2838450"/>
            <a:ext cx="685800" cy="514350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VS</a:t>
            </a: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2702826" y="2314563"/>
            <a:ext cx="1223748" cy="158352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731520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pic>
        <p:nvPicPr>
          <p:cNvPr id="21" name="Picture 20" descr="iPhone-5-Black-White-Moc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5134208" y="2009775"/>
            <a:ext cx="1385636" cy="2171700"/>
          </a:xfrm>
          <a:prstGeom prst="rect">
            <a:avLst/>
          </a:prstGeom>
        </p:spPr>
      </p:pic>
      <p:sp>
        <p:nvSpPr>
          <p:cNvPr id="22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5226265" y="2314563"/>
            <a:ext cx="1223748" cy="1583529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731520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2" grpId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2" name="Picture 11" descr="iPhone-5-three-quarter-perspective-Mockup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01701" y="1390650"/>
            <a:ext cx="2251641" cy="3381375"/>
          </a:xfrm>
          <a:prstGeom prst="rect">
            <a:avLst/>
          </a:prstGeom>
        </p:spPr>
      </p:pic>
      <p:sp>
        <p:nvSpPr>
          <p:cNvPr id="14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1508760" y="1960245"/>
            <a:ext cx="1234440" cy="2257425"/>
          </a:xfrm>
          <a:custGeom>
            <a:avLst/>
            <a:gdLst>
              <a:gd name="connsiteX0" fmla="*/ 0 w 1223748"/>
              <a:gd name="connsiteY0" fmla="*/ 0 h 2960370"/>
              <a:gd name="connsiteX1" fmla="*/ 1223748 w 1223748"/>
              <a:gd name="connsiteY1" fmla="*/ 0 h 2960370"/>
              <a:gd name="connsiteX2" fmla="*/ 1223748 w 1223748"/>
              <a:gd name="connsiteY2" fmla="*/ 296037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2960370"/>
              <a:gd name="connsiteX1" fmla="*/ 1102884 w 1223748"/>
              <a:gd name="connsiteY1" fmla="*/ 400050 h 2960370"/>
              <a:gd name="connsiteX2" fmla="*/ 1223748 w 1223748"/>
              <a:gd name="connsiteY2" fmla="*/ 296037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2960370"/>
              <a:gd name="connsiteX1" fmla="*/ 1223748 w 1223748"/>
              <a:gd name="connsiteY1" fmla="*/ 224790 h 2960370"/>
              <a:gd name="connsiteX2" fmla="*/ 1223748 w 1223748"/>
              <a:gd name="connsiteY2" fmla="*/ 296037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2960370"/>
              <a:gd name="connsiteX1" fmla="*/ 1223748 w 1223748"/>
              <a:gd name="connsiteY1" fmla="*/ 224790 h 2960370"/>
              <a:gd name="connsiteX2" fmla="*/ 1208640 w 1223748"/>
              <a:gd name="connsiteY2" fmla="*/ 2644140 h 2960370"/>
              <a:gd name="connsiteX3" fmla="*/ 0 w 1223748"/>
              <a:gd name="connsiteY3" fmla="*/ 2960370 h 2960370"/>
              <a:gd name="connsiteX4" fmla="*/ 0 w 1223748"/>
              <a:gd name="connsiteY4" fmla="*/ 0 h 2960370"/>
              <a:gd name="connsiteX0" fmla="*/ 0 w 1223748"/>
              <a:gd name="connsiteY0" fmla="*/ 0 h 3009900"/>
              <a:gd name="connsiteX1" fmla="*/ 1223748 w 1223748"/>
              <a:gd name="connsiteY1" fmla="*/ 224790 h 3009900"/>
              <a:gd name="connsiteX2" fmla="*/ 1223748 w 1223748"/>
              <a:gd name="connsiteY2" fmla="*/ 3009900 h 3009900"/>
              <a:gd name="connsiteX3" fmla="*/ 0 w 1223748"/>
              <a:gd name="connsiteY3" fmla="*/ 2960370 h 3009900"/>
              <a:gd name="connsiteX4" fmla="*/ 0 w 1223748"/>
              <a:gd name="connsiteY4" fmla="*/ 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748" h="3009900">
                <a:moveTo>
                  <a:pt x="0" y="0"/>
                </a:moveTo>
                <a:lnTo>
                  <a:pt x="1223748" y="224790"/>
                </a:lnTo>
                <a:lnTo>
                  <a:pt x="1223748" y="3009900"/>
                </a:lnTo>
                <a:lnTo>
                  <a:pt x="0" y="296037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wrap="none" tIns="0" bIns="731520" anchor="b"/>
          <a:lstStyle>
            <a:lvl1pPr algn="ctr" rtl="0">
              <a:buNone/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Macbook Air - Fully Scalable PSD for Free Download - cssauthor.com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5656" y="1827068"/>
            <a:ext cx="4252688" cy="1710545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187305" y="1944292"/>
            <a:ext cx="2769393" cy="130373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79400" y="1928668"/>
            <a:ext cx="4252688" cy="1710545"/>
            <a:chOff x="228600" y="1312141"/>
            <a:chExt cx="4252688" cy="2280726"/>
          </a:xfrm>
        </p:grpSpPr>
        <p:pic>
          <p:nvPicPr>
            <p:cNvPr id="15" name="Picture 14" descr="Macbook Air - Fully Scalable PSD for Free Download - cssauthor.com.png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28600" y="1312141"/>
              <a:ext cx="4252688" cy="228072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 userDrawn="1"/>
          </p:nvSpPr>
          <p:spPr bwMode="auto">
            <a:xfrm>
              <a:off x="935719" y="1466850"/>
              <a:ext cx="2838450" cy="173736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8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88424" y="2045892"/>
            <a:ext cx="2834640" cy="130373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14" name="Picture 13" descr="iPad-Air-Black-Perspective-by-GWEN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7059" y="2061306"/>
            <a:ext cx="4215398" cy="2282094"/>
          </a:xfrm>
          <a:prstGeom prst="rect">
            <a:avLst/>
          </a:prstGeom>
        </p:spPr>
      </p:pic>
      <p:sp>
        <p:nvSpPr>
          <p:cNvPr id="15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20894674">
            <a:off x="868934" y="2325787"/>
            <a:ext cx="2973148" cy="1521785"/>
          </a:xfrm>
          <a:custGeom>
            <a:avLst/>
            <a:gdLst>
              <a:gd name="connsiteX0" fmla="*/ 0 w 2834640"/>
              <a:gd name="connsiteY0" fmla="*/ 0 h 1674772"/>
              <a:gd name="connsiteX1" fmla="*/ 2834640 w 2834640"/>
              <a:gd name="connsiteY1" fmla="*/ 0 h 1674772"/>
              <a:gd name="connsiteX2" fmla="*/ 2834640 w 2834640"/>
              <a:gd name="connsiteY2" fmla="*/ 1674772 h 1674772"/>
              <a:gd name="connsiteX3" fmla="*/ 0 w 2834640"/>
              <a:gd name="connsiteY3" fmla="*/ 1674772 h 1674772"/>
              <a:gd name="connsiteX4" fmla="*/ 0 w 2834640"/>
              <a:gd name="connsiteY4" fmla="*/ 0 h 1674772"/>
              <a:gd name="connsiteX0" fmla="*/ 0 w 2834640"/>
              <a:gd name="connsiteY0" fmla="*/ 0 h 2029047"/>
              <a:gd name="connsiteX1" fmla="*/ 2834640 w 2834640"/>
              <a:gd name="connsiteY1" fmla="*/ 0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834640"/>
              <a:gd name="connsiteY0" fmla="*/ 0 h 2029047"/>
              <a:gd name="connsiteX1" fmla="*/ 2394834 w 2834640"/>
              <a:gd name="connsiteY1" fmla="*/ 56358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834640"/>
              <a:gd name="connsiteY0" fmla="*/ 0 h 2029047"/>
              <a:gd name="connsiteX1" fmla="*/ 2213805 w 2834640"/>
              <a:gd name="connsiteY1" fmla="*/ 178242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834640"/>
              <a:gd name="connsiteY0" fmla="*/ 0 h 2029047"/>
              <a:gd name="connsiteX1" fmla="*/ 2385347 w 2834640"/>
              <a:gd name="connsiteY1" fmla="*/ 27142 h 2029047"/>
              <a:gd name="connsiteX2" fmla="*/ 2834640 w 2834640"/>
              <a:gd name="connsiteY2" fmla="*/ 1674772 h 2029047"/>
              <a:gd name="connsiteX3" fmla="*/ 299871 w 2834640"/>
              <a:gd name="connsiteY3" fmla="*/ 2029047 h 2029047"/>
              <a:gd name="connsiteX4" fmla="*/ 0 w 2834640"/>
              <a:gd name="connsiteY4" fmla="*/ 0 h 2029047"/>
              <a:gd name="connsiteX0" fmla="*/ 0 w 2973148"/>
              <a:gd name="connsiteY0" fmla="*/ 0 h 2029047"/>
              <a:gd name="connsiteX1" fmla="*/ 2385347 w 2973148"/>
              <a:gd name="connsiteY1" fmla="*/ 27142 h 2029047"/>
              <a:gd name="connsiteX2" fmla="*/ 2973148 w 2973148"/>
              <a:gd name="connsiteY2" fmla="*/ 1832020 h 2029047"/>
              <a:gd name="connsiteX3" fmla="*/ 299871 w 2973148"/>
              <a:gd name="connsiteY3" fmla="*/ 2029047 h 2029047"/>
              <a:gd name="connsiteX4" fmla="*/ 0 w 2973148"/>
              <a:gd name="connsiteY4" fmla="*/ 0 h 2029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3148" h="2029047">
                <a:moveTo>
                  <a:pt x="0" y="0"/>
                </a:moveTo>
                <a:lnTo>
                  <a:pt x="2385347" y="27142"/>
                </a:lnTo>
                <a:lnTo>
                  <a:pt x="2973148" y="1832020"/>
                </a:lnTo>
                <a:lnTo>
                  <a:pt x="299871" y="202904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pic>
        <p:nvPicPr>
          <p:cNvPr id="42" name="Picture 41" descr="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328301" y="1838175"/>
            <a:ext cx="4487398" cy="1577420"/>
          </a:xfrm>
          <a:prstGeom prst="rect">
            <a:avLst/>
          </a:prstGeom>
        </p:spPr>
      </p:pic>
      <p:pic>
        <p:nvPicPr>
          <p:cNvPr id="43" name="Picture 42" descr="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350287" y="1556263"/>
            <a:ext cx="4443426" cy="1561961"/>
          </a:xfrm>
          <a:prstGeom prst="rect">
            <a:avLst/>
          </a:prstGeom>
        </p:spPr>
      </p:pic>
      <p:sp>
        <p:nvSpPr>
          <p:cNvPr id="44" name="Picture Placeholder 7"/>
          <p:cNvSpPr>
            <a:spLocks noGrp="1"/>
          </p:cNvSpPr>
          <p:nvPr>
            <p:ph type="pic" sz="quarter" idx="44" hasCustomPrompt="1"/>
          </p:nvPr>
        </p:nvSpPr>
        <p:spPr>
          <a:xfrm rot="20387625">
            <a:off x="2867224" y="1845726"/>
            <a:ext cx="3534220" cy="966761"/>
          </a:xfrm>
          <a:custGeom>
            <a:avLst/>
            <a:gdLst>
              <a:gd name="connsiteX0" fmla="*/ 0 w 2973148"/>
              <a:gd name="connsiteY0" fmla="*/ 0 h 2029047"/>
              <a:gd name="connsiteX1" fmla="*/ 2973148 w 2973148"/>
              <a:gd name="connsiteY1" fmla="*/ 0 h 2029047"/>
              <a:gd name="connsiteX2" fmla="*/ 2973148 w 2973148"/>
              <a:gd name="connsiteY2" fmla="*/ 2029047 h 2029047"/>
              <a:gd name="connsiteX3" fmla="*/ 0 w 2973148"/>
              <a:gd name="connsiteY3" fmla="*/ 2029047 h 2029047"/>
              <a:gd name="connsiteX4" fmla="*/ 0 w 2973148"/>
              <a:gd name="connsiteY4" fmla="*/ 0 h 2029047"/>
              <a:gd name="connsiteX0" fmla="*/ 0 w 4012154"/>
              <a:gd name="connsiteY0" fmla="*/ 0 h 2029047"/>
              <a:gd name="connsiteX1" fmla="*/ 2973148 w 4012154"/>
              <a:gd name="connsiteY1" fmla="*/ 0 h 2029047"/>
              <a:gd name="connsiteX2" fmla="*/ 4012154 w 4012154"/>
              <a:gd name="connsiteY2" fmla="*/ 1173198 h 2029047"/>
              <a:gd name="connsiteX3" fmla="*/ 0 w 4012154"/>
              <a:gd name="connsiteY3" fmla="*/ 2029047 h 2029047"/>
              <a:gd name="connsiteX4" fmla="*/ 0 w 4012154"/>
              <a:gd name="connsiteY4" fmla="*/ 0 h 2029047"/>
              <a:gd name="connsiteX0" fmla="*/ 0 w 4012154"/>
              <a:gd name="connsiteY0" fmla="*/ 0 h 1483861"/>
              <a:gd name="connsiteX1" fmla="*/ 2973148 w 4012154"/>
              <a:gd name="connsiteY1" fmla="*/ 0 h 1483861"/>
              <a:gd name="connsiteX2" fmla="*/ 4012154 w 4012154"/>
              <a:gd name="connsiteY2" fmla="*/ 1173198 h 1483861"/>
              <a:gd name="connsiteX3" fmla="*/ 1405083 w 4012154"/>
              <a:gd name="connsiteY3" fmla="*/ 1483861 h 1483861"/>
              <a:gd name="connsiteX4" fmla="*/ 0 w 4012154"/>
              <a:gd name="connsiteY4" fmla="*/ 0 h 1483861"/>
              <a:gd name="connsiteX0" fmla="*/ 0 w 4012154"/>
              <a:gd name="connsiteY0" fmla="*/ 0 h 1240981"/>
              <a:gd name="connsiteX1" fmla="*/ 2973148 w 4012154"/>
              <a:gd name="connsiteY1" fmla="*/ 0 h 1240981"/>
              <a:gd name="connsiteX2" fmla="*/ 4012154 w 4012154"/>
              <a:gd name="connsiteY2" fmla="*/ 1173198 h 1240981"/>
              <a:gd name="connsiteX3" fmla="*/ 1866629 w 4012154"/>
              <a:gd name="connsiteY3" fmla="*/ 1240981 h 1240981"/>
              <a:gd name="connsiteX4" fmla="*/ 0 w 4012154"/>
              <a:gd name="connsiteY4" fmla="*/ 0 h 1240981"/>
              <a:gd name="connsiteX0" fmla="*/ 0 w 4012154"/>
              <a:gd name="connsiteY0" fmla="*/ 0 h 1467513"/>
              <a:gd name="connsiteX1" fmla="*/ 2973148 w 4012154"/>
              <a:gd name="connsiteY1" fmla="*/ 0 h 1467513"/>
              <a:gd name="connsiteX2" fmla="*/ 4012154 w 4012154"/>
              <a:gd name="connsiteY2" fmla="*/ 1173198 h 1467513"/>
              <a:gd name="connsiteX3" fmla="*/ 1526129 w 4012154"/>
              <a:gd name="connsiteY3" fmla="*/ 1467513 h 1467513"/>
              <a:gd name="connsiteX4" fmla="*/ 0 w 4012154"/>
              <a:gd name="connsiteY4" fmla="*/ 0 h 1467513"/>
              <a:gd name="connsiteX0" fmla="*/ 0 w 4012154"/>
              <a:gd name="connsiteY0" fmla="*/ 0 h 1494767"/>
              <a:gd name="connsiteX1" fmla="*/ 2973148 w 4012154"/>
              <a:gd name="connsiteY1" fmla="*/ 0 h 1494767"/>
              <a:gd name="connsiteX2" fmla="*/ 4012154 w 4012154"/>
              <a:gd name="connsiteY2" fmla="*/ 1173198 h 1494767"/>
              <a:gd name="connsiteX3" fmla="*/ 1592543 w 4012154"/>
              <a:gd name="connsiteY3" fmla="*/ 1494767 h 1494767"/>
              <a:gd name="connsiteX4" fmla="*/ 0 w 4012154"/>
              <a:gd name="connsiteY4" fmla="*/ 0 h 1494767"/>
              <a:gd name="connsiteX0" fmla="*/ 0 w 4012154"/>
              <a:gd name="connsiteY0" fmla="*/ 0 h 1351842"/>
              <a:gd name="connsiteX1" fmla="*/ 2973148 w 4012154"/>
              <a:gd name="connsiteY1" fmla="*/ 0 h 1351842"/>
              <a:gd name="connsiteX2" fmla="*/ 4012154 w 4012154"/>
              <a:gd name="connsiteY2" fmla="*/ 1173198 h 1351842"/>
              <a:gd name="connsiteX3" fmla="*/ 1644792 w 4012154"/>
              <a:gd name="connsiteY3" fmla="*/ 1351842 h 1351842"/>
              <a:gd name="connsiteX4" fmla="*/ 0 w 4012154"/>
              <a:gd name="connsiteY4" fmla="*/ 0 h 1351842"/>
              <a:gd name="connsiteX0" fmla="*/ 0 w 4012154"/>
              <a:gd name="connsiteY0" fmla="*/ 0 h 1356335"/>
              <a:gd name="connsiteX1" fmla="*/ 2973148 w 4012154"/>
              <a:gd name="connsiteY1" fmla="*/ 0 h 1356335"/>
              <a:gd name="connsiteX2" fmla="*/ 4012154 w 4012154"/>
              <a:gd name="connsiteY2" fmla="*/ 1173198 h 1356335"/>
              <a:gd name="connsiteX3" fmla="*/ 1619719 w 4012154"/>
              <a:gd name="connsiteY3" fmla="*/ 1356335 h 1356335"/>
              <a:gd name="connsiteX4" fmla="*/ 0 w 4012154"/>
              <a:gd name="connsiteY4" fmla="*/ 0 h 1356335"/>
              <a:gd name="connsiteX0" fmla="*/ 0 w 4012154"/>
              <a:gd name="connsiteY0" fmla="*/ 0 h 1477257"/>
              <a:gd name="connsiteX1" fmla="*/ 2973148 w 4012154"/>
              <a:gd name="connsiteY1" fmla="*/ 0 h 1477257"/>
              <a:gd name="connsiteX2" fmla="*/ 4012154 w 4012154"/>
              <a:gd name="connsiteY2" fmla="*/ 1173198 h 1477257"/>
              <a:gd name="connsiteX3" fmla="*/ 1534615 w 4012154"/>
              <a:gd name="connsiteY3" fmla="*/ 1477257 h 1477257"/>
              <a:gd name="connsiteX4" fmla="*/ 0 w 4012154"/>
              <a:gd name="connsiteY4" fmla="*/ 0 h 1477257"/>
              <a:gd name="connsiteX0" fmla="*/ 0 w 3793691"/>
              <a:gd name="connsiteY0" fmla="*/ 114238 h 1477257"/>
              <a:gd name="connsiteX1" fmla="*/ 2754685 w 3793691"/>
              <a:gd name="connsiteY1" fmla="*/ 0 h 1477257"/>
              <a:gd name="connsiteX2" fmla="*/ 3793691 w 3793691"/>
              <a:gd name="connsiteY2" fmla="*/ 1173198 h 1477257"/>
              <a:gd name="connsiteX3" fmla="*/ 1316152 w 3793691"/>
              <a:gd name="connsiteY3" fmla="*/ 1477257 h 1477257"/>
              <a:gd name="connsiteX4" fmla="*/ 0 w 3793691"/>
              <a:gd name="connsiteY4" fmla="*/ 114238 h 1477257"/>
              <a:gd name="connsiteX0" fmla="*/ 0 w 4016540"/>
              <a:gd name="connsiteY0" fmla="*/ 11919 h 1477257"/>
              <a:gd name="connsiteX1" fmla="*/ 2977534 w 4016540"/>
              <a:gd name="connsiteY1" fmla="*/ 0 h 1477257"/>
              <a:gd name="connsiteX2" fmla="*/ 4016540 w 4016540"/>
              <a:gd name="connsiteY2" fmla="*/ 1173198 h 1477257"/>
              <a:gd name="connsiteX3" fmla="*/ 1539001 w 4016540"/>
              <a:gd name="connsiteY3" fmla="*/ 1477257 h 1477257"/>
              <a:gd name="connsiteX4" fmla="*/ 0 w 4016540"/>
              <a:gd name="connsiteY4" fmla="*/ 11919 h 1477257"/>
              <a:gd name="connsiteX0" fmla="*/ 0 w 4016540"/>
              <a:gd name="connsiteY0" fmla="*/ 0 h 1465338"/>
              <a:gd name="connsiteX1" fmla="*/ 2939771 w 4016540"/>
              <a:gd name="connsiteY1" fmla="*/ 72296 h 1465338"/>
              <a:gd name="connsiteX2" fmla="*/ 4016540 w 4016540"/>
              <a:gd name="connsiteY2" fmla="*/ 1161279 h 1465338"/>
              <a:gd name="connsiteX3" fmla="*/ 1539001 w 4016540"/>
              <a:gd name="connsiteY3" fmla="*/ 1465338 h 1465338"/>
              <a:gd name="connsiteX4" fmla="*/ 0 w 4016540"/>
              <a:gd name="connsiteY4" fmla="*/ 0 h 1465338"/>
              <a:gd name="connsiteX0" fmla="*/ 0 w 4016540"/>
              <a:gd name="connsiteY0" fmla="*/ 1240 h 1466578"/>
              <a:gd name="connsiteX1" fmla="*/ 2445820 w 4016540"/>
              <a:gd name="connsiteY1" fmla="*/ 0 h 1466578"/>
              <a:gd name="connsiteX2" fmla="*/ 4016540 w 4016540"/>
              <a:gd name="connsiteY2" fmla="*/ 1162519 h 1466578"/>
              <a:gd name="connsiteX3" fmla="*/ 1539001 w 4016540"/>
              <a:gd name="connsiteY3" fmla="*/ 1466578 h 1466578"/>
              <a:gd name="connsiteX4" fmla="*/ 0 w 4016540"/>
              <a:gd name="connsiteY4" fmla="*/ 1240 h 1466578"/>
              <a:gd name="connsiteX0" fmla="*/ 0 w 3917276"/>
              <a:gd name="connsiteY0" fmla="*/ 1240 h 1466578"/>
              <a:gd name="connsiteX1" fmla="*/ 2445820 w 3917276"/>
              <a:gd name="connsiteY1" fmla="*/ 0 h 1466578"/>
              <a:gd name="connsiteX2" fmla="*/ 3917276 w 3917276"/>
              <a:gd name="connsiteY2" fmla="*/ 1208773 h 1466578"/>
              <a:gd name="connsiteX3" fmla="*/ 1539001 w 3917276"/>
              <a:gd name="connsiteY3" fmla="*/ 1466578 h 1466578"/>
              <a:gd name="connsiteX4" fmla="*/ 0 w 3917276"/>
              <a:gd name="connsiteY4" fmla="*/ 1240 h 1466578"/>
              <a:gd name="connsiteX0" fmla="*/ 0 w 4021065"/>
              <a:gd name="connsiteY0" fmla="*/ 1240 h 1466578"/>
              <a:gd name="connsiteX1" fmla="*/ 2445820 w 4021065"/>
              <a:gd name="connsiteY1" fmla="*/ 0 h 1466578"/>
              <a:gd name="connsiteX2" fmla="*/ 4021065 w 4021065"/>
              <a:gd name="connsiteY2" fmla="*/ 1165775 h 1466578"/>
              <a:gd name="connsiteX3" fmla="*/ 1539001 w 4021065"/>
              <a:gd name="connsiteY3" fmla="*/ 1466578 h 1466578"/>
              <a:gd name="connsiteX4" fmla="*/ 0 w 4021065"/>
              <a:gd name="connsiteY4" fmla="*/ 1240 h 1466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1065" h="1466578">
                <a:moveTo>
                  <a:pt x="0" y="1240"/>
                </a:moveTo>
                <a:lnTo>
                  <a:pt x="2445820" y="0"/>
                </a:lnTo>
                <a:lnTo>
                  <a:pt x="4021065" y="1165775"/>
                </a:lnTo>
                <a:lnTo>
                  <a:pt x="1539001" y="1466578"/>
                </a:lnTo>
                <a:lnTo>
                  <a:pt x="0" y="12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45720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673100" y="1757295"/>
            <a:ext cx="2742192" cy="2671830"/>
            <a:chOff x="673100" y="1187360"/>
            <a:chExt cx="2742192" cy="3562440"/>
          </a:xfrm>
        </p:grpSpPr>
        <p:pic>
          <p:nvPicPr>
            <p:cNvPr id="15" name="Picture 14" descr="iPad-Retina-Display-Mockup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673100" y="1187360"/>
              <a:ext cx="2742192" cy="356244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 bwMode="auto">
            <a:xfrm>
              <a:off x="942344" y="1497330"/>
              <a:ext cx="2203704" cy="29077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941332" y="1990058"/>
            <a:ext cx="2205728" cy="2180273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1005840" anchor="b"/>
          <a:lstStyle>
            <a:lvl1pPr algn="ctr" rtl="0">
              <a:buNone/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mock_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831043" y="2076450"/>
            <a:ext cx="3481914" cy="2014626"/>
            <a:chOff x="2831043" y="1628657"/>
            <a:chExt cx="3481914" cy="2686168"/>
          </a:xfrm>
        </p:grpSpPr>
        <p:pic>
          <p:nvPicPr>
            <p:cNvPr id="15" name="Picture 14" descr="iPad-Landscape-Retina-Display-Mockup.png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2831043" y="1628657"/>
              <a:ext cx="3481914" cy="2686168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 userDrawn="1"/>
          </p:nvSpPr>
          <p:spPr bwMode="auto">
            <a:xfrm rot="5400000">
              <a:off x="3474720" y="1554421"/>
              <a:ext cx="2141220" cy="28346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9050">
              <a:noFill/>
              <a:round/>
              <a:headEnd/>
              <a:tailEnd/>
            </a:ln>
          </p:spPr>
          <p:txBody>
            <a:bodyPr vert="horz" wrap="non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algn="ctr"/>
              <a:endPara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1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3128010" y="2272189"/>
            <a:ext cx="2872740" cy="1623149"/>
          </a:xfrm>
          <a:prstGeom prst="rect">
            <a:avLst/>
          </a:prstGeom>
          <a:solidFill>
            <a:schemeClr val="bg1">
              <a:lumMod val="75000"/>
            </a:schemeClr>
          </a:solidFill>
          <a:ln w="3175">
            <a:noFill/>
          </a:ln>
        </p:spPr>
        <p:txBody>
          <a:bodyPr wrap="none" tIns="0" bIns="640080" anchor="b"/>
          <a:lstStyle>
            <a:lvl1pPr algn="ctr" rtl="0">
              <a:buNone/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_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0" y="-9525"/>
            <a:ext cx="9144000" cy="5162550"/>
          </a:xfrm>
          <a:prstGeom prst="rect">
            <a:avLst/>
          </a:prstGeom>
          <a:noFill/>
          <a:ln w="3175">
            <a:noFill/>
          </a:ln>
        </p:spPr>
        <p:txBody>
          <a:bodyPr wrap="none" tIns="0" bIns="3749040" anchor="b"/>
          <a:lstStyle>
            <a:lvl1pPr algn="ctr" rtl="0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694FA21-F18C-4BBE-A9EE-89D5EA2A2F54}"/>
              </a:ext>
            </a:extLst>
          </p:cNvPr>
          <p:cNvSpPr/>
          <p:nvPr userDrawn="1"/>
        </p:nvSpPr>
        <p:spPr bwMode="auto">
          <a:xfrm>
            <a:off x="8305800" y="228600"/>
            <a:ext cx="838200" cy="171450"/>
          </a:xfrm>
          <a:prstGeom prst="rect">
            <a:avLst/>
          </a:prstGeom>
          <a:solidFill>
            <a:srgbClr val="0070C0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8486776" y="198596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>
                <a:solidFill>
                  <a:schemeClr val="bg1"/>
                </a:solidFill>
              </a:rPr>
              <a:pPr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135731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lang="en-US" sz="2000" b="1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FA85EA7D-3AB2-4205-809A-A004F0937AE5}"/>
              </a:ext>
            </a:extLst>
          </p:cNvPr>
          <p:cNvSpPr/>
          <p:nvPr userDrawn="1"/>
        </p:nvSpPr>
        <p:spPr bwMode="auto">
          <a:xfrm>
            <a:off x="0" y="228600"/>
            <a:ext cx="838200" cy="171450"/>
          </a:xfrm>
          <a:prstGeom prst="rect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eam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62">
            <a:extLst>
              <a:ext uri="{FF2B5EF4-FFF2-40B4-BE49-F238E27FC236}">
                <a16:creationId xmlns="" xmlns:a16="http://schemas.microsoft.com/office/drawing/2014/main" id="{A40A43BD-1467-4B17-9349-31FE535068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10605" y="-4763"/>
            <a:ext cx="538161" cy="311240"/>
          </a:xfrm>
          <a:custGeom>
            <a:avLst/>
            <a:gdLst>
              <a:gd name="connsiteX0" fmla="*/ 0 w 7124700"/>
              <a:gd name="connsiteY0" fmla="*/ 0 h 516212"/>
              <a:gd name="connsiteX1" fmla="*/ 7124700 w 7124700"/>
              <a:gd name="connsiteY1" fmla="*/ 0 h 516212"/>
              <a:gd name="connsiteX2" fmla="*/ 7124700 w 7124700"/>
              <a:gd name="connsiteY2" fmla="*/ 516212 h 516212"/>
              <a:gd name="connsiteX3" fmla="*/ 0 w 7124700"/>
              <a:gd name="connsiteY3" fmla="*/ 516212 h 516212"/>
              <a:gd name="connsiteX4" fmla="*/ 0 w 7124700"/>
              <a:gd name="connsiteY4" fmla="*/ 0 h 516212"/>
              <a:gd name="connsiteX0" fmla="*/ 0 w 7124700"/>
              <a:gd name="connsiteY0" fmla="*/ 0 h 522562"/>
              <a:gd name="connsiteX1" fmla="*/ 7124700 w 7124700"/>
              <a:gd name="connsiteY1" fmla="*/ 0 h 522562"/>
              <a:gd name="connsiteX2" fmla="*/ 7124700 w 7124700"/>
              <a:gd name="connsiteY2" fmla="*/ 516212 h 522562"/>
              <a:gd name="connsiteX3" fmla="*/ 374650 w 7124700"/>
              <a:gd name="connsiteY3" fmla="*/ 522562 h 522562"/>
              <a:gd name="connsiteX4" fmla="*/ 0 w 7124700"/>
              <a:gd name="connsiteY4" fmla="*/ 0 h 522562"/>
              <a:gd name="connsiteX0" fmla="*/ 0 w 7124700"/>
              <a:gd name="connsiteY0" fmla="*/ 0 h 522562"/>
              <a:gd name="connsiteX1" fmla="*/ 3054379 w 7124700"/>
              <a:gd name="connsiteY1" fmla="*/ 5350 h 522562"/>
              <a:gd name="connsiteX2" fmla="*/ 7124700 w 7124700"/>
              <a:gd name="connsiteY2" fmla="*/ 516212 h 522562"/>
              <a:gd name="connsiteX3" fmla="*/ 374650 w 7124700"/>
              <a:gd name="connsiteY3" fmla="*/ 522562 h 522562"/>
              <a:gd name="connsiteX4" fmla="*/ 0 w 7124700"/>
              <a:gd name="connsiteY4" fmla="*/ 0 h 522562"/>
              <a:gd name="connsiteX0" fmla="*/ 0 w 3198756"/>
              <a:gd name="connsiteY0" fmla="*/ 0 h 522562"/>
              <a:gd name="connsiteX1" fmla="*/ 3054379 w 3198756"/>
              <a:gd name="connsiteY1" fmla="*/ 5350 h 522562"/>
              <a:gd name="connsiteX2" fmla="*/ 3198756 w 3198756"/>
              <a:gd name="connsiteY2" fmla="*/ 521563 h 522562"/>
              <a:gd name="connsiteX3" fmla="*/ 374650 w 3198756"/>
              <a:gd name="connsiteY3" fmla="*/ 522562 h 522562"/>
              <a:gd name="connsiteX4" fmla="*/ 0 w 3198756"/>
              <a:gd name="connsiteY4" fmla="*/ 0 h 522562"/>
              <a:gd name="connsiteX0" fmla="*/ 0 w 3198756"/>
              <a:gd name="connsiteY0" fmla="*/ 0 h 522562"/>
              <a:gd name="connsiteX1" fmla="*/ 3193203 w 3198756"/>
              <a:gd name="connsiteY1" fmla="*/ 10700 h 522562"/>
              <a:gd name="connsiteX2" fmla="*/ 3198756 w 3198756"/>
              <a:gd name="connsiteY2" fmla="*/ 521563 h 522562"/>
              <a:gd name="connsiteX3" fmla="*/ 374650 w 3198756"/>
              <a:gd name="connsiteY3" fmla="*/ 522562 h 522562"/>
              <a:gd name="connsiteX4" fmla="*/ 0 w 3198756"/>
              <a:gd name="connsiteY4" fmla="*/ 0 h 522562"/>
              <a:gd name="connsiteX0" fmla="*/ 0 w 3204309"/>
              <a:gd name="connsiteY0" fmla="*/ 0 h 522562"/>
              <a:gd name="connsiteX1" fmla="*/ 3204309 w 3204309"/>
              <a:gd name="connsiteY1" fmla="*/ 5350 h 522562"/>
              <a:gd name="connsiteX2" fmla="*/ 3198756 w 3204309"/>
              <a:gd name="connsiteY2" fmla="*/ 521563 h 522562"/>
              <a:gd name="connsiteX3" fmla="*/ 374650 w 3204309"/>
              <a:gd name="connsiteY3" fmla="*/ 522562 h 522562"/>
              <a:gd name="connsiteX4" fmla="*/ 0 w 3204309"/>
              <a:gd name="connsiteY4" fmla="*/ 0 h 522562"/>
              <a:gd name="connsiteX0" fmla="*/ 0 w 3204309"/>
              <a:gd name="connsiteY0" fmla="*/ 0 h 522562"/>
              <a:gd name="connsiteX1" fmla="*/ 3204309 w 3204309"/>
              <a:gd name="connsiteY1" fmla="*/ 5350 h 522562"/>
              <a:gd name="connsiteX2" fmla="*/ 3198756 w 3204309"/>
              <a:gd name="connsiteY2" fmla="*/ 521563 h 522562"/>
              <a:gd name="connsiteX3" fmla="*/ 1332711 w 3204309"/>
              <a:gd name="connsiteY3" fmla="*/ 519738 h 522562"/>
              <a:gd name="connsiteX4" fmla="*/ 374650 w 3204309"/>
              <a:gd name="connsiteY4" fmla="*/ 522562 h 522562"/>
              <a:gd name="connsiteX5" fmla="*/ 0 w 3204309"/>
              <a:gd name="connsiteY5" fmla="*/ 0 h 522562"/>
              <a:gd name="connsiteX0" fmla="*/ 0 w 3204309"/>
              <a:gd name="connsiteY0" fmla="*/ 1899 h 524461"/>
              <a:gd name="connsiteX1" fmla="*/ 1266075 w 3204309"/>
              <a:gd name="connsiteY1" fmla="*/ 0 h 524461"/>
              <a:gd name="connsiteX2" fmla="*/ 3204309 w 3204309"/>
              <a:gd name="connsiteY2" fmla="*/ 7249 h 524461"/>
              <a:gd name="connsiteX3" fmla="*/ 3198756 w 3204309"/>
              <a:gd name="connsiteY3" fmla="*/ 523462 h 524461"/>
              <a:gd name="connsiteX4" fmla="*/ 1332711 w 3204309"/>
              <a:gd name="connsiteY4" fmla="*/ 521637 h 524461"/>
              <a:gd name="connsiteX5" fmla="*/ 374650 w 3204309"/>
              <a:gd name="connsiteY5" fmla="*/ 524461 h 524461"/>
              <a:gd name="connsiteX6" fmla="*/ 0 w 3204309"/>
              <a:gd name="connsiteY6" fmla="*/ 1899 h 524461"/>
              <a:gd name="connsiteX0" fmla="*/ 0 w 3204309"/>
              <a:gd name="connsiteY0" fmla="*/ 1899 h 524461"/>
              <a:gd name="connsiteX1" fmla="*/ 1311888 w 3204309"/>
              <a:gd name="connsiteY1" fmla="*/ 0 h 524461"/>
              <a:gd name="connsiteX2" fmla="*/ 3204309 w 3204309"/>
              <a:gd name="connsiteY2" fmla="*/ 7249 h 524461"/>
              <a:gd name="connsiteX3" fmla="*/ 3198756 w 3204309"/>
              <a:gd name="connsiteY3" fmla="*/ 523462 h 524461"/>
              <a:gd name="connsiteX4" fmla="*/ 1332711 w 3204309"/>
              <a:gd name="connsiteY4" fmla="*/ 521637 h 524461"/>
              <a:gd name="connsiteX5" fmla="*/ 374650 w 3204309"/>
              <a:gd name="connsiteY5" fmla="*/ 524461 h 524461"/>
              <a:gd name="connsiteX6" fmla="*/ 0 w 3204309"/>
              <a:gd name="connsiteY6" fmla="*/ 1899 h 524461"/>
              <a:gd name="connsiteX0" fmla="*/ 0 w 3198756"/>
              <a:gd name="connsiteY0" fmla="*/ 1899 h 524461"/>
              <a:gd name="connsiteX1" fmla="*/ 1311888 w 3198756"/>
              <a:gd name="connsiteY1" fmla="*/ 0 h 524461"/>
              <a:gd name="connsiteX2" fmla="*/ 3198756 w 3198756"/>
              <a:gd name="connsiteY2" fmla="*/ 523462 h 524461"/>
              <a:gd name="connsiteX3" fmla="*/ 1332711 w 3198756"/>
              <a:gd name="connsiteY3" fmla="*/ 521637 h 524461"/>
              <a:gd name="connsiteX4" fmla="*/ 374650 w 3198756"/>
              <a:gd name="connsiteY4" fmla="*/ 524461 h 524461"/>
              <a:gd name="connsiteX5" fmla="*/ 0 w 3198756"/>
              <a:gd name="connsiteY5" fmla="*/ 1899 h 524461"/>
              <a:gd name="connsiteX0" fmla="*/ 0 w 1332711"/>
              <a:gd name="connsiteY0" fmla="*/ 1899 h 524461"/>
              <a:gd name="connsiteX1" fmla="*/ 1311888 w 1332711"/>
              <a:gd name="connsiteY1" fmla="*/ 0 h 524461"/>
              <a:gd name="connsiteX2" fmla="*/ 1332711 w 1332711"/>
              <a:gd name="connsiteY2" fmla="*/ 521637 h 524461"/>
              <a:gd name="connsiteX3" fmla="*/ 374650 w 1332711"/>
              <a:gd name="connsiteY3" fmla="*/ 524461 h 524461"/>
              <a:gd name="connsiteX4" fmla="*/ 0 w 1332711"/>
              <a:gd name="connsiteY4" fmla="*/ 1899 h 524461"/>
              <a:gd name="connsiteX0" fmla="*/ 0 w 1332711"/>
              <a:gd name="connsiteY0" fmla="*/ 5913 h 528475"/>
              <a:gd name="connsiteX1" fmla="*/ 1328547 w 1332711"/>
              <a:gd name="connsiteY1" fmla="*/ 0 h 528475"/>
              <a:gd name="connsiteX2" fmla="*/ 1332711 w 1332711"/>
              <a:gd name="connsiteY2" fmla="*/ 525651 h 528475"/>
              <a:gd name="connsiteX3" fmla="*/ 374650 w 1332711"/>
              <a:gd name="connsiteY3" fmla="*/ 528475 h 528475"/>
              <a:gd name="connsiteX4" fmla="*/ 0 w 1332711"/>
              <a:gd name="connsiteY4" fmla="*/ 5913 h 528475"/>
              <a:gd name="connsiteX0" fmla="*/ 0 w 1341040"/>
              <a:gd name="connsiteY0" fmla="*/ 1901 h 524463"/>
              <a:gd name="connsiteX1" fmla="*/ 1341040 w 1341040"/>
              <a:gd name="connsiteY1" fmla="*/ 0 h 524463"/>
              <a:gd name="connsiteX2" fmla="*/ 1332711 w 1341040"/>
              <a:gd name="connsiteY2" fmla="*/ 521639 h 524463"/>
              <a:gd name="connsiteX3" fmla="*/ 374650 w 1341040"/>
              <a:gd name="connsiteY3" fmla="*/ 524463 h 524463"/>
              <a:gd name="connsiteX4" fmla="*/ 0 w 1341040"/>
              <a:gd name="connsiteY4" fmla="*/ 1901 h 52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040" h="524463">
                <a:moveTo>
                  <a:pt x="0" y="1901"/>
                </a:moveTo>
                <a:lnTo>
                  <a:pt x="1341040" y="0"/>
                </a:lnTo>
                <a:lnTo>
                  <a:pt x="1332711" y="521639"/>
                </a:lnTo>
                <a:lnTo>
                  <a:pt x="374650" y="524463"/>
                </a:lnTo>
                <a:lnTo>
                  <a:pt x="0" y="1901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sz="19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128704" y="0"/>
            <a:ext cx="4443296" cy="310112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18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4"/>
          <p:cNvSpPr txBox="1">
            <a:spLocks/>
          </p:cNvSpPr>
          <p:nvPr userDrawn="1"/>
        </p:nvSpPr>
        <p:spPr>
          <a:xfrm>
            <a:off x="8715381" y="-21216"/>
            <a:ext cx="428625" cy="327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000" smtClean="0">
                <a:solidFill>
                  <a:srgbClr val="091925"/>
                </a:solidFill>
              </a:rPr>
              <a:pPr/>
              <a:t>‹#›</a:t>
            </a:fld>
            <a:endParaRPr lang="en-US" sz="1000" dirty="0">
              <a:solidFill>
                <a:srgbClr val="09192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orient="horz" pos="18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84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6818-7DCE-4250-8DD1-1FFAB80388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50D5-B0AC-4670-8C6B-3E856164FC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55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6818-7DCE-4250-8DD1-1FFAB80388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50D5-B0AC-4670-8C6B-3E856164FC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439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6818-7DCE-4250-8DD1-1FFAB80388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50D5-B0AC-4670-8C6B-3E856164FC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652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6818-7DCE-4250-8DD1-1FFAB80388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50D5-B0AC-4670-8C6B-3E856164FC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97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6818-7DCE-4250-8DD1-1FFAB80388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50D5-B0AC-4670-8C6B-3E856164FC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745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6818-7DCE-4250-8DD1-1FFAB80388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50D5-B0AC-4670-8C6B-3E856164FC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7556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6818-7DCE-4250-8DD1-1FFAB80388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50D5-B0AC-4670-8C6B-3E856164FC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4388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6818-7DCE-4250-8DD1-1FFAB80388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50D5-B0AC-4670-8C6B-3E856164FC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3491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6818-7DCE-4250-8DD1-1FFAB80388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50D5-B0AC-4670-8C6B-3E856164FC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227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5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ln w="3175">
            <a:noFill/>
          </a:ln>
        </p:spPr>
        <p:txBody>
          <a:bodyPr wrap="none" tIns="0" bIns="3657600" anchor="b"/>
          <a:lstStyle>
            <a:lvl1pPr algn="ctr" rtl="0">
              <a:buNone/>
              <a:defRPr sz="1800" b="1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6818-7DCE-4250-8DD1-1FFAB80388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50D5-B0AC-4670-8C6B-3E856164FC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467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6818-7DCE-4250-8DD1-1FFAB80388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750D5-B0AC-4670-8C6B-3E856164FC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68864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xmlns="" id="{5261622B-97BC-4206-AB06-68C4E3EAEC37}"/>
              </a:ext>
            </a:extLst>
          </p:cNvPr>
          <p:cNvSpPr txBox="1">
            <a:spLocks/>
          </p:cNvSpPr>
          <p:nvPr userDrawn="1"/>
        </p:nvSpPr>
        <p:spPr>
          <a:xfrm>
            <a:off x="8731088" y="30480"/>
            <a:ext cx="428625" cy="327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en-US" sz="12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9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3108960" y="4783456"/>
            <a:ext cx="2926080" cy="257175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457200" y="4783456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6583680" y="4783456"/>
            <a:ext cx="2103120" cy="257175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791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552538" y="2361116"/>
            <a:ext cx="5746171" cy="421269"/>
          </a:xfrm>
          <a:prstGeom prst="rect">
            <a:avLst/>
          </a:prstGeom>
        </p:spPr>
        <p:txBody>
          <a:bodyPr wrap="square" lIns="51435" tIns="25718" rIns="51435" bIns="25718" anchor="ctr">
            <a:spAutoFit/>
          </a:bodyPr>
          <a:lstStyle>
            <a:lvl1pPr>
              <a:lnSpc>
                <a:spcPct val="100000"/>
              </a:lnSpc>
              <a:defRPr lang="en-GB" sz="2400" b="0" dirty="0">
                <a:solidFill>
                  <a:srgbClr val="2868A4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defTabSz="279733"/>
            <a:r>
              <a:rPr lang="ru-RU" dirty="0"/>
              <a:t>Наименование проекта</a:t>
            </a:r>
            <a:endParaRPr lang="en-GB" dirty="0"/>
          </a:p>
        </p:txBody>
      </p:sp>
      <p:sp>
        <p:nvSpPr>
          <p:cNvPr id="22" name="Подзаголовок 2">
            <a:extLst>
              <a:ext uri="{FF2B5EF4-FFF2-40B4-BE49-F238E27FC236}">
                <a16:creationId xmlns:a16="http://schemas.microsoft.com/office/drawing/2014/main" xmlns="" id="{538DCBED-2335-4678-8F83-B693E2206D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2538" y="4507749"/>
            <a:ext cx="1904359" cy="230237"/>
          </a:xfrm>
          <a:prstGeom prst="rect">
            <a:avLst/>
          </a:prstGeom>
        </p:spPr>
        <p:txBody>
          <a:bodyPr lIns="51435" tIns="25718" rIns="51435" bIns="25718" anchor="ctr"/>
          <a:lstStyle>
            <a:lvl1pPr marL="0" indent="0">
              <a:buNone/>
              <a:defRPr lang="en-GB" sz="1200" b="0">
                <a:solidFill>
                  <a:schemeClr val="tx1">
                    <a:lumMod val="65000"/>
                    <a:lumOff val="35000"/>
                  </a:schemeClr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marL="42868" lvl="0" indent="-214308">
              <a:lnSpc>
                <a:spcPct val="100000"/>
              </a:lnSpc>
              <a:spcBef>
                <a:spcPct val="0"/>
              </a:spcBef>
              <a:spcAft>
                <a:spcPts val="450"/>
              </a:spcAft>
            </a:pPr>
            <a:r>
              <a:rPr lang="ru-RU" dirty="0"/>
              <a:t>Дата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8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807029"/>
            <a:ext cx="2572512" cy="2002536"/>
          </a:xfrm>
          <a:prstGeom prst="rect">
            <a:avLst/>
          </a:prstGeom>
          <a:ln>
            <a:noFill/>
          </a:ln>
        </p:spPr>
        <p:txBody>
          <a:bodyPr wrap="none" tIns="0" bIns="731520" anchor="b"/>
          <a:lstStyle>
            <a:lvl1pPr algn="ctr"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6571488" y="1807029"/>
            <a:ext cx="2572512" cy="2002536"/>
          </a:xfrm>
          <a:prstGeom prst="rect">
            <a:avLst/>
          </a:prstGeom>
          <a:ln>
            <a:noFill/>
          </a:ln>
        </p:spPr>
        <p:txBody>
          <a:bodyPr wrap="none" tIns="0" bIns="731520" anchor="b"/>
          <a:lstStyle>
            <a:lvl1pPr algn="ctr">
              <a:buNone/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who are 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20112" y="735806"/>
            <a:ext cx="361950" cy="27146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8486776" y="748653"/>
            <a:ext cx="428625" cy="2457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190750" y="557213"/>
            <a:ext cx="4762500" cy="314349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defRPr sz="28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271839" y="878140"/>
            <a:ext cx="2600325" cy="150560"/>
          </a:xfrm>
          <a:prstGeom prst="rect">
            <a:avLst/>
          </a:prstGeom>
        </p:spPr>
        <p:txBody>
          <a:bodyPr wrap="square" lIns="0" tIns="0" rIns="0" bIns="0" anchor="ctr">
            <a:noAutofit/>
          </a:bodyPr>
          <a:lstStyle>
            <a:lvl1pPr marL="0" indent="0" algn="ctr">
              <a:buNone/>
              <a:defRPr sz="1600" b="1" i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Subtext Goes Here</a:t>
            </a:r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2135124" y="1847850"/>
            <a:ext cx="4873752" cy="1597914"/>
          </a:xfrm>
          <a:prstGeom prst="roundRect">
            <a:avLst>
              <a:gd name="adj" fmla="val 1482"/>
            </a:avLst>
          </a:prstGeom>
        </p:spPr>
        <p:txBody>
          <a:bodyPr tIns="914400" anchor="ctr"/>
          <a:lstStyle>
            <a:lvl1pPr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Icon To Add Image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847" r:id="rId2"/>
    <p:sldLayoutId id="2147483849" r:id="rId3"/>
    <p:sldLayoutId id="2147483858" r:id="rId4"/>
    <p:sldLayoutId id="2147483859" r:id="rId5"/>
    <p:sldLayoutId id="2147483953" r:id="rId6"/>
    <p:sldLayoutId id="2147483861" r:id="rId7"/>
    <p:sldLayoutId id="2147483866" r:id="rId8"/>
    <p:sldLayoutId id="2147483763" r:id="rId9"/>
    <p:sldLayoutId id="2147483862" r:id="rId10"/>
    <p:sldLayoutId id="2147483863" r:id="rId11"/>
    <p:sldLayoutId id="2147483864" r:id="rId12"/>
    <p:sldLayoutId id="2147483865" r:id="rId13"/>
    <p:sldLayoutId id="2147483867" r:id="rId14"/>
    <p:sldLayoutId id="2147483871" r:id="rId15"/>
    <p:sldLayoutId id="2147483874" r:id="rId16"/>
    <p:sldLayoutId id="2147483860" r:id="rId17"/>
    <p:sldLayoutId id="2147483873" r:id="rId18"/>
    <p:sldLayoutId id="2147483875" r:id="rId19"/>
    <p:sldLayoutId id="2147483872" r:id="rId20"/>
    <p:sldLayoutId id="2147483876" r:id="rId21"/>
    <p:sldLayoutId id="2147483877" r:id="rId22"/>
    <p:sldLayoutId id="2147483878" r:id="rId23"/>
    <p:sldLayoutId id="2147483881" r:id="rId24"/>
    <p:sldLayoutId id="2147483884" r:id="rId25"/>
    <p:sldLayoutId id="2147483879" r:id="rId26"/>
    <p:sldLayoutId id="2147483882" r:id="rId27"/>
    <p:sldLayoutId id="2147483885" r:id="rId28"/>
    <p:sldLayoutId id="2147483883" r:id="rId29"/>
    <p:sldLayoutId id="2147483949" r:id="rId30"/>
    <p:sldLayoutId id="2147483948" r:id="rId31"/>
    <p:sldLayoutId id="2147483951" r:id="rId32"/>
    <p:sldLayoutId id="2147483950" r:id="rId33"/>
    <p:sldLayoutId id="2147483850" r:id="rId34"/>
    <p:sldLayoutId id="2147483851" r:id="rId35"/>
    <p:sldLayoutId id="2147483852" r:id="rId36"/>
    <p:sldLayoutId id="2147483855" r:id="rId37"/>
    <p:sldLayoutId id="2147483854" r:id="rId38"/>
    <p:sldLayoutId id="2147483856" r:id="rId39"/>
    <p:sldLayoutId id="2147483853" r:id="rId40"/>
    <p:sldLayoutId id="2147483869" r:id="rId41"/>
    <p:sldLayoutId id="2147483868" r:id="rId42"/>
    <p:sldLayoutId id="2147483870" r:id="rId43"/>
    <p:sldLayoutId id="2147483944" r:id="rId44"/>
    <p:sldLayoutId id="2147483932" r:id="rId45"/>
    <p:sldLayoutId id="2147483933" r:id="rId46"/>
    <p:sldLayoutId id="2147483935" r:id="rId47"/>
    <p:sldLayoutId id="2147483937" r:id="rId48"/>
    <p:sldLayoutId id="2147483938" r:id="rId49"/>
    <p:sldLayoutId id="2147483939" r:id="rId50"/>
    <p:sldLayoutId id="2147483940" r:id="rId51"/>
    <p:sldLayoutId id="2147483942" r:id="rId52"/>
    <p:sldLayoutId id="2147483936" r:id="rId53"/>
    <p:sldLayoutId id="2147483941" r:id="rId54"/>
    <p:sldLayoutId id="2147483943" r:id="rId55"/>
    <p:sldLayoutId id="2147483945" r:id="rId56"/>
    <p:sldLayoutId id="2147483946" r:id="rId57"/>
    <p:sldLayoutId id="2147483947" r:id="rId58"/>
    <p:sldLayoutId id="2147483952" r:id="rId59"/>
    <p:sldLayoutId id="2147483955" r:id="rId60"/>
  </p:sldLayoutIdLst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C66818-7DCE-4250-8DD1-1FFAB80388E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03.05.2023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E0750D5-B0AC-4670-8C6B-3E856164FC7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253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34" Type="http://schemas.openxmlformats.org/officeDocument/2006/relationships/image" Target="../media/image27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37" Type="http://schemas.openxmlformats.org/officeDocument/2006/relationships/image" Target="../media/image41.png"/><Relationship Id="rId5" Type="http://schemas.openxmlformats.org/officeDocument/2006/relationships/image" Target="../media/image39.png"/><Relationship Id="rId36" Type="http://schemas.microsoft.com/office/2007/relationships/hdphoto" Target="../media/hdphoto3.wdp"/><Relationship Id="rId4" Type="http://schemas.microsoft.com/office/2007/relationships/hdphoto" Target="../media/hdphoto2.wdp"/><Relationship Id="rId35" Type="http://schemas.openxmlformats.org/officeDocument/2006/relationships/image" Target="../media/image40.png"/><Relationship Id="rId30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7" Type="http://schemas.openxmlformats.org/officeDocument/2006/relationships/image" Target="../media/image9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32.png"/><Relationship Id="rId9" Type="http://schemas.openxmlformats.org/officeDocument/2006/relationships/image" Target="../media/image10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62">
            <a:extLst>
              <a:ext uri="{FF2B5EF4-FFF2-40B4-BE49-F238E27FC236}">
                <a16:creationId xmlns="" xmlns:a16="http://schemas.microsoft.com/office/drawing/2014/main" id="{9F07972D-5A8B-4511-BEBC-AB97486CBB0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-2" y="2051205"/>
            <a:ext cx="9143999" cy="1554997"/>
          </a:xfrm>
          <a:prstGeom prst="rect">
            <a:avLst/>
          </a:prstGeom>
          <a:solidFill>
            <a:srgbClr val="0070C0">
              <a:alpha val="64000"/>
            </a:srgb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sz="19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8039E412-75DB-4FD3-A2CB-8F540F026317}"/>
              </a:ext>
            </a:extLst>
          </p:cNvPr>
          <p:cNvSpPr/>
          <p:nvPr/>
        </p:nvSpPr>
        <p:spPr>
          <a:xfrm>
            <a:off x="827584" y="2085258"/>
            <a:ext cx="7315200" cy="1520945"/>
          </a:xfrm>
          <a:prstGeom prst="rect">
            <a:avLst/>
          </a:prstGeom>
          <a:noFill/>
        </p:spPr>
        <p:txBody>
          <a:bodyPr wrap="square" lIns="43196" tIns="21598" rIns="43196" bIns="21598">
            <a:spAutoFit/>
          </a:bodyPr>
          <a:lstStyle/>
          <a:p>
            <a:pPr algn="ctr" defTabSz="431909"/>
            <a:r>
              <a:rPr lang="ru-RU" sz="3200" b="1" dirty="0" smtClean="0">
                <a:solidFill>
                  <a:schemeClr val="bg1"/>
                </a:solidFill>
              </a:rPr>
              <a:t>КОНЦЕПЦИЯ РАЗВИТИЯ АГРОПРОМЫШЛЕННОГО КОМПЛЕКСА </a:t>
            </a:r>
          </a:p>
          <a:p>
            <a:pPr algn="ctr" defTabSz="431909"/>
            <a:r>
              <a:rPr lang="ru-RU" sz="3200" b="1" dirty="0" smtClean="0">
                <a:solidFill>
                  <a:schemeClr val="bg1"/>
                </a:solidFill>
              </a:rPr>
              <a:t>НА 2021-2030 ГОДЫ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1EDC5CD4-C5DE-4C86-8B10-576AD3B48664}"/>
              </a:ext>
            </a:extLst>
          </p:cNvPr>
          <p:cNvSpPr/>
          <p:nvPr/>
        </p:nvSpPr>
        <p:spPr>
          <a:xfrm>
            <a:off x="6989187" y="351641"/>
            <a:ext cx="1981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QAZAQSTAN RESPÝBLIKASY</a:t>
            </a:r>
            <a:endParaRPr lang="en-US" sz="100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000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AÝYL SHARÝASHYLYǴY</a:t>
            </a:r>
            <a:endParaRPr lang="en-US" sz="1000" dirty="0">
              <a:solidFill>
                <a:srgbClr val="0051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000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MINISTRLІGІ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BF44D74-BED4-48A3-9D6A-0CE321425B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64498"/>
            <a:ext cx="512187" cy="528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F9D0B78-1216-44EC-9F24-8B42CF8D0BBD}"/>
              </a:ext>
            </a:extLst>
          </p:cNvPr>
          <p:cNvSpPr/>
          <p:nvPr/>
        </p:nvSpPr>
        <p:spPr>
          <a:xfrm>
            <a:off x="3878540" y="4650343"/>
            <a:ext cx="13869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200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</a:t>
            </a:r>
            <a:r>
              <a:rPr lang="ru-RU" sz="1200" dirty="0" smtClean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Астана, 2023 </a:t>
            </a:r>
            <a:r>
              <a:rPr lang="ru-RU" sz="1200" dirty="0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Прямая соединительная линия 43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07504" y="228600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4"/>
          <p:cNvSpPr txBox="1">
            <a:spLocks/>
          </p:cNvSpPr>
          <p:nvPr/>
        </p:nvSpPr>
        <p:spPr>
          <a:xfrm>
            <a:off x="467544" y="38677"/>
            <a:ext cx="8280920" cy="3008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00518E"/>
                </a:solidFill>
              </a:rPr>
              <a:t>ЭФФЕКТИВНОЕ УПРАВЛЕНИЕ ЗЕМЕЛЬНЫМИ РЕСУРСАМИ</a:t>
            </a:r>
          </a:p>
        </p:txBody>
      </p:sp>
      <p:sp>
        <p:nvSpPr>
          <p:cNvPr id="115" name="Прямоугольник 114">
            <a:extLst>
              <a:ext uri="{FF2B5EF4-FFF2-40B4-BE49-F238E27FC236}">
                <a16:creationId xmlns="" xmlns:a16="http://schemas.microsoft.com/office/drawing/2014/main" id="{953DAA2B-4643-4697-B61D-E4AA6AA0D8E2}"/>
              </a:ext>
            </a:extLst>
          </p:cNvPr>
          <p:cNvSpPr/>
          <p:nvPr/>
        </p:nvSpPr>
        <p:spPr>
          <a:xfrm>
            <a:off x="581746" y="483518"/>
            <a:ext cx="8454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518E"/>
                </a:solidFill>
                <a:cs typeface="Arial" charset="0"/>
              </a:rPr>
              <a:t>Выработка действенных подходов для оперативного и прозрачного выделения предпринимателям земельных участков </a:t>
            </a:r>
            <a:endParaRPr lang="ru-RU" sz="1600" b="1" dirty="0">
              <a:solidFill>
                <a:srgbClr val="00518E"/>
              </a:solidFill>
              <a:cs typeface="Arial" charset="0"/>
            </a:endParaRPr>
          </a:p>
        </p:txBody>
      </p:sp>
      <p:sp>
        <p:nvSpPr>
          <p:cNvPr id="27" name="Rectangle 230">
            <a:extLst>
              <a:ext uri="{FF2B5EF4-FFF2-40B4-BE49-F238E27FC236}">
                <a16:creationId xmlns="" xmlns:a16="http://schemas.microsoft.com/office/drawing/2014/main" id="{A1FE6DDC-3FF3-467A-9875-047C414807ED}"/>
              </a:ext>
            </a:extLst>
          </p:cNvPr>
          <p:cNvSpPr>
            <a:spLocks/>
          </p:cNvSpPr>
          <p:nvPr/>
        </p:nvSpPr>
        <p:spPr bwMode="gray">
          <a:xfrm>
            <a:off x="323528" y="365791"/>
            <a:ext cx="8424936" cy="45719"/>
          </a:xfrm>
          <a:prstGeom prst="rect">
            <a:avLst/>
          </a:prstGeom>
          <a:solidFill>
            <a:srgbClr val="00518E"/>
          </a:solidFill>
          <a:ln w="9525" cap="flat" cmpd="sng" algn="ctr">
            <a:noFill/>
            <a:prstDash val="solid"/>
          </a:ln>
          <a:effectLst/>
        </p:spPr>
        <p:txBody>
          <a:bodyPr lIns="91438" tIns="45719" rIns="91438" bIns="45719" rtlCol="0" anchor="ctr">
            <a:noAutofit/>
          </a:bodyPr>
          <a:lstStyle/>
          <a:p>
            <a:pPr algn="ctr" defTabSz="914378">
              <a:defRPr/>
            </a:pPr>
            <a:endParaRPr lang="ru-RU" sz="1500" kern="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547697" y="1023917"/>
            <a:ext cx="8488798" cy="4247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200" b="1" dirty="0" smtClean="0">
                <a:solidFill>
                  <a:srgbClr val="262626"/>
                </a:solidFill>
              </a:rPr>
              <a:t>Автоматизация процесса </a:t>
            </a:r>
            <a:r>
              <a:rPr lang="ru-RU" sz="1200" b="1" dirty="0">
                <a:solidFill>
                  <a:srgbClr val="262626"/>
                </a:solidFill>
              </a:rPr>
              <a:t>оформления земельных </a:t>
            </a:r>
            <a:r>
              <a:rPr lang="ru-RU" sz="1200" b="1" dirty="0" smtClean="0">
                <a:solidFill>
                  <a:srgbClr val="262626"/>
                </a:solidFill>
              </a:rPr>
              <a:t>участков,</a:t>
            </a:r>
            <a:r>
              <a:rPr lang="ru-RU" sz="1200" b="1" dirty="0">
                <a:solidFill>
                  <a:srgbClr val="262626"/>
                </a:solidFill>
              </a:rPr>
              <a:t> </a:t>
            </a:r>
            <a:r>
              <a:rPr lang="ru-RU" sz="1200" b="1" dirty="0" smtClean="0">
                <a:solidFill>
                  <a:srgbClr val="262626"/>
                </a:solidFill>
              </a:rPr>
              <a:t>который </a:t>
            </a:r>
            <a:r>
              <a:rPr lang="ru-RU" sz="1200" b="1" dirty="0" smtClean="0">
                <a:solidFill>
                  <a:srgbClr val="007D6B"/>
                </a:solidFill>
              </a:rPr>
              <a:t>сокращает срок </a:t>
            </a:r>
            <a:r>
              <a:rPr lang="ru-RU" sz="1200" b="1" dirty="0">
                <a:solidFill>
                  <a:srgbClr val="262626"/>
                </a:solidFill>
              </a:rPr>
              <a:t>предоставления земельных участков для предпринимателей </a:t>
            </a:r>
            <a:r>
              <a:rPr lang="ru-RU" sz="1200" b="1" dirty="0" smtClean="0">
                <a:solidFill>
                  <a:srgbClr val="007D6B"/>
                </a:solidFill>
              </a:rPr>
              <a:t>от 90 </a:t>
            </a:r>
            <a:r>
              <a:rPr lang="ru-RU" sz="1200" b="1" dirty="0">
                <a:solidFill>
                  <a:srgbClr val="007D6B"/>
                </a:solidFill>
              </a:rPr>
              <a:t>до 45 календарных </a:t>
            </a:r>
            <a:r>
              <a:rPr lang="ru-RU" sz="1200" b="1" dirty="0" smtClean="0">
                <a:solidFill>
                  <a:srgbClr val="007D6B"/>
                </a:solidFill>
              </a:rPr>
              <a:t>дней</a:t>
            </a:r>
            <a:r>
              <a:rPr lang="ru-RU" sz="1200" b="1" dirty="0" smtClean="0">
                <a:solidFill>
                  <a:srgbClr val="262626"/>
                </a:solidFill>
              </a:rPr>
              <a:t>.</a:t>
            </a:r>
            <a:endParaRPr lang="ru-RU" sz="1400" dirty="0">
              <a:solidFill>
                <a:srgbClr val="262626"/>
              </a:solidFill>
            </a:endParaRPr>
          </a:p>
        </p:txBody>
      </p:sp>
      <p:sp>
        <p:nvSpPr>
          <p:cNvPr id="40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128719" y="1062949"/>
            <a:ext cx="330226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</a:rPr>
              <a:t>1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43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137318" y="1462926"/>
            <a:ext cx="317018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518E"/>
                </a:solidFill>
              </a:rPr>
              <a:t>2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556296" y="1426940"/>
            <a:ext cx="8503478" cy="4247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200" b="1" dirty="0">
                <a:solidFill>
                  <a:srgbClr val="262626"/>
                </a:solidFill>
              </a:rPr>
              <a:t>И</a:t>
            </a:r>
            <a:r>
              <a:rPr lang="ru-RU" sz="1200" b="1" dirty="0" smtClean="0">
                <a:solidFill>
                  <a:srgbClr val="262626"/>
                </a:solidFill>
              </a:rPr>
              <a:t>нтеграция в </a:t>
            </a:r>
            <a:r>
              <a:rPr lang="ru-RU" sz="1200" b="1" dirty="0" smtClean="0">
                <a:solidFill>
                  <a:srgbClr val="007D6B"/>
                </a:solidFill>
              </a:rPr>
              <a:t>единую базу</a:t>
            </a:r>
            <a:r>
              <a:rPr lang="ru-RU" sz="1200" b="1" dirty="0">
                <a:solidFill>
                  <a:srgbClr val="007D6B"/>
                </a:solidFill>
              </a:rPr>
              <a:t> </a:t>
            </a:r>
            <a:r>
              <a:rPr lang="ru-RU" sz="1200" b="1" dirty="0" smtClean="0">
                <a:solidFill>
                  <a:srgbClr val="007D6B"/>
                </a:solidFill>
              </a:rPr>
              <a:t>данных государственного </a:t>
            </a:r>
            <a:r>
              <a:rPr lang="ru-RU" sz="1200" b="1" dirty="0">
                <a:solidFill>
                  <a:srgbClr val="007D6B"/>
                </a:solidFill>
              </a:rPr>
              <a:t>земельного кадастра</a:t>
            </a:r>
            <a:r>
              <a:rPr lang="ru-RU" sz="1200" b="1" dirty="0">
                <a:solidFill>
                  <a:srgbClr val="262626"/>
                </a:solidFill>
              </a:rPr>
              <a:t>, о свободных земельных участках, по земельным участкам и объектам недвижимости и единицах кадастрового деления по кадастровому номеру.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ED5F99BE-22A7-4419-B03D-10F9EBC73A1C}"/>
              </a:ext>
            </a:extLst>
          </p:cNvPr>
          <p:cNvSpPr/>
          <p:nvPr/>
        </p:nvSpPr>
        <p:spPr bwMode="auto">
          <a:xfrm>
            <a:off x="35496" y="480367"/>
            <a:ext cx="538998" cy="5435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518E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b="1" dirty="0">
              <a:solidFill>
                <a:srgbClr val="00518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3" y="516756"/>
            <a:ext cx="491102" cy="491102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953DAA2B-4643-4697-B61D-E4AA6AA0D8E2}"/>
              </a:ext>
            </a:extLst>
          </p:cNvPr>
          <p:cNvSpPr/>
          <p:nvPr/>
        </p:nvSpPr>
        <p:spPr>
          <a:xfrm>
            <a:off x="574494" y="1967483"/>
            <a:ext cx="84852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518E"/>
                </a:solidFill>
                <a:cs typeface="Arial" charset="0"/>
              </a:rPr>
              <a:t>Создание единой цифровой платформы сельскохозяйственных земель</a:t>
            </a:r>
            <a:endParaRPr lang="ru-RU" sz="1600" b="1" dirty="0">
              <a:solidFill>
                <a:srgbClr val="00518E"/>
              </a:solidFill>
              <a:cs typeface="Arial" charset="0"/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ED5F99BE-22A7-4419-B03D-10F9EBC73A1C}"/>
              </a:ext>
            </a:extLst>
          </p:cNvPr>
          <p:cNvSpPr/>
          <p:nvPr/>
        </p:nvSpPr>
        <p:spPr bwMode="auto">
          <a:xfrm>
            <a:off x="42031" y="1851670"/>
            <a:ext cx="520799" cy="54355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518E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b="1" dirty="0">
              <a:solidFill>
                <a:srgbClr val="00518E"/>
              </a:solidFill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28432"/>
            <a:ext cx="416656" cy="416656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953DAA2B-4643-4697-B61D-E4AA6AA0D8E2}"/>
              </a:ext>
            </a:extLst>
          </p:cNvPr>
          <p:cNvSpPr/>
          <p:nvPr/>
        </p:nvSpPr>
        <p:spPr>
          <a:xfrm>
            <a:off x="556295" y="2283718"/>
            <a:ext cx="8503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262626"/>
                </a:solidFill>
                <a:cs typeface="Arial" charset="0"/>
              </a:rPr>
              <a:t>В составе МСХ </a:t>
            </a:r>
            <a:r>
              <a:rPr lang="ru-RU" sz="1200" b="1" dirty="0">
                <a:solidFill>
                  <a:srgbClr val="262626"/>
                </a:solidFill>
                <a:cs typeface="Arial" charset="0"/>
              </a:rPr>
              <a:t>будет создана </a:t>
            </a:r>
            <a:r>
              <a:rPr lang="ru-RU" sz="1200" b="1" dirty="0" smtClean="0">
                <a:solidFill>
                  <a:srgbClr val="007D6B"/>
                </a:solidFill>
                <a:cs typeface="Arial" charset="0"/>
              </a:rPr>
              <a:t>профильная кластерная почвенная служба </a:t>
            </a:r>
            <a:r>
              <a:rPr lang="ru-RU" sz="1200" b="1" dirty="0">
                <a:solidFill>
                  <a:srgbClr val="262626"/>
                </a:solidFill>
                <a:cs typeface="Arial" charset="0"/>
              </a:rPr>
              <a:t>путем объединения </a:t>
            </a:r>
            <a:r>
              <a:rPr lang="ru-RU" sz="1200" b="1" dirty="0" smtClean="0">
                <a:solidFill>
                  <a:srgbClr val="262626"/>
                </a:solidFill>
                <a:cs typeface="Arial" charset="0"/>
              </a:rPr>
              <a:t>подведомственных организаций МСХ РК и подведомственной структуры МЦРИАП РК (</a:t>
            </a:r>
            <a:r>
              <a:rPr lang="ru-RU" sz="1200" dirty="0" smtClean="0">
                <a:solidFill>
                  <a:srgbClr val="262626"/>
                </a:solidFill>
              </a:rPr>
              <a:t>ведение </a:t>
            </a:r>
            <a:r>
              <a:rPr lang="ru-RU" sz="1200" dirty="0">
                <a:solidFill>
                  <a:srgbClr val="262626"/>
                </a:solidFill>
              </a:rPr>
              <a:t>мониторинга на орошаемых </a:t>
            </a:r>
            <a:r>
              <a:rPr lang="ru-RU" sz="1200" dirty="0" smtClean="0">
                <a:solidFill>
                  <a:srgbClr val="262626"/>
                </a:solidFill>
              </a:rPr>
              <a:t>земель; агрохимическое обследование; почвенное </a:t>
            </a:r>
            <a:r>
              <a:rPr lang="ru-RU" sz="1200" dirty="0">
                <a:solidFill>
                  <a:srgbClr val="262626"/>
                </a:solidFill>
              </a:rPr>
              <a:t>обследование, геоботаническое обследование, определение бонитета почв, мониторинг </a:t>
            </a:r>
            <a:r>
              <a:rPr lang="ru-RU" sz="1200" dirty="0" smtClean="0">
                <a:solidFill>
                  <a:srgbClr val="262626"/>
                </a:solidFill>
              </a:rPr>
              <a:t>земель</a:t>
            </a:r>
            <a:r>
              <a:rPr lang="ru-RU" sz="1200" b="1" dirty="0" smtClean="0">
                <a:solidFill>
                  <a:srgbClr val="262626"/>
                </a:solidFill>
                <a:cs typeface="Arial" charset="0"/>
              </a:rPr>
              <a:t>)</a:t>
            </a:r>
            <a:endParaRPr lang="ru-RU" sz="500" b="1" dirty="0" smtClean="0">
              <a:solidFill>
                <a:srgbClr val="262626"/>
              </a:solidFill>
              <a:cs typeface="Arial" charset="0"/>
            </a:endParaRPr>
          </a:p>
        </p:txBody>
      </p:sp>
      <p:sp>
        <p:nvSpPr>
          <p:cNvPr id="37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137317" y="2427734"/>
            <a:ext cx="330226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</a:rPr>
              <a:t>1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38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145631" y="2877329"/>
            <a:ext cx="330226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518E"/>
                </a:solidFill>
              </a:rPr>
              <a:t>2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953DAA2B-4643-4697-B61D-E4AA6AA0D8E2}"/>
              </a:ext>
            </a:extLst>
          </p:cNvPr>
          <p:cNvSpPr/>
          <p:nvPr/>
        </p:nvSpPr>
        <p:spPr>
          <a:xfrm>
            <a:off x="556295" y="2859782"/>
            <a:ext cx="8503479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7D6B"/>
                </a:solidFill>
                <a:cs typeface="Arial" charset="0"/>
              </a:rPr>
              <a:t>Интеграция</a:t>
            </a:r>
            <a:r>
              <a:rPr lang="ru-RU" sz="1200" b="1" dirty="0" smtClean="0">
                <a:solidFill>
                  <a:srgbClr val="262626"/>
                </a:solidFill>
                <a:cs typeface="Arial" charset="0"/>
              </a:rPr>
              <a:t> с МЭПР по водным ресурсам </a:t>
            </a:r>
            <a:r>
              <a:rPr lang="ru-RU" sz="1200" dirty="0" smtClean="0">
                <a:solidFill>
                  <a:srgbClr val="262626"/>
                </a:solidFill>
                <a:cs typeface="Arial" charset="0"/>
              </a:rPr>
              <a:t>(разработка МИО </a:t>
            </a:r>
            <a:r>
              <a:rPr lang="ru-RU" sz="1200" dirty="0" err="1" smtClean="0">
                <a:solidFill>
                  <a:srgbClr val="262626"/>
                </a:solidFill>
                <a:cs typeface="Arial" charset="0"/>
              </a:rPr>
              <a:t>земпроектов</a:t>
            </a:r>
            <a:r>
              <a:rPr lang="ru-RU" sz="1200" dirty="0" smtClean="0">
                <a:solidFill>
                  <a:srgbClr val="262626"/>
                </a:solidFill>
                <a:cs typeface="Arial" charset="0"/>
              </a:rPr>
              <a:t> </a:t>
            </a:r>
            <a:r>
              <a:rPr lang="ru-RU" sz="1200" dirty="0" err="1" smtClean="0">
                <a:solidFill>
                  <a:srgbClr val="262626"/>
                </a:solidFill>
                <a:cs typeface="Arial" charset="0"/>
              </a:rPr>
              <a:t>водоохранных</a:t>
            </a:r>
            <a:r>
              <a:rPr lang="ru-RU" sz="1200" dirty="0" smtClean="0">
                <a:solidFill>
                  <a:srgbClr val="262626"/>
                </a:solidFill>
                <a:cs typeface="Arial" charset="0"/>
              </a:rPr>
              <a:t> зон, полос, водных объектов, каналов и оросительных систем с занесением их в </a:t>
            </a:r>
            <a:r>
              <a:rPr lang="ru-RU" sz="1200" dirty="0" err="1" smtClean="0">
                <a:solidFill>
                  <a:srgbClr val="262626"/>
                </a:solidFill>
                <a:cs typeface="Arial" charset="0"/>
              </a:rPr>
              <a:t>информсистему</a:t>
            </a:r>
            <a:r>
              <a:rPr lang="ru-RU" sz="1200" dirty="0" smtClean="0">
                <a:solidFill>
                  <a:srgbClr val="262626"/>
                </a:solidFill>
                <a:cs typeface="Arial" charset="0"/>
              </a:rPr>
              <a:t>) </a:t>
            </a:r>
            <a:r>
              <a:rPr lang="ru-RU" sz="1200" b="1" dirty="0" smtClean="0">
                <a:solidFill>
                  <a:srgbClr val="262626"/>
                </a:solidFill>
                <a:cs typeface="Arial" charset="0"/>
              </a:rPr>
              <a:t>по мере готовности этих сведений.</a:t>
            </a:r>
            <a:endParaRPr lang="ru-RU" sz="1200" b="1" dirty="0">
              <a:solidFill>
                <a:srgbClr val="262626"/>
              </a:solidFill>
              <a:cs typeface="Arial" charset="0"/>
            </a:endParaRPr>
          </a:p>
        </p:txBody>
      </p:sp>
      <p:sp>
        <p:nvSpPr>
          <p:cNvPr id="41" name="Овал 40">
            <a:extLst>
              <a:ext uri="{FF2B5EF4-FFF2-40B4-BE49-F238E27FC236}">
                <a16:creationId xmlns="" xmlns:a16="http://schemas.microsoft.com/office/drawing/2014/main" id="{ED5F99BE-22A7-4419-B03D-10F9EBC73A1C}"/>
              </a:ext>
            </a:extLst>
          </p:cNvPr>
          <p:cNvSpPr/>
          <p:nvPr/>
        </p:nvSpPr>
        <p:spPr bwMode="auto">
          <a:xfrm>
            <a:off x="45974" y="3291830"/>
            <a:ext cx="539715" cy="5191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00518E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b="1" dirty="0">
              <a:solidFill>
                <a:srgbClr val="00518E"/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1" y="3347828"/>
            <a:ext cx="376049" cy="376049"/>
          </a:xfrm>
          <a:prstGeom prst="rect">
            <a:avLst/>
          </a:prstGeom>
        </p:spPr>
      </p:pic>
      <p:sp>
        <p:nvSpPr>
          <p:cNvPr id="50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145631" y="3867894"/>
            <a:ext cx="321912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</a:rPr>
              <a:t>1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51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145630" y="4329756"/>
            <a:ext cx="330227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518E"/>
                </a:solidFill>
              </a:rPr>
              <a:t>2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52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148110" y="4761804"/>
            <a:ext cx="327747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518E"/>
                </a:solidFill>
              </a:rPr>
              <a:t>3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585689" y="4659982"/>
            <a:ext cx="8450806" cy="4247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200" b="1" dirty="0" smtClean="0">
                <a:solidFill>
                  <a:srgbClr val="007D6B"/>
                </a:solidFill>
              </a:rPr>
              <a:t>Усиление ответственности </a:t>
            </a:r>
            <a:r>
              <a:rPr lang="ru-RU" sz="1200" b="1" dirty="0">
                <a:solidFill>
                  <a:srgbClr val="007D6B"/>
                </a:solidFill>
              </a:rPr>
              <a:t>акимов районов и заместителей акимов </a:t>
            </a:r>
            <a:r>
              <a:rPr lang="ru-RU" sz="1200" b="1" dirty="0" smtClean="0">
                <a:solidFill>
                  <a:srgbClr val="007D6B"/>
                </a:solidFill>
              </a:rPr>
              <a:t>областей</a:t>
            </a:r>
            <a:r>
              <a:rPr lang="ru-RU" sz="1200" b="1" dirty="0" smtClean="0">
                <a:solidFill>
                  <a:srgbClr val="262626"/>
                </a:solidFill>
              </a:rPr>
              <a:t>, </a:t>
            </a:r>
            <a:r>
              <a:rPr lang="ru-RU" sz="1200" b="1" dirty="0">
                <a:solidFill>
                  <a:srgbClr val="262626"/>
                </a:solidFill>
              </a:rPr>
              <a:t>курирующих земельные </a:t>
            </a:r>
            <a:r>
              <a:rPr lang="ru-RU" sz="1200" b="1" dirty="0" smtClean="0">
                <a:solidFill>
                  <a:srgbClr val="262626"/>
                </a:solidFill>
              </a:rPr>
              <a:t>отношения, в случае ненадлежащего выполнения ими функций осуществления мониторинга по выявлению неиспользуемых земель.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5689" y="3841416"/>
            <a:ext cx="847408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200" b="1" dirty="0">
                <a:solidFill>
                  <a:srgbClr val="262626"/>
                </a:solidFill>
              </a:rPr>
              <a:t>До конца 2023 года принять меры в отношении </a:t>
            </a:r>
            <a:r>
              <a:rPr lang="ru-RU" sz="1200" b="1" dirty="0">
                <a:solidFill>
                  <a:srgbClr val="007D6B"/>
                </a:solidFill>
              </a:rPr>
              <a:t>5 млн. га сельхозземель</a:t>
            </a:r>
            <a:r>
              <a:rPr lang="ru-RU" sz="1200" b="1" dirty="0">
                <a:solidFill>
                  <a:srgbClr val="262626"/>
                </a:solidFill>
              </a:rPr>
              <a:t>, неиспользуемых или выданных с нарушением </a:t>
            </a:r>
            <a:r>
              <a:rPr lang="ru-RU" sz="1200" b="1" dirty="0" smtClean="0">
                <a:solidFill>
                  <a:srgbClr val="262626"/>
                </a:solidFill>
              </a:rPr>
              <a:t>законодательства, с последующим вовлечением их в оборот. Работа по выявлению неиспользуемых земель и вовлечению их оборот будет продолжена на постоянной основе.</a:t>
            </a:r>
            <a:endParaRPr lang="ru-RU" sz="1200" b="1" dirty="0">
              <a:solidFill>
                <a:srgbClr val="262626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81747" y="4401450"/>
            <a:ext cx="8454748" cy="25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200" b="1" dirty="0" smtClean="0">
                <a:solidFill>
                  <a:srgbClr val="262626"/>
                </a:solidFill>
              </a:rPr>
              <a:t>Выделение </a:t>
            </a:r>
            <a:r>
              <a:rPr lang="ru-RU" sz="1200" b="1" dirty="0">
                <a:solidFill>
                  <a:srgbClr val="262626"/>
                </a:solidFill>
              </a:rPr>
              <a:t>дополнительно </a:t>
            </a:r>
            <a:r>
              <a:rPr lang="ru-RU" sz="1200" b="1" dirty="0">
                <a:solidFill>
                  <a:srgbClr val="007D6B"/>
                </a:solidFill>
              </a:rPr>
              <a:t>200 штатных единиц </a:t>
            </a:r>
            <a:r>
              <a:rPr lang="ru-RU" sz="1200" b="1" dirty="0">
                <a:solidFill>
                  <a:srgbClr val="262626"/>
                </a:solidFill>
              </a:rPr>
              <a:t>для укрепления территориальных земельных инспекций</a:t>
            </a:r>
            <a:r>
              <a:rPr lang="ru-RU" sz="1200" b="1" dirty="0" smtClean="0">
                <a:solidFill>
                  <a:srgbClr val="262626"/>
                </a:solidFill>
              </a:rPr>
              <a:t>.</a:t>
            </a:r>
            <a:endParaRPr lang="ru-RU" sz="1200" b="1" dirty="0">
              <a:solidFill>
                <a:srgbClr val="26262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7772" y="3313225"/>
            <a:ext cx="8462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700"/>
            <a:r>
              <a:rPr lang="ru-RU" sz="1600" b="1" dirty="0" smtClean="0">
                <a:solidFill>
                  <a:srgbClr val="00518E"/>
                </a:solidFill>
                <a:cs typeface="Arial" charset="0"/>
              </a:rPr>
              <a:t>Возврат неиспользуемых или выданных с нарушением законодательства сельхозземель и вовлечение их в оборот </a:t>
            </a:r>
            <a:endParaRPr lang="ru-RU" sz="1600" b="1" dirty="0">
              <a:solidFill>
                <a:srgbClr val="00518E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8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Загнутый угол 31"/>
          <p:cNvSpPr/>
          <p:nvPr/>
        </p:nvSpPr>
        <p:spPr bwMode="auto">
          <a:xfrm>
            <a:off x="3961495" y="602651"/>
            <a:ext cx="2309323" cy="528939"/>
          </a:xfrm>
          <a:prstGeom prst="foldedCorner">
            <a:avLst>
              <a:gd name="adj" fmla="val 31059"/>
            </a:avLst>
          </a:prstGeom>
          <a:pattFill prst="pct10">
            <a:fgClr>
              <a:srgbClr val="00518E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930334" y="2385659"/>
            <a:ext cx="432048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4"/>
          <p:cNvSpPr txBox="1">
            <a:spLocks/>
          </p:cNvSpPr>
          <p:nvPr/>
        </p:nvSpPr>
        <p:spPr>
          <a:xfrm>
            <a:off x="0" y="50425"/>
            <a:ext cx="8856476" cy="3008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 b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600" dirty="0">
                <a:ea typeface="+mn-ea"/>
                <a:cs typeface="Arial" panose="020B0604020202020204" pitchFamily="34" charset="0"/>
              </a:rPr>
              <a:t>ПОВЫШЕНИЕ ДОХОДОВ СЕЛЬСКОГО НАСЕЛЕНИЯ</a:t>
            </a:r>
          </a:p>
          <a:p>
            <a:endParaRPr lang="ru-RU" sz="1600" dirty="0"/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1578407" y="1665579"/>
            <a:ext cx="7541949" cy="480129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 smtClean="0"/>
              <a:t>НА МАСШТАБИРОВАНИЕ ПИЛОТНОГО ПРОЕКТА «ПОВЫШЕНИЕ ДОХОДОВ СЕЛЬСКОГО НАСЕЛЕНИЯ» </a:t>
            </a:r>
            <a:r>
              <a:rPr lang="ru-RU" sz="1400" b="1" dirty="0">
                <a:solidFill>
                  <a:srgbClr val="00518E"/>
                </a:solidFill>
              </a:rPr>
              <a:t>ПРЕДУСМОТРЕНО </a:t>
            </a:r>
            <a:r>
              <a:rPr lang="ru-RU" sz="1400" b="1" dirty="0" smtClean="0">
                <a:solidFill>
                  <a:srgbClr val="00B050"/>
                </a:solidFill>
              </a:rPr>
              <a:t>1 ТРЛН. ТЕНГЕ, </a:t>
            </a:r>
            <a:r>
              <a:rPr lang="ru-RU" sz="1400" dirty="0" smtClean="0"/>
              <a:t>В ТОМ ЧИСЛЕ </a:t>
            </a:r>
            <a:r>
              <a:rPr lang="ru-RU" sz="1400" b="1" dirty="0" smtClean="0">
                <a:solidFill>
                  <a:srgbClr val="00518E"/>
                </a:solidFill>
              </a:rPr>
              <a:t>НА 2023 ГОД 100 МЛРД. ТЕНГЕ</a:t>
            </a:r>
            <a:endParaRPr lang="ru-RU" sz="1400" b="1" dirty="0">
              <a:solidFill>
                <a:srgbClr val="00518E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1578408" y="2163918"/>
            <a:ext cx="7529827" cy="480129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just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sz="1400" dirty="0"/>
              <a:t>МИКРОКРЕДИТЫ СО СТАВКОЙ ВОЗНАГРАЖДЕНИЯ </a:t>
            </a:r>
            <a:r>
              <a:rPr lang="ru-RU" sz="1400" b="1" dirty="0" smtClean="0">
                <a:solidFill>
                  <a:srgbClr val="00518E"/>
                </a:solidFill>
              </a:rPr>
              <a:t>2,5</a:t>
            </a:r>
            <a:r>
              <a:rPr lang="ru-RU" sz="1400" b="1" dirty="0">
                <a:solidFill>
                  <a:srgbClr val="00518E"/>
                </a:solidFill>
              </a:rPr>
              <a:t>%</a:t>
            </a:r>
            <a:r>
              <a:rPr lang="ru-RU" sz="1400" dirty="0"/>
              <a:t> С МАКСИМАЛЬНЫМ СРОКОМ </a:t>
            </a:r>
            <a:r>
              <a:rPr lang="ru-RU" sz="1400" b="1" dirty="0" smtClean="0">
                <a:solidFill>
                  <a:srgbClr val="00518E"/>
                </a:solidFill>
              </a:rPr>
              <a:t>ОТ </a:t>
            </a:r>
            <a:r>
              <a:rPr lang="ru-RU" sz="1400" b="1" dirty="0">
                <a:solidFill>
                  <a:srgbClr val="00518E"/>
                </a:solidFill>
              </a:rPr>
              <a:t>5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00518E"/>
                </a:solidFill>
              </a:rPr>
              <a:t>ДО </a:t>
            </a:r>
            <a:r>
              <a:rPr lang="ru-RU" sz="1400" b="1" dirty="0">
                <a:solidFill>
                  <a:srgbClr val="00518E"/>
                </a:solidFill>
              </a:rPr>
              <a:t>7 ЛЕТ</a:t>
            </a:r>
          </a:p>
        </p:txBody>
      </p:sp>
      <p:cxnSp>
        <p:nvCxnSpPr>
          <p:cNvPr id="83" name="Прямая соединительная линия 82"/>
          <p:cNvCxnSpPr/>
          <p:nvPr/>
        </p:nvCxnSpPr>
        <p:spPr>
          <a:xfrm>
            <a:off x="930334" y="1881603"/>
            <a:ext cx="432048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Овал 83"/>
          <p:cNvSpPr/>
          <p:nvPr/>
        </p:nvSpPr>
        <p:spPr>
          <a:xfrm>
            <a:off x="1390940" y="1856777"/>
            <a:ext cx="72000" cy="720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Oval 234">
            <a:extLst>
              <a:ext uri="{FF2B5EF4-FFF2-40B4-BE49-F238E27FC236}">
                <a16:creationId xmlns="" xmlns:a16="http://schemas.microsoft.com/office/drawing/2014/main" id="{76F2DD20-F1A3-46E7-AE4C-332003E07E64}"/>
              </a:ext>
            </a:extLst>
          </p:cNvPr>
          <p:cNvSpPr/>
          <p:nvPr/>
        </p:nvSpPr>
        <p:spPr bwMode="gray">
          <a:xfrm>
            <a:off x="727707" y="1275606"/>
            <a:ext cx="490659" cy="461982"/>
          </a:xfrm>
          <a:prstGeom prst="ellipse">
            <a:avLst/>
          </a:prstGeom>
          <a:solidFill>
            <a:schemeClr val="bg1"/>
          </a:solidFill>
          <a:ln w="28575" cap="flat" cmpd="sng" algn="ctr">
            <a:solidFill>
              <a:srgbClr val="00518E"/>
            </a:solidFill>
            <a:prstDash val="solid"/>
          </a:ln>
          <a:effectLst/>
        </p:spPr>
        <p:txBody>
          <a:bodyPr rot="0" spcFirstLastPara="0" vertOverflow="overflow" horzOverflow="overflow" vert="horz" wrap="square" lIns="67211" tIns="33605" rIns="67211" bIns="3360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600" kern="0" dirty="0">
              <a:solidFill>
                <a:srgbClr val="000000"/>
              </a:solidFill>
              <a:latin typeface="Arial" panose="020B0604020202020204" pitchFamily="34" charset="0"/>
              <a:ea typeface="ＭＳ Ｐゴシック"/>
            </a:endParaRP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18" y="1377547"/>
            <a:ext cx="346643" cy="245958"/>
          </a:xfrm>
          <a:prstGeom prst="rect">
            <a:avLst/>
          </a:prstGeom>
        </p:spPr>
      </p:pic>
      <p:sp>
        <p:nvSpPr>
          <p:cNvPr id="106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1231574" y="1736652"/>
            <a:ext cx="330226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</a:rPr>
              <a:t>1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107" name="Sev01">
            <a:extLst>
              <a:ext uri="{FF2B5EF4-FFF2-40B4-BE49-F238E27FC236}">
                <a16:creationId xmlns="" xmlns:a16="http://schemas.microsoft.com/office/drawing/2014/main" id="{FF12124F-8D64-459E-80F0-0F502F5D1A25}"/>
              </a:ext>
            </a:extLst>
          </p:cNvPr>
          <p:cNvSpPr>
            <a:spLocks noChangeAspect="1"/>
          </p:cNvSpPr>
          <p:nvPr/>
        </p:nvSpPr>
        <p:spPr>
          <a:xfrm>
            <a:off x="1238067" y="2229383"/>
            <a:ext cx="330226" cy="330226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518E"/>
                </a:solidFill>
              </a:rPr>
              <a:t>2</a:t>
            </a:r>
            <a:endParaRPr lang="en-US" sz="2000" b="1" dirty="0">
              <a:solidFill>
                <a:srgbClr val="00518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12261" y="747627"/>
            <a:ext cx="291072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kk-KZ" b="1" dirty="0" smtClean="0">
                <a:solidFill>
                  <a:srgbClr val="00518E"/>
                </a:solidFill>
              </a:rPr>
              <a:t>ВЫДАЧА МИКРОКРЕДИТОВ</a:t>
            </a:r>
            <a:endParaRPr lang="kk-KZ" b="1" dirty="0">
              <a:solidFill>
                <a:srgbClr val="00518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 bwMode="auto">
          <a:xfrm rot="5400000">
            <a:off x="4509949" y="651020"/>
            <a:ext cx="108383" cy="117822"/>
          </a:xfrm>
          <a:prstGeom prst="rtTriangle">
            <a:avLst/>
          </a:prstGeom>
          <a:solidFill>
            <a:schemeClr val="bg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 bwMode="auto">
          <a:xfrm rot="5400000">
            <a:off x="7133482" y="655859"/>
            <a:ext cx="108382" cy="109833"/>
          </a:xfrm>
          <a:prstGeom prst="rtTriangle">
            <a:avLst/>
          </a:prstGeom>
          <a:solidFill>
            <a:schemeClr val="bg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="" xmlns:a16="http://schemas.microsoft.com/office/drawing/2014/main" id="{F7582AA7-EDB8-4B9B-B3E7-EA37BC6CAFCD}"/>
              </a:ext>
            </a:extLst>
          </p:cNvPr>
          <p:cNvSpPr/>
          <p:nvPr/>
        </p:nvSpPr>
        <p:spPr>
          <a:xfrm>
            <a:off x="4139952" y="761669"/>
            <a:ext cx="1872628" cy="3135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2400" b="1" dirty="0" smtClean="0"/>
              <a:t>1 трлн. тенге</a:t>
            </a:r>
          </a:p>
        </p:txBody>
      </p:sp>
      <p:sp>
        <p:nvSpPr>
          <p:cNvPr id="59" name="Прямоугольный треугольник 58"/>
          <p:cNvSpPr/>
          <p:nvPr/>
        </p:nvSpPr>
        <p:spPr bwMode="auto">
          <a:xfrm rot="5400000">
            <a:off x="4564412" y="655013"/>
            <a:ext cx="108382" cy="109833"/>
          </a:xfrm>
          <a:prstGeom prst="rtTriangle">
            <a:avLst/>
          </a:prstGeom>
          <a:solidFill>
            <a:schemeClr val="bg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0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>
            <a:off x="1557183" y="-732520"/>
            <a:ext cx="57730" cy="2813070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63" name="Rectangle 24">
            <a:extLst>
              <a:ext uri="{FF2B5EF4-FFF2-40B4-BE49-F238E27FC236}">
                <a16:creationId xmlns:a16="http://schemas.microsoft.com/office/drawing/2014/main" xmlns="" id="{BE978A03-E1E4-4573-8FAE-093A5606C8D9}"/>
              </a:ext>
            </a:extLst>
          </p:cNvPr>
          <p:cNvSpPr/>
          <p:nvPr/>
        </p:nvSpPr>
        <p:spPr>
          <a:xfrm rot="16200000" flipH="1">
            <a:off x="1568342" y="-273465"/>
            <a:ext cx="52548" cy="2830207"/>
          </a:xfrm>
          <a:prstGeom prst="rect">
            <a:avLst/>
          </a:prstGeom>
          <a:pattFill prst="dkUpDiag">
            <a:fgClr>
              <a:srgbClr val="95C7F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66" name="Chevron2">
            <a:extLst>
              <a:ext uri="{FF2B5EF4-FFF2-40B4-BE49-F238E27FC236}">
                <a16:creationId xmlns:a16="http://schemas.microsoft.com/office/drawing/2014/main" xmlns="" id="{2B353C84-BCC0-44B3-BBE3-8BD9A6A92651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3320500" y="678789"/>
            <a:ext cx="242768" cy="391613"/>
          </a:xfrm>
          <a:custGeom>
            <a:avLst/>
            <a:gdLst/>
            <a:ahLst/>
            <a:cxnLst/>
            <a:rect l="0" t="0" r="0" b="0"/>
            <a:pathLst>
              <a:path w="2984501" h="5080001">
                <a:moveTo>
                  <a:pt x="0" y="0"/>
                </a:moveTo>
                <a:lnTo>
                  <a:pt x="1524000" y="0"/>
                </a:lnTo>
                <a:lnTo>
                  <a:pt x="2984500" y="2540000"/>
                </a:lnTo>
                <a:lnTo>
                  <a:pt x="1524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gradFill>
            <a:gsLst>
              <a:gs pos="0">
                <a:srgbClr val="196491">
                  <a:lumMod val="5000"/>
                  <a:lumOff val="95000"/>
                  <a:alpha val="18000"/>
                </a:srgbClr>
              </a:gs>
              <a:gs pos="13000">
                <a:schemeClr val="accent5">
                  <a:lumMod val="75000"/>
                </a:schemeClr>
              </a:gs>
              <a:gs pos="39000">
                <a:schemeClr val="accent6"/>
              </a:gs>
              <a:gs pos="100000">
                <a:srgbClr val="FFC000"/>
              </a:gs>
            </a:gsLst>
            <a:lin ang="16200000" scaled="1"/>
          </a:gra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8" name="Прямоугольный треугольник 67"/>
          <p:cNvSpPr/>
          <p:nvPr/>
        </p:nvSpPr>
        <p:spPr bwMode="auto">
          <a:xfrm rot="5400000">
            <a:off x="6275538" y="622815"/>
            <a:ext cx="108383" cy="117822"/>
          </a:xfrm>
          <a:prstGeom prst="rtTriangle">
            <a:avLst/>
          </a:prstGeom>
          <a:solidFill>
            <a:schemeClr val="bg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Загнутый угол 69"/>
          <p:cNvSpPr/>
          <p:nvPr/>
        </p:nvSpPr>
        <p:spPr bwMode="auto">
          <a:xfrm>
            <a:off x="7316084" y="633535"/>
            <a:ext cx="1424049" cy="528939"/>
          </a:xfrm>
          <a:prstGeom prst="foldedCorner">
            <a:avLst>
              <a:gd name="adj" fmla="val 31059"/>
            </a:avLst>
          </a:prstGeom>
          <a:pattFill prst="pct10">
            <a:fgClr>
              <a:srgbClr val="00518E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="" xmlns:a16="http://schemas.microsoft.com/office/drawing/2014/main" id="{F7582AA7-EDB8-4B9B-B3E7-EA37BC6CAFCD}"/>
              </a:ext>
            </a:extLst>
          </p:cNvPr>
          <p:cNvSpPr/>
          <p:nvPr/>
        </p:nvSpPr>
        <p:spPr>
          <a:xfrm>
            <a:off x="7286857" y="695562"/>
            <a:ext cx="131318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2000" b="1" dirty="0" smtClean="0"/>
              <a:t>+ 350 тыс.</a:t>
            </a:r>
          </a:p>
          <a:p>
            <a:pPr algn="ctr">
              <a:lnSpc>
                <a:spcPts val="1500"/>
              </a:lnSpc>
            </a:pPr>
            <a:r>
              <a:rPr lang="ru-RU" sz="1100" i="1" dirty="0" smtClean="0"/>
              <a:t>раб. мест</a:t>
            </a:r>
            <a:endParaRPr lang="ru-RU" sz="2000" b="1" dirty="0"/>
          </a:p>
        </p:txBody>
      </p:sp>
      <p:sp>
        <p:nvSpPr>
          <p:cNvPr id="74" name="Прямоугольный треугольник 73"/>
          <p:cNvSpPr/>
          <p:nvPr/>
        </p:nvSpPr>
        <p:spPr bwMode="auto">
          <a:xfrm rot="5400000">
            <a:off x="7059988" y="632810"/>
            <a:ext cx="108382" cy="109833"/>
          </a:xfrm>
          <a:prstGeom prst="rtTriangle">
            <a:avLst/>
          </a:prstGeom>
          <a:solidFill>
            <a:schemeClr val="bg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6" name="Нашивка 85"/>
          <p:cNvSpPr/>
          <p:nvPr/>
        </p:nvSpPr>
        <p:spPr>
          <a:xfrm>
            <a:off x="1001723" y="2715766"/>
            <a:ext cx="7962765" cy="602331"/>
          </a:xfrm>
          <a:prstGeom prst="chevron">
            <a:avLst>
              <a:gd name="adj" fmla="val 26755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i="1" dirty="0">
                <a:solidFill>
                  <a:schemeClr val="tx1"/>
                </a:solidFill>
                <a:cs typeface="Arial" charset="0"/>
              </a:rPr>
              <a:t>Разработана Дорожная карта по масштабированию пилотного проекта по повышению доходов сельских жителей на 2023-2025 годы </a:t>
            </a:r>
          </a:p>
        </p:txBody>
      </p:sp>
      <p:sp>
        <p:nvSpPr>
          <p:cNvPr id="90" name="Нашивка 89"/>
          <p:cNvSpPr/>
          <p:nvPr/>
        </p:nvSpPr>
        <p:spPr>
          <a:xfrm>
            <a:off x="179512" y="2724828"/>
            <a:ext cx="877304" cy="597470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b="1" i="1" dirty="0" smtClean="0">
                <a:solidFill>
                  <a:schemeClr val="bg1"/>
                </a:solidFill>
                <a:cs typeface="Arial" charset="0"/>
              </a:rPr>
              <a:t>1</a:t>
            </a:r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2" name="Нашивка 91"/>
          <p:cNvSpPr/>
          <p:nvPr/>
        </p:nvSpPr>
        <p:spPr>
          <a:xfrm>
            <a:off x="1001723" y="3435846"/>
            <a:ext cx="7962765" cy="602331"/>
          </a:xfrm>
          <a:prstGeom prst="chevron">
            <a:avLst>
              <a:gd name="adj" fmla="val 26755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i="1" dirty="0">
                <a:solidFill>
                  <a:schemeClr val="tx1"/>
                </a:solidFill>
                <a:cs typeface="Arial" charset="0"/>
              </a:rPr>
              <a:t>Утверждены Правила микрокредитования в сельских населенных пунктах и малых городах</a:t>
            </a:r>
          </a:p>
        </p:txBody>
      </p:sp>
      <p:sp>
        <p:nvSpPr>
          <p:cNvPr id="93" name="Нашивка 92"/>
          <p:cNvSpPr/>
          <p:nvPr/>
        </p:nvSpPr>
        <p:spPr>
          <a:xfrm>
            <a:off x="179512" y="3444908"/>
            <a:ext cx="877304" cy="597470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b="1" i="1" dirty="0" smtClean="0">
                <a:solidFill>
                  <a:schemeClr val="bg1"/>
                </a:solidFill>
                <a:cs typeface="Arial" charset="0"/>
              </a:rPr>
              <a:t>2</a:t>
            </a:r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cxnSp>
        <p:nvCxnSpPr>
          <p:cNvPr id="98" name="Прямая соединительная линия 97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34419" y="411510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hevron2">
            <a:extLst>
              <a:ext uri="{FF2B5EF4-FFF2-40B4-BE49-F238E27FC236}">
                <a16:creationId xmlns:a16="http://schemas.microsoft.com/office/drawing/2014/main" xmlns="" id="{2B353C84-BCC0-44B3-BBE3-8BD9A6A92651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6648528" y="678788"/>
            <a:ext cx="242768" cy="391613"/>
          </a:xfrm>
          <a:custGeom>
            <a:avLst/>
            <a:gdLst/>
            <a:ahLst/>
            <a:cxnLst/>
            <a:rect l="0" t="0" r="0" b="0"/>
            <a:pathLst>
              <a:path w="2984501" h="5080001">
                <a:moveTo>
                  <a:pt x="0" y="0"/>
                </a:moveTo>
                <a:lnTo>
                  <a:pt x="1524000" y="0"/>
                </a:lnTo>
                <a:lnTo>
                  <a:pt x="2984500" y="2540000"/>
                </a:lnTo>
                <a:lnTo>
                  <a:pt x="1524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gradFill>
            <a:gsLst>
              <a:gs pos="0">
                <a:srgbClr val="196491">
                  <a:lumMod val="5000"/>
                  <a:lumOff val="95000"/>
                  <a:alpha val="18000"/>
                </a:srgbClr>
              </a:gs>
              <a:gs pos="13000">
                <a:schemeClr val="accent5">
                  <a:lumMod val="75000"/>
                </a:schemeClr>
              </a:gs>
              <a:gs pos="39000">
                <a:schemeClr val="accent6"/>
              </a:gs>
              <a:gs pos="100000">
                <a:srgbClr val="FFC000"/>
              </a:gs>
            </a:gsLst>
            <a:lin ang="16200000" scaled="1"/>
          </a:gra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err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F49986B6-B377-4C44-B5F1-4D238670FE56}"/>
              </a:ext>
            </a:extLst>
          </p:cNvPr>
          <p:cNvSpPr txBox="1"/>
          <p:nvPr/>
        </p:nvSpPr>
        <p:spPr>
          <a:xfrm>
            <a:off x="220273" y="4371950"/>
            <a:ext cx="8744215" cy="341630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marL="0" lvl="1" indent="0" algn="ctr" defTabSz="666734">
              <a:lnSpc>
                <a:spcPct val="90000"/>
              </a:lnSpc>
              <a:spcAft>
                <a:spcPct val="15000"/>
              </a:spcAft>
              <a:defRPr/>
            </a:pPr>
            <a:r>
              <a:rPr lang="ru-RU" dirty="0" smtClean="0"/>
              <a:t>ПРОГРАММОЙ БУДЕТ ОХВАЧЕНА </a:t>
            </a:r>
            <a:r>
              <a:rPr lang="ru-RU" b="1" dirty="0" smtClean="0">
                <a:solidFill>
                  <a:srgbClr val="FF0000"/>
                </a:solidFill>
              </a:rPr>
              <a:t>ПОЛОВИНА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518E"/>
                </a:solidFill>
              </a:rPr>
              <a:t>ЛИЧНЫХ ПОДСОБНЫХ ХОЗЯЙСТВ</a:t>
            </a:r>
            <a:endParaRPr lang="ru-RU" b="1" dirty="0">
              <a:solidFill>
                <a:srgbClr val="0051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8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139367" y="2067694"/>
            <a:ext cx="8856476" cy="3008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 b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600" dirty="0" smtClean="0">
                <a:ea typeface="+mn-ea"/>
                <a:cs typeface="Arial" panose="020B0604020202020204" pitchFamily="34" charset="0"/>
              </a:rPr>
              <a:t>ОПЫТ СЕВЕРО-КАЗАХСТАНСКОЙ ОБЛАСТИ ПО ФИНАНСИРОВАНИЮ</a:t>
            </a:r>
          </a:p>
          <a:p>
            <a:pPr>
              <a:defRPr/>
            </a:pPr>
            <a:r>
              <a:rPr lang="ru-RU" sz="1600" dirty="0" smtClean="0">
                <a:ea typeface="+mn-ea"/>
                <a:cs typeface="Arial" panose="020B0604020202020204" pitchFamily="34" charset="0"/>
              </a:rPr>
              <a:t> ИНВЕСТИЦИОННЫХ ПРОЕКТОВ В АПК </a:t>
            </a:r>
            <a:endParaRPr lang="ru-RU" sz="1600" dirty="0"/>
          </a:p>
        </p:txBody>
      </p:sp>
      <p:sp>
        <p:nvSpPr>
          <p:cNvPr id="34" name="Нашивка 33"/>
          <p:cNvSpPr/>
          <p:nvPr/>
        </p:nvSpPr>
        <p:spPr>
          <a:xfrm>
            <a:off x="952894" y="3073078"/>
            <a:ext cx="7962765" cy="602331"/>
          </a:xfrm>
          <a:prstGeom prst="chevron">
            <a:avLst>
              <a:gd name="adj" fmla="val 26755"/>
            </a:avLst>
          </a:prstGeom>
          <a:solidFill>
            <a:schemeClr val="bg1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tx1"/>
                </a:solidFill>
                <a:cs typeface="Arial" charset="0"/>
              </a:rPr>
              <a:t>ИМПОРТОЗАМЕЩЕНИЕ И НАСЫЩЕНИЕ ВНУТРЕННЕГО РЫНКА ОТДЕЛЬНЫМИ ВИДАМИ СОЦИАЛЬНО ЗНАЧИМЫХ ПРОДОВОЛЬСТВЕННЫХ ТОВАРОВ</a:t>
            </a:r>
            <a:endParaRPr lang="ru-RU" sz="14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179512" y="3075508"/>
            <a:ext cx="877304" cy="597470"/>
          </a:xfrm>
          <a:prstGeom prst="chevron">
            <a:avLst>
              <a:gd name="adj" fmla="val 26755"/>
            </a:avLst>
          </a:prstGeom>
          <a:solidFill>
            <a:srgbClr val="00518E"/>
          </a:solid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b="1" i="1" dirty="0" smtClean="0">
                <a:solidFill>
                  <a:schemeClr val="bg1"/>
                </a:solidFill>
                <a:cs typeface="Arial" charset="0"/>
              </a:rPr>
              <a:t>ЦЕЛЬ</a:t>
            </a:r>
            <a:endParaRPr lang="ru-RU" sz="1050" b="1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E0D534DE-2D5F-41BB-B3A6-B980B598BEA9}"/>
              </a:ext>
            </a:extLst>
          </p:cNvPr>
          <p:cNvSpPr/>
          <p:nvPr/>
        </p:nvSpPr>
        <p:spPr>
          <a:xfrm>
            <a:off x="258217" y="805124"/>
            <a:ext cx="8627566" cy="758513"/>
          </a:xfrm>
          <a:prstGeom prst="rect">
            <a:avLst/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98B8815-747D-4052-82A9-9F928DEB6232}"/>
              </a:ext>
            </a:extLst>
          </p:cNvPr>
          <p:cNvSpPr txBox="1"/>
          <p:nvPr/>
        </p:nvSpPr>
        <p:spPr>
          <a:xfrm>
            <a:off x="1762187" y="474459"/>
            <a:ext cx="602068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400" b="1">
                <a:cs typeface="Arial" charset="0"/>
              </a:defRPr>
            </a:lvl1pPr>
          </a:lstStyle>
          <a:p>
            <a:r>
              <a:rPr lang="ru-RU" sz="1800" dirty="0" smtClean="0">
                <a:solidFill>
                  <a:srgbClr val="00518E"/>
                </a:solidFill>
                <a:cs typeface="Arial" pitchFamily="34" charset="0"/>
              </a:rPr>
              <a:t>В 2023-2030 ГГ. БУДЕТ РЕАЛИЗОВАНО </a:t>
            </a:r>
            <a:endParaRPr lang="x-none" sz="1800" dirty="0">
              <a:solidFill>
                <a:srgbClr val="00518E"/>
              </a:solidFill>
              <a:cs typeface="Arial" pitchFamily="34" charset="0"/>
            </a:endParaRPr>
          </a:p>
        </p:txBody>
      </p:sp>
      <p:grpSp>
        <p:nvGrpSpPr>
          <p:cNvPr id="42" name="Группа 99">
            <a:extLst>
              <a:ext uri="{FF2B5EF4-FFF2-40B4-BE49-F238E27FC236}">
                <a16:creationId xmlns:a16="http://schemas.microsoft.com/office/drawing/2014/main" xmlns="" id="{5A6E5B14-42E7-49CD-8BD8-68D3E398C3C7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4572000" y="1072358"/>
            <a:ext cx="523697" cy="293156"/>
            <a:chOff x="5048874" y="1509126"/>
            <a:chExt cx="459230" cy="630576"/>
          </a:xfrm>
          <a:solidFill>
            <a:schemeClr val="accent2"/>
          </a:solidFill>
        </p:grpSpPr>
        <p:sp>
          <p:nvSpPr>
            <p:cNvPr id="43" name="Chevron2">
              <a:extLst>
                <a:ext uri="{FF2B5EF4-FFF2-40B4-BE49-F238E27FC236}">
                  <a16:creationId xmlns:a16="http://schemas.microsoft.com/office/drawing/2014/main" xmlns="" id="{A774A691-1701-4FF3-8CE6-C8E3CE32FF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779" y="1548298"/>
              <a:ext cx="243907" cy="552232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44" name="Chevron2">
              <a:extLst>
                <a:ext uri="{FF2B5EF4-FFF2-40B4-BE49-F238E27FC236}">
                  <a16:creationId xmlns:a16="http://schemas.microsoft.com/office/drawing/2014/main" xmlns="" id="{E487CAA0-057E-43E5-968C-B4F7D3FFF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9898" y="1509126"/>
              <a:ext cx="278206" cy="630576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6290089" y="987574"/>
            <a:ext cx="1361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 smtClean="0">
                <a:cs typeface="Arial" pitchFamily="34" charset="0"/>
              </a:rPr>
              <a:t>трлн. </a:t>
            </a:r>
            <a:r>
              <a:rPr lang="ru-RU" sz="2400" b="1" dirty="0" err="1" smtClean="0">
                <a:cs typeface="Arial" pitchFamily="34" charset="0"/>
              </a:rPr>
              <a:t>тг</a:t>
            </a:r>
            <a:r>
              <a:rPr lang="ru-RU" sz="2400" b="1" dirty="0" smtClean="0">
                <a:cs typeface="Arial" pitchFamily="34" charset="0"/>
              </a:rPr>
              <a:t>.</a:t>
            </a:r>
            <a:endParaRPr lang="ru-RU" sz="2400" dirty="0">
              <a:cs typeface="Arial" pitchFamily="34" charset="0"/>
            </a:endParaRPr>
          </a:p>
        </p:txBody>
      </p:sp>
      <p:sp>
        <p:nvSpPr>
          <p:cNvPr id="48" name="Нашивка 47"/>
          <p:cNvSpPr/>
          <p:nvPr/>
        </p:nvSpPr>
        <p:spPr>
          <a:xfrm>
            <a:off x="1979712" y="987574"/>
            <a:ext cx="2297078" cy="461665"/>
          </a:xfrm>
          <a:prstGeom prst="chevron">
            <a:avLst/>
          </a:prstGeom>
          <a:pattFill prst="ltDnDiag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cs typeface="Arial" charset="0"/>
              </a:rPr>
              <a:t>ИНВЕСТИЦИОННЫХ ПРОЕКТОВ</a:t>
            </a:r>
            <a:endParaRPr lang="ru-RU" sz="14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49" name="Oval 51">
            <a:extLst>
              <a:ext uri="{FF2B5EF4-FFF2-40B4-BE49-F238E27FC236}">
                <a16:creationId xmlns=""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395536" y="886183"/>
            <a:ext cx="1632192" cy="605447"/>
          </a:xfrm>
          <a:prstGeom prst="ellipse">
            <a:avLst/>
          </a:prstGeom>
          <a:solidFill>
            <a:srgbClr val="00518E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</a:rPr>
              <a:t>1,5 тыс.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51" name="Oval 51">
            <a:extLst>
              <a:ext uri="{FF2B5EF4-FFF2-40B4-BE49-F238E27FC236}">
                <a16:creationId xmlns=""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5530513" y="990451"/>
            <a:ext cx="754987" cy="445319"/>
          </a:xfrm>
          <a:prstGeom prst="ellipse">
            <a:avLst/>
          </a:prstGeom>
          <a:solidFill>
            <a:srgbClr val="00518E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3200" b="1" dirty="0" smtClean="0">
                <a:solidFill>
                  <a:srgbClr val="FFFFFF"/>
                </a:solidFill>
              </a:rPr>
              <a:t>3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53" name="Нашивка 52"/>
          <p:cNvSpPr/>
          <p:nvPr/>
        </p:nvSpPr>
        <p:spPr>
          <a:xfrm>
            <a:off x="2059101" y="2711316"/>
            <a:ext cx="2300950" cy="277569"/>
          </a:xfrm>
          <a:prstGeom prst="chevron">
            <a:avLst/>
          </a:prstGeom>
          <a:pattFill prst="ltDnDiag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cs typeface="Arial" charset="0"/>
              </a:rPr>
              <a:t>МОЛОЧНО-ТОВАРНЫХ ФЕРМ</a:t>
            </a:r>
            <a:endParaRPr lang="ru-RU" sz="105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54" name="Oval 51">
            <a:extLst>
              <a:ext uri="{FF2B5EF4-FFF2-40B4-BE49-F238E27FC236}">
                <a16:creationId xmlns=""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1496646" y="2657445"/>
            <a:ext cx="531082" cy="367775"/>
          </a:xfrm>
          <a:prstGeom prst="ellipse">
            <a:avLst/>
          </a:prstGeom>
          <a:solidFill>
            <a:srgbClr val="00518E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65</a:t>
            </a:r>
            <a:endParaRPr lang="en-US" sz="2000" b="1" dirty="0">
              <a:solidFill>
                <a:srgbClr val="FFFFFF"/>
              </a:solidFill>
            </a:endParaRPr>
          </a:p>
        </p:txBody>
      </p:sp>
      <p:grpSp>
        <p:nvGrpSpPr>
          <p:cNvPr id="55" name="Группа 99">
            <a:extLst>
              <a:ext uri="{FF2B5EF4-FFF2-40B4-BE49-F238E27FC236}">
                <a16:creationId xmlns:a16="http://schemas.microsoft.com/office/drawing/2014/main" xmlns="" id="{5A6E5B14-42E7-49CD-8BD8-68D3E398C3C7}"/>
              </a:ext>
            </a:extLst>
          </p:cNvPr>
          <p:cNvGrpSpPr>
            <a:grpSpLocks/>
          </p:cNvGrpSpPr>
          <p:nvPr/>
        </p:nvGrpSpPr>
        <p:grpSpPr bwMode="auto">
          <a:xfrm rot="10800000" flipH="1">
            <a:off x="4712262" y="2733733"/>
            <a:ext cx="401936" cy="198176"/>
            <a:chOff x="5048874" y="1509126"/>
            <a:chExt cx="459230" cy="630576"/>
          </a:xfrm>
          <a:solidFill>
            <a:schemeClr val="accent2"/>
          </a:solidFill>
        </p:grpSpPr>
        <p:sp>
          <p:nvSpPr>
            <p:cNvPr id="56" name="Chevron2">
              <a:extLst>
                <a:ext uri="{FF2B5EF4-FFF2-40B4-BE49-F238E27FC236}">
                  <a16:creationId xmlns:a16="http://schemas.microsoft.com/office/drawing/2014/main" xmlns="" id="{A774A691-1701-4FF3-8CE6-C8E3CE32FF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50779" y="1548298"/>
              <a:ext cx="243907" cy="552232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solidFill>
              <a:srgbClr val="FFC000"/>
            </a:solidFill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57" name="Chevron2">
              <a:extLst>
                <a:ext uri="{FF2B5EF4-FFF2-40B4-BE49-F238E27FC236}">
                  <a16:creationId xmlns:a16="http://schemas.microsoft.com/office/drawing/2014/main" xmlns="" id="{E487CAA0-057E-43E5-968C-B4F7D3FFF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29898" y="1509126"/>
              <a:ext cx="278206" cy="630576"/>
            </a:xfrm>
            <a:custGeom>
              <a:avLst/>
              <a:gdLst/>
              <a:ahLst/>
              <a:cxnLst/>
              <a:rect l="0" t="0" r="0" b="0"/>
              <a:pathLst>
                <a:path w="2984501" h="5080001">
                  <a:moveTo>
                    <a:pt x="0" y="0"/>
                  </a:moveTo>
                  <a:lnTo>
                    <a:pt x="1524000" y="0"/>
                  </a:lnTo>
                  <a:lnTo>
                    <a:pt x="2984500" y="2540000"/>
                  </a:lnTo>
                  <a:lnTo>
                    <a:pt x="1524000" y="5080000"/>
                  </a:lnTo>
                  <a:lnTo>
                    <a:pt x="0" y="5080000"/>
                  </a:lnTo>
                  <a:lnTo>
                    <a:pt x="1460500" y="2540000"/>
                  </a:lnTo>
                  <a:close/>
                </a:path>
              </a:pathLst>
            </a:custGeom>
            <a:grpFill/>
            <a:ln w="952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65" name="Oval 51">
            <a:extLst>
              <a:ext uri="{FF2B5EF4-FFF2-40B4-BE49-F238E27FC236}">
                <a16:creationId xmlns="" xmlns:a16="http://schemas.microsoft.com/office/drawing/2014/main" id="{DA3A7F9F-9155-4236-887C-732458EBDDC0}"/>
              </a:ext>
            </a:extLst>
          </p:cNvPr>
          <p:cNvSpPr/>
          <p:nvPr/>
        </p:nvSpPr>
        <p:spPr bwMode="auto">
          <a:xfrm>
            <a:off x="5602496" y="2623768"/>
            <a:ext cx="531082" cy="367775"/>
          </a:xfrm>
          <a:prstGeom prst="ellipse">
            <a:avLst/>
          </a:prstGeom>
          <a:solidFill>
            <a:srgbClr val="00518E"/>
          </a:solidFill>
          <a:ln w="19050">
            <a:solidFill>
              <a:schemeClr val="bg1"/>
            </a:solidFill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373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133578" y="2650331"/>
            <a:ext cx="1813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 smtClean="0">
                <a:cs typeface="Arial" pitchFamily="34" charset="0"/>
              </a:rPr>
              <a:t>тыс. тонн молока</a:t>
            </a:r>
            <a:endParaRPr lang="ru-RU" sz="1600" dirty="0">
              <a:cs typeface="Arial" pitchFamily="34" charset="0"/>
            </a:endParaRPr>
          </a:p>
        </p:txBody>
      </p:sp>
      <p:sp>
        <p:nvSpPr>
          <p:cNvPr id="77" name="Oval 51">
            <a:extLst>
              <a:ext uri="{FF2B5EF4-FFF2-40B4-BE49-F238E27FC236}">
                <a16:creationId xmlns="" xmlns:a16="http://schemas.microsoft.com/office/drawing/2014/main" xmlns:lc="http://schemas.openxmlformats.org/drawingml/2006/lockedCanvas" id="{DA3A7F9F-9155-4236-887C-732458EBDDC0}"/>
              </a:ext>
            </a:extLst>
          </p:cNvPr>
          <p:cNvSpPr/>
          <p:nvPr/>
        </p:nvSpPr>
        <p:spPr bwMode="auto">
          <a:xfrm>
            <a:off x="7705649" y="1025288"/>
            <a:ext cx="1049511" cy="410481"/>
          </a:xfrm>
          <a:prstGeom prst="ellipse">
            <a:avLst/>
          </a:prstGeom>
          <a:noFill/>
          <a:ln w="19050">
            <a:noFill/>
            <a:round/>
            <a:headEnd/>
            <a:tailEnd/>
          </a:ln>
        </p:spPr>
        <p:txBody>
          <a:bodyPr vert="horz" wrap="none" lIns="0" tIns="0" rIns="0" bIns="0" numCol="1" rtlCol="0" anchor="ctr" anchorCtr="1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518E"/>
                </a:solidFill>
              </a:rPr>
              <a:t>50 тыс. </a:t>
            </a:r>
          </a:p>
          <a:p>
            <a:pPr algn="ctr"/>
            <a:r>
              <a:rPr lang="ru-RU" sz="1200" b="1" dirty="0" smtClean="0">
                <a:solidFill>
                  <a:srgbClr val="00518E"/>
                </a:solidFill>
              </a:rPr>
              <a:t>раб мест</a:t>
            </a:r>
            <a:endParaRPr lang="en-US" sz="1200" b="1" dirty="0">
              <a:solidFill>
                <a:srgbClr val="00518E"/>
              </a:solidFill>
            </a:endParaRPr>
          </a:p>
        </p:txBody>
      </p:sp>
      <p:cxnSp>
        <p:nvCxnSpPr>
          <p:cNvPr id="80" name="Прямая соединительная линия 79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87757" y="451814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E0D534DE-2D5F-41BB-B3A6-B980B598BEA9}"/>
              </a:ext>
            </a:extLst>
          </p:cNvPr>
          <p:cNvSpPr/>
          <p:nvPr/>
        </p:nvSpPr>
        <p:spPr>
          <a:xfrm>
            <a:off x="238470" y="3911870"/>
            <a:ext cx="8627566" cy="965797"/>
          </a:xfrm>
          <a:prstGeom prst="rect">
            <a:avLst/>
          </a:prstGeom>
          <a:noFill/>
          <a:ln>
            <a:solidFill>
              <a:srgbClr val="005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ru-RU" sz="667"/>
          </a:p>
        </p:txBody>
      </p:sp>
      <p:sp>
        <p:nvSpPr>
          <p:cNvPr id="5" name="Прямоугольник 4"/>
          <p:cNvSpPr/>
          <p:nvPr/>
        </p:nvSpPr>
        <p:spPr>
          <a:xfrm>
            <a:off x="258217" y="4025436"/>
            <a:ext cx="84969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cs typeface="Arial" charset="0"/>
              </a:rPr>
              <a:t>Предварительная сумма финансирования составит порядка </a:t>
            </a:r>
            <a:r>
              <a:rPr lang="ru-RU" sz="1400" b="1" dirty="0">
                <a:solidFill>
                  <a:srgbClr val="00518E"/>
                </a:solidFill>
                <a:cs typeface="Arial" charset="0"/>
              </a:rPr>
              <a:t>400 млрд. тенге, </a:t>
            </a:r>
            <a:r>
              <a:rPr lang="ru-RU" sz="1400" b="1" dirty="0">
                <a:cs typeface="Arial" charset="0"/>
              </a:rPr>
              <a:t>которые будут направлены на реализацию инвестпроектов по производству мяса птицы, молока, а также на реализацию проектов по орошению для производства овощей и инфраструктуры по их хранению. </a:t>
            </a:r>
          </a:p>
        </p:txBody>
      </p:sp>
      <p:sp>
        <p:nvSpPr>
          <p:cNvPr id="32" name="Title 4"/>
          <p:cNvSpPr txBox="1">
            <a:spLocks/>
          </p:cNvSpPr>
          <p:nvPr/>
        </p:nvSpPr>
        <p:spPr>
          <a:xfrm>
            <a:off x="1" y="4321"/>
            <a:ext cx="9144000" cy="3008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1400" b="1">
                <a:solidFill>
                  <a:srgbClr val="0051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600" dirty="0" smtClean="0">
                <a:ea typeface="+mn-ea"/>
                <a:cs typeface="Arial" panose="020B0604020202020204" pitchFamily="34" charset="0"/>
              </a:rPr>
              <a:t>РЕАЛИЗАЦИЯ ИНВЕСТИЦИОННЫХ ПРОЕКТОВ В АПК </a:t>
            </a:r>
            <a:endParaRPr lang="ru-RU" sz="1600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39367" y="1851670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13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E095A1B-52AF-4EC2-8338-3916824EBD50}"/>
              </a:ext>
            </a:extLst>
          </p:cNvPr>
          <p:cNvSpPr txBox="1"/>
          <p:nvPr/>
        </p:nvSpPr>
        <p:spPr bwMode="auto">
          <a:xfrm>
            <a:off x="-4299" y="65263"/>
            <a:ext cx="9144000" cy="34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9" rIns="68577" bIns="34289">
            <a:spAutoFit/>
          </a:bodyPr>
          <a:lstStyle/>
          <a:p>
            <a:pPr algn="ctr" defTabSz="685767"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ОЖИДАЕМЫЕ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ЭФФЕКТЫ на 2023-2030 годы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5" name="Прямоугольник 2">
            <a:extLst>
              <a:ext uri="{FF2B5EF4-FFF2-40B4-BE49-F238E27FC236}">
                <a16:creationId xmlns:a16="http://schemas.microsoft.com/office/drawing/2014/main" xmlns="" id="{5421ADC4-016C-4CD5-87FB-0B141196E4E4}"/>
              </a:ext>
            </a:extLst>
          </p:cNvPr>
          <p:cNvSpPr/>
          <p:nvPr/>
        </p:nvSpPr>
        <p:spPr>
          <a:xfrm>
            <a:off x="62337" y="639142"/>
            <a:ext cx="4399376" cy="472135"/>
          </a:xfrm>
          <a:prstGeom prst="rect">
            <a:avLst/>
          </a:prstGeom>
          <a:solidFill>
            <a:srgbClr val="95C7F1"/>
          </a:solidFill>
          <a:ln w="9525" cap="flat" cmpd="sng" algn="ctr">
            <a:solidFill>
              <a:srgbClr val="95C7F1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algn="ctr" defTabSz="685783"/>
            <a:r>
              <a:rPr lang="ru-RU" sz="1425" b="1" dirty="0">
                <a:solidFill>
                  <a:srgbClr val="262626"/>
                </a:solidFill>
              </a:rPr>
              <a:t>ЭКОНОМИЧЕСКИЕ</a:t>
            </a:r>
            <a:endParaRPr lang="kk-KZ" sz="1425" dirty="0">
              <a:solidFill>
                <a:srgbClr val="262626"/>
              </a:solidFill>
            </a:endParaRPr>
          </a:p>
        </p:txBody>
      </p:sp>
      <p:cxnSp>
        <p:nvCxnSpPr>
          <p:cNvPr id="68" name="Прямая соединительная линия 18">
            <a:extLst>
              <a:ext uri="{FF2B5EF4-FFF2-40B4-BE49-F238E27FC236}">
                <a16:creationId xmlns:a16="http://schemas.microsoft.com/office/drawing/2014/main" xmlns="" id="{27050166-C681-40BB-8243-47F0FE5EFF72}"/>
              </a:ext>
            </a:extLst>
          </p:cNvPr>
          <p:cNvCxnSpPr>
            <a:cxnSpLocks/>
          </p:cNvCxnSpPr>
          <p:nvPr/>
        </p:nvCxnSpPr>
        <p:spPr>
          <a:xfrm>
            <a:off x="4559850" y="639142"/>
            <a:ext cx="0" cy="439825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Прямоугольник 207">
            <a:extLst>
              <a:ext uri="{FF2B5EF4-FFF2-40B4-BE49-F238E27FC236}">
                <a16:creationId xmlns:a16="http://schemas.microsoft.com/office/drawing/2014/main" xmlns="" id="{5D63CAD7-3948-4024-93D8-3E99133C887F}"/>
              </a:ext>
            </a:extLst>
          </p:cNvPr>
          <p:cNvSpPr/>
          <p:nvPr/>
        </p:nvSpPr>
        <p:spPr>
          <a:xfrm>
            <a:off x="729041" y="2572085"/>
            <a:ext cx="3771121" cy="73866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buClr>
                <a:srgbClr val="262626"/>
              </a:buClr>
              <a:buSzPct val="125000"/>
            </a:pPr>
            <a:r>
              <a:rPr lang="ru-RU" sz="1200" b="1" dirty="0" smtClean="0">
                <a:solidFill>
                  <a:srgbClr val="002060"/>
                </a:solidFill>
              </a:rPr>
              <a:t>УВЕЛИЧЕНИЕ ЭКСПОРТА ПРОДУКЦИИ АГРОПРОМЫШЛЕННОГО КОМПЛЕКСА ДО </a:t>
            </a:r>
            <a:r>
              <a:rPr lang="ru-RU" b="1" dirty="0" smtClean="0">
                <a:solidFill>
                  <a:srgbClr val="00B050"/>
                </a:solidFill>
              </a:rPr>
              <a:t>9,9</a:t>
            </a:r>
            <a:r>
              <a:rPr lang="ru-RU" sz="1600" b="1" dirty="0" smtClean="0">
                <a:solidFill>
                  <a:srgbClr val="00B05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МЛРД ДОЛЛАРОВ</a:t>
            </a:r>
          </a:p>
        </p:txBody>
      </p:sp>
      <p:sp>
        <p:nvSpPr>
          <p:cNvPr id="207" name="Прямоугольник 252">
            <a:extLst>
              <a:ext uri="{FF2B5EF4-FFF2-40B4-BE49-F238E27FC236}">
                <a16:creationId xmlns:a16="http://schemas.microsoft.com/office/drawing/2014/main" xmlns="" id="{F2D18014-B01D-44C8-8CFC-CB81293F041F}"/>
              </a:ext>
            </a:extLst>
          </p:cNvPr>
          <p:cNvSpPr/>
          <p:nvPr/>
        </p:nvSpPr>
        <p:spPr>
          <a:xfrm>
            <a:off x="720008" y="4008366"/>
            <a:ext cx="3514004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just">
              <a:buClr>
                <a:srgbClr val="262626"/>
              </a:buClr>
              <a:buSzPct val="125000"/>
            </a:pPr>
            <a:r>
              <a:rPr lang="ru-RU" sz="1200" b="1" dirty="0" smtClean="0">
                <a:solidFill>
                  <a:srgbClr val="002060"/>
                </a:solidFill>
              </a:rPr>
              <a:t>ДОВЕДЕНИЕ ДОЛИ ПЕРЕРАБОТАННОЙ ПРОДУКЦИИ ДО </a:t>
            </a:r>
            <a:r>
              <a:rPr lang="ru-RU" sz="1600" b="1" dirty="0" smtClean="0">
                <a:solidFill>
                  <a:srgbClr val="00B050"/>
                </a:solidFill>
              </a:rPr>
              <a:t>70% </a:t>
            </a:r>
            <a:endParaRPr lang="ru-RU" sz="1400" b="1" dirty="0">
              <a:solidFill>
                <a:srgbClr val="00B050"/>
              </a:solidFill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577BE49F-922D-E3C3-B0C5-097EF94240FA}"/>
              </a:ext>
            </a:extLst>
          </p:cNvPr>
          <p:cNvGrpSpPr/>
          <p:nvPr/>
        </p:nvGrpSpPr>
        <p:grpSpPr>
          <a:xfrm>
            <a:off x="93926" y="2683205"/>
            <a:ext cx="546173" cy="546173"/>
            <a:chOff x="6281615" y="2871802"/>
            <a:chExt cx="728231" cy="728231"/>
          </a:xfrm>
          <a:solidFill>
            <a:srgbClr val="95C7F1"/>
          </a:solidFill>
        </p:grpSpPr>
        <p:sp>
          <p:nvSpPr>
            <p:cNvPr id="12" name="Oval 49">
              <a:extLst>
                <a:ext uri="{FF2B5EF4-FFF2-40B4-BE49-F238E27FC236}">
                  <a16:creationId xmlns:a16="http://schemas.microsoft.com/office/drawing/2014/main" xmlns="" id="{CED5283E-DFF1-91B7-4652-6B63A1BF21C7}"/>
                </a:ext>
              </a:extLst>
            </p:cNvPr>
            <p:cNvSpPr/>
            <p:nvPr/>
          </p:nvSpPr>
          <p:spPr bwMode="auto">
            <a:xfrm>
              <a:off x="6281615" y="2871802"/>
              <a:ext cx="728231" cy="72823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8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6" name="Freeform 120">
              <a:extLst>
                <a:ext uri="{FF2B5EF4-FFF2-40B4-BE49-F238E27FC236}">
                  <a16:creationId xmlns:a16="http://schemas.microsoft.com/office/drawing/2014/main" xmlns="" id="{7453130A-8685-4087-8C9F-FEC8139D0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7081" y="3195513"/>
              <a:ext cx="61605" cy="166251"/>
            </a:xfrm>
            <a:custGeom>
              <a:avLst/>
              <a:gdLst>
                <a:gd name="T0" fmla="*/ 0 w 87"/>
                <a:gd name="T1" fmla="*/ 229 h 229"/>
                <a:gd name="T2" fmla="*/ 0 w 87"/>
                <a:gd name="T3" fmla="*/ 0 h 229"/>
                <a:gd name="T4" fmla="*/ 87 w 87"/>
                <a:gd name="T5" fmla="*/ 0 h 229"/>
                <a:gd name="T6" fmla="*/ 87 w 87"/>
                <a:gd name="T7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229">
                  <a:moveTo>
                    <a:pt x="0" y="229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229"/>
                  </a:lnTo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425">
                <a:solidFill>
                  <a:srgbClr val="262626"/>
                </a:solidFill>
              </a:endParaRPr>
            </a:p>
          </p:txBody>
        </p:sp>
        <p:sp>
          <p:nvSpPr>
            <p:cNvPr id="177" name="Freeform 121">
              <a:extLst>
                <a:ext uri="{FF2B5EF4-FFF2-40B4-BE49-F238E27FC236}">
                  <a16:creationId xmlns:a16="http://schemas.microsoft.com/office/drawing/2014/main" xmlns="" id="{A085C557-9F4A-4DAA-83FF-229FF5D5C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3484" y="3146867"/>
              <a:ext cx="61605" cy="235219"/>
            </a:xfrm>
            <a:custGeom>
              <a:avLst/>
              <a:gdLst>
                <a:gd name="T0" fmla="*/ 0 w 87"/>
                <a:gd name="T1" fmla="*/ 324 h 324"/>
                <a:gd name="T2" fmla="*/ 0 w 87"/>
                <a:gd name="T3" fmla="*/ 0 h 324"/>
                <a:gd name="T4" fmla="*/ 87 w 87"/>
                <a:gd name="T5" fmla="*/ 0 h 324"/>
                <a:gd name="T6" fmla="*/ 87 w 87"/>
                <a:gd name="T7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324">
                  <a:moveTo>
                    <a:pt x="0" y="324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324"/>
                  </a:lnTo>
                </a:path>
              </a:pathLst>
            </a:custGeom>
            <a:grpFill/>
            <a:ln w="11430" cap="rnd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425">
                <a:solidFill>
                  <a:srgbClr val="262626"/>
                </a:solidFill>
              </a:endParaRPr>
            </a:p>
          </p:txBody>
        </p:sp>
        <p:sp>
          <p:nvSpPr>
            <p:cNvPr id="178" name="Freeform 122">
              <a:extLst>
                <a:ext uri="{FF2B5EF4-FFF2-40B4-BE49-F238E27FC236}">
                  <a16:creationId xmlns:a16="http://schemas.microsoft.com/office/drawing/2014/main" xmlns="" id="{CED9773B-2B30-4611-831C-5404AB41C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0046" y="3063714"/>
              <a:ext cx="61605" cy="201096"/>
            </a:xfrm>
            <a:custGeom>
              <a:avLst/>
              <a:gdLst>
                <a:gd name="T0" fmla="*/ 0 w 87"/>
                <a:gd name="T1" fmla="*/ 277 h 277"/>
                <a:gd name="T2" fmla="*/ 0 w 87"/>
                <a:gd name="T3" fmla="*/ 0 h 277"/>
                <a:gd name="T4" fmla="*/ 87 w 87"/>
                <a:gd name="T5" fmla="*/ 0 h 277"/>
                <a:gd name="T6" fmla="*/ 87 w 87"/>
                <a:gd name="T7" fmla="*/ 23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277">
                  <a:moveTo>
                    <a:pt x="0" y="277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233"/>
                  </a:lnTo>
                </a:path>
              </a:pathLst>
            </a:custGeom>
            <a:grpFill/>
            <a:ln w="11430" cap="rnd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425">
                <a:solidFill>
                  <a:srgbClr val="262626"/>
                </a:solidFill>
              </a:endParaRPr>
            </a:p>
          </p:txBody>
        </p:sp>
        <p:sp>
          <p:nvSpPr>
            <p:cNvPr id="179" name="Oval 123">
              <a:extLst>
                <a:ext uri="{FF2B5EF4-FFF2-40B4-BE49-F238E27FC236}">
                  <a16:creationId xmlns:a16="http://schemas.microsoft.com/office/drawing/2014/main" xmlns="" id="{BFCC7D7A-87F8-4DDD-BDAC-CEA419A4D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2250" y="3205665"/>
              <a:ext cx="192600" cy="198193"/>
            </a:xfrm>
            <a:prstGeom prst="ellipse">
              <a:avLst/>
            </a:prstGeom>
            <a:grpFill/>
            <a:ln w="11430" cap="rnd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425">
                <a:solidFill>
                  <a:srgbClr val="262626"/>
                </a:solidFill>
              </a:endParaRPr>
            </a:p>
          </p:txBody>
        </p:sp>
        <p:sp>
          <p:nvSpPr>
            <p:cNvPr id="180" name="Freeform 125">
              <a:extLst>
                <a:ext uri="{FF2B5EF4-FFF2-40B4-BE49-F238E27FC236}">
                  <a16:creationId xmlns:a16="http://schemas.microsoft.com/office/drawing/2014/main" xmlns="" id="{91AF9F19-CF48-4664-9505-43A285287626}"/>
                </a:ext>
              </a:extLst>
            </p:cNvPr>
            <p:cNvSpPr>
              <a:spLocks/>
            </p:cNvSpPr>
            <p:nvPr/>
          </p:nvSpPr>
          <p:spPr bwMode="auto">
            <a:xfrm flipH="1" flipV="1">
              <a:off x="6736963" y="3225373"/>
              <a:ext cx="60959" cy="132081"/>
            </a:xfrm>
            <a:custGeom>
              <a:avLst/>
              <a:gdLst>
                <a:gd name="T0" fmla="*/ 98 w 98"/>
                <a:gd name="T1" fmla="*/ 99 h 99"/>
                <a:gd name="T2" fmla="*/ 98 w 98"/>
                <a:gd name="T3" fmla="*/ 0 h 99"/>
                <a:gd name="T4" fmla="*/ 0 w 98"/>
                <a:gd name="T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8" h="99">
                  <a:moveTo>
                    <a:pt x="98" y="99"/>
                  </a:moveTo>
                  <a:lnTo>
                    <a:pt x="98" y="0"/>
                  </a:lnTo>
                  <a:lnTo>
                    <a:pt x="0" y="0"/>
                  </a:lnTo>
                </a:path>
              </a:pathLst>
            </a:custGeom>
            <a:grp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ru-RU" sz="1425">
                <a:solidFill>
                  <a:srgbClr val="262626"/>
                </a:solidFill>
              </a:endParaRPr>
            </a:p>
          </p:txBody>
        </p:sp>
      </p:grpSp>
      <p:sp>
        <p:nvSpPr>
          <p:cNvPr id="13" name="Oval 49">
            <a:extLst>
              <a:ext uri="{FF2B5EF4-FFF2-40B4-BE49-F238E27FC236}">
                <a16:creationId xmlns:a16="http://schemas.microsoft.com/office/drawing/2014/main" xmlns="" id="{B52ECFD0-0146-7443-2532-7D3DEC1C958A}"/>
              </a:ext>
            </a:extLst>
          </p:cNvPr>
          <p:cNvSpPr/>
          <p:nvPr/>
        </p:nvSpPr>
        <p:spPr bwMode="auto">
          <a:xfrm>
            <a:off x="128061" y="3945601"/>
            <a:ext cx="546173" cy="546173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49">
            <a:extLst>
              <a:ext uri="{FF2B5EF4-FFF2-40B4-BE49-F238E27FC236}">
                <a16:creationId xmlns:a16="http://schemas.microsoft.com/office/drawing/2014/main" xmlns="" id="{18993AD6-419E-EE24-3573-8034CCFC2D01}"/>
              </a:ext>
            </a:extLst>
          </p:cNvPr>
          <p:cNvSpPr/>
          <p:nvPr/>
        </p:nvSpPr>
        <p:spPr bwMode="auto">
          <a:xfrm>
            <a:off x="128192" y="1281327"/>
            <a:ext cx="546172" cy="546173"/>
          </a:xfrm>
          <a:prstGeom prst="ellipse">
            <a:avLst/>
          </a:prstGeom>
          <a:solidFill>
            <a:srgbClr val="95C7F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75" name="Google Shape;1358;p20"/>
          <p:cNvCxnSpPr/>
          <p:nvPr/>
        </p:nvCxnSpPr>
        <p:spPr>
          <a:xfrm>
            <a:off x="117625" y="429034"/>
            <a:ext cx="8908749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6" name="Рисунок 135">
            <a:extLst>
              <a:ext uri="{FF2B5EF4-FFF2-40B4-BE49-F238E27FC236}">
                <a16:creationId xmlns:a16="http://schemas.microsoft.com/office/drawing/2014/main" xmlns="" id="{F720EF7A-93C3-45B5-8CAE-B0EDD09A55BB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176" y="4007730"/>
            <a:ext cx="399532" cy="399532"/>
          </a:xfrm>
          <a:prstGeom prst="rect">
            <a:avLst/>
          </a:prstGeom>
        </p:spPr>
      </p:pic>
      <p:pic>
        <p:nvPicPr>
          <p:cNvPr id="137" name="Рисунок 136" descr="Монеты со сплошной заливкой">
            <a:extLst>
              <a:ext uri="{FF2B5EF4-FFF2-40B4-BE49-F238E27FC236}">
                <a16:creationId xmlns:a16="http://schemas.microsoft.com/office/drawing/2014/main" xmlns="" id="{D00691D8-5F3A-5EA3-9497-84E0346853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4"/>
              </a:ext>
            </a:extLst>
          </a:blip>
          <a:stretch>
            <a:fillRect/>
          </a:stretch>
        </p:blipFill>
        <p:spPr>
          <a:xfrm>
            <a:off x="215683" y="1355144"/>
            <a:ext cx="424844" cy="3947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92050" y="1344723"/>
            <a:ext cx="3880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</a:rPr>
              <a:t>ОБЪЕМ ПРИВЛЕЧЕННЫХ ИНВЕСТИЦИЙ В ОСНОВНОЙ КАПИТАЛ В СЕЛЬСКОЕ ХОЗЯЙСТВО </a:t>
            </a:r>
            <a:r>
              <a:rPr lang="ru-RU" sz="1600" b="1" dirty="0" smtClean="0">
                <a:solidFill>
                  <a:srgbClr val="00B050"/>
                </a:solidFill>
              </a:rPr>
              <a:t>3,2 </a:t>
            </a:r>
            <a:r>
              <a:rPr lang="ru-RU" sz="1200" b="1" dirty="0" smtClean="0">
                <a:solidFill>
                  <a:srgbClr val="002060"/>
                </a:solidFill>
              </a:rPr>
              <a:t>ТРЛН. ТЕНГЕ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0" name="Прямоугольник 3">
            <a:extLst>
              <a:ext uri="{FF2B5EF4-FFF2-40B4-BE49-F238E27FC236}">
                <a16:creationId xmlns:a16="http://schemas.microsoft.com/office/drawing/2014/main" xmlns="" id="{F517D537-ED0C-4B1F-ACC9-0C6D771A015B}"/>
              </a:ext>
            </a:extLst>
          </p:cNvPr>
          <p:cNvSpPr/>
          <p:nvPr/>
        </p:nvSpPr>
        <p:spPr>
          <a:xfrm>
            <a:off x="5344681" y="2020648"/>
            <a:ext cx="3652304" cy="36933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>
              <a:buClr>
                <a:srgbClr val="262626"/>
              </a:buClr>
              <a:buSzPct val="125000"/>
            </a:pPr>
            <a:r>
              <a:rPr lang="ru-RU" sz="1200" b="1" dirty="0" smtClean="0">
                <a:solidFill>
                  <a:srgbClr val="002060"/>
                </a:solidFill>
              </a:rPr>
              <a:t>СОЗДАНИЕ ОКОЛО </a:t>
            </a:r>
            <a:r>
              <a:rPr lang="ru-RU" b="1" dirty="0" smtClean="0">
                <a:solidFill>
                  <a:srgbClr val="00B050"/>
                </a:solidFill>
              </a:rPr>
              <a:t>400</a:t>
            </a:r>
            <a:r>
              <a:rPr lang="ru-RU" sz="1400" b="1" dirty="0" smtClean="0">
                <a:solidFill>
                  <a:srgbClr val="00B050"/>
                </a:solidFill>
              </a:rPr>
              <a:t> </a:t>
            </a:r>
            <a:r>
              <a:rPr lang="ru-RU" sz="1200" b="1" dirty="0">
                <a:solidFill>
                  <a:srgbClr val="002060"/>
                </a:solidFill>
              </a:rPr>
              <a:t>ТЫСЯЧ РАБОЧИХ МЕСТ </a:t>
            </a:r>
          </a:p>
        </p:txBody>
      </p:sp>
      <p:grpSp>
        <p:nvGrpSpPr>
          <p:cNvPr id="31" name="Группа 15">
            <a:extLst>
              <a:ext uri="{FF2B5EF4-FFF2-40B4-BE49-F238E27FC236}">
                <a16:creationId xmlns:a16="http://schemas.microsoft.com/office/drawing/2014/main" xmlns="" id="{0A7E8FC7-B3AB-4C8D-AECF-6C35172B33A6}"/>
              </a:ext>
            </a:extLst>
          </p:cNvPr>
          <p:cNvGrpSpPr/>
          <p:nvPr/>
        </p:nvGrpSpPr>
        <p:grpSpPr>
          <a:xfrm>
            <a:off x="4660672" y="639142"/>
            <a:ext cx="4399377" cy="500295"/>
            <a:chOff x="5555472" y="540189"/>
            <a:chExt cx="3529322" cy="675218"/>
          </a:xfrm>
          <a:solidFill>
            <a:srgbClr val="95C7F1"/>
          </a:solidFill>
        </p:grpSpPr>
        <p:sp>
          <p:nvSpPr>
            <p:cNvPr id="32" name="Прямоугольник 16">
              <a:extLst>
                <a:ext uri="{FF2B5EF4-FFF2-40B4-BE49-F238E27FC236}">
                  <a16:creationId xmlns:a16="http://schemas.microsoft.com/office/drawing/2014/main" xmlns="" id="{0C499AD2-2076-4795-96D5-8E62440135AB}"/>
                </a:ext>
              </a:extLst>
            </p:cNvPr>
            <p:cNvSpPr/>
            <p:nvPr/>
          </p:nvSpPr>
          <p:spPr>
            <a:xfrm>
              <a:off x="5555473" y="576708"/>
              <a:ext cx="3529321" cy="612281"/>
            </a:xfrm>
            <a:prstGeom prst="rect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685783"/>
              <a:r>
                <a:rPr lang="ru-RU" sz="1425" b="1" dirty="0">
                  <a:solidFill>
                    <a:srgbClr val="262626"/>
                  </a:solidFill>
                </a:rPr>
                <a:t>СОЦИАЛЬНЫЕ</a:t>
              </a:r>
              <a:endParaRPr lang="kk-KZ" sz="1425" dirty="0">
                <a:solidFill>
                  <a:srgbClr val="262626"/>
                </a:solidFill>
              </a:endParaRPr>
            </a:p>
          </p:txBody>
        </p:sp>
        <p:sp>
          <p:nvSpPr>
            <p:cNvPr id="33" name="Rectangle 67">
              <a:extLst>
                <a:ext uri="{FF2B5EF4-FFF2-40B4-BE49-F238E27FC236}">
                  <a16:creationId xmlns:a16="http://schemas.microsoft.com/office/drawing/2014/main" xmlns="" id="{3A8BE58C-56DF-4D69-BFF4-D61021AE4DDB}"/>
                </a:ext>
              </a:extLst>
            </p:cNvPr>
            <p:cNvSpPr>
              <a:spLocks/>
            </p:cNvSpPr>
            <p:nvPr/>
          </p:nvSpPr>
          <p:spPr bwMode="gray">
            <a:xfrm flipV="1">
              <a:off x="5555473" y="1169688"/>
              <a:ext cx="3529321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685783">
                <a:defRPr/>
              </a:pPr>
              <a:endParaRPr lang="ru-RU" sz="1125" b="1" kern="0" dirty="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  <p:sp>
          <p:nvSpPr>
            <p:cNvPr id="34" name="Rectangle 67">
              <a:extLst>
                <a:ext uri="{FF2B5EF4-FFF2-40B4-BE49-F238E27FC236}">
                  <a16:creationId xmlns:a16="http://schemas.microsoft.com/office/drawing/2014/main" xmlns="" id="{AE536951-CD7D-42B0-91CD-F93CDC2D2C65}"/>
                </a:ext>
              </a:extLst>
            </p:cNvPr>
            <p:cNvSpPr>
              <a:spLocks/>
            </p:cNvSpPr>
            <p:nvPr/>
          </p:nvSpPr>
          <p:spPr bwMode="gray">
            <a:xfrm flipV="1">
              <a:off x="5555472" y="540189"/>
              <a:ext cx="3529322" cy="45719"/>
            </a:xfrm>
            <a:prstGeom prst="rect">
              <a:avLst/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algn="ctr" defTabSz="685783">
                <a:defRPr/>
              </a:pPr>
              <a:endParaRPr lang="ru-RU" sz="1125" kern="0" dirty="0">
                <a:solidFill>
                  <a:srgbClr val="000000"/>
                </a:solidFill>
                <a:ea typeface="ＭＳ Ｐゴシック"/>
                <a:cs typeface="Arial" pitchFamily="34" charset="0"/>
              </a:endParaRPr>
            </a:p>
          </p:txBody>
        </p:sp>
      </p:grpSp>
      <p:sp>
        <p:nvSpPr>
          <p:cNvPr id="35" name="Oval 49">
            <a:extLst>
              <a:ext uri="{FF2B5EF4-FFF2-40B4-BE49-F238E27FC236}">
                <a16:creationId xmlns:a16="http://schemas.microsoft.com/office/drawing/2014/main" xmlns="" id="{B1FA14A4-98C8-D5E0-90C8-49FB9E509FB6}"/>
              </a:ext>
            </a:extLst>
          </p:cNvPr>
          <p:cNvSpPr/>
          <p:nvPr/>
        </p:nvSpPr>
        <p:spPr bwMode="auto">
          <a:xfrm>
            <a:off x="4707109" y="1919053"/>
            <a:ext cx="546173" cy="546173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6" name="Oval 49">
            <a:extLst>
              <a:ext uri="{FF2B5EF4-FFF2-40B4-BE49-F238E27FC236}">
                <a16:creationId xmlns:a16="http://schemas.microsoft.com/office/drawing/2014/main" xmlns="" id="{36253E2C-53E6-6DFF-A685-49356AB9AEBB}"/>
              </a:ext>
            </a:extLst>
          </p:cNvPr>
          <p:cNvSpPr/>
          <p:nvPr/>
        </p:nvSpPr>
        <p:spPr bwMode="auto">
          <a:xfrm>
            <a:off x="4707414" y="3160693"/>
            <a:ext cx="546173" cy="546173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8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37" name="Picture 2" descr="D:\2021\Разное\Иконки\инфраструктура городов.png">
            <a:extLst>
              <a:ext uri="{FF2B5EF4-FFF2-40B4-BE49-F238E27FC236}">
                <a16:creationId xmlns:a16="http://schemas.microsoft.com/office/drawing/2014/main" xmlns="" id="{A9A1E024-5708-4EC4-9A69-D792AE4BD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964" y="3274318"/>
            <a:ext cx="318921" cy="318921"/>
          </a:xfrm>
          <a:prstGeom prst="rect">
            <a:avLst/>
          </a:prstGeom>
          <a:solidFill>
            <a:srgbClr val="0070C0"/>
          </a:solidFill>
          <a:ln w="11430">
            <a:noFill/>
          </a:ln>
          <a:extLst/>
        </p:spPr>
      </p:pic>
      <p:sp>
        <p:nvSpPr>
          <p:cNvPr id="38" name="Прямоугольник 37"/>
          <p:cNvSpPr/>
          <p:nvPr/>
        </p:nvSpPr>
        <p:spPr>
          <a:xfrm>
            <a:off x="5342532" y="3169880"/>
            <a:ext cx="36817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90</a:t>
            </a:r>
            <a:r>
              <a:rPr lang="ru-RU" sz="1200" b="1" dirty="0">
                <a:solidFill>
                  <a:srgbClr val="00B050"/>
                </a:solidFill>
              </a:rPr>
              <a:t>%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</a:rPr>
              <a:t>- ОБЕСПЕЧЕННОСТЬ ПРОДОВОЛЬСТВЕННЫМИ ТОВАРАМИ </a:t>
            </a:r>
            <a:r>
              <a:rPr lang="ru-RU" sz="1100" i="1" dirty="0" smtClean="0">
                <a:solidFill>
                  <a:srgbClr val="002060"/>
                </a:solidFill>
              </a:rPr>
              <a:t>(В ТОМ ЧИСЛЕ СОЦИАЛЬНО ЗНАЧИМЫМИ) </a:t>
            </a:r>
            <a:endParaRPr lang="ru-RU" sz="1100" i="1" dirty="0">
              <a:solidFill>
                <a:srgbClr val="002060"/>
              </a:solidFill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FD0D0500-B97E-43EA-8297-2A984BDEBBEA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tretch>
            <a:fillRect/>
          </a:stretch>
        </p:blipFill>
        <p:spPr>
          <a:xfrm>
            <a:off x="4838967" y="2043199"/>
            <a:ext cx="270015" cy="27001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420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0570FA2-E7A8-48A8-992F-0FBC08018F54}"/>
              </a:ext>
            </a:extLst>
          </p:cNvPr>
          <p:cNvPicPr>
            <a:picLocks noGrp="1" noChangeAspect="1"/>
          </p:cNvPicPr>
          <p:nvPr>
            <p:ph type="pic" sz="quarter" idx="5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2D0A1BFD-1B1C-4032-8047-92EF75C9FB05}"/>
              </a:ext>
            </a:extLst>
          </p:cNvPr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95C7F1">
              <a:alpha val="74000"/>
            </a:srgb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262">
            <a:extLst>
              <a:ext uri="{FF2B5EF4-FFF2-40B4-BE49-F238E27FC236}">
                <a16:creationId xmlns="" xmlns:a16="http://schemas.microsoft.com/office/drawing/2014/main" id="{9F07972D-5A8B-4511-BEBC-AB97486CBB0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0" y="2042511"/>
            <a:ext cx="9144000" cy="1903475"/>
          </a:xfrm>
          <a:prstGeom prst="rect">
            <a:avLst/>
          </a:prstGeom>
          <a:solidFill>
            <a:srgbClr val="0070C0">
              <a:alpha val="64000"/>
            </a:srgbClr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ru-RU" sz="19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8039E412-75DB-4FD3-A2CB-8F540F026317}"/>
              </a:ext>
            </a:extLst>
          </p:cNvPr>
          <p:cNvSpPr/>
          <p:nvPr/>
        </p:nvSpPr>
        <p:spPr>
          <a:xfrm>
            <a:off x="990600" y="2787774"/>
            <a:ext cx="7315200" cy="412950"/>
          </a:xfrm>
          <a:prstGeom prst="rect">
            <a:avLst/>
          </a:prstGeom>
          <a:noFill/>
        </p:spPr>
        <p:txBody>
          <a:bodyPr wrap="square" lIns="43196" tIns="21598" rIns="43196" bIns="21598">
            <a:spAutoFit/>
          </a:bodyPr>
          <a:lstStyle/>
          <a:p>
            <a:pPr algn="ctr" defTabSz="431909"/>
            <a:r>
              <a:rPr lang="ru-RU" sz="2400" b="1" dirty="0" err="1" smtClean="0">
                <a:solidFill>
                  <a:schemeClr val="bg1"/>
                </a:solidFill>
              </a:rPr>
              <a:t>Назарлар</a:t>
            </a:r>
            <a:r>
              <a:rPr lang="kk-KZ" sz="2400" b="1" dirty="0" smtClean="0">
                <a:solidFill>
                  <a:schemeClr val="bg1"/>
                </a:solidFill>
              </a:rPr>
              <a:t>ыңызға рахмет!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1EDC5CD4-C5DE-4C86-8B10-576AD3B48664}"/>
              </a:ext>
            </a:extLst>
          </p:cNvPr>
          <p:cNvSpPr/>
          <p:nvPr/>
        </p:nvSpPr>
        <p:spPr>
          <a:xfrm>
            <a:off x="3581400" y="1189513"/>
            <a:ext cx="1981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QAZAQSTAN RESPÝBLIKASY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AÝYL SHARÝASHYLYǴY</a:t>
            </a:r>
            <a:endParaRPr lang="en-US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MINISTRLІGІ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BF44D74-BED4-48A3-9D6A-0CE321425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907" y="605909"/>
            <a:ext cx="512187" cy="528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72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Заголовок 7">
            <a:extLst>
              <a:ext uri="{FF2B5EF4-FFF2-40B4-BE49-F238E27FC236}">
                <a16:creationId xmlns="" xmlns:a16="http://schemas.microsoft.com/office/drawing/2014/main" id="{E718D231-9F35-4849-8CB5-7562AE93EBEB}"/>
              </a:ext>
            </a:extLst>
          </p:cNvPr>
          <p:cNvSpPr txBox="1">
            <a:spLocks/>
          </p:cNvSpPr>
          <p:nvPr/>
        </p:nvSpPr>
        <p:spPr>
          <a:xfrm>
            <a:off x="1" y="12201"/>
            <a:ext cx="9144001" cy="32730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350"/>
              </a:lnSpc>
            </a:pPr>
            <a:r>
              <a:rPr lang="ru-RU" sz="2000" b="1" dirty="0" smtClean="0">
                <a:solidFill>
                  <a:srgbClr val="00518E"/>
                </a:solidFill>
                <a:latin typeface="+mn-lt"/>
                <a:cs typeface="Arial" panose="020B0604020202020204" pitchFamily="34" charset="0"/>
              </a:rPr>
              <a:t>Поручения Главы Государства по разработке </a:t>
            </a:r>
            <a:r>
              <a:rPr lang="ru-RU" sz="2000" b="1" dirty="0">
                <a:solidFill>
                  <a:srgbClr val="00518E"/>
                </a:solidFill>
                <a:latin typeface="+mn-lt"/>
                <a:cs typeface="Arial" panose="020B0604020202020204" pitchFamily="34" charset="0"/>
              </a:rPr>
              <a:t>Концепции развития АПК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555526"/>
            <a:ext cx="50405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518E"/>
                </a:solidFill>
              </a:rPr>
              <a:t>	</a:t>
            </a:r>
            <a:r>
              <a:rPr lang="ru-RU" sz="2000" b="1" dirty="0" smtClean="0">
                <a:solidFill>
                  <a:srgbClr val="00518E"/>
                </a:solidFill>
              </a:rPr>
              <a:t>Пункт </a:t>
            </a:r>
            <a:r>
              <a:rPr lang="ru-RU" sz="2000" b="1" dirty="0">
                <a:solidFill>
                  <a:srgbClr val="00518E"/>
                </a:solidFill>
              </a:rPr>
              <a:t>2.1 Протокола Заседания Высшего Совета при Президенте Республики Казахстан </a:t>
            </a:r>
            <a:r>
              <a:rPr lang="ru-RU" sz="2000" dirty="0">
                <a:solidFill>
                  <a:srgbClr val="00518E"/>
                </a:solidFill>
              </a:rPr>
              <a:t>от 21 апреля 2021 </a:t>
            </a:r>
            <a:r>
              <a:rPr lang="ru-RU" sz="2000" dirty="0" smtClean="0">
                <a:solidFill>
                  <a:srgbClr val="00518E"/>
                </a:solidFill>
              </a:rPr>
              <a:t>года:</a:t>
            </a:r>
          </a:p>
          <a:p>
            <a:pPr algn="just"/>
            <a:r>
              <a:rPr lang="ru-RU" sz="2000" dirty="0" smtClean="0">
                <a:solidFill>
                  <a:srgbClr val="00518E"/>
                </a:solidFill>
              </a:rPr>
              <a:t>«Правительству </a:t>
            </a:r>
            <a:r>
              <a:rPr lang="ru-RU" sz="2000" dirty="0">
                <a:solidFill>
                  <a:srgbClr val="00518E"/>
                </a:solidFill>
              </a:rPr>
              <a:t>обеспечить разработку концепции развития агропромышленного </a:t>
            </a:r>
            <a:r>
              <a:rPr lang="ru-RU" sz="2000" dirty="0" smtClean="0">
                <a:solidFill>
                  <a:srgbClr val="00518E"/>
                </a:solidFill>
              </a:rPr>
              <a:t>комплекса».</a:t>
            </a:r>
            <a:endParaRPr lang="ru-RU" sz="2000" dirty="0">
              <a:solidFill>
                <a:srgbClr val="00518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36" y="483518"/>
            <a:ext cx="3810000" cy="25527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2931790"/>
            <a:ext cx="90364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518E"/>
                </a:solidFill>
              </a:rPr>
              <a:t>	</a:t>
            </a:r>
            <a:r>
              <a:rPr lang="ru-RU" sz="1400" b="1" dirty="0" smtClean="0">
                <a:solidFill>
                  <a:srgbClr val="00518E"/>
                </a:solidFill>
              </a:rPr>
              <a:t>Пункт </a:t>
            </a:r>
            <a:r>
              <a:rPr lang="ru-RU" sz="1400" b="1" dirty="0">
                <a:solidFill>
                  <a:srgbClr val="00518E"/>
                </a:solidFill>
              </a:rPr>
              <a:t>20 </a:t>
            </a:r>
            <a:r>
              <a:rPr lang="ru-RU" sz="1400" dirty="0">
                <a:solidFill>
                  <a:srgbClr val="00518E"/>
                </a:solidFill>
              </a:rPr>
              <a:t>Общенационального плана мероприятий по реализации </a:t>
            </a:r>
            <a:r>
              <a:rPr lang="ru-RU" sz="1400" b="1" dirty="0">
                <a:solidFill>
                  <a:srgbClr val="00518E"/>
                </a:solidFill>
              </a:rPr>
              <a:t>Послания Главы государства народу Казахстана </a:t>
            </a:r>
            <a:r>
              <a:rPr lang="ru-RU" sz="1400" dirty="0">
                <a:solidFill>
                  <a:srgbClr val="00518E"/>
                </a:solidFill>
              </a:rPr>
              <a:t>от 1 сентября 2021 года «Единство народа и системные реформы – прочная основа процветания страны</a:t>
            </a:r>
            <a:r>
              <a:rPr lang="ru-RU" sz="1400" dirty="0" smtClean="0">
                <a:solidFill>
                  <a:srgbClr val="00518E"/>
                </a:solidFill>
              </a:rPr>
              <a:t>»:</a:t>
            </a:r>
          </a:p>
          <a:p>
            <a:pPr algn="just"/>
            <a:r>
              <a:rPr lang="ru-RU" sz="1400" i="1" dirty="0" smtClean="0">
                <a:solidFill>
                  <a:srgbClr val="00518E"/>
                </a:solidFill>
              </a:rPr>
              <a:t>«</a:t>
            </a:r>
            <a:r>
              <a:rPr lang="ru-RU" sz="1400" b="1" i="1" dirty="0" smtClean="0">
                <a:solidFill>
                  <a:srgbClr val="00518E"/>
                </a:solidFill>
              </a:rPr>
              <a:t>В </a:t>
            </a:r>
            <a:r>
              <a:rPr lang="ru-RU" sz="1400" b="1" i="1" dirty="0">
                <a:solidFill>
                  <a:srgbClr val="00518E"/>
                </a:solidFill>
              </a:rPr>
              <a:t>рамках Концепции </a:t>
            </a:r>
            <a:r>
              <a:rPr lang="ru-RU" sz="1400" i="1" dirty="0">
                <a:solidFill>
                  <a:srgbClr val="00518E"/>
                </a:solidFill>
              </a:rPr>
              <a:t>по развитию агропромышленного комплекса </a:t>
            </a:r>
            <a:r>
              <a:rPr lang="ru-RU" sz="1400" b="1" i="1" dirty="0">
                <a:solidFill>
                  <a:srgbClr val="00518E"/>
                </a:solidFill>
              </a:rPr>
              <a:t>пересмотр и закрепление </a:t>
            </a:r>
            <a:r>
              <a:rPr lang="ru-RU" sz="1400" i="1" dirty="0">
                <a:solidFill>
                  <a:srgbClr val="00518E"/>
                </a:solidFill>
              </a:rPr>
              <a:t>на долгосрочной основе </a:t>
            </a:r>
            <a:r>
              <a:rPr lang="ru-RU" sz="1400" b="1" i="1" dirty="0">
                <a:solidFill>
                  <a:srgbClr val="00518E"/>
                </a:solidFill>
              </a:rPr>
              <a:t>механизмов субсидирования в сельском хозяйстве</a:t>
            </a:r>
            <a:r>
              <a:rPr lang="ru-RU" sz="1400" i="1" dirty="0">
                <a:solidFill>
                  <a:srgbClr val="00518E"/>
                </a:solidFill>
              </a:rPr>
              <a:t>, включающие в том числе:</a:t>
            </a:r>
          </a:p>
          <a:p>
            <a:pPr indent="355600" algn="just">
              <a:buFont typeface="Arial" pitchFamily="34" charset="0"/>
              <a:buChar char="•"/>
            </a:pPr>
            <a:r>
              <a:rPr lang="ru-RU" sz="1400" b="1" i="1" dirty="0" err="1">
                <a:solidFill>
                  <a:srgbClr val="00518E"/>
                </a:solidFill>
              </a:rPr>
              <a:t>взаимоувязку</a:t>
            </a:r>
            <a:r>
              <a:rPr lang="ru-RU" sz="1400" i="1" dirty="0" smtClean="0">
                <a:solidFill>
                  <a:srgbClr val="00518E"/>
                </a:solidFill>
              </a:rPr>
              <a:t> </a:t>
            </a:r>
            <a:r>
              <a:rPr lang="ru-RU" sz="1400" i="1" dirty="0">
                <a:solidFill>
                  <a:srgbClr val="00518E"/>
                </a:solidFill>
              </a:rPr>
              <a:t>с промышленной политикой государства;</a:t>
            </a:r>
          </a:p>
          <a:p>
            <a:pPr indent="355600" algn="just">
              <a:buFont typeface="Arial" pitchFamily="34" charset="0"/>
              <a:buChar char="•"/>
            </a:pPr>
            <a:r>
              <a:rPr lang="ru-RU" sz="1400" i="1" dirty="0" smtClean="0">
                <a:solidFill>
                  <a:srgbClr val="00518E"/>
                </a:solidFill>
              </a:rPr>
              <a:t>изменение </a:t>
            </a:r>
            <a:r>
              <a:rPr lang="ru-RU" sz="1400" i="1" dirty="0">
                <a:solidFill>
                  <a:srgbClr val="00518E"/>
                </a:solidFill>
              </a:rPr>
              <a:t>порядка и механизмов субсидирования на предмет на предмет обеспечения их </a:t>
            </a:r>
            <a:r>
              <a:rPr lang="ru-RU" sz="1400" b="1" i="1" dirty="0">
                <a:solidFill>
                  <a:srgbClr val="00518E"/>
                </a:solidFill>
              </a:rPr>
              <a:t>прозрачности, доступности малым и средним хозяйствам</a:t>
            </a:r>
            <a:r>
              <a:rPr lang="ru-RU" sz="1400" i="1" dirty="0">
                <a:solidFill>
                  <a:srgbClr val="00518E"/>
                </a:solidFill>
              </a:rPr>
              <a:t>;</a:t>
            </a:r>
          </a:p>
          <a:p>
            <a:pPr indent="355600" algn="just">
              <a:buFont typeface="Arial" pitchFamily="34" charset="0"/>
              <a:buChar char="•"/>
            </a:pPr>
            <a:r>
              <a:rPr lang="ru-RU" sz="1400" i="1" dirty="0" smtClean="0">
                <a:solidFill>
                  <a:srgbClr val="00518E"/>
                </a:solidFill>
              </a:rPr>
              <a:t>укрепление </a:t>
            </a:r>
            <a:r>
              <a:rPr lang="ru-RU" sz="1400" b="1" i="1" dirty="0">
                <a:solidFill>
                  <a:srgbClr val="00518E"/>
                </a:solidFill>
              </a:rPr>
              <a:t>нормативной базы</a:t>
            </a:r>
            <a:r>
              <a:rPr lang="ru-RU" sz="1400" i="1" dirty="0">
                <a:solidFill>
                  <a:srgbClr val="00518E"/>
                </a:solidFill>
              </a:rPr>
              <a:t>, внедрение системы </a:t>
            </a:r>
            <a:r>
              <a:rPr lang="ru-RU" sz="1400" b="1" i="1" dirty="0">
                <a:solidFill>
                  <a:srgbClr val="00518E"/>
                </a:solidFill>
              </a:rPr>
              <a:t>эффективного планирования и мониторинга</a:t>
            </a:r>
            <a:r>
              <a:rPr lang="ru-RU" sz="1400" i="1" dirty="0">
                <a:solidFill>
                  <a:srgbClr val="00518E"/>
                </a:solidFill>
              </a:rPr>
              <a:t>; </a:t>
            </a:r>
          </a:p>
          <a:p>
            <a:pPr indent="355600" algn="just">
              <a:buFont typeface="Arial" pitchFamily="34" charset="0"/>
              <a:buChar char="•"/>
            </a:pPr>
            <a:r>
              <a:rPr lang="ru-RU" sz="1400" i="1" dirty="0" smtClean="0">
                <a:solidFill>
                  <a:srgbClr val="00518E"/>
                </a:solidFill>
              </a:rPr>
              <a:t>инструменты </a:t>
            </a:r>
            <a:r>
              <a:rPr lang="ru-RU" sz="1400" i="1" dirty="0">
                <a:solidFill>
                  <a:srgbClr val="00518E"/>
                </a:solidFill>
              </a:rPr>
              <a:t>стимулирования </a:t>
            </a:r>
            <a:r>
              <a:rPr lang="ru-RU" sz="1400" b="1" i="1" dirty="0">
                <a:solidFill>
                  <a:srgbClr val="00518E"/>
                </a:solidFill>
              </a:rPr>
              <a:t>технологического перевооружения </a:t>
            </a:r>
            <a:r>
              <a:rPr lang="ru-RU" sz="1400" i="1" dirty="0">
                <a:solidFill>
                  <a:srgbClr val="00518E"/>
                </a:solidFill>
              </a:rPr>
              <a:t>сельского </a:t>
            </a:r>
            <a:r>
              <a:rPr lang="ru-RU" sz="1400" i="1" dirty="0" smtClean="0">
                <a:solidFill>
                  <a:srgbClr val="00518E"/>
                </a:solidFill>
              </a:rPr>
              <a:t>хозяйства».</a:t>
            </a:r>
            <a:endParaRPr lang="ru-RU" sz="1400" i="1" dirty="0">
              <a:solidFill>
                <a:srgbClr val="0051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0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Прямая соединительная линия 43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07504" y="228600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4"/>
          <p:cNvSpPr txBox="1">
            <a:spLocks/>
          </p:cNvSpPr>
          <p:nvPr/>
        </p:nvSpPr>
        <p:spPr>
          <a:xfrm>
            <a:off x="611559" y="0"/>
            <a:ext cx="3024337" cy="627534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0518E"/>
                </a:solidFill>
                <a:latin typeface="+mn-lt"/>
              </a:rPr>
              <a:t>ГЛОБАЛЬНЫЕ</a:t>
            </a:r>
          </a:p>
          <a:p>
            <a:r>
              <a:rPr lang="ru-RU" sz="2000" b="1" dirty="0">
                <a:solidFill>
                  <a:srgbClr val="00518E"/>
                </a:solidFill>
                <a:latin typeface="+mn-lt"/>
              </a:rPr>
              <a:t>ВЫЗОВЫ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B6166AE-72C4-144C-9B48-C085CEA395A9}"/>
              </a:ext>
            </a:extLst>
          </p:cNvPr>
          <p:cNvSpPr txBox="1"/>
          <p:nvPr/>
        </p:nvSpPr>
        <p:spPr>
          <a:xfrm>
            <a:off x="4548789" y="762253"/>
            <a:ext cx="4397697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002060"/>
                </a:solidFill>
              </a:rPr>
              <a:t>Протекционистская политика</a:t>
            </a:r>
            <a:r>
              <a:rPr lang="ru-RU" sz="1400" dirty="0" smtClean="0">
                <a:solidFill>
                  <a:srgbClr val="002060"/>
                </a:solidFill>
              </a:rPr>
              <a:t> по насыщению внутреннего рынка продовольственных товаров.</a:t>
            </a:r>
            <a:endParaRPr lang="ru-RU" sz="1400" dirty="0">
              <a:solidFill>
                <a:srgbClr val="002060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ru-RU" sz="1100" dirty="0" smtClean="0">
              <a:solidFill>
                <a:srgbClr val="002060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ru-RU" sz="1400" dirty="0" err="1" smtClean="0">
                <a:solidFill>
                  <a:srgbClr val="002060"/>
                </a:solidFill>
              </a:rPr>
              <a:t>Страновая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b="1" dirty="0">
                <a:solidFill>
                  <a:srgbClr val="002060"/>
                </a:solidFill>
              </a:rPr>
              <a:t>локализация</a:t>
            </a:r>
            <a:r>
              <a:rPr lang="ru-RU" sz="1400" dirty="0">
                <a:solidFill>
                  <a:srgbClr val="002060"/>
                </a:solidFill>
              </a:rPr>
              <a:t> производственных процессов.</a:t>
            </a: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ru-RU" sz="1100" b="1" dirty="0" smtClean="0">
              <a:solidFill>
                <a:srgbClr val="002060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002060"/>
                </a:solidFill>
              </a:rPr>
              <a:t>Изменение </a:t>
            </a:r>
            <a:r>
              <a:rPr lang="ru-RU" sz="1400" b="1" dirty="0">
                <a:solidFill>
                  <a:srgbClr val="002060"/>
                </a:solidFill>
              </a:rPr>
              <a:t>культуры </a:t>
            </a:r>
            <a:r>
              <a:rPr lang="ru-RU" sz="1400" dirty="0">
                <a:solidFill>
                  <a:srgbClr val="002060"/>
                </a:solidFill>
              </a:rPr>
              <a:t>земледелия, </a:t>
            </a:r>
            <a:r>
              <a:rPr lang="ru-RU" sz="1400" b="1" dirty="0">
                <a:solidFill>
                  <a:srgbClr val="002060"/>
                </a:solidFill>
              </a:rPr>
              <a:t>технологий</a:t>
            </a:r>
            <a:r>
              <a:rPr lang="ru-RU" sz="1400" dirty="0">
                <a:solidFill>
                  <a:srgbClr val="002060"/>
                </a:solidFill>
              </a:rPr>
              <a:t> в животноводстве ввиду </a:t>
            </a:r>
            <a:r>
              <a:rPr lang="ru-RU" sz="1400" b="1" dirty="0">
                <a:solidFill>
                  <a:srgbClr val="002060"/>
                </a:solidFill>
              </a:rPr>
              <a:t>дефицита водных </a:t>
            </a:r>
            <a:r>
              <a:rPr lang="ru-RU" sz="1400" b="1" dirty="0" smtClean="0">
                <a:solidFill>
                  <a:srgbClr val="002060"/>
                </a:solidFill>
              </a:rPr>
              <a:t>ресурсов.</a:t>
            </a:r>
            <a:endParaRPr lang="ru-RU" sz="1400" b="1" dirty="0">
              <a:solidFill>
                <a:srgbClr val="002060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ru-RU" sz="1100" dirty="0">
              <a:solidFill>
                <a:srgbClr val="002060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Развитие </a:t>
            </a:r>
            <a:r>
              <a:rPr lang="ru-RU" sz="1400" b="1" dirty="0" smtClean="0">
                <a:solidFill>
                  <a:srgbClr val="002060"/>
                </a:solidFill>
              </a:rPr>
              <a:t>«зеленой </a:t>
            </a:r>
            <a:r>
              <a:rPr lang="ru-RU" sz="1400" b="1" dirty="0">
                <a:solidFill>
                  <a:srgbClr val="002060"/>
                </a:solidFill>
              </a:rPr>
              <a:t>экономики</a:t>
            </a:r>
            <a:r>
              <a:rPr lang="ru-RU" sz="1400" b="1" dirty="0" smtClean="0">
                <a:solidFill>
                  <a:srgbClr val="002060"/>
                </a:solidFill>
              </a:rPr>
              <a:t>».</a:t>
            </a:r>
            <a:endParaRPr lang="ru-RU" sz="1400" b="1" dirty="0">
              <a:solidFill>
                <a:srgbClr val="002060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ru-RU" sz="1100" dirty="0">
              <a:solidFill>
                <a:srgbClr val="002060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Внедрение </a:t>
            </a:r>
            <a:r>
              <a:rPr lang="ru-RU" sz="1400" b="1" dirty="0">
                <a:solidFill>
                  <a:srgbClr val="002060"/>
                </a:solidFill>
              </a:rPr>
              <a:t>цифровизации АПК </a:t>
            </a:r>
            <a:r>
              <a:rPr lang="ru-RU" sz="1400" dirty="0">
                <a:solidFill>
                  <a:srgbClr val="002060"/>
                </a:solidFill>
              </a:rPr>
              <a:t>и предоставление </a:t>
            </a:r>
            <a:r>
              <a:rPr lang="ru-RU" sz="1400" b="1" dirty="0">
                <a:solidFill>
                  <a:srgbClr val="002060"/>
                </a:solidFill>
              </a:rPr>
              <a:t>электронного сервиса </a:t>
            </a:r>
            <a:r>
              <a:rPr lang="ru-RU" sz="1400" b="1" dirty="0" smtClean="0">
                <a:solidFill>
                  <a:srgbClr val="002060"/>
                </a:solidFill>
              </a:rPr>
              <a:t>агробизнесу.</a:t>
            </a:r>
            <a:endParaRPr lang="ru-RU" sz="1400" b="1" dirty="0">
              <a:solidFill>
                <a:srgbClr val="002060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ru-RU" sz="1100" dirty="0">
              <a:solidFill>
                <a:srgbClr val="002060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Важность для потребителя приобретает </a:t>
            </a:r>
            <a:r>
              <a:rPr lang="ru-RU" sz="1400" b="1" dirty="0">
                <a:solidFill>
                  <a:srgbClr val="002060"/>
                </a:solidFill>
              </a:rPr>
              <a:t>прослеживаемость</a:t>
            </a:r>
            <a:r>
              <a:rPr lang="ru-RU" sz="1400" dirty="0">
                <a:solidFill>
                  <a:srgbClr val="002060"/>
                </a:solidFill>
              </a:rPr>
              <a:t> продуктов </a:t>
            </a:r>
            <a:r>
              <a:rPr lang="ru-RU" sz="1400" dirty="0" smtClean="0">
                <a:solidFill>
                  <a:srgbClr val="002060"/>
                </a:solidFill>
              </a:rPr>
              <a:t>питания.</a:t>
            </a:r>
            <a:endParaRPr lang="ru-RU" sz="1400" dirty="0">
              <a:solidFill>
                <a:srgbClr val="002060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endParaRPr lang="ru-RU" sz="1100" dirty="0">
              <a:solidFill>
                <a:srgbClr val="002060"/>
              </a:solidFill>
            </a:endParaRPr>
          </a:p>
          <a:p>
            <a:pPr marL="214313" indent="-214313" algn="just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2060"/>
                </a:solidFill>
              </a:rPr>
              <a:t>Снижение </a:t>
            </a:r>
            <a:r>
              <a:rPr lang="ru-RU" sz="1400" b="1" dirty="0">
                <a:solidFill>
                  <a:srgbClr val="002060"/>
                </a:solidFill>
              </a:rPr>
              <a:t>стоимости</a:t>
            </a:r>
            <a:r>
              <a:rPr lang="ru-RU" sz="1400" dirty="0">
                <a:solidFill>
                  <a:srgbClr val="002060"/>
                </a:solidFill>
              </a:rPr>
              <a:t> конечной продукции, за счет </a:t>
            </a:r>
            <a:r>
              <a:rPr lang="ru-RU" sz="1400" b="1" dirty="0">
                <a:solidFill>
                  <a:srgbClr val="002060"/>
                </a:solidFill>
              </a:rPr>
              <a:t>выстроенной цепочки</a:t>
            </a:r>
            <a:r>
              <a:rPr lang="ru-RU" sz="1400" dirty="0">
                <a:solidFill>
                  <a:srgbClr val="002060"/>
                </a:solidFill>
              </a:rPr>
              <a:t> производства, переработки и сбыта</a:t>
            </a:r>
            <a:r>
              <a:rPr lang="ru-RU" sz="1400" dirty="0" smtClean="0">
                <a:solidFill>
                  <a:srgbClr val="002060"/>
                </a:solidFill>
              </a:rPr>
              <a:t>.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58501" y="770041"/>
            <a:ext cx="4079268" cy="801843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cs typeface="Arial" charset="0"/>
              </a:rPr>
              <a:t>Нарастающие риски </a:t>
            </a:r>
            <a:r>
              <a:rPr lang="ru-RU" sz="1200" b="1" dirty="0">
                <a:solidFill>
                  <a:schemeClr val="bg1"/>
                </a:solidFill>
                <a:cs typeface="Arial" charset="0"/>
              </a:rPr>
              <a:t>ПАНДЕМИЙ, </a:t>
            </a:r>
            <a:r>
              <a:rPr lang="ru-RU" sz="1200" b="1" dirty="0" smtClean="0">
                <a:solidFill>
                  <a:schemeClr val="bg1"/>
                </a:solidFill>
                <a:cs typeface="Arial" charset="0"/>
              </a:rPr>
              <a:t>ЭПИЗООТИЙ</a:t>
            </a:r>
            <a:br>
              <a:rPr lang="ru-RU" sz="1200" b="1" dirty="0" smtClean="0">
                <a:solidFill>
                  <a:schemeClr val="bg1"/>
                </a:solidFill>
                <a:cs typeface="Arial" charset="0"/>
              </a:rPr>
            </a:br>
            <a:r>
              <a:rPr lang="ru-RU" sz="1200" dirty="0" smtClean="0">
                <a:solidFill>
                  <a:schemeClr val="bg1"/>
                </a:solidFill>
                <a:cs typeface="Arial" charset="0"/>
              </a:rPr>
              <a:t>в </a:t>
            </a:r>
            <a:r>
              <a:rPr lang="ru-RU" sz="1200" dirty="0">
                <a:solidFill>
                  <a:schemeClr val="bg1"/>
                </a:solidFill>
                <a:cs typeface="Arial" charset="0"/>
              </a:rPr>
              <a:t>следствии чего </a:t>
            </a:r>
            <a:r>
              <a:rPr lang="ru-RU" sz="1200" b="1" dirty="0" smtClean="0">
                <a:solidFill>
                  <a:schemeClr val="bg1"/>
                </a:solidFill>
                <a:cs typeface="Arial" charset="0"/>
              </a:rPr>
              <a:t>ПРЕРЫВАЮТСЯ </a:t>
            </a:r>
            <a:r>
              <a:rPr lang="ru-RU" sz="1200" b="1" dirty="0">
                <a:solidFill>
                  <a:schemeClr val="bg1"/>
                </a:solidFill>
                <a:cs typeface="Arial" charset="0"/>
              </a:rPr>
              <a:t>ГЛОБАЛЬНЫЕ ЦЕПОЧКИ ПРОИЗВОДСТВА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161698" y="1642386"/>
            <a:ext cx="4079268" cy="801843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cs typeface="Arial" charset="0"/>
              </a:rPr>
              <a:t>КЛИМАТИЧЕСКИЕ РИСКИ</a:t>
            </a:r>
            <a:r>
              <a:rPr lang="ru-RU" sz="1200" dirty="0">
                <a:solidFill>
                  <a:schemeClr val="bg1"/>
                </a:solidFill>
                <a:cs typeface="Arial" charset="0"/>
              </a:rPr>
              <a:t>, рост конкуренции за</a:t>
            </a:r>
            <a:r>
              <a:rPr lang="ru-RU" sz="1200" b="1" dirty="0">
                <a:solidFill>
                  <a:schemeClr val="bg1"/>
                </a:solidFill>
                <a:cs typeface="Arial" charset="0"/>
              </a:rPr>
              <a:t> ОГРАНИЧЕННЫЕ ПРИРОДНЫЕ РЕСУРСЫ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64420" y="3363838"/>
            <a:ext cx="4077907" cy="801843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ru-RU" sz="1200" b="1" dirty="0">
                <a:solidFill>
                  <a:schemeClr val="bg1"/>
                </a:solidFill>
                <a:cs typeface="Arial" charset="0"/>
              </a:rPr>
              <a:t>РОСТ ЧИСЛЕННОСТИ НАСЕЛЕНИЯ МИРА, </a:t>
            </a:r>
            <a:r>
              <a:rPr lang="ru-RU" sz="1200" dirty="0">
                <a:solidFill>
                  <a:schemeClr val="bg1"/>
                </a:solidFill>
                <a:cs typeface="Arial" charset="0"/>
              </a:rPr>
              <a:t>вызывающий обострение проблем </a:t>
            </a:r>
            <a:r>
              <a:rPr lang="ru-RU" sz="1200" b="1" dirty="0">
                <a:solidFill>
                  <a:schemeClr val="bg1"/>
                </a:solidFill>
                <a:cs typeface="Arial" charset="0"/>
              </a:rPr>
              <a:t>НЕРАВЕНСТВА ДОХОДОВ </a:t>
            </a:r>
            <a:r>
              <a:rPr lang="ru-RU" sz="1200" dirty="0">
                <a:solidFill>
                  <a:schemeClr val="bg1"/>
                </a:solidFill>
                <a:cs typeface="Arial" charset="0"/>
              </a:rPr>
              <a:t>и</a:t>
            </a:r>
            <a:r>
              <a:rPr lang="ru-RU" sz="12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sz="1200" b="1" dirty="0" smtClean="0">
                <a:solidFill>
                  <a:schemeClr val="bg1"/>
                </a:solidFill>
                <a:cs typeface="Arial" charset="0"/>
              </a:rPr>
              <a:t>ПРОДБЕЗОПАСНОСТИ</a:t>
            </a:r>
            <a:endParaRPr lang="ru-RU" sz="12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64420" y="2489987"/>
            <a:ext cx="4079268" cy="801843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cs typeface="Arial" charset="0"/>
              </a:rPr>
              <a:t>Замедление темпов экономического роста</a:t>
            </a:r>
            <a:r>
              <a:rPr lang="ru-RU" sz="1200" b="1" dirty="0">
                <a:solidFill>
                  <a:schemeClr val="bg1"/>
                </a:solidFill>
                <a:cs typeface="Arial" charset="0"/>
              </a:rPr>
              <a:t>, ГЛОБАЛЬНАЯ РЕЦЕССИЯ</a:t>
            </a:r>
            <a:r>
              <a:rPr lang="ru-RU" sz="1200" dirty="0" smtClean="0">
                <a:solidFill>
                  <a:schemeClr val="bg1"/>
                </a:solidFill>
                <a:cs typeface="Arial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cs typeface="Arial" charset="0"/>
              </a:rPr>
              <a:t>Увеличение </a:t>
            </a:r>
            <a:r>
              <a:rPr lang="ru-RU" sz="1200" dirty="0">
                <a:solidFill>
                  <a:schemeClr val="bg1"/>
                </a:solidFill>
                <a:cs typeface="Arial" charset="0"/>
              </a:rPr>
              <a:t>волатильности </a:t>
            </a:r>
            <a:r>
              <a:rPr lang="ru-RU" sz="1200" b="1" dirty="0" smtClean="0">
                <a:solidFill>
                  <a:schemeClr val="bg1"/>
                </a:solidFill>
                <a:cs typeface="Arial" charset="0"/>
              </a:rPr>
              <a:t>ЦЕН</a:t>
            </a:r>
            <a:r>
              <a:rPr lang="ru-RU" sz="1200" dirty="0" smtClean="0">
                <a:solidFill>
                  <a:schemeClr val="bg1"/>
                </a:solidFill>
                <a:cs typeface="Arial" charset="0"/>
              </a:rPr>
              <a:t>.</a:t>
            </a:r>
            <a:endParaRPr lang="ru-RU" sz="12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63059" y="4227934"/>
            <a:ext cx="4079268" cy="801843"/>
          </a:xfrm>
          <a:prstGeom prst="roundRect">
            <a:avLst/>
          </a:prstGeom>
          <a:solidFill>
            <a:srgbClr val="0070C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ru-RU" sz="1200" dirty="0">
                <a:solidFill>
                  <a:schemeClr val="bg1"/>
                </a:solidFill>
                <a:cs typeface="Arial" charset="0"/>
              </a:rPr>
              <a:t>Нарастающая</a:t>
            </a:r>
            <a:r>
              <a:rPr lang="ru-RU" sz="1200" b="1" dirty="0">
                <a:solidFill>
                  <a:schemeClr val="bg1"/>
                </a:solidFill>
                <a:cs typeface="Arial" charset="0"/>
              </a:rPr>
              <a:t> СОЦИАЛЬНАЯ НЕСТАБИЛЬНОСТЬ. </a:t>
            </a:r>
            <a:r>
              <a:rPr lang="ru-RU" sz="1200" dirty="0">
                <a:solidFill>
                  <a:schemeClr val="bg1"/>
                </a:solidFill>
                <a:cs typeface="Arial" charset="0"/>
              </a:rPr>
              <a:t>Продолжающийся</a:t>
            </a:r>
            <a:r>
              <a:rPr lang="ru-RU" sz="1200" b="1" dirty="0">
                <a:solidFill>
                  <a:schemeClr val="bg1"/>
                </a:solidFill>
                <a:cs typeface="Arial" charset="0"/>
              </a:rPr>
              <a:t> РОСТ УРБАНИЗАЦИИ. БЕЗРАБОТИЦА </a:t>
            </a:r>
            <a:r>
              <a:rPr lang="ru-RU" sz="1200" dirty="0">
                <a:solidFill>
                  <a:schemeClr val="bg1"/>
                </a:solidFill>
                <a:cs typeface="Arial" charset="0"/>
              </a:rPr>
              <a:t>среди </a:t>
            </a:r>
            <a:r>
              <a:rPr lang="ru-RU" sz="1200" dirty="0" smtClean="0">
                <a:solidFill>
                  <a:schemeClr val="bg1"/>
                </a:solidFill>
                <a:cs typeface="Arial" charset="0"/>
              </a:rPr>
              <a:t>молодежи.</a:t>
            </a:r>
            <a:endParaRPr lang="ru-RU" sz="12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0" name="Номер слайда 1"/>
          <p:cNvSpPr txBox="1">
            <a:spLocks/>
          </p:cNvSpPr>
          <p:nvPr/>
        </p:nvSpPr>
        <p:spPr>
          <a:xfrm>
            <a:off x="7566771" y="682949"/>
            <a:ext cx="1543050" cy="206003"/>
          </a:xfrm>
          <a:prstGeom prst="rect">
            <a:avLst/>
          </a:prstGeom>
        </p:spPr>
        <p:txBody>
          <a:bodyPr vert="horz" lIns="51446" tIns="25724" rIns="51446" bIns="25724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 smtClean="0">
                <a:solidFill>
                  <a:schemeClr val="bg1"/>
                </a:solidFill>
              </a:rPr>
              <a:t>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1" name="Title 4"/>
          <p:cNvSpPr txBox="1">
            <a:spLocks/>
          </p:cNvSpPr>
          <p:nvPr/>
        </p:nvSpPr>
        <p:spPr>
          <a:xfrm>
            <a:off x="4716016" y="1987"/>
            <a:ext cx="4104456" cy="62554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00518E"/>
                </a:solidFill>
                <a:latin typeface="+mn-lt"/>
              </a:rPr>
              <a:t>МИРОВЫЕ ТРЕНДЫ</a:t>
            </a:r>
            <a:br>
              <a:rPr lang="ru-RU" sz="2000" b="1" dirty="0">
                <a:solidFill>
                  <a:srgbClr val="00518E"/>
                </a:solidFill>
                <a:latin typeface="+mn-lt"/>
              </a:rPr>
            </a:br>
            <a:r>
              <a:rPr lang="ru-RU" sz="2000" b="1" dirty="0">
                <a:solidFill>
                  <a:srgbClr val="00518E"/>
                </a:solidFill>
                <a:latin typeface="+mn-lt"/>
              </a:rPr>
              <a:t>В РАЗВИТИИ АПК</a:t>
            </a:r>
          </a:p>
        </p:txBody>
      </p:sp>
    </p:spTree>
    <p:extLst>
      <p:ext uri="{BB962C8B-B14F-4D97-AF65-F5344CB8AC3E}">
        <p14:creationId xmlns:p14="http://schemas.microsoft.com/office/powerpoint/2010/main" val="106547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07504" y="228600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4"/>
          <p:cNvSpPr txBox="1">
            <a:spLocks/>
          </p:cNvSpPr>
          <p:nvPr/>
        </p:nvSpPr>
        <p:spPr>
          <a:xfrm>
            <a:off x="395707" y="55658"/>
            <a:ext cx="8414747" cy="3008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518E"/>
                </a:solidFill>
              </a:rPr>
              <a:t>ЦЕЛЕВЫЕ ИНДИКАТОРЫ </a:t>
            </a:r>
            <a:r>
              <a:rPr lang="ru-RU" sz="1600" b="1" dirty="0" smtClean="0">
                <a:solidFill>
                  <a:schemeClr val="accent1"/>
                </a:solidFill>
              </a:rPr>
              <a:t>(макропоказатели)</a:t>
            </a:r>
            <a:endParaRPr lang="ru-RU" sz="1600" b="1" dirty="0">
              <a:solidFill>
                <a:schemeClr val="accent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85356" y="1073552"/>
            <a:ext cx="1340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80%    </a:t>
            </a:r>
            <a:r>
              <a:rPr lang="ru-RU" sz="2400" b="1" dirty="0" smtClean="0">
                <a:solidFill>
                  <a:schemeClr val="accent1"/>
                </a:solidFill>
              </a:rPr>
              <a:t>90</a:t>
            </a:r>
            <a:r>
              <a:rPr lang="ru-RU" sz="1400" b="1" dirty="0" smtClean="0">
                <a:solidFill>
                  <a:schemeClr val="accent1"/>
                </a:solidFill>
              </a:rPr>
              <a:t>%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 bwMode="auto">
          <a:xfrm>
            <a:off x="3275856" y="881829"/>
            <a:ext cx="1872208" cy="653388"/>
          </a:xfrm>
          <a:prstGeom prst="rect">
            <a:avLst/>
          </a:prstGeom>
          <a:noFill/>
          <a:ln w="19050">
            <a:solidFill>
              <a:srgbClr val="00518E"/>
            </a:solidFill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88146" y="581747"/>
            <a:ext cx="1687910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518E"/>
                </a:solidFill>
              </a:rPr>
              <a:t>УРОВЕНЬ ОБЕСПЕЧЕННОСТИ ПРОДТОВАРАМИ</a:t>
            </a:r>
            <a:endParaRPr lang="ru-RU" sz="1100" b="1" dirty="0">
              <a:solidFill>
                <a:srgbClr val="00518E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 bwMode="auto">
          <a:xfrm>
            <a:off x="3275856" y="2120250"/>
            <a:ext cx="1872208" cy="2927648"/>
          </a:xfrm>
          <a:prstGeom prst="rect">
            <a:avLst/>
          </a:prstGeom>
          <a:noFill/>
          <a:ln w="19050">
            <a:solidFill>
              <a:srgbClr val="00518E"/>
            </a:solidFill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6A2AB454-3929-436A-A2E6-785CEA610FAE}"/>
              </a:ext>
            </a:extLst>
          </p:cNvPr>
          <p:cNvSpPr/>
          <p:nvPr/>
        </p:nvSpPr>
        <p:spPr>
          <a:xfrm>
            <a:off x="3375166" y="1707654"/>
            <a:ext cx="1700890" cy="9387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518E"/>
                </a:solidFill>
              </a:rPr>
              <a:t>ОБЕСПЕЧЕНИЕ </a:t>
            </a:r>
            <a:r>
              <a:rPr lang="ru-RU" sz="1100" b="1" dirty="0" smtClean="0">
                <a:solidFill>
                  <a:srgbClr val="00518E"/>
                </a:solidFill>
              </a:rPr>
              <a:t>ИМПОРТО</a:t>
            </a:r>
          </a:p>
          <a:p>
            <a:pPr algn="ctr"/>
            <a:r>
              <a:rPr lang="ru-RU" sz="1100" b="1" dirty="0" smtClean="0">
                <a:solidFill>
                  <a:srgbClr val="00518E"/>
                </a:solidFill>
              </a:rPr>
              <a:t>ЗАВИСИМЫМИ ПРОДТОВАРАМИ ОТЕЧЕСТВЕННОГО ПРОИЗВОДСТВА</a:t>
            </a:r>
            <a:endParaRPr lang="ru-RU" sz="1100" b="1" dirty="0">
              <a:solidFill>
                <a:srgbClr val="00518E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820194" y="2744803"/>
            <a:ext cx="1368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80% </a:t>
            </a:r>
            <a:r>
              <a:rPr lang="ru-RU" sz="2400" b="1" dirty="0" smtClean="0">
                <a:solidFill>
                  <a:schemeClr val="accent1"/>
                </a:solidFill>
              </a:rPr>
              <a:t>100</a:t>
            </a:r>
            <a:r>
              <a:rPr lang="ru-RU" sz="1400" b="1" dirty="0" smtClean="0">
                <a:solidFill>
                  <a:schemeClr val="accent1"/>
                </a:solidFill>
              </a:rPr>
              <a:t>%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88146" y="2888820"/>
            <a:ext cx="6030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яблоки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3911170" y="4095464"/>
            <a:ext cx="1349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63%  </a:t>
            </a:r>
            <a:r>
              <a:rPr lang="ru-RU" sz="2400" b="1" dirty="0" smtClean="0">
                <a:solidFill>
                  <a:schemeClr val="accent1"/>
                </a:solidFill>
              </a:rPr>
              <a:t>100</a:t>
            </a:r>
            <a:r>
              <a:rPr lang="ru-RU" sz="1400" b="1" dirty="0" smtClean="0">
                <a:solidFill>
                  <a:schemeClr val="accent1"/>
                </a:solidFill>
              </a:rPr>
              <a:t>%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3388146" y="4111794"/>
            <a:ext cx="83548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i="1" dirty="0" smtClean="0">
                <a:solidFill>
                  <a:schemeClr val="accent1"/>
                </a:solidFill>
              </a:rPr>
              <a:t>колбасные</a:t>
            </a:r>
          </a:p>
          <a:p>
            <a:r>
              <a:rPr lang="ru-RU" sz="1100" b="1" i="1" dirty="0" smtClean="0">
                <a:solidFill>
                  <a:schemeClr val="accent1"/>
                </a:solidFill>
              </a:rPr>
              <a:t>изделия</a:t>
            </a:r>
            <a:endParaRPr 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88146" y="3664577"/>
            <a:ext cx="6416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chemeClr val="accent1"/>
                </a:solidFill>
              </a:rPr>
              <a:t>сыры и творог </a:t>
            </a:r>
          </a:p>
        </p:txBody>
      </p:sp>
      <p:sp>
        <p:nvSpPr>
          <p:cNvPr id="57" name="Прямоугольник 56"/>
          <p:cNvSpPr/>
          <p:nvPr/>
        </p:nvSpPr>
        <p:spPr>
          <a:xfrm>
            <a:off x="3911170" y="3633799"/>
            <a:ext cx="1349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59%  </a:t>
            </a:r>
            <a:r>
              <a:rPr lang="ru-RU" sz="2400" b="1" dirty="0" smtClean="0">
                <a:solidFill>
                  <a:schemeClr val="accent1"/>
                </a:solidFill>
              </a:rPr>
              <a:t>100</a:t>
            </a:r>
            <a:r>
              <a:rPr lang="ru-RU" sz="1400" b="1" dirty="0" smtClean="0">
                <a:solidFill>
                  <a:schemeClr val="accent1"/>
                </a:solidFill>
              </a:rPr>
              <a:t>%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3375166" y="4687858"/>
            <a:ext cx="6416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 smtClean="0">
                <a:solidFill>
                  <a:schemeClr val="accent1"/>
                </a:solidFill>
              </a:rPr>
              <a:t>сахар</a:t>
            </a:r>
            <a:endParaRPr 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911170" y="4541741"/>
            <a:ext cx="1349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55%  </a:t>
            </a:r>
            <a:r>
              <a:rPr lang="ru-RU" sz="2400" b="1" dirty="0" smtClean="0">
                <a:solidFill>
                  <a:schemeClr val="accent1"/>
                </a:solidFill>
              </a:rPr>
              <a:t>83</a:t>
            </a:r>
            <a:r>
              <a:rPr lang="ru-RU" sz="1400" b="1" dirty="0" smtClean="0">
                <a:solidFill>
                  <a:schemeClr val="accent1"/>
                </a:solidFill>
              </a:rPr>
              <a:t>%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3383060" y="3183381"/>
            <a:ext cx="6416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 smtClean="0">
                <a:solidFill>
                  <a:schemeClr val="accent1"/>
                </a:solidFill>
              </a:rPr>
              <a:t>мясо</a:t>
            </a:r>
          </a:p>
          <a:p>
            <a:r>
              <a:rPr lang="ru-RU" sz="1100" b="1" i="1" dirty="0" smtClean="0">
                <a:solidFill>
                  <a:schemeClr val="accent1"/>
                </a:solidFill>
              </a:rPr>
              <a:t>птицы</a:t>
            </a:r>
            <a:endParaRPr lang="ru-RU" sz="1100" b="1" i="1" dirty="0">
              <a:solidFill>
                <a:schemeClr val="accent1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3828088" y="3152603"/>
            <a:ext cx="1368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75% </a:t>
            </a:r>
            <a:r>
              <a:rPr lang="ru-RU" sz="2400" b="1" dirty="0" smtClean="0">
                <a:solidFill>
                  <a:schemeClr val="accent1"/>
                </a:solidFill>
              </a:rPr>
              <a:t>100</a:t>
            </a:r>
            <a:r>
              <a:rPr lang="ru-RU" sz="1400" b="1" dirty="0" smtClean="0">
                <a:solidFill>
                  <a:schemeClr val="accent1"/>
                </a:solidFill>
              </a:rPr>
              <a:t>%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467544" y="2613882"/>
            <a:ext cx="20162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3,5 млрд.$  </a:t>
            </a:r>
            <a:r>
              <a:rPr lang="ru-RU" sz="2400" b="1" dirty="0" smtClean="0">
                <a:solidFill>
                  <a:srgbClr val="002060"/>
                </a:solidFill>
              </a:rPr>
              <a:t>9,9</a:t>
            </a:r>
            <a:r>
              <a:rPr lang="ru-RU" sz="1400" b="1" dirty="0" smtClean="0">
                <a:solidFill>
                  <a:schemeClr val="accent1"/>
                </a:solidFill>
              </a:rPr>
              <a:t>млрд.$</a:t>
            </a:r>
            <a:endParaRPr lang="ru-RU" sz="1200" b="1" dirty="0">
              <a:solidFill>
                <a:schemeClr val="accent1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 bwMode="auto">
          <a:xfrm>
            <a:off x="427262" y="2404734"/>
            <a:ext cx="2016224" cy="653388"/>
          </a:xfrm>
          <a:prstGeom prst="rect">
            <a:avLst/>
          </a:prstGeom>
          <a:noFill/>
          <a:ln w="19050">
            <a:solidFill>
              <a:srgbClr val="00518E"/>
            </a:solidFill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20148" y="2087227"/>
            <a:ext cx="1753456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518E"/>
                </a:solidFill>
              </a:rPr>
              <a:t>УВЕЛИЧЕНИЕ ЭКСПОРТА ПРОДУКЦИИ </a:t>
            </a:r>
            <a:r>
              <a:rPr lang="ru-RU" sz="1100" b="1" dirty="0" smtClean="0">
                <a:solidFill>
                  <a:srgbClr val="00518E"/>
                </a:solidFill>
              </a:rPr>
              <a:t>АПК</a:t>
            </a:r>
          </a:p>
          <a:p>
            <a:pPr algn="ctr"/>
            <a:r>
              <a:rPr lang="ru-RU" sz="1100" b="1" dirty="0" smtClean="0">
                <a:solidFill>
                  <a:srgbClr val="FF0000"/>
                </a:solidFill>
              </a:rPr>
              <a:t>В </a:t>
            </a:r>
            <a:r>
              <a:rPr lang="ru-RU" sz="1100" b="1" dirty="0">
                <a:solidFill>
                  <a:srgbClr val="FF0000"/>
                </a:solidFill>
              </a:rPr>
              <a:t>3</a:t>
            </a:r>
            <a:r>
              <a:rPr lang="ru-RU" sz="1100" b="1" dirty="0" smtClean="0">
                <a:solidFill>
                  <a:srgbClr val="FF0000"/>
                </a:solidFill>
              </a:rPr>
              <a:t> </a:t>
            </a:r>
            <a:r>
              <a:rPr lang="ru-RU" sz="1100" b="1" dirty="0">
                <a:solidFill>
                  <a:srgbClr val="FF0000"/>
                </a:solidFill>
              </a:rPr>
              <a:t>РАЗА</a:t>
            </a: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444534" y="3888353"/>
            <a:ext cx="2028856" cy="653388"/>
          </a:xfrm>
          <a:prstGeom prst="rect">
            <a:avLst/>
          </a:prstGeom>
          <a:noFill/>
          <a:ln w="19050">
            <a:solidFill>
              <a:srgbClr val="00518E"/>
            </a:solidFill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6737" y="3588000"/>
            <a:ext cx="1753456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518E"/>
                </a:solidFill>
              </a:rPr>
              <a:t>ДОЛЯ ПЕРЕРАБОТАННОЙ ПРОДУКЦИИ В ОБЩЕМ ОБЪЕМЕ ЭКСПОРТА АПК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55576" y="4069784"/>
            <a:ext cx="1340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43% </a:t>
            </a:r>
            <a:r>
              <a:rPr lang="ru-RU" sz="2400" b="1" dirty="0" smtClean="0">
                <a:solidFill>
                  <a:schemeClr val="accent1"/>
                </a:solidFill>
              </a:rPr>
              <a:t>70</a:t>
            </a:r>
            <a:r>
              <a:rPr lang="ru-RU" sz="1400" b="1" dirty="0" smtClean="0">
                <a:solidFill>
                  <a:schemeClr val="accent1"/>
                </a:solidFill>
              </a:rPr>
              <a:t>%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425480" y="881829"/>
            <a:ext cx="2016224" cy="653388"/>
          </a:xfrm>
          <a:prstGeom prst="rect">
            <a:avLst/>
          </a:prstGeom>
          <a:noFill/>
          <a:ln w="19050">
            <a:solidFill>
              <a:srgbClr val="00518E"/>
            </a:solidFill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97967" y="565366"/>
            <a:ext cx="1753456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518E"/>
                </a:solidFill>
              </a:rPr>
              <a:t>ПОВЫШЕНИЕ ПРОИЗВОДИТЕЛЬНОСТИ ТРУДА </a:t>
            </a:r>
            <a:r>
              <a:rPr lang="ru-RU" sz="1100" b="1" dirty="0">
                <a:solidFill>
                  <a:srgbClr val="FF0000"/>
                </a:solidFill>
              </a:rPr>
              <a:t>В 3</a:t>
            </a:r>
            <a:r>
              <a:rPr lang="ru-RU" sz="1100" b="1" dirty="0" smtClean="0">
                <a:solidFill>
                  <a:srgbClr val="FF0000"/>
                </a:solidFill>
              </a:rPr>
              <a:t> РАЗА</a:t>
            </a:r>
            <a:endParaRPr lang="ru-RU" sz="1100" b="1" dirty="0">
              <a:solidFill>
                <a:srgbClr val="FF000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72021" y="1095464"/>
            <a:ext cx="1999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3,4 </a:t>
            </a:r>
            <a:r>
              <a:rPr lang="ru-RU" sz="1400" b="1" dirty="0" err="1" smtClean="0">
                <a:solidFill>
                  <a:srgbClr val="002060"/>
                </a:solidFill>
              </a:rPr>
              <a:t>млн.тг</a:t>
            </a:r>
            <a:r>
              <a:rPr lang="ru-RU" sz="1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chemeClr val="accent1"/>
                </a:solidFill>
              </a:rPr>
              <a:t>9,3 </a:t>
            </a:r>
            <a:r>
              <a:rPr lang="ru-RU" sz="1400" b="1" dirty="0" smtClean="0">
                <a:solidFill>
                  <a:schemeClr val="accent1"/>
                </a:solidFill>
              </a:rPr>
              <a:t>млн.тг</a:t>
            </a:r>
            <a:endParaRPr lang="ru-RU" sz="1200" b="1" dirty="0">
              <a:solidFill>
                <a:schemeClr val="accent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5987008" y="994400"/>
            <a:ext cx="2750208" cy="1138706"/>
          </a:xfrm>
          <a:prstGeom prst="rect">
            <a:avLst/>
          </a:prstGeom>
          <a:noFill/>
          <a:ln w="19050">
            <a:solidFill>
              <a:srgbClr val="00518E"/>
            </a:solidFill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101294" y="721979"/>
            <a:ext cx="2474808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518E"/>
                </a:solidFill>
              </a:rPr>
              <a:t>РОСТ ОБЪЕМА ПРИВЛЕЧЕННЫХ ИНВЕСТИЦИЙ В ОСНОВНОЙ КАПИТАЛ В СЕЛЬСКОГО ХОЗЯЙСТВА </a:t>
            </a:r>
            <a:r>
              <a:rPr lang="ru-RU" sz="1100" b="1" dirty="0" smtClean="0">
                <a:solidFill>
                  <a:srgbClr val="FF0000"/>
                </a:solidFill>
              </a:rPr>
              <a:t>В 4 РАЗА</a:t>
            </a:r>
            <a:endParaRPr lang="ru-RU" sz="1100" b="1" dirty="0">
              <a:solidFill>
                <a:srgbClr val="FF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998256" y="1430684"/>
            <a:ext cx="27502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772 </a:t>
            </a:r>
            <a:r>
              <a:rPr lang="ru-RU" sz="1400" b="1" dirty="0" err="1" smtClean="0">
                <a:solidFill>
                  <a:srgbClr val="002060"/>
                </a:solidFill>
              </a:rPr>
              <a:t>млрд.тг</a:t>
            </a:r>
            <a:r>
              <a:rPr lang="ru-RU" sz="1400" b="1" dirty="0" smtClean="0">
                <a:solidFill>
                  <a:srgbClr val="002060"/>
                </a:solidFill>
              </a:rPr>
              <a:t>       </a:t>
            </a:r>
            <a:r>
              <a:rPr lang="ru-RU" sz="2400" b="1" dirty="0" smtClean="0">
                <a:solidFill>
                  <a:schemeClr val="accent1"/>
                </a:solidFill>
              </a:rPr>
              <a:t>3,2 </a:t>
            </a:r>
            <a:r>
              <a:rPr lang="ru-RU" sz="1400" b="1" dirty="0" err="1" smtClean="0">
                <a:solidFill>
                  <a:schemeClr val="accent1"/>
                </a:solidFill>
              </a:rPr>
              <a:t>трлн.тг</a:t>
            </a:r>
            <a:endParaRPr lang="ru-RU" sz="1400" b="1" dirty="0" smtClean="0">
              <a:solidFill>
                <a:schemeClr val="accent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5970246" y="2811542"/>
            <a:ext cx="2750208" cy="739224"/>
          </a:xfrm>
          <a:prstGeom prst="rect">
            <a:avLst/>
          </a:prstGeom>
          <a:noFill/>
          <a:ln w="19050">
            <a:solidFill>
              <a:srgbClr val="00518E"/>
            </a:solidFill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091844" y="2465780"/>
            <a:ext cx="2487440" cy="6001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518E"/>
                </a:solidFill>
              </a:rPr>
              <a:t>ПЛОЩАДЬ ЭРОДИРОВАННЫХ ЗЕМЕЛЬ В СОСТАВЕ СЕЛЬСКОХОЗЯЙСТВЕННЫХ </a:t>
            </a:r>
            <a:r>
              <a:rPr lang="ru-RU" sz="1100" b="1" dirty="0" smtClean="0">
                <a:solidFill>
                  <a:srgbClr val="00518E"/>
                </a:solidFill>
              </a:rPr>
              <a:t>УГОДИЙ</a:t>
            </a:r>
            <a:endParaRPr lang="ru-RU" sz="1100" b="1" dirty="0">
              <a:solidFill>
                <a:srgbClr val="00518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080282" y="3036056"/>
            <a:ext cx="27401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29,3 млн. га </a:t>
            </a:r>
            <a:r>
              <a:rPr lang="ru-RU" sz="2400" b="1" dirty="0" smtClean="0">
                <a:solidFill>
                  <a:schemeClr val="accent1"/>
                </a:solidFill>
              </a:rPr>
              <a:t>28,4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chemeClr val="accent1"/>
                </a:solidFill>
              </a:rPr>
              <a:t>млн. га</a:t>
            </a:r>
          </a:p>
        </p:txBody>
      </p:sp>
      <p:sp>
        <p:nvSpPr>
          <p:cNvPr id="41" name="Прямоугольник 40"/>
          <p:cNvSpPr/>
          <p:nvPr/>
        </p:nvSpPr>
        <p:spPr bwMode="auto">
          <a:xfrm>
            <a:off x="6347684" y="4144052"/>
            <a:ext cx="2028856" cy="653388"/>
          </a:xfrm>
          <a:prstGeom prst="rect">
            <a:avLst/>
          </a:prstGeom>
          <a:noFill/>
          <a:ln w="19050">
            <a:solidFill>
              <a:srgbClr val="00518E"/>
            </a:solidFill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462540" y="3896350"/>
            <a:ext cx="1753456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518E"/>
                </a:solidFill>
              </a:rPr>
              <a:t>ДОЛЯ НЕНАБЛЮДАЕМОЙ (ТЕНЕВОЙ) </a:t>
            </a:r>
            <a:r>
              <a:rPr lang="ru-RU" sz="1100" b="1" dirty="0" smtClean="0">
                <a:solidFill>
                  <a:srgbClr val="00518E"/>
                </a:solidFill>
              </a:rPr>
              <a:t>ЭКОНОМИКИ</a:t>
            </a:r>
            <a:endParaRPr lang="ru-RU" sz="1100" b="1" dirty="0">
              <a:solidFill>
                <a:srgbClr val="00518E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692002" y="4266127"/>
            <a:ext cx="1340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2% </a:t>
            </a:r>
            <a:r>
              <a:rPr lang="ru-RU" sz="2400" b="1" dirty="0" smtClean="0">
                <a:solidFill>
                  <a:schemeClr val="accent1"/>
                </a:solidFill>
              </a:rPr>
              <a:t>0,5</a:t>
            </a:r>
            <a:r>
              <a:rPr lang="ru-RU" sz="1400" b="1" dirty="0" smtClean="0">
                <a:solidFill>
                  <a:schemeClr val="accent1"/>
                </a:solidFill>
              </a:rPr>
              <a:t>%</a:t>
            </a:r>
            <a:endParaRPr lang="ru-RU" sz="2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6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Прямая соединительная линия 43">
            <a:extLst>
              <a:ext uri="{FF2B5EF4-FFF2-40B4-BE49-F238E27FC236}">
                <a16:creationId xmlns="" xmlns:a16="http://schemas.microsoft.com/office/drawing/2014/main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07504" y="267494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8186DF96-E2F6-4B0F-80B1-8D8AF6024801}"/>
              </a:ext>
            </a:extLst>
          </p:cNvPr>
          <p:cNvSpPr/>
          <p:nvPr/>
        </p:nvSpPr>
        <p:spPr>
          <a:xfrm>
            <a:off x="569679" y="987574"/>
            <a:ext cx="40324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00518E"/>
                </a:solidFill>
              </a:rPr>
              <a:t>УРОВЕНЬ ОБЕСПЕЧЕННОСТИ ОТЕЧЕСТВЕННЫМИ СЕМЕНАМИ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C83CDC2-62C9-455D-94FF-50BDE8286AF7}"/>
              </a:ext>
            </a:extLst>
          </p:cNvPr>
          <p:cNvSpPr/>
          <p:nvPr/>
        </p:nvSpPr>
        <p:spPr>
          <a:xfrm>
            <a:off x="334099" y="3439494"/>
            <a:ext cx="274418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300"/>
              </a:spcAft>
              <a:buClr>
                <a:srgbClr val="00518E"/>
              </a:buClr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262626"/>
                </a:solidFill>
              </a:rPr>
              <a:t>Субсидирование приобретения </a:t>
            </a:r>
            <a:r>
              <a:rPr lang="ru-RU" sz="900" dirty="0" smtClean="0">
                <a:solidFill>
                  <a:srgbClr val="262626"/>
                </a:solidFill>
              </a:rPr>
              <a:t>сельхозтехники</a:t>
            </a:r>
          </a:p>
          <a:p>
            <a:pPr marL="171450" indent="-171450" algn="just">
              <a:spcAft>
                <a:spcPts val="300"/>
              </a:spcAft>
              <a:buClr>
                <a:srgbClr val="00518E"/>
              </a:buClr>
              <a:buFont typeface="Wingdings" panose="05000000000000000000" pitchFamily="2" charset="2"/>
              <a:buChar char="ü"/>
            </a:pPr>
            <a:r>
              <a:rPr lang="ru-RU" sz="900" dirty="0" smtClean="0">
                <a:solidFill>
                  <a:srgbClr val="262626"/>
                </a:solidFill>
              </a:rPr>
              <a:t>Финансирование льготного лизинга </a:t>
            </a:r>
          </a:p>
          <a:p>
            <a:pPr marL="171450" indent="-171450" algn="just">
              <a:spcAft>
                <a:spcPts val="300"/>
              </a:spcAft>
              <a:buClr>
                <a:srgbClr val="00518E"/>
              </a:buClr>
              <a:buFont typeface="Wingdings" panose="05000000000000000000" pitchFamily="2" charset="2"/>
              <a:buChar char="ü"/>
            </a:pPr>
            <a:r>
              <a:rPr lang="ru-RU" sz="900" dirty="0" smtClean="0">
                <a:solidFill>
                  <a:srgbClr val="262626"/>
                </a:solidFill>
              </a:rPr>
              <a:t>Увеличение </a:t>
            </a:r>
            <a:r>
              <a:rPr lang="ru-RU" sz="900" dirty="0">
                <a:solidFill>
                  <a:srgbClr val="262626"/>
                </a:solidFill>
              </a:rPr>
              <a:t>уставного </a:t>
            </a:r>
            <a:r>
              <a:rPr lang="ru-RU" sz="900" dirty="0" smtClean="0">
                <a:solidFill>
                  <a:srgbClr val="262626"/>
                </a:solidFill>
              </a:rPr>
              <a:t>капитала АО </a:t>
            </a:r>
            <a:r>
              <a:rPr lang="ru-RU" sz="900" dirty="0">
                <a:solidFill>
                  <a:srgbClr val="262626"/>
                </a:solidFill>
              </a:rPr>
              <a:t>«КазАгроФинанс» для финансирования приобретения техники, кормозаготовительной техники и мобильных систем для последующей передачи в лизинг</a:t>
            </a:r>
            <a:endParaRPr lang="kk-KZ" sz="900" dirty="0">
              <a:solidFill>
                <a:srgbClr val="262626"/>
              </a:solidFill>
            </a:endParaRPr>
          </a:p>
        </p:txBody>
      </p:sp>
      <p:sp>
        <p:nvSpPr>
          <p:cNvPr id="2" name="Title 4"/>
          <p:cNvSpPr txBox="1">
            <a:spLocks/>
          </p:cNvSpPr>
          <p:nvPr/>
        </p:nvSpPr>
        <p:spPr>
          <a:xfrm>
            <a:off x="1493627" y="55658"/>
            <a:ext cx="6156746" cy="3008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518E"/>
                </a:solidFill>
              </a:rPr>
              <a:t>РАСТЕНИЕВОДСТВО</a:t>
            </a:r>
            <a:endParaRPr lang="ru-RU" sz="1600" b="1" dirty="0">
              <a:solidFill>
                <a:srgbClr val="00518E"/>
              </a:solidFill>
            </a:endParaRPr>
          </a:p>
        </p:txBody>
      </p:sp>
      <p:sp>
        <p:nvSpPr>
          <p:cNvPr id="65" name="Прямоугольник: скругленные верхние углы 64">
            <a:extLst>
              <a:ext uri="{FF2B5EF4-FFF2-40B4-BE49-F238E27FC236}">
                <a16:creationId xmlns="" xmlns:a16="http://schemas.microsoft.com/office/drawing/2014/main" id="{60B3E878-6E21-4FDE-9813-A4F0A4374C88}"/>
              </a:ext>
            </a:extLst>
          </p:cNvPr>
          <p:cNvSpPr/>
          <p:nvPr/>
        </p:nvSpPr>
        <p:spPr bwMode="auto">
          <a:xfrm rot="10800000">
            <a:off x="-1764703" y="2388011"/>
            <a:ext cx="748593" cy="183739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rgbClr val="262626">
                  <a:lumMod val="75000"/>
                  <a:lumOff val="25000"/>
                </a:srgbClr>
              </a:solidFill>
            </a:endParaRPr>
          </a:p>
        </p:txBody>
      </p:sp>
      <p:cxnSp>
        <p:nvCxnSpPr>
          <p:cNvPr id="36" name="Прямая соединительная линия 35">
            <a:extLst>
              <a:ext uri="{FF2B5EF4-FFF2-40B4-BE49-F238E27FC236}">
                <a16:creationId xmlns="" xmlns:a16="http://schemas.microsoft.com/office/drawing/2014/main" id="{9CC8B743-356B-4914-A368-614E4DC203A6}"/>
              </a:ext>
            </a:extLst>
          </p:cNvPr>
          <p:cNvCxnSpPr>
            <a:cxnSpLocks/>
          </p:cNvCxnSpPr>
          <p:nvPr/>
        </p:nvCxnSpPr>
        <p:spPr>
          <a:xfrm>
            <a:off x="4932040" y="1285548"/>
            <a:ext cx="0" cy="3374434"/>
          </a:xfrm>
          <a:prstGeom prst="line">
            <a:avLst/>
          </a:prstGeom>
          <a:ln w="12700">
            <a:solidFill>
              <a:schemeClr val="tx2">
                <a:lumMod val="25000"/>
                <a:lumOff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7FAD018E-6E84-40F9-92F5-B7B09A3147FF}"/>
              </a:ext>
            </a:extLst>
          </p:cNvPr>
          <p:cNvSpPr/>
          <p:nvPr/>
        </p:nvSpPr>
        <p:spPr>
          <a:xfrm>
            <a:off x="5004049" y="1493952"/>
            <a:ext cx="244827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spcAft>
                <a:spcPts val="300"/>
              </a:spcAft>
              <a:buClr>
                <a:srgbClr val="00518E"/>
              </a:buClr>
              <a:buFont typeface="Wingdings" panose="05000000000000000000" pitchFamily="2" charset="2"/>
              <a:buChar char="ü"/>
            </a:pPr>
            <a:r>
              <a:rPr lang="ru-RU" sz="900" dirty="0" smtClean="0">
                <a:solidFill>
                  <a:srgbClr val="262626"/>
                </a:solidFill>
              </a:rPr>
              <a:t>Обеспечение </a:t>
            </a:r>
            <a:r>
              <a:rPr lang="ru-RU" sz="900" dirty="0">
                <a:solidFill>
                  <a:srgbClr val="262626"/>
                </a:solidFill>
              </a:rPr>
              <a:t>равного доступа СХТП к водным ресурсам</a:t>
            </a:r>
          </a:p>
          <a:p>
            <a:pPr marL="171450" indent="-171450" algn="just">
              <a:spcAft>
                <a:spcPts val="300"/>
              </a:spcAft>
              <a:buClr>
                <a:srgbClr val="00518E"/>
              </a:buClr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262626"/>
                </a:solidFill>
              </a:rPr>
              <a:t>Инвестиционное субсидирование проектов по внедрению </a:t>
            </a:r>
            <a:r>
              <a:rPr lang="ru-RU" sz="900" dirty="0" err="1">
                <a:solidFill>
                  <a:srgbClr val="262626"/>
                </a:solidFill>
              </a:rPr>
              <a:t>водосберегающих</a:t>
            </a:r>
            <a:r>
              <a:rPr lang="ru-RU" sz="900" dirty="0">
                <a:solidFill>
                  <a:srgbClr val="262626"/>
                </a:solidFill>
              </a:rPr>
              <a:t> технологий</a:t>
            </a:r>
          </a:p>
          <a:p>
            <a:pPr marL="171450" indent="-171450" algn="just">
              <a:spcAft>
                <a:spcPts val="300"/>
              </a:spcAft>
              <a:buClr>
                <a:srgbClr val="00518E"/>
              </a:buClr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262626"/>
                </a:solidFill>
              </a:rPr>
              <a:t>Открытие производства современных оросительных систем мощностью до 1000 установок в год</a:t>
            </a:r>
            <a:endParaRPr lang="kk-KZ" sz="900" b="1" dirty="0">
              <a:solidFill>
                <a:srgbClr val="262626"/>
              </a:solidFill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="" xmlns:a16="http://schemas.microsoft.com/office/drawing/2014/main" id="{06D00446-10C5-4554-9B95-721074ACD23B}"/>
              </a:ext>
            </a:extLst>
          </p:cNvPr>
          <p:cNvSpPr/>
          <p:nvPr/>
        </p:nvSpPr>
        <p:spPr bwMode="auto">
          <a:xfrm>
            <a:off x="5177199" y="915566"/>
            <a:ext cx="402913" cy="402913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400" b="1" dirty="0">
              <a:solidFill>
                <a:srgbClr val="FFFFFF"/>
              </a:solidFill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="" xmlns:a16="http://schemas.microsoft.com/office/drawing/2014/main" id="{624509E2-D59D-403B-871E-CAB538E6CC52}"/>
              </a:ext>
            </a:extLst>
          </p:cNvPr>
          <p:cNvSpPr/>
          <p:nvPr/>
        </p:nvSpPr>
        <p:spPr>
          <a:xfrm>
            <a:off x="5684326" y="3033289"/>
            <a:ext cx="34955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518E"/>
                </a:solidFill>
              </a:rPr>
              <a:t>УРОВЕНЬ ВНЕСЕНИЯ МИНЕРАЛЬНЫХ УДОБРЕНИЙ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="" xmlns:a16="http://schemas.microsoft.com/office/drawing/2014/main" id="{06C1A753-EE32-44FA-AC18-896A1BFD0A2C}"/>
              </a:ext>
            </a:extLst>
          </p:cNvPr>
          <p:cNvSpPr/>
          <p:nvPr/>
        </p:nvSpPr>
        <p:spPr>
          <a:xfrm>
            <a:off x="5004049" y="3459653"/>
            <a:ext cx="23921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Clr>
                <a:srgbClr val="00518E"/>
              </a:buClr>
              <a:buFont typeface="Wingdings" panose="05000000000000000000" pitchFamily="2" charset="2"/>
              <a:buChar char="ü"/>
            </a:pPr>
            <a:r>
              <a:rPr lang="ru-RU" sz="900" dirty="0" smtClean="0">
                <a:solidFill>
                  <a:srgbClr val="262626"/>
                </a:solidFill>
              </a:rPr>
              <a:t>Субсидирование приобретения удобрений</a:t>
            </a:r>
          </a:p>
          <a:p>
            <a:pPr marL="171450" indent="-171450" algn="just">
              <a:buClr>
                <a:srgbClr val="00518E"/>
              </a:buClr>
              <a:buFont typeface="Wingdings" panose="05000000000000000000" pitchFamily="2" charset="2"/>
              <a:buChar char="ü"/>
            </a:pPr>
            <a:r>
              <a:rPr lang="ru-RU" sz="900" dirty="0" smtClean="0">
                <a:solidFill>
                  <a:srgbClr val="262626"/>
                </a:solidFill>
              </a:rPr>
              <a:t>Совершенствование </a:t>
            </a:r>
            <a:r>
              <a:rPr lang="ru-RU" sz="900" dirty="0">
                <a:solidFill>
                  <a:srgbClr val="262626"/>
                </a:solidFill>
              </a:rPr>
              <a:t>деятельности республиканского научно-методического центра агрохимической службы и усовершенствование его материально-технической базы</a:t>
            </a:r>
            <a:endParaRPr lang="kk-KZ" sz="900" b="1" dirty="0">
              <a:solidFill>
                <a:srgbClr val="262626"/>
              </a:solidFill>
            </a:endParaRPr>
          </a:p>
        </p:txBody>
      </p:sp>
      <p:sp>
        <p:nvSpPr>
          <p:cNvPr id="60" name="Овал 59">
            <a:extLst>
              <a:ext uri="{FF2B5EF4-FFF2-40B4-BE49-F238E27FC236}">
                <a16:creationId xmlns="" xmlns:a16="http://schemas.microsoft.com/office/drawing/2014/main" id="{A85C1599-DF8B-475C-B05E-F7FE6A2F8912}"/>
              </a:ext>
            </a:extLst>
          </p:cNvPr>
          <p:cNvSpPr/>
          <p:nvPr/>
        </p:nvSpPr>
        <p:spPr bwMode="auto">
          <a:xfrm>
            <a:off x="5091649" y="3013819"/>
            <a:ext cx="402913" cy="402913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400" b="1" dirty="0">
              <a:solidFill>
                <a:srgbClr val="FFFFFF"/>
              </a:solidFill>
            </a:endParaRPr>
          </a:p>
        </p:txBody>
      </p:sp>
      <p:sp>
        <p:nvSpPr>
          <p:cNvPr id="61" name="Прямоугольник 60">
            <a:extLst>
              <a:ext uri="{FF2B5EF4-FFF2-40B4-BE49-F238E27FC236}">
                <a16:creationId xmlns="" xmlns:a16="http://schemas.microsoft.com/office/drawing/2014/main" id="{D7789B99-35CE-4AD2-9370-67653351C038}"/>
              </a:ext>
            </a:extLst>
          </p:cNvPr>
          <p:cNvSpPr/>
          <p:nvPr/>
        </p:nvSpPr>
        <p:spPr>
          <a:xfrm>
            <a:off x="5637277" y="915566"/>
            <a:ext cx="3419416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>
                <a:solidFill>
                  <a:srgbClr val="00518E"/>
                </a:solidFill>
              </a:rPr>
              <a:t>ПЛОЩАДЬ ЗЕМЕЛЬ С ПРИМЕНЕНИЕМ ВОДОСБЕРЕГАЮЩИХ </a:t>
            </a:r>
            <a:r>
              <a:rPr lang="ru-RU" sz="1100" b="1" dirty="0" smtClean="0">
                <a:solidFill>
                  <a:srgbClr val="00518E"/>
                </a:solidFill>
              </a:rPr>
              <a:t>ТЕХНОЛОГИЙ </a:t>
            </a:r>
            <a:r>
              <a:rPr lang="ru-RU" sz="800" b="1" dirty="0" smtClean="0">
                <a:solidFill>
                  <a:srgbClr val="00518E"/>
                </a:solidFill>
              </a:rPr>
              <a:t>(КАПЕЛЬНОЕ </a:t>
            </a:r>
            <a:r>
              <a:rPr lang="ru-RU" sz="800" b="1" dirty="0">
                <a:solidFill>
                  <a:srgbClr val="00518E"/>
                </a:solidFill>
              </a:rPr>
              <a:t>ОРОШЕНИЕ, ДОЖДЕВАНИЕ)</a:t>
            </a:r>
            <a:endParaRPr lang="ru-RU" sz="800" b="1" dirty="0">
              <a:solidFill>
                <a:srgbClr val="FF0000"/>
              </a:solidFill>
            </a:endParaRPr>
          </a:p>
        </p:txBody>
      </p:sp>
      <p:sp>
        <p:nvSpPr>
          <p:cNvPr id="80" name="Овал 79">
            <a:extLst>
              <a:ext uri="{FF2B5EF4-FFF2-40B4-BE49-F238E27FC236}">
                <a16:creationId xmlns="" xmlns:a16="http://schemas.microsoft.com/office/drawing/2014/main" id="{3C3704E3-BBBF-4D2D-983D-2159CC2AB2CF}"/>
              </a:ext>
            </a:extLst>
          </p:cNvPr>
          <p:cNvSpPr/>
          <p:nvPr/>
        </p:nvSpPr>
        <p:spPr bwMode="auto">
          <a:xfrm>
            <a:off x="107503" y="3003798"/>
            <a:ext cx="402913" cy="402913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400" b="1" dirty="0">
              <a:solidFill>
                <a:srgbClr val="FFFFFF"/>
              </a:solidFill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="" xmlns:a16="http://schemas.microsoft.com/office/drawing/2014/main" id="{B2ED5B2B-267F-448A-B787-E29BFEE28AA1}"/>
              </a:ext>
            </a:extLst>
          </p:cNvPr>
          <p:cNvSpPr/>
          <p:nvPr/>
        </p:nvSpPr>
        <p:spPr>
          <a:xfrm>
            <a:off x="555716" y="3056162"/>
            <a:ext cx="403244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00518E"/>
                </a:solidFill>
              </a:rPr>
              <a:t>УРОВЕНЬ ОБНОВЛЕНИЯ СЕЛЬСКОХОЗЯЙСТВЕННОЙ ТЕХНИКИ</a:t>
            </a:r>
          </a:p>
        </p:txBody>
      </p:sp>
      <p:pic>
        <p:nvPicPr>
          <p:cNvPr id="92" name="Рисунок 91">
            <a:extLst>
              <a:ext uri="{FF2B5EF4-FFF2-40B4-BE49-F238E27FC236}">
                <a16:creationId xmlns="" xmlns:a16="http://schemas.microsoft.com/office/drawing/2014/main" id="{4A225E64-2CD3-4F84-8295-089E8F1883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95376" y="3084861"/>
            <a:ext cx="202962" cy="218003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="" xmlns:a16="http://schemas.microsoft.com/office/drawing/2014/main" id="{41930118-3426-40D0-B279-64A704DA4A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4184" y="3075806"/>
            <a:ext cx="209550" cy="209550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="" xmlns:a16="http://schemas.microsoft.com/office/drawing/2014/main" id="{CF7545FD-F7B5-4CC6-B555-1051CCF5CE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68655" y="987574"/>
            <a:ext cx="210358" cy="210358"/>
          </a:xfrm>
          <a:prstGeom prst="rect">
            <a:avLst/>
          </a:prstGeom>
        </p:spPr>
      </p:pic>
      <p:sp>
        <p:nvSpPr>
          <p:cNvPr id="70" name="Прямоугольник 69">
            <a:extLst>
              <a:ext uri="{FF2B5EF4-FFF2-40B4-BE49-F238E27FC236}">
                <a16:creationId xmlns="" xmlns:a16="http://schemas.microsoft.com/office/drawing/2014/main" id="{2C83CDC2-62C9-455D-94FF-50BDE8286AF7}"/>
              </a:ext>
            </a:extLst>
          </p:cNvPr>
          <p:cNvSpPr/>
          <p:nvPr/>
        </p:nvSpPr>
        <p:spPr>
          <a:xfrm>
            <a:off x="324521" y="1234653"/>
            <a:ext cx="3021847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388" algn="just">
              <a:spcAft>
                <a:spcPts val="300"/>
              </a:spcAft>
              <a:buClr>
                <a:srgbClr val="00518E"/>
              </a:buClr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262626"/>
                </a:solidFill>
              </a:rPr>
              <a:t>Субсидирование приобретения </a:t>
            </a:r>
            <a:r>
              <a:rPr lang="ru-RU" sz="900" dirty="0" smtClean="0">
                <a:solidFill>
                  <a:srgbClr val="262626"/>
                </a:solidFill>
              </a:rPr>
              <a:t>семян</a:t>
            </a:r>
          </a:p>
          <a:p>
            <a:pPr indent="179388" algn="just">
              <a:spcAft>
                <a:spcPts val="300"/>
              </a:spcAft>
              <a:buClr>
                <a:srgbClr val="00518E"/>
              </a:buClr>
              <a:buFont typeface="Wingdings" panose="05000000000000000000" pitchFamily="2" charset="2"/>
              <a:buChar char="ü"/>
            </a:pPr>
            <a:r>
              <a:rPr lang="ru-RU" sz="900" dirty="0" smtClean="0">
                <a:solidFill>
                  <a:srgbClr val="262626"/>
                </a:solidFill>
              </a:rPr>
              <a:t>Создание </a:t>
            </a:r>
            <a:r>
              <a:rPr lang="ru-RU" sz="900" dirty="0">
                <a:solidFill>
                  <a:srgbClr val="262626"/>
                </a:solidFill>
              </a:rPr>
              <a:t>системы прослеживаемости семян</a:t>
            </a:r>
          </a:p>
          <a:p>
            <a:pPr indent="179388" algn="just">
              <a:spcAft>
                <a:spcPts val="300"/>
              </a:spcAft>
              <a:buClr>
                <a:srgbClr val="00518E"/>
              </a:buClr>
              <a:buFont typeface="Wingdings" panose="05000000000000000000" pitchFamily="2" charset="2"/>
              <a:buChar char="ü"/>
            </a:pPr>
            <a:r>
              <a:rPr lang="ru-RU" sz="900" dirty="0" smtClean="0">
                <a:solidFill>
                  <a:srgbClr val="262626"/>
                </a:solidFill>
              </a:rPr>
              <a:t>Модернизация </a:t>
            </a:r>
            <a:r>
              <a:rPr lang="ru-RU" sz="900" dirty="0">
                <a:solidFill>
                  <a:srgbClr val="262626"/>
                </a:solidFill>
              </a:rPr>
              <a:t>семеноводческих хозяйств </a:t>
            </a:r>
            <a:r>
              <a:rPr lang="ru-RU" sz="900" dirty="0" smtClean="0">
                <a:solidFill>
                  <a:srgbClr val="262626"/>
                </a:solidFill>
              </a:rPr>
              <a:t>и сортоиспытательной сети</a:t>
            </a:r>
          </a:p>
          <a:p>
            <a:pPr indent="179388" algn="just">
              <a:spcAft>
                <a:spcPts val="300"/>
              </a:spcAft>
              <a:buClr>
                <a:srgbClr val="00518E"/>
              </a:buClr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rgbClr val="262626"/>
                </a:solidFill>
              </a:rPr>
              <a:t>С</a:t>
            </a:r>
            <a:r>
              <a:rPr lang="ru-RU" sz="900" dirty="0" smtClean="0">
                <a:solidFill>
                  <a:srgbClr val="262626"/>
                </a:solidFill>
              </a:rPr>
              <a:t>оздание единого специализированного органа по контролю за качеством семенного материала</a:t>
            </a:r>
          </a:p>
          <a:p>
            <a:pPr indent="179388" algn="just">
              <a:spcAft>
                <a:spcPts val="300"/>
              </a:spcAft>
              <a:buClr>
                <a:srgbClr val="00518E"/>
              </a:buClr>
              <a:buFont typeface="Wingdings" panose="05000000000000000000" pitchFamily="2" charset="2"/>
              <a:buChar char="ü"/>
            </a:pPr>
            <a:r>
              <a:rPr lang="ru-RU" sz="900" dirty="0" smtClean="0">
                <a:solidFill>
                  <a:srgbClr val="262626"/>
                </a:solidFill>
              </a:rPr>
              <a:t>Присоединение РК к международной конвенции по охране новых сортов растений UPOV</a:t>
            </a:r>
          </a:p>
          <a:p>
            <a:pPr indent="179388" algn="just">
              <a:spcAft>
                <a:spcPts val="300"/>
              </a:spcAft>
              <a:buClr>
                <a:srgbClr val="00518E"/>
              </a:buClr>
              <a:buFont typeface="Wingdings" panose="05000000000000000000" pitchFamily="2" charset="2"/>
              <a:buChar char="ü"/>
            </a:pPr>
            <a:r>
              <a:rPr lang="ru-RU" sz="900" dirty="0" smtClean="0">
                <a:solidFill>
                  <a:srgbClr val="262626"/>
                </a:solidFill>
              </a:rPr>
              <a:t>Принятие Комплексного плана в соответствии с поручением Главы государства</a:t>
            </a:r>
            <a:endParaRPr lang="kk-KZ" sz="900" dirty="0">
              <a:solidFill>
                <a:srgbClr val="262626"/>
              </a:solidFill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="" xmlns:a16="http://schemas.microsoft.com/office/drawing/2014/main" id="{8186DF96-E2F6-4B0F-80B1-8D8AF6024801}"/>
              </a:ext>
            </a:extLst>
          </p:cNvPr>
          <p:cNvSpPr/>
          <p:nvPr/>
        </p:nvSpPr>
        <p:spPr>
          <a:xfrm>
            <a:off x="569678" y="4708050"/>
            <a:ext cx="8067659" cy="400110"/>
          </a:xfrm>
          <a:prstGeom prst="rect">
            <a:avLst/>
          </a:prstGeom>
          <a:ln w="12700">
            <a:solidFill>
              <a:srgbClr val="0070C0"/>
            </a:solidFill>
            <a:prstDash val="lgDash"/>
          </a:ln>
        </p:spPr>
        <p:txBody>
          <a:bodyPr wrap="square">
            <a:spAutoFit/>
          </a:bodyPr>
          <a:lstStyle/>
          <a:p>
            <a:pPr marL="171450" indent="-171450" algn="ctr"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518E"/>
                </a:solidFill>
              </a:rPr>
              <a:t>Финансирование проведения </a:t>
            </a:r>
            <a:r>
              <a:rPr lang="ru-RU" sz="1000" b="1" dirty="0" err="1" smtClean="0">
                <a:solidFill>
                  <a:srgbClr val="00518E"/>
                </a:solidFill>
              </a:rPr>
              <a:t>ВПРиУР</a:t>
            </a:r>
            <a:r>
              <a:rPr lang="ru-RU" sz="1000" b="1" dirty="0" smtClean="0">
                <a:solidFill>
                  <a:srgbClr val="00518E"/>
                </a:solidFill>
              </a:rPr>
              <a:t> посредством бюджетного кредита АО «АКК» и форвардного закупа АО «</a:t>
            </a:r>
            <a:r>
              <a:rPr lang="ru-RU" sz="1000" b="1" dirty="0" err="1" smtClean="0">
                <a:solidFill>
                  <a:srgbClr val="00518E"/>
                </a:solidFill>
              </a:rPr>
              <a:t>Продкорпорация</a:t>
            </a:r>
            <a:r>
              <a:rPr lang="ru-RU" sz="1000" b="1" dirty="0" smtClean="0">
                <a:solidFill>
                  <a:srgbClr val="00518E"/>
                </a:solidFill>
              </a:rPr>
              <a:t>»</a:t>
            </a:r>
          </a:p>
          <a:p>
            <a:pPr marL="171450" indent="-171450" algn="ctr">
              <a:buFont typeface="Arial" pitchFamily="34" charset="0"/>
              <a:buChar char="•"/>
            </a:pPr>
            <a:r>
              <a:rPr lang="ru-RU" sz="1000" b="1" dirty="0" smtClean="0">
                <a:solidFill>
                  <a:srgbClr val="00518E"/>
                </a:solidFill>
              </a:rPr>
              <a:t>Проведение политики диверсификации посевных площадей, с переходом на более высокорентабельные культуры</a:t>
            </a:r>
            <a:endParaRPr lang="ru-RU" sz="1000" b="1" dirty="0">
              <a:solidFill>
                <a:srgbClr val="00518E"/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35668" y="408011"/>
            <a:ext cx="201605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518E"/>
                </a:solidFill>
              </a:rPr>
              <a:t>УРОЖАЙНОСТЬ ПШЕНИЦЫ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78" name="Chevron2">
            <a:extLst>
              <a:ext uri="{FF2B5EF4-FFF2-40B4-BE49-F238E27FC236}">
                <a16:creationId xmlns="" xmlns:a16="http://schemas.microsoft.com/office/drawing/2014/main" id="{2B353C84-BCC0-44B3-BBE3-8BD9A6A92651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2475222" y="489505"/>
            <a:ext cx="242768" cy="391613"/>
          </a:xfrm>
          <a:custGeom>
            <a:avLst/>
            <a:gdLst/>
            <a:ahLst/>
            <a:cxnLst/>
            <a:rect l="0" t="0" r="0" b="0"/>
            <a:pathLst>
              <a:path w="2984501" h="5080001">
                <a:moveTo>
                  <a:pt x="0" y="0"/>
                </a:moveTo>
                <a:lnTo>
                  <a:pt x="1524000" y="0"/>
                </a:lnTo>
                <a:lnTo>
                  <a:pt x="2984500" y="2540000"/>
                </a:lnTo>
                <a:lnTo>
                  <a:pt x="1524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gradFill>
            <a:gsLst>
              <a:gs pos="0">
                <a:srgbClr val="196491">
                  <a:lumMod val="5000"/>
                  <a:lumOff val="95000"/>
                  <a:alpha val="18000"/>
                </a:srgbClr>
              </a:gs>
              <a:gs pos="13000">
                <a:schemeClr val="accent5">
                  <a:lumMod val="75000"/>
                </a:schemeClr>
              </a:gs>
              <a:gs pos="39000">
                <a:schemeClr val="accent6"/>
              </a:gs>
              <a:gs pos="100000">
                <a:srgbClr val="FFC000"/>
              </a:gs>
            </a:gsLst>
            <a:lin ang="16200000" scaled="1"/>
          </a:gra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 err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783690" y="505004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D6B"/>
                </a:solidFill>
              </a:rPr>
              <a:t>2030г</a:t>
            </a:r>
            <a:r>
              <a:rPr lang="ru-RU" sz="1600" b="1" dirty="0">
                <a:solidFill>
                  <a:srgbClr val="007D6B"/>
                </a:solidFill>
              </a:rPr>
              <a:t>.</a:t>
            </a:r>
          </a:p>
        </p:txBody>
      </p:sp>
      <p:sp>
        <p:nvSpPr>
          <p:cNvPr id="83" name="Загнутый угол 82"/>
          <p:cNvSpPr/>
          <p:nvPr/>
        </p:nvSpPr>
        <p:spPr bwMode="auto">
          <a:xfrm>
            <a:off x="2946734" y="400549"/>
            <a:ext cx="1481642" cy="528939"/>
          </a:xfrm>
          <a:prstGeom prst="foldedCorner">
            <a:avLst>
              <a:gd name="adj" fmla="val 31059"/>
            </a:avLst>
          </a:prstGeom>
          <a:pattFill prst="pct10">
            <a:fgClr>
              <a:srgbClr val="00518E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2000" b="1" dirty="0" smtClean="0">
              <a:solidFill>
                <a:srgbClr val="262626"/>
              </a:solidFill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4883995" y="418622"/>
            <a:ext cx="189794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518E"/>
                </a:solidFill>
              </a:rPr>
              <a:t>ПЛОЩАДЬ  ОРОШАЕМЫХ ЗЕМЕЛЬ</a:t>
            </a:r>
            <a:endParaRPr lang="ru-RU" sz="1400" b="1" dirty="0">
              <a:solidFill>
                <a:srgbClr val="FF0000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660144" y="494862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7D6B"/>
                </a:solidFill>
              </a:rPr>
              <a:t>2030г</a:t>
            </a:r>
            <a:r>
              <a:rPr lang="ru-RU" sz="1600" b="1" dirty="0">
                <a:solidFill>
                  <a:srgbClr val="007D6B"/>
                </a:solidFill>
              </a:rPr>
              <a:t>.</a:t>
            </a:r>
          </a:p>
        </p:txBody>
      </p:sp>
      <p:sp>
        <p:nvSpPr>
          <p:cNvPr id="100" name="Chevron2">
            <a:extLst>
              <a:ext uri="{FF2B5EF4-FFF2-40B4-BE49-F238E27FC236}">
                <a16:creationId xmlns="" xmlns:a16="http://schemas.microsoft.com/office/drawing/2014/main" id="{2B353C84-BCC0-44B3-BBE3-8BD9A6A92651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7333555" y="489505"/>
            <a:ext cx="242768" cy="391613"/>
          </a:xfrm>
          <a:custGeom>
            <a:avLst/>
            <a:gdLst/>
            <a:ahLst/>
            <a:cxnLst/>
            <a:rect l="0" t="0" r="0" b="0"/>
            <a:pathLst>
              <a:path w="2984501" h="5080001">
                <a:moveTo>
                  <a:pt x="0" y="0"/>
                </a:moveTo>
                <a:lnTo>
                  <a:pt x="1524000" y="0"/>
                </a:lnTo>
                <a:lnTo>
                  <a:pt x="2984500" y="2540000"/>
                </a:lnTo>
                <a:lnTo>
                  <a:pt x="1524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gradFill>
            <a:gsLst>
              <a:gs pos="0">
                <a:srgbClr val="196491">
                  <a:lumMod val="5000"/>
                  <a:lumOff val="95000"/>
                  <a:alpha val="18000"/>
                </a:srgbClr>
              </a:gs>
              <a:gs pos="13000">
                <a:schemeClr val="accent5">
                  <a:lumMod val="75000"/>
                </a:schemeClr>
              </a:gs>
              <a:gs pos="39000">
                <a:schemeClr val="accent6"/>
              </a:gs>
              <a:gs pos="100000">
                <a:srgbClr val="FFC000"/>
              </a:gs>
            </a:gsLst>
            <a:lin ang="16200000" scaled="1"/>
          </a:gra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 err="1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1" name="Загнутый угол 100"/>
          <p:cNvSpPr/>
          <p:nvPr/>
        </p:nvSpPr>
        <p:spPr bwMode="auto">
          <a:xfrm>
            <a:off x="7701445" y="498927"/>
            <a:ext cx="1263043" cy="272624"/>
          </a:xfrm>
          <a:prstGeom prst="foldedCorner">
            <a:avLst>
              <a:gd name="adj" fmla="val 31059"/>
            </a:avLst>
          </a:prstGeom>
          <a:pattFill prst="pct10">
            <a:fgClr>
              <a:srgbClr val="00518E"/>
            </a:fgClr>
            <a:bgClr>
              <a:schemeClr val="bg1"/>
            </a:bgClr>
          </a:patt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sz="2000" b="1" dirty="0" smtClean="0">
                <a:solidFill>
                  <a:srgbClr val="262626"/>
                </a:solidFill>
              </a:rPr>
              <a:t>3 млн. га</a:t>
            </a: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="" xmlns:a16="http://schemas.microsoft.com/office/drawing/2014/main" id="{624509E2-D59D-403B-871E-CAB538E6CC52}"/>
              </a:ext>
            </a:extLst>
          </p:cNvPr>
          <p:cNvSpPr/>
          <p:nvPr/>
        </p:nvSpPr>
        <p:spPr>
          <a:xfrm>
            <a:off x="7596336" y="739154"/>
            <a:ext cx="156378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i="1" dirty="0" smtClean="0">
                <a:solidFill>
                  <a:srgbClr val="00B050"/>
                </a:solidFill>
              </a:rPr>
              <a:t>МЭПР СОВМЕСТНО С МСХ </a:t>
            </a:r>
            <a:endParaRPr lang="ru-RU" sz="800" i="1" dirty="0">
              <a:solidFill>
                <a:srgbClr val="00B050"/>
              </a:solidFill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="" xmlns:a16="http://schemas.microsoft.com/office/drawing/2014/main" id="{A860A91F-8245-4B7B-AF2A-A338C0F3DB71}"/>
              </a:ext>
            </a:extLst>
          </p:cNvPr>
          <p:cNvSpPr/>
          <p:nvPr/>
        </p:nvSpPr>
        <p:spPr bwMode="auto">
          <a:xfrm>
            <a:off x="107503" y="843558"/>
            <a:ext cx="402913" cy="402913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400" b="1" dirty="0">
              <a:solidFill>
                <a:srgbClr val="FFFFFF"/>
              </a:solidFill>
            </a:endParaRPr>
          </a:p>
        </p:txBody>
      </p:sp>
      <p:pic>
        <p:nvPicPr>
          <p:cNvPr id="96" name="Рисунок 95">
            <a:extLst>
              <a:ext uri="{FF2B5EF4-FFF2-40B4-BE49-F238E27FC236}">
                <a16:creationId xmlns="" xmlns:a16="http://schemas.microsoft.com/office/drawing/2014/main" id="{723DAA4B-99B4-4591-8434-105462B89A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4184" y="915566"/>
            <a:ext cx="234490" cy="234490"/>
          </a:xfrm>
          <a:prstGeom prst="rect">
            <a:avLst/>
          </a:prstGeom>
        </p:spPr>
      </p:pic>
      <p:cxnSp>
        <p:nvCxnSpPr>
          <p:cNvPr id="141" name="Прямая соединительная линия 140">
            <a:extLst>
              <a:ext uri="{FF2B5EF4-FFF2-40B4-BE49-F238E27FC236}">
                <a16:creationId xmlns="" xmlns:a16="http://schemas.microsoft.com/office/drawing/2014/main" id="{9CC8B743-356B-4914-A368-614E4DC203A6}"/>
              </a:ext>
            </a:extLst>
          </p:cNvPr>
          <p:cNvCxnSpPr>
            <a:cxnSpLocks/>
          </p:cNvCxnSpPr>
          <p:nvPr/>
        </p:nvCxnSpPr>
        <p:spPr>
          <a:xfrm>
            <a:off x="3779912" y="2362158"/>
            <a:ext cx="0" cy="651659"/>
          </a:xfrm>
          <a:prstGeom prst="line">
            <a:avLst/>
          </a:prstGeom>
          <a:ln w="12700">
            <a:solidFill>
              <a:schemeClr val="tx2">
                <a:lumMod val="25000"/>
                <a:lumOff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>
            <a:extLst>
              <a:ext uri="{FF2B5EF4-FFF2-40B4-BE49-F238E27FC236}">
                <a16:creationId xmlns="" xmlns:a16="http://schemas.microsoft.com/office/drawing/2014/main" id="{9CC8B743-356B-4914-A368-614E4DC203A6}"/>
              </a:ext>
            </a:extLst>
          </p:cNvPr>
          <p:cNvCxnSpPr>
            <a:cxnSpLocks/>
          </p:cNvCxnSpPr>
          <p:nvPr/>
        </p:nvCxnSpPr>
        <p:spPr>
          <a:xfrm>
            <a:off x="4355976" y="2368774"/>
            <a:ext cx="0" cy="651659"/>
          </a:xfrm>
          <a:prstGeom prst="line">
            <a:avLst/>
          </a:prstGeom>
          <a:ln w="12700">
            <a:solidFill>
              <a:schemeClr val="tx2">
                <a:lumMod val="25000"/>
                <a:lumOff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>
            <a:extLst>
              <a:ext uri="{FF2B5EF4-FFF2-40B4-BE49-F238E27FC236}">
                <a16:creationId xmlns="" xmlns:a16="http://schemas.microsoft.com/office/drawing/2014/main" id="{9CC8B743-356B-4914-A368-614E4DC203A6}"/>
              </a:ext>
            </a:extLst>
          </p:cNvPr>
          <p:cNvCxnSpPr>
            <a:cxnSpLocks/>
          </p:cNvCxnSpPr>
          <p:nvPr/>
        </p:nvCxnSpPr>
        <p:spPr>
          <a:xfrm>
            <a:off x="7708867" y="2321106"/>
            <a:ext cx="0" cy="651659"/>
          </a:xfrm>
          <a:prstGeom prst="line">
            <a:avLst/>
          </a:prstGeom>
          <a:ln w="12700">
            <a:solidFill>
              <a:schemeClr val="tx2">
                <a:lumMod val="25000"/>
                <a:lumOff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>
            <a:extLst>
              <a:ext uri="{FF2B5EF4-FFF2-40B4-BE49-F238E27FC236}">
                <a16:creationId xmlns="" xmlns:a16="http://schemas.microsoft.com/office/drawing/2014/main" id="{9CC8B743-356B-4914-A368-614E4DC203A6}"/>
              </a:ext>
            </a:extLst>
          </p:cNvPr>
          <p:cNvCxnSpPr>
            <a:cxnSpLocks/>
          </p:cNvCxnSpPr>
          <p:nvPr/>
        </p:nvCxnSpPr>
        <p:spPr>
          <a:xfrm>
            <a:off x="8172400" y="2321106"/>
            <a:ext cx="0" cy="651659"/>
          </a:xfrm>
          <a:prstGeom prst="line">
            <a:avLst/>
          </a:prstGeom>
          <a:ln w="12700">
            <a:solidFill>
              <a:schemeClr val="tx2">
                <a:lumMod val="25000"/>
                <a:lumOff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>
            <a:extLst>
              <a:ext uri="{FF2B5EF4-FFF2-40B4-BE49-F238E27FC236}">
                <a16:creationId xmlns="" xmlns:a16="http://schemas.microsoft.com/office/drawing/2014/main" id="{9CC8B743-356B-4914-A368-614E4DC203A6}"/>
              </a:ext>
            </a:extLst>
          </p:cNvPr>
          <p:cNvCxnSpPr>
            <a:cxnSpLocks/>
          </p:cNvCxnSpPr>
          <p:nvPr/>
        </p:nvCxnSpPr>
        <p:spPr>
          <a:xfrm>
            <a:off x="8604448" y="2321106"/>
            <a:ext cx="0" cy="651659"/>
          </a:xfrm>
          <a:prstGeom prst="line">
            <a:avLst/>
          </a:prstGeom>
          <a:ln w="12700">
            <a:solidFill>
              <a:schemeClr val="tx2">
                <a:lumMod val="25000"/>
                <a:lumOff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Прямая соединительная линия 161">
            <a:extLst>
              <a:ext uri="{FF2B5EF4-FFF2-40B4-BE49-F238E27FC236}">
                <a16:creationId xmlns="" xmlns:a16="http://schemas.microsoft.com/office/drawing/2014/main" id="{9CC8B743-356B-4914-A368-614E4DC203A6}"/>
              </a:ext>
            </a:extLst>
          </p:cNvPr>
          <p:cNvCxnSpPr>
            <a:cxnSpLocks/>
          </p:cNvCxnSpPr>
          <p:nvPr/>
        </p:nvCxnSpPr>
        <p:spPr>
          <a:xfrm>
            <a:off x="3783522" y="4039037"/>
            <a:ext cx="0" cy="543547"/>
          </a:xfrm>
          <a:prstGeom prst="line">
            <a:avLst/>
          </a:prstGeom>
          <a:ln w="12700">
            <a:solidFill>
              <a:schemeClr val="tx2">
                <a:lumMod val="25000"/>
                <a:lumOff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Прямая соединительная линия 162">
            <a:extLst>
              <a:ext uri="{FF2B5EF4-FFF2-40B4-BE49-F238E27FC236}">
                <a16:creationId xmlns="" xmlns:a16="http://schemas.microsoft.com/office/drawing/2014/main" id="{9CC8B743-356B-4914-A368-614E4DC203A6}"/>
              </a:ext>
            </a:extLst>
          </p:cNvPr>
          <p:cNvCxnSpPr>
            <a:cxnSpLocks/>
          </p:cNvCxnSpPr>
          <p:nvPr/>
        </p:nvCxnSpPr>
        <p:spPr>
          <a:xfrm>
            <a:off x="4344738" y="4003034"/>
            <a:ext cx="0" cy="543547"/>
          </a:xfrm>
          <a:prstGeom prst="line">
            <a:avLst/>
          </a:prstGeom>
          <a:ln w="12700">
            <a:solidFill>
              <a:schemeClr val="tx2">
                <a:lumMod val="25000"/>
                <a:lumOff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Прямая соединительная линия 170">
            <a:extLst>
              <a:ext uri="{FF2B5EF4-FFF2-40B4-BE49-F238E27FC236}">
                <a16:creationId xmlns="" xmlns:a16="http://schemas.microsoft.com/office/drawing/2014/main" id="{9CC8B743-356B-4914-A368-614E4DC203A6}"/>
              </a:ext>
            </a:extLst>
          </p:cNvPr>
          <p:cNvCxnSpPr>
            <a:cxnSpLocks/>
          </p:cNvCxnSpPr>
          <p:nvPr/>
        </p:nvCxnSpPr>
        <p:spPr>
          <a:xfrm>
            <a:off x="7746930" y="3978876"/>
            <a:ext cx="0" cy="651659"/>
          </a:xfrm>
          <a:prstGeom prst="line">
            <a:avLst/>
          </a:prstGeom>
          <a:ln w="12700">
            <a:solidFill>
              <a:schemeClr val="tx2">
                <a:lumMod val="25000"/>
                <a:lumOff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Прямая соединительная линия 171">
            <a:extLst>
              <a:ext uri="{FF2B5EF4-FFF2-40B4-BE49-F238E27FC236}">
                <a16:creationId xmlns="" xmlns:a16="http://schemas.microsoft.com/office/drawing/2014/main" id="{9CC8B743-356B-4914-A368-614E4DC203A6}"/>
              </a:ext>
            </a:extLst>
          </p:cNvPr>
          <p:cNvCxnSpPr>
            <a:cxnSpLocks/>
          </p:cNvCxnSpPr>
          <p:nvPr/>
        </p:nvCxnSpPr>
        <p:spPr>
          <a:xfrm>
            <a:off x="8637338" y="3978876"/>
            <a:ext cx="0" cy="651659"/>
          </a:xfrm>
          <a:prstGeom prst="line">
            <a:avLst/>
          </a:prstGeom>
          <a:ln w="12700">
            <a:solidFill>
              <a:schemeClr val="tx2">
                <a:lumMod val="25000"/>
                <a:lumOff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Прямая соединительная линия 172">
            <a:extLst>
              <a:ext uri="{FF2B5EF4-FFF2-40B4-BE49-F238E27FC236}">
                <a16:creationId xmlns="" xmlns:a16="http://schemas.microsoft.com/office/drawing/2014/main" id="{9CC8B743-356B-4914-A368-614E4DC203A6}"/>
              </a:ext>
            </a:extLst>
          </p:cNvPr>
          <p:cNvCxnSpPr>
            <a:cxnSpLocks/>
          </p:cNvCxnSpPr>
          <p:nvPr/>
        </p:nvCxnSpPr>
        <p:spPr>
          <a:xfrm>
            <a:off x="8172400" y="3951166"/>
            <a:ext cx="0" cy="651659"/>
          </a:xfrm>
          <a:prstGeom prst="line">
            <a:avLst/>
          </a:prstGeom>
          <a:ln w="12700">
            <a:solidFill>
              <a:schemeClr val="tx2">
                <a:lumMod val="25000"/>
                <a:lumOff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3230244" y="471837"/>
            <a:ext cx="8931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262626"/>
                </a:solidFill>
              </a:rPr>
              <a:t>20</a:t>
            </a:r>
            <a:r>
              <a:rPr lang="en-US" b="1" dirty="0">
                <a:solidFill>
                  <a:srgbClr val="262626"/>
                </a:solidFill>
              </a:rPr>
              <a:t> </a:t>
            </a:r>
            <a:r>
              <a:rPr lang="kk-KZ" b="1" dirty="0">
                <a:solidFill>
                  <a:srgbClr val="262626"/>
                </a:solidFill>
              </a:rPr>
              <a:t>ц/</a:t>
            </a:r>
            <a:r>
              <a:rPr lang="kk-KZ" b="1" dirty="0" err="1">
                <a:solidFill>
                  <a:srgbClr val="262626"/>
                </a:solidFill>
              </a:rPr>
              <a:t>га</a:t>
            </a:r>
            <a:endParaRPr lang="ru-RU" b="1" dirty="0">
              <a:solidFill>
                <a:srgbClr val="262626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38343" y="1929618"/>
            <a:ext cx="533310" cy="10261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8432" y="1417571"/>
            <a:ext cx="730919" cy="15694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75261" y="1923678"/>
            <a:ext cx="784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dirty="0" smtClean="0">
                <a:solidFill>
                  <a:schemeClr val="bg2"/>
                </a:solidFill>
              </a:rPr>
              <a:t>80</a:t>
            </a:r>
            <a:r>
              <a:rPr lang="ru-RU" sz="2400" dirty="0" smtClean="0">
                <a:solidFill>
                  <a:schemeClr val="bg2"/>
                </a:solidFill>
              </a:rPr>
              <a:t>%</a:t>
            </a:r>
          </a:p>
          <a:p>
            <a:pPr algn="ctr"/>
            <a:endParaRPr lang="ru-RU" sz="1200" dirty="0">
              <a:solidFill>
                <a:schemeClr val="bg2"/>
              </a:solidFill>
            </a:endParaRPr>
          </a:p>
          <a:p>
            <a:pPr algn="ctr"/>
            <a:endParaRPr lang="ru-RU" sz="1200" dirty="0" smtClean="0">
              <a:solidFill>
                <a:schemeClr val="bg2"/>
              </a:solidFill>
            </a:endParaRPr>
          </a:p>
          <a:p>
            <a:pPr algn="ctr"/>
            <a:r>
              <a:rPr lang="ru-RU" sz="1200" dirty="0" smtClean="0">
                <a:solidFill>
                  <a:schemeClr val="bg2"/>
                </a:solidFill>
              </a:rPr>
              <a:t>2030</a:t>
            </a:r>
            <a:endParaRPr lang="ru-RU" sz="1200" dirty="0">
              <a:solidFill>
                <a:schemeClr val="bg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5835" y="2118107"/>
            <a:ext cx="8287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53%</a:t>
            </a:r>
          </a:p>
          <a:p>
            <a:endParaRPr lang="ru-RU" sz="800" dirty="0" smtClean="0">
              <a:solidFill>
                <a:schemeClr val="bg2"/>
              </a:solidFill>
            </a:endParaRPr>
          </a:p>
          <a:p>
            <a:endParaRPr lang="ru-RU" sz="800" dirty="0">
              <a:solidFill>
                <a:schemeClr val="bg2"/>
              </a:solidFill>
            </a:endParaRPr>
          </a:p>
          <a:p>
            <a:r>
              <a:rPr lang="ru-RU" sz="1100" dirty="0" smtClean="0">
                <a:solidFill>
                  <a:schemeClr val="bg2"/>
                </a:solidFill>
              </a:rPr>
              <a:t>2022</a:t>
            </a:r>
            <a:endParaRPr lang="ru-RU" sz="1100" dirty="0">
              <a:solidFill>
                <a:schemeClr val="bg2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7520" y="1921336"/>
            <a:ext cx="536494" cy="102421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14746" y="1412956"/>
            <a:ext cx="731583" cy="15668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37721" y="3618620"/>
            <a:ext cx="536494" cy="10368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75261" y="3278043"/>
            <a:ext cx="731583" cy="13772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282920" y="3795886"/>
            <a:ext cx="688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4,1 %</a:t>
            </a:r>
          </a:p>
          <a:p>
            <a:endParaRPr lang="ru-RU" dirty="0" smtClean="0">
              <a:solidFill>
                <a:schemeClr val="bg2"/>
              </a:solidFill>
            </a:endParaRPr>
          </a:p>
          <a:p>
            <a:pPr algn="ctr"/>
            <a:r>
              <a:rPr lang="ru-RU" sz="1200" dirty="0" smtClean="0">
                <a:solidFill>
                  <a:schemeClr val="bg2"/>
                </a:solidFill>
              </a:rPr>
              <a:t>2022</a:t>
            </a:r>
            <a:endParaRPr lang="ru-RU" sz="1200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21269" y="3611624"/>
            <a:ext cx="666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2"/>
                </a:solidFill>
              </a:rPr>
              <a:t>7%</a:t>
            </a:r>
          </a:p>
          <a:p>
            <a:endParaRPr lang="ru-RU" dirty="0" smtClean="0">
              <a:solidFill>
                <a:schemeClr val="bg2"/>
              </a:solidFill>
            </a:endParaRPr>
          </a:p>
          <a:p>
            <a:pPr algn="ctr"/>
            <a:r>
              <a:rPr lang="ru-RU" sz="1200" dirty="0" smtClean="0">
                <a:solidFill>
                  <a:schemeClr val="bg2"/>
                </a:solidFill>
              </a:rPr>
              <a:t>2030</a:t>
            </a:r>
            <a:endParaRPr lang="ru-RU" sz="1200" dirty="0">
              <a:solidFill>
                <a:schemeClr val="bg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33698" y="2101957"/>
            <a:ext cx="7561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279</a:t>
            </a:r>
          </a:p>
          <a:p>
            <a:r>
              <a:rPr lang="ru-RU" sz="800" dirty="0" err="1" smtClean="0">
                <a:solidFill>
                  <a:schemeClr val="bg2"/>
                </a:solidFill>
              </a:rPr>
              <a:t>тыс.га</a:t>
            </a:r>
            <a:endParaRPr lang="ru-RU" sz="800" dirty="0" smtClean="0">
              <a:solidFill>
                <a:schemeClr val="bg2"/>
              </a:solidFill>
            </a:endParaRPr>
          </a:p>
          <a:p>
            <a:endParaRPr lang="ru-RU" sz="1200" dirty="0" smtClean="0">
              <a:solidFill>
                <a:schemeClr val="bg2"/>
              </a:solidFill>
            </a:endParaRPr>
          </a:p>
          <a:p>
            <a:r>
              <a:rPr lang="ru-RU" sz="1200" dirty="0" smtClean="0">
                <a:solidFill>
                  <a:schemeClr val="bg2"/>
                </a:solidFill>
              </a:rPr>
              <a:t>2022</a:t>
            </a:r>
            <a:endParaRPr lang="ru-RU" sz="1200" dirty="0">
              <a:solidFill>
                <a:schemeClr val="bg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93574" y="1770793"/>
            <a:ext cx="68752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2"/>
                </a:solidFill>
              </a:rPr>
              <a:t>750</a:t>
            </a:r>
            <a:r>
              <a:rPr lang="ru-RU" dirty="0" smtClean="0"/>
              <a:t> </a:t>
            </a:r>
            <a:r>
              <a:rPr lang="ru-RU" sz="1100" dirty="0" smtClean="0">
                <a:solidFill>
                  <a:schemeClr val="bg2"/>
                </a:solidFill>
              </a:rPr>
              <a:t>тыс. га</a:t>
            </a:r>
          </a:p>
          <a:p>
            <a:endParaRPr lang="ru-RU" sz="1100" dirty="0">
              <a:solidFill>
                <a:schemeClr val="bg2"/>
              </a:solidFill>
            </a:endParaRPr>
          </a:p>
          <a:p>
            <a:endParaRPr lang="ru-RU" sz="1100" dirty="0" smtClean="0">
              <a:solidFill>
                <a:schemeClr val="bg2"/>
              </a:solidFill>
            </a:endParaRPr>
          </a:p>
          <a:p>
            <a:r>
              <a:rPr lang="ru-RU" sz="1100" dirty="0" smtClean="0">
                <a:solidFill>
                  <a:schemeClr val="bg2"/>
                </a:solidFill>
              </a:rPr>
              <a:t>  2030</a:t>
            </a:r>
            <a:endParaRPr lang="ru-RU" sz="1100" dirty="0">
              <a:solidFill>
                <a:schemeClr val="bg2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53837" y="3607969"/>
            <a:ext cx="536494" cy="10364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07728" y="3283633"/>
            <a:ext cx="731583" cy="137781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11475" y="3700483"/>
            <a:ext cx="7032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2"/>
                </a:solidFill>
              </a:rPr>
              <a:t>25%</a:t>
            </a:r>
          </a:p>
          <a:p>
            <a:endParaRPr lang="ru-RU" dirty="0" smtClean="0">
              <a:solidFill>
                <a:schemeClr val="bg2"/>
              </a:solidFill>
            </a:endParaRPr>
          </a:p>
          <a:p>
            <a:pPr algn="ctr"/>
            <a:r>
              <a:rPr lang="ru-RU" sz="1200" dirty="0" smtClean="0">
                <a:solidFill>
                  <a:schemeClr val="bg2"/>
                </a:solidFill>
              </a:rPr>
              <a:t>2022</a:t>
            </a:r>
            <a:endParaRPr lang="ru-RU" sz="1200" dirty="0">
              <a:solidFill>
                <a:schemeClr val="bg2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91301" y="3366226"/>
            <a:ext cx="90711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2"/>
                </a:solidFill>
              </a:rPr>
              <a:t>40%</a:t>
            </a:r>
          </a:p>
          <a:p>
            <a:endParaRPr lang="ru-RU" dirty="0" smtClean="0">
              <a:solidFill>
                <a:schemeClr val="bg2"/>
              </a:solidFill>
            </a:endParaRPr>
          </a:p>
          <a:p>
            <a:endParaRPr lang="ru-RU" sz="1400" dirty="0" smtClean="0">
              <a:solidFill>
                <a:schemeClr val="bg2"/>
              </a:solidFill>
            </a:endParaRPr>
          </a:p>
          <a:p>
            <a:r>
              <a:rPr lang="ru-RU" sz="1400" dirty="0">
                <a:solidFill>
                  <a:schemeClr val="bg2"/>
                </a:solidFill>
              </a:rPr>
              <a:t> </a:t>
            </a:r>
            <a:r>
              <a:rPr lang="ru-RU" sz="1400" dirty="0" smtClean="0">
                <a:solidFill>
                  <a:schemeClr val="bg2"/>
                </a:solidFill>
              </a:rPr>
              <a:t>  2030</a:t>
            </a:r>
            <a:endParaRPr lang="ru-RU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76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07504" y="228600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C83CDC2-62C9-455D-94FF-50BDE8286AF7}"/>
              </a:ext>
            </a:extLst>
          </p:cNvPr>
          <p:cNvSpPr/>
          <p:nvPr/>
        </p:nvSpPr>
        <p:spPr>
          <a:xfrm>
            <a:off x="3120393" y="716379"/>
            <a:ext cx="57720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2925" algn="just">
              <a:lnSpc>
                <a:spcPct val="150000"/>
              </a:lnSpc>
              <a:spcAft>
                <a:spcPts val="300"/>
              </a:spcAft>
              <a:buClr>
                <a:srgbClr val="00518E"/>
              </a:buClr>
              <a:buFont typeface="Wingdings" panose="05000000000000000000" pitchFamily="2" charset="2"/>
              <a:buChar char="ü"/>
            </a:pPr>
            <a:r>
              <a:rPr lang="ru-RU" sz="1500" dirty="0"/>
              <a:t>Р</a:t>
            </a:r>
            <a:r>
              <a:rPr lang="ru-RU" sz="1500" dirty="0" smtClean="0"/>
              <a:t>ешение </a:t>
            </a:r>
            <a:r>
              <a:rPr lang="ru-RU" sz="1500" dirty="0"/>
              <a:t>проблемы прочной кормовой базы за </a:t>
            </a:r>
            <a:r>
              <a:rPr lang="ru-RU" sz="1500" dirty="0" smtClean="0"/>
              <a:t>счет:</a:t>
            </a:r>
          </a:p>
          <a:p>
            <a:pPr indent="542925" algn="just">
              <a:lnSpc>
                <a:spcPct val="150000"/>
              </a:lnSpc>
              <a:spcAft>
                <a:spcPts val="300"/>
              </a:spcAft>
              <a:buClr>
                <a:srgbClr val="00518E"/>
              </a:buClr>
              <a:buFont typeface="Arial" pitchFamily="34" charset="0"/>
              <a:buChar char="•"/>
            </a:pPr>
            <a:r>
              <a:rPr lang="ru-RU" sz="1500" dirty="0" smtClean="0"/>
              <a:t>доведения </a:t>
            </a:r>
            <a:r>
              <a:rPr lang="ru-RU" sz="1500" dirty="0"/>
              <a:t>удельного веса кормовых культур в севообороте до научно-обоснованных норм в рамках мероприятий по диверсификации посевных площадей</a:t>
            </a:r>
            <a:r>
              <a:rPr lang="ru-RU" sz="1500" dirty="0" smtClean="0"/>
              <a:t>,</a:t>
            </a:r>
          </a:p>
          <a:p>
            <a:pPr indent="542925" algn="just">
              <a:lnSpc>
                <a:spcPct val="150000"/>
              </a:lnSpc>
              <a:spcAft>
                <a:spcPts val="300"/>
              </a:spcAft>
              <a:buClr>
                <a:srgbClr val="00518E"/>
              </a:buClr>
              <a:buFont typeface="Arial" pitchFamily="34" charset="0"/>
              <a:buChar char="•"/>
            </a:pPr>
            <a:r>
              <a:rPr lang="ru-RU" sz="1500" dirty="0" smtClean="0"/>
              <a:t>восстановления </a:t>
            </a:r>
            <a:r>
              <a:rPr lang="ru-RU" sz="1500" dirty="0"/>
              <a:t>деградированных пастбищ через поверхностное и коренное улучшение, ввода в эксплуатацию новых пастбищ за счет их обводнения. </a:t>
            </a:r>
            <a:endParaRPr lang="ru-RU" sz="1500" dirty="0" smtClean="0"/>
          </a:p>
        </p:txBody>
      </p:sp>
      <p:sp>
        <p:nvSpPr>
          <p:cNvPr id="2" name="Title 4"/>
          <p:cNvSpPr txBox="1">
            <a:spLocks/>
          </p:cNvSpPr>
          <p:nvPr/>
        </p:nvSpPr>
        <p:spPr>
          <a:xfrm>
            <a:off x="1493627" y="55658"/>
            <a:ext cx="6156746" cy="3008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solidFill>
                  <a:srgbClr val="00518E"/>
                </a:solidFill>
              </a:rPr>
              <a:t>Животноводство</a:t>
            </a:r>
            <a:endParaRPr lang="ru-RU" sz="1600" b="1" dirty="0">
              <a:solidFill>
                <a:srgbClr val="00518E"/>
              </a:solidFill>
            </a:endParaRPr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xmlns="" id="{3C3704E3-BBBF-4D2D-983D-2159CC2AB2CF}"/>
              </a:ext>
            </a:extLst>
          </p:cNvPr>
          <p:cNvSpPr/>
          <p:nvPr/>
        </p:nvSpPr>
        <p:spPr bwMode="auto">
          <a:xfrm>
            <a:off x="153749" y="627534"/>
            <a:ext cx="584754" cy="579564"/>
          </a:xfrm>
          <a:prstGeom prst="ellipse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xmlns="" id="{B2ED5B2B-267F-448A-B787-E29BFEE28AA1}"/>
              </a:ext>
            </a:extLst>
          </p:cNvPr>
          <p:cNvSpPr/>
          <p:nvPr/>
        </p:nvSpPr>
        <p:spPr>
          <a:xfrm>
            <a:off x="738503" y="699542"/>
            <a:ext cx="2304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518E"/>
                </a:solidFill>
              </a:rPr>
              <a:t>ДОЛЯ МАТОЧНОГО ПОГОЛОВЬЯ, ОХВАЧЕННАЯ ПОРОДНЫМ ПРЕОБРАЗОВАНИЕМ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84" name="Прямоугольник: скругленные верхние углы 83">
            <a:extLst>
              <a:ext uri="{FF2B5EF4-FFF2-40B4-BE49-F238E27FC236}">
                <a16:creationId xmlns:a16="http://schemas.microsoft.com/office/drawing/2014/main" xmlns="" id="{A1B4C13B-5356-4135-8C4E-0635FCC229CE}"/>
              </a:ext>
            </a:extLst>
          </p:cNvPr>
          <p:cNvSpPr/>
          <p:nvPr/>
        </p:nvSpPr>
        <p:spPr bwMode="auto">
          <a:xfrm rot="10800000">
            <a:off x="611561" y="2181640"/>
            <a:ext cx="748593" cy="183739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872A3E77-E383-4623-AA5C-5B694557D5EC}"/>
              </a:ext>
            </a:extLst>
          </p:cNvPr>
          <p:cNvSpPr txBox="1"/>
          <p:nvPr/>
        </p:nvSpPr>
        <p:spPr>
          <a:xfrm>
            <a:off x="697378" y="2487485"/>
            <a:ext cx="74859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448">
              <a:defRPr/>
            </a:pPr>
            <a:r>
              <a:rPr lang="ru-RU" sz="1100" i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Arial" pitchFamily="34" charset="0"/>
              </a:rPr>
              <a:t>2023 год</a:t>
            </a:r>
            <a:endParaRPr lang="ru-RU" sz="1100" i="1" dirty="0">
              <a:solidFill>
                <a:schemeClr val="tx2">
                  <a:lumMod val="75000"/>
                  <a:lumOff val="25000"/>
                </a:schemeClr>
              </a:solidFill>
              <a:ea typeface="+mn-lt"/>
              <a:cs typeface="Arial" pitchFamily="34" charset="0"/>
            </a:endParaRPr>
          </a:p>
        </p:txBody>
      </p:sp>
      <p:sp>
        <p:nvSpPr>
          <p:cNvPr id="86" name="Прямоугольник: скругленные верхние углы 85">
            <a:extLst>
              <a:ext uri="{FF2B5EF4-FFF2-40B4-BE49-F238E27FC236}">
                <a16:creationId xmlns:a16="http://schemas.microsoft.com/office/drawing/2014/main" xmlns="" id="{62D002B1-2F18-44A9-AB27-04DAEA65ACE9}"/>
              </a:ext>
            </a:extLst>
          </p:cNvPr>
          <p:cNvSpPr/>
          <p:nvPr/>
        </p:nvSpPr>
        <p:spPr bwMode="auto">
          <a:xfrm>
            <a:off x="634745" y="2099681"/>
            <a:ext cx="748593" cy="347658"/>
          </a:xfrm>
          <a:prstGeom prst="round2SameRect">
            <a:avLst/>
          </a:prstGeom>
          <a:solidFill>
            <a:srgbClr val="0070C0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xmlns="" id="{E4DF0984-64E8-4C24-9B2D-B238FDA6FAB9}"/>
              </a:ext>
            </a:extLst>
          </p:cNvPr>
          <p:cNvSpPr/>
          <p:nvPr/>
        </p:nvSpPr>
        <p:spPr>
          <a:xfrm>
            <a:off x="637438" y="2209767"/>
            <a:ext cx="743205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28%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4E2F5A97-96CD-4703-997D-ECE87175F4B2}"/>
              </a:ext>
            </a:extLst>
          </p:cNvPr>
          <p:cNvSpPr txBox="1"/>
          <p:nvPr/>
        </p:nvSpPr>
        <p:spPr>
          <a:xfrm>
            <a:off x="1749110" y="2497866"/>
            <a:ext cx="74859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448">
              <a:defRPr/>
            </a:pPr>
            <a:r>
              <a:rPr lang="ru-RU" sz="1100" i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Arial" pitchFamily="34" charset="0"/>
              </a:rPr>
              <a:t>2030 год</a:t>
            </a:r>
            <a:endParaRPr lang="ru-RU" sz="1100" i="1" dirty="0">
              <a:solidFill>
                <a:schemeClr val="tx2">
                  <a:lumMod val="75000"/>
                  <a:lumOff val="25000"/>
                </a:schemeClr>
              </a:solidFill>
              <a:ea typeface="+mn-lt"/>
              <a:cs typeface="Arial" pitchFamily="34" charset="0"/>
            </a:endParaRPr>
          </a:p>
        </p:txBody>
      </p:sp>
      <p:sp>
        <p:nvSpPr>
          <p:cNvPr id="90" name="Прямоугольник: скругленные верхние углы 89">
            <a:extLst>
              <a:ext uri="{FF2B5EF4-FFF2-40B4-BE49-F238E27FC236}">
                <a16:creationId xmlns:a16="http://schemas.microsoft.com/office/drawing/2014/main" xmlns="" id="{49F3F2AD-ED91-4B48-8812-DA5DD1E8A983}"/>
              </a:ext>
            </a:extLst>
          </p:cNvPr>
          <p:cNvSpPr/>
          <p:nvPr/>
        </p:nvSpPr>
        <p:spPr bwMode="auto">
          <a:xfrm>
            <a:off x="1725926" y="1563638"/>
            <a:ext cx="748593" cy="952774"/>
          </a:xfrm>
          <a:prstGeom prst="round2Same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xmlns="" id="{8D9AFBF9-49C0-4301-BE37-2185919B0ED9}"/>
              </a:ext>
            </a:extLst>
          </p:cNvPr>
          <p:cNvSpPr/>
          <p:nvPr/>
        </p:nvSpPr>
        <p:spPr>
          <a:xfrm>
            <a:off x="1751805" y="1923524"/>
            <a:ext cx="743205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43%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462642FC-19C7-4E2D-BFB7-AE3389673C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49015" y="699543"/>
            <a:ext cx="432048" cy="4320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9014" y="3363838"/>
            <a:ext cx="86434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42925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spc="20" dirty="0" smtClean="0"/>
              <a:t>повышение уровня </a:t>
            </a:r>
            <a:r>
              <a:rPr lang="ru-RU" sz="1500" spc="20" dirty="0"/>
              <a:t>генетического потенциала разводимых пород сельхозживотных и усовершенствовать селекционно-племенную </a:t>
            </a:r>
            <a:r>
              <a:rPr lang="ru-RU" sz="1500" spc="20" dirty="0" smtClean="0"/>
              <a:t>работу</a:t>
            </a:r>
            <a:endParaRPr lang="ru-RU" sz="1500" spc="20" dirty="0"/>
          </a:p>
          <a:p>
            <a:pPr indent="542925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500" spc="20" dirty="0" smtClean="0"/>
              <a:t>разработка </a:t>
            </a:r>
            <a:r>
              <a:rPr lang="ru-RU" sz="1500" spc="20" dirty="0"/>
              <a:t>отдельных отраслевых дорожных карт по развитию птицеводства, молочного и мясного животноводства и овцеводства. </a:t>
            </a:r>
          </a:p>
        </p:txBody>
      </p:sp>
    </p:spTree>
    <p:extLst>
      <p:ext uri="{BB962C8B-B14F-4D97-AF65-F5344CB8AC3E}">
        <p14:creationId xmlns:p14="http://schemas.microsoft.com/office/powerpoint/2010/main" val="106586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07504" y="228600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4"/>
          <p:cNvSpPr txBox="1">
            <a:spLocks/>
          </p:cNvSpPr>
          <p:nvPr/>
        </p:nvSpPr>
        <p:spPr>
          <a:xfrm>
            <a:off x="1493627" y="55658"/>
            <a:ext cx="6156746" cy="3008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00518E"/>
                </a:solidFill>
              </a:rPr>
              <a:t>УВЕЛИЧЕНИЕ ЭКСПОРТА ПРОДУКЦИИ АПК В </a:t>
            </a:r>
            <a:r>
              <a:rPr lang="ru-RU" sz="1600" b="1" dirty="0" smtClean="0">
                <a:solidFill>
                  <a:srgbClr val="00518E"/>
                </a:solidFill>
              </a:rPr>
              <a:t>3 </a:t>
            </a:r>
            <a:r>
              <a:rPr lang="ru-RU" sz="1600" b="1" dirty="0">
                <a:solidFill>
                  <a:srgbClr val="00518E"/>
                </a:solidFill>
              </a:rPr>
              <a:t>РАЗА С ДОВЕДЕНИЕМ ДОЛИ ПЕРЕРАБОТАННОЙ ПРОДУКЦИИ ДО 70%</a:t>
            </a:r>
          </a:p>
        </p:txBody>
      </p:sp>
      <p:sp>
        <p:nvSpPr>
          <p:cNvPr id="36" name="Прямоугольник: скругленные верхние углы 35">
            <a:extLst>
              <a:ext uri="{FF2B5EF4-FFF2-40B4-BE49-F238E27FC236}">
                <a16:creationId xmlns:a16="http://schemas.microsoft.com/office/drawing/2014/main" xmlns="" id="{B4EB030D-0F32-42F9-ABFD-0240ECEDAF67}"/>
              </a:ext>
            </a:extLst>
          </p:cNvPr>
          <p:cNvSpPr/>
          <p:nvPr/>
        </p:nvSpPr>
        <p:spPr bwMode="auto">
          <a:xfrm rot="10800000">
            <a:off x="2692734" y="2417832"/>
            <a:ext cx="917848" cy="291555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1CEB936-DC02-4587-8F97-BEE1E3D02988}"/>
              </a:ext>
            </a:extLst>
          </p:cNvPr>
          <p:cNvSpPr txBox="1"/>
          <p:nvPr/>
        </p:nvSpPr>
        <p:spPr>
          <a:xfrm>
            <a:off x="2692734" y="2428048"/>
            <a:ext cx="9178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448">
              <a:defRPr/>
            </a:pPr>
            <a:r>
              <a:rPr lang="ru-RU" sz="1200" i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Arial" pitchFamily="34" charset="0"/>
              </a:rPr>
              <a:t>2030 </a:t>
            </a:r>
            <a:r>
              <a:rPr lang="ru-RU" sz="1200" i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Arial" pitchFamily="34" charset="0"/>
              </a:rPr>
              <a:t>год</a:t>
            </a:r>
          </a:p>
        </p:txBody>
      </p:sp>
      <p:sp>
        <p:nvSpPr>
          <p:cNvPr id="43" name="Прямоугольник: скругленные верхние углы 42">
            <a:extLst>
              <a:ext uri="{FF2B5EF4-FFF2-40B4-BE49-F238E27FC236}">
                <a16:creationId xmlns:a16="http://schemas.microsoft.com/office/drawing/2014/main" xmlns="" id="{CF5475B5-6322-40E5-85F3-FEF85168D514}"/>
              </a:ext>
            </a:extLst>
          </p:cNvPr>
          <p:cNvSpPr/>
          <p:nvPr/>
        </p:nvSpPr>
        <p:spPr bwMode="auto">
          <a:xfrm>
            <a:off x="2692734" y="1492250"/>
            <a:ext cx="917848" cy="904435"/>
          </a:xfrm>
          <a:prstGeom prst="round2SameRect">
            <a:avLst/>
          </a:prstGeom>
          <a:solidFill>
            <a:srgbClr val="0070C0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0DF99C5B-B5EB-4AF4-9237-CD44864034A7}"/>
              </a:ext>
            </a:extLst>
          </p:cNvPr>
          <p:cNvSpPr/>
          <p:nvPr/>
        </p:nvSpPr>
        <p:spPr>
          <a:xfrm>
            <a:off x="2675511" y="1030271"/>
            <a:ext cx="917848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kk-KZ" sz="2800" b="1" dirty="0" smtClean="0"/>
              <a:t>9,9</a:t>
            </a:r>
            <a:endParaRPr lang="ru-RU" sz="2800" b="1" dirty="0"/>
          </a:p>
          <a:p>
            <a:pPr algn="ctr">
              <a:lnSpc>
                <a:spcPts val="1400"/>
              </a:lnSpc>
            </a:pPr>
            <a:r>
              <a:rPr lang="ru-RU" sz="1200" dirty="0"/>
              <a:t>млрд. $</a:t>
            </a:r>
          </a:p>
        </p:txBody>
      </p:sp>
      <p:sp>
        <p:nvSpPr>
          <p:cNvPr id="47" name="Прямоугольник: скругленные верхние углы 46">
            <a:extLst>
              <a:ext uri="{FF2B5EF4-FFF2-40B4-BE49-F238E27FC236}">
                <a16:creationId xmlns:a16="http://schemas.microsoft.com/office/drawing/2014/main" xmlns="" id="{F286F2D1-9369-4B08-8CCC-44874139B210}"/>
              </a:ext>
            </a:extLst>
          </p:cNvPr>
          <p:cNvSpPr/>
          <p:nvPr/>
        </p:nvSpPr>
        <p:spPr bwMode="auto">
          <a:xfrm rot="10800000">
            <a:off x="615758" y="2411229"/>
            <a:ext cx="917848" cy="291555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BFE55FB-04E0-4858-A5A3-1466287517B9}"/>
              </a:ext>
            </a:extLst>
          </p:cNvPr>
          <p:cNvSpPr txBox="1"/>
          <p:nvPr/>
        </p:nvSpPr>
        <p:spPr>
          <a:xfrm>
            <a:off x="615758" y="2421445"/>
            <a:ext cx="9178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448">
              <a:defRPr/>
            </a:pPr>
            <a:r>
              <a:rPr lang="ru-RU" sz="1200" i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Arial" pitchFamily="34" charset="0"/>
              </a:rPr>
              <a:t>2021 </a:t>
            </a:r>
            <a:r>
              <a:rPr lang="ru-RU" sz="1200" i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Arial" pitchFamily="34" charset="0"/>
              </a:rPr>
              <a:t>год</a:t>
            </a:r>
          </a:p>
        </p:txBody>
      </p:sp>
      <p:sp>
        <p:nvSpPr>
          <p:cNvPr id="58" name="Прямоугольник: скругленные верхние углы 57">
            <a:extLst>
              <a:ext uri="{FF2B5EF4-FFF2-40B4-BE49-F238E27FC236}">
                <a16:creationId xmlns:a16="http://schemas.microsoft.com/office/drawing/2014/main" xmlns="" id="{057A589C-145F-46F6-8329-AE6768037913}"/>
              </a:ext>
            </a:extLst>
          </p:cNvPr>
          <p:cNvSpPr/>
          <p:nvPr/>
        </p:nvSpPr>
        <p:spPr bwMode="auto">
          <a:xfrm>
            <a:off x="615758" y="1831250"/>
            <a:ext cx="917848" cy="558832"/>
          </a:xfrm>
          <a:prstGeom prst="round2SameRect">
            <a:avLst/>
          </a:prstGeom>
          <a:solidFill>
            <a:srgbClr val="0070C0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28296F10-123C-43B4-BCA2-FAC912248762}"/>
              </a:ext>
            </a:extLst>
          </p:cNvPr>
          <p:cNvSpPr/>
          <p:nvPr/>
        </p:nvSpPr>
        <p:spPr>
          <a:xfrm>
            <a:off x="647527" y="1388882"/>
            <a:ext cx="917848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2800" b="1" dirty="0" smtClean="0"/>
              <a:t>3,5</a:t>
            </a:r>
            <a:endParaRPr lang="ru-RU" sz="2800" b="1" dirty="0"/>
          </a:p>
          <a:p>
            <a:pPr algn="ctr">
              <a:lnSpc>
                <a:spcPts val="1400"/>
              </a:lnSpc>
            </a:pPr>
            <a:r>
              <a:rPr lang="ru-RU" sz="1200" dirty="0"/>
              <a:t>млрд. $</a:t>
            </a:r>
          </a:p>
        </p:txBody>
      </p:sp>
      <p:sp>
        <p:nvSpPr>
          <p:cNvPr id="62" name="object 54">
            <a:extLst>
              <a:ext uri="{FF2B5EF4-FFF2-40B4-BE49-F238E27FC236}">
                <a16:creationId xmlns:a16="http://schemas.microsoft.com/office/drawing/2014/main" xmlns="" id="{28C3AB27-4F90-4BF1-8CA7-F772D956CFFF}"/>
              </a:ext>
            </a:extLst>
          </p:cNvPr>
          <p:cNvSpPr txBox="1"/>
          <p:nvPr/>
        </p:nvSpPr>
        <p:spPr>
          <a:xfrm>
            <a:off x="1556665" y="2285660"/>
            <a:ext cx="1224753" cy="440014"/>
          </a:xfrm>
          <a:prstGeom prst="rect">
            <a:avLst/>
          </a:prstGeom>
          <a:noFill/>
        </p:spPr>
        <p:txBody>
          <a:bodyPr vert="horz" wrap="square" lIns="0" tIns="87207" rIns="0" bIns="0" rtlCol="0">
            <a:spAutoFit/>
          </a:bodyPr>
          <a:lstStyle/>
          <a:p>
            <a:pPr marR="13546" algn="ctr">
              <a:lnSpc>
                <a:spcPct val="70000"/>
              </a:lnSpc>
            </a:pPr>
            <a:r>
              <a:rPr lang="ru-RU" sz="1200" b="1" dirty="0">
                <a:cs typeface="Arial" charset="0"/>
              </a:rPr>
              <a:t>в </a:t>
            </a:r>
            <a:r>
              <a:rPr lang="ru-RU" sz="3200" b="1" spc="-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3200" b="1" spc="-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cs typeface="Arial" charset="0"/>
              </a:rPr>
              <a:t>раза</a:t>
            </a:r>
          </a:p>
        </p:txBody>
      </p:sp>
      <p:sp>
        <p:nvSpPr>
          <p:cNvPr id="6" name="Стрелка: шеврон 5">
            <a:extLst>
              <a:ext uri="{FF2B5EF4-FFF2-40B4-BE49-F238E27FC236}">
                <a16:creationId xmlns:a16="http://schemas.microsoft.com/office/drawing/2014/main" xmlns="" id="{43E16A72-8C7C-4BA8-94DE-542E3A7F2327}"/>
              </a:ext>
            </a:extLst>
          </p:cNvPr>
          <p:cNvSpPr/>
          <p:nvPr/>
        </p:nvSpPr>
        <p:spPr bwMode="auto">
          <a:xfrm rot="16200000">
            <a:off x="1917378" y="1923181"/>
            <a:ext cx="288032" cy="28241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3" name="Стрелка: шеврон 62">
            <a:extLst>
              <a:ext uri="{FF2B5EF4-FFF2-40B4-BE49-F238E27FC236}">
                <a16:creationId xmlns:a16="http://schemas.microsoft.com/office/drawing/2014/main" xmlns="" id="{889113D9-C028-417F-9B50-77C9E5825365}"/>
              </a:ext>
            </a:extLst>
          </p:cNvPr>
          <p:cNvSpPr/>
          <p:nvPr/>
        </p:nvSpPr>
        <p:spPr bwMode="auto">
          <a:xfrm rot="16200000">
            <a:off x="1915810" y="1680117"/>
            <a:ext cx="288032" cy="28241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4" name="Стрелка: шеврон 63">
            <a:extLst>
              <a:ext uri="{FF2B5EF4-FFF2-40B4-BE49-F238E27FC236}">
                <a16:creationId xmlns:a16="http://schemas.microsoft.com/office/drawing/2014/main" xmlns="" id="{2CFF0009-F54C-44BA-8BFB-F1BBFAECB42D}"/>
              </a:ext>
            </a:extLst>
          </p:cNvPr>
          <p:cNvSpPr/>
          <p:nvPr/>
        </p:nvSpPr>
        <p:spPr bwMode="auto">
          <a:xfrm rot="16200000">
            <a:off x="1915810" y="1434399"/>
            <a:ext cx="288032" cy="28241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5" name="Прямоугольник: скругленные верхние углы 64">
            <a:extLst>
              <a:ext uri="{FF2B5EF4-FFF2-40B4-BE49-F238E27FC236}">
                <a16:creationId xmlns:a16="http://schemas.microsoft.com/office/drawing/2014/main" xmlns="" id="{9871EC9A-275A-433B-8334-08B5336E0F92}"/>
              </a:ext>
            </a:extLst>
          </p:cNvPr>
          <p:cNvSpPr/>
          <p:nvPr/>
        </p:nvSpPr>
        <p:spPr bwMode="auto">
          <a:xfrm rot="10800000">
            <a:off x="7308304" y="2429637"/>
            <a:ext cx="917848" cy="291555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21DC9ABC-5522-4DC4-BAC4-49B8F687784F}"/>
              </a:ext>
            </a:extLst>
          </p:cNvPr>
          <p:cNvSpPr txBox="1"/>
          <p:nvPr/>
        </p:nvSpPr>
        <p:spPr>
          <a:xfrm>
            <a:off x="7308304" y="2439853"/>
            <a:ext cx="9178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448">
              <a:defRPr/>
            </a:pPr>
            <a:r>
              <a:rPr lang="ru-RU" sz="1200" i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Arial" pitchFamily="34" charset="0"/>
              </a:rPr>
              <a:t>2030 </a:t>
            </a:r>
            <a:r>
              <a:rPr lang="ru-RU" sz="1200" i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Arial" pitchFamily="34" charset="0"/>
              </a:rPr>
              <a:t>год</a:t>
            </a:r>
          </a:p>
        </p:txBody>
      </p:sp>
      <p:sp>
        <p:nvSpPr>
          <p:cNvPr id="67" name="Прямоугольник: скругленные верхние углы 66">
            <a:extLst>
              <a:ext uri="{FF2B5EF4-FFF2-40B4-BE49-F238E27FC236}">
                <a16:creationId xmlns:a16="http://schemas.microsoft.com/office/drawing/2014/main" xmlns="" id="{86EBCFC7-8276-4BFD-8D11-9949F1034344}"/>
              </a:ext>
            </a:extLst>
          </p:cNvPr>
          <p:cNvSpPr/>
          <p:nvPr/>
        </p:nvSpPr>
        <p:spPr bwMode="auto">
          <a:xfrm>
            <a:off x="7308304" y="1895966"/>
            <a:ext cx="917848" cy="512524"/>
          </a:xfrm>
          <a:prstGeom prst="round2Same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A183A891-659B-4EF1-A646-D6A2A73113E1}"/>
              </a:ext>
            </a:extLst>
          </p:cNvPr>
          <p:cNvSpPr/>
          <p:nvPr/>
        </p:nvSpPr>
        <p:spPr>
          <a:xfrm>
            <a:off x="7313692" y="1577302"/>
            <a:ext cx="917848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2800" b="1" dirty="0"/>
              <a:t>70%</a:t>
            </a:r>
            <a:endParaRPr lang="ru-RU" sz="1200" dirty="0"/>
          </a:p>
        </p:txBody>
      </p:sp>
      <p:sp>
        <p:nvSpPr>
          <p:cNvPr id="69" name="Прямоугольник: скругленные верхние углы 68">
            <a:extLst>
              <a:ext uri="{FF2B5EF4-FFF2-40B4-BE49-F238E27FC236}">
                <a16:creationId xmlns:a16="http://schemas.microsoft.com/office/drawing/2014/main" xmlns="" id="{5923D6CE-FE17-4D9C-A37A-7C8D9FDAF3AB}"/>
              </a:ext>
            </a:extLst>
          </p:cNvPr>
          <p:cNvSpPr/>
          <p:nvPr/>
        </p:nvSpPr>
        <p:spPr bwMode="auto">
          <a:xfrm rot="10800000">
            <a:off x="5231328" y="2423034"/>
            <a:ext cx="917848" cy="291555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057DFC4-6858-4745-971D-9B5B46E6D90C}"/>
              </a:ext>
            </a:extLst>
          </p:cNvPr>
          <p:cNvSpPr txBox="1"/>
          <p:nvPr/>
        </p:nvSpPr>
        <p:spPr>
          <a:xfrm>
            <a:off x="5231328" y="2433250"/>
            <a:ext cx="9178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448">
              <a:defRPr/>
            </a:pPr>
            <a:r>
              <a:rPr lang="ru-RU" sz="1200" i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Arial" pitchFamily="34" charset="0"/>
              </a:rPr>
              <a:t>2021 </a:t>
            </a:r>
            <a:r>
              <a:rPr lang="ru-RU" sz="1200" i="1" dirty="0">
                <a:solidFill>
                  <a:schemeClr val="tx2">
                    <a:lumMod val="75000"/>
                    <a:lumOff val="25000"/>
                  </a:schemeClr>
                </a:solidFill>
                <a:ea typeface="+mn-lt"/>
                <a:cs typeface="Arial" pitchFamily="34" charset="0"/>
              </a:rPr>
              <a:t>год</a:t>
            </a:r>
          </a:p>
        </p:txBody>
      </p:sp>
      <p:sp>
        <p:nvSpPr>
          <p:cNvPr id="71" name="Прямоугольник: скругленные верхние углы 70">
            <a:extLst>
              <a:ext uri="{FF2B5EF4-FFF2-40B4-BE49-F238E27FC236}">
                <a16:creationId xmlns:a16="http://schemas.microsoft.com/office/drawing/2014/main" xmlns="" id="{B3853441-65D4-4EB8-B96B-15B1EBBC4CBD}"/>
              </a:ext>
            </a:extLst>
          </p:cNvPr>
          <p:cNvSpPr/>
          <p:nvPr/>
        </p:nvSpPr>
        <p:spPr bwMode="auto">
          <a:xfrm>
            <a:off x="5231328" y="2146179"/>
            <a:ext cx="917848" cy="255708"/>
          </a:xfrm>
          <a:prstGeom prst="round2Same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xmlns="" id="{EB76E205-A5F6-4441-9AA7-6F66ED66C1CD}"/>
              </a:ext>
            </a:extLst>
          </p:cNvPr>
          <p:cNvSpPr/>
          <p:nvPr/>
        </p:nvSpPr>
        <p:spPr>
          <a:xfrm>
            <a:off x="5236716" y="1844322"/>
            <a:ext cx="917848" cy="297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2800" b="1" dirty="0"/>
              <a:t>33%</a:t>
            </a:r>
            <a:endParaRPr lang="ru-RU" sz="1200" dirty="0"/>
          </a:p>
        </p:txBody>
      </p:sp>
      <p:sp>
        <p:nvSpPr>
          <p:cNvPr id="74" name="Стрелка: шеврон 73">
            <a:extLst>
              <a:ext uri="{FF2B5EF4-FFF2-40B4-BE49-F238E27FC236}">
                <a16:creationId xmlns:a16="http://schemas.microsoft.com/office/drawing/2014/main" xmlns="" id="{628780B2-76FE-4197-A9B5-6F0B61C6B09E}"/>
              </a:ext>
            </a:extLst>
          </p:cNvPr>
          <p:cNvSpPr/>
          <p:nvPr/>
        </p:nvSpPr>
        <p:spPr bwMode="auto">
          <a:xfrm rot="16200000">
            <a:off x="6591031" y="2055227"/>
            <a:ext cx="288032" cy="28241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5" name="Стрелка: шеврон 74">
            <a:extLst>
              <a:ext uri="{FF2B5EF4-FFF2-40B4-BE49-F238E27FC236}">
                <a16:creationId xmlns:a16="http://schemas.microsoft.com/office/drawing/2014/main" xmlns="" id="{CA0F7C7A-D917-4014-B9BE-61D3EC94AD89}"/>
              </a:ext>
            </a:extLst>
          </p:cNvPr>
          <p:cNvSpPr/>
          <p:nvPr/>
        </p:nvSpPr>
        <p:spPr bwMode="auto">
          <a:xfrm rot="16200000">
            <a:off x="6589463" y="1812163"/>
            <a:ext cx="288032" cy="28241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6" name="Стрелка: шеврон 75">
            <a:extLst>
              <a:ext uri="{FF2B5EF4-FFF2-40B4-BE49-F238E27FC236}">
                <a16:creationId xmlns:a16="http://schemas.microsoft.com/office/drawing/2014/main" xmlns="" id="{4012524E-B5F9-4C7D-81F0-8A31C057F6C5}"/>
              </a:ext>
            </a:extLst>
          </p:cNvPr>
          <p:cNvSpPr/>
          <p:nvPr/>
        </p:nvSpPr>
        <p:spPr bwMode="auto">
          <a:xfrm rot="16200000">
            <a:off x="6589463" y="1566445"/>
            <a:ext cx="288032" cy="282418"/>
          </a:xfrm>
          <a:prstGeom prst="chevron">
            <a:avLst/>
          </a:prstGeom>
          <a:solidFill>
            <a:schemeClr val="accent2"/>
          </a:solidFill>
          <a:ln w="19050">
            <a:noFill/>
            <a:round/>
            <a:headEnd/>
            <a:tailEnd/>
          </a:ln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endParaRPr lang="ru-RU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F30D622F-CC0C-4D1E-9A06-3B8639302FF8}"/>
              </a:ext>
            </a:extLst>
          </p:cNvPr>
          <p:cNvSpPr/>
          <p:nvPr/>
        </p:nvSpPr>
        <p:spPr>
          <a:xfrm>
            <a:off x="5055129" y="744366"/>
            <a:ext cx="32405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518E"/>
                </a:solidFill>
              </a:rPr>
              <a:t>Доля переработанной продукции </a:t>
            </a:r>
          </a:p>
          <a:p>
            <a:pPr algn="ctr"/>
            <a:r>
              <a:rPr lang="ru-RU" sz="1600" b="1" dirty="0">
                <a:solidFill>
                  <a:srgbClr val="00518E"/>
                </a:solidFill>
              </a:rPr>
              <a:t>в общем объеме экспорта АПК </a:t>
            </a:r>
          </a:p>
        </p:txBody>
      </p: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00A2FEDB-3977-465D-8CF2-F0722A1CD47D}"/>
              </a:ext>
            </a:extLst>
          </p:cNvPr>
          <p:cNvCxnSpPr>
            <a:cxnSpLocks/>
          </p:cNvCxnSpPr>
          <p:nvPr/>
        </p:nvCxnSpPr>
        <p:spPr>
          <a:xfrm flipH="1">
            <a:off x="4560473" y="756932"/>
            <a:ext cx="11527" cy="2174858"/>
          </a:xfrm>
          <a:prstGeom prst="line">
            <a:avLst/>
          </a:prstGeom>
          <a:ln w="12700">
            <a:solidFill>
              <a:schemeClr val="tx2">
                <a:lumMod val="25000"/>
                <a:lumOff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xmlns="" id="{3EFD542D-84D0-4AB4-95FB-7D563F3C94D0}"/>
              </a:ext>
            </a:extLst>
          </p:cNvPr>
          <p:cNvCxnSpPr>
            <a:cxnSpLocks/>
          </p:cNvCxnSpPr>
          <p:nvPr/>
        </p:nvCxnSpPr>
        <p:spPr>
          <a:xfrm>
            <a:off x="107504" y="2931790"/>
            <a:ext cx="8928992" cy="0"/>
          </a:xfrm>
          <a:prstGeom prst="line">
            <a:avLst/>
          </a:prstGeom>
          <a:ln w="12700">
            <a:solidFill>
              <a:schemeClr val="tx2">
                <a:lumMod val="25000"/>
                <a:lumOff val="7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Овал 78">
            <a:extLst>
              <a:ext uri="{FF2B5EF4-FFF2-40B4-BE49-F238E27FC236}">
                <a16:creationId xmlns:a16="http://schemas.microsoft.com/office/drawing/2014/main" xmlns="" id="{7E98895B-B528-43FA-9290-8C3B64AB7D2B}"/>
              </a:ext>
            </a:extLst>
          </p:cNvPr>
          <p:cNvSpPr/>
          <p:nvPr/>
        </p:nvSpPr>
        <p:spPr bwMode="auto">
          <a:xfrm>
            <a:off x="316235" y="3003798"/>
            <a:ext cx="439341" cy="439341"/>
          </a:xfrm>
          <a:prstGeom prst="ellipse">
            <a:avLst/>
          </a:prstGeom>
          <a:solidFill>
            <a:srgbClr val="0070C0"/>
          </a:soli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xmlns="" id="{6AD5817F-E08B-47C5-A9F7-26C46AA6503B}"/>
              </a:ext>
            </a:extLst>
          </p:cNvPr>
          <p:cNvSpPr/>
          <p:nvPr/>
        </p:nvSpPr>
        <p:spPr bwMode="auto">
          <a:xfrm>
            <a:off x="316235" y="3579862"/>
            <a:ext cx="439341" cy="439341"/>
          </a:xfrm>
          <a:prstGeom prst="ellipse">
            <a:avLst/>
          </a:prstGeom>
          <a:solidFill>
            <a:srgbClr val="0070C0"/>
          </a:soli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F314EAA8-DA94-4253-A8A4-33563AAD72EA}"/>
              </a:ext>
            </a:extLst>
          </p:cNvPr>
          <p:cNvSpPr/>
          <p:nvPr/>
        </p:nvSpPr>
        <p:spPr>
          <a:xfrm>
            <a:off x="829930" y="3632125"/>
            <a:ext cx="79928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СНЯТИЕ БАРЬЕРОВ РАСШИРЕНИЯ ЭКСПОРТНЫХ РЫНКОВ</a:t>
            </a:r>
            <a:endParaRPr lang="ru-RU" sz="1400" b="1" dirty="0"/>
          </a:p>
        </p:txBody>
      </p:sp>
      <p:sp>
        <p:nvSpPr>
          <p:cNvPr id="81" name="Овал 80">
            <a:extLst>
              <a:ext uri="{FF2B5EF4-FFF2-40B4-BE49-F238E27FC236}">
                <a16:creationId xmlns:a16="http://schemas.microsoft.com/office/drawing/2014/main" xmlns="" id="{4D8638C0-83BA-4063-B5FB-3A5D5C2096B7}"/>
              </a:ext>
            </a:extLst>
          </p:cNvPr>
          <p:cNvSpPr/>
          <p:nvPr/>
        </p:nvSpPr>
        <p:spPr bwMode="auto">
          <a:xfrm>
            <a:off x="323528" y="4148633"/>
            <a:ext cx="439341" cy="439341"/>
          </a:xfrm>
          <a:prstGeom prst="ellipse">
            <a:avLst/>
          </a:prstGeom>
          <a:solidFill>
            <a:srgbClr val="0070C0"/>
          </a:soli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DA2288E6-28E9-4C69-84C5-01BB1DDD1B18}"/>
              </a:ext>
            </a:extLst>
          </p:cNvPr>
          <p:cNvSpPr/>
          <p:nvPr/>
        </p:nvSpPr>
        <p:spPr>
          <a:xfrm>
            <a:off x="827584" y="4640818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ВНЕДРЕНИЕ СИСТЕМЫ УПРАВЛЕНИЯ КАРАНТИННЫМ ФИТОСАНИТАРНЫМ РИСКОМ И ПРОСЛЕЖИВАЕМОСТИ ПРОДУКЦИИ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F314EAA8-DA94-4253-A8A4-33563AAD72EA}"/>
              </a:ext>
            </a:extLst>
          </p:cNvPr>
          <p:cNvSpPr/>
          <p:nvPr/>
        </p:nvSpPr>
        <p:spPr>
          <a:xfrm>
            <a:off x="829929" y="3075806"/>
            <a:ext cx="79928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РЕАЛИЗАЦИЯ ЭКСПОРТООРИЕНТИРОВАННЫХ ИНВЕСТИЦИЦИОННЫХ ПРОЕКТОВ</a:t>
            </a:r>
            <a:endParaRPr lang="ru-RU" sz="1400" b="1" dirty="0"/>
          </a:p>
        </p:txBody>
      </p:sp>
      <p:sp>
        <p:nvSpPr>
          <p:cNvPr id="38" name="object 54">
            <a:extLst>
              <a:ext uri="{FF2B5EF4-FFF2-40B4-BE49-F238E27FC236}">
                <a16:creationId xmlns:a16="http://schemas.microsoft.com/office/drawing/2014/main" xmlns="" id="{28C3AB27-4F90-4BF1-8CA7-F772D956CFFF}"/>
              </a:ext>
            </a:extLst>
          </p:cNvPr>
          <p:cNvSpPr txBox="1"/>
          <p:nvPr/>
        </p:nvSpPr>
        <p:spPr>
          <a:xfrm>
            <a:off x="6228184" y="2285660"/>
            <a:ext cx="1224753" cy="440014"/>
          </a:xfrm>
          <a:prstGeom prst="rect">
            <a:avLst/>
          </a:prstGeom>
          <a:noFill/>
        </p:spPr>
        <p:txBody>
          <a:bodyPr vert="horz" wrap="square" lIns="0" tIns="87207" rIns="0" bIns="0" rtlCol="0">
            <a:spAutoFit/>
          </a:bodyPr>
          <a:lstStyle/>
          <a:p>
            <a:pPr marR="13546" algn="ctr">
              <a:lnSpc>
                <a:spcPct val="70000"/>
              </a:lnSpc>
            </a:pPr>
            <a:r>
              <a:rPr lang="ru-RU" sz="1200" b="1" dirty="0">
                <a:cs typeface="Arial" charset="0"/>
              </a:rPr>
              <a:t>в </a:t>
            </a:r>
            <a:r>
              <a:rPr lang="ru-RU" sz="3200" b="1" spc="-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200" b="1" spc="-2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cs typeface="Arial" charset="0"/>
              </a:rPr>
              <a:t>раза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4D8638C0-83BA-4063-B5FB-3A5D5C2096B7}"/>
              </a:ext>
            </a:extLst>
          </p:cNvPr>
          <p:cNvSpPr/>
          <p:nvPr/>
        </p:nvSpPr>
        <p:spPr bwMode="auto">
          <a:xfrm>
            <a:off x="330821" y="4652689"/>
            <a:ext cx="439341" cy="439341"/>
          </a:xfrm>
          <a:prstGeom prst="ellipse">
            <a:avLst/>
          </a:prstGeom>
          <a:solidFill>
            <a:srgbClr val="0070C0"/>
          </a:solidFill>
          <a:ln w="19050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DA2288E6-28E9-4C69-84C5-01BB1DDD1B18}"/>
              </a:ext>
            </a:extLst>
          </p:cNvPr>
          <p:cNvSpPr/>
          <p:nvPr/>
        </p:nvSpPr>
        <p:spPr>
          <a:xfrm>
            <a:off x="857569" y="4208189"/>
            <a:ext cx="7992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/>
              <a:t>РЕФОРМИРОВАНИЕ СИСТЕМЫ ВЕТЕРИНАРИИ И ФИТОСАНИТАРИИ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290495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Номер слайда 1"/>
          <p:cNvSpPr txBox="1">
            <a:spLocks/>
          </p:cNvSpPr>
          <p:nvPr/>
        </p:nvSpPr>
        <p:spPr>
          <a:xfrm>
            <a:off x="7006011" y="222201"/>
            <a:ext cx="2057400" cy="206003"/>
          </a:xfrm>
          <a:prstGeom prst="rect">
            <a:avLst/>
          </a:prstGeom>
        </p:spPr>
        <p:txBody>
          <a:bodyPr vert="horz" lIns="68594" tIns="34298" rIns="68594" bIns="34298" rtlCol="0" anchor="ctr"/>
          <a:lstStyle>
            <a:defPPr>
              <a:defRPr lang="en-US"/>
            </a:defPPr>
            <a:lvl1pPr marL="0" algn="r" defTabSz="432054" rtl="0" eaLnBrk="1" latinLnBrk="0" hangingPunct="1"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27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54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81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108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135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96162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12189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algn="l" defTabSz="432054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900" b="1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EB963273-7DA1-492B-9C4D-190B6D84AFDF}"/>
              </a:ext>
            </a:extLst>
          </p:cNvPr>
          <p:cNvSpPr/>
          <p:nvPr/>
        </p:nvSpPr>
        <p:spPr>
          <a:xfrm>
            <a:off x="1" y="51470"/>
            <a:ext cx="9144000" cy="402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rgbClr val="00518E"/>
                </a:solidFill>
                <a:latin typeface="+mj-lt"/>
                <a:ea typeface="+mj-ea"/>
                <a:cs typeface="+mj-cs"/>
              </a:rPr>
              <a:t>РАЗВИТИЕ ПЕРЕРАБОТКИ СЕЛЬХОЗПРОДУКЦИИ</a:t>
            </a:r>
            <a:endParaRPr lang="ru-RU" sz="1600" b="1" dirty="0">
              <a:solidFill>
                <a:srgbClr val="00518E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2FA28DA1-69AB-40ED-BA3A-BDED7E882252}"/>
              </a:ext>
            </a:extLst>
          </p:cNvPr>
          <p:cNvCxnSpPr>
            <a:cxnSpLocks/>
          </p:cNvCxnSpPr>
          <p:nvPr/>
        </p:nvCxnSpPr>
        <p:spPr>
          <a:xfrm>
            <a:off x="134419" y="483518"/>
            <a:ext cx="8928992" cy="0"/>
          </a:xfrm>
          <a:prstGeom prst="line">
            <a:avLst/>
          </a:prstGeom>
          <a:ln w="1270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32036C62-51DA-4185-884E-0EC5A822C663}"/>
              </a:ext>
            </a:extLst>
          </p:cNvPr>
          <p:cNvCxnSpPr>
            <a:cxnSpLocks/>
          </p:cNvCxnSpPr>
          <p:nvPr/>
        </p:nvCxnSpPr>
        <p:spPr>
          <a:xfrm flipH="1">
            <a:off x="-10151" y="607149"/>
            <a:ext cx="9154151" cy="0"/>
          </a:xfrm>
          <a:prstGeom prst="line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A7CC35B2-4402-4FF3-BEB2-AEBB4067D65A}"/>
              </a:ext>
            </a:extLst>
          </p:cNvPr>
          <p:cNvSpPr txBox="1"/>
          <p:nvPr/>
        </p:nvSpPr>
        <p:spPr>
          <a:xfrm>
            <a:off x="1" y="679157"/>
            <a:ext cx="91439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00518E"/>
                </a:solidFill>
              </a:rPr>
              <a:t>УТВЕРЖДЕНА ДОРОЖНАЯ КАРТА ПО РАЗВИТИЮ ПИЩЕВОЙ И ПЕРЕРАБАТЫВАЮЩЕЙ ПРОМЫШЛЕННОСТИ</a:t>
            </a:r>
          </a:p>
          <a:p>
            <a:r>
              <a:rPr lang="ru-RU" sz="1500" b="1" dirty="0">
                <a:solidFill>
                  <a:srgbClr val="00518E"/>
                </a:solidFill>
              </a:rPr>
              <a:t>НА 2022-2024 ГОДЫ:</a:t>
            </a:r>
            <a:endParaRPr lang="ru-RU" sz="15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C5170EEF-28D7-4A62-AA7A-F93F60E5B513}"/>
              </a:ext>
            </a:extLst>
          </p:cNvPr>
          <p:cNvSpPr txBox="1"/>
          <p:nvPr/>
        </p:nvSpPr>
        <p:spPr>
          <a:xfrm>
            <a:off x="1763688" y="1039197"/>
            <a:ext cx="7380313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" indent="158750">
              <a:spcAft>
                <a:spcPts val="600"/>
              </a:spcAft>
              <a:buClr>
                <a:srgbClr val="25783C"/>
              </a:buClr>
              <a:buFont typeface="Wingdings" panose="05000000000000000000" pitchFamily="2" charset="2"/>
              <a:buChar char="Ø"/>
            </a:pPr>
            <a:r>
              <a:rPr lang="kk-KZ" sz="1200" dirty="0"/>
              <a:t>развитие сырьевой базы для перерабатывающих предприятий;  </a:t>
            </a:r>
          </a:p>
          <a:p>
            <a:pPr marL="19050" indent="158750">
              <a:spcAft>
                <a:spcPts val="600"/>
              </a:spcAft>
              <a:buClr>
                <a:srgbClr val="25783C"/>
              </a:buClr>
              <a:buFont typeface="Wingdings" panose="05000000000000000000" pitchFamily="2" charset="2"/>
              <a:buChar char="Ø"/>
            </a:pPr>
            <a:r>
              <a:rPr lang="kk-KZ" sz="1200" dirty="0"/>
              <a:t>техническое и технологическое перевооружение предприятий (строительство и модернизация предприятий);</a:t>
            </a:r>
          </a:p>
          <a:p>
            <a:pPr marL="19050" indent="158750">
              <a:spcAft>
                <a:spcPts val="600"/>
              </a:spcAft>
              <a:buClr>
                <a:srgbClr val="25783C"/>
              </a:buClr>
              <a:buFont typeface="Wingdings" panose="05000000000000000000" pitchFamily="2" charset="2"/>
              <a:buChar char="Ø"/>
            </a:pPr>
            <a:r>
              <a:rPr lang="kk-KZ" sz="1200" dirty="0"/>
              <a:t>развитие инфраструктуры;  </a:t>
            </a:r>
            <a:r>
              <a:rPr lang="kk-KZ" sz="1200" dirty="0" smtClean="0"/>
              <a:t>продвижение </a:t>
            </a:r>
            <a:r>
              <a:rPr lang="kk-KZ" sz="1200" dirty="0"/>
              <a:t>отечественных товаров во внутреннем и внешних рынках.</a:t>
            </a:r>
            <a:endParaRPr lang="ru-RU" sz="1200" dirty="0"/>
          </a:p>
        </p:txBody>
      </p:sp>
      <p:grpSp>
        <p:nvGrpSpPr>
          <p:cNvPr id="36" name="Группа 35">
            <a:extLst>
              <a:ext uri="{FF2B5EF4-FFF2-40B4-BE49-F238E27FC236}">
                <a16:creationId xmlns="" xmlns:a16="http://schemas.microsoft.com/office/drawing/2014/main" id="{4B346AFA-082F-4A56-A4FC-01AE1E959544}"/>
              </a:ext>
            </a:extLst>
          </p:cNvPr>
          <p:cNvGrpSpPr/>
          <p:nvPr/>
        </p:nvGrpSpPr>
        <p:grpSpPr>
          <a:xfrm>
            <a:off x="126132" y="2270554"/>
            <a:ext cx="8937279" cy="1143692"/>
            <a:chOff x="159522" y="6020703"/>
            <a:chExt cx="8937279" cy="1143692"/>
          </a:xfrm>
        </p:grpSpPr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B95211B4-9A0E-48B1-8755-A3FB474002F2}"/>
                </a:ext>
              </a:extLst>
            </p:cNvPr>
            <p:cNvSpPr txBox="1"/>
            <p:nvPr/>
          </p:nvSpPr>
          <p:spPr>
            <a:xfrm>
              <a:off x="159522" y="6020703"/>
              <a:ext cx="8937279" cy="3231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500" b="1" dirty="0">
                  <a:solidFill>
                    <a:srgbClr val="00518E"/>
                  </a:solidFill>
                </a:rPr>
                <a:t>УТВЕРЖДЕН КОМПЛЕКСНЫЙ ПЛАН ПО РАЗВИТИЮ САХАРНОЙ ОТРАСЛИ НА 2022-2026 ГОДЫ: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="" xmlns:a16="http://schemas.microsoft.com/office/drawing/2014/main" id="{07E295C8-0BFB-4C13-8D09-80CF5C512B75}"/>
                </a:ext>
              </a:extLst>
            </p:cNvPr>
            <p:cNvSpPr txBox="1"/>
            <p:nvPr/>
          </p:nvSpPr>
          <p:spPr>
            <a:xfrm>
              <a:off x="1293022" y="6364176"/>
              <a:ext cx="7803779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600"/>
                </a:spcAft>
                <a:buClr>
                  <a:srgbClr val="25783C"/>
                </a:buClr>
                <a:buFont typeface="Wingdings" panose="05000000000000000000" pitchFamily="2" charset="2"/>
                <a:buChar char="Ø"/>
              </a:pPr>
              <a:r>
                <a:rPr lang="ru-RU" sz="1200" dirty="0"/>
                <a:t>расширение посевных площадей сахарной свеклы до 38 тыс. га - </a:t>
              </a:r>
              <a:r>
                <a:rPr lang="ru-RU" sz="1200" b="1" dirty="0">
                  <a:solidFill>
                    <a:srgbClr val="00518E"/>
                  </a:solidFill>
                </a:rPr>
                <a:t>в 3 </a:t>
              </a:r>
              <a:r>
                <a:rPr lang="ru-RU" sz="1200" b="1" dirty="0" smtClean="0">
                  <a:solidFill>
                    <a:srgbClr val="00518E"/>
                  </a:solidFill>
                </a:rPr>
                <a:t>раза, </a:t>
              </a:r>
              <a:r>
                <a:rPr lang="ru-RU" sz="1200" dirty="0" smtClean="0"/>
                <a:t>валового сбора </a:t>
              </a:r>
              <a:r>
                <a:rPr lang="ru-RU" sz="1200" dirty="0"/>
                <a:t>- </a:t>
              </a:r>
              <a:r>
                <a:rPr lang="ru-RU" sz="1200" b="1" dirty="0">
                  <a:solidFill>
                    <a:srgbClr val="00518E"/>
                  </a:solidFill>
                </a:rPr>
                <a:t>в 4,5 раза</a:t>
              </a:r>
            </a:p>
            <a:p>
              <a:pPr marL="285750" indent="-285750">
                <a:spcAft>
                  <a:spcPts val="600"/>
                </a:spcAft>
                <a:buClr>
                  <a:srgbClr val="25783C"/>
                </a:buClr>
                <a:buFont typeface="Wingdings" panose="05000000000000000000" pitchFamily="2" charset="2"/>
                <a:buChar char="Ø"/>
              </a:pPr>
              <a:r>
                <a:rPr lang="ru-RU" sz="1200" dirty="0"/>
                <a:t>увеличение производства сахара из отечественного сырья до 250 тыс. </a:t>
              </a:r>
              <a:r>
                <a:rPr lang="ru-RU" sz="1200" dirty="0" smtClean="0"/>
                <a:t>тонн, обеспеченность с </a:t>
              </a:r>
              <a:r>
                <a:rPr lang="ru-RU" sz="1200" dirty="0"/>
                <a:t>7% до 43%; </a:t>
              </a:r>
            </a:p>
            <a:p>
              <a:pPr marL="285750" indent="-285750">
                <a:spcAft>
                  <a:spcPts val="600"/>
                </a:spcAft>
                <a:buClr>
                  <a:srgbClr val="25783C"/>
                </a:buClr>
                <a:buFont typeface="Wingdings" panose="05000000000000000000" pitchFamily="2" charset="2"/>
                <a:buChar char="Ø"/>
              </a:pPr>
              <a:r>
                <a:rPr lang="ru-RU" sz="1200" dirty="0"/>
                <a:t>снижение доли импорта сахара белого с 58% до 17%.</a:t>
              </a:r>
            </a:p>
          </p:txBody>
        </p:sp>
      </p:grpSp>
      <p:cxnSp>
        <p:nvCxnSpPr>
          <p:cNvPr id="44" name="Прямая соединительная линия 43">
            <a:extLst>
              <a:ext uri="{FF2B5EF4-FFF2-40B4-BE49-F238E27FC236}">
                <a16:creationId xmlns="" xmlns:a16="http://schemas.microsoft.com/office/drawing/2014/main" id="{3BD97879-1CD2-4115-81EF-D930A8BE3C50}"/>
              </a:ext>
            </a:extLst>
          </p:cNvPr>
          <p:cNvCxnSpPr>
            <a:cxnSpLocks/>
          </p:cNvCxnSpPr>
          <p:nvPr/>
        </p:nvCxnSpPr>
        <p:spPr>
          <a:xfrm flipH="1">
            <a:off x="-2239" y="2119317"/>
            <a:ext cx="9146239" cy="0"/>
          </a:xfrm>
          <a:prstGeom prst="line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Рисунок 46">
            <a:extLst>
              <a:ext uri="{FF2B5EF4-FFF2-40B4-BE49-F238E27FC236}">
                <a16:creationId xmlns="" xmlns:a16="http://schemas.microsoft.com/office/drawing/2014/main" id="{5F02A550-47EC-4210-9656-A10E1F3A3D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3947" y="2774610"/>
            <a:ext cx="661236" cy="66123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="" xmlns:a16="http://schemas.microsoft.com/office/drawing/2014/main" id="{9D770284-87A3-4AD5-8B21-BA9995BEE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1520" y="1327229"/>
            <a:ext cx="642412" cy="642412"/>
          </a:xfrm>
          <a:prstGeom prst="rect">
            <a:avLst/>
          </a:prstGeom>
        </p:spPr>
      </p:pic>
      <p:cxnSp>
        <p:nvCxnSpPr>
          <p:cNvPr id="49" name="Прямая соединительная линия 48">
            <a:extLst>
              <a:ext uri="{FF2B5EF4-FFF2-40B4-BE49-F238E27FC236}">
                <a16:creationId xmlns="" xmlns:a16="http://schemas.microsoft.com/office/drawing/2014/main" id="{3BD97879-1CD2-4115-81EF-D930A8BE3C50}"/>
              </a:ext>
            </a:extLst>
          </p:cNvPr>
          <p:cNvCxnSpPr>
            <a:cxnSpLocks/>
          </p:cNvCxnSpPr>
          <p:nvPr/>
        </p:nvCxnSpPr>
        <p:spPr>
          <a:xfrm flipH="1">
            <a:off x="-15521" y="3631485"/>
            <a:ext cx="9159521" cy="0"/>
          </a:xfrm>
          <a:prstGeom prst="line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A7CC35B2-4402-4FF3-BEB2-AEBB4067D65A}"/>
              </a:ext>
            </a:extLst>
          </p:cNvPr>
          <p:cNvSpPr txBox="1"/>
          <p:nvPr/>
        </p:nvSpPr>
        <p:spPr>
          <a:xfrm>
            <a:off x="1" y="3699425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518E"/>
                </a:solidFill>
              </a:rPr>
              <a:t>УТВЕРЖДЕН КОМПЛЕКСНЫЙ ПЛАН ПО СТРОИТЕЛЬСТВУ И МОДЕРНИЗАЦИИ ОВОЩЕХРАНИЛИЩ НА 2021-2025 ГОДЫ: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152" y="4218781"/>
            <a:ext cx="619125" cy="657225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C5170EEF-28D7-4A62-AA7A-F93F60E5B513}"/>
              </a:ext>
            </a:extLst>
          </p:cNvPr>
          <p:cNvSpPr txBox="1"/>
          <p:nvPr/>
        </p:nvSpPr>
        <p:spPr>
          <a:xfrm>
            <a:off x="1259632" y="4057358"/>
            <a:ext cx="788436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25783C"/>
              </a:buClr>
              <a:buFont typeface="Wingdings" panose="05000000000000000000" pitchFamily="2" charset="2"/>
              <a:buChar char="Ø"/>
            </a:pPr>
            <a:r>
              <a:rPr lang="kk-KZ" sz="1200" dirty="0" smtClean="0"/>
              <a:t>модернизация действующих мощностей хранения;</a:t>
            </a:r>
            <a:endParaRPr lang="kk-KZ" sz="1200" dirty="0"/>
          </a:p>
          <a:p>
            <a:pPr marL="285750" indent="-285750">
              <a:spcAft>
                <a:spcPts val="600"/>
              </a:spcAft>
              <a:buClr>
                <a:srgbClr val="25783C"/>
              </a:buClr>
              <a:buFont typeface="Wingdings" panose="05000000000000000000" pitchFamily="2" charset="2"/>
              <a:buChar char="Ø"/>
            </a:pPr>
            <a:r>
              <a:rPr lang="kk-KZ" sz="1200" dirty="0" smtClean="0"/>
              <a:t>строительство новых мощностей храненения –</a:t>
            </a:r>
            <a:r>
              <a:rPr lang="kk-KZ" sz="1200" b="1" dirty="0" smtClean="0"/>
              <a:t> </a:t>
            </a:r>
            <a:r>
              <a:rPr lang="kk-KZ" sz="1200" b="1" dirty="0" smtClean="0">
                <a:solidFill>
                  <a:srgbClr val="00518E"/>
                </a:solidFill>
              </a:rPr>
              <a:t>97 ед.</a:t>
            </a:r>
            <a:endParaRPr lang="en-US" sz="1200" b="1" dirty="0">
              <a:solidFill>
                <a:srgbClr val="00518E"/>
              </a:solidFill>
            </a:endParaRPr>
          </a:p>
          <a:p>
            <a:pPr marL="285750" indent="-285750">
              <a:spcAft>
                <a:spcPts val="600"/>
              </a:spcAft>
              <a:buClr>
                <a:srgbClr val="25783C"/>
              </a:buClr>
              <a:buFont typeface="Wingdings" panose="05000000000000000000" pitchFamily="2" charset="2"/>
              <a:buChar char="Ø"/>
            </a:pPr>
            <a:r>
              <a:rPr lang="kk-KZ" sz="1200" dirty="0"/>
              <a:t>увеличение мощностей хранения – </a:t>
            </a:r>
            <a:r>
              <a:rPr lang="kk-KZ" sz="1200" b="1" dirty="0">
                <a:solidFill>
                  <a:srgbClr val="00518E"/>
                </a:solidFill>
              </a:rPr>
              <a:t>на </a:t>
            </a:r>
            <a:r>
              <a:rPr lang="kk-KZ" sz="1200" b="1" dirty="0" smtClean="0">
                <a:solidFill>
                  <a:srgbClr val="00518E"/>
                </a:solidFill>
              </a:rPr>
              <a:t>336 </a:t>
            </a:r>
            <a:r>
              <a:rPr lang="kk-KZ" sz="1200" b="1" dirty="0">
                <a:solidFill>
                  <a:srgbClr val="00518E"/>
                </a:solidFill>
              </a:rPr>
              <a:t>тыс</a:t>
            </a:r>
            <a:r>
              <a:rPr lang="en-US" sz="1200" b="1" dirty="0">
                <a:solidFill>
                  <a:srgbClr val="00518E"/>
                </a:solidFill>
              </a:rPr>
              <a:t>. </a:t>
            </a:r>
            <a:r>
              <a:rPr lang="kk-KZ" sz="1200" b="1" dirty="0" smtClean="0">
                <a:solidFill>
                  <a:srgbClr val="00518E"/>
                </a:solidFill>
              </a:rPr>
              <a:t>тонн</a:t>
            </a:r>
            <a:endParaRPr lang="kk-KZ" sz="1200" b="1" dirty="0">
              <a:solidFill>
                <a:srgbClr val="0051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76389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Прямоугольник: скругленные верхние углы 178">
            <a:extLst>
              <a:ext uri="{FF2B5EF4-FFF2-40B4-BE49-F238E27FC236}">
                <a16:creationId xmlns:a16="http://schemas.microsoft.com/office/drawing/2014/main" xmlns="" id="{6C14DFF9-E99C-4879-89E2-AC183EFD449B}"/>
              </a:ext>
            </a:extLst>
          </p:cNvPr>
          <p:cNvSpPr/>
          <p:nvPr/>
        </p:nvSpPr>
        <p:spPr>
          <a:xfrm>
            <a:off x="142875" y="3830776"/>
            <a:ext cx="3481594" cy="1234643"/>
          </a:xfrm>
          <a:prstGeom prst="roundRect">
            <a:avLst>
              <a:gd name="adj" fmla="val 9855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43" name="Прямоугольник: скругленные верхние углы 178">
            <a:extLst>
              <a:ext uri="{FF2B5EF4-FFF2-40B4-BE49-F238E27FC236}">
                <a16:creationId xmlns:a16="http://schemas.microsoft.com/office/drawing/2014/main" xmlns="" id="{E7E755E8-D5D8-4946-BB6F-48DCDD9EF544}"/>
              </a:ext>
            </a:extLst>
          </p:cNvPr>
          <p:cNvSpPr/>
          <p:nvPr/>
        </p:nvSpPr>
        <p:spPr>
          <a:xfrm>
            <a:off x="142875" y="3032544"/>
            <a:ext cx="3481594" cy="1234643"/>
          </a:xfrm>
          <a:prstGeom prst="roundRect">
            <a:avLst>
              <a:gd name="adj" fmla="val 9855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42" name="Прямоугольник: скругленные верхние углы 178">
            <a:extLst>
              <a:ext uri="{FF2B5EF4-FFF2-40B4-BE49-F238E27FC236}">
                <a16:creationId xmlns:a16="http://schemas.microsoft.com/office/drawing/2014/main" xmlns="" id="{7643FF24-A01F-401D-BD06-D98107D9985E}"/>
              </a:ext>
            </a:extLst>
          </p:cNvPr>
          <p:cNvSpPr/>
          <p:nvPr/>
        </p:nvSpPr>
        <p:spPr>
          <a:xfrm>
            <a:off x="142875" y="1971341"/>
            <a:ext cx="3481594" cy="1234643"/>
          </a:xfrm>
          <a:prstGeom prst="roundRect">
            <a:avLst>
              <a:gd name="adj" fmla="val 9855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41" name="Прямоугольник: скругленные верхние углы 178">
            <a:extLst>
              <a:ext uri="{FF2B5EF4-FFF2-40B4-BE49-F238E27FC236}">
                <a16:creationId xmlns:a16="http://schemas.microsoft.com/office/drawing/2014/main" xmlns="" id="{CEF59B13-5875-49CB-948D-4B7C7265C94B}"/>
              </a:ext>
            </a:extLst>
          </p:cNvPr>
          <p:cNvSpPr/>
          <p:nvPr/>
        </p:nvSpPr>
        <p:spPr>
          <a:xfrm>
            <a:off x="142875" y="1194303"/>
            <a:ext cx="3481594" cy="1234643"/>
          </a:xfrm>
          <a:prstGeom prst="roundRect">
            <a:avLst>
              <a:gd name="adj" fmla="val 9855"/>
            </a:avLst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D8E1EB20-2871-40C0-B92A-13FC112A02AA}"/>
              </a:ext>
            </a:extLst>
          </p:cNvPr>
          <p:cNvSpPr/>
          <p:nvPr/>
        </p:nvSpPr>
        <p:spPr bwMode="auto">
          <a:xfrm flipV="1">
            <a:off x="0" y="375775"/>
            <a:ext cx="9144000" cy="34289"/>
          </a:xfrm>
          <a:prstGeom prst="rect">
            <a:avLst/>
          </a:prstGeom>
          <a:solidFill>
            <a:srgbClr val="00518E"/>
          </a:solidFill>
          <a:ln w="19050">
            <a:noFill/>
            <a:round/>
            <a:headEnd/>
            <a:tailEnd/>
          </a:ln>
        </p:spPr>
        <p:txBody>
          <a:bodyPr vert="horz" wrap="none" lIns="48986" tIns="24493" rIns="48986" bIns="24493" numCol="1" rtlCol="0" anchor="ctr" anchorCtr="1" compatLnSpc="1">
            <a:prstTxWarp prst="textNoShape">
              <a:avLst/>
            </a:prstTxWarp>
          </a:bodyPr>
          <a:lstStyle/>
          <a:p>
            <a:pPr algn="ctr" defTabSz="685800"/>
            <a:endParaRPr lang="ru-RU" sz="6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DB12C36-DB40-42A2-B093-7751F4F03DCE}"/>
              </a:ext>
            </a:extLst>
          </p:cNvPr>
          <p:cNvSpPr txBox="1"/>
          <p:nvPr/>
        </p:nvSpPr>
        <p:spPr>
          <a:xfrm>
            <a:off x="629665" y="-36149"/>
            <a:ext cx="78846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b="1" dirty="0">
                <a:solidFill>
                  <a:srgbClr val="00518E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РЕФОРМИРОВАНИЕ СИСТЕМЫ АГРАРНОЙ НАУКИ</a:t>
            </a:r>
          </a:p>
        </p:txBody>
      </p:sp>
      <p:sp>
        <p:nvSpPr>
          <p:cNvPr id="15" name="Прямоугольник: скругленные верхние углы 14">
            <a:extLst>
              <a:ext uri="{FF2B5EF4-FFF2-40B4-BE49-F238E27FC236}">
                <a16:creationId xmlns:a16="http://schemas.microsoft.com/office/drawing/2014/main" xmlns="" id="{723703AC-8EEE-4308-81F3-ED2B480588B7}"/>
              </a:ext>
            </a:extLst>
          </p:cNvPr>
          <p:cNvSpPr/>
          <p:nvPr/>
        </p:nvSpPr>
        <p:spPr>
          <a:xfrm rot="5400000">
            <a:off x="4440088" y="-3461645"/>
            <a:ext cx="531766" cy="8590308"/>
          </a:xfrm>
          <a:prstGeom prst="round2Same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B8B87596-3CC0-4EF6-9EF3-542A510D00CA}"/>
              </a:ext>
            </a:extLst>
          </p:cNvPr>
          <p:cNvSpPr/>
          <p:nvPr/>
        </p:nvSpPr>
        <p:spPr>
          <a:xfrm>
            <a:off x="816419" y="644668"/>
            <a:ext cx="818470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ru-RU" sz="2100" b="1" dirty="0">
                <a:solidFill>
                  <a:srgbClr val="00518E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РАЗВИТИЕ АГРАРНЫХ ИССЛЕДОВАТЕЛЬСКИХ УНИВЕРСИТЕТОВ МСХ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B38575D7-0D76-4F78-8382-AEB3D8974B02}"/>
              </a:ext>
            </a:extLst>
          </p:cNvPr>
          <p:cNvSpPr/>
          <p:nvPr/>
        </p:nvSpPr>
        <p:spPr>
          <a:xfrm>
            <a:off x="141024" y="562373"/>
            <a:ext cx="537020" cy="53702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6F05E50A-8F3E-47BC-AEF8-638B6D6641BB}"/>
              </a:ext>
            </a:extLst>
          </p:cNvPr>
          <p:cNvSpPr/>
          <p:nvPr/>
        </p:nvSpPr>
        <p:spPr>
          <a:xfrm>
            <a:off x="3988904" y="1256954"/>
            <a:ext cx="5098360" cy="375295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defTabSz="685800">
              <a:lnSpc>
                <a:spcPts val="1900"/>
              </a:lnSpc>
              <a:spcAft>
                <a:spcPts val="800"/>
              </a:spcAft>
              <a:buClr>
                <a:srgbClr val="70AD47">
                  <a:lumMod val="75000"/>
                </a:srgbClr>
              </a:buClr>
            </a:pPr>
            <a:r>
              <a:rPr lang="ru-RU" sz="20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Реальная </a:t>
            </a:r>
            <a:r>
              <a:rPr lang="ru-RU" sz="2000" dirty="0">
                <a:solidFill>
                  <a:srgbClr val="70AD47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интеграция</a:t>
            </a:r>
            <a:r>
              <a:rPr lang="ru-RU" sz="20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системы </a:t>
            </a:r>
            <a:r>
              <a:rPr lang="ru-RU" sz="2000" dirty="0">
                <a:solidFill>
                  <a:srgbClr val="70AD47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«образование – наука</a:t>
            </a:r>
            <a:r>
              <a:rPr lang="en-US" sz="2000" dirty="0">
                <a:solidFill>
                  <a:srgbClr val="70AD47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</a:t>
            </a:r>
            <a:r>
              <a:rPr lang="ru-RU" sz="2000" dirty="0">
                <a:solidFill>
                  <a:srgbClr val="70AD47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– производство» </a:t>
            </a:r>
          </a:p>
          <a:p>
            <a:pPr defTabSz="685800">
              <a:lnSpc>
                <a:spcPts val="1900"/>
              </a:lnSpc>
              <a:spcAft>
                <a:spcPts val="800"/>
              </a:spcAft>
              <a:buClr>
                <a:srgbClr val="70AD47">
                  <a:lumMod val="75000"/>
                </a:srgbClr>
              </a:buClr>
            </a:pPr>
            <a:r>
              <a:rPr lang="ru-RU" sz="20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Развитие </a:t>
            </a:r>
            <a:r>
              <a:rPr lang="ru-RU" sz="2000" dirty="0">
                <a:solidFill>
                  <a:srgbClr val="70AD47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научных школ </a:t>
            </a:r>
          </a:p>
          <a:p>
            <a:pPr defTabSz="685800">
              <a:lnSpc>
                <a:spcPts val="1900"/>
              </a:lnSpc>
              <a:spcAft>
                <a:spcPts val="800"/>
              </a:spcAft>
              <a:buClr>
                <a:srgbClr val="70AD47">
                  <a:lumMod val="75000"/>
                </a:srgbClr>
              </a:buClr>
            </a:pPr>
            <a:r>
              <a:rPr lang="ru-RU" sz="20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Подготовка </a:t>
            </a:r>
            <a:r>
              <a:rPr lang="ru-RU" sz="2000" dirty="0">
                <a:solidFill>
                  <a:srgbClr val="70AD47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квалифицированных молодых кадров</a:t>
            </a:r>
            <a:r>
              <a:rPr lang="ru-RU" sz="2000" dirty="0">
                <a:solidFill>
                  <a:srgbClr val="00B050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 навыками требуемой компетенции в АПК</a:t>
            </a:r>
          </a:p>
          <a:p>
            <a:pPr defTabSz="685800">
              <a:lnSpc>
                <a:spcPts val="1900"/>
              </a:lnSpc>
              <a:spcAft>
                <a:spcPts val="800"/>
              </a:spcAft>
              <a:buClr>
                <a:srgbClr val="70AD47">
                  <a:lumMod val="75000"/>
                </a:srgbClr>
              </a:buClr>
            </a:pPr>
            <a:r>
              <a:rPr lang="ru-RU" sz="20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Выделение </a:t>
            </a:r>
            <a:r>
              <a:rPr lang="ru-RU" sz="2000" dirty="0">
                <a:solidFill>
                  <a:srgbClr val="00B050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</a:t>
            </a:r>
            <a:r>
              <a:rPr lang="ru-RU" sz="2000" dirty="0">
                <a:solidFill>
                  <a:srgbClr val="70AD47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прямого</a:t>
            </a:r>
            <a:r>
              <a:rPr lang="ru-RU" sz="2000" dirty="0">
                <a:solidFill>
                  <a:srgbClr val="00B050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или </a:t>
            </a:r>
            <a:r>
              <a:rPr lang="ru-RU" sz="2000" dirty="0">
                <a:solidFill>
                  <a:srgbClr val="70AD47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целевого финансирования</a:t>
            </a:r>
            <a:r>
              <a:rPr lang="ru-RU" sz="2000" dirty="0">
                <a:solidFill>
                  <a:srgbClr val="00B050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на</a:t>
            </a:r>
            <a:r>
              <a:rPr lang="ru-RU" sz="2000" dirty="0">
                <a:solidFill>
                  <a:srgbClr val="00B050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</a:t>
            </a:r>
            <a:r>
              <a:rPr lang="ru-RU" sz="2000" dirty="0">
                <a:solidFill>
                  <a:srgbClr val="70AD47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стратегические</a:t>
            </a:r>
            <a:r>
              <a:rPr lang="ru-RU" sz="2000" dirty="0">
                <a:solidFill>
                  <a:srgbClr val="00B050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 </a:t>
            </a:r>
            <a:r>
              <a:rPr lang="ru-RU" sz="20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аграрные научные исследования (</a:t>
            </a:r>
            <a:r>
              <a:rPr lang="ru-RU" sz="2000" i="1" dirty="0">
                <a:solidFill>
                  <a:srgbClr val="70AD47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госзаказ/</a:t>
            </a:r>
            <a:r>
              <a:rPr lang="ru-RU" sz="2000" i="1" dirty="0" err="1">
                <a:solidFill>
                  <a:srgbClr val="70AD47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госзадание</a:t>
            </a:r>
            <a:r>
              <a:rPr lang="ru-RU" sz="20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)</a:t>
            </a:r>
          </a:p>
          <a:p>
            <a:pPr defTabSz="685800">
              <a:lnSpc>
                <a:spcPts val="1900"/>
              </a:lnSpc>
              <a:spcAft>
                <a:spcPts val="800"/>
              </a:spcAft>
              <a:buClr>
                <a:srgbClr val="70AD47">
                  <a:lumMod val="75000"/>
                </a:srgbClr>
              </a:buClr>
            </a:pPr>
            <a:r>
              <a:rPr lang="ru-RU" sz="20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Модернизация  лабораторно-технической базы (</a:t>
            </a:r>
            <a:r>
              <a:rPr lang="ru-RU" sz="2000" i="1" dirty="0">
                <a:solidFill>
                  <a:srgbClr val="70AD47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до 80%</a:t>
            </a:r>
            <a:r>
              <a:rPr lang="ru-RU" sz="20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)</a:t>
            </a:r>
          </a:p>
          <a:p>
            <a:pPr defTabSz="685800">
              <a:lnSpc>
                <a:spcPts val="1900"/>
              </a:lnSpc>
              <a:spcAft>
                <a:spcPts val="800"/>
              </a:spcAft>
              <a:buClr>
                <a:srgbClr val="70AD47">
                  <a:lumMod val="75000"/>
                </a:srgbClr>
              </a:buClr>
            </a:pPr>
            <a:r>
              <a:rPr lang="ru-RU" sz="20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Омоложение</a:t>
            </a:r>
            <a:r>
              <a:rPr lang="ru-RU" sz="2000" dirty="0">
                <a:solidFill>
                  <a:srgbClr val="00B050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и</a:t>
            </a:r>
            <a:r>
              <a:rPr lang="ru-RU" sz="2000" dirty="0">
                <a:solidFill>
                  <a:srgbClr val="00B050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увеличение доли </a:t>
            </a:r>
            <a:r>
              <a:rPr lang="ru-RU" sz="2000" dirty="0">
                <a:solidFill>
                  <a:srgbClr val="70AD47">
                    <a:lumMod val="7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молодых научных кадров</a:t>
            </a:r>
          </a:p>
        </p:txBody>
      </p:sp>
      <p:sp>
        <p:nvSpPr>
          <p:cNvPr id="30" name="Chevron2">
            <a:extLst>
              <a:ext uri="{FF2B5EF4-FFF2-40B4-BE49-F238E27FC236}">
                <a16:creationId xmlns:a16="http://schemas.microsoft.com/office/drawing/2014/main" xmlns="" id="{6D82BC62-06D3-4998-946B-FC919278694A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3781664" y="1272406"/>
            <a:ext cx="207240" cy="226519"/>
          </a:xfrm>
          <a:custGeom>
            <a:avLst/>
            <a:gdLst/>
            <a:ahLst/>
            <a:cxnLst/>
            <a:rect l="0" t="0" r="0" b="0"/>
            <a:pathLst>
              <a:path w="2984501" h="5080001">
                <a:moveTo>
                  <a:pt x="0" y="0"/>
                </a:moveTo>
                <a:lnTo>
                  <a:pt x="1524000" y="0"/>
                </a:lnTo>
                <a:lnTo>
                  <a:pt x="2984500" y="2540000"/>
                </a:lnTo>
                <a:lnTo>
                  <a:pt x="1524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2000" dirty="0" err="1">
              <a:solidFill>
                <a:srgbClr val="000000"/>
              </a:solidFill>
              <a:latin typeface="Roboto Condensed" panose="020B0604020202020204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31" name="Chevron2">
            <a:extLst>
              <a:ext uri="{FF2B5EF4-FFF2-40B4-BE49-F238E27FC236}">
                <a16:creationId xmlns:a16="http://schemas.microsoft.com/office/drawing/2014/main" xmlns="" id="{E83E7473-4191-47E9-8E12-38200F143C33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3781664" y="1855325"/>
            <a:ext cx="207240" cy="226519"/>
          </a:xfrm>
          <a:custGeom>
            <a:avLst/>
            <a:gdLst/>
            <a:ahLst/>
            <a:cxnLst/>
            <a:rect l="0" t="0" r="0" b="0"/>
            <a:pathLst>
              <a:path w="2984501" h="5080001">
                <a:moveTo>
                  <a:pt x="0" y="0"/>
                </a:moveTo>
                <a:lnTo>
                  <a:pt x="1524000" y="0"/>
                </a:lnTo>
                <a:lnTo>
                  <a:pt x="2984500" y="2540000"/>
                </a:lnTo>
                <a:lnTo>
                  <a:pt x="1524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2000" dirty="0" err="1">
              <a:solidFill>
                <a:srgbClr val="000000"/>
              </a:solidFill>
              <a:latin typeface="Roboto Condensed" panose="020B0604020202020204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32" name="Chevron2">
            <a:extLst>
              <a:ext uri="{FF2B5EF4-FFF2-40B4-BE49-F238E27FC236}">
                <a16:creationId xmlns:a16="http://schemas.microsoft.com/office/drawing/2014/main" xmlns="" id="{3B9415E4-4067-44A9-B14F-925DB5D2F869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3781663" y="2202426"/>
            <a:ext cx="207240" cy="226519"/>
          </a:xfrm>
          <a:custGeom>
            <a:avLst/>
            <a:gdLst/>
            <a:ahLst/>
            <a:cxnLst/>
            <a:rect l="0" t="0" r="0" b="0"/>
            <a:pathLst>
              <a:path w="2984501" h="5080001">
                <a:moveTo>
                  <a:pt x="0" y="0"/>
                </a:moveTo>
                <a:lnTo>
                  <a:pt x="1524000" y="0"/>
                </a:lnTo>
                <a:lnTo>
                  <a:pt x="2984500" y="2540000"/>
                </a:lnTo>
                <a:lnTo>
                  <a:pt x="1524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2000" dirty="0" err="1">
              <a:solidFill>
                <a:srgbClr val="000000"/>
              </a:solidFill>
              <a:latin typeface="Roboto Condensed" panose="020B0604020202020204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33" name="Chevron2">
            <a:extLst>
              <a:ext uri="{FF2B5EF4-FFF2-40B4-BE49-F238E27FC236}">
                <a16:creationId xmlns:a16="http://schemas.microsoft.com/office/drawing/2014/main" xmlns="" id="{AB0512AB-098B-4EF6-95B0-F79CE4E9FA41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3781662" y="3032544"/>
            <a:ext cx="207240" cy="226519"/>
          </a:xfrm>
          <a:custGeom>
            <a:avLst/>
            <a:gdLst/>
            <a:ahLst/>
            <a:cxnLst/>
            <a:rect l="0" t="0" r="0" b="0"/>
            <a:pathLst>
              <a:path w="2984501" h="5080001">
                <a:moveTo>
                  <a:pt x="0" y="0"/>
                </a:moveTo>
                <a:lnTo>
                  <a:pt x="1524000" y="0"/>
                </a:lnTo>
                <a:lnTo>
                  <a:pt x="2984500" y="2540000"/>
                </a:lnTo>
                <a:lnTo>
                  <a:pt x="1524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2000" dirty="0" err="1">
              <a:solidFill>
                <a:srgbClr val="000000"/>
              </a:solidFill>
              <a:latin typeface="Roboto Condensed" panose="020B0604020202020204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34" name="Chevron2">
            <a:extLst>
              <a:ext uri="{FF2B5EF4-FFF2-40B4-BE49-F238E27FC236}">
                <a16:creationId xmlns:a16="http://schemas.microsoft.com/office/drawing/2014/main" xmlns="" id="{2FE34003-3C86-4F94-8D52-B5DCD7DF9298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3781662" y="3862662"/>
            <a:ext cx="207240" cy="226519"/>
          </a:xfrm>
          <a:custGeom>
            <a:avLst/>
            <a:gdLst/>
            <a:ahLst/>
            <a:cxnLst/>
            <a:rect l="0" t="0" r="0" b="0"/>
            <a:pathLst>
              <a:path w="2984501" h="5080001">
                <a:moveTo>
                  <a:pt x="0" y="0"/>
                </a:moveTo>
                <a:lnTo>
                  <a:pt x="1524000" y="0"/>
                </a:lnTo>
                <a:lnTo>
                  <a:pt x="2984500" y="2540000"/>
                </a:lnTo>
                <a:lnTo>
                  <a:pt x="1524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2000" dirty="0" err="1">
              <a:solidFill>
                <a:srgbClr val="000000"/>
              </a:solidFill>
              <a:latin typeface="Roboto Condensed" panose="020B0604020202020204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35" name="Chevron2">
            <a:extLst>
              <a:ext uri="{FF2B5EF4-FFF2-40B4-BE49-F238E27FC236}">
                <a16:creationId xmlns:a16="http://schemas.microsoft.com/office/drawing/2014/main" xmlns="" id="{255DFE40-B9A5-42E6-90BB-832A076B142B}"/>
              </a:ext>
            </a:extLst>
          </p:cNvPr>
          <p:cNvSpPr>
            <a:spLocks noChangeAspect="1"/>
          </p:cNvSpPr>
          <p:nvPr/>
        </p:nvSpPr>
        <p:spPr bwMode="auto">
          <a:xfrm rot="10800000" flipH="1">
            <a:off x="3781662" y="4436283"/>
            <a:ext cx="207240" cy="226519"/>
          </a:xfrm>
          <a:custGeom>
            <a:avLst/>
            <a:gdLst/>
            <a:ahLst/>
            <a:cxnLst/>
            <a:rect l="0" t="0" r="0" b="0"/>
            <a:pathLst>
              <a:path w="2984501" h="5080001">
                <a:moveTo>
                  <a:pt x="0" y="0"/>
                </a:moveTo>
                <a:lnTo>
                  <a:pt x="1524000" y="0"/>
                </a:lnTo>
                <a:lnTo>
                  <a:pt x="2984500" y="2540000"/>
                </a:lnTo>
                <a:lnTo>
                  <a:pt x="1524000" y="5080000"/>
                </a:lnTo>
                <a:lnTo>
                  <a:pt x="0" y="5080000"/>
                </a:lnTo>
                <a:lnTo>
                  <a:pt x="1460500" y="2540000"/>
                </a:lnTo>
                <a:close/>
              </a:path>
            </a:pathLst>
          </a:cu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defTabSz="685800">
              <a:defRPr/>
            </a:pPr>
            <a:endParaRPr lang="en-US" sz="2000" dirty="0" err="1">
              <a:solidFill>
                <a:srgbClr val="000000"/>
              </a:solidFill>
              <a:latin typeface="Roboto Condensed" panose="020B0604020202020204"/>
              <a:ea typeface="Roboto Condensed" panose="020B0604020202020204" charset="0"/>
              <a:cs typeface="Roboto Condensed" panose="020B0604020202020204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AB1A5870-C133-4B44-892B-F16B0F9FDC2C}"/>
              </a:ext>
            </a:extLst>
          </p:cNvPr>
          <p:cNvSpPr/>
          <p:nvPr/>
        </p:nvSpPr>
        <p:spPr>
          <a:xfrm>
            <a:off x="142875" y="3326484"/>
            <a:ext cx="3481595" cy="843821"/>
          </a:xfrm>
          <a:prstGeom prst="rect">
            <a:avLst/>
          </a:prstGeom>
          <a:ln w="25400" cmpd="thinThick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fontAlgn="ctr">
              <a:lnSpc>
                <a:spcPts val="2000"/>
              </a:lnSpc>
              <a:defRPr/>
            </a:pPr>
            <a:r>
              <a:rPr lang="ru-RU" b="1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 НАО «</a:t>
            </a:r>
            <a:r>
              <a:rPr lang="ru-RU" b="1" dirty="0" err="1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КазАТУ</a:t>
            </a:r>
            <a:endParaRPr lang="ru-RU" b="1" dirty="0">
              <a:solidFill>
                <a:prstClr val="black"/>
              </a:solidFill>
              <a:latin typeface="Roboto Condensed" panose="020B0604020202020204" charset="0"/>
              <a:ea typeface="Roboto Condensed" panose="020B0604020202020204" charset="0"/>
              <a:cs typeface="Roboto Condensed" panose="020B0604020202020204" charset="0"/>
            </a:endParaRPr>
          </a:p>
          <a:p>
            <a:pPr algn="ctr" defTabSz="685800" fontAlgn="ctr">
              <a:lnSpc>
                <a:spcPts val="2000"/>
              </a:lnSpc>
              <a:defRPr/>
            </a:pPr>
            <a:r>
              <a:rPr lang="ru-RU" b="1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им. С. Сейфуллина» </a:t>
            </a:r>
          </a:p>
          <a:p>
            <a:pPr algn="ctr" defTabSz="685800" fontAlgn="ctr">
              <a:lnSpc>
                <a:spcPts val="2000"/>
              </a:lnSpc>
              <a:defRPr/>
            </a:pPr>
            <a:r>
              <a:rPr lang="ru-RU" dirty="0">
                <a:solidFill>
                  <a:srgbClr val="E7E6E6">
                    <a:lumMod val="2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(13 организаций НАНОЦ )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EEF55845-0224-4623-BB2A-7EAF6BD0531D}"/>
              </a:ext>
            </a:extLst>
          </p:cNvPr>
          <p:cNvSpPr/>
          <p:nvPr/>
        </p:nvSpPr>
        <p:spPr>
          <a:xfrm>
            <a:off x="142876" y="2545573"/>
            <a:ext cx="3481594" cy="587340"/>
          </a:xfrm>
          <a:prstGeom prst="rect">
            <a:avLst/>
          </a:prstGeom>
          <a:ln w="25400" cmpd="thinThick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fontAlgn="ctr">
              <a:lnSpc>
                <a:spcPts val="2000"/>
              </a:lnSpc>
              <a:defRPr/>
            </a:pPr>
            <a:r>
              <a:rPr lang="ru-RU" b="1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в НАО «</a:t>
            </a:r>
            <a:r>
              <a:rPr lang="ru-RU" b="1" dirty="0" err="1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КазНАУ</a:t>
            </a:r>
            <a:r>
              <a:rPr lang="ru-RU" b="1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» </a:t>
            </a:r>
          </a:p>
          <a:p>
            <a:pPr algn="ctr" defTabSz="685800" fontAlgn="ctr">
              <a:lnSpc>
                <a:spcPts val="2000"/>
              </a:lnSpc>
              <a:defRPr/>
            </a:pPr>
            <a:r>
              <a:rPr lang="ru-RU" dirty="0">
                <a:solidFill>
                  <a:srgbClr val="E7E6E6">
                    <a:lumMod val="2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(11 организаций НАНОЦ ) 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FECEF515-AA0F-4F6D-844F-4D1114B590B5}"/>
              </a:ext>
            </a:extLst>
          </p:cNvPr>
          <p:cNvSpPr/>
          <p:nvPr/>
        </p:nvSpPr>
        <p:spPr>
          <a:xfrm>
            <a:off x="142877" y="4380927"/>
            <a:ext cx="3481593" cy="587340"/>
          </a:xfrm>
          <a:prstGeom prst="rect">
            <a:avLst/>
          </a:prstGeom>
          <a:ln w="25400" cmpd="thinThick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fontAlgn="ctr">
              <a:lnSpc>
                <a:spcPts val="2000"/>
              </a:lnSpc>
              <a:defRPr/>
            </a:pPr>
            <a:r>
              <a:rPr lang="ru-RU" b="1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НАО «ЗКАТУ им. </a:t>
            </a:r>
            <a:r>
              <a:rPr lang="ru-RU" b="1" dirty="0" err="1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Жангир</a:t>
            </a:r>
            <a:r>
              <a:rPr lang="ru-RU" b="1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хана» </a:t>
            </a:r>
          </a:p>
          <a:p>
            <a:pPr algn="ctr" defTabSz="685800" fontAlgn="ctr">
              <a:lnSpc>
                <a:spcPts val="2000"/>
              </a:lnSpc>
              <a:defRPr/>
            </a:pPr>
            <a:r>
              <a:rPr lang="ru-RU" dirty="0">
                <a:solidFill>
                  <a:srgbClr val="E7E6E6">
                    <a:lumMod val="2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(2 организаций НАНОЦ )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B4F6EE07-F5DC-4943-B87A-4064E7697300}"/>
              </a:ext>
            </a:extLst>
          </p:cNvPr>
          <p:cNvSpPr/>
          <p:nvPr/>
        </p:nvSpPr>
        <p:spPr>
          <a:xfrm>
            <a:off x="142875" y="1251701"/>
            <a:ext cx="3481595" cy="1100301"/>
          </a:xfrm>
          <a:prstGeom prst="rect">
            <a:avLst/>
          </a:prstGeom>
          <a:ln w="25400" cmpd="thinThick">
            <a:noFill/>
            <a:prstDash val="solid"/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 fontAlgn="ctr">
              <a:lnSpc>
                <a:spcPts val="2000"/>
              </a:lnSpc>
              <a:defRPr/>
            </a:pPr>
            <a:r>
              <a:rPr lang="ru-RU" b="1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Передача 4 организаций</a:t>
            </a:r>
          </a:p>
          <a:p>
            <a:pPr algn="ctr" defTabSz="685800" fontAlgn="ctr">
              <a:lnSpc>
                <a:spcPts val="2000"/>
              </a:lnSpc>
              <a:defRPr/>
            </a:pPr>
            <a:r>
              <a:rPr lang="ru-RU" b="1" dirty="0">
                <a:solidFill>
                  <a:prstClr val="black"/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НАНОЦ в МИО:</a:t>
            </a:r>
          </a:p>
          <a:p>
            <a:pPr algn="ctr" defTabSz="685800" fontAlgn="ctr">
              <a:lnSpc>
                <a:spcPts val="2000"/>
              </a:lnSpc>
              <a:defRPr/>
            </a:pPr>
            <a:r>
              <a:rPr lang="ru-RU" dirty="0">
                <a:solidFill>
                  <a:srgbClr val="E7E6E6">
                    <a:lumMod val="2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(Туркестанская, </a:t>
            </a:r>
            <a:r>
              <a:rPr lang="ru-RU" dirty="0" err="1">
                <a:solidFill>
                  <a:srgbClr val="E7E6E6">
                    <a:lumMod val="2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Кызылординская</a:t>
            </a:r>
            <a:r>
              <a:rPr lang="ru-RU" dirty="0">
                <a:solidFill>
                  <a:srgbClr val="E7E6E6">
                    <a:lumMod val="2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и </a:t>
            </a:r>
            <a:r>
              <a:rPr lang="ru-RU" dirty="0" err="1">
                <a:solidFill>
                  <a:srgbClr val="E7E6E6">
                    <a:lumMod val="2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Костанайская</a:t>
            </a:r>
            <a:r>
              <a:rPr lang="ru-RU" dirty="0">
                <a:solidFill>
                  <a:srgbClr val="E7E6E6">
                    <a:lumMod val="25000"/>
                  </a:srgbClr>
                </a:solidFill>
                <a:latin typeface="Roboto Condensed" panose="020B0604020202020204" charset="0"/>
                <a:ea typeface="Roboto Condensed" panose="020B0604020202020204" charset="0"/>
                <a:cs typeface="Roboto Condensed" panose="020B0604020202020204" charset="0"/>
              </a:rPr>
              <a:t> области)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D1A0515-EB12-4CB6-A88E-628B63EBD5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59186" y="682110"/>
            <a:ext cx="300696" cy="30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0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02_Theme02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007D6B"/>
      </a:accent1>
      <a:accent2>
        <a:srgbClr val="31A050"/>
      </a:accent2>
      <a:accent3>
        <a:srgbClr val="7CAE3D"/>
      </a:accent3>
      <a:accent4>
        <a:srgbClr val="B1C514"/>
      </a:accent4>
      <a:accent5>
        <a:srgbClr val="72A238"/>
      </a:accent5>
      <a:accent6>
        <a:srgbClr val="319F50"/>
      </a:accent6>
      <a:hlink>
        <a:srgbClr val="FFFFFF"/>
      </a:hlink>
      <a:folHlink>
        <a:srgbClr val="595959"/>
      </a:folHlink>
    </a:clrScheme>
    <a:fontScheme name="Другая 5">
      <a:majorFont>
        <a:latin typeface="Roboto Medium"/>
        <a:ea typeface=""/>
        <a:cs typeface=""/>
      </a:majorFont>
      <a:minorFont>
        <a:latin typeface="Roboto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>
          <a:noFill/>
          <a:round/>
          <a:headEnd/>
          <a:tailEnd/>
        </a:ln>
      </a:spPr>
      <a:bodyPr vert="horz" wrap="none" lIns="91440" tIns="45720" rIns="91440" bIns="45720" numCol="1" rtlCol="0" anchor="ctr" anchorCtr="1" compatLnSpc="1">
        <a:prstTxWarp prst="textNoShape">
          <a:avLst/>
        </a:prstTxWarp>
      </a:bodyPr>
      <a:lstStyle>
        <a:defPPr algn="ctr">
          <a:defRPr sz="12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50062</TotalTime>
  <Words>1407</Words>
  <Application>Microsoft Office PowerPoint</Application>
  <PresentationFormat>Экран (16:9)</PresentationFormat>
  <Paragraphs>263</Paragraphs>
  <Slides>14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Roboto Medium</vt:lpstr>
      <vt:lpstr>Wingdings</vt:lpstr>
      <vt:lpstr>ＭＳ Ｐゴシック</vt:lpstr>
      <vt:lpstr>Segoe UI Semilight</vt:lpstr>
      <vt:lpstr>Roboto Condensed</vt:lpstr>
      <vt:lpstr>Calibri Light</vt:lpstr>
      <vt:lpstr>Calibri</vt:lpstr>
      <vt:lpstr>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Enjoy My Fine Releases.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</dc:creator>
  <cp:lastModifiedBy>Шарипов Сержан Серикович</cp:lastModifiedBy>
  <cp:revision>4075</cp:revision>
  <cp:lastPrinted>2021-08-25T06:12:05Z</cp:lastPrinted>
  <dcterms:created xsi:type="dcterms:W3CDTF">2015-02-17T10:28:40Z</dcterms:created>
  <dcterms:modified xsi:type="dcterms:W3CDTF">2023-05-03T06:16:13Z</dcterms:modified>
</cp:coreProperties>
</file>