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6"/>
  </p:notesMasterIdLst>
  <p:sldIdLst>
    <p:sldId id="313" r:id="rId2"/>
    <p:sldId id="315" r:id="rId3"/>
    <p:sldId id="319" r:id="rId4"/>
    <p:sldId id="311" r:id="rId5"/>
    <p:sldId id="318" r:id="rId6"/>
    <p:sldId id="257" r:id="rId7"/>
    <p:sldId id="321" r:id="rId8"/>
    <p:sldId id="322" r:id="rId9"/>
    <p:sldId id="323" r:id="rId10"/>
    <p:sldId id="324" r:id="rId11"/>
    <p:sldId id="317" r:id="rId12"/>
    <p:sldId id="310" r:id="rId13"/>
    <p:sldId id="261" r:id="rId14"/>
    <p:sldId id="320" r:id="rId15"/>
  </p:sldIdLst>
  <p:sldSz cx="6858000" cy="5143500"/>
  <p:notesSz cx="6797675" cy="9929813"/>
  <p:embeddedFontLst>
    <p:embeddedFont>
      <p:font typeface="Barlow" panose="020B0604020202020204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tserrat" panose="020B0604020202020204" pitchFamily="2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BA3"/>
    <a:srgbClr val="4A8C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D6E01-5502-495E-96DE-4BC346999325}">
  <a:tblStyle styleId="{842D6E01-5502-495E-96DE-4BC346999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>
        <p:scale>
          <a:sx n="160" d="100"/>
          <a:sy n="160" d="100"/>
        </p:scale>
        <p:origin x="1488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9fa94098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9fa940987_1_47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24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9fa940987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087438"/>
            <a:ext cx="7251700" cy="5438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a9fa940987_2_132:notes"/>
          <p:cNvSpPr txBox="1">
            <a:spLocks noGrp="1"/>
          </p:cNvSpPr>
          <p:nvPr>
            <p:ph type="body" idx="1"/>
          </p:nvPr>
        </p:nvSpPr>
        <p:spPr>
          <a:xfrm>
            <a:off x="1012089" y="6888838"/>
            <a:ext cx="8096702" cy="6526266"/>
          </a:xfrm>
          <a:prstGeom prst="rect">
            <a:avLst/>
          </a:prstGeom>
        </p:spPr>
        <p:txBody>
          <a:bodyPr spcFirstLastPara="1" wrap="square" lIns="134578" tIns="134578" rIns="134578" bIns="1345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9469d1f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087438"/>
            <a:ext cx="7251700" cy="5438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9469d1f40_0_50:notes"/>
          <p:cNvSpPr txBox="1">
            <a:spLocks noGrp="1"/>
          </p:cNvSpPr>
          <p:nvPr>
            <p:ph type="body" idx="1"/>
          </p:nvPr>
        </p:nvSpPr>
        <p:spPr>
          <a:xfrm>
            <a:off x="1012089" y="6888838"/>
            <a:ext cx="8096702" cy="6526266"/>
          </a:xfrm>
          <a:prstGeom prst="rect">
            <a:avLst/>
          </a:prstGeom>
        </p:spPr>
        <p:txBody>
          <a:bodyPr spcFirstLastPara="1" wrap="square" lIns="134578" tIns="134578" rIns="134578" bIns="1345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9fa9409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087438"/>
            <a:ext cx="7251700" cy="5438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9fa940987_0_23:notes"/>
          <p:cNvSpPr txBox="1">
            <a:spLocks noGrp="1"/>
          </p:cNvSpPr>
          <p:nvPr>
            <p:ph type="body" idx="1"/>
          </p:nvPr>
        </p:nvSpPr>
        <p:spPr>
          <a:xfrm>
            <a:off x="1012089" y="6888838"/>
            <a:ext cx="8096702" cy="6526266"/>
          </a:xfrm>
          <a:prstGeom prst="rect">
            <a:avLst/>
          </a:prstGeom>
        </p:spPr>
        <p:txBody>
          <a:bodyPr spcFirstLastPara="1" wrap="square" lIns="134578" tIns="134578" rIns="134578" bIns="1345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7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9fa94098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9fa940987_1_24:notes"/>
          <p:cNvSpPr txBox="1">
            <a:spLocks noGrp="1"/>
          </p:cNvSpPr>
          <p:nvPr>
            <p:ph type="body" idx="1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12483-5348-4F0C-A9FA-5751356F1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B5E216-FFDA-43DA-9195-7E9730F2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BD3DA-7EC9-4E30-9CBD-BD7DB6A1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3F98A-45D4-4F68-9B34-51729571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8A22-B201-45EB-9990-74E4B21E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58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2A370-D449-4693-AE90-6BF5A666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DF476D-51FB-4DBA-8AB7-09A1A3FC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595A-766D-49E2-A085-1058EC10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FCD22-C5E3-479B-BD52-F0912410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F1D1A-0496-4002-8140-C5D7BAE9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3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0FC1-0BF3-44B2-8FC9-B25A287D1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9EAA41-DB7C-4930-ABF5-5E356179F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42D45-8111-497C-A662-46925123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9F155-8C04-471F-BD20-C3EB44B2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C772B-7F39-44A3-AA03-363D9E9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2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34919" y="1152475"/>
            <a:ext cx="5788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900"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Font typeface="Barlow"/>
              <a:buChar char="○"/>
              <a:defRPr sz="900"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34919" y="384048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97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533925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533925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2237963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2237963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3942000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3942000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7"/>
          </p:nvPr>
        </p:nvSpPr>
        <p:spPr>
          <a:xfrm>
            <a:off x="533925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8"/>
          </p:nvPr>
        </p:nvSpPr>
        <p:spPr>
          <a:xfrm>
            <a:off x="533925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9"/>
          </p:nvPr>
        </p:nvSpPr>
        <p:spPr>
          <a:xfrm>
            <a:off x="2237963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13"/>
          </p:nvPr>
        </p:nvSpPr>
        <p:spPr>
          <a:xfrm>
            <a:off x="2237963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4"/>
          </p:nvPr>
        </p:nvSpPr>
        <p:spPr>
          <a:xfrm>
            <a:off x="3942000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5"/>
          </p:nvPr>
        </p:nvSpPr>
        <p:spPr>
          <a:xfrm>
            <a:off x="3942000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538350" y="383175"/>
            <a:ext cx="578115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44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67394" y="1340400"/>
            <a:ext cx="317407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67394" y="2096100"/>
            <a:ext cx="3174075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50">
                <a:solidFill>
                  <a:schemeClr val="accent2"/>
                </a:solidFill>
              </a:defRPr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70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988731" y="1495800"/>
            <a:ext cx="304155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2995781" y="2142600"/>
            <a:ext cx="304155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7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538350" y="383175"/>
            <a:ext cx="578115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35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0E046-7057-4A22-A0E5-59F4BA19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3DA83-5117-45AD-B19E-F7F9C536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5D919-6C21-4811-8728-D5090C19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3860B-EC23-4B9E-935B-887D9C4A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D2CC8-E104-416B-B0E9-2DCAE18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74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0D97C-38EC-4BE9-B050-4D4B29CE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EE06FD-6881-4A20-A41F-0EEC302C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58334-E314-4948-8EB7-0C191395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DFB1D-C530-40DE-ADE6-D7FBD80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D8431-D238-4D67-B98C-3D7CE7AC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262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9C0A-2A53-4878-B4C8-0487FB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CB97F-3D68-4FCD-8379-CE9E98EE7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8C836-9671-416A-A595-254E1D32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745C5-B710-4F67-B6E9-0AA105BE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E91F5-FABB-48CF-B717-A026FFBF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D980F-DB13-4C10-8A7B-4BB8BAFE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52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B496E-B66B-4F7F-A769-9677C97A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C9135F-35AB-4496-A93C-26C523765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53ECC-B740-4D58-99FC-685D9B482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B33668-AF4F-4954-BE0A-4606C70FB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AD5547-6B58-45A0-AC75-733204899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28A3E5-9547-4425-8109-1D86E28B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CFB1D-E6B9-4169-B5FB-3D52FB21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0EB850-94DC-49DF-A98C-3E6E0B1D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499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9DD0-F720-49CD-92B2-275D6BE3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790AB1-5B04-48E5-85C4-77FACCC0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57CF8-B3E8-402B-9AEF-E252F071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A86823-2C16-4087-BD28-17300FF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22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D34674-9932-4C8E-9756-ED542096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C09274-07A6-4254-AF87-EB07A598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4EF4ED-7583-4403-8DFE-0F53443C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84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C8051-A37D-4458-A3A7-10C7F647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CA664-49D5-4F56-A190-5DE80D1A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DDAFC-B2E9-41B2-8725-8CEDB0CE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F5ED6-35CB-498C-B69B-BC6BCA67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0F72A-EED8-4608-9642-E3F012AF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6399D8-7BBA-4577-9A9F-25EBD3F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38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4D53-5D74-4AE8-A86C-2703A4E6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61BD9C-561B-4859-9C18-A404194C2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1B91EA-4A3D-4D82-99E2-5BBA1BF9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7B7F3-B216-4632-9CC8-31A96FFF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3F91C-94C2-4EAB-AD1D-4140E5B3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90D9F0-A76B-4DE2-85D2-C5B4A077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640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BC241-43E8-4132-AE60-362716C9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5E21C-0551-4E42-868D-14B5ADD8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CF4C0-D122-4A7E-A142-BEAEAF886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92E36-770A-40C2-854E-24A9104F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173A-9D49-4903-9CB2-3D371E491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5599" y="1815253"/>
            <a:ext cx="6660001" cy="1773074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kk-KZ" sz="21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 Үкіметінің 2022 жылғы республикалық бюджеттің атқарылуы туралы есебіне Жоғары аудиторлық палата қорытындысының  </a:t>
            </a:r>
            <a:br>
              <a:rPr lang="kk-KZ" sz="21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1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БАҒЫТТАРЫ </a:t>
            </a:r>
            <a:endParaRPr sz="21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32C85-1B9B-4AA6-AC32-7CAFA467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00" y="322336"/>
            <a:ext cx="1111635" cy="1050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76A34-12A5-406C-9EC3-5B48963AF3DC}"/>
              </a:ext>
            </a:extLst>
          </p:cNvPr>
          <p:cNvSpPr txBox="1"/>
          <p:nvPr/>
        </p:nvSpPr>
        <p:spPr>
          <a:xfrm>
            <a:off x="1322999" y="4425333"/>
            <a:ext cx="434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2023 </a:t>
            </a:r>
            <a:r>
              <a:rPr lang="ru-RU" sz="1400" b="1" dirty="0" err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43;p61">
            <a:extLst>
              <a:ext uri="{FF2B5EF4-FFF2-40B4-BE49-F238E27FC236}">
                <a16:creationId xmlns:a16="http://schemas.microsoft.com/office/drawing/2014/main" id="{552E8383-6392-4528-B86E-2A9A11C20100}"/>
              </a:ext>
            </a:extLst>
          </p:cNvPr>
          <p:cNvSpPr txBox="1">
            <a:spLocks/>
          </p:cNvSpPr>
          <p:nvPr/>
        </p:nvSpPr>
        <p:spPr>
          <a:xfrm>
            <a:off x="768927" y="106470"/>
            <a:ext cx="6131139" cy="42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ЖОБАЛАРДЫҢ ІСКЕ АСЫРЫЛУ ТИІМДІЛІГІН БАҒАЛАУ</a:t>
            </a:r>
            <a:endParaRPr lang="ru-RU" altLang="ru-RU" sz="1400" dirty="0">
              <a:latin typeface="+mj-lt"/>
            </a:endParaRPr>
          </a:p>
          <a:p>
            <a:br>
              <a:rPr lang="ru-RU" altLang="ru-KZ" sz="1800" dirty="0">
                <a:solidFill>
                  <a:srgbClr val="002060"/>
                </a:solidFill>
                <a:latin typeface="+mj-lt"/>
              </a:rPr>
            </a:br>
            <a:endParaRPr lang="ru-RU" sz="1800" dirty="0">
              <a:latin typeface="+mj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053CA7-6D15-442C-A458-4986C139E3AD}"/>
              </a:ext>
            </a:extLst>
          </p:cNvPr>
          <p:cNvSpPr/>
          <p:nvPr/>
        </p:nvSpPr>
        <p:spPr>
          <a:xfrm>
            <a:off x="3128108" y="613289"/>
            <a:ext cx="3512126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defTabSz="257175">
              <a:buClrTx/>
            </a:pPr>
            <a:r>
              <a:rPr lang="ru-RU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қойған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азаматқа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түсінікті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нұсқа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форматына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индикаторлары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аз)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міндетіне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жеткізілмеген</a:t>
            </a:r>
            <a:endPara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707E4-C19C-4008-9AF5-DAD0B364AEDE}"/>
              </a:ext>
            </a:extLst>
          </p:cNvPr>
          <p:cNvSpPr/>
          <p:nvPr/>
        </p:nvSpPr>
        <p:spPr>
          <a:xfrm>
            <a:off x="176848" y="1605416"/>
            <a:ext cx="479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1. 9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ұлттық</a:t>
            </a: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жобаға</a:t>
            </a: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(«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Қауіпсіз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ел»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ұлттық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жобасын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есептемегенде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бөлінгені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26BE77-46B5-4F63-A2BE-0593C9C7B4D9}"/>
              </a:ext>
            </a:extLst>
          </p:cNvPr>
          <p:cNvSpPr/>
          <p:nvPr/>
        </p:nvSpPr>
        <p:spPr>
          <a:xfrm>
            <a:off x="178594" y="2215799"/>
            <a:ext cx="1410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>
              <a:buClrTx/>
            </a:pP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Орындалғаны</a:t>
            </a: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650D51-9B84-45B9-B789-82B1A2C5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145" y="-3949"/>
            <a:ext cx="736564" cy="7365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E8C97F-B4D9-4263-B6D9-5325308D3C44}"/>
              </a:ext>
            </a:extLst>
          </p:cNvPr>
          <p:cNvSpPr txBox="1"/>
          <p:nvPr/>
        </p:nvSpPr>
        <p:spPr>
          <a:xfrm>
            <a:off x="5447901" y="1517859"/>
            <a:ext cx="1219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8,1</a:t>
            </a:r>
            <a:r>
              <a:rPr lang="ru-RU" sz="180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трлн 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9E8946-599A-406F-989C-5512A0F4A54A}"/>
              </a:ext>
            </a:extLst>
          </p:cNvPr>
          <p:cNvSpPr txBox="1"/>
          <p:nvPr/>
        </p:nvSpPr>
        <p:spPr>
          <a:xfrm>
            <a:off x="5599926" y="2150073"/>
            <a:ext cx="697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98,1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lang="ru-RU" sz="1400" i="1" kern="1200" dirty="0">
                <a:solidFill>
                  <a:srgbClr val="003BA3"/>
                </a:solidFill>
                <a:latin typeface="+mn-lt"/>
                <a:ea typeface="+mn-ea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1F9EF-5992-48DD-9E70-691119830CB7}"/>
              </a:ext>
            </a:extLst>
          </p:cNvPr>
          <p:cNvSpPr txBox="1"/>
          <p:nvPr/>
        </p:nvSpPr>
        <p:spPr>
          <a:xfrm>
            <a:off x="5304262" y="1867923"/>
            <a:ext cx="14854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орта 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есеппен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DBAD10B-6416-41EC-8868-084531391B66}"/>
              </a:ext>
            </a:extLst>
          </p:cNvPr>
          <p:cNvSpPr/>
          <p:nvPr/>
        </p:nvSpPr>
        <p:spPr>
          <a:xfrm>
            <a:off x="176848" y="1909693"/>
            <a:ext cx="45088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Жоспарлы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қажеттіліктен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қаржымен</a:t>
            </a:r>
            <a:r>
              <a:rPr lang="ru-RU" sz="1050" b="1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қамтамасыз</a:t>
            </a:r>
            <a:r>
              <a:rPr lang="ru-RU" sz="1050" b="1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етілгені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F98DFBA-1F97-498F-998C-AE0AE2C330AA}"/>
              </a:ext>
            </a:extLst>
          </p:cNvPr>
          <p:cNvCxnSpPr>
            <a:cxnSpLocks/>
          </p:cNvCxnSpPr>
          <p:nvPr/>
        </p:nvCxnSpPr>
        <p:spPr>
          <a:xfrm>
            <a:off x="5257809" y="1573621"/>
            <a:ext cx="10652" cy="33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429324E-0B19-4DB8-85C5-C6208989E6DC}"/>
              </a:ext>
            </a:extLst>
          </p:cNvPr>
          <p:cNvSpPr txBox="1"/>
          <p:nvPr/>
        </p:nvSpPr>
        <p:spPr>
          <a:xfrm>
            <a:off x="5608613" y="2526404"/>
            <a:ext cx="7625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77,8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4E02062-EAF8-4052-A39E-9F5A83B3F766}"/>
              </a:ext>
            </a:extLst>
          </p:cNvPr>
          <p:cNvSpPr/>
          <p:nvPr/>
        </p:nvSpPr>
        <p:spPr>
          <a:xfrm>
            <a:off x="176848" y="2476390"/>
            <a:ext cx="508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1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ЖАП-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тың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бағалауы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ұлттық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жобаның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-інің</a:t>
            </a:r>
            <a:r>
              <a:rPr lang="ru-RU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тиімділігі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төмен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AF826-69C7-45F7-B8E5-D00A785F4C99}"/>
              </a:ext>
            </a:extLst>
          </p:cNvPr>
          <p:cNvSpPr txBox="1"/>
          <p:nvPr/>
        </p:nvSpPr>
        <p:spPr>
          <a:xfrm>
            <a:off x="210768" y="3735479"/>
            <a:ext cx="481368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мәндерінің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сапасыз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жоспарлануы</a:t>
            </a:r>
            <a:r>
              <a:rPr lang="ru-RU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лғашқы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асырылған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мерзімінен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бұрын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жеткізу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жеткізілуі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емес</a:t>
            </a:r>
            <a:endParaRPr lang="ru-RU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9EF58A-D65E-4D3F-81D9-74E7EB35DC25}"/>
              </a:ext>
            </a:extLst>
          </p:cNvPr>
          <p:cNvSpPr txBox="1"/>
          <p:nvPr/>
        </p:nvSpPr>
        <p:spPr>
          <a:xfrm>
            <a:off x="5233827" y="3791548"/>
            <a:ext cx="166623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мысалға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«АӨК-</a:t>
            </a:r>
            <a:r>
              <a:rPr lang="ru-RU" sz="9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ті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дамыту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ҰЖ </a:t>
            </a:r>
            <a:r>
              <a:rPr lang="ru-RU" sz="9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аясында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900" b="1" i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Жаңа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i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бақтар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i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отырғызу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r>
              <a:rPr lang="ru-RU" sz="900" b="1" i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көрсеткіші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i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жоспар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- 2,2 млн га, </a:t>
            </a:r>
          </a:p>
          <a:p>
            <a:pPr algn="ctr"/>
            <a:r>
              <a:rPr lang="ru-RU" sz="9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жүзінде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350 га  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D60F721-2356-450C-944C-410721170F84}"/>
              </a:ext>
            </a:extLst>
          </p:cNvPr>
          <p:cNvSpPr/>
          <p:nvPr/>
        </p:nvSpPr>
        <p:spPr>
          <a:xfrm>
            <a:off x="180415" y="2917643"/>
            <a:ext cx="465864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Іс-шаралар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мен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қаржыландыру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көлеміне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түзетулердің</a:t>
            </a: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жиі</a:t>
            </a: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енгізілуі</a:t>
            </a:r>
            <a:endParaRPr lang="ru-RU" sz="105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257175">
              <a:buClrTx/>
            </a:pPr>
            <a:r>
              <a:rPr lang="ru-RU" sz="900" i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іске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асырылу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барысында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тұрақсыздықтың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болу </a:t>
            </a:r>
            <a:r>
              <a:rPr lang="ru-RU" sz="900" i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қаупі</a:t>
            </a:r>
            <a:endParaRPr lang="ru-RU" sz="9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257175">
              <a:buClrTx/>
            </a:pP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- 195 млрд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теңгеге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107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-шара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толық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қаржыландырылмаған</a:t>
            </a:r>
            <a:endParaRPr lang="ru-RU" sz="9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257175">
              <a:buClrTx/>
            </a:pP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- 82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-шара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бекітілген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жоспар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653 млрд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теңгеге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асырылған</a:t>
            </a:r>
            <a:endParaRPr lang="ru-RU" sz="9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257175">
              <a:buClrTx/>
            </a:pPr>
            <a:endParaRPr lang="ru-RU" sz="2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5999E1-7E47-4A21-9B25-9E6528248E50}"/>
              </a:ext>
            </a:extLst>
          </p:cNvPr>
          <p:cNvSpPr txBox="1"/>
          <p:nvPr/>
        </p:nvSpPr>
        <p:spPr>
          <a:xfrm>
            <a:off x="5493661" y="2875841"/>
            <a:ext cx="1146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189</a:t>
            </a:r>
            <a:r>
              <a:rPr lang="ru-RU" sz="1400" b="1" kern="1200" dirty="0">
                <a:solidFill>
                  <a:srgbClr val="003BA3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жағдай</a:t>
            </a:r>
            <a:r>
              <a:rPr lang="ru-RU" sz="10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9ED4800-294D-4445-8863-4DF5356C4835}"/>
              </a:ext>
            </a:extLst>
          </p:cNvPr>
          <p:cNvSpPr/>
          <p:nvPr/>
        </p:nvSpPr>
        <p:spPr>
          <a:xfrm>
            <a:off x="210768" y="4343003"/>
            <a:ext cx="513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ЖАО мен ОМО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арасында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іс-шаралардың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қаржыландырылу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көлемі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 defTabSz="257175">
              <a:buClrTx/>
            </a:pP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орындалуы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деректердің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бір-біріне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қайшы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келуі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9630F-A255-45CB-9B59-F2EEC5C12DA2}"/>
              </a:ext>
            </a:extLst>
          </p:cNvPr>
          <p:cNvSpPr txBox="1"/>
          <p:nvPr/>
        </p:nvSpPr>
        <p:spPr>
          <a:xfrm>
            <a:off x="6371151" y="4828705"/>
            <a:ext cx="486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3;p61">
            <a:extLst>
              <a:ext uri="{FF2B5EF4-FFF2-40B4-BE49-F238E27FC236}">
                <a16:creationId xmlns:a16="http://schemas.microsoft.com/office/drawing/2014/main" id="{2E6EE872-7F35-4683-82DD-F23CF5D801C8}"/>
              </a:ext>
            </a:extLst>
          </p:cNvPr>
          <p:cNvSpPr txBox="1">
            <a:spLocks/>
          </p:cNvSpPr>
          <p:nvPr/>
        </p:nvSpPr>
        <p:spPr>
          <a:xfrm>
            <a:off x="304312" y="148495"/>
            <a:ext cx="6292799" cy="31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2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ЖОБАЛАРДЫҢ МАҚСАТТАРЫНА ҚОЛ ЖЕТКІЗУ ТӘУЕКЕЛДЕРІ</a:t>
            </a:r>
            <a:endParaRPr lang="ru-RU" altLang="ru-RU" sz="1100" dirty="0">
              <a:latin typeface="+mj-lt"/>
            </a:endParaRPr>
          </a:p>
          <a:p>
            <a:endParaRPr lang="ru-RU" altLang="ru-RU" sz="1200" dirty="0">
              <a:latin typeface="+mj-lt"/>
            </a:endParaRPr>
          </a:p>
          <a:p>
            <a:br>
              <a:rPr lang="ru-RU" altLang="ru-KZ" sz="1800" dirty="0">
                <a:solidFill>
                  <a:srgbClr val="002060"/>
                </a:solidFill>
                <a:latin typeface="+mj-lt"/>
              </a:rPr>
            </a:br>
            <a:endParaRPr lang="ru-RU" sz="1800" dirty="0">
              <a:latin typeface="+mj-lt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88D0731-A6A0-4E50-9886-BC9FCC859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84955"/>
              </p:ext>
            </p:extLst>
          </p:nvPr>
        </p:nvGraphicFramePr>
        <p:xfrm>
          <a:off x="240335" y="459866"/>
          <a:ext cx="6356776" cy="4406635"/>
        </p:xfrm>
        <a:graphic>
          <a:graphicData uri="http://schemas.openxmlformats.org/drawingml/2006/table">
            <a:tbl>
              <a:tblPr firstRow="1" bandRow="1">
                <a:tableStyleId>{842D6E01-5502-495E-96DE-4BC346999325}</a:tableStyleId>
              </a:tblPr>
              <a:tblGrid>
                <a:gridCol w="1666159">
                  <a:extLst>
                    <a:ext uri="{9D8B030D-6E8A-4147-A177-3AD203B41FA5}">
                      <a16:colId xmlns:a16="http://schemas.microsoft.com/office/drawing/2014/main" val="3204059929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2706187911"/>
                    </a:ext>
                  </a:extLst>
                </a:gridCol>
                <a:gridCol w="1099670">
                  <a:extLst>
                    <a:ext uri="{9D8B030D-6E8A-4147-A177-3AD203B41FA5}">
                      <a16:colId xmlns:a16="http://schemas.microsoft.com/office/drawing/2014/main" val="4128686833"/>
                    </a:ext>
                  </a:extLst>
                </a:gridCol>
                <a:gridCol w="1213224">
                  <a:extLst>
                    <a:ext uri="{9D8B030D-6E8A-4147-A177-3AD203B41FA5}">
                      <a16:colId xmlns:a16="http://schemas.microsoft.com/office/drawing/2014/main" val="2169767977"/>
                    </a:ext>
                  </a:extLst>
                </a:gridCol>
                <a:gridCol w="1242193">
                  <a:extLst>
                    <a:ext uri="{9D8B030D-6E8A-4147-A177-3AD203B41FA5}">
                      <a16:colId xmlns:a16="http://schemas.microsoft.com/office/drawing/2014/main" val="2701064148"/>
                    </a:ext>
                  </a:extLst>
                </a:gridCol>
              </a:tblGrid>
              <a:tr h="560332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жобаның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Жоспардан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қаржыландырылу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жеткізілуі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қаржыландырудың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түзетілуі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саны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ЖАП-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тың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жедел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бағалауы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эксперименттік</a:t>
                      </a:r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ЭММ)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2992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48522"/>
                  </a:ext>
                </a:extLst>
              </a:tr>
              <a:tr h="230725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Дені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сау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ұлт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әсері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орташа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40043"/>
                  </a:ext>
                </a:extLst>
              </a:tr>
              <a:tr h="230725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Білімді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ұлт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әсері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төмен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09738"/>
                  </a:ext>
                </a:extLst>
              </a:tr>
              <a:tr h="230725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рухани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</a:t>
                      </a:r>
                      <a:r>
                        <a:rPr lang="kk-KZ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ңғ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ыру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6059"/>
                  </a:ext>
                </a:extLst>
              </a:tr>
              <a:tr h="267748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kk-KZ" sz="9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Цифрландыру, ғылым және инновациялар есебінен технологиялық серпіліс</a:t>
                      </a:r>
                      <a:r>
                        <a:rPr lang="kk-KZ" sz="8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әсері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орташа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50894"/>
                  </a:ext>
                </a:extLst>
              </a:tr>
              <a:tr h="142442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Кәсіпкерлікті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әсері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төмен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80851"/>
                  </a:ext>
                </a:extLst>
              </a:tr>
              <a:tr h="362568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kk-KZ" sz="9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Қуатты өңірлер – ел дамуының драйвері</a:t>
                      </a:r>
                      <a:r>
                        <a:rPr lang="kk-KZ" sz="8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09911"/>
                  </a:ext>
                </a:extLst>
              </a:tr>
              <a:tr h="50123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kk-KZ" sz="9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Қазақстандықтардың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әл-ауқатын арттыруға бағытталған орнықты экономикалық өсу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99,7%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510692"/>
                  </a:ext>
                </a:extLst>
              </a:tr>
              <a:tr h="314847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Жасыл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Қазақстан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46988"/>
                  </a:ext>
                </a:extLst>
              </a:tr>
              <a:tr h="656413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kk-KZ" sz="90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Агроөнеркәсіптік кешенді дамыту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705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180B4A-3657-4DDC-97D3-593319368BD4}"/>
              </a:ext>
            </a:extLst>
          </p:cNvPr>
          <p:cNvSpPr txBox="1"/>
          <p:nvPr/>
        </p:nvSpPr>
        <p:spPr>
          <a:xfrm>
            <a:off x="6543042" y="4849772"/>
            <a:ext cx="386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3695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>
            <a:spLocks noGrp="1"/>
          </p:cNvSpPr>
          <p:nvPr>
            <p:ph type="subTitle" idx="4294967295"/>
          </p:nvPr>
        </p:nvSpPr>
        <p:spPr>
          <a:xfrm>
            <a:off x="5416386" y="2949487"/>
            <a:ext cx="1300162" cy="342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ЭГТРМ 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факт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ҚНРДА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факт)</a:t>
            </a:r>
            <a:endParaRPr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643;p61">
            <a:extLst>
              <a:ext uri="{FF2B5EF4-FFF2-40B4-BE49-F238E27FC236}">
                <a16:creationId xmlns:a16="http://schemas.microsoft.com/office/drawing/2014/main" id="{E058CBD7-A01B-4A6A-98B4-1C7E579F5FB2}"/>
              </a:ext>
            </a:extLst>
          </p:cNvPr>
          <p:cNvSpPr txBox="1">
            <a:spLocks/>
          </p:cNvSpPr>
          <p:nvPr/>
        </p:nvSpPr>
        <p:spPr>
          <a:xfrm>
            <a:off x="966829" y="109055"/>
            <a:ext cx="4924342" cy="5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altLang="ru-KZ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 МЕМЛЕКЕТТІК ОРГАНДАРДЫҢ РЕСПУБЛИКАЛЫҚ БЮДЖЕТТІ АТҚАРУЫ</a:t>
            </a:r>
            <a:r>
              <a:rPr lang="ru-RU" alt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21" name="Прямоугольник 16">
            <a:extLst>
              <a:ext uri="{FF2B5EF4-FFF2-40B4-BE49-F238E27FC236}">
                <a16:creationId xmlns:a16="http://schemas.microsoft.com/office/drawing/2014/main" id="{6C4184B1-0BD2-4BBB-8B8A-0309B6059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5" y="1572452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1.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Тікелей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және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түпкілікті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нәтижелер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көрсеткіштерінің</a:t>
            </a:r>
            <a:r>
              <a:rPr lang="ru-RU" altLang="ru-RU" sz="1100" b="1" dirty="0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өзгеруі</a:t>
            </a:r>
            <a:r>
              <a:rPr lang="ru-RU" altLang="ru-RU" sz="1100" b="1" dirty="0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 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555DB2-EB5C-4493-876D-F43DCB6F2F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300" y="109055"/>
            <a:ext cx="535941" cy="5359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855F2E-EE77-424E-A9FC-61DE239C4A0F}"/>
              </a:ext>
            </a:extLst>
          </p:cNvPr>
          <p:cNvSpPr txBox="1"/>
          <p:nvPr/>
        </p:nvSpPr>
        <p:spPr>
          <a:xfrm>
            <a:off x="5358908" y="1561765"/>
            <a:ext cx="14537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92,8%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lang="ru-RU" sz="13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</a:t>
            </a:r>
            <a:r>
              <a:rPr lang="ru-RU" sz="13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1C22EF9-57F7-4905-8237-53390741B650}"/>
              </a:ext>
            </a:extLst>
          </p:cNvPr>
          <p:cNvCxnSpPr>
            <a:cxnSpLocks/>
          </p:cNvCxnSpPr>
          <p:nvPr/>
        </p:nvCxnSpPr>
        <p:spPr>
          <a:xfrm>
            <a:off x="5302419" y="1522624"/>
            <a:ext cx="7044" cy="3399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682865-9CE7-4E6A-A504-094A939C6769}"/>
              </a:ext>
            </a:extLst>
          </p:cNvPr>
          <p:cNvSpPr txBox="1"/>
          <p:nvPr/>
        </p:nvSpPr>
        <p:spPr>
          <a:xfrm>
            <a:off x="2933034" y="684181"/>
            <a:ext cx="3783514" cy="769441"/>
          </a:xfrm>
          <a:prstGeom prst="rect">
            <a:avLst/>
          </a:prstGeom>
          <a:solidFill>
            <a:srgbClr val="003BA3"/>
          </a:solidFill>
          <a:ln>
            <a:solidFill>
              <a:srgbClr val="003BA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Бюджеттік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жоспарлаудың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стратегиялықтан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басым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түсуі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,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көрсеткіштердің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сапасыз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жоспарлануы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 мен </a:t>
            </a:r>
            <a:r>
              <a:rPr lang="ru-RU" sz="1100" b="1" kern="1200" dirty="0" err="1">
                <a:solidFill>
                  <a:schemeClr val="bg1"/>
                </a:solidFill>
                <a:ea typeface="+mn-ea"/>
                <a:cs typeface="+mn-cs"/>
              </a:rPr>
              <a:t>орындалуы</a:t>
            </a:r>
            <a:r>
              <a:rPr lang="ru-RU" sz="1100" b="1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процестен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нәтижелерді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басқаруға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ауысуға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кедергі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bg1"/>
                </a:solidFill>
                <a:ea typeface="+mn-ea"/>
                <a:cs typeface="+mn-cs"/>
              </a:rPr>
              <a:t>келтіреді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16">
            <a:extLst>
              <a:ext uri="{FF2B5EF4-FFF2-40B4-BE49-F238E27FC236}">
                <a16:creationId xmlns:a16="http://schemas.microsoft.com/office/drawing/2014/main" id="{042C29EF-2042-458C-AA93-B6CB750D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7" y="1908201"/>
            <a:ext cx="49243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2.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Республикалық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бюджеттік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инвестициялық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жобалар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іске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асырылды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900" i="1" dirty="0" err="1">
                <a:cs typeface="Arial" panose="020B0604020202020204" pitchFamily="34" charset="0"/>
                <a:sym typeface="Montserrat"/>
              </a:rPr>
              <a:t>сомасы</a:t>
            </a:r>
            <a:r>
              <a:rPr lang="ru-RU" altLang="ru-RU" sz="900" i="1" dirty="0">
                <a:cs typeface="Arial" panose="020B0604020202020204" pitchFamily="34" charset="0"/>
                <a:sym typeface="Montserrat"/>
              </a:rPr>
              <a:t> 362 млрд </a:t>
            </a:r>
            <a:r>
              <a:rPr lang="ru-RU" altLang="ru-RU" sz="900" i="1" dirty="0" err="1">
                <a:cs typeface="Arial" panose="020B0604020202020204" pitchFamily="34" charset="0"/>
                <a:sym typeface="Montserrat"/>
              </a:rPr>
              <a:t>теңгеге</a:t>
            </a:r>
            <a:r>
              <a:rPr lang="ru-RU" altLang="ru-RU" sz="900" i="1" dirty="0">
                <a:cs typeface="Arial" panose="020B0604020202020204" pitchFamily="34" charset="0"/>
                <a:sym typeface="Montserrat"/>
              </a:rPr>
              <a:t>, 88,7%-ы </a:t>
            </a:r>
            <a:r>
              <a:rPr lang="ru-RU" altLang="ru-RU" sz="900" i="1" dirty="0" err="1">
                <a:cs typeface="Arial" panose="020B0604020202020204" pitchFamily="34" charset="0"/>
                <a:sym typeface="Montserrat"/>
              </a:rPr>
              <a:t>игерілген</a:t>
            </a:r>
            <a:r>
              <a:rPr lang="ru-RU" altLang="ru-RU" sz="900" i="1" dirty="0">
                <a:cs typeface="Arial" panose="020B0604020202020204" pitchFamily="34" charset="0"/>
                <a:sym typeface="Montserrat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7A7EBB-2B95-4EF5-82CF-0E709E0237C9}"/>
              </a:ext>
            </a:extLst>
          </p:cNvPr>
          <p:cNvSpPr txBox="1"/>
          <p:nvPr/>
        </p:nvSpPr>
        <p:spPr>
          <a:xfrm>
            <a:off x="5726969" y="1872683"/>
            <a:ext cx="573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185</a:t>
            </a:r>
            <a:r>
              <a:rPr lang="ru-RU" sz="1400" kern="1200" dirty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F53B2162-AE01-4F0C-8595-73A031FF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5" y="2355332"/>
            <a:ext cx="4924342" cy="569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3.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Қарыздар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есебінен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қаржыландырылатын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жобалар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игерілу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төмен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>
                <a:cs typeface="Arial" panose="020B0604020202020204" pitchFamily="34" charset="0"/>
              </a:rPr>
              <a:t>3,</a:t>
            </a:r>
            <a:r>
              <a:rPr lang="en-US" sz="900" i="1" dirty="0">
                <a:cs typeface="Arial" panose="020B0604020202020204" pitchFamily="34" charset="0"/>
              </a:rPr>
              <a:t>1</a:t>
            </a:r>
            <a:r>
              <a:rPr lang="ru-RU" sz="900" i="1" dirty="0">
                <a:cs typeface="Arial" panose="020B0604020202020204" pitchFamily="34" charset="0"/>
              </a:rPr>
              <a:t> </a:t>
            </a:r>
            <a:r>
              <a:rPr lang="kk-KZ" sz="900" i="1" dirty="0">
                <a:cs typeface="Arial" panose="020B0604020202020204" pitchFamily="34" charset="0"/>
              </a:rPr>
              <a:t>млрд АҚШ</a:t>
            </a:r>
            <a:r>
              <a:rPr lang="ru-RU" sz="900" i="1" dirty="0">
                <a:cs typeface="Arial" panose="020B0604020202020204" pitchFamily="34" charset="0"/>
              </a:rPr>
              <a:t> долл., 0,8 млрд </a:t>
            </a:r>
            <a:r>
              <a:rPr lang="ru-RU" sz="900" i="1" dirty="0" err="1">
                <a:cs typeface="Arial" panose="020B0604020202020204" pitchFamily="34" charset="0"/>
              </a:rPr>
              <a:t>қытай</a:t>
            </a:r>
            <a:r>
              <a:rPr lang="ru-RU" sz="900" i="1" dirty="0">
                <a:cs typeface="Arial" panose="020B0604020202020204" pitchFamily="34" charset="0"/>
              </a:rPr>
              <a:t> </a:t>
            </a:r>
            <a:r>
              <a:rPr lang="ru-RU" sz="900" i="1" dirty="0" err="1">
                <a:cs typeface="Arial" panose="020B0604020202020204" pitchFamily="34" charset="0"/>
              </a:rPr>
              <a:t>юанына</a:t>
            </a:r>
            <a:r>
              <a:rPr lang="ru-RU" sz="900" i="1" dirty="0">
                <a:cs typeface="Arial" panose="020B0604020202020204" pitchFamily="34" charset="0"/>
              </a:rPr>
              <a:t> 9 </a:t>
            </a:r>
            <a:r>
              <a:rPr lang="ru-RU" sz="900" i="1" dirty="0" err="1">
                <a:cs typeface="Arial" panose="020B0604020202020204" pitchFamily="34" charset="0"/>
              </a:rPr>
              <a:t>жоба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sz="900" i="1" dirty="0">
                <a:cs typeface="Arial" panose="020B0604020202020204" pitchFamily="34" charset="0"/>
              </a:rPr>
              <a:t> </a:t>
            </a:r>
            <a:r>
              <a:rPr lang="ru-RU" sz="900" i="1" dirty="0">
                <a:cs typeface="Arial" panose="020B0604020202020204" pitchFamily="34" charset="0"/>
              </a:rPr>
              <a:t>    </a:t>
            </a:r>
            <a:endParaRPr lang="ru-RU" altLang="ru-RU" sz="900" i="1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5DAE48-B6D5-4169-9E21-B3931CC0D584}"/>
              </a:ext>
            </a:extLst>
          </p:cNvPr>
          <p:cNvSpPr txBox="1"/>
          <p:nvPr/>
        </p:nvSpPr>
        <p:spPr>
          <a:xfrm>
            <a:off x="5812673" y="2317226"/>
            <a:ext cx="5732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16">
            <a:extLst>
              <a:ext uri="{FF2B5EF4-FFF2-40B4-BE49-F238E27FC236}">
                <a16:creationId xmlns:a16="http://schemas.microsoft.com/office/drawing/2014/main" id="{FEAD01B1-F040-4CE7-B4CF-14E9F4A2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6" y="2904116"/>
            <a:ext cx="49243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4.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Нысаналы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индикаторларды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орындауға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ыңғайлы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етіп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жоспарлау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жоспарлы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мәндерді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25%-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орындау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CF83FC-5073-4BD0-89FB-2B206DDB2EC0}"/>
              </a:ext>
            </a:extLst>
          </p:cNvPr>
          <p:cNvSpPr txBox="1"/>
          <p:nvPr/>
        </p:nvSpPr>
        <p:spPr>
          <a:xfrm>
            <a:off x="5746971" y="2754075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A0AFA8-696B-4505-ADE6-946C191F871A}"/>
              </a:ext>
            </a:extLst>
          </p:cNvPr>
          <p:cNvSpPr txBox="1"/>
          <p:nvPr/>
        </p:nvSpPr>
        <p:spPr>
          <a:xfrm>
            <a:off x="300957" y="3476021"/>
            <a:ext cx="49243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Көрсеткіштерді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ешқандай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ілгерілеусіз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жоспарлау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F7C2C1-CACE-4238-B379-35FD4F811351}"/>
              </a:ext>
            </a:extLst>
          </p:cNvPr>
          <p:cNvSpPr txBox="1"/>
          <p:nvPr/>
        </p:nvSpPr>
        <p:spPr>
          <a:xfrm>
            <a:off x="5409508" y="2896538"/>
            <a:ext cx="13686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алпы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санынан</a:t>
            </a: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/>
          </a:p>
        </p:txBody>
      </p:sp>
      <p:sp>
        <p:nvSpPr>
          <p:cNvPr id="40" name="Прямоугольник 16">
            <a:extLst>
              <a:ext uri="{FF2B5EF4-FFF2-40B4-BE49-F238E27FC236}">
                <a16:creationId xmlns:a16="http://schemas.microsoft.com/office/drawing/2014/main" id="{940FD7A6-9DB5-465C-89E9-EAAB556D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7" y="3773689"/>
            <a:ext cx="492434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6.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Индикаторларды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төмендету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және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олардың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мәндерін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нақты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орындалуына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қарай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түзету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1F2C32-6172-491E-B08F-22C24D5F8CF6}"/>
              </a:ext>
            </a:extLst>
          </p:cNvPr>
          <p:cNvSpPr txBox="1"/>
          <p:nvPr/>
        </p:nvSpPr>
        <p:spPr>
          <a:xfrm>
            <a:off x="5748409" y="3840972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ru-RU" altLang="ru-RU" sz="10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Прямоугольник 16">
            <a:extLst>
              <a:ext uri="{FF2B5EF4-FFF2-40B4-BE49-F238E27FC236}">
                <a16:creationId xmlns:a16="http://schemas.microsoft.com/office/drawing/2014/main" id="{8D985EA9-4651-4899-9F16-C81B32C7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32" y="4202923"/>
            <a:ext cx="4924342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7.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Көрсеткіштер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мен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қаржыландыру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көлемінің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өзара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байланысының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болмауы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:</a:t>
            </a:r>
          </a:p>
          <a:p>
            <a:pPr marL="171450" indent="-171450" defTabSz="514350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қаражат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толық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игерілгенде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көрсеткіштердің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қол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жеткізілмеуі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;</a:t>
            </a: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sz="800" dirty="0">
              <a:cs typeface="Arial" panose="020B0604020202020204" pitchFamily="34" charset="0"/>
              <a:sym typeface="Montserrat"/>
            </a:endParaRPr>
          </a:p>
          <a:p>
            <a:pPr marL="171450" indent="-171450" defTabSz="514350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қаражат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толық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игерілмегенде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көрсеткіштердің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қол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жеткізілуі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A586C3-58B2-4E58-A4C9-9547A72DE3BF}"/>
              </a:ext>
            </a:extLst>
          </p:cNvPr>
          <p:cNvSpPr txBox="1"/>
          <p:nvPr/>
        </p:nvSpPr>
        <p:spPr>
          <a:xfrm>
            <a:off x="6514157" y="4852070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C6AE29-7B72-4B5D-A8EA-21A017E5D45A}"/>
              </a:ext>
            </a:extLst>
          </p:cNvPr>
          <p:cNvSpPr txBox="1"/>
          <p:nvPr/>
        </p:nvSpPr>
        <p:spPr>
          <a:xfrm>
            <a:off x="5835634" y="3360930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ru-RU" altLang="ru-RU" sz="10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2A5A4-0BCC-4BDC-AE13-94F64B303125}"/>
              </a:ext>
            </a:extLst>
          </p:cNvPr>
          <p:cNvSpPr txBox="1"/>
          <p:nvPr/>
        </p:nvSpPr>
        <p:spPr>
          <a:xfrm>
            <a:off x="4438090" y="3541127"/>
            <a:ext cx="3434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ЭТРМ 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факт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ЦДИАӨМ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 факт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C3223-1B1D-49E1-8D89-38AFFCDE6B8E}"/>
              </a:ext>
            </a:extLst>
          </p:cNvPr>
          <p:cNvSpPr txBox="1"/>
          <p:nvPr/>
        </p:nvSpPr>
        <p:spPr>
          <a:xfrm>
            <a:off x="5797807" y="4551988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65C30F-8007-4454-8598-9397367DA3A4}"/>
              </a:ext>
            </a:extLst>
          </p:cNvPr>
          <p:cNvSpPr txBox="1"/>
          <p:nvPr/>
        </p:nvSpPr>
        <p:spPr>
          <a:xfrm>
            <a:off x="5788647" y="4830546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3;p61">
            <a:extLst>
              <a:ext uri="{FF2B5EF4-FFF2-40B4-BE49-F238E27FC236}">
                <a16:creationId xmlns:a16="http://schemas.microsoft.com/office/drawing/2014/main" id="{CDB587E3-A866-42B7-B521-67573C5E0FCE}"/>
              </a:ext>
            </a:extLst>
          </p:cNvPr>
          <p:cNvSpPr txBox="1">
            <a:spLocks/>
          </p:cNvSpPr>
          <p:nvPr/>
        </p:nvSpPr>
        <p:spPr>
          <a:xfrm>
            <a:off x="888476" y="72619"/>
            <a:ext cx="5619866" cy="3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altLang="ru-KZ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ӨҢІРЛЕРДІҢ БЮДЖЕТ ҚАРАЖАТЫН ПАЙДАЛАНУЫ</a:t>
            </a:r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0" name="Прямоугольник 16">
            <a:extLst>
              <a:ext uri="{FF2B5EF4-FFF2-40B4-BE49-F238E27FC236}">
                <a16:creationId xmlns:a16="http://schemas.microsoft.com/office/drawing/2014/main" id="{C5681201-6A5E-4912-B877-51E051F9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1985740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2.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Орталықтан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берілетін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трансферттерге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тәуелділік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жоғары</a:t>
            </a:r>
            <a:endParaRPr lang="ru-RU" altLang="ru-RU" sz="1100" b="1" dirty="0">
              <a:solidFill>
                <a:srgbClr val="C00000"/>
              </a:solidFill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8B02F46-C8E7-4D68-BD87-782AAE0FF9D7}"/>
              </a:ext>
            </a:extLst>
          </p:cNvPr>
          <p:cNvCxnSpPr>
            <a:cxnSpLocks/>
          </p:cNvCxnSpPr>
          <p:nvPr/>
        </p:nvCxnSpPr>
        <p:spPr>
          <a:xfrm>
            <a:off x="5329842" y="1305491"/>
            <a:ext cx="14969" cy="3765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35B7BB-6EDE-41FC-81FE-156C182740B5}"/>
              </a:ext>
            </a:extLst>
          </p:cNvPr>
          <p:cNvSpPr txBox="1"/>
          <p:nvPr/>
        </p:nvSpPr>
        <p:spPr>
          <a:xfrm>
            <a:off x="163088" y="1320760"/>
            <a:ext cx="5189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Жергілікті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бюджеттер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кірістерінің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құрылымында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меншікті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кірістердің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ұлғайған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7D80C-6B70-48BE-841E-5E96735C9C1C}"/>
              </a:ext>
            </a:extLst>
          </p:cNvPr>
          <p:cNvSpPr txBox="1"/>
          <p:nvPr/>
        </p:nvSpPr>
        <p:spPr>
          <a:xfrm>
            <a:off x="150086" y="1721220"/>
            <a:ext cx="14767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- 45,6%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1A3CD-B643-4EDC-973F-7EB3140F151A}"/>
              </a:ext>
            </a:extLst>
          </p:cNvPr>
          <p:cNvSpPr txBox="1"/>
          <p:nvPr/>
        </p:nvSpPr>
        <p:spPr>
          <a:xfrm>
            <a:off x="5425376" y="3131566"/>
            <a:ext cx="14326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17,6</a:t>
            </a:r>
            <a:r>
              <a:rPr lang="kk-KZ" sz="10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k-KZ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теңге</a:t>
            </a:r>
            <a:endParaRPr lang="ru-RU" sz="1050" kern="1200" dirty="0">
              <a:solidFill>
                <a:srgbClr val="003BA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C8CF2-6C82-4F41-A431-83966D783708}"/>
              </a:ext>
            </a:extLst>
          </p:cNvPr>
          <p:cNvSpPr txBox="1"/>
          <p:nvPr/>
        </p:nvSpPr>
        <p:spPr>
          <a:xfrm>
            <a:off x="5425376" y="1937040"/>
            <a:ext cx="14326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5 456 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F9BED-93EE-4A0C-8FDE-CAF127A31AF5}"/>
              </a:ext>
            </a:extLst>
          </p:cNvPr>
          <p:cNvSpPr txBox="1"/>
          <p:nvPr/>
        </p:nvSpPr>
        <p:spPr>
          <a:xfrm>
            <a:off x="-268912" y="2170485"/>
            <a:ext cx="4392000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872 млрд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өскен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игерілуі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– 98,4%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8F3D9-A5D2-4DDB-86BE-49D2B556C4A0}"/>
              </a:ext>
            </a:extLst>
          </p:cNvPr>
          <p:cNvSpPr txBox="1"/>
          <p:nvPr/>
        </p:nvSpPr>
        <p:spPr>
          <a:xfrm>
            <a:off x="163088" y="2442543"/>
            <a:ext cx="5189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. РБ-дан қаржыландырылған 398 объект уақтылы аяқталған</a:t>
            </a:r>
          </a:p>
          <a:p>
            <a:pPr algn="just"/>
            <a:r>
              <a:rPr lang="kk-KZ" sz="900" i="1" dirty="0">
                <a:latin typeface="Arial" panose="020B0604020202020204" pitchFamily="34" charset="0"/>
                <a:cs typeface="Arial" panose="020B0604020202020204" pitchFamily="34" charset="0"/>
              </a:rPr>
              <a:t>35 объект мерзімінде аяқталмаған, соның ішінде 4-і басталғанынан бері 10 жылдан астам уақыт іске асырылуда </a:t>
            </a:r>
            <a:r>
              <a:rPr lang="kk-KZ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(Астана қ. ЖЭО-3, Ильинка к. жеке тұрғын үйге тартылатын инженерлік желілер  (2 және 3-кезек), Интернациональный к. жол және инженерлік желілер салу</a:t>
            </a:r>
            <a:r>
              <a:rPr lang="ru-RU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EFA23-6462-4671-BBC8-8A73B10241B3}"/>
              </a:ext>
            </a:extLst>
          </p:cNvPr>
          <p:cNvSpPr txBox="1"/>
          <p:nvPr/>
        </p:nvSpPr>
        <p:spPr>
          <a:xfrm>
            <a:off x="5812617" y="2447591"/>
            <a:ext cx="572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01C37B-F802-425E-8B32-483EB208BE98}"/>
              </a:ext>
            </a:extLst>
          </p:cNvPr>
          <p:cNvSpPr txBox="1"/>
          <p:nvPr/>
        </p:nvSpPr>
        <p:spPr>
          <a:xfrm>
            <a:off x="5653444" y="1328878"/>
            <a:ext cx="105446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%-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ға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дейін</a:t>
            </a:r>
            <a:endParaRPr lang="ru-RU" sz="1050" kern="1200" dirty="0">
              <a:solidFill>
                <a:srgbClr val="003BA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4E20C1-2886-422B-98B9-A296219A127E}"/>
              </a:ext>
            </a:extLst>
          </p:cNvPr>
          <p:cNvSpPr txBox="1"/>
          <p:nvPr/>
        </p:nvSpPr>
        <p:spPr>
          <a:xfrm>
            <a:off x="163088" y="3128418"/>
            <a:ext cx="5189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Жобалардың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қымбаттауы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себебінен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игерілмегені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6">
            <a:extLst>
              <a:ext uri="{FF2B5EF4-FFF2-40B4-BE49-F238E27FC236}">
                <a16:creationId xmlns:a16="http://schemas.microsoft.com/office/drawing/2014/main" id="{4BD8EC29-305B-4176-98DE-E18A83404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3559060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5.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Даму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жоспарының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нысаналы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индикаторларының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орындалмауы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AB246-B067-4A7C-AF35-70AB2B4C579A}"/>
              </a:ext>
            </a:extLst>
          </p:cNvPr>
          <p:cNvSpPr txBox="1"/>
          <p:nvPr/>
        </p:nvSpPr>
        <p:spPr>
          <a:xfrm>
            <a:off x="5747729" y="3548573"/>
            <a:ext cx="7025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304FFFE3-A2DD-4881-B83C-9B5005DA6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3943953"/>
            <a:ext cx="5159007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6.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Нысаналы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 err="1">
                <a:cs typeface="Arial" panose="020B0604020202020204" pitchFamily="34" charset="0"/>
                <a:sym typeface="Montserrat"/>
              </a:rPr>
              <a:t>индикаторларды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орындауға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ыңғайлы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етіп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b="1" dirty="0" err="1">
                <a:cs typeface="Arial" panose="020B0604020202020204" pitchFamily="34" charset="0"/>
                <a:sym typeface="Montserrat"/>
              </a:rPr>
              <a:t>жоспарлау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жоспарлы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мәндерді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25%-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орындау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27E98D-D92B-427A-AAF6-2C5ED673A629}"/>
              </a:ext>
            </a:extLst>
          </p:cNvPr>
          <p:cNvSpPr txBox="1"/>
          <p:nvPr/>
        </p:nvSpPr>
        <p:spPr>
          <a:xfrm>
            <a:off x="5564507" y="3972154"/>
            <a:ext cx="1191853" cy="45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0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жалпы</a:t>
            </a:r>
            <a:r>
              <a:rPr lang="ru-RU" altLang="ru-RU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0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санынан</a:t>
            </a:r>
            <a:r>
              <a:rPr lang="ru-RU" altLang="ru-RU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ru-RU" alt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lang="ru-RU" altLang="ru-RU" sz="10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rgbClr val="003BA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80CF1B-DC0A-41F3-BEB7-53983332F914}"/>
              </a:ext>
            </a:extLst>
          </p:cNvPr>
          <p:cNvSpPr txBox="1"/>
          <p:nvPr/>
        </p:nvSpPr>
        <p:spPr>
          <a:xfrm>
            <a:off x="163088" y="4374595"/>
            <a:ext cx="5130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Қойылған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мақсаттар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индикаторлардың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асырылуын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сапасыз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мониторингілеу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емес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емес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қалыптастыру</a:t>
            </a:r>
            <a:endParaRPr lang="ru-RU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8BFB5-5BA8-4FC6-BE59-F7706195E56F}"/>
              </a:ext>
            </a:extLst>
          </p:cNvPr>
          <p:cNvSpPr txBox="1"/>
          <p:nvPr/>
        </p:nvSpPr>
        <p:spPr>
          <a:xfrm>
            <a:off x="2724828" y="455271"/>
            <a:ext cx="3783514" cy="6001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пайдаланылуын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қойылған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жалпыұлттық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мақсаттардың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жеткізілуін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орталықтың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тиісінше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бақыламауы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F76F8-4A4B-442C-A89B-FF1A871302E8}"/>
              </a:ext>
            </a:extLst>
          </p:cNvPr>
          <p:cNvSpPr txBox="1"/>
          <p:nvPr/>
        </p:nvSpPr>
        <p:spPr>
          <a:xfrm>
            <a:off x="6511580" y="4835723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43;p61">
            <a:extLst>
              <a:ext uri="{FF2B5EF4-FFF2-40B4-BE49-F238E27FC236}">
                <a16:creationId xmlns:a16="http://schemas.microsoft.com/office/drawing/2014/main" id="{BE96A0E6-E769-41B2-ABDB-DE30A532FF49}"/>
              </a:ext>
            </a:extLst>
          </p:cNvPr>
          <p:cNvSpPr txBox="1">
            <a:spLocks/>
          </p:cNvSpPr>
          <p:nvPr/>
        </p:nvSpPr>
        <p:spPr>
          <a:xfrm>
            <a:off x="235243" y="83416"/>
            <a:ext cx="6336284" cy="5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КВАЗИМЕМЛЕКЕТТІК СЕКТОР АКТИВТЕРІНІҢ БАСҚАРЫЛУ ТИІМДІЛІГІН БАҒАЛАУ </a:t>
            </a:r>
            <a:endParaRPr lang="ru-RU" altLang="ru-RU" sz="1500" dirty="0">
              <a:latin typeface="+mj-lt"/>
            </a:endParaRPr>
          </a:p>
          <a:p>
            <a:pPr algn="ctr"/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BAEBE-8D29-4168-A2EB-CA4280CBAD84}"/>
              </a:ext>
            </a:extLst>
          </p:cNvPr>
          <p:cNvSpPr txBox="1"/>
          <p:nvPr/>
        </p:nvSpPr>
        <p:spPr>
          <a:xfrm>
            <a:off x="293226" y="706102"/>
            <a:ext cx="3916007" cy="738664"/>
          </a:xfrm>
          <a:prstGeom prst="rect">
            <a:avLst/>
          </a:prstGeom>
          <a:solidFill>
            <a:srgbClr val="003BA3"/>
          </a:solidFill>
          <a:ln>
            <a:solidFill>
              <a:srgbClr val="003BA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Мемлекеттің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экономикаға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үлесін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қысқарту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квазимемлекеттік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секторды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басқарудың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тиімділігін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арттыру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қабылданып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жатқан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шаралар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әзірге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күткен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нәтижелерді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берген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жоқ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B0B5AB-0B97-48B1-A4D1-55445F65F161}"/>
              </a:ext>
            </a:extLst>
          </p:cNvPr>
          <p:cNvCxnSpPr>
            <a:cxnSpLocks/>
          </p:cNvCxnSpPr>
          <p:nvPr/>
        </p:nvCxnSpPr>
        <p:spPr>
          <a:xfrm>
            <a:off x="5561951" y="1572694"/>
            <a:ext cx="36342" cy="3380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A19630-F955-4F4E-B6AD-7CD798DADD65}"/>
              </a:ext>
            </a:extLst>
          </p:cNvPr>
          <p:cNvSpPr txBox="1"/>
          <p:nvPr/>
        </p:nvSpPr>
        <p:spPr>
          <a:xfrm>
            <a:off x="113282" y="1559835"/>
            <a:ext cx="39826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Республикалық</a:t>
            </a:r>
            <a:r>
              <a:rPr lang="ru-RU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бюджеттен</a:t>
            </a:r>
            <a:r>
              <a:rPr lang="ru-RU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қаржыландыру</a:t>
            </a:r>
            <a:r>
              <a:rPr lang="ru-RU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көлемінің</a:t>
            </a:r>
            <a:r>
              <a:rPr lang="ru-RU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722 млрд </a:t>
            </a:r>
            <a:r>
              <a:rPr lang="ru-RU" sz="9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теңгеден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1 026 млрд </a:t>
            </a:r>
            <a:r>
              <a:rPr lang="ru-RU" sz="9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теңгеге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өсуі</a:t>
            </a:r>
            <a:r>
              <a:rPr lang="ru-RU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DFD7F-BE9A-41B6-98F0-6EA9DBD0570B}"/>
              </a:ext>
            </a:extLst>
          </p:cNvPr>
          <p:cNvSpPr txBox="1"/>
          <p:nvPr/>
        </p:nvSpPr>
        <p:spPr>
          <a:xfrm>
            <a:off x="5785649" y="1525611"/>
            <a:ext cx="89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1,4</a:t>
            </a:r>
            <a:r>
              <a:rPr lang="ru-RU" sz="13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5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есе</a:t>
            </a:r>
            <a:endParaRPr lang="ru-RU" sz="1050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8A6D2-3429-43D8-855B-C5FF26B3FBDB}"/>
              </a:ext>
            </a:extLst>
          </p:cNvPr>
          <p:cNvSpPr txBox="1"/>
          <p:nvPr/>
        </p:nvSpPr>
        <p:spPr>
          <a:xfrm>
            <a:off x="119889" y="1943887"/>
            <a:ext cx="41889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</a:rPr>
              <a:t>2.  </a:t>
            </a:r>
            <a:r>
              <a:rPr lang="ru-RU" sz="1100" b="1" dirty="0">
                <a:solidFill>
                  <a:srgbClr val="C00000"/>
                </a:solidFill>
              </a:rPr>
              <a:t>ҚБШ-</a:t>
            </a:r>
            <a:r>
              <a:rPr lang="ru-RU" sz="1100" b="1" dirty="0" err="1">
                <a:solidFill>
                  <a:srgbClr val="C00000"/>
                </a:solidFill>
              </a:rPr>
              <a:t>дағы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азайтылмайтын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rgbClr val="C00000"/>
                </a:solidFill>
              </a:rPr>
              <a:t>қалдықтың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едәуір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көлемі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D9ED8-6FC8-4B61-9ABF-1899F4557064}"/>
              </a:ext>
            </a:extLst>
          </p:cNvPr>
          <p:cNvSpPr txBox="1"/>
          <p:nvPr/>
        </p:nvSpPr>
        <p:spPr>
          <a:xfrm>
            <a:off x="5524864" y="1877329"/>
            <a:ext cx="1412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46,3 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sz="105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(2022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жылы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11,4 млрд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B447E-3273-403E-AEB9-D1472F8F089A}"/>
              </a:ext>
            </a:extLst>
          </p:cNvPr>
          <p:cNvSpPr txBox="1"/>
          <p:nvPr/>
        </p:nvSpPr>
        <p:spPr>
          <a:xfrm>
            <a:off x="136086" y="2709518"/>
            <a:ext cx="391339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/>
            <a:r>
              <a:rPr lang="ru-RU" sz="1100" b="1" dirty="0">
                <a:solidFill>
                  <a:srgbClr val="C00000"/>
                </a:solidFill>
              </a:rPr>
              <a:t>4.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Қаржылық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нәтижелер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көлеміне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дивидендтер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(</a:t>
            </a:r>
            <a:r>
              <a:rPr lang="ru-RU" sz="900" i="1" dirty="0" err="1">
                <a:solidFill>
                  <a:schemeClr val="tx1"/>
                </a:solidFill>
              </a:rPr>
              <a:t>кірістің</a:t>
            </a:r>
            <a:r>
              <a:rPr lang="ru-RU" sz="900" i="1" dirty="0">
                <a:solidFill>
                  <a:schemeClr val="tx1"/>
                </a:solidFill>
              </a:rPr>
              <a:t> </a:t>
            </a:r>
            <a:r>
              <a:rPr lang="ru-RU" sz="900" i="1" dirty="0" err="1">
                <a:solidFill>
                  <a:schemeClr val="tx1"/>
                </a:solidFill>
              </a:rPr>
              <a:t>бір</a:t>
            </a:r>
            <a:r>
              <a:rPr lang="ru-RU" sz="900" i="1" dirty="0">
                <a:solidFill>
                  <a:schemeClr val="tx1"/>
                </a:solidFill>
              </a:rPr>
              <a:t> </a:t>
            </a:r>
            <a:r>
              <a:rPr lang="ru-RU" sz="900" i="1" dirty="0" err="1">
                <a:solidFill>
                  <a:schemeClr val="tx1"/>
                </a:solidFill>
              </a:rPr>
              <a:t>бөлігінің</a:t>
            </a:r>
            <a:r>
              <a:rPr lang="ru-RU" sz="900" i="1" dirty="0">
                <a:solidFill>
                  <a:schemeClr val="tx1"/>
                </a:solidFill>
              </a:rPr>
              <a:t>) </a:t>
            </a:r>
            <a:r>
              <a:rPr lang="ru-RU" sz="1100" b="1" dirty="0" err="1">
                <a:solidFill>
                  <a:srgbClr val="C00000"/>
                </a:solidFill>
              </a:rPr>
              <a:t>аударымдарының</a:t>
            </a:r>
            <a:r>
              <a:rPr lang="ru-RU" sz="1100" b="1" dirty="0">
                <a:solidFill>
                  <a:srgbClr val="C00000"/>
                </a:solidFill>
              </a:rPr>
              <a:t> </a:t>
            </a:r>
            <a:r>
              <a:rPr lang="ru-RU" sz="1100" b="1" dirty="0" err="1">
                <a:solidFill>
                  <a:srgbClr val="C00000"/>
                </a:solidFill>
              </a:rPr>
              <a:t>сәйкес</a:t>
            </a:r>
            <a:r>
              <a:rPr lang="ru-RU" sz="1100" b="1" dirty="0">
                <a:solidFill>
                  <a:srgbClr val="C00000"/>
                </a:solidFill>
              </a:rPr>
              <a:t> </a:t>
            </a:r>
            <a:r>
              <a:rPr lang="ru-RU" sz="1100" b="1" dirty="0" err="1">
                <a:solidFill>
                  <a:srgbClr val="C00000"/>
                </a:solidFill>
              </a:rPr>
              <a:t>келмеуі</a:t>
            </a:r>
            <a:r>
              <a:rPr lang="ru-RU" sz="1100" b="1" dirty="0">
                <a:solidFill>
                  <a:srgbClr val="C00000"/>
                </a:solidFill>
              </a:rPr>
              <a:t>  </a:t>
            </a:r>
          </a:p>
          <a:p>
            <a:pPr algn="just" defTabSz="342900"/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Самұрық-Қазына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ҰӘҚ» АҚ 2022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бөлулерге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- 132 млрд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дивидендтерге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- 170 млрд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1,6 трлн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кірістің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10%-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төлеген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B3F231-2A42-4012-B450-B477CFC40D96}"/>
              </a:ext>
            </a:extLst>
          </p:cNvPr>
          <p:cNvSpPr txBox="1"/>
          <p:nvPr/>
        </p:nvSpPr>
        <p:spPr>
          <a:xfrm>
            <a:off x="119889" y="2129693"/>
            <a:ext cx="409664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  </a:t>
            </a:r>
            <a:r>
              <a:rPr lang="ru-RU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КМС </a:t>
            </a:r>
            <a:r>
              <a:rPr lang="ru-RU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субъектілерінің</a:t>
            </a:r>
            <a:r>
              <a:rPr lang="ru-RU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қаржылық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жағдайының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жақсаруы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таза 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– 1,9 трлн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КеАҚ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-дан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: 2021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кірістілігі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11%-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төмендеген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97E588-224B-4E0B-903F-A092DBAF6BD9}"/>
              </a:ext>
            </a:extLst>
          </p:cNvPr>
          <p:cNvSpPr txBox="1"/>
          <p:nvPr/>
        </p:nvSpPr>
        <p:spPr>
          <a:xfrm>
            <a:off x="5844538" y="2366018"/>
            <a:ext cx="884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r>
              <a:rPr lang="ru-RU" sz="14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</a:t>
            </a:r>
            <a:endParaRPr lang="ru-RU" sz="1050" kern="1200" dirty="0">
              <a:solidFill>
                <a:srgbClr val="006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4B5B71-7887-4562-9C85-77A41E327EF5}"/>
              </a:ext>
            </a:extLst>
          </p:cNvPr>
          <p:cNvSpPr txBox="1"/>
          <p:nvPr/>
        </p:nvSpPr>
        <p:spPr>
          <a:xfrm>
            <a:off x="5714382" y="2734385"/>
            <a:ext cx="1014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48D028-9CED-497A-8CF3-A6EBA4FF7375}"/>
              </a:ext>
            </a:extLst>
          </p:cNvPr>
          <p:cNvSpPr txBox="1"/>
          <p:nvPr/>
        </p:nvSpPr>
        <p:spPr>
          <a:xfrm>
            <a:off x="145618" y="4584286"/>
            <a:ext cx="391339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/>
            <a:r>
              <a:rPr lang="ru-RU" sz="1100" dirty="0">
                <a:solidFill>
                  <a:schemeClr val="tx1"/>
                </a:solidFill>
              </a:rPr>
              <a:t>7.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Самұрық-Қазына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ҰӘҚ-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ның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сатып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алуында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көзден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сатып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алудың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(</a:t>
            </a:r>
            <a:r>
              <a:rPr lang="ru-RU" sz="900" i="1" dirty="0" err="1">
                <a:solidFill>
                  <a:schemeClr val="tx1"/>
                </a:solidFill>
              </a:rPr>
              <a:t>холдингішілік</a:t>
            </a:r>
            <a:r>
              <a:rPr lang="ru-RU" sz="900" i="1" dirty="0">
                <a:solidFill>
                  <a:schemeClr val="tx1"/>
                </a:solidFill>
              </a:rPr>
              <a:t> 0,9%-</a:t>
            </a:r>
            <a:r>
              <a:rPr lang="ru-RU" sz="900" i="1" dirty="0" err="1">
                <a:solidFill>
                  <a:schemeClr val="tx1"/>
                </a:solidFill>
              </a:rPr>
              <a:t>ға</a:t>
            </a:r>
            <a:r>
              <a:rPr lang="ru-RU" sz="900" i="1" dirty="0">
                <a:solidFill>
                  <a:schemeClr val="tx1"/>
                </a:solidFill>
              </a:rPr>
              <a:t> </a:t>
            </a:r>
            <a:r>
              <a:rPr lang="ru-RU" sz="900" i="1" dirty="0" err="1">
                <a:solidFill>
                  <a:schemeClr val="tx1"/>
                </a:solidFill>
              </a:rPr>
              <a:t>төмендеген</a:t>
            </a:r>
            <a:r>
              <a:rPr lang="ru-RU" sz="9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4EB649-DD0C-4421-8893-B321CA401459}"/>
              </a:ext>
            </a:extLst>
          </p:cNvPr>
          <p:cNvSpPr txBox="1"/>
          <p:nvPr/>
        </p:nvSpPr>
        <p:spPr>
          <a:xfrm>
            <a:off x="5685606" y="4491952"/>
            <a:ext cx="11363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34,3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%-</a:t>
            </a:r>
            <a:r>
              <a:rPr lang="ru-RU" sz="1050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ға</a:t>
            </a:r>
            <a:endParaRPr lang="ru-RU" sz="1050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(163 млрд </a:t>
            </a:r>
            <a:r>
              <a:rPr lang="ru-RU" sz="8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теңгеге</a:t>
            </a:r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327966-6E46-4B2B-9ED0-4A5D3DD9B81B}"/>
              </a:ext>
            </a:extLst>
          </p:cNvPr>
          <p:cNvSpPr txBox="1"/>
          <p:nvPr/>
        </p:nvSpPr>
        <p:spPr>
          <a:xfrm>
            <a:off x="145378" y="3516173"/>
            <a:ext cx="3921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ЖІӨ-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шаққанда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КМС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субъектілері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борышының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борыштың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14%-</a:t>
            </a:r>
            <a:r>
              <a:rPr lang="ru-RU" sz="9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- 19,6 трлн </a:t>
            </a:r>
            <a:r>
              <a:rPr lang="ru-RU" sz="9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теңгеге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(42,6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 АҚШ долл.), «</a:t>
            </a: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Самұрық-Қазына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ҰӘҚ» АҚ -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 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9,8 трлн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теңгеге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(21,3 млрд АҚШ долл.)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өсуі</a:t>
            </a:r>
            <a:endParaRPr lang="ru-RU" sz="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7C47CD-C0EA-4418-87A3-51F805FB7129}"/>
              </a:ext>
            </a:extLst>
          </p:cNvPr>
          <p:cNvSpPr txBox="1"/>
          <p:nvPr/>
        </p:nvSpPr>
        <p:spPr>
          <a:xfrm>
            <a:off x="5809490" y="3540064"/>
            <a:ext cx="867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19,1</a:t>
            </a:r>
            <a:r>
              <a:rPr lang="ru-RU" sz="1050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F4601-B9A5-48C2-AB93-A2A72BEA0A3C}"/>
              </a:ext>
            </a:extLst>
          </p:cNvPr>
          <p:cNvSpPr txBox="1"/>
          <p:nvPr/>
        </p:nvSpPr>
        <p:spPr>
          <a:xfrm>
            <a:off x="145378" y="4178643"/>
            <a:ext cx="37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2018-2022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жылдары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05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Самұрық-Қазына</a:t>
            </a: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ҰӘҚ-</a:t>
            </a:r>
            <a:r>
              <a:rPr lang="ru-RU" sz="105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</a:t>
            </a: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оңтайландыру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қарқынының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</a:t>
            </a:r>
            <a:endParaRPr lang="ru-RU" sz="9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CCF06-1BFD-4628-8FC2-980BB7C7C0E9}"/>
              </a:ext>
            </a:extLst>
          </p:cNvPr>
          <p:cNvSpPr txBox="1"/>
          <p:nvPr/>
        </p:nvSpPr>
        <p:spPr>
          <a:xfrm>
            <a:off x="5807329" y="4161500"/>
            <a:ext cx="86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12,9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%-</a:t>
            </a:r>
            <a:r>
              <a:rPr lang="ru-RU" sz="1050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ға</a:t>
            </a:r>
            <a:endParaRPr lang="ru-RU" sz="1050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3071D3-5BBB-4325-80A6-0E5B0C139FA1}"/>
              </a:ext>
            </a:extLst>
          </p:cNvPr>
          <p:cNvSpPr txBox="1"/>
          <p:nvPr/>
        </p:nvSpPr>
        <p:spPr>
          <a:xfrm>
            <a:off x="5608280" y="1164644"/>
            <a:ext cx="1068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Нақты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499146-1459-4DB9-961C-0898FFB06DE8}"/>
              </a:ext>
            </a:extLst>
          </p:cNvPr>
          <p:cNvSpPr txBox="1"/>
          <p:nvPr/>
        </p:nvSpPr>
        <p:spPr>
          <a:xfrm>
            <a:off x="4424726" y="1137648"/>
            <a:ext cx="1003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Міндет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71CD0EF-B0A1-459C-979E-D9900B65897D}"/>
              </a:ext>
            </a:extLst>
          </p:cNvPr>
          <p:cNvCxnSpPr>
            <a:cxnSpLocks/>
          </p:cNvCxnSpPr>
          <p:nvPr/>
        </p:nvCxnSpPr>
        <p:spPr>
          <a:xfrm>
            <a:off x="4209233" y="1559835"/>
            <a:ext cx="10554" cy="3411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40218F7-8629-4617-B205-6E8B8D8DEBB8}"/>
              </a:ext>
            </a:extLst>
          </p:cNvPr>
          <p:cNvSpPr txBox="1"/>
          <p:nvPr/>
        </p:nvSpPr>
        <p:spPr>
          <a:xfrm>
            <a:off x="4493909" y="2720012"/>
            <a:ext cx="674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</a:t>
            </a:r>
            <a:endParaRPr lang="ru-RU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23F761-308A-48BB-8C5B-50927F36871B}"/>
              </a:ext>
            </a:extLst>
          </p:cNvPr>
          <p:cNvSpPr txBox="1"/>
          <p:nvPr/>
        </p:nvSpPr>
        <p:spPr>
          <a:xfrm>
            <a:off x="4424726" y="1585522"/>
            <a:ext cx="11558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қысқарту</a:t>
            </a:r>
            <a:endParaRPr lang="ru-RU" sz="105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41AC60-D7F5-4761-9675-C43F951653F1}"/>
              </a:ext>
            </a:extLst>
          </p:cNvPr>
          <p:cNvSpPr txBox="1"/>
          <p:nvPr/>
        </p:nvSpPr>
        <p:spPr>
          <a:xfrm>
            <a:off x="4391331" y="1904015"/>
            <a:ext cx="1155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</a:t>
            </a:r>
            <a:r>
              <a:rPr lang="ru-RU" sz="105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sz="105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Рисунок 55" descr="Флажок со сплошной заливкой">
            <a:extLst>
              <a:ext uri="{FF2B5EF4-FFF2-40B4-BE49-F238E27FC236}">
                <a16:creationId xmlns:a16="http://schemas.microsoft.com/office/drawing/2014/main" id="{698CF644-5DE4-4C31-963B-97F8A3C4B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5286" y="2329419"/>
            <a:ext cx="264170" cy="2626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A977F3-9ECC-4707-B7E0-1D093F341E5E}"/>
              </a:ext>
            </a:extLst>
          </p:cNvPr>
          <p:cNvSpPr txBox="1"/>
          <p:nvPr/>
        </p:nvSpPr>
        <p:spPr>
          <a:xfrm>
            <a:off x="4373625" y="4045677"/>
            <a:ext cx="110611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бір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көзден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сатып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алу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құрылымын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негіздерін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қысқарту</a:t>
            </a:r>
            <a:endParaRPr lang="ru-RU" sz="1050" kern="12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A75C5-391C-4573-9376-01085D53AAC0}"/>
              </a:ext>
            </a:extLst>
          </p:cNvPr>
          <p:cNvSpPr txBox="1"/>
          <p:nvPr/>
        </p:nvSpPr>
        <p:spPr>
          <a:xfrm>
            <a:off x="4138541" y="3445512"/>
            <a:ext cx="15162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2022-2030жж. </a:t>
            </a:r>
            <a:r>
              <a:rPr lang="ru-RU" sz="1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ЖІӨ-</a:t>
            </a:r>
            <a:r>
              <a:rPr lang="ru-RU" sz="1000" b="1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</a:t>
            </a:r>
            <a:r>
              <a:rPr lang="ru-RU" sz="1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шаққанда</a:t>
            </a:r>
            <a:r>
              <a:rPr lang="ru-RU" sz="10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21,2%-дан </a:t>
            </a:r>
            <a:r>
              <a:rPr lang="ru-RU" sz="10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көп</a:t>
            </a:r>
            <a:r>
              <a:rPr lang="ru-RU" sz="10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емес</a:t>
            </a:r>
            <a:endParaRPr lang="ru-RU" sz="1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418001-33E1-4AAE-B7F1-EA66D78252CF}"/>
              </a:ext>
            </a:extLst>
          </p:cNvPr>
          <p:cNvSpPr txBox="1"/>
          <p:nvPr/>
        </p:nvSpPr>
        <p:spPr>
          <a:xfrm>
            <a:off x="6523605" y="4845896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Бесплатное фото Игра из деревянных элементов, представляющих финансовую борьбу">
            <a:extLst>
              <a:ext uri="{FF2B5EF4-FFF2-40B4-BE49-F238E27FC236}">
                <a16:creationId xmlns:a16="http://schemas.microsoft.com/office/drawing/2014/main" id="{5D5AC781-46B0-4FFD-9635-65FE3BE3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2" y="3251235"/>
            <a:ext cx="4876134" cy="16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00;p59">
            <a:extLst>
              <a:ext uri="{FF2B5EF4-FFF2-40B4-BE49-F238E27FC236}">
                <a16:creationId xmlns:a16="http://schemas.microsoft.com/office/drawing/2014/main" id="{89798A02-376C-4C0C-ABA5-7B9B54B8A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387" y="176252"/>
            <a:ext cx="663840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ru-RU" sz="17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АУДИТОРЛЫҚ ПАЛАТАНЫҢ НЕГІЗГІ МІНДЕТТЕРІ</a:t>
            </a:r>
            <a:r>
              <a:rPr lang="en" sz="17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6EBB4-9BCE-4E68-97ED-029A297C709A}"/>
              </a:ext>
            </a:extLst>
          </p:cNvPr>
          <p:cNvSpPr txBox="1"/>
          <p:nvPr/>
        </p:nvSpPr>
        <p:spPr>
          <a:xfrm>
            <a:off x="561600" y="1698303"/>
            <a:ext cx="56657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II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Мемлекеттік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басқаруды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жақсарту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мақсатында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ұлттық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ресурстардың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тиімді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пайдаланылуына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кедергі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келтіретін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sz="1800" b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жүйелі</a:t>
            </a:r>
            <a:r>
              <a:rPr lang="ru-RU" sz="18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кемшіліктерді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АНЫҚТАУ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ОЛАРДЫ ЖОЮҒА ҚАТЫСТЫ ШЕШІМДЕР ӘЗІРЛЕУ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B8FC2-E010-43D9-8ABE-ACD7758136BA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CF3AB-8747-EFE3-7A4F-5AA8649B6C05}"/>
              </a:ext>
            </a:extLst>
          </p:cNvPr>
          <p:cNvSpPr txBox="1"/>
          <p:nvPr/>
        </p:nvSpPr>
        <p:spPr>
          <a:xfrm>
            <a:off x="561600" y="705776"/>
            <a:ext cx="56657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Қаржылық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бұзушылықтарды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мемлекет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тік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ресурстардың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тиімсіз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жоспарлануы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пайдаланылуын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АНЫҚТАУ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D3AB6-D422-5F83-9177-83D2EDFF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0" y="273844"/>
            <a:ext cx="6292800" cy="849356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SzPts val="2800"/>
            </a:pPr>
            <a:r>
              <a:rPr lang="ru-RU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ҚАЗАҚСТАННЫҢ ЭКОНОМИКАСЫНА АЙТАРЛЫҚТАЙ ЫҚПАЛЫН ТИГІЗЕТІН СЫРТҚЫ ЖӘНЕ ІШКІ ФАКТОРЛАР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71BB0-ED05-E0BE-8F71-0E1077AB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68" y="1277736"/>
            <a:ext cx="6166379" cy="34609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Геосаяси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тұрақсыздық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Ресейге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санкциялардың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жанама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рейтингісінің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шикізатқа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тәуелділігі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бағасының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(99,8 АҚШ доллары)</a:t>
            </a: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инфляция</a:t>
            </a: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борышқа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шығыстардың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халқының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теңсіздігінің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5D63C-9FCE-41D9-8955-637DF1C73149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2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Топ 132">
            <a:extLst>
              <a:ext uri="{FF2B5EF4-FFF2-40B4-BE49-F238E27FC236}">
                <a16:creationId xmlns:a16="http://schemas.microsoft.com/office/drawing/2014/main" id="{E71AB783-AC72-4530-90C3-781CB2F1B6BB}"/>
              </a:ext>
            </a:extLst>
          </p:cNvPr>
          <p:cNvGrpSpPr>
            <a:grpSpLocks/>
          </p:cNvGrpSpPr>
          <p:nvPr/>
        </p:nvGrpSpPr>
        <p:grpSpPr bwMode="auto">
          <a:xfrm>
            <a:off x="-1298880" y="462592"/>
            <a:ext cx="338060" cy="334835"/>
            <a:chOff x="484552" y="4700198"/>
            <a:chExt cx="206152" cy="206152"/>
          </a:xfrm>
        </p:grpSpPr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4E6CD284-E326-458A-AC6C-1BA65393D17D}"/>
                </a:ext>
              </a:extLst>
            </p:cNvPr>
            <p:cNvSpPr/>
            <p:nvPr/>
          </p:nvSpPr>
          <p:spPr>
            <a:xfrm>
              <a:off x="484552" y="4700198"/>
              <a:ext cx="206152" cy="206152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o-KR" altLang="en-US" sz="1519" kern="1200" dirty="0">
                <a:solidFill>
                  <a:prstClr val="white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58" name="Chevron 34">
              <a:extLst>
                <a:ext uri="{FF2B5EF4-FFF2-40B4-BE49-F238E27FC236}">
                  <a16:creationId xmlns:a16="http://schemas.microsoft.com/office/drawing/2014/main" id="{6997EDD0-E582-4B85-B647-A28B20A66369}"/>
                </a:ext>
              </a:extLst>
            </p:cNvPr>
            <p:cNvSpPr/>
            <p:nvPr/>
          </p:nvSpPr>
          <p:spPr>
            <a:xfrm>
              <a:off x="551155" y="4747772"/>
              <a:ext cx="72946" cy="107833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o-KR" altLang="en-US" sz="1519" kern="1200" dirty="0">
                <a:solidFill>
                  <a:prstClr val="white"/>
                </a:solidFill>
                <a:ea typeface="굴림" panose="020B0600000101010101" pitchFamily="34" charset="-127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69091B2-FCA4-4B01-AFF4-843E88AB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1612963"/>
            <a:ext cx="47498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2.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Ақшалай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азық-түлік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тауарларына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жұмсалуы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050" dirty="0"/>
          </a:p>
        </p:txBody>
      </p:sp>
      <p:sp>
        <p:nvSpPr>
          <p:cNvPr id="61" name="TextBox 22">
            <a:extLst>
              <a:ext uri="{FF2B5EF4-FFF2-40B4-BE49-F238E27FC236}">
                <a16:creationId xmlns:a16="http://schemas.microsoft.com/office/drawing/2014/main" id="{2FFDDB65-977F-47A8-BEEB-E7D89C9A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2527058"/>
            <a:ext cx="40075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4. </a:t>
            </a:r>
            <a:r>
              <a:rPr lang="ru-RU" altLang="en-US" sz="1050" b="1" dirty="0" err="1"/>
              <a:t>Халықтың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табысы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ең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төмен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топтарының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өсуі</a:t>
            </a:r>
            <a:endParaRPr lang="ru-RU" altLang="en-US" sz="1050" b="1" dirty="0"/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BE31EF9E-08F2-487A-AED0-A0CFFA5B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64" y="1985911"/>
            <a:ext cx="661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29%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pic>
        <p:nvPicPr>
          <p:cNvPr id="63" name="Сурет 25">
            <a:extLst>
              <a:ext uri="{FF2B5EF4-FFF2-40B4-BE49-F238E27FC236}">
                <a16:creationId xmlns:a16="http://schemas.microsoft.com/office/drawing/2014/main" id="{26804644-9CAD-47EF-B9DB-4B1C5F62F6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3123" y="1033297"/>
            <a:ext cx="394176" cy="394176"/>
          </a:xfrm>
          <a:prstGeom prst="rect">
            <a:avLst/>
          </a:prstGeom>
        </p:spPr>
      </p:pic>
      <p:sp>
        <p:nvSpPr>
          <p:cNvPr id="64" name="TextBox 26">
            <a:extLst>
              <a:ext uri="{FF2B5EF4-FFF2-40B4-BE49-F238E27FC236}">
                <a16:creationId xmlns:a16="http://schemas.microsoft.com/office/drawing/2014/main" id="{5F8A90D9-A3BB-4984-8460-1A5EDC96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1995178"/>
            <a:ext cx="49118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3. </a:t>
            </a:r>
            <a:r>
              <a:rPr lang="ru-RU" altLang="en-US" sz="1050" b="1" dirty="0" err="1"/>
              <a:t>Орташа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тағайындалған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зейнетақының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орташа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жалақыға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қатысты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үлесі</a:t>
            </a:r>
            <a:r>
              <a:rPr lang="ru-RU" altLang="en-US" sz="1050" b="1" dirty="0"/>
              <a:t> </a:t>
            </a:r>
            <a:r>
              <a:rPr lang="ru-RU" altLang="en-US" sz="900" i="1" dirty="0"/>
              <a:t>(</a:t>
            </a:r>
            <a:r>
              <a:rPr lang="ru-RU" altLang="en-US" sz="900" i="1" dirty="0" err="1"/>
              <a:t>халықаралық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деңгейдің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ең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төмені</a:t>
            </a:r>
            <a:r>
              <a:rPr lang="ru-RU" altLang="en-US" sz="900" i="1" dirty="0"/>
              <a:t>  - 40% </a:t>
            </a:r>
            <a:r>
              <a:rPr lang="ru-RU" altLang="en-US" sz="900" i="1" dirty="0" err="1"/>
              <a:t>болғанда</a:t>
            </a:r>
            <a:r>
              <a:rPr lang="ru-RU" altLang="en-US" sz="900" i="1" dirty="0"/>
              <a:t>) </a:t>
            </a:r>
            <a:endParaRPr lang="ru-RU" altLang="en-US" sz="1050" i="1" dirty="0"/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1A1A90EE-89A0-4B40-88F3-478F9BFAE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026" y="2503975"/>
            <a:ext cx="780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500" b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ko-KR" sz="1200" dirty="0"/>
              <a:t>0,24 </a:t>
            </a:r>
            <a:r>
              <a:rPr lang="ru-RU" altLang="ko-KR" sz="1200" dirty="0" err="1"/>
              <a:t>п.т</a:t>
            </a:r>
            <a:r>
              <a:rPr lang="ru-RU" altLang="ko-KR" sz="1200" dirty="0"/>
              <a:t>.</a:t>
            </a:r>
            <a:endParaRPr lang="ko-KR" altLang="en-US" sz="1200" dirty="0"/>
          </a:p>
        </p:txBody>
      </p:sp>
      <p:sp>
        <p:nvSpPr>
          <p:cNvPr id="70" name="TextBox 31">
            <a:extLst>
              <a:ext uri="{FF2B5EF4-FFF2-40B4-BE49-F238E27FC236}">
                <a16:creationId xmlns:a16="http://schemas.microsoft.com/office/drawing/2014/main" id="{341FC6D5-3C77-4C5F-A83E-EE3B372A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64" y="2908309"/>
            <a:ext cx="9666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11-15 </a:t>
            </a:r>
            <a:r>
              <a:rPr lang="ru-RU" altLang="ko-KR" sz="1200" b="1" dirty="0" err="1">
                <a:solidFill>
                  <a:srgbClr val="003BA3"/>
                </a:solidFill>
              </a:rPr>
              <a:t>жыл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977C7F-BAB4-4006-AA2C-24996DED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2908309"/>
            <a:ext cx="49274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5. </a:t>
            </a:r>
            <a:r>
              <a:rPr lang="ru-RU" altLang="en-US" sz="1050" b="1" dirty="0" err="1"/>
              <a:t>Халықтың</a:t>
            </a:r>
            <a:r>
              <a:rPr lang="ru-RU" altLang="en-US" sz="1050" dirty="0"/>
              <a:t> </a:t>
            </a:r>
            <a:r>
              <a:rPr lang="ru-RU" altLang="en-US" sz="1050" dirty="0" err="1"/>
              <a:t>тұрғын</a:t>
            </a:r>
            <a:r>
              <a:rPr lang="ru-RU" altLang="en-US" sz="1050" dirty="0"/>
              <a:t> </a:t>
            </a:r>
            <a:r>
              <a:rPr lang="ru-RU" altLang="en-US" sz="1050" dirty="0" err="1"/>
              <a:t>үй</a:t>
            </a:r>
            <a:r>
              <a:rPr lang="ru-RU" altLang="en-US" sz="1050" dirty="0"/>
              <a:t> </a:t>
            </a:r>
            <a:r>
              <a:rPr lang="ru-RU" altLang="en-US" sz="1050" dirty="0" err="1"/>
              <a:t>сатып</a:t>
            </a:r>
            <a:r>
              <a:rPr lang="ru-RU" altLang="en-US" sz="1050" dirty="0"/>
              <a:t> </a:t>
            </a:r>
            <a:r>
              <a:rPr lang="ru-RU" altLang="en-US" sz="1050" dirty="0" err="1"/>
              <a:t>алу</a:t>
            </a:r>
            <a:r>
              <a:rPr lang="ru-RU" altLang="en-US" sz="1050" dirty="0"/>
              <a:t> </a:t>
            </a:r>
            <a:r>
              <a:rPr lang="ru-RU" altLang="en-US" sz="1050" dirty="0" err="1"/>
              <a:t>үшін</a:t>
            </a:r>
            <a:r>
              <a:rPr lang="ru-RU" altLang="en-US" sz="1050" dirty="0"/>
              <a:t> </a:t>
            </a:r>
            <a:r>
              <a:rPr lang="ru-RU" altLang="en-US" sz="1050" b="1" dirty="0" err="1"/>
              <a:t>жинақтау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қабілетінің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төмен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болуы</a:t>
            </a:r>
            <a:r>
              <a:rPr lang="ru-RU" altLang="en-US" sz="1050" dirty="0"/>
              <a:t> </a:t>
            </a:r>
            <a:r>
              <a:rPr lang="ru-RU" altLang="en-US" sz="900" i="1" dirty="0"/>
              <a:t>(</a:t>
            </a:r>
            <a:r>
              <a:rPr lang="ru-RU" altLang="en-US" sz="900" i="1" dirty="0" err="1"/>
              <a:t>тұрғын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үйдің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қолжетімділік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коэффициенті</a:t>
            </a:r>
            <a:r>
              <a:rPr lang="ru-RU" altLang="en-US" sz="900" i="1" dirty="0"/>
              <a:t>) </a:t>
            </a:r>
            <a:endParaRPr lang="ru-RU" altLang="en-US" sz="1050" i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C14673-C7EE-498F-A141-66E0FAF1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274" y="3423451"/>
            <a:ext cx="900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29-дан 12</a:t>
            </a:r>
          </a:p>
          <a:p>
            <a:pPr algn="ctr"/>
            <a:r>
              <a:rPr lang="ru-RU" altLang="ko-KR" sz="800" i="1" dirty="0"/>
              <a:t>(АШМ </a:t>
            </a:r>
            <a:r>
              <a:rPr lang="ru-RU" altLang="ko-KR" sz="800" i="1" dirty="0" err="1"/>
              <a:t>деректері</a:t>
            </a:r>
            <a:r>
              <a:rPr lang="ru-RU" altLang="ko-KR" sz="800" i="1" dirty="0"/>
              <a:t>) </a:t>
            </a:r>
            <a:endParaRPr lang="ko-KR" altLang="en-US" sz="800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1E20E6-CC32-456D-A95D-C3984784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99" y="3431809"/>
            <a:ext cx="48602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050" b="1" dirty="0"/>
              <a:t>6. </a:t>
            </a:r>
            <a:r>
              <a:rPr lang="ru-RU" altLang="en-US" sz="1050" b="1" dirty="0" err="1"/>
              <a:t>Ішкі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өндіріс</a:t>
            </a:r>
            <a:r>
              <a:rPr lang="kk-KZ" altLang="en-US" sz="1050" b="1" dirty="0"/>
              <a:t>пен</a:t>
            </a:r>
            <a:r>
              <a:rPr lang="ru-RU" altLang="en-US" sz="1050" b="1" dirty="0"/>
              <a:t> </a:t>
            </a:r>
            <a:r>
              <a:rPr lang="ru-RU" altLang="en-US" sz="1050" dirty="0" err="1"/>
              <a:t>толық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қамтамасыз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етілген</a:t>
            </a:r>
            <a:r>
              <a:rPr lang="ru-RU" altLang="en-US" sz="1050" b="1" dirty="0"/>
              <a:t> </a:t>
            </a:r>
            <a:r>
              <a:rPr lang="ru-RU" altLang="en-US" sz="1050" dirty="0" err="1"/>
              <a:t>әлеуметтік</a:t>
            </a:r>
            <a:r>
              <a:rPr lang="ru-RU" altLang="en-US" sz="1050" dirty="0"/>
              <a:t> </a:t>
            </a:r>
            <a:r>
              <a:rPr lang="ru-RU" altLang="en-US" sz="1050" dirty="0" err="1"/>
              <a:t>маңызы</a:t>
            </a:r>
            <a:r>
              <a:rPr lang="ru-RU" altLang="en-US" sz="1050" dirty="0"/>
              <a:t> бар </a:t>
            </a:r>
            <a:r>
              <a:rPr lang="ru-RU" altLang="en-US" sz="1050" dirty="0" err="1"/>
              <a:t>тамақ</a:t>
            </a:r>
            <a:r>
              <a:rPr lang="ru-RU" altLang="en-US" sz="1050" dirty="0"/>
              <a:t> </a:t>
            </a:r>
            <a:r>
              <a:rPr lang="ru-RU" altLang="en-US" sz="1050"/>
              <a:t>өнімдерінің </a:t>
            </a:r>
            <a:r>
              <a:rPr lang="ru-RU" altLang="en-US" sz="1050" b="1" dirty="0"/>
              <a:t>саны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B4CB5B-5D78-4280-A414-3A7F2456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59" y="3997491"/>
            <a:ext cx="1258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30%-дан </a:t>
            </a:r>
            <a:r>
              <a:rPr lang="ru-RU" altLang="ko-KR" sz="1200" b="1" dirty="0" err="1">
                <a:solidFill>
                  <a:srgbClr val="003BA3"/>
                </a:solidFill>
              </a:rPr>
              <a:t>көп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AA75D4-8F7B-4A31-BF5D-99D3E31C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0" y="3955309"/>
            <a:ext cx="486021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7. </a:t>
            </a:r>
            <a:r>
              <a:rPr lang="ru-RU" altLang="en-US" sz="1050" b="1" dirty="0" err="1"/>
              <a:t>Денсаулық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сақтауға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жұмсалатын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жеке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шығыстардың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деңгейі</a:t>
            </a:r>
            <a:r>
              <a:rPr lang="ru-RU" altLang="en-US" sz="1050" dirty="0"/>
              <a:t> </a:t>
            </a:r>
          </a:p>
          <a:p>
            <a:pPr algn="just"/>
            <a:r>
              <a:rPr lang="ru-RU" altLang="en-US" sz="900" i="1" dirty="0"/>
              <a:t>(ДСҰ </a:t>
            </a:r>
            <a:r>
              <a:rPr lang="ru-RU" altLang="en-US" sz="900" i="1" dirty="0" err="1"/>
              <a:t>ұсынымы</a:t>
            </a:r>
            <a:r>
              <a:rPr lang="ru-RU" altLang="en-US" sz="900" i="1" dirty="0"/>
              <a:t> – ЖІӨ-</a:t>
            </a:r>
            <a:r>
              <a:rPr lang="ru-RU" altLang="en-US" sz="900" i="1" dirty="0" err="1"/>
              <a:t>нің</a:t>
            </a:r>
            <a:r>
              <a:rPr lang="ru-RU" altLang="en-US" sz="900" i="1" dirty="0"/>
              <a:t> 20%-</a:t>
            </a:r>
            <a:r>
              <a:rPr lang="ru-RU" altLang="en-US" sz="900" i="1" dirty="0" err="1"/>
              <a:t>нан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көп</a:t>
            </a:r>
            <a:r>
              <a:rPr lang="ru-RU" altLang="en-US" sz="900" i="1" dirty="0"/>
              <a:t> </a:t>
            </a:r>
            <a:r>
              <a:rPr lang="ru-RU" altLang="en-US" sz="900" i="1" dirty="0" err="1"/>
              <a:t>емес</a:t>
            </a:r>
            <a:r>
              <a:rPr lang="ru-RU" altLang="en-US" sz="900" i="1" dirty="0"/>
              <a:t>)</a:t>
            </a:r>
            <a:endParaRPr lang="ru-RU" altLang="en-US" sz="1050" i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D3DB4C1-7070-44D5-80BD-E66BACB8DD86}"/>
              </a:ext>
            </a:extLst>
          </p:cNvPr>
          <p:cNvCxnSpPr>
            <a:cxnSpLocks/>
          </p:cNvCxnSpPr>
          <p:nvPr/>
        </p:nvCxnSpPr>
        <p:spPr>
          <a:xfrm>
            <a:off x="5340591" y="1167238"/>
            <a:ext cx="0" cy="3756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089781-80F7-4E6B-8122-FAE48BBE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8" y="4400531"/>
            <a:ext cx="492749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8. </a:t>
            </a:r>
            <a:r>
              <a:rPr lang="ru-RU" altLang="en-US" sz="1050" b="1" dirty="0" err="1"/>
              <a:t>Халыққа</a:t>
            </a:r>
            <a:r>
              <a:rPr lang="ru-RU" altLang="en-US" sz="1050" dirty="0"/>
              <a:t> </a:t>
            </a:r>
            <a:r>
              <a:rPr lang="ru-RU" altLang="en-US" sz="1050" dirty="0" err="1"/>
              <a:t>кәсіпкерлік</a:t>
            </a:r>
            <a:r>
              <a:rPr lang="ru-RU" altLang="en-US" sz="1050" dirty="0"/>
              <a:t> </a:t>
            </a:r>
            <a:r>
              <a:rPr lang="ru-RU" altLang="en-US" sz="1050" dirty="0" err="1"/>
              <a:t>емес</a:t>
            </a:r>
            <a:r>
              <a:rPr lang="ru-RU" altLang="en-US" sz="1050" dirty="0"/>
              <a:t> </a:t>
            </a:r>
            <a:r>
              <a:rPr lang="ru-RU" altLang="en-US" sz="1050" dirty="0" err="1"/>
              <a:t>мақсаттарға</a:t>
            </a:r>
            <a:r>
              <a:rPr lang="ru-RU" altLang="en-US" sz="1050" dirty="0"/>
              <a:t> </a:t>
            </a:r>
            <a:r>
              <a:rPr lang="ru-RU" altLang="en-US" sz="1050" b="1" dirty="0" err="1"/>
              <a:t>берілетін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кредиттердің</a:t>
            </a:r>
            <a:r>
              <a:rPr lang="ru-RU" altLang="en-US" sz="1050" b="1" dirty="0"/>
              <a:t> </a:t>
            </a:r>
            <a:r>
              <a:rPr lang="ru-RU" altLang="en-US" sz="1050" b="1" dirty="0" err="1"/>
              <a:t>өсуі</a:t>
            </a:r>
            <a:r>
              <a:rPr lang="ru-RU" altLang="en-US" sz="1050" b="1" dirty="0"/>
              <a:t> </a:t>
            </a:r>
          </a:p>
          <a:p>
            <a:pPr algn="just"/>
            <a:r>
              <a:rPr lang="ru-RU" altLang="en-US" sz="900" i="1" dirty="0"/>
              <a:t>(</a:t>
            </a:r>
            <a:r>
              <a:rPr lang="ru-RU" altLang="en-US" sz="900" i="1" dirty="0" err="1"/>
              <a:t>жалпы</a:t>
            </a:r>
            <a:r>
              <a:rPr lang="ru-RU" altLang="en-US" sz="900" i="1" dirty="0"/>
              <a:t> кредит беру </a:t>
            </a:r>
            <a:r>
              <a:rPr lang="ru-RU" altLang="en-US" sz="900" i="1" dirty="0" err="1"/>
              <a:t>көлемінде</a:t>
            </a:r>
            <a:r>
              <a:rPr lang="ru-RU" altLang="en-US" sz="900" i="1" dirty="0"/>
              <a:t> 62%)</a:t>
            </a:r>
          </a:p>
        </p:txBody>
      </p:sp>
      <p:sp>
        <p:nvSpPr>
          <p:cNvPr id="34" name="Google Shape;643;p61">
            <a:extLst>
              <a:ext uri="{FF2B5EF4-FFF2-40B4-BE49-F238E27FC236}">
                <a16:creationId xmlns:a16="http://schemas.microsoft.com/office/drawing/2014/main" id="{CCE26CBD-6ED7-4AB3-A4A4-292CA73D826D}"/>
              </a:ext>
            </a:extLst>
          </p:cNvPr>
          <p:cNvSpPr txBox="1">
            <a:spLocks/>
          </p:cNvSpPr>
          <p:nvPr/>
        </p:nvSpPr>
        <p:spPr>
          <a:xfrm>
            <a:off x="284780" y="211744"/>
            <a:ext cx="6371156" cy="53963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7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ru-RU" sz="1600" b="1" dirty="0">
                <a:solidFill>
                  <a:srgbClr val="003BA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АЗАМАТТАРДЫҢ ӘЛ-АУҚАТЫНА МАКРОЭКОНОМИКАЛЫҚ ЖАҒДАЙЛАРДЫҢ ӘСЕРІ</a:t>
            </a:r>
            <a:r>
              <a:rPr lang="ru-RU" sz="1400" b="1" dirty="0">
                <a:solidFill>
                  <a:srgbClr val="003BA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334808-FF2B-48D2-A3E0-AEC3A6FD8F81}"/>
              </a:ext>
            </a:extLst>
          </p:cNvPr>
          <p:cNvSpPr txBox="1"/>
          <p:nvPr/>
        </p:nvSpPr>
        <p:spPr>
          <a:xfrm>
            <a:off x="232607" y="1095156"/>
            <a:ext cx="4808586" cy="27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en-US" sz="1100" b="1" dirty="0" err="1"/>
              <a:t>Тұтыну</a:t>
            </a:r>
            <a:r>
              <a:rPr lang="ru-RU" altLang="en-US" sz="1100" b="1" dirty="0"/>
              <a:t> </a:t>
            </a:r>
            <a:r>
              <a:rPr lang="ru-RU" altLang="en-US" sz="1100" b="1" dirty="0" err="1"/>
              <a:t>себетінің</a:t>
            </a:r>
            <a:r>
              <a:rPr lang="ru-RU" altLang="en-US" sz="1100" b="1" dirty="0"/>
              <a:t> </a:t>
            </a:r>
            <a:r>
              <a:rPr lang="ru-RU" altLang="en-US" sz="1100" b="1" dirty="0" err="1"/>
              <a:t>сапасының</a:t>
            </a:r>
            <a:r>
              <a:rPr lang="ru-RU" altLang="en-US" sz="1100" b="1" dirty="0"/>
              <a:t> </a:t>
            </a:r>
            <a:r>
              <a:rPr lang="ru-RU" altLang="en-US" sz="1100" b="1" dirty="0" err="1"/>
              <a:t>өзгеруі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1D6BE8-9429-4A85-9B54-2786842244E2}"/>
              </a:ext>
            </a:extLst>
          </p:cNvPr>
          <p:cNvSpPr txBox="1"/>
          <p:nvPr/>
        </p:nvSpPr>
        <p:spPr>
          <a:xfrm>
            <a:off x="5340590" y="1606669"/>
            <a:ext cx="15867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41%-дан 60%-</a:t>
            </a:r>
            <a:r>
              <a:rPr lang="ru-RU" sz="1000" b="1" dirty="0" err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BBB5D-8894-43C3-9855-F67EEDD9DE0C}"/>
              </a:ext>
            </a:extLst>
          </p:cNvPr>
          <p:cNvSpPr txBox="1"/>
          <p:nvPr/>
        </p:nvSpPr>
        <p:spPr>
          <a:xfrm>
            <a:off x="5521079" y="4392122"/>
            <a:ext cx="14062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b="1" dirty="0" err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</a:t>
            </a:r>
            <a:r>
              <a:rPr lang="ru-RU" sz="12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30%-</a:t>
            </a:r>
            <a:r>
              <a:rPr lang="ru-RU" sz="1050" b="1" dirty="0" err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endParaRPr lang="ru-RU" sz="12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3A978-55C5-4A46-9C30-CE786E186B18}"/>
              </a:ext>
            </a:extLst>
          </p:cNvPr>
          <p:cNvSpPr txBox="1"/>
          <p:nvPr/>
        </p:nvSpPr>
        <p:spPr>
          <a:xfrm>
            <a:off x="6534681" y="4778896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80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917A-1788-1D27-CE14-E01CC31F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2" y="196189"/>
            <a:ext cx="4982556" cy="384247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SzPts val="2800"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8A2DF-9170-64BB-7E04-EAFBD45C57DE}"/>
              </a:ext>
            </a:extLst>
          </p:cNvPr>
          <p:cNvSpPr txBox="1"/>
          <p:nvPr/>
        </p:nvSpPr>
        <p:spPr>
          <a:xfrm>
            <a:off x="138948" y="544758"/>
            <a:ext cx="6190487" cy="463114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/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Ә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леуметтік-экономикалық дамудың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тұрақтылығын қамтамасыз етті</a:t>
            </a:r>
            <a:endParaRPr lang="kk-KZ" sz="14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R="10795" algn="just">
              <a:lnSpc>
                <a:spcPct val="115000"/>
              </a:lnSpc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И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нфляцияның өсуін ескеріп,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әлеуметтік төлемдерді индекстеді</a:t>
            </a: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Халықтың табысын арттыру бағдарламасын 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іске асырды</a:t>
            </a:r>
          </a:p>
          <a:p>
            <a:pPr marR="10795" algn="just">
              <a:lnSpc>
                <a:spcPct val="115000"/>
              </a:lnSpc>
            </a:pP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      (3 млн-</a:t>
            </a:r>
            <a:r>
              <a:rPr lang="ru-RU" sz="10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нан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астам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адамның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жалақысы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i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көтерілді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)</a:t>
            </a: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2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160</a:t>
            </a:r>
            <a:r>
              <a:rPr lang="kk-KZ" sz="32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жаңа өндірістік объектіні</a:t>
            </a:r>
            <a:r>
              <a:rPr lang="kk-KZ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(тамақ, жеңіл және химия өнеркәсібі, машина жасау, фармацевтика, мұнай өңдеу және т.б.)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пайдалануға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берді</a:t>
            </a: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583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мың 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жаңа жұмыс орнын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ашты</a:t>
            </a:r>
            <a:endParaRPr lang="kk-KZ" sz="14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Экономикаға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2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28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млрд АҚШ </a:t>
            </a:r>
            <a:r>
              <a:rPr lang="ru-RU" b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долларына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инвестициялар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ru-RU" b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тартты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R="10795" algn="just">
              <a:lnSpc>
                <a:spcPct val="115000"/>
              </a:lnSpc>
            </a:pPr>
            <a:endParaRPr lang="ru-RU" sz="1000" kern="1200" dirty="0">
              <a:solidFill>
                <a:srgbClr val="FF0000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Пайдаланылмай жатқан </a:t>
            </a:r>
            <a:r>
              <a:rPr lang="kk-KZ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5,2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млн га ауыл шаруашылығы жерлерін 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мемлекет меншігіне қайтарды</a:t>
            </a:r>
            <a:endParaRPr lang="kk-KZ" sz="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Қазақстанға</a:t>
            </a:r>
            <a:r>
              <a:rPr lang="kk-KZ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2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kk-KZ" sz="20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шетелдік ірі  </a:t>
            </a:r>
            <a:r>
              <a:rPr lang="kk-KZ" sz="14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компанияны </a:t>
            </a:r>
            <a:r>
              <a:rPr lang="kk-KZ" sz="1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орналастырды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4CA9E-FDC3-46F5-91F5-B51AD75D38E5}"/>
              </a:ext>
            </a:extLst>
          </p:cNvPr>
          <p:cNvSpPr txBox="1"/>
          <p:nvPr/>
        </p:nvSpPr>
        <p:spPr>
          <a:xfrm>
            <a:off x="6622077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EF06AF15-4762-5800-32BB-0A370963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4925" y="1028586"/>
            <a:ext cx="436693" cy="436693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47427879-37AB-A88B-7619-F3E63833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2359" y="1625801"/>
            <a:ext cx="436693" cy="436693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C43A0513-ADF9-F204-4953-77779EB65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7465" y="2276108"/>
            <a:ext cx="436693" cy="436693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46459CE1-4FD5-F3F6-30CF-61D56A07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2873846"/>
            <a:ext cx="436693" cy="436693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0999400D-9F1E-37AA-650C-D202EA0E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4080115"/>
            <a:ext cx="436693" cy="436693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6283936B-DE46-980A-74B4-CB3C2E11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3379745"/>
            <a:ext cx="436693" cy="436693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7D175156-E861-1480-D2F9-A4B116E5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547" y="4569817"/>
            <a:ext cx="436693" cy="4366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C3187D-404D-E253-AACE-E5503615DD22}"/>
              </a:ext>
            </a:extLst>
          </p:cNvPr>
          <p:cNvSpPr txBox="1"/>
          <p:nvPr/>
        </p:nvSpPr>
        <p:spPr>
          <a:xfrm>
            <a:off x="344185" y="-74797"/>
            <a:ext cx="7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600"/>
                </a:solidFill>
              </a:rPr>
              <a:t>!!!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D233E2DC-340F-1EB0-F501-EC7AF575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866" y="488491"/>
            <a:ext cx="461374" cy="4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DB0233-FEB1-4EEC-B538-0E37CD153506}"/>
              </a:ext>
            </a:extLst>
          </p:cNvPr>
          <p:cNvGrpSpPr/>
          <p:nvPr/>
        </p:nvGrpSpPr>
        <p:grpSpPr>
          <a:xfrm rot="10800000">
            <a:off x="5632325" y="529524"/>
            <a:ext cx="445558" cy="414624"/>
            <a:chOff x="374468" y="3899336"/>
            <a:chExt cx="445558" cy="414624"/>
          </a:xfrm>
          <a:solidFill>
            <a:srgbClr val="C00000"/>
          </a:solidFill>
        </p:grpSpPr>
        <p:sp>
          <p:nvSpPr>
            <p:cNvPr id="42" name="Көрсеткі: бұрыштық 123">
              <a:extLst>
                <a:ext uri="{FF2B5EF4-FFF2-40B4-BE49-F238E27FC236}">
                  <a16:creationId xmlns:a16="http://schemas.microsoft.com/office/drawing/2014/main" id="{EBAF891A-54BE-4286-9B66-FBAA4A214954}"/>
                </a:ext>
              </a:extLst>
            </p:cNvPr>
            <p:cNvSpPr/>
            <p:nvPr/>
          </p:nvSpPr>
          <p:spPr>
            <a:xfrm>
              <a:off x="374468" y="3899336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  <p:sp>
          <p:nvSpPr>
            <p:cNvPr id="43" name="Көрсеткі: бұрыштық 123">
              <a:extLst>
                <a:ext uri="{FF2B5EF4-FFF2-40B4-BE49-F238E27FC236}">
                  <a16:creationId xmlns:a16="http://schemas.microsoft.com/office/drawing/2014/main" id="{B54125B6-A916-4B74-B55C-0A7A0EDA473C}"/>
                </a:ext>
              </a:extLst>
            </p:cNvPr>
            <p:cNvSpPr/>
            <p:nvPr/>
          </p:nvSpPr>
          <p:spPr>
            <a:xfrm>
              <a:off x="487729" y="3903194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  <p:sp>
          <p:nvSpPr>
            <p:cNvPr id="46" name="Көрсеткі: бұрыштық 123">
              <a:extLst>
                <a:ext uri="{FF2B5EF4-FFF2-40B4-BE49-F238E27FC236}">
                  <a16:creationId xmlns:a16="http://schemas.microsoft.com/office/drawing/2014/main" id="{1B96AA34-5F09-4D4E-8636-3C27825AD54E}"/>
                </a:ext>
              </a:extLst>
            </p:cNvPr>
            <p:cNvSpPr/>
            <p:nvPr/>
          </p:nvSpPr>
          <p:spPr>
            <a:xfrm>
              <a:off x="605713" y="3903194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EDF9B3D-E2B7-40E1-AC38-20416F898F39}"/>
              </a:ext>
            </a:extLst>
          </p:cNvPr>
          <p:cNvSpPr txBox="1"/>
          <p:nvPr/>
        </p:nvSpPr>
        <p:spPr>
          <a:xfrm>
            <a:off x="592918" y="382893"/>
            <a:ext cx="4954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МЕМЛЕКЕТТІК БАСҚАРУ ӘСЕРІНІҢ ТӨМЕНДЕУ СЕБЕПТЕРІ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D489BE9-FDBE-4836-8810-7547E7D8DAC1}"/>
              </a:ext>
            </a:extLst>
          </p:cNvPr>
          <p:cNvSpPr/>
          <p:nvPr/>
        </p:nvSpPr>
        <p:spPr>
          <a:xfrm>
            <a:off x="720436" y="1151739"/>
            <a:ext cx="5723127" cy="33931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B14BDD-6C9B-485A-BA10-B30056CD85F0}"/>
              </a:ext>
            </a:extLst>
          </p:cNvPr>
          <p:cNvSpPr txBox="1"/>
          <p:nvPr/>
        </p:nvSpPr>
        <p:spPr>
          <a:xfrm>
            <a:off x="837601" y="1324828"/>
            <a:ext cx="5182797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indent="-171450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макроэкономикалық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болжаудағы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олқылықтар</a:t>
            </a: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kk-KZ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ӘЭДБ-ны </a:t>
            </a:r>
            <a:r>
              <a:rPr lang="kk-KZ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өсу төмендеген кезеңдерде ЖІӨ-нің бөлінуіне факторлардың әсерін және </a:t>
            </a:r>
            <a:r>
              <a:rPr lang="kk-KZ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бюджет қаражатын жоспарлау мен игерудің </a:t>
            </a:r>
            <a:r>
              <a:rPr lang="kk-KZ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сапасын бағаламай </a:t>
            </a:r>
            <a:r>
              <a:rPr lang="kk-KZ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қалыптастыру</a:t>
            </a:r>
            <a:endParaRPr lang="kk-KZ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defRPr/>
            </a:pP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kk-KZ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ұлттық және ведомстволық статистиканың </a:t>
            </a:r>
            <a:r>
              <a:rPr lang="kk-KZ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бірыңғай архитектурасының болмауы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бюджетті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жоспарлауда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алысты</a:t>
            </a: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болжамау</a:t>
            </a: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kk-KZ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мемлекеттік жоспарлау </a:t>
            </a:r>
            <a:r>
              <a:rPr lang="kk-KZ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жүйесінде</a:t>
            </a:r>
            <a:r>
              <a:rPr lang="kk-KZ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өмір сүру сапасы деңгейінің</a:t>
            </a:r>
            <a:r>
              <a:rPr lang="kk-KZ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бірыңғай стандартталған көрсеткішінің болмауы</a:t>
            </a:r>
            <a:endParaRPr lang="kk-KZ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defRPr/>
            </a:pP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бөлінетін қаражат пен әлеуметтік-экономикалық нәтижелер арасында </a:t>
            </a:r>
            <a:r>
              <a:rPr lang="kk-KZ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байланыстың нашар болуы</a:t>
            </a: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B99BE-DADE-46D8-8388-A6F6273CA44C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1"/>
          <p:cNvSpPr txBox="1">
            <a:spLocks noGrp="1"/>
          </p:cNvSpPr>
          <p:nvPr>
            <p:ph type="subTitle" idx="1"/>
          </p:nvPr>
        </p:nvSpPr>
        <p:spPr>
          <a:xfrm>
            <a:off x="3014592" y="969942"/>
            <a:ext cx="1527512" cy="306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spcAft>
                <a:spcPts val="1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ТҮСІМДЕР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subTitle" idx="2"/>
          </p:nvPr>
        </p:nvSpPr>
        <p:spPr>
          <a:xfrm>
            <a:off x="4867380" y="947413"/>
            <a:ext cx="1696275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20,1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</a:pPr>
            <a:endParaRPr lang="ru-RU" sz="200" dirty="0">
              <a:solidFill>
                <a:srgbClr val="4A8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24%-</a:t>
            </a: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Google Shape;634;p61"/>
          <p:cNvSpPr txBox="1">
            <a:spLocks noGrp="1"/>
          </p:cNvSpPr>
          <p:nvPr>
            <p:ph type="subTitle" idx="4"/>
          </p:nvPr>
        </p:nvSpPr>
        <p:spPr>
          <a:xfrm>
            <a:off x="1083488" y="2289582"/>
            <a:ext cx="1981767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ru-RU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726,2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Қаржыминінің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МКК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7" name="Google Shape;637;p61"/>
          <p:cNvSpPr txBox="1">
            <a:spLocks noGrp="1"/>
          </p:cNvSpPr>
          <p:nvPr>
            <p:ph type="subTitle" idx="6"/>
          </p:nvPr>
        </p:nvSpPr>
        <p:spPr>
          <a:xfrm>
            <a:off x="236831" y="4037614"/>
            <a:ext cx="1696275" cy="306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болжам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8" name="Google Shape;638;p61"/>
          <p:cNvSpPr txBox="1">
            <a:spLocks noGrp="1"/>
          </p:cNvSpPr>
          <p:nvPr>
            <p:ph type="subTitle" idx="7"/>
          </p:nvPr>
        </p:nvSpPr>
        <p:spPr>
          <a:xfrm>
            <a:off x="411836" y="4302259"/>
            <a:ext cx="1993150" cy="3128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05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(+29%)</a:t>
            </a:r>
            <a:endParaRPr sz="13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9" name="Google Shape;639;p61"/>
          <p:cNvSpPr txBox="1">
            <a:spLocks noGrp="1"/>
          </p:cNvSpPr>
          <p:nvPr>
            <p:ph type="subTitle" idx="8"/>
          </p:nvPr>
        </p:nvSpPr>
        <p:spPr>
          <a:xfrm>
            <a:off x="2462032" y="3124993"/>
            <a:ext cx="2040695" cy="107862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Aft>
                <a:spcPts val="1200"/>
              </a:spcAft>
            </a:pPr>
            <a:r>
              <a:rPr lang="ru-RU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Әсерді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бағалаусыз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салықтық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жеңілдіктердің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есепке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алынбаған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кірістері</a:t>
            </a:r>
            <a:endParaRPr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0" name="Google Shape;640;p61"/>
          <p:cNvSpPr txBox="1">
            <a:spLocks noGrp="1"/>
          </p:cNvSpPr>
          <p:nvPr>
            <p:ph type="subTitle" idx="9"/>
          </p:nvPr>
        </p:nvSpPr>
        <p:spPr>
          <a:xfrm>
            <a:off x="2754738" y="4325871"/>
            <a:ext cx="1516063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30,4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</a:t>
            </a:r>
            <a:r>
              <a:rPr lang="ru-RU" sz="105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1" name="Google Shape;641;p61"/>
          <p:cNvSpPr txBox="1">
            <a:spLocks noGrp="1"/>
          </p:cNvSpPr>
          <p:nvPr>
            <p:ph type="subTitle" idx="13"/>
          </p:nvPr>
        </p:nvSpPr>
        <p:spPr>
          <a:xfrm>
            <a:off x="4858760" y="3176865"/>
            <a:ext cx="1826289" cy="61902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Aft>
                <a:spcPts val="1200"/>
              </a:spcAft>
            </a:pP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ҚХР-мен айна-қатесіз статистика </a:t>
            </a:r>
          </a:p>
        </p:txBody>
      </p:sp>
      <p:sp>
        <p:nvSpPr>
          <p:cNvPr id="643" name="Google Shape;643;p61"/>
          <p:cNvSpPr txBox="1">
            <a:spLocks noGrp="1"/>
          </p:cNvSpPr>
          <p:nvPr>
            <p:ph type="title"/>
          </p:nvPr>
        </p:nvSpPr>
        <p:spPr>
          <a:xfrm>
            <a:off x="222600" y="274704"/>
            <a:ext cx="5436982" cy="34639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ru-RU" altLang="ru-KZ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БЮДЖЕТТІҢ КІРІС БӨЛІГІНІҢ АТҚАРЫЛУЫ</a:t>
            </a:r>
            <a:br>
              <a:rPr lang="en-US" altLang="ru-KZ" sz="1800" dirty="0">
                <a:solidFill>
                  <a:srgbClr val="002060"/>
                </a:solidFill>
                <a:latin typeface="+mj-lt"/>
              </a:rPr>
            </a:br>
            <a:endParaRPr sz="1800" dirty="0">
              <a:latin typeface="+mj-lt"/>
            </a:endParaRPr>
          </a:p>
        </p:txBody>
      </p:sp>
      <p:sp>
        <p:nvSpPr>
          <p:cNvPr id="19" name="Google Shape;199;p32">
            <a:extLst>
              <a:ext uri="{FF2B5EF4-FFF2-40B4-BE49-F238E27FC236}">
                <a16:creationId xmlns:a16="http://schemas.microsoft.com/office/drawing/2014/main" id="{F7E4C221-E064-44F0-BAC9-A5FC5C8A7036}"/>
              </a:ext>
            </a:extLst>
          </p:cNvPr>
          <p:cNvSpPr txBox="1">
            <a:spLocks/>
          </p:cNvSpPr>
          <p:nvPr/>
        </p:nvSpPr>
        <p:spPr>
          <a:xfrm>
            <a:off x="5954892" y="346357"/>
            <a:ext cx="860775" cy="241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2A77E-D93E-466B-B0E6-C68E790FA547}"/>
              </a:ext>
            </a:extLst>
          </p:cNvPr>
          <p:cNvSpPr txBox="1"/>
          <p:nvPr/>
        </p:nvSpPr>
        <p:spPr>
          <a:xfrm>
            <a:off x="1051199" y="1693175"/>
            <a:ext cx="460838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Салықтық және кедендік әкімшілендіру есебінен түскен </a:t>
            </a:r>
            <a:r>
              <a:rPr lang="kk-KZ" sz="15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қосымша түсімдер</a:t>
            </a:r>
            <a:r>
              <a:rPr lang="kk-KZ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kk-KZ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634;p61">
            <a:extLst>
              <a:ext uri="{FF2B5EF4-FFF2-40B4-BE49-F238E27FC236}">
                <a16:creationId xmlns:a16="http://schemas.microsoft.com/office/drawing/2014/main" id="{2C0465FC-2AF7-4879-BA87-2FD081CF1D2F}"/>
              </a:ext>
            </a:extLst>
          </p:cNvPr>
          <p:cNvSpPr txBox="1">
            <a:spLocks/>
          </p:cNvSpPr>
          <p:nvPr/>
        </p:nvSpPr>
        <p:spPr>
          <a:xfrm>
            <a:off x="4151608" y="2294049"/>
            <a:ext cx="1663271" cy="5429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128588" lvl="0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5763" lvl="1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2938" lvl="2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0113" lvl="3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7288" lvl="4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14463" lvl="5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1638" lvl="6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8813" lvl="7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85988" lvl="8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</a:pPr>
            <a:r>
              <a:rPr lang="ru-RU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590,2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Tx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0E52B1-6AAE-422F-97D2-ED5E8FAE5952}"/>
              </a:ext>
            </a:extLst>
          </p:cNvPr>
          <p:cNvSpPr txBox="1"/>
          <p:nvPr/>
        </p:nvSpPr>
        <p:spPr>
          <a:xfrm>
            <a:off x="106154" y="3157752"/>
            <a:ext cx="20822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параметрлерін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сапасыз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болжау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6E5F52B-977B-4CF7-BADE-6EC2D5A92A97}"/>
              </a:ext>
            </a:extLst>
          </p:cNvPr>
          <p:cNvSpPr/>
          <p:nvPr/>
        </p:nvSpPr>
        <p:spPr>
          <a:xfrm>
            <a:off x="1684218" y="4102835"/>
            <a:ext cx="273600" cy="2232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DB0B0-E06F-4434-98E9-C60687806C99}"/>
              </a:ext>
            </a:extLst>
          </p:cNvPr>
          <p:cNvSpPr txBox="1"/>
          <p:nvPr/>
        </p:nvSpPr>
        <p:spPr>
          <a:xfrm>
            <a:off x="2845244" y="4139373"/>
            <a:ext cx="1764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2018-2021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жылдары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CA52B150-30AB-4BE6-A20A-D2AB865DDE78}"/>
              </a:ext>
            </a:extLst>
          </p:cNvPr>
          <p:cNvSpPr/>
          <p:nvPr/>
        </p:nvSpPr>
        <p:spPr>
          <a:xfrm>
            <a:off x="4600987" y="4071523"/>
            <a:ext cx="273600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BC059-6EB6-4821-86FB-51B9EF67DB2A}"/>
              </a:ext>
            </a:extLst>
          </p:cNvPr>
          <p:cNvSpPr txBox="1"/>
          <p:nvPr/>
        </p:nvSpPr>
        <p:spPr>
          <a:xfrm>
            <a:off x="4811956" y="3691832"/>
            <a:ext cx="2101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5,4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АҚШ долл. 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(33%)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565CA9-CB0A-46C6-9D54-669A44033152}"/>
              </a:ext>
            </a:extLst>
          </p:cNvPr>
          <p:cNvSpPr txBox="1"/>
          <p:nvPr/>
        </p:nvSpPr>
        <p:spPr>
          <a:xfrm>
            <a:off x="5124769" y="4107244"/>
            <a:ext cx="151606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/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 млрд АҚШ долл.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A995F59E-0D7C-4807-81DA-4613308BDA34}"/>
              </a:ext>
            </a:extLst>
          </p:cNvPr>
          <p:cNvSpPr/>
          <p:nvPr/>
        </p:nvSpPr>
        <p:spPr>
          <a:xfrm rot="10800000">
            <a:off x="4558467" y="972061"/>
            <a:ext cx="308913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8663A4-1D69-4E5B-8359-74539FF2FFFF}"/>
              </a:ext>
            </a:extLst>
          </p:cNvPr>
          <p:cNvSpPr txBox="1"/>
          <p:nvPr/>
        </p:nvSpPr>
        <p:spPr>
          <a:xfrm>
            <a:off x="4367603" y="2588487"/>
            <a:ext cx="1447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ЖАП-</a:t>
            </a:r>
            <a:r>
              <a:rPr lang="ru-RU" sz="900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тың</a:t>
            </a:r>
            <a:r>
              <a:rPr lang="ru-RU" sz="90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бағалауынша</a:t>
            </a:r>
            <a:r>
              <a:rPr lang="ru-RU" sz="90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739AA9F-51BB-0D93-F13F-854D3015DDC1}"/>
              </a:ext>
            </a:extLst>
          </p:cNvPr>
          <p:cNvSpPr/>
          <p:nvPr/>
        </p:nvSpPr>
        <p:spPr>
          <a:xfrm>
            <a:off x="3362512" y="2311579"/>
            <a:ext cx="491838" cy="4409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613AE60-CEBD-992B-991E-AE57314D8501}"/>
              </a:ext>
            </a:extLst>
          </p:cNvPr>
          <p:cNvCxnSpPr>
            <a:cxnSpLocks/>
          </p:cNvCxnSpPr>
          <p:nvPr/>
        </p:nvCxnSpPr>
        <p:spPr>
          <a:xfrm>
            <a:off x="5659582" y="2312539"/>
            <a:ext cx="0" cy="2792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F61D7FB-BBFE-291E-73EB-69C333668DBD}"/>
              </a:ext>
            </a:extLst>
          </p:cNvPr>
          <p:cNvCxnSpPr/>
          <p:nvPr/>
        </p:nvCxnSpPr>
        <p:spPr>
          <a:xfrm>
            <a:off x="498764" y="2992582"/>
            <a:ext cx="55141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C43ABA-8616-2996-08DF-880165874CB8}"/>
              </a:ext>
            </a:extLst>
          </p:cNvPr>
          <p:cNvCxnSpPr/>
          <p:nvPr/>
        </p:nvCxnSpPr>
        <p:spPr>
          <a:xfrm>
            <a:off x="480879" y="1551709"/>
            <a:ext cx="55141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C1F3B146-E3C6-AD5A-454A-CAFEB397F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546" y="194600"/>
            <a:ext cx="462918" cy="4629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4CBC88-5E8A-4CFE-B770-2EAD73DB2961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43;p61">
            <a:extLst>
              <a:ext uri="{FF2B5EF4-FFF2-40B4-BE49-F238E27FC236}">
                <a16:creationId xmlns:a16="http://schemas.microsoft.com/office/drawing/2014/main" id="{FE7AF6E8-8F69-4B57-81D0-A6ED80CC4C41}"/>
              </a:ext>
            </a:extLst>
          </p:cNvPr>
          <p:cNvSpPr txBox="1">
            <a:spLocks/>
          </p:cNvSpPr>
          <p:nvPr/>
        </p:nvSpPr>
        <p:spPr>
          <a:xfrm>
            <a:off x="112048" y="166615"/>
            <a:ext cx="5436697" cy="3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altLang="ru-KZ" sz="18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БЮДЖЕТТІҢ ШЫҒЫС БӨЛІГІНІҢ АТҚАРЫЛУЫ</a:t>
            </a:r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1" name="Google Shape;199;p32">
            <a:extLst>
              <a:ext uri="{FF2B5EF4-FFF2-40B4-BE49-F238E27FC236}">
                <a16:creationId xmlns:a16="http://schemas.microsoft.com/office/drawing/2014/main" id="{96350B10-E731-43F3-9F45-57F60D3C625B}"/>
              </a:ext>
            </a:extLst>
          </p:cNvPr>
          <p:cNvSpPr txBox="1">
            <a:spLocks/>
          </p:cNvSpPr>
          <p:nvPr/>
        </p:nvSpPr>
        <p:spPr>
          <a:xfrm>
            <a:off x="5289792" y="866983"/>
            <a:ext cx="690012" cy="2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1500" dirty="0">
                <a:solidFill>
                  <a:schemeClr val="bg1"/>
                </a:solidFill>
                <a:latin typeface="+mn-lt"/>
              </a:rPr>
              <a:t>98,6%</a:t>
            </a:r>
            <a:endParaRPr lang="en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Google Shape;632;p61">
            <a:extLst>
              <a:ext uri="{FF2B5EF4-FFF2-40B4-BE49-F238E27FC236}">
                <a16:creationId xmlns:a16="http://schemas.microsoft.com/office/drawing/2014/main" id="{FB6712D2-A638-4A81-AD1D-A00B9D0E89DD}"/>
              </a:ext>
            </a:extLst>
          </p:cNvPr>
          <p:cNvSpPr txBox="1">
            <a:spLocks/>
          </p:cNvSpPr>
          <p:nvPr/>
        </p:nvSpPr>
        <p:spPr>
          <a:xfrm>
            <a:off x="227478" y="3948817"/>
            <a:ext cx="4766400" cy="2033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9A68D9-B88B-4FA0-8C8C-FD140638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478" y="779027"/>
            <a:ext cx="630931" cy="630931"/>
          </a:xfrm>
          <a:prstGeom prst="rect">
            <a:avLst/>
          </a:prstGeom>
        </p:spPr>
      </p:pic>
      <p:sp>
        <p:nvSpPr>
          <p:cNvPr id="23" name="Google Shape;631;p61">
            <a:extLst>
              <a:ext uri="{FF2B5EF4-FFF2-40B4-BE49-F238E27FC236}">
                <a16:creationId xmlns:a16="http://schemas.microsoft.com/office/drawing/2014/main" id="{B06FCDFF-2C1A-4D42-8859-AB928CB4B7ED}"/>
              </a:ext>
            </a:extLst>
          </p:cNvPr>
          <p:cNvSpPr txBox="1">
            <a:spLocks/>
          </p:cNvSpPr>
          <p:nvPr/>
        </p:nvSpPr>
        <p:spPr>
          <a:xfrm>
            <a:off x="751840" y="827366"/>
            <a:ext cx="1429173" cy="306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just" defTabSz="51435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293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2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728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41446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7163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92881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85988" indent="-128588" defTabSz="51435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ШЫҒЫСТАР</a:t>
            </a:r>
          </a:p>
        </p:txBody>
      </p:sp>
      <p:sp>
        <p:nvSpPr>
          <p:cNvPr id="24" name="Google Shape;632;p61">
            <a:extLst>
              <a:ext uri="{FF2B5EF4-FFF2-40B4-BE49-F238E27FC236}">
                <a16:creationId xmlns:a16="http://schemas.microsoft.com/office/drawing/2014/main" id="{CC3A513B-71A5-40FA-9340-E9792C607D47}"/>
              </a:ext>
            </a:extLst>
          </p:cNvPr>
          <p:cNvSpPr txBox="1">
            <a:spLocks/>
          </p:cNvSpPr>
          <p:nvPr/>
        </p:nvSpPr>
        <p:spPr>
          <a:xfrm>
            <a:off x="2368021" y="784094"/>
            <a:ext cx="1249736" cy="59356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20,1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трлн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23%-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AEB5D0-9FC3-4191-B779-96450DF5DC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28988" y="107947"/>
            <a:ext cx="550664" cy="550664"/>
          </a:xfrm>
          <a:prstGeom prst="rect">
            <a:avLst/>
          </a:prstGeom>
        </p:spPr>
      </p:pic>
      <p:sp>
        <p:nvSpPr>
          <p:cNvPr id="32" name="Google Shape;199;p32">
            <a:extLst>
              <a:ext uri="{FF2B5EF4-FFF2-40B4-BE49-F238E27FC236}">
                <a16:creationId xmlns:a16="http://schemas.microsoft.com/office/drawing/2014/main" id="{56E59EEE-683B-4E32-81E8-90580015BFC1}"/>
              </a:ext>
            </a:extLst>
          </p:cNvPr>
          <p:cNvSpPr txBox="1">
            <a:spLocks/>
          </p:cNvSpPr>
          <p:nvPr/>
        </p:nvSpPr>
        <p:spPr>
          <a:xfrm>
            <a:off x="6079652" y="243226"/>
            <a:ext cx="753424" cy="2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98,6%</a:t>
            </a:r>
            <a:endParaRPr lang="e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17C35AE8-B0B7-4010-AF7B-D74F4DB44892}"/>
              </a:ext>
            </a:extLst>
          </p:cNvPr>
          <p:cNvSpPr/>
          <p:nvPr/>
        </p:nvSpPr>
        <p:spPr>
          <a:xfrm rot="10800000">
            <a:off x="2059886" y="865751"/>
            <a:ext cx="273600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E1EFE0-0658-4ABF-AEAE-E13C9B2F9DFB}"/>
              </a:ext>
            </a:extLst>
          </p:cNvPr>
          <p:cNvSpPr txBox="1"/>
          <p:nvPr/>
        </p:nvSpPr>
        <p:spPr>
          <a:xfrm>
            <a:off x="-22564" y="1643448"/>
            <a:ext cx="297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Бюджет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әлеуметке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бағдарланған</a:t>
            </a:r>
            <a:endParaRPr lang="ru-RU" sz="11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40;p61">
            <a:extLst>
              <a:ext uri="{FF2B5EF4-FFF2-40B4-BE49-F238E27FC236}">
                <a16:creationId xmlns:a16="http://schemas.microsoft.com/office/drawing/2014/main" id="{1C543ADC-154A-4859-A91F-065679C1FFBA}"/>
              </a:ext>
            </a:extLst>
          </p:cNvPr>
          <p:cNvSpPr txBox="1">
            <a:spLocks/>
          </p:cNvSpPr>
          <p:nvPr/>
        </p:nvSpPr>
        <p:spPr>
          <a:xfrm>
            <a:off x="5528988" y="1510149"/>
            <a:ext cx="730716" cy="3905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642F3E-8715-4AC6-AB14-492E5A18FE46}"/>
              </a:ext>
            </a:extLst>
          </p:cNvPr>
          <p:cNvSpPr txBox="1"/>
          <p:nvPr/>
        </p:nvSpPr>
        <p:spPr>
          <a:xfrm>
            <a:off x="147456" y="1980924"/>
            <a:ext cx="32815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«Таза»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түсімдермен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қамтамасыз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етілу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- 28%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Google Shape;640;p61">
            <a:extLst>
              <a:ext uri="{FF2B5EF4-FFF2-40B4-BE49-F238E27FC236}">
                <a16:creationId xmlns:a16="http://schemas.microsoft.com/office/drawing/2014/main" id="{7BAC4FF0-241C-4D88-9ECE-32BE384BFF77}"/>
              </a:ext>
            </a:extLst>
          </p:cNvPr>
          <p:cNvSpPr txBox="1">
            <a:spLocks/>
          </p:cNvSpPr>
          <p:nvPr/>
        </p:nvSpPr>
        <p:spPr>
          <a:xfrm>
            <a:off x="5528988" y="1933366"/>
            <a:ext cx="730716" cy="3905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B59B33-07FF-4184-8117-67EEF0D0DAE1}"/>
              </a:ext>
            </a:extLst>
          </p:cNvPr>
          <p:cNvSpPr txBox="1"/>
          <p:nvPr/>
        </p:nvSpPr>
        <p:spPr>
          <a:xfrm>
            <a:off x="126243" y="3195506"/>
            <a:ext cx="39864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4.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Тиімсіз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атқарылғаны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5D9462-1083-4E92-BB6D-E487F46C63FD}"/>
              </a:ext>
            </a:extLst>
          </p:cNvPr>
          <p:cNvSpPr txBox="1"/>
          <p:nvPr/>
        </p:nvSpPr>
        <p:spPr>
          <a:xfrm>
            <a:off x="5197199" y="3073840"/>
            <a:ext cx="1476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"/>
              </a:rPr>
              <a:t>421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"/>
              </a:rPr>
              <a:t>млрд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"/>
              </a:rPr>
              <a:t>теңге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2EA564B-1934-455D-A9CF-8889F869C114}"/>
              </a:ext>
            </a:extLst>
          </p:cNvPr>
          <p:cNvCxnSpPr>
            <a:cxnSpLocks/>
          </p:cNvCxnSpPr>
          <p:nvPr/>
        </p:nvCxnSpPr>
        <p:spPr>
          <a:xfrm>
            <a:off x="5072822" y="1483923"/>
            <a:ext cx="12619" cy="3415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90C958D-5D0C-4B2C-9A1A-4582C61581CE}"/>
              </a:ext>
            </a:extLst>
          </p:cNvPr>
          <p:cNvSpPr txBox="1"/>
          <p:nvPr/>
        </p:nvSpPr>
        <p:spPr>
          <a:xfrm>
            <a:off x="132985" y="3501491"/>
            <a:ext cx="479506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5.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Бюджет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қаражатының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игерілмеуі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Желтоқсандағы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түзетулерді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есепке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алмағанда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игерілмеу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244 млрд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теңгені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құрайтын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еді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787368-C11E-4921-B9D4-B0909C5D6759}"/>
              </a:ext>
            </a:extLst>
          </p:cNvPr>
          <p:cNvSpPr txBox="1"/>
          <p:nvPr/>
        </p:nvSpPr>
        <p:spPr>
          <a:xfrm>
            <a:off x="5269316" y="3586656"/>
            <a:ext cx="1332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9973DB-7FFE-4BFA-B066-59F430CC0407}"/>
              </a:ext>
            </a:extLst>
          </p:cNvPr>
          <p:cNvSpPr txBox="1"/>
          <p:nvPr/>
        </p:nvSpPr>
        <p:spPr>
          <a:xfrm>
            <a:off x="5616096" y="3310384"/>
            <a:ext cx="7277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(+18%)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2D77AF-EAC9-40F6-8688-99CA262F8371}"/>
              </a:ext>
            </a:extLst>
          </p:cNvPr>
          <p:cNvSpPr txBox="1"/>
          <p:nvPr/>
        </p:nvSpPr>
        <p:spPr>
          <a:xfrm>
            <a:off x="235069" y="2683617"/>
            <a:ext cx="37687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FCDB7C-9DA5-43E2-BE6D-14D901FA3AF1}"/>
              </a:ext>
            </a:extLst>
          </p:cNvPr>
          <p:cNvSpPr txBox="1"/>
          <p:nvPr/>
        </p:nvSpPr>
        <p:spPr>
          <a:xfrm>
            <a:off x="147456" y="2444012"/>
            <a:ext cx="45783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Атқарылмағаны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67%-ы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бөлінбеген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резервіне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тиесілі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желтоқсан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айының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күндерінде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түзетілген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күткеніміздей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игерілмей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қалды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8ACF44-B8C8-42EA-BFFC-D8E07BD6C6BF}"/>
              </a:ext>
            </a:extLst>
          </p:cNvPr>
          <p:cNvSpPr txBox="1"/>
          <p:nvPr/>
        </p:nvSpPr>
        <p:spPr>
          <a:xfrm>
            <a:off x="5269316" y="2439346"/>
            <a:ext cx="1390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263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BE45E4-13C6-4ECA-96CB-9FF79DAC395E}"/>
              </a:ext>
            </a:extLst>
          </p:cNvPr>
          <p:cNvSpPr txBox="1"/>
          <p:nvPr/>
        </p:nvSpPr>
        <p:spPr>
          <a:xfrm>
            <a:off x="167628" y="4192904"/>
            <a:ext cx="48861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аудит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органдары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анықтаған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бұзушылықтар</a:t>
            </a:r>
            <a:r>
              <a:rPr lang="ru-RU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 – 38 млрд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9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ексеру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комиссиялары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166 млрд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9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ІМАК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ІАҚ – 34 млрд </a:t>
            </a:r>
            <a:r>
              <a:rPr lang="ru-RU" sz="9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E0F2CA-05C1-4E95-978A-8D033CF6B4EF}"/>
              </a:ext>
            </a:extLst>
          </p:cNvPr>
          <p:cNvSpPr txBox="1"/>
          <p:nvPr/>
        </p:nvSpPr>
        <p:spPr>
          <a:xfrm>
            <a:off x="5182472" y="4146335"/>
            <a:ext cx="1360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238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DEFC73-B735-4973-A317-1E121CB6B6EC}"/>
              </a:ext>
            </a:extLst>
          </p:cNvPr>
          <p:cNvSpPr txBox="1"/>
          <p:nvPr/>
        </p:nvSpPr>
        <p:spPr>
          <a:xfrm>
            <a:off x="6606900" y="4835723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3;p61">
            <a:extLst>
              <a:ext uri="{FF2B5EF4-FFF2-40B4-BE49-F238E27FC236}">
                <a16:creationId xmlns:a16="http://schemas.microsoft.com/office/drawing/2014/main" id="{C1F87388-C95C-464A-9667-FCF1DAC4F16E}"/>
              </a:ext>
            </a:extLst>
          </p:cNvPr>
          <p:cNvSpPr txBox="1">
            <a:spLocks/>
          </p:cNvSpPr>
          <p:nvPr/>
        </p:nvSpPr>
        <p:spPr>
          <a:xfrm>
            <a:off x="489600" y="222882"/>
            <a:ext cx="2743671" cy="3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altLang="ru-KZ" sz="18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ТАПШЫЛЫҚТЫ ҚАРЖЫЛАНДЫРУ</a:t>
            </a:r>
            <a:br>
              <a:rPr lang="ru-RU" altLang="ru-KZ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120FBC-CBC3-4A16-935A-01158CAD2CE8}"/>
              </a:ext>
            </a:extLst>
          </p:cNvPr>
          <p:cNvCxnSpPr>
            <a:cxnSpLocks/>
          </p:cNvCxnSpPr>
          <p:nvPr/>
        </p:nvCxnSpPr>
        <p:spPr>
          <a:xfrm flipH="1">
            <a:off x="5076800" y="1630796"/>
            <a:ext cx="2" cy="3109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0749A8-1302-4B99-AAEE-D073F589A12B}"/>
              </a:ext>
            </a:extLst>
          </p:cNvPr>
          <p:cNvSpPr txBox="1"/>
          <p:nvPr/>
        </p:nvSpPr>
        <p:spPr>
          <a:xfrm>
            <a:off x="182404" y="1674336"/>
            <a:ext cx="48601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kk-KZ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 қатысты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тапшылықтың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формальды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сақталуы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D16DB-710E-46C0-B28E-E806267370AF}"/>
              </a:ext>
            </a:extLst>
          </p:cNvPr>
          <p:cNvSpPr txBox="1"/>
          <p:nvPr/>
        </p:nvSpPr>
        <p:spPr>
          <a:xfrm>
            <a:off x="5129051" y="1674336"/>
            <a:ext cx="178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ЖІӨ-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қатысты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8,3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02454-889D-4AB0-8FFD-7C85458C157B}"/>
              </a:ext>
            </a:extLst>
          </p:cNvPr>
          <p:cNvSpPr txBox="1"/>
          <p:nvPr/>
        </p:nvSpPr>
        <p:spPr>
          <a:xfrm>
            <a:off x="287136" y="1844425"/>
            <a:ext cx="4212421" cy="39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нақтылау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(ЖІӨ-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8,1%-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ЖІӨ-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10,2%-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6EDBC-42B6-40AB-8824-46D1741483B6}"/>
              </a:ext>
            </a:extLst>
          </p:cNvPr>
          <p:cNvSpPr txBox="1"/>
          <p:nvPr/>
        </p:nvSpPr>
        <p:spPr>
          <a:xfrm>
            <a:off x="238649" y="2376354"/>
            <a:ext cx="4309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Сырттан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қарыз</a:t>
            </a:r>
            <a:r>
              <a:rPr lang="ru-RU" sz="11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1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тапшылықты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endParaRPr lang="ru-RU" sz="11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90B35-230B-4836-B9A3-329C554938CC}"/>
              </a:ext>
            </a:extLst>
          </p:cNvPr>
          <p:cNvSpPr txBox="1"/>
          <p:nvPr/>
        </p:nvSpPr>
        <p:spPr>
          <a:xfrm>
            <a:off x="5482234" y="2403842"/>
            <a:ext cx="1107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есе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1D96B-8A2B-42A8-9BB8-95D91B709C32}"/>
              </a:ext>
            </a:extLst>
          </p:cNvPr>
          <p:cNvSpPr txBox="1"/>
          <p:nvPr/>
        </p:nvSpPr>
        <p:spPr>
          <a:xfrm>
            <a:off x="238714" y="2941882"/>
            <a:ext cx="4361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борыш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шектерде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</a:t>
            </a:r>
            <a:endParaRPr lang="ru-RU" sz="1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47DCE-9B16-4948-BF8E-63EFC06CE035}"/>
              </a:ext>
            </a:extLst>
          </p:cNvPr>
          <p:cNvSpPr txBox="1"/>
          <p:nvPr/>
        </p:nvSpPr>
        <p:spPr>
          <a:xfrm>
            <a:off x="5257812" y="3144595"/>
            <a:ext cx="13727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i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(25,3 трлн </a:t>
            </a:r>
            <a:r>
              <a:rPr lang="ru-RU" sz="1050" i="1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r>
              <a:rPr lang="ru-RU" sz="1050" i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5669E-FE1D-444E-A585-78CFC4EFCCF8}"/>
              </a:ext>
            </a:extLst>
          </p:cNvPr>
          <p:cNvSpPr txBox="1"/>
          <p:nvPr/>
        </p:nvSpPr>
        <p:spPr>
          <a:xfrm>
            <a:off x="5042555" y="2918494"/>
            <a:ext cx="1770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ЖІӨ-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қатысты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lang="kk-KZ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,6</a:t>
            </a:r>
            <a:r>
              <a:rPr lang="ru-RU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DAADA-3E0E-4FCB-9156-FA05A6767C35}"/>
              </a:ext>
            </a:extLst>
          </p:cNvPr>
          <p:cNvSpPr txBox="1"/>
          <p:nvPr/>
        </p:nvSpPr>
        <p:spPr>
          <a:xfrm>
            <a:off x="227487" y="3152546"/>
            <a:ext cx="3477600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- 2030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ЖІӨ-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32%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0A716-74DE-45E8-9ED5-B66B555D794E}"/>
              </a:ext>
            </a:extLst>
          </p:cNvPr>
          <p:cNvSpPr txBox="1"/>
          <p:nvPr/>
        </p:nvSpPr>
        <p:spPr>
          <a:xfrm>
            <a:off x="240790" y="3462897"/>
            <a:ext cx="44305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еспубликалық бюджеттің барлық </a:t>
            </a:r>
            <a:r>
              <a:rPr lang="kk-K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кірісінің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25%-ы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kk-K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шығыстарының 16%-ы қарыздарды өтеуге және оларға қызмет көрсетуге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пайдаланылған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AC35-24BC-4B51-BD4A-F6B2390FE031}"/>
              </a:ext>
            </a:extLst>
          </p:cNvPr>
          <p:cNvSpPr txBox="1"/>
          <p:nvPr/>
        </p:nvSpPr>
        <p:spPr>
          <a:xfrm>
            <a:off x="5111048" y="3566893"/>
            <a:ext cx="1519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2,9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трлн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теңге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279E1-33E6-42C7-8A77-3CDABBFD8253}"/>
              </a:ext>
            </a:extLst>
          </p:cNvPr>
          <p:cNvSpPr txBox="1"/>
          <p:nvPr/>
        </p:nvSpPr>
        <p:spPr>
          <a:xfrm>
            <a:off x="227487" y="4171565"/>
            <a:ext cx="4430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борышының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ұлғаю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қаупі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шектеу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кезеңге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ЖІӨ-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шаққанда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27,5%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8A093-7FED-4564-A720-956AFF493466}"/>
              </a:ext>
            </a:extLst>
          </p:cNvPr>
          <p:cNvSpPr txBox="1"/>
          <p:nvPr/>
        </p:nvSpPr>
        <p:spPr>
          <a:xfrm>
            <a:off x="5382772" y="4110010"/>
            <a:ext cx="1430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ЖІӨ-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қатысты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%-</a:t>
            </a:r>
            <a:r>
              <a:rPr lang="ru-RU" sz="16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ға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дейін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80DC8-ED93-4456-8B1E-FCEADDB4361F}"/>
              </a:ext>
            </a:extLst>
          </p:cNvPr>
          <p:cNvSpPr txBox="1"/>
          <p:nvPr/>
        </p:nvSpPr>
        <p:spPr>
          <a:xfrm>
            <a:off x="3477490" y="771880"/>
            <a:ext cx="3203133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Тапшылықты еңсеру 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бюджеттің теңгерімділігіне қол жеткізу міндеттері </a:t>
            </a:r>
            <a:r>
              <a:rPr lang="kk-KZ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ЖЕТКІЛІКТІ ТҮРДЕ ТИІМДІ </a:t>
            </a:r>
            <a:r>
              <a:rPr 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шешілмейді</a:t>
            </a:r>
            <a:endParaRPr lang="kk-KZ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B5CB1-A598-41AF-8FA4-32607A16E0F3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96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1682</Words>
  <Application>Microsoft Office PowerPoint</Application>
  <PresentationFormat>Произвольный</PresentationFormat>
  <Paragraphs>301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Arial</vt:lpstr>
      <vt:lpstr>Times New Roman</vt:lpstr>
      <vt:lpstr>Montserrat</vt:lpstr>
      <vt:lpstr>Barlow</vt:lpstr>
      <vt:lpstr>Wingdings</vt:lpstr>
      <vt:lpstr>Calibri Light</vt:lpstr>
      <vt:lpstr>Тема Office</vt:lpstr>
      <vt:lpstr>Қазақстан Республикасы Үкіметінің 2022 жылғы республикалық бюджеттің атқарылуы туралы есебіне Жоғары аудиторлық палата қорытындысының   НЕГІЗГІ БАҒЫТТАРЫ </vt:lpstr>
      <vt:lpstr>ЖОҒАРЫ АУДИТОРЛЫҚ ПАЛАТАНЫҢ НЕГІЗГІ МІНДЕТТЕРІ </vt:lpstr>
      <vt:lpstr>ҚАЗАҚСТАННЫҢ ЭКОНОМИКАСЫНА АЙТАРЛЫҚТАЙ ЫҚПАЛЫН ТИГІЗЕТІН СЫРТҚЫ ЖӘНЕ ІШКІ ФАКТОРЛАР</vt:lpstr>
      <vt:lpstr>Презентация PowerPoint</vt:lpstr>
      <vt:lpstr>ҮКІМЕТ:</vt:lpstr>
      <vt:lpstr>Презентация PowerPoint</vt:lpstr>
      <vt:lpstr>БЮДЖЕТТІҢ КІРІС БӨЛІГІНІҢ АТҚАРЫЛУЫ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dc:creator>Нургуль Казден</dc:creator>
  <cp:lastModifiedBy>Дюсенова Г.Б.</cp:lastModifiedBy>
  <cp:revision>392</cp:revision>
  <cp:lastPrinted>2023-05-15T11:59:07Z</cp:lastPrinted>
  <dcterms:modified xsi:type="dcterms:W3CDTF">2023-05-16T04:40:40Z</dcterms:modified>
</cp:coreProperties>
</file>