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90" r:id="rId3"/>
    <p:sldId id="312" r:id="rId4"/>
    <p:sldId id="283" r:id="rId5"/>
    <p:sldId id="316" r:id="rId6"/>
    <p:sldId id="314" r:id="rId7"/>
    <p:sldId id="313" r:id="rId8"/>
    <p:sldId id="285" r:id="rId9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CDF1"/>
    <a:srgbClr val="FF3300"/>
    <a:srgbClr val="1E04BC"/>
    <a:srgbClr val="009999"/>
    <a:srgbClr val="3C847B"/>
    <a:srgbClr val="F18873"/>
    <a:srgbClr val="FF0000"/>
    <a:srgbClr val="93250F"/>
    <a:srgbClr val="DF3D3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140B6-C848-4603-969D-B9EA61D60290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A8EB7-CE83-4B39-A42F-6EF5AF72BB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49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15" y="0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/>
          <a:lstStyle>
            <a:lvl1pPr algn="r">
              <a:defRPr sz="1200"/>
            </a:lvl1pPr>
          </a:lstStyle>
          <a:p>
            <a:fld id="{DF60EA10-3596-4D44-A109-2A26864BD95C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24" tIns="45162" rIns="90324" bIns="4516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5" y="4776981"/>
            <a:ext cx="5437827" cy="3907439"/>
          </a:xfrm>
          <a:prstGeom prst="rect">
            <a:avLst/>
          </a:prstGeom>
        </p:spPr>
        <p:txBody>
          <a:bodyPr vert="horz" lIns="90324" tIns="45162" rIns="90324" bIns="4516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8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15" y="9428168"/>
            <a:ext cx="2945294" cy="496882"/>
          </a:xfrm>
          <a:prstGeom prst="rect">
            <a:avLst/>
          </a:prstGeom>
        </p:spPr>
        <p:txBody>
          <a:bodyPr vert="horz" lIns="90324" tIns="45162" rIns="90324" bIns="45162" rtlCol="0" anchor="b"/>
          <a:lstStyle>
            <a:lvl1pPr algn="r">
              <a:defRPr sz="1200"/>
            </a:lvl1pPr>
          </a:lstStyle>
          <a:p>
            <a:fld id="{95FBF6A4-99A9-48E9-9813-257B73626A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9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95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12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BF6A4-99A9-48E9-9813-257B73626A2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0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9073-14E7-4084-8B2B-90C024B6D9B8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5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A7CAF-C4AC-40A0-847B-C0A54F479789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1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D94F-A108-4B7F-A75B-7A9650F0FA31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2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3BBCD-25A4-4340-947E-14184ABB26DC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97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1CE21-76C7-47AE-9B1B-B0DE185DC314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363D-7769-421E-8FFD-999F93963B2F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B205-2BF6-49F4-96D5-A860BA1C4CAC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09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787-1C5C-4D58-AE56-9DBC6AD7536D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5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38DA-62C9-4B15-B94E-FE1FFB944988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41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DB84D-B6BA-4953-B6D4-1BFBAB7889DE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71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FC17-BCB2-4BB4-A4EC-E7B8823455F0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D84D2-4FDB-452E-B2FC-B61913DC6357}" type="datetime1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6EB0C-AA8D-4A4C-83C1-E334EEC88B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07" y="242657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Комитет противопожарной службы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по чрезвычайным ситуациям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</a:t>
            </a:r>
            <a:endParaRPr lang="fr-CA" altLang="ru-RU" sz="2400" dirty="0">
              <a:solidFill>
                <a:srgbClr val="48719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7369" y="3016053"/>
            <a:ext cx="9571461" cy="160043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состоянии систем безопасности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организациях дошкольного </a:t>
            </a:r>
          </a:p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среднего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8584" y="6221608"/>
            <a:ext cx="2444959" cy="430883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 год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 flipH="1" flipV="1">
            <a:off x="3213100" y="2825340"/>
            <a:ext cx="5760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gray">
          <a:xfrm flipH="1" flipV="1">
            <a:off x="3264005" y="4813329"/>
            <a:ext cx="5760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21917" tIns="60958" rIns="121917" bIns="60958"/>
          <a:lstStyle/>
          <a:p>
            <a:pPr>
              <a:defRPr/>
            </a:pPr>
            <a:endParaRPr lang="ru-RU" dirty="0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54" y="246362"/>
            <a:ext cx="865717" cy="93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C36CCE-3B48-4C5C-9462-3720BB7C8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702" y="242657"/>
            <a:ext cx="1010177" cy="98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07" y="-201243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государственного пожарного контроля</a:t>
            </a:r>
            <a:endParaRPr lang="ru-KZ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129935" y="1092807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7067" y="1433960"/>
            <a:ext cx="3016348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КОЛИЧЕСТВО ПРОВЕРОК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773522" y="1726517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71643" y="1726517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180909" y="1726517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96957" y="1256810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B56443F-68A4-4C9F-BADA-D11E8B1E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1443826"/>
            <a:ext cx="641660" cy="6416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50398" y="1353170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7 541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5 151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440" y="3057309"/>
            <a:ext cx="2895601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ВЫЯВЛЕНО НАРУШЕНИЙ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3748362" y="3326031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3946483" y="3326031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155749" y="3326031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29935" y="281661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96957" y="298061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63958" y="2964227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57 285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49 424</a:t>
            </a:r>
          </a:p>
        </p:txBody>
      </p:sp>
      <p:pic>
        <p:nvPicPr>
          <p:cNvPr id="30" name="Рисунок 29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CD5945-E90F-4990-B02E-315AB3D1F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3144775"/>
            <a:ext cx="687372" cy="68737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526823" y="4762113"/>
            <a:ext cx="2895601" cy="120032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ШКОЛЫ БЕЗ ПОЖАРНОЙ СИГНАЛИЗАЦИИ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3714324" y="5200763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912445" y="5200763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121711" y="5200763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22531" y="456705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89553" y="473105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00944" y="4714667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62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55</a:t>
            </a:r>
          </a:p>
        </p:txBody>
      </p:sp>
      <p:pic>
        <p:nvPicPr>
          <p:cNvPr id="44" name="Рисунок 43" descr="Изображение выглядит как текст, до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AECCA39-BF1A-4E74-95C0-DB2874309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49" y="4797685"/>
            <a:ext cx="826539" cy="826539"/>
          </a:xfrm>
          <a:prstGeom prst="rect">
            <a:avLst/>
          </a:prstGeom>
        </p:spPr>
      </p:pic>
      <p:sp>
        <p:nvSpPr>
          <p:cNvPr id="28" name="Стрелка вниз 19">
            <a:extLst>
              <a:ext uri="{FF2B5EF4-FFF2-40B4-BE49-F238E27FC236}">
                <a16:creationId xmlns:a16="http://schemas.microsoft.com/office/drawing/2014/main" xmlns="" id="{D7BF213D-7FE8-4B40-BDC9-E6FBD280160B}"/>
              </a:ext>
            </a:extLst>
          </p:cNvPr>
          <p:cNvSpPr/>
          <p:nvPr/>
        </p:nvSpPr>
        <p:spPr>
          <a:xfrm>
            <a:off x="10126259" y="1433960"/>
            <a:ext cx="724587" cy="6423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19">
            <a:extLst>
              <a:ext uri="{FF2B5EF4-FFF2-40B4-BE49-F238E27FC236}">
                <a16:creationId xmlns:a16="http://schemas.microsoft.com/office/drawing/2014/main" xmlns="" id="{A5418752-D685-4734-AECC-A7A366972245}"/>
              </a:ext>
            </a:extLst>
          </p:cNvPr>
          <p:cNvSpPr/>
          <p:nvPr/>
        </p:nvSpPr>
        <p:spPr>
          <a:xfrm>
            <a:off x="10134483" y="3161052"/>
            <a:ext cx="724587" cy="6423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6C7DEEDD-54A2-45BF-B593-EBAD763E1ADA}"/>
              </a:ext>
            </a:extLst>
          </p:cNvPr>
          <p:cNvSpPr/>
          <p:nvPr/>
        </p:nvSpPr>
        <p:spPr>
          <a:xfrm>
            <a:off x="10909997" y="3144775"/>
            <a:ext cx="99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15%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D60AB428-459E-4727-ADD0-9049428932E6}"/>
              </a:ext>
            </a:extLst>
          </p:cNvPr>
          <p:cNvSpPr/>
          <p:nvPr/>
        </p:nvSpPr>
        <p:spPr>
          <a:xfrm>
            <a:off x="10895309" y="1461746"/>
            <a:ext cx="99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31%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37AEB004-6222-4494-807E-1E129E5C08B5}"/>
              </a:ext>
            </a:extLst>
          </p:cNvPr>
          <p:cNvSpPr/>
          <p:nvPr/>
        </p:nvSpPr>
        <p:spPr>
          <a:xfrm>
            <a:off x="10836978" y="4958132"/>
            <a:ext cx="99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12%</a:t>
            </a:r>
          </a:p>
        </p:txBody>
      </p:sp>
      <p:sp>
        <p:nvSpPr>
          <p:cNvPr id="39" name="Стрелка вниз 19">
            <a:extLst>
              <a:ext uri="{FF2B5EF4-FFF2-40B4-BE49-F238E27FC236}">
                <a16:creationId xmlns:a16="http://schemas.microsoft.com/office/drawing/2014/main" xmlns="" id="{EF221974-0A5A-4738-9DA2-E4507825F556}"/>
              </a:ext>
            </a:extLst>
          </p:cNvPr>
          <p:cNvSpPr/>
          <p:nvPr/>
        </p:nvSpPr>
        <p:spPr>
          <a:xfrm>
            <a:off x="10141294" y="4827415"/>
            <a:ext cx="724587" cy="6423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4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207" y="-201243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Текущие показатели пожарной обстановки в стране</a:t>
            </a:r>
            <a:endParaRPr lang="fr-CA" altLang="ru-RU" sz="2400" dirty="0">
              <a:solidFill>
                <a:srgbClr val="487196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129935" y="1092807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7067" y="1433960"/>
            <a:ext cx="3016348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КОЛИЧЕСТВО ПОЖАРОВ</a:t>
            </a:r>
          </a:p>
        </p:txBody>
      </p:sp>
      <p:sp>
        <p:nvSpPr>
          <p:cNvPr id="14" name="Нашивка 13"/>
          <p:cNvSpPr/>
          <p:nvPr/>
        </p:nvSpPr>
        <p:spPr>
          <a:xfrm>
            <a:off x="3773522" y="1726517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71643" y="1726517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180909" y="1726517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96957" y="1256810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B56443F-68A4-4C9F-BADA-D11E8B1E4B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1443826"/>
            <a:ext cx="641660" cy="64166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7150398" y="1353170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16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29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10126259" y="1433960"/>
            <a:ext cx="724587" cy="64231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895309" y="1461746"/>
            <a:ext cx="994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45%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440" y="3057309"/>
            <a:ext cx="2895601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МАТЕРИАЛЬНЫЙ УЩЕРБ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3748362" y="3326031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3946483" y="3326031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4155749" y="3326031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29935" y="281661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196957" y="298061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62136" y="3075058"/>
            <a:ext cx="2782618" cy="76943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200" b="1" dirty="0">
                <a:latin typeface="Arial" pitchFamily="34" charset="0"/>
              </a:rPr>
              <a:t>2021 –</a:t>
            </a:r>
            <a:r>
              <a:rPr lang="ru-RU" sz="22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</a:rPr>
              <a:t>275 тыс.</a:t>
            </a:r>
            <a:endParaRPr lang="ru-RU" sz="220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200" b="1" dirty="0">
                <a:latin typeface="Arial" pitchFamily="34" charset="0"/>
              </a:rPr>
              <a:t>2022 –</a:t>
            </a:r>
            <a:r>
              <a:rPr lang="ru-RU" sz="22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Arial" pitchFamily="34" charset="0"/>
              </a:rPr>
              <a:t>11 643 тыс.</a:t>
            </a:r>
          </a:p>
        </p:txBody>
      </p:sp>
      <p:pic>
        <p:nvPicPr>
          <p:cNvPr id="30" name="Рисунок 29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BCCD5945-E90F-4990-B02E-315AB3D1F4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97" y="3144775"/>
            <a:ext cx="687372" cy="687372"/>
          </a:xfrm>
          <a:prstGeom prst="rect">
            <a:avLst/>
          </a:prstGeom>
        </p:spPr>
      </p:pic>
      <p:sp>
        <p:nvSpPr>
          <p:cNvPr id="31" name="Стрелка вниз 30"/>
          <p:cNvSpPr/>
          <p:nvPr/>
        </p:nvSpPr>
        <p:spPr>
          <a:xfrm rot="10800000">
            <a:off x="10175503" y="2980616"/>
            <a:ext cx="609179" cy="711128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897297" y="3125976"/>
            <a:ext cx="1112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х42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7440" y="4852078"/>
            <a:ext cx="2895601" cy="830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ПОЛУЧИЛИ ТРАВМЫ</a:t>
            </a:r>
          </a:p>
        </p:txBody>
      </p:sp>
      <p:sp>
        <p:nvSpPr>
          <p:cNvPr id="34" name="Нашивка 33"/>
          <p:cNvSpPr/>
          <p:nvPr/>
        </p:nvSpPr>
        <p:spPr>
          <a:xfrm>
            <a:off x="3714324" y="5200763"/>
            <a:ext cx="230044" cy="268970"/>
          </a:xfrm>
          <a:prstGeom prst="chevron">
            <a:avLst/>
          </a:prstGeom>
          <a:solidFill>
            <a:srgbClr val="1F497D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3912445" y="5200763"/>
            <a:ext cx="230044" cy="268970"/>
          </a:xfrm>
          <a:prstGeom prst="chevron">
            <a:avLst/>
          </a:prstGeom>
          <a:solidFill>
            <a:srgbClr val="4F81BD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4121711" y="5200763"/>
            <a:ext cx="230044" cy="268970"/>
          </a:xfrm>
          <a:prstGeom prst="chevron">
            <a:avLst/>
          </a:prstGeom>
          <a:solidFill>
            <a:srgbClr val="8FF59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22531" y="4567053"/>
            <a:ext cx="4577606" cy="134369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189553" y="4731056"/>
            <a:ext cx="1653540" cy="10156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000944" y="4714667"/>
            <a:ext cx="2609165" cy="99257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 fontAlgn="b"/>
            <a:r>
              <a:rPr lang="ru-RU" sz="2400" b="1" dirty="0">
                <a:latin typeface="Arial" pitchFamily="34" charset="0"/>
              </a:rPr>
              <a:t>2021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0</a:t>
            </a:r>
          </a:p>
          <a:p>
            <a:pPr algn="ctr" fontAlgn="b"/>
            <a:endParaRPr lang="ru-RU" sz="1050" dirty="0">
              <a:solidFill>
                <a:srgbClr val="018B3E"/>
              </a:solidFill>
              <a:latin typeface="Arial" pitchFamily="34" charset="0"/>
            </a:endParaRPr>
          </a:p>
          <a:p>
            <a:pPr algn="ctr" fontAlgn="b"/>
            <a:r>
              <a:rPr lang="ru-RU" sz="2400" b="1" dirty="0">
                <a:latin typeface="Arial" pitchFamily="34" charset="0"/>
              </a:rPr>
              <a:t>2022 –</a:t>
            </a:r>
            <a:r>
              <a:rPr lang="ru-RU" sz="2400" dirty="0">
                <a:solidFill>
                  <a:srgbClr val="018B3E"/>
                </a:solidFill>
                <a:latin typeface="Arial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</a:rPr>
              <a:t>4</a:t>
            </a:r>
          </a:p>
        </p:txBody>
      </p:sp>
      <p:pic>
        <p:nvPicPr>
          <p:cNvPr id="44" name="Рисунок 43" descr="Изображение выглядит как текст, дос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AECCA39-BF1A-4E74-95C0-DB2874309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49" y="4797685"/>
            <a:ext cx="826539" cy="826539"/>
          </a:xfrm>
          <a:prstGeom prst="rect">
            <a:avLst/>
          </a:prstGeom>
        </p:spPr>
      </p:pic>
      <p:sp>
        <p:nvSpPr>
          <p:cNvPr id="45" name="Стрелка вниз 44"/>
          <p:cNvSpPr/>
          <p:nvPr/>
        </p:nvSpPr>
        <p:spPr>
          <a:xfrm rot="10800000">
            <a:off x="10183962" y="4758605"/>
            <a:ext cx="609179" cy="711128"/>
          </a:xfrm>
          <a:prstGeom prst="downArrow">
            <a:avLst/>
          </a:prstGeom>
          <a:solidFill>
            <a:schemeClr val="tx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10946980" y="4934589"/>
            <a:ext cx="1023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25049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822" y="98990"/>
            <a:ext cx="10515600" cy="584773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Онлайн-опрос учащихся на противопожарную тематику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572" y="3027612"/>
            <a:ext cx="2841635" cy="369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ОБЪЕКТ</a:t>
            </a:r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717550" y="3467477"/>
            <a:ext cx="2617158" cy="6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</a:rPr>
              <a:t>ШКОЛА-ГИМНАЗИЯ №3 </a:t>
            </a:r>
            <a:r>
              <a:rPr lang="ru-RU" altLang="ru-RU" sz="2000" b="1" dirty="0" err="1">
                <a:solidFill>
                  <a:srgbClr val="C00000"/>
                </a:solidFill>
                <a:latin typeface="Arial" pitchFamily="34" charset="0"/>
              </a:rPr>
              <a:t>г.АСТАНЫ</a:t>
            </a:r>
            <a:endParaRPr lang="ru-RU" altLang="ru-RU" sz="8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580" y="1720089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02450" y="1758270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92834" y="3017558"/>
            <a:ext cx="2841635" cy="646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ЗАДЕЙСТВОВАНО УЧАЩИХСЯ</a:t>
            </a:r>
          </a:p>
        </p:txBody>
      </p:sp>
      <p:sp>
        <p:nvSpPr>
          <p:cNvPr id="18" name="TextBox 41"/>
          <p:cNvSpPr txBox="1">
            <a:spLocks noChangeArrowheads="1"/>
          </p:cNvSpPr>
          <p:nvPr/>
        </p:nvSpPr>
        <p:spPr bwMode="auto">
          <a:xfrm>
            <a:off x="3945221" y="3545249"/>
            <a:ext cx="2002631" cy="6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</a:rPr>
              <a:t>771</a:t>
            </a:r>
            <a:endParaRPr lang="ru-RU" alt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0" name="Picture 13" descr="http://cdn.onlinewebfonts.com/svg/img_506916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36" y="1910670"/>
            <a:ext cx="1258399" cy="102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484821" y="1766289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02567" y="3082529"/>
            <a:ext cx="2841635" cy="584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ВОЗРАСТНАЯ КАТЕГОРИЯ</a:t>
            </a: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6827592" y="3553268"/>
            <a:ext cx="2002631" cy="65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C00000"/>
                </a:solidFill>
                <a:latin typeface="Arial" pitchFamily="34" charset="0"/>
              </a:rPr>
              <a:t>11-18 ЛЕТ </a:t>
            </a:r>
            <a: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</a:rPr>
              <a:t/>
            </a:r>
            <a:br>
              <a:rPr lang="ru-RU" altLang="ru-RU" sz="2000" b="1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altLang="ru-RU" i="1" dirty="0" smtClean="0">
                <a:solidFill>
                  <a:srgbClr val="C00000"/>
                </a:solidFill>
                <a:latin typeface="Arial" pitchFamily="34" charset="0"/>
              </a:rPr>
              <a:t>(5-11 классы)</a:t>
            </a:r>
            <a:endParaRPr lang="ru-RU" altLang="ru-RU" sz="3600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5" name="Содержимое 3"/>
          <p:cNvSpPr txBox="1">
            <a:spLocks/>
          </p:cNvSpPr>
          <p:nvPr/>
        </p:nvSpPr>
        <p:spPr>
          <a:xfrm>
            <a:off x="3602450" y="4980127"/>
            <a:ext cx="4389116" cy="52322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rtlCol="0">
            <a:spAutoFit/>
          </a:bodyPr>
          <a:lstStyle/>
          <a:p>
            <a:pPr marL="355600" marR="0" lvl="0" indent="-261938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ОБЩИЙ УРОВЕНЬ ЗНАНИЙ – 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</a:rPr>
              <a:t>60%</a:t>
            </a:r>
            <a:endParaRPr lang="ru-RU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308037" y="1783209"/>
            <a:ext cx="2677128" cy="259493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231919" y="2999997"/>
            <a:ext cx="2841635" cy="646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38" tIns="45719" rIns="91438" bIns="45719">
            <a:spAutoFit/>
          </a:bodyPr>
          <a:lstStyle/>
          <a:p>
            <a:pPr marL="3175" lvl="1"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ОБЩЕЕ КОЛИЧЕСТВО ВОПРОСОВ</a:t>
            </a: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9650808" y="3570188"/>
            <a:ext cx="2002631" cy="6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7" tIns="34286" rIns="68547" bIns="34286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b="1" dirty="0">
                <a:solidFill>
                  <a:srgbClr val="C00000"/>
                </a:solidFill>
                <a:latin typeface="Arial" pitchFamily="34" charset="0"/>
              </a:rPr>
              <a:t>10</a:t>
            </a:r>
            <a:endParaRPr lang="ru-RU" altLang="ru-RU" sz="60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027" name="Рисунок 30" descr="Рисунки школы для срисовки (37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75" y="1813230"/>
            <a:ext cx="1720617" cy="114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48" descr="Богдановичская школа-интерна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r="13933" b="3175"/>
          <a:stretch>
            <a:fillRect/>
          </a:stretch>
        </p:blipFill>
        <p:spPr bwMode="auto">
          <a:xfrm>
            <a:off x="6921560" y="1813230"/>
            <a:ext cx="1923180" cy="13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8D68EFC3-4099-48FC-ABEA-7D255A3E9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7" y="2074292"/>
            <a:ext cx="836976" cy="857846"/>
          </a:xfrm>
          <a:prstGeom prst="rect">
            <a:avLst/>
          </a:prstGeom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0DF6FD4-1511-4F18-B5C8-DD63EA73770E}"/>
              </a:ext>
            </a:extLst>
          </p:cNvPr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1DAE64C-829C-4A3A-A140-40F8C59D3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10473"/>
          <a:stretch/>
        </p:blipFill>
        <p:spPr>
          <a:xfrm>
            <a:off x="9427440" y="1678415"/>
            <a:ext cx="2298276" cy="1770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229398-BA04-4A08-B599-794E42B3A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2454" r="8653"/>
          <a:stretch/>
        </p:blipFill>
        <p:spPr>
          <a:xfrm>
            <a:off x="633625" y="2996918"/>
            <a:ext cx="2738035" cy="19257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82" y="-139700"/>
            <a:ext cx="115824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пожаров среди учащихся</a:t>
            </a:r>
            <a:endParaRPr lang="fr-CA" altLang="ru-RU" sz="2400" dirty="0">
              <a:solidFill>
                <a:srgbClr val="487196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6284" y="831409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38186" y="985429"/>
            <a:ext cx="11654287" cy="646331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профилактика пожаров по причине детской шалости с огнем и недопущение детской смертности, а также повышение уровня знаний по безопасному поведению при пожарах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4255B3B-C686-4E5C-A69E-455458C1CC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8139" r="3504"/>
          <a:stretch/>
        </p:blipFill>
        <p:spPr>
          <a:xfrm>
            <a:off x="8671670" y="4670837"/>
            <a:ext cx="3054046" cy="1979421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532AED1-0E41-4610-8DFB-BED579352474}"/>
              </a:ext>
            </a:extLst>
          </p:cNvPr>
          <p:cNvSpPr/>
          <p:nvPr/>
        </p:nvSpPr>
        <p:spPr>
          <a:xfrm>
            <a:off x="610245" y="1894390"/>
            <a:ext cx="8450438" cy="97873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0BCAF2-313B-4563-97CC-5C6433D97396}"/>
              </a:ext>
            </a:extLst>
          </p:cNvPr>
          <p:cNvSpPr txBox="1"/>
          <p:nvPr/>
        </p:nvSpPr>
        <p:spPr>
          <a:xfrm>
            <a:off x="645182" y="1935239"/>
            <a:ext cx="83122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За 2022 год в рамках классного часа проведен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5 671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интерактивный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и открытый урок, с охватом более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110 тыс.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детей организовано</a:t>
            </a:r>
            <a:br>
              <a:rPr lang="ru-RU" dirty="0">
                <a:solidFill>
                  <a:srgbClr val="002060"/>
                </a:solidFill>
                <a:latin typeface="Arial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3 836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экскурсий в пожарные части и пожарно-технические центры.</a:t>
            </a:r>
            <a:endParaRPr lang="ru-KZ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6" name="Скругленный прямоугольник 11">
            <a:extLst>
              <a:ext uri="{FF2B5EF4-FFF2-40B4-BE49-F238E27FC236}">
                <a16:creationId xmlns:a16="http://schemas.microsoft.com/office/drawing/2014/main" xmlns="" id="{6084054F-67A2-4E54-A900-857E85B4635B}"/>
              </a:ext>
            </a:extLst>
          </p:cNvPr>
          <p:cNvSpPr/>
          <p:nvPr/>
        </p:nvSpPr>
        <p:spPr>
          <a:xfrm>
            <a:off x="3533652" y="3535947"/>
            <a:ext cx="8192063" cy="97873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99DD585-DA3C-4022-A82C-AF346A5A64E0}"/>
              </a:ext>
            </a:extLst>
          </p:cNvPr>
          <p:cNvSpPr txBox="1"/>
          <p:nvPr/>
        </p:nvSpPr>
        <p:spPr>
          <a:xfrm>
            <a:off x="3533652" y="3562044"/>
            <a:ext cx="8263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В 2022 году на базе Академии гражданской защиты имени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</a:rPr>
              <a:t>М.Габдуллина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проведен 3-й Республиканский слет «Юный спасатель», в котором приняли участие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17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команд (136 детей) со всех регионов в возрасте 15-17 лет.</a:t>
            </a:r>
            <a:endParaRPr lang="ru-KZ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9" name="Скругленный прямоугольник 11">
            <a:extLst>
              <a:ext uri="{FF2B5EF4-FFF2-40B4-BE49-F238E27FC236}">
                <a16:creationId xmlns:a16="http://schemas.microsoft.com/office/drawing/2014/main" xmlns="" id="{4C3ECC65-FB50-4307-A7B7-8502A27436EF}"/>
              </a:ext>
            </a:extLst>
          </p:cNvPr>
          <p:cNvSpPr/>
          <p:nvPr/>
        </p:nvSpPr>
        <p:spPr>
          <a:xfrm>
            <a:off x="610245" y="5298117"/>
            <a:ext cx="6182441" cy="97873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A85AF10-C086-4C81-B271-2555F12955E8}"/>
              </a:ext>
            </a:extLst>
          </p:cNvPr>
          <p:cNvSpPr txBox="1"/>
          <p:nvPr/>
        </p:nvSpPr>
        <p:spPr>
          <a:xfrm>
            <a:off x="610245" y="5275626"/>
            <a:ext cx="6097554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На базе организаций образования регионов функционируют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2 830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кружков «Юный спасатель» с охватом более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</a:rPr>
              <a:t>33 тыс.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</a:rPr>
              <a:t> детей. </a:t>
            </a:r>
            <a:endParaRPr lang="ru-KZ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9B9EB4A-7065-45D4-84DA-F2529F095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6A0883D-B0C8-4552-B06E-F540545D21F5}"/>
              </a:ext>
            </a:extLst>
          </p:cNvPr>
          <p:cNvCxnSpPr/>
          <p:nvPr/>
        </p:nvCxnSpPr>
        <p:spPr>
          <a:xfrm>
            <a:off x="438292" y="967522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81DD53-97BA-4933-B37E-CD254B8CF55A}"/>
              </a:ext>
            </a:extLst>
          </p:cNvPr>
          <p:cNvSpPr txBox="1"/>
          <p:nvPr/>
        </p:nvSpPr>
        <p:spPr>
          <a:xfrm>
            <a:off x="1063691" y="136525"/>
            <a:ext cx="11016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военно-патриотического клуба</a:t>
            </a:r>
          </a:p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«Юные пожарные» имени Аскара Забикулина </a:t>
            </a:r>
            <a:endParaRPr lang="ru-KZ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A8D564-F3A5-4965-B268-19895CF1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193" y="1179147"/>
            <a:ext cx="4204105" cy="245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46D479B-807A-475D-AC54-33D575CC3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55" y="3770755"/>
            <a:ext cx="4362725" cy="267669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FC169D-CCA3-4893-97BA-D9637E916CF0}"/>
              </a:ext>
            </a:extLst>
          </p:cNvPr>
          <p:cNvSpPr/>
          <p:nvPr/>
        </p:nvSpPr>
        <p:spPr>
          <a:xfrm>
            <a:off x="732042" y="2070266"/>
            <a:ext cx="588566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– гражданско-патриотическое</a:t>
            </a:r>
          </a:p>
          <a:p>
            <a:pPr algn="just">
              <a:spcBef>
                <a:spcPts val="600"/>
              </a:spcBef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воспитание подрастающего поколения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4885F4E-10F2-4578-BD22-A592A00DC9B8}"/>
              </a:ext>
            </a:extLst>
          </p:cNvPr>
          <p:cNvSpPr/>
          <p:nvPr/>
        </p:nvSpPr>
        <p:spPr>
          <a:xfrm>
            <a:off x="588720" y="4346411"/>
            <a:ext cx="6024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Кадетские классы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Smartsarbaz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«Ж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 өрт сөндіруші» функционируют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№7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с.Отеген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Батыр, Илийского района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№4 им.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А.Кунанбаева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Чунджа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Уйгурского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Алматинской области. </a:t>
            </a:r>
          </a:p>
        </p:txBody>
      </p:sp>
      <p:sp>
        <p:nvSpPr>
          <p:cNvPr id="11" name="Скругленный прямоугольник 11">
            <a:extLst>
              <a:ext uri="{FF2B5EF4-FFF2-40B4-BE49-F238E27FC236}">
                <a16:creationId xmlns:a16="http://schemas.microsoft.com/office/drawing/2014/main" xmlns="" id="{AED443A5-F623-4ED9-A4EE-6BA6E20984AB}"/>
              </a:ext>
            </a:extLst>
          </p:cNvPr>
          <p:cNvSpPr/>
          <p:nvPr/>
        </p:nvSpPr>
        <p:spPr>
          <a:xfrm>
            <a:off x="527885" y="2067482"/>
            <a:ext cx="6164754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20A3A859-B746-4937-8D16-0B29C642553F}"/>
              </a:ext>
            </a:extLst>
          </p:cNvPr>
          <p:cNvSpPr/>
          <p:nvPr/>
        </p:nvSpPr>
        <p:spPr>
          <a:xfrm>
            <a:off x="588720" y="4061609"/>
            <a:ext cx="6164755" cy="1869291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12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ятиугольник 8">
            <a:extLst>
              <a:ext uri="{FF2B5EF4-FFF2-40B4-BE49-F238E27FC236}">
                <a16:creationId xmlns:a16="http://schemas.microsoft.com/office/drawing/2014/main" xmlns="" id="{F661BF17-2F5C-4FF5-9EE9-6B154445D7F0}"/>
              </a:ext>
            </a:extLst>
          </p:cNvPr>
          <p:cNvSpPr/>
          <p:nvPr/>
        </p:nvSpPr>
        <p:spPr>
          <a:xfrm>
            <a:off x="6215121" y="859910"/>
            <a:ext cx="5728344" cy="80995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542871F-CC43-4B69-A59C-854C3DE8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6EB0C-AA8D-4A4C-83C1-E334EEC88B35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A6A7B97-39C2-4FBF-BEEC-2292D5B14AB3}"/>
              </a:ext>
            </a:extLst>
          </p:cNvPr>
          <p:cNvCxnSpPr/>
          <p:nvPr/>
        </p:nvCxnSpPr>
        <p:spPr>
          <a:xfrm>
            <a:off x="466284" y="721411"/>
            <a:ext cx="115044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01AFB1-2F71-4183-98EA-1497CB69C892}"/>
              </a:ext>
            </a:extLst>
          </p:cNvPr>
          <p:cNvSpPr txBox="1"/>
          <p:nvPr/>
        </p:nvSpPr>
        <p:spPr>
          <a:xfrm>
            <a:off x="709127" y="136525"/>
            <a:ext cx="110165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Привитие детям знаний и навыков 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безопасному поведению</a:t>
            </a:r>
            <a:endParaRPr lang="ru-KZ" sz="24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9EBA4C02-8BBC-4D20-B29F-3371F9365C41}"/>
              </a:ext>
            </a:extLst>
          </p:cNvPr>
          <p:cNvGrpSpPr/>
          <p:nvPr/>
        </p:nvGrpSpPr>
        <p:grpSpPr>
          <a:xfrm>
            <a:off x="704332" y="879519"/>
            <a:ext cx="10471241" cy="5119320"/>
            <a:chOff x="628084" y="910339"/>
            <a:chExt cx="10471241" cy="5119320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40A5843-5947-4A15-84F0-600C3FEB4382}"/>
                </a:ext>
              </a:extLst>
            </p:cNvPr>
            <p:cNvSpPr/>
            <p:nvPr/>
          </p:nvSpPr>
          <p:spPr>
            <a:xfrm>
              <a:off x="6642753" y="3133555"/>
              <a:ext cx="4369156" cy="646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ФОРМИРОВАНИЕ СОЗНАТЕЛЬНОГО И ОТВЕТСТВЕННОГО ОТНОШЕНИЯ</a:t>
              </a:r>
            </a:p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К ВОПРОСАМ БЕЗОПАСНОСТИ</a:t>
              </a:r>
            </a:p>
          </p:txBody>
        </p:sp>
        <p:sp>
          <p:nvSpPr>
            <p:cNvPr id="13" name="Пятиугольник 8">
              <a:extLst>
                <a:ext uri="{FF2B5EF4-FFF2-40B4-BE49-F238E27FC236}">
                  <a16:creationId xmlns:a16="http://schemas.microsoft.com/office/drawing/2014/main" xmlns="" id="{959C1885-A468-4888-8A31-747A6137C34A}"/>
                </a:ext>
              </a:extLst>
            </p:cNvPr>
            <p:cNvSpPr/>
            <p:nvPr/>
          </p:nvSpPr>
          <p:spPr>
            <a:xfrm>
              <a:off x="628084" y="910339"/>
              <a:ext cx="5728344" cy="809951"/>
            </a:xfrm>
            <a:prstGeom prst="homePlat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xmlns="" id="{BD19FF35-0F0C-405E-ADD4-DA7E7F714DD9}"/>
                </a:ext>
              </a:extLst>
            </p:cNvPr>
            <p:cNvSpPr/>
            <p:nvPr/>
          </p:nvSpPr>
          <p:spPr>
            <a:xfrm>
              <a:off x="962676" y="1997290"/>
              <a:ext cx="4508813" cy="461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ОСТОРОЖНОСТЬ В ОБРАЩЕНИИ СО СПИЧКАМИ, ЗАЖИГАЛКАМИ И ЭЛЕКТРИЧЕСТВОМ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1E710279-ADDF-44F8-B151-9981CDEA271F}"/>
                </a:ext>
              </a:extLst>
            </p:cNvPr>
            <p:cNvSpPr/>
            <p:nvPr/>
          </p:nvSpPr>
          <p:spPr>
            <a:xfrm>
              <a:off x="989311" y="3238943"/>
              <a:ext cx="4169296" cy="276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ВЫЗОВ ПОМОЩИ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84A6A51E-532D-41B3-BEA6-518D5146FB32}"/>
                </a:ext>
              </a:extLst>
            </p:cNvPr>
            <p:cNvSpPr/>
            <p:nvPr/>
          </p:nvSpPr>
          <p:spPr>
            <a:xfrm>
              <a:off x="779782" y="4307538"/>
              <a:ext cx="4665770" cy="276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СПАСЕНИЕ СОБСТВЕННОЙ ЖИЗНИ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11B1F60A-FAE7-4213-89B1-79341E804DCC}"/>
                </a:ext>
              </a:extLst>
            </p:cNvPr>
            <p:cNvSpPr/>
            <p:nvPr/>
          </p:nvSpPr>
          <p:spPr>
            <a:xfrm>
              <a:off x="1074197" y="5567996"/>
              <a:ext cx="4057775" cy="461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СПАСЕНИЕ ЖИЗНЕЙ ДЕТЕЙ МЛАДШЕГО ВОЗРАСТА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CA0B42E7-BE17-4113-B857-7A7BC9C447D2}"/>
                </a:ext>
              </a:extLst>
            </p:cNvPr>
            <p:cNvSpPr/>
            <p:nvPr/>
          </p:nvSpPr>
          <p:spPr>
            <a:xfrm>
              <a:off x="7027337" y="2062824"/>
              <a:ext cx="3951416" cy="646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ОБУЧЕНИЕ ПРАВИЛАМ </a:t>
              </a:r>
              <a:r>
                <a:rPr lang="ru-RU" sz="1200" b="1" dirty="0" smtClean="0">
                  <a:solidFill>
                    <a:srgbClr val="002060"/>
                  </a:solidFill>
                  <a:latin typeface="Arial" pitchFamily="34" charset="0"/>
                </a:rPr>
                <a:t>БЕЗОПАСНОСТИ </a:t>
              </a:r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В БЫТУ, БЕЗОПАСНОМУ ПОВЕДЕНИЮ, ДЕЙСТВИЯМ В СЛУЧАЯХ ЧС</a:t>
              </a: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39E0276E-33F8-4389-BA11-7BD751864E3B}"/>
                </a:ext>
              </a:extLst>
            </p:cNvPr>
            <p:cNvSpPr/>
            <p:nvPr/>
          </p:nvSpPr>
          <p:spPr>
            <a:xfrm>
              <a:off x="6773676" y="4239095"/>
              <a:ext cx="3752264" cy="4616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ПРАКТИЧЕСКОЕ ЗАКРЕПЛЕНИЕ ЗНАНИЙ, УМЕНИЙ И НАВЫКОВ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94B3D276-3AA9-4E41-B614-693B924A6B1A}"/>
                </a:ext>
              </a:extLst>
            </p:cNvPr>
            <p:cNvSpPr/>
            <p:nvPr/>
          </p:nvSpPr>
          <p:spPr>
            <a:xfrm>
              <a:off x="6773676" y="5550426"/>
              <a:ext cx="4325649" cy="2769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438" tIns="45719" rIns="91438" bIns="45719">
              <a:spAutoFit/>
            </a:bodyPr>
            <a:lstStyle/>
            <a:p>
              <a:pPr lvl="1" algn="ctr"/>
              <a:r>
                <a:rPr lang="ru-RU" sz="1200" b="1" dirty="0">
                  <a:solidFill>
                    <a:srgbClr val="002060"/>
                  </a:solidFill>
                  <a:latin typeface="Arial" pitchFamily="34" charset="0"/>
                </a:rPr>
                <a:t>УЛУЧШЕНИЕ ПРАВОВОЙ ПОДГОТОВКИ</a:t>
              </a: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B2FD661-A96D-4AE8-88A0-E70A06D5040E}"/>
              </a:ext>
            </a:extLst>
          </p:cNvPr>
          <p:cNvSpPr/>
          <p:nvPr/>
        </p:nvSpPr>
        <p:spPr>
          <a:xfrm>
            <a:off x="1013542" y="957057"/>
            <a:ext cx="5024840" cy="615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fontAlgn="b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ПЕРВЫЙ ЭТАП </a:t>
            </a:r>
          </a:p>
          <a:p>
            <a:pPr lvl="0" algn="ctr" fontAlgn="b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(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дошкольный возраст, младшее</a:t>
            </a:r>
          </a:p>
          <a:p>
            <a:pPr lvl="0" algn="ctr" fontAlgn="b">
              <a:defRPr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и среднее школьное звено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7A9105C-A035-4EEF-9B4C-DC57D4DC8B82}"/>
              </a:ext>
            </a:extLst>
          </p:cNvPr>
          <p:cNvSpPr/>
          <p:nvPr/>
        </p:nvSpPr>
        <p:spPr>
          <a:xfrm>
            <a:off x="6726990" y="825668"/>
            <a:ext cx="4448583" cy="8638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lvl="0" algn="ctr" fontAlgn="b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ВТОРОЙ ЭТАП</a:t>
            </a:r>
          </a:p>
          <a:p>
            <a:pPr lvl="0" algn="ctr" fontAlgn="b">
              <a:defRPr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(СТАРШЕЕ ШКОЛЬНОЕ ЗВЕНО)</a:t>
            </a:r>
          </a:p>
        </p:txBody>
      </p:sp>
      <p:sp>
        <p:nvSpPr>
          <p:cNvPr id="30" name="Скругленный прямоугольник 11">
            <a:extLst>
              <a:ext uri="{FF2B5EF4-FFF2-40B4-BE49-F238E27FC236}">
                <a16:creationId xmlns:a16="http://schemas.microsoft.com/office/drawing/2014/main" xmlns="" id="{A68282A9-82E8-49E7-9BBB-D7E4B84AF9A2}"/>
              </a:ext>
            </a:extLst>
          </p:cNvPr>
          <p:cNvSpPr/>
          <p:nvPr/>
        </p:nvSpPr>
        <p:spPr>
          <a:xfrm>
            <a:off x="1150445" y="1841564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11">
            <a:extLst>
              <a:ext uri="{FF2B5EF4-FFF2-40B4-BE49-F238E27FC236}">
                <a16:creationId xmlns:a16="http://schemas.microsoft.com/office/drawing/2014/main" xmlns="" id="{849169C3-0906-4706-A8D0-3D66ED12813B}"/>
              </a:ext>
            </a:extLst>
          </p:cNvPr>
          <p:cNvSpPr/>
          <p:nvPr/>
        </p:nvSpPr>
        <p:spPr>
          <a:xfrm>
            <a:off x="1123258" y="4061068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11">
            <a:extLst>
              <a:ext uri="{FF2B5EF4-FFF2-40B4-BE49-F238E27FC236}">
                <a16:creationId xmlns:a16="http://schemas.microsoft.com/office/drawing/2014/main" xmlns="" id="{12B3E830-E78A-4C6F-8F0F-26E5798ADC7D}"/>
              </a:ext>
            </a:extLst>
          </p:cNvPr>
          <p:cNvSpPr/>
          <p:nvPr/>
        </p:nvSpPr>
        <p:spPr>
          <a:xfrm>
            <a:off x="1124416" y="2933672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11">
            <a:extLst>
              <a:ext uri="{FF2B5EF4-FFF2-40B4-BE49-F238E27FC236}">
                <a16:creationId xmlns:a16="http://schemas.microsoft.com/office/drawing/2014/main" xmlns="" id="{5C521744-902B-417F-934F-8F64C89F5E53}"/>
              </a:ext>
            </a:extLst>
          </p:cNvPr>
          <p:cNvSpPr/>
          <p:nvPr/>
        </p:nvSpPr>
        <p:spPr>
          <a:xfrm>
            <a:off x="1096048" y="5264297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11">
            <a:extLst>
              <a:ext uri="{FF2B5EF4-FFF2-40B4-BE49-F238E27FC236}">
                <a16:creationId xmlns:a16="http://schemas.microsoft.com/office/drawing/2014/main" xmlns="" id="{155684C2-DC0F-4E55-BC6B-AD16E79CE44A}"/>
              </a:ext>
            </a:extLst>
          </p:cNvPr>
          <p:cNvSpPr/>
          <p:nvPr/>
        </p:nvSpPr>
        <p:spPr>
          <a:xfrm>
            <a:off x="6661905" y="5277236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11">
            <a:extLst>
              <a:ext uri="{FF2B5EF4-FFF2-40B4-BE49-F238E27FC236}">
                <a16:creationId xmlns:a16="http://schemas.microsoft.com/office/drawing/2014/main" xmlns="" id="{1B3E5C91-D788-4ED6-B8E4-9F0581090241}"/>
              </a:ext>
            </a:extLst>
          </p:cNvPr>
          <p:cNvSpPr/>
          <p:nvPr/>
        </p:nvSpPr>
        <p:spPr>
          <a:xfrm>
            <a:off x="6670860" y="4071601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11">
            <a:extLst>
              <a:ext uri="{FF2B5EF4-FFF2-40B4-BE49-F238E27FC236}">
                <a16:creationId xmlns:a16="http://schemas.microsoft.com/office/drawing/2014/main" xmlns="" id="{8BA00F76-B8B6-40FD-B568-1D3BBCB122A8}"/>
              </a:ext>
            </a:extLst>
          </p:cNvPr>
          <p:cNvSpPr/>
          <p:nvPr/>
        </p:nvSpPr>
        <p:spPr>
          <a:xfrm>
            <a:off x="6614776" y="3015559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11">
            <a:extLst>
              <a:ext uri="{FF2B5EF4-FFF2-40B4-BE49-F238E27FC236}">
                <a16:creationId xmlns:a16="http://schemas.microsoft.com/office/drawing/2014/main" xmlns="" id="{EF0B46DD-3F2B-4F16-A051-8D314575DBA2}"/>
              </a:ext>
            </a:extLst>
          </p:cNvPr>
          <p:cNvSpPr/>
          <p:nvPr/>
        </p:nvSpPr>
        <p:spPr>
          <a:xfrm>
            <a:off x="6670218" y="1961361"/>
            <a:ext cx="4577606" cy="78761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18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0900" y="20669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Доклад окончен.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282610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346</Words>
  <Application>Microsoft Office PowerPoint</Application>
  <PresentationFormat>Широкоэкранный</PresentationFormat>
  <Paragraphs>79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Impact</vt:lpstr>
      <vt:lpstr>Тема Office</vt:lpstr>
      <vt:lpstr>Комитет противопожарной службы Министерства по чрезвычайным ситуациям  Республики Казахстан</vt:lpstr>
      <vt:lpstr>Результаты государственного пожарного контроля</vt:lpstr>
      <vt:lpstr>Текущие показатели пожарной обстановки в стране</vt:lpstr>
      <vt:lpstr>Онлайн-опрос учащихся на противопожарную тематику</vt:lpstr>
      <vt:lpstr>Профилактика пожаров среди учащихся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Серик Ибраев</dc:creator>
  <cp:lastModifiedBy>Erlan Turegeldiev</cp:lastModifiedBy>
  <cp:revision>264</cp:revision>
  <cp:lastPrinted>2021-12-23T10:03:00Z</cp:lastPrinted>
  <dcterms:created xsi:type="dcterms:W3CDTF">2020-02-19T10:29:53Z</dcterms:created>
  <dcterms:modified xsi:type="dcterms:W3CDTF">2023-05-25T05:19:23Z</dcterms:modified>
</cp:coreProperties>
</file>