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  <p:sldMasterId id="2147483684" r:id="rId3"/>
  </p:sldMasterIdLst>
  <p:notesMasterIdLst>
    <p:notesMasterId r:id="rId8"/>
  </p:notesMasterIdLst>
  <p:handoutMasterIdLst>
    <p:handoutMasterId r:id="rId9"/>
  </p:handoutMasterIdLst>
  <p:sldIdLst>
    <p:sldId id="445" r:id="rId4"/>
    <p:sldId id="447" r:id="rId5"/>
    <p:sldId id="446" r:id="rId6"/>
    <p:sldId id="448" r:id="rId7"/>
  </p:sldIdLst>
  <p:sldSz cx="12192000" cy="6858000"/>
  <p:notesSz cx="6735763" cy="9866313"/>
  <p:defaultTextStyle>
    <a:defPPr>
      <a:defRPr lang="k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tam Deltayev" initials="R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6B"/>
    <a:srgbClr val="1F497D"/>
    <a:srgbClr val="910303"/>
    <a:srgbClr val="006351"/>
    <a:srgbClr val="132B45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6433" autoAdjust="0"/>
  </p:normalViewPr>
  <p:slideViewPr>
    <p:cSldViewPr snapToGrid="0">
      <p:cViewPr>
        <p:scale>
          <a:sx n="90" d="100"/>
          <a:sy n="90" d="100"/>
        </p:scale>
        <p:origin x="-102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110A98B4-8FF9-49EE-AE01-C9F146C201D7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799D5DF-AC4C-40CE-ABC5-E3947663A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5E5D92D0-7BD6-4530-AEE8-67D335B90B8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7182D047-7784-46B4-9A28-B1484147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39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" dirty="0"/>
              <a:t>2-7, 11 </a:t>
            </a:r>
            <a:r>
              <a:rPr lang="kk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7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" dirty="0"/>
              <a:t>2-7, 11 </a:t>
            </a:r>
            <a:r>
              <a:rPr lang="kk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3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" dirty="0"/>
              <a:t>2-7, 11 </a:t>
            </a:r>
            <a:r>
              <a:rPr lang="kk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7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" dirty="0"/>
              <a:t>2-7, 11 </a:t>
            </a:r>
            <a:r>
              <a:rPr lang="kk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1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40F9-EDCE-43E4-B546-4773AB548CDD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31EB-77DF-47E7-AE85-ACEF13E65406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1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336A-B470-4946-8A6F-37884AA439F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37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9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1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7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8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92A3-4852-4150-AACF-013C2FF177A8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 rot="19603993">
            <a:off x="2110083" y="3077215"/>
            <a:ext cx="7409931" cy="914400"/>
          </a:xfrm>
        </p:spPr>
        <p:txBody>
          <a:bodyPr/>
          <a:lstStyle>
            <a:lvl1pPr marL="0" indent="0">
              <a:buNone/>
              <a:defRPr sz="4400">
                <a:solidFill>
                  <a:srgbClr val="FF0000"/>
                </a:solidFill>
              </a:defRPr>
            </a:lvl1pPr>
          </a:lstStyle>
          <a:p>
            <a:pPr lvl="0"/>
            <a:r>
              <a:rPr lang="ru-RU" dirty="0"/>
              <a:t>К О Н Ф И Д Е Н Ц И А Л Ь Н 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12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51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0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28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11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85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7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5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4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ADA-C5F0-4517-93FB-83730311F5A5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79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776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28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92C7-CE18-4B68-9489-E1D8E88F274D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B822-265D-443C-9EC5-F865F7D7B44D}" type="datetime1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6E85-70B0-42C1-9518-FDC757F53B1E}" type="datetime1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5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9F64-AD15-480C-8599-A9C692FF32D1}" type="datetime1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CC5A-2734-4333-9B60-5D40F3BB683A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8377-07B9-405E-9669-5B80A60BA8F3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3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F386-2C57-4C59-B79D-C875CA61744D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kk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Әлеуметтік жауапкершілік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6722772" y="1406064"/>
            <a:ext cx="4610637" cy="1954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«Эйр Астана» АҚ өзінің клиенттерімен және іскер</a:t>
            </a:r>
            <a:r>
              <a:rPr lang="kk-KZ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лік</a:t>
            </a:r>
            <a:r>
              <a:rPr lang="kk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серіктестерімен ғана емес, сонымен қатар 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</a:t>
            </a:r>
            <a:r>
              <a:rPr lang="kk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орналасқан </a:t>
            </a:r>
            <a:r>
              <a:rPr lang="kk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аймақтардағы жергілікті тұрғындармен де берік серіктестік қарым-қатынасты сақтаудың маңыздылығын мойындайтын әлеуметтік жауапты бизнес болып табылады.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rgbClr val="002060"/>
              </a:solidFill>
              <a:effectLst/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3" y="859922"/>
            <a:ext cx="5557123" cy="27994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3513" y="3675447"/>
            <a:ext cx="10729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Біз қайырымдылық ұйымдарымен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серіктесеміз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және халыққа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әкелетін пайдасы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мен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Компания қызметі мен құндылықтарына сәйкес келуі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негізінде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гі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жобаларды қаржыландырамыз. Бұл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саладағы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жұмысымыз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үш бағытты қамтиды:</a:t>
            </a:r>
            <a:endParaRPr lang="en-US" sz="1400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жергілікті және ұлттық қайырымдылық және басқа да коммерциялық емес ұйымдармен </a:t>
            </a:r>
            <a:r>
              <a:rPr lang="kk-KZ" sz="1400" b="1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серіктестік</a:t>
            </a:r>
            <a:r>
              <a:rPr lang="kk" sz="1400" b="1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;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жеке қайырымдылық – халықтың ең мұқтаж топтарына, оның ішінде науқас балалар мен Ұлы Отан соғысының </a:t>
            </a:r>
            <a:r>
              <a:rPr lang="kk" sz="1400" b="1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ардагерлеріне</a:t>
            </a:r>
            <a:r>
              <a:rPr lang="kk-KZ" sz="1400" b="1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,</a:t>
            </a:r>
            <a:r>
              <a:rPr lang="kk" sz="1400" b="1" dirty="0" smtClean="0">
                <a:solidFill>
                  <a:srgbClr val="002060"/>
                </a:solidFill>
                <a:latin typeface="Dax Offc Pro" panose="020B0504030101020102" pitchFamily="34" charset="0"/>
              </a:rPr>
              <a:t> </a:t>
            </a: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атаулы қолдау көрсету;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қаражат жинау және волонтерлік іс-шаралар арқылы қызметкерлерді қайырымдылық іс-шараларға тарту.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kk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Жеңілдіктер жүйесі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299369" y="416333"/>
            <a:ext cx="11593261" cy="3963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«Эйр Астана»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компаниясы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 </a:t>
            </a:r>
            <a:r>
              <a:rPr lang="kk-KZ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жеңілдетілген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тарифтер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жеңілдіктерді ұсынады:</a:t>
            </a:r>
            <a:endParaRPr lang="ru-RU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жастан асқан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жастан 25 жасқа дейінгі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жолаушылар үшін – қалыпты тарифтерден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50%-ға дейінгі </a:t>
            </a:r>
            <a:r>
              <a:rPr lang="kk-KZ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жеңілдетілген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тарифтер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Ұлы Отан соғысының ардагерлері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 – Қазақстан Республикасы мен ТМД елдері бойынша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бағыттарына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эконом-класс билеттері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сатып алу кезінде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100% жеңілдік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қарастырылған;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жастан 11 жасқа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 (немесе </a:t>
            </a: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 Республикасы ішіндегі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рейстерде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жастан 14 жасқа </a:t>
            </a:r>
            <a:r>
              <a:rPr lang="kk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 </a:t>
            </a:r>
            <a:r>
              <a:rPr lang="kk" sz="1400" b="1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бөлек </a:t>
            </a:r>
            <a:r>
              <a:rPr lang="kk" sz="1400" b="1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орынды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ересектерге арналған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 жүру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ақысы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ның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</a:t>
            </a:r>
            <a:r>
              <a:rPr lang="en-US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ын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төлейді;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жасқа дейінгі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 бөлек орынсыз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тегін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тасымалданады;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Ішкі рейстер</a:t>
            </a:r>
            <a:r>
              <a:rPr lang="kk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 5-14 жас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аралығындағы бөлек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 ұшатын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ересектерге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 жол жүру ақысының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kk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en-US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ын</a:t>
            </a:r>
            <a:r>
              <a:rPr lang="kk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төлейді;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Халықаралық рейстерде 5-11 жас аралығындағы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бөлек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</a:t>
            </a:r>
            <a:r>
              <a:rPr lang="kk-KZ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ынмен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 ұшатын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 </a:t>
            </a:r>
            <a:r>
              <a:rPr lang="kk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ересектерге арналған жол ақысының </a:t>
            </a:r>
            <a:r>
              <a:rPr lang="kk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75%-</a:t>
            </a:r>
            <a:r>
              <a:rPr lang="kk" sz="1400" b="1" dirty="0" smtClean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ын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төлейді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kk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45771" y="3772247"/>
            <a:ext cx="6908690" cy="2852670"/>
            <a:chOff x="348791" y="3629418"/>
            <a:chExt cx="6908690" cy="322858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586"/>
            <a:stretch/>
          </p:blipFill>
          <p:spPr>
            <a:xfrm>
              <a:off x="348791" y="3629418"/>
              <a:ext cx="6653968" cy="32285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71" b="52136"/>
            <a:stretch/>
          </p:blipFill>
          <p:spPr>
            <a:xfrm>
              <a:off x="603513" y="4005330"/>
              <a:ext cx="6653968" cy="24112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8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kk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2020-2022 жж. жүзеге </a:t>
            </a:r>
            <a:r>
              <a:rPr lang="kk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асырыл</a:t>
            </a:r>
            <a:r>
              <a:rPr lang="kk-KZ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ға</a:t>
            </a:r>
            <a:r>
              <a:rPr lang="kk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н </a:t>
            </a:r>
            <a:r>
              <a:rPr lang="kk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жобалар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75100"/>
              </p:ext>
            </p:extLst>
          </p:nvPr>
        </p:nvGraphicFramePr>
        <p:xfrm>
          <a:off x="281060" y="548075"/>
          <a:ext cx="11799324" cy="555433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899032"/>
                <a:gridCol w="5900292"/>
              </a:tblGrid>
              <a:tr h="23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40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Жоба бағыты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</a:t>
                      </a:r>
                      <a:r>
                        <a:rPr lang="kk" sz="140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ол жеткізіл</a:t>
                      </a:r>
                      <a:r>
                        <a:rPr lang="kk-KZ" sz="140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ген н</a:t>
                      </a:r>
                      <a:r>
                        <a:rPr lang="kk" sz="140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әтижелер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667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Ұлы Отан соғысының ардагерлерін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 және ТМД елдері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бойынша 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бағыттарда 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егін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ұшулар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мен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қамтамасыз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ету.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</a:t>
                      </a:r>
                      <a:r>
                        <a:rPr lang="kk-KZ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1251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1323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2205 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Медициналық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көмек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үшін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ұшатын ауыр науқас балалар мен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оларды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алып жүруші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ата-аналарын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әуе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билеттері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мен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қамтамасыз 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ету.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24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27 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12 әуе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билеті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уруханалар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ының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қарқынды терапия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б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алалар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бөлімшелерін заманауи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құрал-жабдықтармен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жабдықтау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«АЯЛА» қайырымдылық қорының жобасы аясында қаражат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жинау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900 000 теңге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жиналды;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403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000 теңге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жиналды;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434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000 теңге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жиналды.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667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аралимпиадалық құрамасы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н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қолдау 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 ұлттық паралимпиада командасына демеушілік көрсету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түрінде.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37,5 млн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r>
                        <a:rPr lang="kk-KZ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теңге бөлінді;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3,4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млн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r>
                        <a:rPr lang="kk-KZ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теңге бөлінді.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«Эйр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Астана » АҚ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қызметкерлерінің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қайырымдылық жобаларында еріктілер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ретінде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қатысуы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Алматы,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Ақтөбе,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Ақтау, Қызылорда және Павлодар қалаларында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Жеңіс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күнін мерекелеу.</a:t>
                      </a:r>
                      <a:endParaRPr lang="ru-RU" sz="1350" b="0" dirty="0" smtClean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216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ардагерді</a:t>
                      </a:r>
                      <a:r>
                        <a:rPr lang="kk-KZ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қолдау үшін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3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млн. теңге бөлінді;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96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ардагерді </a:t>
                      </a:r>
                      <a:r>
                        <a:rPr lang="kk-KZ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қолдау үшін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млн. теңге 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бөлінді.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1315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Қазақстанның 5 әуежайындағы балалар бөлмесіне арналған аксессуарларды қайырымдылық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жинақтау.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Астана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 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Шымкент және Атырау әуежайларындағы 8 ана мен бала бөлмесін жабдықтауға 1,5 миллион теңге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бөлінді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Қазақстан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қалаларының әуежайларындағы 6 ана мен </a:t>
                      </a:r>
                      <a:r>
                        <a:rPr lang="en-US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бала</a:t>
                      </a:r>
                      <a:r>
                        <a:rPr lang="en-US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бөлмесін жабдықтауға 3,5 миллион теңге бөлінді</a:t>
                      </a:r>
                      <a:r>
                        <a:rPr lang="kk-KZ" sz="135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Ақтау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Ақтөбе, Павлодар</a:t>
                      </a: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 Қызылорда және </a:t>
                      </a:r>
                      <a:r>
                        <a:rPr lang="kk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Түркістан</a:t>
                      </a:r>
                      <a:r>
                        <a:rPr lang="en-US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kk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3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kk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2020-2022 жж. жүзеге асырыл</a:t>
            </a:r>
            <a:r>
              <a:rPr lang="kk-KZ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ға</a:t>
            </a:r>
            <a:r>
              <a:rPr lang="kk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н жобалар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71715"/>
              </p:ext>
            </p:extLst>
          </p:nvPr>
        </p:nvGraphicFramePr>
        <p:xfrm>
          <a:off x="281058" y="571055"/>
          <a:ext cx="11696293" cy="552811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012159"/>
                <a:gridCol w="6684134"/>
              </a:tblGrid>
              <a:tr h="65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№1</a:t>
                      </a:r>
                      <a:r>
                        <a:rPr lang="en-US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интернат</a:t>
                      </a:r>
                      <a:r>
                        <a:rPr lang="en-US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екте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індегі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«Эйр Астана» аллеясы</a:t>
                      </a:r>
                      <a:r>
                        <a:rPr lang="kk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Алматы қаласындағы есту қабілеті бұзылған балаларға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арналған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интернат</a:t>
                      </a:r>
                      <a:r>
                        <a:rPr lang="en-US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мекте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бінің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аумағына ағаш отырғызуға 545 мың теңге бөлінді.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1316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Жаңа жылды тойлау – Түрксіб ауданы мүгедектер қоғамының қалалық мүмкіндігі шектеулі балаларды оңалту орталығының және Алматы қалалық мүмкіндігі шектеулі балаларды оңалту орталығының балаларына арналған қайырымдылық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акциясы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302 балаға сыйлықтар берілді.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№9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сауықтыру лицейінің 53 оқушысына 380 кг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«Рахат»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жаңа жылдық тәттілері мен тәтті дастархан сыйға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тартылды.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)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380 кг жаңа жылдық тәттілер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берілді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2)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No9 арнайы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интернат</a:t>
                      </a:r>
                      <a:r>
                        <a:rPr lang="en-US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мекте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бінің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110 оқушысына 550 мың теңге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бөлінді.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65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ITeachMe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мемлекеттік қорымен бірге білім беру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ITeachMe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мемлекеттік қоры — мектеп оқушыларының өзіне және өз қабілеттеріне сенуге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көмектесетін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көркем шығармашылықты меңгеруге арналған онлайн оқыту жобасы.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«Teen Challenge Kazakhstan»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баспанасында тұратын әйелдер</a:t>
                      </a:r>
                      <a:r>
                        <a:rPr lang="kk-KZ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үшін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Халықаралық әйелдер күнін мерекелеуге арналған қайырымдылық акциясы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kk-KZ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1)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27 әйел мен 28 балаға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көмек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2) 30-дан астам қорап киім, аяқ киім және басқа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керек-жарақтар жина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л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ды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сыйлықтарға 800 000 теңге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бөлінді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Қайырымдылық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өмек #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BizBirgemiz</a:t>
                      </a:r>
                      <a:endParaRPr lang="ru-RU" sz="1350" b="0" dirty="0" smtClean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kk-KZ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) Алматы және Нұр -Сұлтан қалаларындағы 222 отбасына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базалық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азық-түлік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пакеттерін сатып алуға 3 600 000 теңге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бөлінді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2) көп балалы отбасынан шыққан 600 балаға «Эйр Астана» балалар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саяхат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ты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қ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жиынтықтары табыс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етілді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3) Талғар қаласындағы балалар үйіне 100 медициналық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маска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берілді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27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Ауруханаларға көмек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 </a:t>
                      </a: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Алматының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екі ауруханасына 2000 саяхаттық жинақ 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берілді.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Алматы қалалық балалар онкологиялық орталығында емделіп жатқан ауыр дертке шалдыққан балалардың тілегін орындауға көмектесетін «Менің арманым» қайырымдылық қорымен бірлескен жоба.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 </a:t>
                      </a:r>
                      <a:r>
                        <a:rPr lang="kk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Текелі</a:t>
                      </a:r>
                      <a:r>
                        <a:rPr lang="kk-KZ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ден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11 жасар Мадиярдың арманын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орындадық.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Ол ұшқыш формасын киіп көрді, ұшу тренажерінде </a:t>
                      </a:r>
                      <a:r>
                        <a:rPr lang="kk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ұшып, </a:t>
                      </a:r>
                      <a:r>
                        <a:rPr lang="kk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«Эйр Астана» ұшқышымен бірге кабинада </a:t>
                      </a:r>
                      <a:r>
                        <a:rPr lang="kk" sz="1350" b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болды</a:t>
                      </a:r>
                      <a:r>
                        <a:rPr lang="kk" sz="1350" b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kk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</a:txBody>
                  <a:tcPr marL="32443" marR="324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9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879</Words>
  <Application>Microsoft Office PowerPoint</Application>
  <PresentationFormat>Произвольный</PresentationFormat>
  <Paragraphs>75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Office Theme</vt:lpstr>
      <vt:lpstr>1_Custom Design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JSC Airastana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Rustam Deltayev</dc:creator>
  <cp:lastModifiedBy>Ardak Kaziyakparova</cp:lastModifiedBy>
  <cp:revision>395</cp:revision>
  <cp:lastPrinted>2023-05-26T07:58:53Z</cp:lastPrinted>
  <dcterms:created xsi:type="dcterms:W3CDTF">2023-04-06T07:20:33Z</dcterms:created>
  <dcterms:modified xsi:type="dcterms:W3CDTF">2023-06-05T15:43:55Z</dcterms:modified>
</cp:coreProperties>
</file>