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3" r:id="rId2"/>
    <p:sldId id="281" r:id="rId3"/>
    <p:sldId id="282" r:id="rId4"/>
    <p:sldId id="292" r:id="rId5"/>
    <p:sldId id="284" r:id="rId6"/>
    <p:sldId id="296" r:id="rId7"/>
    <p:sldId id="294" r:id="rId8"/>
    <p:sldId id="29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26D"/>
    <a:srgbClr val="002060"/>
    <a:srgbClr val="A99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3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2D23B-D255-4074-B756-B9E599C940CA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F8376-BB6A-4D3A-8E35-602C274BB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72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3468B-64FE-4E48-AE38-B782A89C757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47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3468B-64FE-4E48-AE38-B782A89C757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162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1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3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8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2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34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11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28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5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4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50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7EA34-C7FC-4CD8-B00B-0D3538EB2CA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1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4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4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753"/>
            <a:ext cx="12192000" cy="68606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30297" y="6536078"/>
            <a:ext cx="1731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Black KZ" panose="020B0A04020102020204" pitchFamily="34" charset="0"/>
              </a:rPr>
              <a:t>Астана - 2023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Black KZ" panose="020B0A04020102020204" pitchFamily="34" charset="0"/>
            </a:endParaRPr>
          </a:p>
        </p:txBody>
      </p:sp>
      <p:sp>
        <p:nvSpPr>
          <p:cNvPr id="2" name="AutoShape 2" descr="Файл:Белый квадрат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549" y="299137"/>
            <a:ext cx="4703733" cy="20002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73917" y="2443851"/>
            <a:ext cx="9114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 Black KZ" panose="020B0A04020102020204" pitchFamily="34" charset="0"/>
              </a:rPr>
              <a:t>Законопроект «</a:t>
            </a:r>
            <a:r>
              <a:rPr lang="kk-KZ" sz="4000" b="1" dirty="0">
                <a:solidFill>
                  <a:schemeClr val="accent1">
                    <a:lumMod val="50000"/>
                  </a:schemeClr>
                </a:solidFill>
                <a:latin typeface="Arial Black KZ" panose="020B0A04020102020204" pitchFamily="34" charset="0"/>
              </a:rPr>
              <a:t>О масс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 Black KZ" panose="020B0A04020102020204" pitchFamily="34" charset="0"/>
              </a:rPr>
              <a:t>-медиа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 Black KZ" panose="020B0A04020102020204" pitchFamily="34" charset="0"/>
              </a:rPr>
              <a:t>»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Arial Black KZ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97804" y="182166"/>
            <a:ext cx="9130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информации и общественного развития РК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1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54772" y="709391"/>
            <a:ext cx="581714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endParaRPr lang="kk-KZ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«Необходимо 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пересмотреть закон о СМИ с учетом интересов государства, запросов общества и тенденций развития </a:t>
            </a:r>
            <a:r>
              <a:rPr lang="ru-RU" sz="2200" b="1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медиасферы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pPr algn="r">
              <a:spcAft>
                <a:spcPts val="0"/>
              </a:spcAft>
            </a:pP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kk-KZ" sz="16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</a:t>
            </a:r>
            <a:r>
              <a:rPr lang="kk-KZ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16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послания</a:t>
            </a:r>
            <a:r>
              <a:rPr lang="kk-KZ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16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Президента</a:t>
            </a:r>
            <a:r>
              <a:rPr lang="kk-KZ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16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Республики</a:t>
            </a:r>
            <a:r>
              <a:rPr lang="kk-KZ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16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Казахстан</a:t>
            </a:r>
            <a:endParaRPr lang="kk-KZ" sz="1600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kk-KZ" sz="16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Касым-Жомарта</a:t>
            </a:r>
            <a:r>
              <a:rPr lang="kk-KZ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16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Токаева</a:t>
            </a:r>
            <a:r>
              <a:rPr lang="kk-KZ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народу Казахстана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kk-KZ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«</a:t>
            </a:r>
            <a:r>
              <a:rPr lang="kk-KZ" sz="16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Новый</a:t>
            </a:r>
            <a:r>
              <a:rPr lang="kk-KZ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16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Казахстан</a:t>
            </a:r>
            <a:r>
              <a:rPr lang="kk-KZ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kk-KZ" sz="16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Путь</a:t>
            </a:r>
            <a:r>
              <a:rPr lang="kk-KZ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16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обновления</a:t>
            </a:r>
            <a:r>
              <a:rPr lang="kk-KZ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kk-KZ" sz="16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модернизации</a:t>
            </a:r>
            <a:r>
              <a:rPr lang="kk-KZ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16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C:\Documents and Settings\Пользователь\Рабочий стол\Ор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170" y="4837095"/>
            <a:ext cx="10691813" cy="160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871912" y="6259883"/>
            <a:ext cx="32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"/>
            <a:r>
              <a:rPr lang="ru-RU" b="1" spc="-19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54" y="781757"/>
            <a:ext cx="5466628" cy="432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 descr="Vector Maps of Kazakhstan | Free Vector Maps">
            <a:extLst>
              <a:ext uri="{FF2B5EF4-FFF2-40B4-BE49-F238E27FC236}">
                <a16:creationId xmlns="" xmlns:a16="http://schemas.microsoft.com/office/drawing/2014/main" id="{AF4C7C7C-F652-EC35-8E6D-4665757AE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581" y="4996129"/>
            <a:ext cx="6513189" cy="450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3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C:\Documents and Settings\Пользователь\Рабочий стол\Ор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384" y="5037812"/>
            <a:ext cx="10691813" cy="160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0"/>
          </a:effectLst>
        </p:spPr>
      </p:pic>
      <p:sp>
        <p:nvSpPr>
          <p:cNvPr id="20" name="Content Placeholder 13">
            <a:extLst>
              <a:ext uri="{FF2B5EF4-FFF2-40B4-BE49-F238E27FC236}">
                <a16:creationId xmlns="" xmlns:a16="http://schemas.microsoft.com/office/drawing/2014/main" id="{5553C748-4D0C-1771-EB42-E6634C11FD17}"/>
              </a:ext>
            </a:extLst>
          </p:cNvPr>
          <p:cNvSpPr txBox="1">
            <a:spLocks/>
          </p:cNvSpPr>
          <p:nvPr/>
        </p:nvSpPr>
        <p:spPr>
          <a:xfrm>
            <a:off x="2545087" y="2992689"/>
            <a:ext cx="8064774" cy="670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 smtClean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Запросы журналистского сообщества</a:t>
            </a:r>
            <a:endParaRPr lang="ru-RU" sz="2400" b="1" dirty="0">
              <a:solidFill>
                <a:srgbClr val="374D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1476" y="1727952"/>
            <a:ext cx="8108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тенденции развития </a:t>
            </a:r>
            <a:r>
              <a:rPr lang="ru-RU" sz="2400" b="1" dirty="0" smtClean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медиа-сферы</a:t>
            </a:r>
            <a:endParaRPr lang="ru-RU" b="1" dirty="0">
              <a:solidFill>
                <a:srgbClr val="374D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9902" y="4312799"/>
            <a:ext cx="9103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Текущий закон </a:t>
            </a:r>
            <a:r>
              <a:rPr lang="ru-RU" sz="2400" b="1" dirty="0" smtClean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средствах массовой информации» </a:t>
            </a:r>
            <a:r>
              <a:rPr lang="ru-RU" sz="2400" b="1" dirty="0" smtClean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 </a:t>
            </a:r>
            <a:r>
              <a:rPr lang="ru-RU" sz="2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1999 </a:t>
            </a:r>
            <a:r>
              <a:rPr lang="ru-RU" sz="2400" b="1" dirty="0" smtClean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sz="2400" b="1" dirty="0">
              <a:solidFill>
                <a:srgbClr val="374D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0245" y="450997"/>
            <a:ext cx="7291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Основания для разработки Закона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4DD02F5-A9E4-A1C0-FB64-65800F31B63A}"/>
              </a:ext>
            </a:extLst>
          </p:cNvPr>
          <p:cNvSpPr/>
          <p:nvPr/>
        </p:nvSpPr>
        <p:spPr>
          <a:xfrm>
            <a:off x="634527" y="373076"/>
            <a:ext cx="45719" cy="525175"/>
          </a:xfrm>
          <a:prstGeom prst="rect">
            <a:avLst/>
          </a:prstGeom>
          <a:solidFill>
            <a:srgbClr val="A99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63" y="2889823"/>
            <a:ext cx="1343715" cy="8760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593" y="1508509"/>
            <a:ext cx="1297996" cy="9005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363" y="4239080"/>
            <a:ext cx="1422203" cy="8264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Прямоугольник 22"/>
          <p:cNvSpPr/>
          <p:nvPr/>
        </p:nvSpPr>
        <p:spPr>
          <a:xfrm>
            <a:off x="11871912" y="6259883"/>
            <a:ext cx="32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"/>
            <a:r>
              <a:rPr lang="ru-RU" b="1" spc="-19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spc="-19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4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4" descr="Vector Maps of Kazakhstan | Free Vector Maps">
            <a:extLst>
              <a:ext uri="{FF2B5EF4-FFF2-40B4-BE49-F238E27FC236}">
                <a16:creationId xmlns="" xmlns:a16="http://schemas.microsoft.com/office/drawing/2014/main" id="{AF4C7C7C-F652-EC35-8E6D-4665757AE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574" y="-8761"/>
            <a:ext cx="8548382" cy="67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Documents and Settings\Пользователь\Рабочий стол\Ор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0323" y="4832063"/>
            <a:ext cx="10691813" cy="160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0"/>
          </a:effectLst>
        </p:spPr>
      </p:pic>
      <p:sp>
        <p:nvSpPr>
          <p:cNvPr id="16" name="Text Placeholder 12">
            <a:extLst>
              <a:ext uri="{FF2B5EF4-FFF2-40B4-BE49-F238E27FC236}">
                <a16:creationId xmlns="" xmlns:a16="http://schemas.microsoft.com/office/drawing/2014/main" id="{7372DE75-F475-6DBB-C8DC-A7ACE3CD44A5}"/>
              </a:ext>
            </a:extLst>
          </p:cNvPr>
          <p:cNvSpPr txBox="1">
            <a:spLocks/>
          </p:cNvSpPr>
          <p:nvPr/>
        </p:nvSpPr>
        <p:spPr>
          <a:xfrm>
            <a:off x="6276229" y="1949880"/>
            <a:ext cx="5549903" cy="32500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ООН, ОБСЕ</a:t>
            </a: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of journalistic principles (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Бельгия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 national union of journalists code of conduct (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Великобритания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800" b="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Telecommunications law (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Германия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Telemedia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law (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Германия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NetzDG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Германия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safety bill draft (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Великобритания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digital law (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4970" y="373075"/>
            <a:ext cx="731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Зарубежные правовые акты 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взятые за основу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42E1FE54-A426-BE86-8B47-A5ED7B32EE6C}"/>
              </a:ext>
            </a:extLst>
          </p:cNvPr>
          <p:cNvGrpSpPr/>
          <p:nvPr/>
        </p:nvGrpSpPr>
        <p:grpSpPr>
          <a:xfrm>
            <a:off x="475423" y="1667829"/>
            <a:ext cx="4845938" cy="714836"/>
            <a:chOff x="2271828" y="5030851"/>
            <a:chExt cx="4365473" cy="609524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29ED77F-A712-63EE-4CBA-54007007F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828" y="5030851"/>
              <a:ext cx="812698" cy="609524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="" xmlns:a16="http://schemas.microsoft.com/office/drawing/2014/main" id="{789378F3-0A36-1F7F-5D9E-4E509F670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5512" y="5030851"/>
              <a:ext cx="812698" cy="609524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9E8FCECF-4967-4586-6B11-D7E47972D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8386" y="5030851"/>
              <a:ext cx="812698" cy="609524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="" xmlns:a16="http://schemas.microsoft.com/office/drawing/2014/main" id="{592D40A5-8C30-0F71-AA90-7FF34C761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922" y="5030851"/>
              <a:ext cx="812698" cy="609524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A4BC2F00-37B1-AE68-0D32-FF34F7DCE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4067" y="5030851"/>
              <a:ext cx="812698" cy="609524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5F679451-469B-34E9-8991-C729A9AED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4603" y="5030851"/>
              <a:ext cx="812698" cy="609524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5" y="2760534"/>
            <a:ext cx="1628759" cy="162875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1" r="4343"/>
          <a:stretch/>
        </p:blipFill>
        <p:spPr>
          <a:xfrm>
            <a:off x="2074429" y="2760534"/>
            <a:ext cx="1675441" cy="15799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4DD02F5-A9E4-A1C0-FB64-65800F31B63A}"/>
              </a:ext>
            </a:extLst>
          </p:cNvPr>
          <p:cNvSpPr/>
          <p:nvPr/>
        </p:nvSpPr>
        <p:spPr>
          <a:xfrm>
            <a:off x="479251" y="295154"/>
            <a:ext cx="45719" cy="525175"/>
          </a:xfrm>
          <a:prstGeom prst="rect">
            <a:avLst/>
          </a:prstGeom>
          <a:solidFill>
            <a:srgbClr val="A99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5426" y="1182822"/>
            <a:ext cx="9395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 Black KZ"/>
                <a:ea typeface="Calibri" panose="020F0502020204030204" pitchFamily="34" charset="0"/>
                <a:cs typeface="Arial" panose="020B0604020202020204" pitchFamily="34" charset="0"/>
              </a:rPr>
              <a:t>МЕЖДУНАРОДНЫЙ ОПЫТ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/>
              <a:latin typeface="Arial Black KZ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04DD02F5-A9E4-A1C0-FB64-65800F31B63A}"/>
              </a:ext>
            </a:extLst>
          </p:cNvPr>
          <p:cNvSpPr/>
          <p:nvPr/>
        </p:nvSpPr>
        <p:spPr>
          <a:xfrm>
            <a:off x="475423" y="1142654"/>
            <a:ext cx="45719" cy="5251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871912" y="6259883"/>
            <a:ext cx="32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"/>
            <a:r>
              <a:rPr lang="ru-RU" b="1" spc="-19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spc="-19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9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75CB57B-017F-4921-9532-D33137C93B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2" y="127712"/>
            <a:ext cx="12190777" cy="6858000"/>
          </a:xfrm>
          <a:prstGeom prst="rect">
            <a:avLst/>
          </a:prstGeom>
        </p:spPr>
      </p:pic>
      <p:pic>
        <p:nvPicPr>
          <p:cNvPr id="9" name="Picture 4" descr="C:\Documents and Settings\Пользователь\Рабочий стол\Ор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770" y="5106199"/>
            <a:ext cx="10691813" cy="1338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10623" y="396643"/>
            <a:ext cx="2684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исполнения</a:t>
            </a:r>
            <a:endParaRPr lang="ru-RU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970" y="943689"/>
            <a:ext cx="11287415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 2022 года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инициативе неправительственных организаций отрасли создана рабочая группа в состав которой вошли представители периодических печатных изданий, электронных средств массовой информации, теле-, радиоканалов, рекламных агентств и неправительственных организаций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отрасли</a:t>
            </a:r>
          </a:p>
          <a:p>
            <a:pPr marL="285750" lvl="1" indent="-285750" algn="just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сентября 2022 </a:t>
            </a:r>
            <a:r>
              <a:rPr lang="ru-RU" sz="16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портале «Открытые НПА» опубликован Консультативный документ регуляторной политики, по которому проведено 27 публичных слушаний</a:t>
            </a:r>
          </a:p>
          <a:p>
            <a:pPr marL="285750" lvl="1" indent="-285750" algn="just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января 2023 года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портале «Открытые НПА» опубликована Концепция законопроекта «О масс-медиа». По итогам обсуждения Концепции Законопроекта 1 февраля 2023 года проведено заседание Межведомственной комиссии по законопроектной деятельности</a:t>
            </a:r>
          </a:p>
          <a:p>
            <a:pPr marL="285750" lvl="1" indent="-285750" algn="just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февраля 2023 года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состоялось заседание Республиканской бюджетной комиссии, по итогам которой затратные нормы законопроекта были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одобрены</a:t>
            </a:r>
          </a:p>
          <a:p>
            <a:pPr marL="285750" lvl="1" indent="-285750" algn="just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февраля 2023 года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портале «Открытые НПА» опубликован Законопроект, по которому совместно с представителями медиа сообщества до 23 февраля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т.г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проводилось активное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обсуждение</a:t>
            </a:r>
          </a:p>
          <a:p>
            <a:pPr marL="285750" lvl="1" indent="-285750" algn="just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марта 2023 года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положительного согласования законопроект направлен в Аппарат правительства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законопроекту 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проведены научно-правовая, экономическая и антикоррупционные </a:t>
            </a:r>
            <a:r>
              <a:rPr lang="ru-RU" sz="16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экспертизы</a:t>
            </a:r>
          </a:p>
          <a:p>
            <a:pPr marL="285750" lvl="1" indent="-285750" algn="just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Получены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положительные заключения</a:t>
            </a:r>
            <a:r>
              <a:rPr lang="ru-RU" sz="16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НПП </a:t>
            </a:r>
            <a:r>
              <a:rPr lang="ru-RU" sz="1600" b="1" u="sng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Атамекен</a:t>
            </a:r>
            <a:r>
              <a:rPr lang="ru-RU" sz="16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Общественного совета Министерства</a:t>
            </a:r>
          </a:p>
          <a:p>
            <a:pPr marL="285750" lvl="1" indent="-285750" algn="just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целом, за период разработки законопроекта 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более 20 онлайн и офлайн заседаний </a:t>
            </a:r>
            <a:r>
              <a:rPr lang="ru-RU" sz="16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рабочей группы</a:t>
            </a:r>
            <a:endParaRPr lang="ru-RU" sz="1600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4DD02F5-A9E4-A1C0-FB64-65800F31B63A}"/>
              </a:ext>
            </a:extLst>
          </p:cNvPr>
          <p:cNvSpPr/>
          <p:nvPr/>
        </p:nvSpPr>
        <p:spPr>
          <a:xfrm>
            <a:off x="479251" y="295154"/>
            <a:ext cx="45719" cy="525175"/>
          </a:xfrm>
          <a:prstGeom prst="rect">
            <a:avLst/>
          </a:prstGeom>
          <a:solidFill>
            <a:srgbClr val="A99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871912" y="6259883"/>
            <a:ext cx="32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"/>
            <a:r>
              <a:rPr lang="ru-RU" b="1" spc="-19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spc="-19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97" y="4910478"/>
            <a:ext cx="10729890" cy="322506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775CB57B-017F-4921-9532-D33137C93B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" y="-19009"/>
            <a:ext cx="12190777" cy="68580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8805C0A2-ABD2-40E7-A592-5CF937D6CFA9}"/>
              </a:ext>
            </a:extLst>
          </p:cNvPr>
          <p:cNvSpPr/>
          <p:nvPr/>
        </p:nvSpPr>
        <p:spPr>
          <a:xfrm>
            <a:off x="760575" y="439195"/>
            <a:ext cx="7556111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108249" y="4166367"/>
            <a:ext cx="388489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ежегодного Национального доклада о правах и свободах 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журналистов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совместно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государственных 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734602" y="2761768"/>
            <a:ext cx="38461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окращение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сроков рассмотрения запросов СМИ с 7 до 5 рабочих дней;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FBBC684E-D4BC-A76C-AB4A-A3ADF8764C20}"/>
              </a:ext>
            </a:extLst>
          </p:cNvPr>
          <p:cNvGrpSpPr/>
          <p:nvPr/>
        </p:nvGrpSpPr>
        <p:grpSpPr>
          <a:xfrm>
            <a:off x="324814" y="1370096"/>
            <a:ext cx="1829431" cy="3688371"/>
            <a:chOff x="-3438184" y="6020775"/>
            <a:chExt cx="1456338" cy="2936167"/>
          </a:xfrm>
        </p:grpSpPr>
        <p:pic>
          <p:nvPicPr>
            <p:cNvPr id="23" name="Picture 6" descr="Free HD mockup of Apple iPhone 13 (2021) in PNG and PSD image format with  transparent background">
              <a:extLst>
                <a:ext uri="{FF2B5EF4-FFF2-40B4-BE49-F238E27FC236}">
                  <a16:creationId xmlns="" xmlns:a16="http://schemas.microsoft.com/office/drawing/2014/main" id="{129C4B6F-A7F3-7C41-BB90-3C0BB30921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38184" y="6020775"/>
              <a:ext cx="1456338" cy="293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58718412-7DC3-F821-E652-D3CB5495C894}"/>
                </a:ext>
              </a:extLst>
            </p:cNvPr>
            <p:cNvSpPr txBox="1"/>
            <p:nvPr/>
          </p:nvSpPr>
          <p:spPr>
            <a:xfrm>
              <a:off x="-3357362" y="6322768"/>
              <a:ext cx="147057" cy="514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x-non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Picture 14" descr="Vector Maps of Kazakhstan | Free Vector Maps">
            <a:extLst>
              <a:ext uri="{FF2B5EF4-FFF2-40B4-BE49-F238E27FC236}">
                <a16:creationId xmlns="" xmlns:a16="http://schemas.microsoft.com/office/drawing/2014/main" id="{AF4C7C7C-F652-EC35-8E6D-4665757AE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189" y="1151238"/>
            <a:ext cx="2961009" cy="31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2444073" y="1095311"/>
            <a:ext cx="3382264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 lvl="1" algn="ctr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kk-KZ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Пресс-карта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15608" y="1606749"/>
            <a:ext cx="3396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посредством единой медиа платформы</a:t>
            </a:r>
            <a:endParaRPr lang="ru-RU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894931" y="2389193"/>
            <a:ext cx="4047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автоматизирует аккредитацию 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журналистов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894931" y="2982992"/>
            <a:ext cx="4301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выдаваться отраслевой 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комиссией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915608" y="3545750"/>
            <a:ext cx="43011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расширит права 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журналистов</a:t>
            </a:r>
            <a:endParaRPr lang="ru-RU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326492" y="1095311"/>
            <a:ext cx="3343546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 lvl="1" algn="ctr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kk-K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Исковая</a:t>
            </a:r>
            <a:r>
              <a:rPr lang="kk-K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давность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41232" y="1598493"/>
            <a:ext cx="5018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в три года срока исковой давности к материалам 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СМИ.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378922" y="2395786"/>
            <a:ext cx="3343546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 lvl="1" algn="ctr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kk-K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Запросы</a:t>
            </a:r>
            <a:r>
              <a:rPr lang="kk-K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СМИ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406839" y="3765325"/>
            <a:ext cx="3343546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 lvl="1" algn="ctr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kk-K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</a:t>
            </a:r>
            <a:r>
              <a:rPr lang="kk-K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доклад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482791" y="4158936"/>
            <a:ext cx="3343546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саморегулирования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39097" y="4673266"/>
            <a:ext cx="4449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республиканских и региональных общественно-профессиональных 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советов.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Группа 53">
            <a:extLst>
              <a:ext uri="{FF2B5EF4-FFF2-40B4-BE49-F238E27FC236}">
                <a16:creationId xmlns="" xmlns:a16="http://schemas.microsoft.com/office/drawing/2014/main" id="{63E79C1A-D271-5DBE-D110-83EB54EB87B2}"/>
              </a:ext>
            </a:extLst>
          </p:cNvPr>
          <p:cNvGrpSpPr/>
          <p:nvPr/>
        </p:nvGrpSpPr>
        <p:grpSpPr>
          <a:xfrm>
            <a:off x="436106" y="1757587"/>
            <a:ext cx="1624641" cy="2723465"/>
            <a:chOff x="-4889802" y="6285365"/>
            <a:chExt cx="1293313" cy="2168044"/>
          </a:xfrm>
        </p:grpSpPr>
        <p:pic>
          <p:nvPicPr>
            <p:cNvPr id="55" name="Picture 14" descr="Vector Maps of Kazakhstan | Free Vector Maps">
              <a:extLst>
                <a:ext uri="{FF2B5EF4-FFF2-40B4-BE49-F238E27FC236}">
                  <a16:creationId xmlns="" xmlns:a16="http://schemas.microsoft.com/office/drawing/2014/main" id="{AF4C7C7C-F652-EC35-8E6D-4665757AE9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89802" y="7483424"/>
              <a:ext cx="1293313" cy="969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4A96BCB9-A74E-6DDC-D978-9DF2F25649A9}"/>
                </a:ext>
              </a:extLst>
            </p:cNvPr>
            <p:cNvSpPr txBox="1"/>
            <p:nvPr/>
          </p:nvSpPr>
          <p:spPr>
            <a:xfrm>
              <a:off x="-4593579" y="6285365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PRESS</a:t>
              </a:r>
            </a:p>
          </p:txBody>
        </p:sp>
        <p:pic>
          <p:nvPicPr>
            <p:cNvPr id="57" name="Picture 2" descr="Person Icon Png Transparent posted by Ryan Walker">
              <a:extLst>
                <a:ext uri="{FF2B5EF4-FFF2-40B4-BE49-F238E27FC236}">
                  <a16:creationId xmlns="" xmlns:a16="http://schemas.microsoft.com/office/drawing/2014/main" id="{80602240-9762-85DD-36E4-A2E2C3AE21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957" b="90000" l="5114" r="91477">
                          <a14:foregroundMark x1="19659" y1="39348" x2="19659" y2="39348"/>
                          <a14:foregroundMark x1="43750" y1="12065" x2="43750" y2="12065"/>
                          <a14:foregroundMark x1="78523" y1="26630" x2="78523" y2="26630"/>
                          <a14:foregroundMark x1="84545" y1="47500" x2="84545" y2="47500"/>
                          <a14:foregroundMark x1="75682" y1="60109" x2="75682" y2="60109"/>
                          <a14:foregroundMark x1="68068" y1="65543" x2="68068" y2="65543"/>
                          <a14:foregroundMark x1="65341" y1="59457" x2="65341" y2="59457"/>
                          <a14:foregroundMark x1="65227" y1="70000" x2="65227" y2="70000"/>
                          <a14:foregroundMark x1="80341" y1="66196" x2="80341" y2="66196"/>
                          <a14:foregroundMark x1="84091" y1="33696" x2="84091" y2="33696"/>
                          <a14:foregroundMark x1="49091" y1="12174" x2="49091" y2="12174"/>
                          <a14:foregroundMark x1="22045" y1="50000" x2="22045" y2="50000"/>
                          <a14:foregroundMark x1="24432" y1="67609" x2="24432" y2="67609"/>
                          <a14:foregroundMark x1="20227" y1="76630" x2="20227" y2="76630"/>
                          <a14:foregroundMark x1="32500" y1="86630" x2="32500" y2="86630"/>
                          <a14:foregroundMark x1="63409" y1="86413" x2="63409" y2="86413"/>
                          <a14:foregroundMark x1="85227" y1="46304" x2="85227" y2="46304"/>
                          <a14:foregroundMark x1="79205" y1="28913" x2="79205" y2="28913"/>
                          <a14:foregroundMark x1="74091" y1="31522" x2="74091" y2="31522"/>
                          <a14:foregroundMark x1="75795" y1="41739" x2="75795" y2="41739"/>
                          <a14:foregroundMark x1="75795" y1="43261" x2="75795" y2="43261"/>
                          <a14:foregroundMark x1="72614" y1="15870" x2="72614" y2="15870"/>
                          <a14:foregroundMark x1="68977" y1="13804" x2="68977" y2="13804"/>
                          <a14:foregroundMark x1="53864" y1="9130" x2="53864" y2="9130"/>
                          <a14:foregroundMark x1="41932" y1="8804" x2="41932" y2="8804"/>
                          <a14:foregroundMark x1="35114" y1="12065" x2="35114" y2="12065"/>
                          <a14:foregroundMark x1="32614" y1="13804" x2="32614" y2="13804"/>
                          <a14:foregroundMark x1="28750" y1="16848" x2="28750" y2="16848"/>
                          <a14:foregroundMark x1="26932" y1="18804" x2="26932" y2="18804"/>
                          <a14:foregroundMark x1="25909" y1="19565" x2="25909" y2="19565"/>
                          <a14:foregroundMark x1="17727" y1="26848" x2="17727" y2="26848"/>
                          <a14:foregroundMark x1="16818" y1="29022" x2="16818" y2="29022"/>
                          <a14:foregroundMark x1="16705" y1="32174" x2="16705" y2="32174"/>
                          <a14:foregroundMark x1="16705" y1="47065" x2="16705" y2="47065"/>
                          <a14:foregroundMark x1="16705" y1="47500" x2="16705" y2="47500"/>
                          <a14:foregroundMark x1="26250" y1="29565" x2="26250" y2="29565"/>
                          <a14:foregroundMark x1="26818" y1="35000" x2="26818" y2="35000"/>
                          <a14:foregroundMark x1="26818" y1="35543" x2="26818" y2="35543"/>
                          <a14:foregroundMark x1="31591" y1="29674" x2="31591" y2="29674"/>
                          <a14:foregroundMark x1="38182" y1="19130" x2="38182" y2="19130"/>
                          <a14:foregroundMark x1="57500" y1="16522" x2="57500" y2="16522"/>
                          <a14:foregroundMark x1="78864" y1="29674" x2="78864" y2="29674"/>
                          <a14:foregroundMark x1="77159" y1="59565" x2="77159" y2="59565"/>
                          <a14:foregroundMark x1="81023" y1="65543" x2="81023" y2="65543"/>
                          <a14:foregroundMark x1="16818" y1="67609" x2="16818" y2="67609"/>
                          <a14:foregroundMark x1="20568" y1="79239" x2="20568" y2="79239"/>
                          <a14:foregroundMark x1="23750" y1="82391" x2="23750" y2="82391"/>
                          <a14:foregroundMark x1="26477" y1="82717" x2="26477" y2="82717"/>
                          <a14:foregroundMark x1="26591" y1="82717" x2="26591" y2="82717"/>
                          <a14:foregroundMark x1="64432" y1="86957" x2="64432" y2="86957"/>
                          <a14:foregroundMark x1="71932" y1="83587" x2="71932" y2="83587"/>
                          <a14:foregroundMark x1="78182" y1="79565" x2="78182" y2="79565"/>
                          <a14:foregroundMark x1="46136" y1="90000" x2="46136" y2="90000"/>
                          <a14:foregroundMark x1="5227" y1="43261" x2="5227" y2="43261"/>
                          <a14:foregroundMark x1="6250" y1="49348" x2="6250" y2="49348"/>
                          <a14:foregroundMark x1="5909" y1="55543" x2="5909" y2="55543"/>
                          <a14:foregroundMark x1="9773" y1="60109" x2="9773" y2="60109"/>
                          <a14:foregroundMark x1="23409" y1="56413" x2="23409" y2="56413"/>
                          <a14:foregroundMark x1="30114" y1="54783" x2="30114" y2="54783"/>
                          <a14:foregroundMark x1="20000" y1="23804" x2="20000" y2="23804"/>
                          <a14:foregroundMark x1="17159" y1="21196" x2="17159" y2="21196"/>
                          <a14:foregroundMark x1="71818" y1="33043" x2="71818" y2="33043"/>
                          <a14:foregroundMark x1="67045" y1="37391" x2="67045" y2="37391"/>
                          <a14:foregroundMark x1="66364" y1="41087" x2="66364" y2="41087"/>
                          <a14:foregroundMark x1="66250" y1="48152" x2="66250" y2="48152"/>
                          <a14:foregroundMark x1="61023" y1="62500" x2="61023" y2="62500"/>
                          <a14:foregroundMark x1="59205" y1="65652" x2="59205" y2="65652"/>
                          <a14:foregroundMark x1="39205" y1="64130" x2="39205" y2="64130"/>
                          <a14:foregroundMark x1="36136" y1="56413" x2="36136" y2="56413"/>
                          <a14:foregroundMark x1="32159" y1="40978" x2="32159" y2="40978"/>
                          <a14:foregroundMark x1="33636" y1="19783" x2="33636" y2="19783"/>
                          <a14:foregroundMark x1="40909" y1="13478" x2="40909" y2="13478"/>
                          <a14:foregroundMark x1="41023" y1="13370" x2="41023" y2="13370"/>
                          <a14:foregroundMark x1="49659" y1="7065" x2="49659" y2="7065"/>
                          <a14:foregroundMark x1="42500" y1="7065" x2="42500" y2="7065"/>
                          <a14:foregroundMark x1="57614" y1="7500" x2="57614" y2="7500"/>
                          <a14:foregroundMark x1="68977" y1="14565" x2="68977" y2="14565"/>
                          <a14:foregroundMark x1="73750" y1="24783" x2="73750" y2="24783"/>
                          <a14:foregroundMark x1="87955" y1="43696" x2="87955" y2="43696"/>
                          <a14:foregroundMark x1="91477" y1="49022" x2="91477" y2="49022"/>
                          <a14:backgroundMark x1="39545" y1="31957" x2="39545" y2="319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9" t="4176" r="4373" b="8434"/>
            <a:stretch/>
          </p:blipFill>
          <p:spPr bwMode="auto">
            <a:xfrm>
              <a:off x="-4593579" y="6575222"/>
              <a:ext cx="724238" cy="729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C23E90CD-8D13-070F-10C8-4CE95138EA67}"/>
                </a:ext>
              </a:extLst>
            </p:cNvPr>
            <p:cNvSpPr txBox="1"/>
            <p:nvPr/>
          </p:nvSpPr>
          <p:spPr>
            <a:xfrm>
              <a:off x="-4551297" y="7308658"/>
              <a:ext cx="8242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Аты жөңі</a:t>
              </a:r>
              <a:endParaRPr lang="x-none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DB4A2442-53E5-B764-EF01-C85A476009A5}"/>
                </a:ext>
              </a:extLst>
            </p:cNvPr>
            <p:cNvSpPr txBox="1"/>
            <p:nvPr/>
          </p:nvSpPr>
          <p:spPr>
            <a:xfrm>
              <a:off x="-4619879" y="7484668"/>
              <a:ext cx="9669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1100" dirty="0">
                  <a:latin typeface="Arial" panose="020B0604020202020204" pitchFamily="34" charset="0"/>
                  <a:cs typeface="Arial" panose="020B0604020202020204" pitchFamily="34" charset="0"/>
                </a:rPr>
                <a:t>БАҚ аталуы</a:t>
              </a:r>
              <a:endParaRPr lang="x-non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0" name="Picture 18" descr="QR-код PNG">
              <a:extLst>
                <a:ext uri="{FF2B5EF4-FFF2-40B4-BE49-F238E27FC236}">
                  <a16:creationId xmlns="" xmlns:a16="http://schemas.microsoft.com/office/drawing/2014/main" id="{E4785976-FD86-252B-20D7-BAD5CDE30B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23938" y="7682027"/>
              <a:ext cx="587077" cy="587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808217" y="423756"/>
            <a:ext cx="3929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Новеллы законопроекта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04DD02F5-A9E4-A1C0-FB64-65800F31B63A}"/>
              </a:ext>
            </a:extLst>
          </p:cNvPr>
          <p:cNvSpPr/>
          <p:nvPr/>
        </p:nvSpPr>
        <p:spPr>
          <a:xfrm>
            <a:off x="464477" y="375476"/>
            <a:ext cx="45719" cy="525175"/>
          </a:xfrm>
          <a:prstGeom prst="rect">
            <a:avLst/>
          </a:prstGeom>
          <a:solidFill>
            <a:srgbClr val="A99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1871912" y="6285212"/>
            <a:ext cx="32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"/>
            <a:r>
              <a:rPr lang="ru-RU" b="1" spc="-19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b="1" spc="-19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3622" y="385759"/>
            <a:ext cx="8451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Реформирование государственного финансирования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44343" y="3363188"/>
            <a:ext cx="8759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 отечественных операторов 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телерадиовещания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44343" y="2365634"/>
            <a:ext cx="8859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отечественного контента  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государственного языка до 2/3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8766" y="1298267"/>
            <a:ext cx="7895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с механизма выделения государственного информационного заказа на </a:t>
            </a:r>
            <a:r>
              <a:rPr lang="ru-RU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грантовое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4343" y="4425604"/>
            <a:ext cx="7646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Законодательство в сфере СМИ обновится на 35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94" y="323123"/>
            <a:ext cx="48772" cy="5243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80" y="1137955"/>
            <a:ext cx="2225233" cy="2225233"/>
          </a:xfrm>
          <a:prstGeom prst="rect">
            <a:avLst/>
          </a:prstGeom>
        </p:spPr>
      </p:pic>
      <p:pic>
        <p:nvPicPr>
          <p:cNvPr id="12" name="Picture 4" descr="C:\Documents and Settings\Пользователь\Рабочий стол\Орд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8792" y="4935016"/>
            <a:ext cx="10691813" cy="160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0"/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6594C1D-2691-5A91-D6F8-0638067552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6" y="3668827"/>
            <a:ext cx="1794320" cy="179186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871912" y="6259883"/>
            <a:ext cx="32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"/>
            <a:r>
              <a:rPr lang="ru-RU" b="1" spc="-19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764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606"/>
            <a:ext cx="12192000" cy="68606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134" y="186007"/>
            <a:ext cx="3797959" cy="20002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4600" y="2031023"/>
            <a:ext cx="75613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 Black KZ" panose="020B0A04020102020204" pitchFamily="34" charset="0"/>
              </a:rPr>
              <a:t>Спасибо за внимание!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Arial Black KZ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405</Words>
  <Application>Microsoft Office PowerPoint</Application>
  <PresentationFormat>Произвольный</PresentationFormat>
  <Paragraphs>71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Ernur</dc:creator>
  <cp:lastModifiedBy>Имакова Жанаргуль Дулатовна</cp:lastModifiedBy>
  <cp:revision>89</cp:revision>
  <dcterms:created xsi:type="dcterms:W3CDTF">2022-09-03T14:46:18Z</dcterms:created>
  <dcterms:modified xsi:type="dcterms:W3CDTF">2023-05-26T03:21:46Z</dcterms:modified>
</cp:coreProperties>
</file>