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2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  <p:sldMasterId id="2147483863" r:id="rId3"/>
    <p:sldMasterId id="2147483971" r:id="rId4"/>
  </p:sldMasterIdLst>
  <p:notesMasterIdLst>
    <p:notesMasterId r:id="rId42"/>
  </p:notesMasterIdLst>
  <p:handoutMasterIdLst>
    <p:handoutMasterId r:id="rId43"/>
  </p:handoutMasterIdLst>
  <p:sldIdLst>
    <p:sldId id="2145707598" r:id="rId5"/>
    <p:sldId id="2145707593" r:id="rId6"/>
    <p:sldId id="2145707772" r:id="rId7"/>
    <p:sldId id="2145707801" r:id="rId8"/>
    <p:sldId id="2145707595" r:id="rId9"/>
    <p:sldId id="2145707802" r:id="rId10"/>
    <p:sldId id="2145707803" r:id="rId11"/>
    <p:sldId id="2145707804" r:id="rId12"/>
    <p:sldId id="2145707805" r:id="rId13"/>
    <p:sldId id="2145707806" r:id="rId14"/>
    <p:sldId id="2145707807" r:id="rId15"/>
    <p:sldId id="2145707808" r:id="rId16"/>
    <p:sldId id="2145707809" r:id="rId17"/>
    <p:sldId id="2145707810" r:id="rId18"/>
    <p:sldId id="2145707811" r:id="rId19"/>
    <p:sldId id="2145707812" r:id="rId20"/>
    <p:sldId id="2145707813" r:id="rId21"/>
    <p:sldId id="2145707814" r:id="rId22"/>
    <p:sldId id="2145707815" r:id="rId23"/>
    <p:sldId id="2145707816" r:id="rId24"/>
    <p:sldId id="2145707817" r:id="rId25"/>
    <p:sldId id="2145707818" r:id="rId26"/>
    <p:sldId id="2145707819" r:id="rId27"/>
    <p:sldId id="2145707820" r:id="rId28"/>
    <p:sldId id="2145707821" r:id="rId29"/>
    <p:sldId id="2145707822" r:id="rId30"/>
    <p:sldId id="2145707823" r:id="rId31"/>
    <p:sldId id="2145707824" r:id="rId32"/>
    <p:sldId id="2145707825" r:id="rId33"/>
    <p:sldId id="2145707826" r:id="rId34"/>
    <p:sldId id="2145707827" r:id="rId35"/>
    <p:sldId id="2145707828" r:id="rId36"/>
    <p:sldId id="2145707829" r:id="rId37"/>
    <p:sldId id="2145707830" r:id="rId38"/>
    <p:sldId id="2145707831" r:id="rId39"/>
    <p:sldId id="2145707832" r:id="rId40"/>
    <p:sldId id="2145707769" r:id="rId4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254061"/>
    <a:srgbClr val="EAF4FF"/>
    <a:srgbClr val="5B9BD5"/>
    <a:srgbClr val="D6E6F4"/>
    <a:srgbClr val="215968"/>
    <a:srgbClr val="FFFFFF"/>
    <a:srgbClr val="400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923876587015325E-2"/>
          <c:y val="8.2502693758092827E-2"/>
          <c:w val="0.98607618020414711"/>
          <c:h val="0.71870344183043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Лист1!$D$5:$D$6</c:f>
              <c:strCache>
                <c:ptCount val="2"/>
                <c:pt idx="0">
                  <c:v>Действующий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Лист1!$C$7:$C$11</c:f>
              <c:strCache>
                <c:ptCount val="5"/>
                <c:pt idx="0">
                  <c:v>Объем, стр.</c:v>
                </c:pt>
                <c:pt idx="1">
                  <c:v>Разделы</c:v>
                </c:pt>
                <c:pt idx="2">
                  <c:v>Главы</c:v>
                </c:pt>
                <c:pt idx="3">
                  <c:v>Статьи</c:v>
                </c:pt>
                <c:pt idx="4">
                  <c:v>Отсылочные нормы</c:v>
                </c:pt>
              </c:strCache>
            </c:strRef>
          </c:cat>
          <c:val>
            <c:numRef>
              <c:f>Лист1!$D$7:$D$11</c:f>
              <c:numCache>
                <c:formatCode>#,##0</c:formatCode>
                <c:ptCount val="5"/>
                <c:pt idx="0">
                  <c:v>323</c:v>
                </c:pt>
                <c:pt idx="1">
                  <c:v>13</c:v>
                </c:pt>
                <c:pt idx="2">
                  <c:v>49</c:v>
                </c:pt>
                <c:pt idx="3">
                  <c:v>245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C-41F5-8A33-21C58BB1EF7F}"/>
            </c:ext>
          </c:extLst>
        </c:ser>
        <c:ser>
          <c:idx val="1"/>
          <c:order val="1"/>
          <c:tx>
            <c:strRef>
              <c:f>Лист1!$E$5:$E$6</c:f>
              <c:strCache>
                <c:ptCount val="2"/>
                <c:pt idx="0">
                  <c:v>Новый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5A-40D9-BDD5-63E9FD86DEC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5A-40D9-BDD5-63E9FD86DEC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5A-40D9-BDD5-63E9FD86DEC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5A-40D9-BDD5-63E9FD86D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Лист1!$C$7:$C$11</c:f>
              <c:strCache>
                <c:ptCount val="5"/>
                <c:pt idx="0">
                  <c:v>Объем, стр.</c:v>
                </c:pt>
                <c:pt idx="1">
                  <c:v>Разделы</c:v>
                </c:pt>
                <c:pt idx="2">
                  <c:v>Главы</c:v>
                </c:pt>
                <c:pt idx="3">
                  <c:v>Статьи</c:v>
                </c:pt>
                <c:pt idx="4">
                  <c:v>Отсылочные нормы</c:v>
                </c:pt>
              </c:strCache>
            </c:strRef>
          </c:cat>
          <c:val>
            <c:numRef>
              <c:f>Лист1!$E$7:$E$11</c:f>
              <c:numCache>
                <c:formatCode>#,##0</c:formatCode>
                <c:ptCount val="5"/>
                <c:pt idx="0">
                  <c:v>203</c:v>
                </c:pt>
                <c:pt idx="1">
                  <c:v>9</c:v>
                </c:pt>
                <c:pt idx="2">
                  <c:v>31</c:v>
                </c:pt>
                <c:pt idx="3">
                  <c:v>167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C-41F5-8A33-21C58BB1E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7752048"/>
        <c:axId val="-257754224"/>
      </c:barChart>
      <c:catAx>
        <c:axId val="-25775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7754224"/>
        <c:crosses val="autoZero"/>
        <c:auto val="1"/>
        <c:lblAlgn val="ctr"/>
        <c:lblOffset val="100"/>
        <c:noMultiLvlLbl val="0"/>
      </c:catAx>
      <c:valAx>
        <c:axId val="-2577542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25775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522885491964286"/>
          <c:y val="6.1274395389338742E-3"/>
          <c:w val="0.46420757217472652"/>
          <c:h val="0.15314218000969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0.1597</cdr:x>
      <cdr:y>0.07798</cdr:y>
    </cdr:from>
    <cdr:to>
      <cdr:x>0.20407</cdr:x>
      <cdr:y>0.44124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628960" y="132919"/>
          <a:ext cx="174736" cy="619241"/>
        </a:xfrm>
        <a:prstGeom xmlns:a="http://schemas.openxmlformats.org/drawingml/2006/main" prst="rightBrace">
          <a:avLst/>
        </a:prstGeom>
        <a:ln xmlns:a="http://schemas.openxmlformats.org/drawingml/2006/main" w="9525">
          <a:solidFill>
            <a:schemeClr val="accent1"/>
          </a:solidFill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t" anchorCtr="0"/>
        <a:lstStyle xmlns:a="http://schemas.openxmlformats.org/drawingml/2006/main"/>
        <a:p xmlns:a="http://schemas.openxmlformats.org/drawingml/2006/main">
          <a:endParaRPr lang="ru-RU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7B62A-3321-4E64-B3EF-1AA8E1F31B46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BDA19-847A-4C91-8EFE-5B6B590EC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032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12:18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12:18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0:23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1E850-1524-452C-91F0-51FB20E67EA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1A29-4C55-4570-BE89-A2896C14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628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8600" y="806450"/>
            <a:ext cx="7167563" cy="4032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9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подходы по проекту Бюджетного кодекса в новой редакции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2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2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48483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275"/>
              </a:spcBef>
              <a:buSzPts val="1400"/>
            </a:pPr>
            <a:endParaRPr lang="ru-RU" altLang="en-US" sz="9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spcFirstLastPara="1">
            <a:noAutofit/>
          </a:bodyPr>
          <a:lstStyle/>
          <a:p>
            <a:pPr marL="0" marR="0" lvl="0" indent="0" algn="r" defTabSz="911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17CCC76-1BFA-4460-B372-3A5F7429EB8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1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5">
              <a:defRPr/>
            </a:pPr>
            <a:endParaRPr 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73" indent="-2851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574" indent="-228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804" indent="-228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034" indent="-22811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263" indent="-228115" defTabSz="9172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5492" indent="-228115" defTabSz="9172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722" indent="-228115" defTabSz="9172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953" indent="-228115" defTabSz="9172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7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11988E-5D36-416C-9B19-390DE5AB08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72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2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ACA2F-0034-4A3E-88EB-A6077F6517AC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7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6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oleObject" Target="../embeddings/oleObject8.bin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1" indent="0" algn="ctr">
              <a:buNone/>
              <a:defRPr sz="2000"/>
            </a:lvl2pPr>
            <a:lvl3pPr marL="913810" indent="0" algn="ctr">
              <a:buNone/>
              <a:defRPr sz="1867"/>
            </a:lvl3pPr>
            <a:lvl4pPr marL="1370716" indent="0" algn="ctr">
              <a:buNone/>
              <a:defRPr sz="1600"/>
            </a:lvl4pPr>
            <a:lvl5pPr marL="1827621" indent="0" algn="ctr">
              <a:buNone/>
              <a:defRPr sz="1600"/>
            </a:lvl5pPr>
            <a:lvl6pPr marL="2284542" indent="0" algn="ctr">
              <a:buNone/>
              <a:defRPr sz="1600"/>
            </a:lvl6pPr>
            <a:lvl7pPr marL="2741430" indent="0" algn="ctr">
              <a:buNone/>
              <a:defRPr sz="1600"/>
            </a:lvl7pPr>
            <a:lvl8pPr marL="3198320" indent="0" algn="ctr">
              <a:buNone/>
              <a:defRPr sz="1600"/>
            </a:lvl8pPr>
            <a:lvl9pPr marL="365521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2371E9A-81FA-4C6D-89EC-6E783D0A1D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961509" y="6621172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1067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067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41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1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15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1820189" y="6651831"/>
            <a:ext cx="495099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3" tIns="60927" rIns="121853" bIns="6092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20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93956F-647A-44B9-8163-DDB447652883}" type="slidenum">
              <a:rPr kumimoji="0" lang="ru-RU" altLang="ru-RU" sz="1067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ctr" defTabSz="920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altLang="ru-RU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755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789207" y="824137"/>
            <a:ext cx="1056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11696285" y="6444344"/>
            <a:ext cx="492931" cy="40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83" tIns="60791" rIns="121583" bIns="60791" anchor="ctr"/>
          <a:lstStyle/>
          <a:p>
            <a:pPr marL="0" marR="0" lvl="0" indent="0" algn="ctr" defTabSz="919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4C8AB-A359-4283-8B1E-EBE022F7DEE2}" type="slidenum">
              <a:rPr kumimoji="0" lang="ru-RU" altLang="ru-RU" sz="133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95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83883" y="294217"/>
            <a:ext cx="10115549" cy="414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538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279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20D62EEF-71F8-4F55-8521-893C5C7B6645}"/>
              </a:ext>
            </a:extLst>
          </p:cNvPr>
          <p:cNvCxnSpPr>
            <a:cxnSpLocks/>
          </p:cNvCxnSpPr>
          <p:nvPr userDrawn="1"/>
        </p:nvCxnSpPr>
        <p:spPr>
          <a:xfrm>
            <a:off x="670528" y="890092"/>
            <a:ext cx="1084505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7032" y="350248"/>
            <a:ext cx="10841557" cy="4219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72"/>
              </a:spcAft>
              <a:buFontTx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id="{9D1D5787-3E91-4FEA-AB0C-57078295F086}"/>
              </a:ext>
            </a:extLst>
          </p:cNvPr>
          <p:cNvSpPr/>
          <p:nvPr userDrawn="1"/>
        </p:nvSpPr>
        <p:spPr>
          <a:xfrm>
            <a:off x="11626400" y="6363669"/>
            <a:ext cx="289888" cy="287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944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CE21-7FC1-49DC-910A-F2C968E54205}" type="slidenum">
              <a:rPr kumimoji="0" lang="en-US" sz="1867" b="0" i="0" u="none" strike="noStrike" kern="1200" cap="none" spc="-9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44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-9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53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1820189" y="6651831"/>
            <a:ext cx="495099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3" tIns="60927" rIns="121853" bIns="6092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20116">
              <a:defRPr/>
            </a:pPr>
            <a:fld id="{6A93956F-647A-44B9-8163-DDB447652883}" type="slidenum">
              <a:rPr lang="ru-RU" altLang="ru-RU" sz="1067" smtClean="0">
                <a:solidFill>
                  <a:schemeClr val="tx1"/>
                </a:solidFill>
                <a:latin typeface="Arial" panose="020B0604020202020204" pitchFamily="34" charset="0"/>
              </a:rPr>
              <a:pPr algn="ctr" defTabSz="920116">
                <a:defRPr/>
              </a:pPr>
              <a:t>‹#›</a:t>
            </a:fld>
            <a:endParaRPr lang="ru-RU" altLang="ru-RU" sz="10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02404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47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7" y="3886213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91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73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1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1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95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03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7985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980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976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971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96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961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32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F5B89787-795C-4D11-886A-D82CDCFA9A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961509" y="6621172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1067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067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id="{AB28AACD-86D7-456C-A08A-A3A9B1F1CAD4}"/>
              </a:ext>
            </a:extLst>
          </p:cNvPr>
          <p:cNvCxnSpPr>
            <a:cxnSpLocks/>
          </p:cNvCxnSpPr>
          <p:nvPr userDrawn="1"/>
        </p:nvCxnSpPr>
        <p:spPr>
          <a:xfrm>
            <a:off x="0" y="697624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1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20015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3" y="120015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768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8" y="274643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9530" indent="0">
              <a:buNone/>
              <a:defRPr sz="2667" b="1"/>
            </a:lvl2pPr>
            <a:lvl3pPr marL="1199033" indent="0">
              <a:buNone/>
              <a:defRPr sz="2400" b="1"/>
            </a:lvl3pPr>
            <a:lvl4pPr marL="1798590" indent="0">
              <a:buNone/>
              <a:defRPr sz="2133" b="1"/>
            </a:lvl4pPr>
            <a:lvl5pPr marL="2398071" indent="0">
              <a:buNone/>
              <a:defRPr sz="2133" b="1"/>
            </a:lvl5pPr>
            <a:lvl6pPr marL="2997601" indent="0">
              <a:buNone/>
              <a:defRPr sz="2133" b="1"/>
            </a:lvl6pPr>
            <a:lvl7pPr marL="3597105" indent="0">
              <a:buNone/>
              <a:defRPr sz="2133" b="1"/>
            </a:lvl7pPr>
            <a:lvl8pPr marL="4196662" indent="0">
              <a:buNone/>
              <a:defRPr sz="2133" b="1"/>
            </a:lvl8pPr>
            <a:lvl9pPr marL="479614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9530" indent="0">
              <a:buNone/>
              <a:defRPr sz="2667" b="1"/>
            </a:lvl2pPr>
            <a:lvl3pPr marL="1199033" indent="0">
              <a:buNone/>
              <a:defRPr sz="2400" b="1"/>
            </a:lvl3pPr>
            <a:lvl4pPr marL="1798590" indent="0">
              <a:buNone/>
              <a:defRPr sz="2133" b="1"/>
            </a:lvl4pPr>
            <a:lvl5pPr marL="2398071" indent="0">
              <a:buNone/>
              <a:defRPr sz="2133" b="1"/>
            </a:lvl5pPr>
            <a:lvl6pPr marL="2997601" indent="0">
              <a:buNone/>
              <a:defRPr sz="2133" b="1"/>
            </a:lvl6pPr>
            <a:lvl7pPr marL="3597105" indent="0">
              <a:buNone/>
              <a:defRPr sz="2133" b="1"/>
            </a:lvl7pPr>
            <a:lvl8pPr marL="4196662" indent="0">
              <a:buNone/>
              <a:defRPr sz="2133" b="1"/>
            </a:lvl8pPr>
            <a:lvl9pPr marL="479614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28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35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315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5" y="27305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5" y="143513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9530" indent="0">
              <a:buNone/>
              <a:defRPr sz="1600"/>
            </a:lvl2pPr>
            <a:lvl3pPr marL="1199033" indent="0">
              <a:buNone/>
              <a:defRPr sz="1333"/>
            </a:lvl3pPr>
            <a:lvl4pPr marL="1798590" indent="0">
              <a:buNone/>
              <a:defRPr sz="1200"/>
            </a:lvl4pPr>
            <a:lvl5pPr marL="2398071" indent="0">
              <a:buNone/>
              <a:defRPr sz="1200"/>
            </a:lvl5pPr>
            <a:lvl6pPr marL="2997601" indent="0">
              <a:buNone/>
              <a:defRPr sz="1200"/>
            </a:lvl6pPr>
            <a:lvl7pPr marL="3597105" indent="0">
              <a:buNone/>
              <a:defRPr sz="1200"/>
            </a:lvl7pPr>
            <a:lvl8pPr marL="4196662" indent="0">
              <a:buNone/>
              <a:defRPr sz="1200"/>
            </a:lvl8pPr>
            <a:lvl9pPr marL="479614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515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6" y="4800605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9530" indent="0">
              <a:buNone/>
              <a:defRPr sz="3733"/>
            </a:lvl2pPr>
            <a:lvl3pPr marL="1199033" indent="0">
              <a:buNone/>
              <a:defRPr sz="3200"/>
            </a:lvl3pPr>
            <a:lvl4pPr marL="1798590" indent="0">
              <a:buNone/>
              <a:defRPr sz="2667"/>
            </a:lvl4pPr>
            <a:lvl5pPr marL="2398071" indent="0">
              <a:buNone/>
              <a:defRPr sz="2667"/>
            </a:lvl5pPr>
            <a:lvl6pPr marL="2997601" indent="0">
              <a:buNone/>
              <a:defRPr sz="2667"/>
            </a:lvl6pPr>
            <a:lvl7pPr marL="3597105" indent="0">
              <a:buNone/>
              <a:defRPr sz="2667"/>
            </a:lvl7pPr>
            <a:lvl8pPr marL="4196662" indent="0">
              <a:buNone/>
              <a:defRPr sz="2667"/>
            </a:lvl8pPr>
            <a:lvl9pPr marL="4796141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9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9530" indent="0">
              <a:buNone/>
              <a:defRPr sz="1600"/>
            </a:lvl2pPr>
            <a:lvl3pPr marL="1199033" indent="0">
              <a:buNone/>
              <a:defRPr sz="1333"/>
            </a:lvl3pPr>
            <a:lvl4pPr marL="1798590" indent="0">
              <a:buNone/>
              <a:defRPr sz="1200"/>
            </a:lvl4pPr>
            <a:lvl5pPr marL="2398071" indent="0">
              <a:buNone/>
              <a:defRPr sz="1200"/>
            </a:lvl5pPr>
            <a:lvl6pPr marL="2997601" indent="0">
              <a:buNone/>
              <a:defRPr sz="1200"/>
            </a:lvl6pPr>
            <a:lvl7pPr marL="3597105" indent="0">
              <a:buNone/>
              <a:defRPr sz="1200"/>
            </a:lvl7pPr>
            <a:lvl8pPr marL="4196662" indent="0">
              <a:buNone/>
              <a:defRPr sz="1200"/>
            </a:lvl8pPr>
            <a:lvl9pPr marL="479614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703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13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3" y="206379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28" y="206379"/>
            <a:ext cx="8026401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865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789207" y="824137"/>
            <a:ext cx="1056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11696285" y="6444344"/>
            <a:ext cx="492931" cy="40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83" tIns="60791" rIns="121583" bIns="60791" anchor="ctr"/>
          <a:lstStyle/>
          <a:p>
            <a:pPr marL="0" marR="0" lvl="0" indent="0" algn="ctr" defTabSz="919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4C8AB-A359-4283-8B1E-EBE022F7DEE2}" type="slidenum">
              <a:rPr kumimoji="0" lang="ru-RU" altLang="ru-RU" sz="133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pPr marL="0" marR="0" lvl="0" indent="0" algn="ctr" defTabSz="9195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83883" y="294217"/>
            <a:ext cx="10115549" cy="414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538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585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20D62EEF-71F8-4F55-8521-893C5C7B6645}"/>
              </a:ext>
            </a:extLst>
          </p:cNvPr>
          <p:cNvCxnSpPr>
            <a:cxnSpLocks/>
          </p:cNvCxnSpPr>
          <p:nvPr userDrawn="1"/>
        </p:nvCxnSpPr>
        <p:spPr>
          <a:xfrm>
            <a:off x="670528" y="890092"/>
            <a:ext cx="1084505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7032" y="350248"/>
            <a:ext cx="10841557" cy="4219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72"/>
              </a:spcAft>
              <a:buFontTx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id="{9D1D5787-3E91-4FEA-AB0C-57078295F086}"/>
              </a:ext>
            </a:extLst>
          </p:cNvPr>
          <p:cNvSpPr/>
          <p:nvPr userDrawn="1"/>
        </p:nvSpPr>
        <p:spPr>
          <a:xfrm>
            <a:off x="11626400" y="6363669"/>
            <a:ext cx="289888" cy="287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944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CE21-7FC1-49DC-910A-F2C968E54205}" type="slidenum">
              <a:rPr kumimoji="0" lang="en-US" sz="1867" b="0" i="0" u="none" strike="noStrike" kern="1200" cap="none" spc="-9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44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-9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700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854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1820189" y="6651831"/>
            <a:ext cx="495099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3" tIns="60927" rIns="121853" bIns="6092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20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93956F-647A-44B9-8163-DDB447652883}" type="slidenum">
              <a:rPr kumimoji="0" lang="ru-RU" altLang="ru-RU" sz="1067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ctr" defTabSz="920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altLang="ru-RU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28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4" y="213047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7" y="3886213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D3E0-8FE0-4336-8460-94BA5A2726BD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0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0DF5-C04D-492E-AC44-6D7996261698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22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91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91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95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03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7985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980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976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971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96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961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E2A5-A8F2-485E-A4E6-A8F5E060EE21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32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20015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3" y="120015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803C-4606-4830-9E68-BA590675FE1B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11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8" y="274643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9530" indent="0">
              <a:buNone/>
              <a:defRPr sz="2667" b="1"/>
            </a:lvl2pPr>
            <a:lvl3pPr marL="1199033" indent="0">
              <a:buNone/>
              <a:defRPr sz="2400" b="1"/>
            </a:lvl3pPr>
            <a:lvl4pPr marL="1798590" indent="0">
              <a:buNone/>
              <a:defRPr sz="2133" b="1"/>
            </a:lvl4pPr>
            <a:lvl5pPr marL="2398071" indent="0">
              <a:buNone/>
              <a:defRPr sz="2133" b="1"/>
            </a:lvl5pPr>
            <a:lvl6pPr marL="2997601" indent="0">
              <a:buNone/>
              <a:defRPr sz="2133" b="1"/>
            </a:lvl6pPr>
            <a:lvl7pPr marL="3597105" indent="0">
              <a:buNone/>
              <a:defRPr sz="2133" b="1"/>
            </a:lvl7pPr>
            <a:lvl8pPr marL="4196662" indent="0">
              <a:buNone/>
              <a:defRPr sz="2133" b="1"/>
            </a:lvl8pPr>
            <a:lvl9pPr marL="479614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9530" indent="0">
              <a:buNone/>
              <a:defRPr sz="2667" b="1"/>
            </a:lvl2pPr>
            <a:lvl3pPr marL="1199033" indent="0">
              <a:buNone/>
              <a:defRPr sz="2400" b="1"/>
            </a:lvl3pPr>
            <a:lvl4pPr marL="1798590" indent="0">
              <a:buNone/>
              <a:defRPr sz="2133" b="1"/>
            </a:lvl4pPr>
            <a:lvl5pPr marL="2398071" indent="0">
              <a:buNone/>
              <a:defRPr sz="2133" b="1"/>
            </a:lvl5pPr>
            <a:lvl6pPr marL="2997601" indent="0">
              <a:buNone/>
              <a:defRPr sz="2133" b="1"/>
            </a:lvl6pPr>
            <a:lvl7pPr marL="3597105" indent="0">
              <a:buNone/>
              <a:defRPr sz="2133" b="1"/>
            </a:lvl7pPr>
            <a:lvl8pPr marL="4196662" indent="0">
              <a:buNone/>
              <a:defRPr sz="2133" b="1"/>
            </a:lvl8pPr>
            <a:lvl9pPr marL="479614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6F14-3243-4A9F-9172-161B68385123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5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FBC4-2E52-4932-BDDD-D247765A11DF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46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3D57-DB8A-4851-903C-7A9CC68C95B3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23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5" y="27305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5" y="143513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9530" indent="0">
              <a:buNone/>
              <a:defRPr sz="1600"/>
            </a:lvl2pPr>
            <a:lvl3pPr marL="1199033" indent="0">
              <a:buNone/>
              <a:defRPr sz="1333"/>
            </a:lvl3pPr>
            <a:lvl4pPr marL="1798590" indent="0">
              <a:buNone/>
              <a:defRPr sz="1200"/>
            </a:lvl4pPr>
            <a:lvl5pPr marL="2398071" indent="0">
              <a:buNone/>
              <a:defRPr sz="1200"/>
            </a:lvl5pPr>
            <a:lvl6pPr marL="2997601" indent="0">
              <a:buNone/>
              <a:defRPr sz="1200"/>
            </a:lvl6pPr>
            <a:lvl7pPr marL="3597105" indent="0">
              <a:buNone/>
              <a:defRPr sz="1200"/>
            </a:lvl7pPr>
            <a:lvl8pPr marL="4196662" indent="0">
              <a:buNone/>
              <a:defRPr sz="1200"/>
            </a:lvl8pPr>
            <a:lvl9pPr marL="479614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5BE3D-078C-47D7-BD67-572F9809FC62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81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6" y="4800605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3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599530" indent="0">
              <a:buNone/>
              <a:defRPr sz="3733"/>
            </a:lvl2pPr>
            <a:lvl3pPr marL="1199033" indent="0">
              <a:buNone/>
              <a:defRPr sz="3200"/>
            </a:lvl3pPr>
            <a:lvl4pPr marL="1798590" indent="0">
              <a:buNone/>
              <a:defRPr sz="2667"/>
            </a:lvl4pPr>
            <a:lvl5pPr marL="2398071" indent="0">
              <a:buNone/>
              <a:defRPr sz="2667"/>
            </a:lvl5pPr>
            <a:lvl6pPr marL="2997601" indent="0">
              <a:buNone/>
              <a:defRPr sz="2667"/>
            </a:lvl6pPr>
            <a:lvl7pPr marL="3597105" indent="0">
              <a:buNone/>
              <a:defRPr sz="2667"/>
            </a:lvl7pPr>
            <a:lvl8pPr marL="4196662" indent="0">
              <a:buNone/>
              <a:defRPr sz="2667"/>
            </a:lvl8pPr>
            <a:lvl9pPr marL="4796141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9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9530" indent="0">
              <a:buNone/>
              <a:defRPr sz="1600"/>
            </a:lvl2pPr>
            <a:lvl3pPr marL="1199033" indent="0">
              <a:buNone/>
              <a:defRPr sz="1333"/>
            </a:lvl3pPr>
            <a:lvl4pPr marL="1798590" indent="0">
              <a:buNone/>
              <a:defRPr sz="1200"/>
            </a:lvl4pPr>
            <a:lvl5pPr marL="2398071" indent="0">
              <a:buNone/>
              <a:defRPr sz="1200"/>
            </a:lvl5pPr>
            <a:lvl6pPr marL="2997601" indent="0">
              <a:buNone/>
              <a:defRPr sz="1200"/>
            </a:lvl6pPr>
            <a:lvl7pPr marL="3597105" indent="0">
              <a:buNone/>
              <a:defRPr sz="1200"/>
            </a:lvl7pPr>
            <a:lvl8pPr marL="4196662" indent="0">
              <a:buNone/>
              <a:defRPr sz="1200"/>
            </a:lvl8pPr>
            <a:lvl9pPr marL="479614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40E9-5646-41E6-89B1-4B7A2D018A1F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252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B981-38E2-4844-A309-A5B9B285C0D8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24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3" y="206379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28" y="206379"/>
            <a:ext cx="8026401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2ADD-67FE-478B-B99B-C4C97D032BB2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1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789518" y="823384"/>
            <a:ext cx="10560049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11696700" y="6445252"/>
            <a:ext cx="493184" cy="400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83" tIns="60791" rIns="121583" bIns="60791" anchor="ctr"/>
          <a:lstStyle/>
          <a:p>
            <a:pPr marL="0" marR="0" lvl="0" indent="0" algn="ctr" defTabSz="919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BDA65-55A1-497D-9CE4-8216E952DCC7}" type="slidenum">
              <a:rPr kumimoji="0" lang="ru-RU" altLang="ru-RU" sz="133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pPr marL="0" marR="0" lvl="0" indent="0" algn="ctr" defTabSz="9195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83883" y="294217"/>
            <a:ext cx="10115549" cy="414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538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636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62EEF-71F8-4F55-8521-893C5C7B6645}"/>
              </a:ext>
            </a:extLst>
          </p:cNvPr>
          <p:cNvCxnSpPr>
            <a:cxnSpLocks/>
          </p:cNvCxnSpPr>
          <p:nvPr userDrawn="1"/>
        </p:nvCxnSpPr>
        <p:spPr>
          <a:xfrm>
            <a:off x="670984" y="891117"/>
            <a:ext cx="10843683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16">
            <a:extLst>
              <a:ext uri="{FF2B5EF4-FFF2-40B4-BE49-F238E27FC236}">
                <a16:creationId xmlns:a16="http://schemas.microsoft.com/office/drawing/2014/main" id="{9D1D5787-3E91-4FEA-AB0C-57078295F086}"/>
              </a:ext>
            </a:extLst>
          </p:cNvPr>
          <p:cNvSpPr/>
          <p:nvPr userDrawn="1"/>
        </p:nvSpPr>
        <p:spPr>
          <a:xfrm>
            <a:off x="11626945" y="6362701"/>
            <a:ext cx="289888" cy="287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944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41347-16B7-4D26-8884-909D4FEA9615}" type="slidenum">
              <a:rPr kumimoji="0" lang="en-US" sz="1867" b="0" i="0" u="none" strike="noStrike" kern="1200" cap="none" spc="-9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44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-9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7032" y="350248"/>
            <a:ext cx="10841557" cy="4219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72"/>
              </a:spcAft>
              <a:buFontTx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4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1819467" y="6652685"/>
            <a:ext cx="4953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3" tIns="60927" rIns="121853" bIns="6092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20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0C685A1-940F-43A1-8625-2AB76DEAFEC5}" type="slidenum">
              <a:rPr kumimoji="0" lang="ru-RU" altLang="ru-RU" sz="1067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ctr" defTabSz="920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altLang="ru-RU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44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71293" y="3300736"/>
            <a:ext cx="7026676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GB" sz="3200" b="0" dirty="0">
                <a:solidFill>
                  <a:srgbClr val="2868A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72977"/>
            <a:r>
              <a:rPr lang="ru-RU" dirty="0"/>
              <a:t>Наименование проекта</a:t>
            </a:r>
            <a:endParaRPr lang="en-GB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538DCBED-2335-4678-8F83-B693E2206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4254" y="5963438"/>
            <a:ext cx="2539145" cy="3069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1600" b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57157" lvl="0" indent="-285744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Дата</a:t>
            </a:r>
            <a:endParaRPr lang="en-GB" dirty="0"/>
          </a:p>
        </p:txBody>
      </p:sp>
      <p:pic>
        <p:nvPicPr>
          <p:cNvPr id="3" name="Picture 2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D2CC9884-CDBF-42DE-908E-55D642E5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9"/>
          <a:stretch/>
        </p:blipFill>
        <p:spPr>
          <a:xfrm>
            <a:off x="0" y="1"/>
            <a:ext cx="6224955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7661" y="2834392"/>
            <a:ext cx="7026676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GB" sz="3200" b="0" dirty="0">
                <a:solidFill>
                  <a:srgbClr val="2868A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72977"/>
            <a:r>
              <a:rPr lang="ru-RU" dirty="0"/>
              <a:t>Наименование проекта</a:t>
            </a:r>
            <a:endParaRPr lang="en-GB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538DCBED-2335-4678-8F83-B693E2206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661" y="5963438"/>
            <a:ext cx="2539145" cy="3069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1600" b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57157" lvl="0" indent="-285744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/>
              <a:t>Дата</a:t>
            </a:r>
            <a:endParaRPr lang="en-GB" dirty="0"/>
          </a:p>
        </p:txBody>
      </p:sp>
      <p:pic>
        <p:nvPicPr>
          <p:cNvPr id="3" name="Picture 2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D2CC9884-CDBF-42DE-908E-55D642E5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9"/>
          <a:stretch/>
        </p:blipFill>
        <p:spPr>
          <a:xfrm rot="10800000">
            <a:off x="6611112" y="1718538"/>
            <a:ext cx="5580888" cy="51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имено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55541" y="3108009"/>
            <a:ext cx="6165320" cy="48902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lang="ru-RU" sz="2000" b="0" dirty="0">
                <a:solidFill>
                  <a:srgbClr val="2868A4"/>
                </a:solidFill>
                <a:latin typeface="+mn-lt"/>
              </a:defRPr>
            </a:lvl1pPr>
          </a:lstStyle>
          <a:p>
            <a:pPr marL="0" lvl="0"/>
            <a:r>
              <a:rPr lang="ru-RU" dirty="0"/>
              <a:t>Наименование раздела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014C988-CF4E-4FB2-B291-F3F7E19AB21B}"/>
              </a:ext>
            </a:extLst>
          </p:cNvPr>
          <p:cNvSpPr/>
          <p:nvPr/>
        </p:nvSpPr>
        <p:spPr>
          <a:xfrm>
            <a:off x="646122" y="517428"/>
            <a:ext cx="10885479" cy="58497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D81E5F-D271-492B-8AC5-C6C4F8E7B7D0}"/>
              </a:ext>
            </a:extLst>
          </p:cNvPr>
          <p:cNvSpPr/>
          <p:nvPr/>
        </p:nvSpPr>
        <p:spPr>
          <a:xfrm>
            <a:off x="635960" y="6365081"/>
            <a:ext cx="10903579" cy="77467"/>
          </a:xfrm>
          <a:prstGeom prst="rect">
            <a:avLst/>
          </a:prstGeom>
          <a:solidFill>
            <a:srgbClr val="256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DC4095-AB42-45E5-9B92-495940244BE1}"/>
              </a:ext>
            </a:extLst>
          </p:cNvPr>
          <p:cNvSpPr/>
          <p:nvPr/>
        </p:nvSpPr>
        <p:spPr>
          <a:xfrm>
            <a:off x="646122" y="517428"/>
            <a:ext cx="10885479" cy="58497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з примеч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3" y="212890"/>
            <a:ext cx="11702531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9A510CB-8117-485C-A61D-580E4393E4CF}"/>
              </a:ext>
            </a:extLst>
          </p:cNvPr>
          <p:cNvSpPr txBox="1">
            <a:spLocks/>
          </p:cNvSpPr>
          <p:nvPr/>
        </p:nvSpPr>
        <p:spPr>
          <a:xfrm>
            <a:off x="-3712" y="6623033"/>
            <a:ext cx="7940235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28B77F-8D31-4953-8A36-D03DC21A43EC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 примеч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3" y="212890"/>
            <a:ext cx="11702531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9A510CB-8117-485C-A61D-580E4393E4CF}"/>
              </a:ext>
            </a:extLst>
          </p:cNvPr>
          <p:cNvSpPr txBox="1">
            <a:spLocks/>
          </p:cNvSpPr>
          <p:nvPr/>
        </p:nvSpPr>
        <p:spPr>
          <a:xfrm>
            <a:off x="-3711" y="6623033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28B77F-8D31-4953-8A36-D03DC21A43EC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8DFDB07-A563-4E06-B116-FDE6619E9A7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7825" y="6278683"/>
            <a:ext cx="1180381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ru-RU" sz="1100" b="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2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*источник или примечание</a:t>
            </a:r>
          </a:p>
        </p:txBody>
      </p:sp>
    </p:spTree>
    <p:extLst>
      <p:ext uri="{BB962C8B-B14F-4D97-AF65-F5344CB8AC3E}">
        <p14:creationId xmlns:p14="http://schemas.microsoft.com/office/powerpoint/2010/main" val="24678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1" indent="0">
              <a:buNone/>
              <a:defRPr sz="2000" b="1"/>
            </a:lvl2pPr>
            <a:lvl3pPr marL="913810" indent="0">
              <a:buNone/>
              <a:defRPr sz="1867" b="1"/>
            </a:lvl3pPr>
            <a:lvl4pPr marL="1370716" indent="0">
              <a:buNone/>
              <a:defRPr sz="1600" b="1"/>
            </a:lvl4pPr>
            <a:lvl5pPr marL="1827621" indent="0">
              <a:buNone/>
              <a:defRPr sz="1600" b="1"/>
            </a:lvl5pPr>
            <a:lvl6pPr marL="2284542" indent="0">
              <a:buNone/>
              <a:defRPr sz="1600" b="1"/>
            </a:lvl6pPr>
            <a:lvl7pPr marL="2741430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1" indent="0">
              <a:buNone/>
              <a:defRPr sz="2000" b="1"/>
            </a:lvl2pPr>
            <a:lvl3pPr marL="913810" indent="0">
              <a:buNone/>
              <a:defRPr sz="1867" b="1"/>
            </a:lvl3pPr>
            <a:lvl4pPr marL="1370716" indent="0">
              <a:buNone/>
              <a:defRPr sz="1600" b="1"/>
            </a:lvl4pPr>
            <a:lvl5pPr marL="1827621" indent="0">
              <a:buNone/>
              <a:defRPr sz="1600" b="1"/>
            </a:lvl5pPr>
            <a:lvl6pPr marL="2284542" indent="0">
              <a:buNone/>
              <a:defRPr sz="1600" b="1"/>
            </a:lvl6pPr>
            <a:lvl7pPr marL="2741430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86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ывод 1 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3" y="212890"/>
            <a:ext cx="11702531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9A510CB-8117-485C-A61D-580E4393E4CF}"/>
              </a:ext>
            </a:extLst>
          </p:cNvPr>
          <p:cNvSpPr txBox="1">
            <a:spLocks/>
          </p:cNvSpPr>
          <p:nvPr/>
        </p:nvSpPr>
        <p:spPr>
          <a:xfrm>
            <a:off x="-3711" y="6623033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28B77F-8D31-4953-8A36-D03DC21A43EC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41AD563-81FE-4EC0-A756-17D5F37BF44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4287" y="5891812"/>
            <a:ext cx="11660092" cy="607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700" b="1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4439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33088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517370" indent="0">
              <a:lnSpc>
                <a:spcPct val="100000"/>
              </a:lnSpc>
              <a:buNone/>
              <a:defRPr lang="ru-RU" sz="110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Вывод в одну строку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6CEC121-FEF0-4D4E-9C80-6E2185C3F1C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874" y="5527515"/>
            <a:ext cx="1200679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defTabSz="372977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ru-RU" sz="1100" b="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2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*источник или примечание</a:t>
            </a:r>
          </a:p>
        </p:txBody>
      </p:sp>
    </p:spTree>
    <p:extLst>
      <p:ext uri="{BB962C8B-B14F-4D97-AF65-F5344CB8AC3E}">
        <p14:creationId xmlns:p14="http://schemas.microsoft.com/office/powerpoint/2010/main" val="41432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ывод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3" y="212890"/>
            <a:ext cx="11702531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>
            <a:extLst>
              <a:ext uri="{FF2B5EF4-FFF2-40B4-BE49-F238E27FC236}">
                <a16:creationId xmlns:a16="http://schemas.microsoft.com/office/drawing/2014/main" id="{C33FD970-5571-46D1-A366-E8BF794616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4287" y="5672995"/>
            <a:ext cx="11660092" cy="8063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700" b="1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4439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33088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517370" indent="0">
              <a:lnSpc>
                <a:spcPct val="100000"/>
              </a:lnSpc>
              <a:buNone/>
              <a:defRPr lang="ru-RU" sz="110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Вывод в две строки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27D441-14B8-4671-B0C1-04372B0F3262}"/>
              </a:ext>
            </a:extLst>
          </p:cNvPr>
          <p:cNvCxnSpPr>
            <a:cxnSpLocks/>
          </p:cNvCxnSpPr>
          <p:nvPr/>
        </p:nvCxnSpPr>
        <p:spPr>
          <a:xfrm>
            <a:off x="-14068" y="5588040"/>
            <a:ext cx="121970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>
            <a:extLst>
              <a:ext uri="{FF2B5EF4-FFF2-40B4-BE49-F238E27FC236}">
                <a16:creationId xmlns:a16="http://schemas.microsoft.com/office/drawing/2014/main" id="{B53733B7-13FF-4846-8C3F-EA867365BEC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5874" y="5299789"/>
            <a:ext cx="1201372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defTabSz="372977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ru-RU" sz="1100" b="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2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*источник или примечание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07EA95C-9312-4964-8AB3-4D0F16B93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04DCB5C-2929-4940-84CB-D8809A986AB6}"/>
              </a:ext>
            </a:extLst>
          </p:cNvPr>
          <p:cNvSpPr txBox="1">
            <a:spLocks/>
          </p:cNvSpPr>
          <p:nvPr/>
        </p:nvSpPr>
        <p:spPr>
          <a:xfrm>
            <a:off x="-3711" y="6623033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45C1714-B250-482C-9A0A-D27FBF15E43D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3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339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ывод 3 и более стр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3" y="212890"/>
            <a:ext cx="11702531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>
            <a:extLst>
              <a:ext uri="{FF2B5EF4-FFF2-40B4-BE49-F238E27FC236}">
                <a16:creationId xmlns:a16="http://schemas.microsoft.com/office/drawing/2014/main" id="{C33FD970-5571-46D1-A366-E8BF794616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4287" y="5478597"/>
            <a:ext cx="11660092" cy="10007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700" b="1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4439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33088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517370" indent="0">
              <a:lnSpc>
                <a:spcPct val="100000"/>
              </a:lnSpc>
              <a:buNone/>
              <a:defRPr lang="ru-RU" sz="110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Вывод в три и более строк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27D441-14B8-4671-B0C1-04372B0F3262}"/>
              </a:ext>
            </a:extLst>
          </p:cNvPr>
          <p:cNvCxnSpPr>
            <a:cxnSpLocks/>
          </p:cNvCxnSpPr>
          <p:nvPr/>
        </p:nvCxnSpPr>
        <p:spPr>
          <a:xfrm>
            <a:off x="-14068" y="5373297"/>
            <a:ext cx="121970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>
            <a:extLst>
              <a:ext uri="{FF2B5EF4-FFF2-40B4-BE49-F238E27FC236}">
                <a16:creationId xmlns:a16="http://schemas.microsoft.com/office/drawing/2014/main" id="{B53733B7-13FF-4846-8C3F-EA867365BEC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5874" y="5085047"/>
            <a:ext cx="1201372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defTabSz="372977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ru-RU" sz="1100" b="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2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*источник или примечание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48E7AB1-16CC-4D8A-9A9A-E0C0EB68F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19E32DF-2F64-407B-B14B-6FC60136288D}"/>
              </a:ext>
            </a:extLst>
          </p:cNvPr>
          <p:cNvSpPr txBox="1">
            <a:spLocks/>
          </p:cNvSpPr>
          <p:nvPr/>
        </p:nvSpPr>
        <p:spPr>
          <a:xfrm>
            <a:off x="-3711" y="6623033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981B318-7E99-484F-AF53-BD116072692F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199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ывод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3" y="212890"/>
            <a:ext cx="11702531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>
            <a:extLst>
              <a:ext uri="{FF2B5EF4-FFF2-40B4-BE49-F238E27FC236}">
                <a16:creationId xmlns:a16="http://schemas.microsoft.com/office/drawing/2014/main" id="{F822D7FF-FD66-4F7E-AF0E-25C8ACD6C44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7825" y="6269805"/>
            <a:ext cx="1180381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ru-RU" sz="1100" b="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2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*источник или примечание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647221B-A6CB-4725-BFCF-2852A728E3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50037" y="1190627"/>
            <a:ext cx="2881603" cy="506470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285744" indent="-285744" defTabSz="354004">
              <a:lnSpc>
                <a:spcPct val="100000"/>
              </a:lnSpc>
              <a:buClr>
                <a:schemeClr val="accent1"/>
              </a:buClr>
              <a:buSzPct val="130000"/>
              <a:buFont typeface="Segoe UI Semibold" panose="020B0702040204020203" pitchFamily="34" charset="0"/>
              <a:buChar char="›"/>
              <a:defRPr lang="ru-RU" sz="15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4439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33088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517370" indent="0">
              <a:lnSpc>
                <a:spcPct val="100000"/>
              </a:lnSpc>
              <a:buNone/>
              <a:defRPr lang="ru-RU" sz="110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Вывод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7BF3D39-2DD0-445F-A357-4A6009AE3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64C7738-2902-4A44-BD47-9DBCA12C1991}"/>
              </a:ext>
            </a:extLst>
          </p:cNvPr>
          <p:cNvSpPr txBox="1">
            <a:spLocks/>
          </p:cNvSpPr>
          <p:nvPr/>
        </p:nvSpPr>
        <p:spPr>
          <a:xfrm>
            <a:off x="-3711" y="6623033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580C86-7E53-4A12-BD08-841090B0E3C1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79F4D9-0F70-4AD0-A2E8-53537E0B8451}"/>
              </a:ext>
            </a:extLst>
          </p:cNvPr>
          <p:cNvSpPr txBox="1">
            <a:spLocks/>
          </p:cNvSpPr>
          <p:nvPr/>
        </p:nvSpPr>
        <p:spPr>
          <a:xfrm>
            <a:off x="9571891" y="6623033"/>
            <a:ext cx="2137509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90488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kk-KZ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Акимат Атырауской области</a:t>
            </a:r>
            <a:endParaRPr kumimoji="0" 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40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ывод 1 строка + вывод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233" y="212890"/>
            <a:ext cx="11702531" cy="565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defRPr sz="24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Месседж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9A510CB-8117-485C-A61D-580E4393E4CF}"/>
              </a:ext>
            </a:extLst>
          </p:cNvPr>
          <p:cNvSpPr txBox="1">
            <a:spLocks/>
          </p:cNvSpPr>
          <p:nvPr/>
        </p:nvSpPr>
        <p:spPr>
          <a:xfrm>
            <a:off x="-3711" y="6623033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528B77F-8D31-4953-8A36-D03DC21A43EC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41AD563-81FE-4EC0-A756-17D5F37BF44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4287" y="5891812"/>
            <a:ext cx="11660092" cy="607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700" b="1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4439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33088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517370" indent="0">
              <a:lnSpc>
                <a:spcPct val="100000"/>
              </a:lnSpc>
              <a:buNone/>
              <a:defRPr lang="ru-RU" sz="110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Вывод в одну строку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80147E-A302-4CBD-9AA2-E85138DFFB4B}"/>
              </a:ext>
            </a:extLst>
          </p:cNvPr>
          <p:cNvCxnSpPr>
            <a:cxnSpLocks/>
          </p:cNvCxnSpPr>
          <p:nvPr/>
        </p:nvCxnSpPr>
        <p:spPr>
          <a:xfrm>
            <a:off x="-14068" y="5818491"/>
            <a:ext cx="121970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6CEC121-FEF0-4D4E-9C80-6E2185C3F1C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874" y="5527515"/>
            <a:ext cx="1200679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defTabSz="372977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ru-RU" sz="1100" b="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4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lang="ru-RU" sz="12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97820" indent="-19782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ru-RU" sz="1108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*источник или примечание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711F5B2-D4F4-4EFC-97A5-4A01DC5A5A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50036" y="1023044"/>
            <a:ext cx="2954341" cy="4309449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-285744" defTabSz="354004">
              <a:lnSpc>
                <a:spcPct val="100000"/>
              </a:lnSpc>
              <a:buClr>
                <a:schemeClr val="accent1"/>
              </a:buClr>
              <a:buSzPct val="130000"/>
              <a:buFont typeface="Segoe UI Semibold" panose="020B0702040204020203" pitchFamily="34" charset="0"/>
              <a:buChar char="›"/>
              <a:defRPr lang="ru-RU" sz="15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4439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330882" indent="0">
              <a:lnSpc>
                <a:spcPct val="100000"/>
              </a:lnSpc>
              <a:buNone/>
              <a:defRPr lang="ru-RU" sz="1108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517370" indent="0">
              <a:lnSpc>
                <a:spcPct val="100000"/>
              </a:lnSpc>
              <a:buNone/>
              <a:defRPr lang="ru-RU" sz="110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</a:lstStyle>
          <a:p>
            <a:pPr marL="0" lvl="0" defTabSz="372977"/>
            <a:r>
              <a:rPr lang="ru-RU" dirty="0"/>
              <a:t>Вывод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0533B6F-8CB1-43F0-880E-F6D500423896}"/>
              </a:ext>
            </a:extLst>
          </p:cNvPr>
          <p:cNvSpPr txBox="1">
            <a:spLocks/>
          </p:cNvSpPr>
          <p:nvPr/>
        </p:nvSpPr>
        <p:spPr>
          <a:xfrm>
            <a:off x="9571891" y="6623033"/>
            <a:ext cx="2137509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90488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kk-KZ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Акимат Атырауской области</a:t>
            </a:r>
            <a:endParaRPr kumimoji="0" 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11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84369320-5958-488D-A676-EE94D22D5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201" y="6600287"/>
            <a:ext cx="505403" cy="23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/>
            <a:fld id="{BC5217A8-0E06-4059-AC45-433E2E67A85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1219170"/>
              <a:t>‹#›</a:t>
            </a:fld>
            <a:endParaRPr lang="en-US" dirty="0">
              <a:solidFill>
                <a:srgbClr val="2868A4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B8AEA25-37A4-4EC5-9E25-BD24003CDE5C}"/>
              </a:ext>
            </a:extLst>
          </p:cNvPr>
          <p:cNvSpPr txBox="1">
            <a:spLocks/>
          </p:cNvSpPr>
          <p:nvPr/>
        </p:nvSpPr>
        <p:spPr>
          <a:xfrm>
            <a:off x="-3711" y="6623033"/>
            <a:ext cx="6412131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 defTabSz="914361">
              <a:lnSpc>
                <a:spcPct val="90000"/>
              </a:lnSpc>
              <a:spcBef>
                <a:spcPct val="0"/>
              </a:spcBef>
              <a:buFont typeface="Segoe UI" panose="020B0502040204020203" pitchFamily="34" charset="0"/>
              <a:buNone/>
              <a:defRPr sz="1050" b="0">
                <a:solidFill>
                  <a:schemeClr val="accent3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Комплексный план социально-экономического развития Атырауской области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на 2021-2025 годы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88C93AF-BA4F-49BE-B123-15C01E0C5C0E}"/>
              </a:ext>
            </a:extLst>
          </p:cNvPr>
          <p:cNvCxnSpPr/>
          <p:nvPr/>
        </p:nvCxnSpPr>
        <p:spPr>
          <a:xfrm>
            <a:off x="1" y="6569475"/>
            <a:ext cx="12197919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A73B7A2-A60E-4030-96E7-1E6EBACA5841}"/>
              </a:ext>
            </a:extLst>
          </p:cNvPr>
          <p:cNvSpPr txBox="1">
            <a:spLocks/>
          </p:cNvSpPr>
          <p:nvPr/>
        </p:nvSpPr>
        <p:spPr>
          <a:xfrm>
            <a:off x="9571891" y="6623033"/>
            <a:ext cx="2137509" cy="193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90488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12191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kk-KZ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/>
                <a:ea typeface="Tahoma" panose="020B0604030504040204" pitchFamily="34" charset="0"/>
                <a:cs typeface="Segoe UI" panose="020B0502040204020203" pitchFamily="34" charset="0"/>
              </a:rPr>
              <a:t>Акимат Атырауской области</a:t>
            </a:r>
            <a:endParaRPr kumimoji="0" 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>
          <p15:clr>
            <a:srgbClr val="A4A3A4"/>
          </p15:clr>
        </p15:guide>
        <p15:guide id="3" orient="horz" pos="179">
          <p15:clr>
            <a:srgbClr val="A4A3A4"/>
          </p15:clr>
        </p15:guide>
        <p15:guide id="4" pos="7453">
          <p15:clr>
            <a:srgbClr val="A4A3A4"/>
          </p15:clr>
        </p15:guide>
        <p15:guide id="5" orient="horz" pos="3997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аще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69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B280DE-C71E-41F4-B2C9-4C3A06318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>
          <a:xfrm>
            <a:off x="635959" y="487974"/>
            <a:ext cx="10920084" cy="588205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39D0A4-72AC-4700-9493-8A0925E13C41}"/>
              </a:ext>
            </a:extLst>
          </p:cNvPr>
          <p:cNvSpPr/>
          <p:nvPr/>
        </p:nvSpPr>
        <p:spPr>
          <a:xfrm>
            <a:off x="635960" y="6335775"/>
            <a:ext cx="10920083" cy="84792"/>
          </a:xfrm>
          <a:prstGeom prst="rect">
            <a:avLst/>
          </a:prstGeom>
          <a:solidFill>
            <a:srgbClr val="256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DC45C-FB17-433C-937B-7E3682BB099B}"/>
              </a:ext>
            </a:extLst>
          </p:cNvPr>
          <p:cNvSpPr txBox="1"/>
          <p:nvPr/>
        </p:nvSpPr>
        <p:spPr>
          <a:xfrm>
            <a:off x="3816124" y="5225921"/>
            <a:ext cx="6705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72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г. Нур-Султан, ул. Кунаева, 2, 10 этаж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|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+7 7172 95 48 49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|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info@csi.kz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|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csi.kz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64E9A0-D56C-44D7-A6D7-36ACC084C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97" y="2492593"/>
            <a:ext cx="1653279" cy="1162051"/>
          </a:xfrm>
          <a:prstGeom prst="rect">
            <a:avLst/>
          </a:prstGeom>
        </p:spPr>
      </p:pic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818D98BB-9E05-4490-9E91-6F8A1AE2149C}"/>
              </a:ext>
            </a:extLst>
          </p:cNvPr>
          <p:cNvSpPr/>
          <p:nvPr/>
        </p:nvSpPr>
        <p:spPr>
          <a:xfrm>
            <a:off x="7797925" y="1506859"/>
            <a:ext cx="256568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8A4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68A4"/>
                </a:solidFill>
                <a:effectLst/>
                <a:uLnTx/>
                <a:uFillTx/>
                <a:latin typeface="Segoe UI Semibold"/>
                <a:ea typeface="+mn-ea"/>
                <a:cs typeface="Segoe UI Semilight" panose="020B0402040204020203" pitchFamily="34" charset="0"/>
              </a:rPr>
              <a:t>Стратегический консалтинг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2826A7C-4D0D-48B3-9C52-E88DDF435CE0}"/>
              </a:ext>
            </a:extLst>
          </p:cNvPr>
          <p:cNvSpPr/>
          <p:nvPr/>
        </p:nvSpPr>
        <p:spPr>
          <a:xfrm>
            <a:off x="7797925" y="3000744"/>
            <a:ext cx="256568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8A4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HR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-консалтинг</a:t>
            </a:r>
          </a:p>
        </p:txBody>
      </p:sp>
      <p:sp>
        <p:nvSpPr>
          <p:cNvPr id="21" name="Прямоугольник 12">
            <a:extLst>
              <a:ext uri="{FF2B5EF4-FFF2-40B4-BE49-F238E27FC236}">
                <a16:creationId xmlns:a16="http://schemas.microsoft.com/office/drawing/2014/main" id="{77AABB6F-9C59-458D-94A2-AAC9A1820935}"/>
              </a:ext>
            </a:extLst>
          </p:cNvPr>
          <p:cNvSpPr/>
          <p:nvPr/>
        </p:nvSpPr>
        <p:spPr>
          <a:xfrm>
            <a:off x="7797925" y="4504106"/>
            <a:ext cx="256568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8A4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Медиаконсалтинг</a:t>
            </a:r>
          </a:p>
        </p:txBody>
      </p:sp>
      <p:sp>
        <p:nvSpPr>
          <p:cNvPr id="22" name="Прямоугольник 12">
            <a:extLst>
              <a:ext uri="{FF2B5EF4-FFF2-40B4-BE49-F238E27FC236}">
                <a16:creationId xmlns:a16="http://schemas.microsoft.com/office/drawing/2014/main" id="{472F5ACF-4FEE-43C7-8B85-45AAFB6AC3CA}"/>
              </a:ext>
            </a:extLst>
          </p:cNvPr>
          <p:cNvSpPr/>
          <p:nvPr/>
        </p:nvSpPr>
        <p:spPr>
          <a:xfrm>
            <a:off x="7797925" y="3506350"/>
            <a:ext cx="256568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8A4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Технологический консалтинг</a:t>
            </a:r>
          </a:p>
        </p:txBody>
      </p:sp>
      <p:sp>
        <p:nvSpPr>
          <p:cNvPr id="30" name="Прямоугольник 12">
            <a:extLst>
              <a:ext uri="{FF2B5EF4-FFF2-40B4-BE49-F238E27FC236}">
                <a16:creationId xmlns:a16="http://schemas.microsoft.com/office/drawing/2014/main" id="{6742A1D1-C77A-4BE3-B28C-D1CC2EFD5813}"/>
              </a:ext>
            </a:extLst>
          </p:cNvPr>
          <p:cNvSpPr/>
          <p:nvPr/>
        </p:nvSpPr>
        <p:spPr>
          <a:xfrm>
            <a:off x="7797925" y="2002782"/>
            <a:ext cx="256568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8A4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Единая статистическая база</a:t>
            </a:r>
          </a:p>
        </p:txBody>
      </p:sp>
      <p:sp>
        <p:nvSpPr>
          <p:cNvPr id="31" name="Прямоугольник 12">
            <a:extLst>
              <a:ext uri="{FF2B5EF4-FFF2-40B4-BE49-F238E27FC236}">
                <a16:creationId xmlns:a16="http://schemas.microsoft.com/office/drawing/2014/main" id="{E6CEEE2F-6010-4F8F-B47B-1E78FD356796}"/>
              </a:ext>
            </a:extLst>
          </p:cNvPr>
          <p:cNvSpPr/>
          <p:nvPr/>
        </p:nvSpPr>
        <p:spPr>
          <a:xfrm>
            <a:off x="6919506" y="4009447"/>
            <a:ext cx="344410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8A4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Юридический и налоговый консалтинг</a:t>
            </a:r>
          </a:p>
        </p:txBody>
      </p:sp>
      <p:sp>
        <p:nvSpPr>
          <p:cNvPr id="32" name="Прямоугольник 12">
            <a:extLst>
              <a:ext uri="{FF2B5EF4-FFF2-40B4-BE49-F238E27FC236}">
                <a16:creationId xmlns:a16="http://schemas.microsoft.com/office/drawing/2014/main" id="{DEB6586F-37FD-4E3A-8BF3-91747078142E}"/>
              </a:ext>
            </a:extLst>
          </p:cNvPr>
          <p:cNvSpPr/>
          <p:nvPr/>
        </p:nvSpPr>
        <p:spPr>
          <a:xfrm>
            <a:off x="7077468" y="2486648"/>
            <a:ext cx="328614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8A4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Финансовый консалтинг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E06674B-8993-4E39-95FE-F076C8C4351C}"/>
              </a:ext>
            </a:extLst>
          </p:cNvPr>
          <p:cNvSpPr/>
          <p:nvPr/>
        </p:nvSpPr>
        <p:spPr>
          <a:xfrm>
            <a:off x="3797710" y="1410958"/>
            <a:ext cx="3444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68A4"/>
                </a:solidFill>
                <a:effectLst/>
                <a:uLnTx/>
                <a:uFillTx/>
                <a:latin typeface="Segoe UI Semibold"/>
                <a:ea typeface="+mn-ea"/>
                <a:cs typeface="Segoe UI Semilight" panose="020B0402040204020203" pitchFamily="34" charset="0"/>
              </a:rPr>
              <a:t>Center for Strategic Initiatives</a:t>
            </a:r>
          </a:p>
          <a:p>
            <a:pPr marL="0" marR="0" lvl="0" indent="0" algn="l" defTabSz="372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CSI Stat</a:t>
            </a:r>
          </a:p>
          <a:p>
            <a:pPr marL="0" marR="0" lvl="0" indent="0" algn="l" defTabSz="372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CSI Capital</a:t>
            </a:r>
          </a:p>
          <a:p>
            <a:pPr marL="0" marR="0" lvl="0" indent="0" algn="l" defTabSz="372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CSI Academy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372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CSI Research &amp; Lab</a:t>
            </a:r>
          </a:p>
          <a:p>
            <a:pPr marL="0" marR="0" lvl="0" indent="0" algn="l" defTabSz="372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CSI Legal &amp; Tax Advisory</a:t>
            </a:r>
          </a:p>
          <a:p>
            <a:pPr marL="0" marR="0" lvl="0" indent="0" algn="l" defTabSz="372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CSI Media &amp; Communications </a:t>
            </a:r>
          </a:p>
        </p:txBody>
      </p:sp>
    </p:spTree>
    <p:extLst>
      <p:ext uri="{BB962C8B-B14F-4D97-AF65-F5344CB8AC3E}">
        <p14:creationId xmlns:p14="http://schemas.microsoft.com/office/powerpoint/2010/main" val="31026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EEB0D-8D38-4F43-B164-579EEB65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CAC20-20F5-4CD3-9301-DDCCB31D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41448-B321-4C77-95B2-895A2D43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kk-KZ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A23673-7AA7-4853-8646-41FF4815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kk-KZ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4FB3F-3E8C-4742-BE4E-CF417445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DB2D1BBD-5A57-42ED-84B5-488B9D7D90F1}" type="slidenum">
              <a:rPr lang="kk-KZ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kk-KZ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03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12192000" cy="3644537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121917" tIns="60958" rIns="121917" bIns="60958"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3"/>
            <a:ext cx="27432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33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3"/>
            <a:ext cx="411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33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4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37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91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1" indent="0">
              <a:buNone/>
              <a:defRPr sz="1467"/>
            </a:lvl2pPr>
            <a:lvl3pPr marL="913810" indent="0">
              <a:buNone/>
              <a:defRPr sz="1200"/>
            </a:lvl3pPr>
            <a:lvl4pPr marL="1370716" indent="0">
              <a:buNone/>
              <a:defRPr sz="1067"/>
            </a:lvl4pPr>
            <a:lvl5pPr marL="1827621" indent="0">
              <a:buNone/>
              <a:defRPr sz="1067"/>
            </a:lvl5pPr>
            <a:lvl6pPr marL="2284542" indent="0">
              <a:buNone/>
              <a:defRPr sz="1067"/>
            </a:lvl6pPr>
            <a:lvl7pPr marL="2741430" indent="0">
              <a:buNone/>
              <a:defRPr sz="1067"/>
            </a:lvl7pPr>
            <a:lvl8pPr marL="3198320" indent="0">
              <a:buNone/>
              <a:defRPr sz="1067"/>
            </a:lvl8pPr>
            <a:lvl9pPr marL="3655211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4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91" indent="0">
              <a:buNone/>
              <a:defRPr sz="2800"/>
            </a:lvl2pPr>
            <a:lvl3pPr marL="913810" indent="0">
              <a:buNone/>
              <a:defRPr sz="2400"/>
            </a:lvl3pPr>
            <a:lvl4pPr marL="1370716" indent="0">
              <a:buNone/>
              <a:defRPr sz="2000"/>
            </a:lvl4pPr>
            <a:lvl5pPr marL="1827621" indent="0">
              <a:buNone/>
              <a:defRPr sz="2000"/>
            </a:lvl5pPr>
            <a:lvl6pPr marL="2284542" indent="0">
              <a:buNone/>
              <a:defRPr sz="2000"/>
            </a:lvl6pPr>
            <a:lvl7pPr marL="2741430" indent="0">
              <a:buNone/>
              <a:defRPr sz="2000"/>
            </a:lvl7pPr>
            <a:lvl8pPr marL="3198320" indent="0">
              <a:buNone/>
              <a:defRPr sz="2000"/>
            </a:lvl8pPr>
            <a:lvl9pPr marL="3655211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1" indent="0">
              <a:buNone/>
              <a:defRPr sz="1467"/>
            </a:lvl2pPr>
            <a:lvl3pPr marL="913810" indent="0">
              <a:buNone/>
              <a:defRPr sz="1200"/>
            </a:lvl3pPr>
            <a:lvl4pPr marL="1370716" indent="0">
              <a:buNone/>
              <a:defRPr sz="1067"/>
            </a:lvl4pPr>
            <a:lvl5pPr marL="1827621" indent="0">
              <a:buNone/>
              <a:defRPr sz="1067"/>
            </a:lvl5pPr>
            <a:lvl6pPr marL="2284542" indent="0">
              <a:buNone/>
              <a:defRPr sz="1067"/>
            </a:lvl6pPr>
            <a:lvl7pPr marL="2741430" indent="0">
              <a:buNone/>
              <a:defRPr sz="1067"/>
            </a:lvl7pPr>
            <a:lvl8pPr marL="3198320" indent="0">
              <a:buNone/>
              <a:defRPr sz="1067"/>
            </a:lvl8pPr>
            <a:lvl9pPr marL="3655211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42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ags" Target="../tags/tag1.xml"/><Relationship Id="rId26" Type="http://schemas.openxmlformats.org/officeDocument/2006/relationships/oleObject" Target="../embeddings/oleObject4.bin"/><Relationship Id="rId3" Type="http://schemas.openxmlformats.org/officeDocument/2006/relationships/slideLayout" Target="../slideLayouts/slideLayout47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vmlDrawing" Target="../drawings/vmlDrawing1.v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54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  <a:defRPr/>
            </a:pPr>
            <a:fld id="{79890F56-36D6-466F-9DCB-06CEA1FD312E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4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987" r:id="rId16"/>
  </p:sldLayoutIdLst>
  <p:hf hdr="0" ftr="0" dt="0"/>
  <p:txStyles>
    <p:titleStyle>
      <a:lvl1pPr algn="l" defTabSz="9138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1" indent="-228461" algn="l" defTabSz="9138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2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60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05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97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678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3702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891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810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1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2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430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211" algn="l" defTabSz="91381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8" y="274643"/>
            <a:ext cx="10972799" cy="1143000"/>
          </a:xfrm>
          <a:prstGeom prst="rect">
            <a:avLst/>
          </a:prstGeom>
        </p:spPr>
        <p:txBody>
          <a:bodyPr vert="horz" lIns="119747" tIns="59878" rIns="119747" bIns="5987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8" y="1600206"/>
            <a:ext cx="10972799" cy="4525963"/>
          </a:xfrm>
          <a:prstGeom prst="rect">
            <a:avLst/>
          </a:prstGeom>
        </p:spPr>
        <p:txBody>
          <a:bodyPr vert="horz" lIns="119747" tIns="59878" rIns="119747" bIns="598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6"/>
            <a:ext cx="2844799" cy="365125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9033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37" y="6356356"/>
            <a:ext cx="2844799" cy="365125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9033">
              <a:defRPr/>
            </a:pPr>
            <a:fld id="{C8FAE728-353B-469A-8C71-9ED453E3CE90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/>
              </a:rPr>
              <a:pPr defTabSz="119903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7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ctr" defTabSz="1199033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611" indent="-449611" algn="l" defTabSz="119903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74229" indent="-374701" algn="l" defTabSz="1199033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498800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98329" indent="-299739" algn="l" defTabSz="119903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97811" indent="-299739" algn="l" defTabSz="119903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97360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96869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96398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530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033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8590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8071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7601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7105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6662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6141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747" tIns="59878" rIns="119747" bIns="598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9747" tIns="59878" rIns="119747" bIns="59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l" defTabSz="1199033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600">
                <a:solidFill>
                  <a:prstClr val="black">
                    <a:tint val="75000"/>
                  </a:prstClr>
                </a:solidFill>
                <a:latin typeface="Calibri"/>
                <a:sym typeface="Arial"/>
              </a:defRPr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ctr" defTabSz="1199033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600">
                <a:solidFill>
                  <a:prstClr val="black">
                    <a:tint val="75000"/>
                  </a:prstClr>
                </a:solidFill>
                <a:latin typeface="Calibri"/>
                <a:sym typeface="Arial"/>
              </a:defRPr>
            </a:lvl1pPr>
          </a:lstStyle>
          <a:p>
            <a:pPr>
              <a:defRPr/>
            </a:pPr>
            <a:endParaRPr 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r" defTabSz="1199033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600">
                <a:solidFill>
                  <a:prstClr val="black">
                    <a:tint val="75000"/>
                  </a:prstClr>
                </a:solidFill>
                <a:latin typeface="Calibri"/>
                <a:sym typeface="Arial"/>
              </a:defRPr>
            </a:lvl1pPr>
          </a:lstStyle>
          <a:p>
            <a:pPr>
              <a:defRPr/>
            </a:pPr>
            <a:fld id="{C1CA9514-4CFC-456D-8338-98E2DC728A72}" type="slidenum">
              <a:rPr lang="ru-RU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8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hf hdr="0" ftr="0" dt="0"/>
  <p:txStyles>
    <p:titleStyle>
      <a:lvl1pPr algn="ctr" defTabSz="1198003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98003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defTabSz="1198003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defTabSz="1198003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defTabSz="1198003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defTabSz="1198003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1198003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1198003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1198003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48722" indent="-448722" algn="l" defTabSz="11980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73642" indent="-374641" algn="l" defTabSz="11980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498563" indent="-298443" algn="l" defTabSz="11980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97565" indent="-298443" algn="l" defTabSz="11980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96566" indent="-298443" algn="l" defTabSz="11980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97360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96869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96398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indent="-299739" algn="l" defTabSz="119903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530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033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8590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8071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7601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7105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6662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6141" algn="l" defTabSz="1199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3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FE7A0FE-2092-4AC2-8A80-E97555D9BDAE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think-cell Slide" r:id="rId25" imgW="360" imgH="360" progId="">
                  <p:embed/>
                </p:oleObj>
              </mc:Choice>
              <mc:Fallback>
                <p:oleObj name="think-cell Slide" r:id="rId25" imgW="360" imgH="360" progId="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FE7A0FE-2092-4AC2-8A80-E97555D9B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6" hidden="1">
            <a:extLst>
              <a:ext uri="{FF2B5EF4-FFF2-40B4-BE49-F238E27FC236}">
                <a16:creationId xmlns:a16="http://schemas.microsoft.com/office/drawing/2014/main" id="{D6363BED-BD76-4DB9-9666-355119729489}"/>
              </a:ext>
            </a:extLst>
          </p:cNvPr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101" y="1101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5" name="Объект 6" hidden="1">
                        <a:extLst>
                          <a:ext uri="{FF2B5EF4-FFF2-40B4-BE49-F238E27FC236}">
                            <a16:creationId xmlns:a16="http://schemas.microsoft.com/office/drawing/2014/main" id="{D6363BED-BD76-4DB9-9666-355119729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" y="1101"/>
                        <a:ext cx="1099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2DCC7A5-076C-4FFE-941D-8D86AE3D2C3B}"/>
              </a:ext>
            </a:extLst>
          </p:cNvPr>
          <p:cNvGrpSpPr/>
          <p:nvPr/>
        </p:nvGrpSpPr>
        <p:grpSpPr>
          <a:xfrm>
            <a:off x="12622033" y="98773"/>
            <a:ext cx="1183961" cy="5897249"/>
            <a:chOff x="12698232" y="98772"/>
            <a:chExt cx="1183961" cy="5897249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569A105E-EADF-47CB-B909-03C395506845}"/>
                </a:ext>
              </a:extLst>
            </p:cNvPr>
            <p:cNvSpPr/>
            <p:nvPr/>
          </p:nvSpPr>
          <p:spPr>
            <a:xfrm>
              <a:off x="12698232" y="98772"/>
              <a:ext cx="11839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Основные темные цвета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4AB545AF-BDDD-427F-B686-A5D21371ED41}"/>
                </a:ext>
              </a:extLst>
            </p:cNvPr>
            <p:cNvSpPr/>
            <p:nvPr/>
          </p:nvSpPr>
          <p:spPr>
            <a:xfrm>
              <a:off x="12698232" y="1642943"/>
              <a:ext cx="10812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Основные светлые цвета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E3E3A1DF-E4AF-4D3F-B1CF-992C6A4F66F5}"/>
                </a:ext>
              </a:extLst>
            </p:cNvPr>
            <p:cNvSpPr/>
            <p:nvPr/>
          </p:nvSpPr>
          <p:spPr>
            <a:xfrm>
              <a:off x="12698232" y="3880386"/>
              <a:ext cx="8853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Основной 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цвет текста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5742CE39-92FA-4BFD-A08D-473DA2EF6EC4}"/>
                </a:ext>
              </a:extLst>
            </p:cNvPr>
            <p:cNvSpPr/>
            <p:nvPr/>
          </p:nvSpPr>
          <p:spPr>
            <a:xfrm>
              <a:off x="12698232" y="4638464"/>
              <a:ext cx="8662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Синий 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цвет текста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70BFE848-4A7A-4AC5-BA1D-7901E5F6C8E2}"/>
                </a:ext>
              </a:extLst>
            </p:cNvPr>
            <p:cNvSpPr/>
            <p:nvPr/>
          </p:nvSpPr>
          <p:spPr>
            <a:xfrm>
              <a:off x="12745916" y="4294402"/>
              <a:ext cx="723341" cy="20040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BAF208FB-D5E4-4D4B-8794-FFC706E15CC8}"/>
                </a:ext>
              </a:extLst>
            </p:cNvPr>
            <p:cNvSpPr/>
            <p:nvPr/>
          </p:nvSpPr>
          <p:spPr>
            <a:xfrm>
              <a:off x="12745916" y="545940"/>
              <a:ext cx="723341" cy="2161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A8716A67-D9C5-4829-9F67-6DE8F2B062DA}"/>
                </a:ext>
              </a:extLst>
            </p:cNvPr>
            <p:cNvSpPr/>
            <p:nvPr/>
          </p:nvSpPr>
          <p:spPr>
            <a:xfrm>
              <a:off x="12745916" y="5041741"/>
              <a:ext cx="723341" cy="2161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A9F0E3A9-F0FF-474F-9A97-96C8A6DBCD80}"/>
                </a:ext>
              </a:extLst>
            </p:cNvPr>
            <p:cNvSpPr/>
            <p:nvPr/>
          </p:nvSpPr>
          <p:spPr>
            <a:xfrm>
              <a:off x="12745916" y="764494"/>
              <a:ext cx="723341" cy="216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BD4D9EED-6698-477E-9766-9EDE30B4D1F1}"/>
                </a:ext>
              </a:extLst>
            </p:cNvPr>
            <p:cNvSpPr/>
            <p:nvPr/>
          </p:nvSpPr>
          <p:spPr>
            <a:xfrm>
              <a:off x="12745916" y="2077411"/>
              <a:ext cx="723341" cy="2161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27526CB7-05F6-485D-89CF-3B1D27CCA288}"/>
                </a:ext>
              </a:extLst>
            </p:cNvPr>
            <p:cNvSpPr/>
            <p:nvPr/>
          </p:nvSpPr>
          <p:spPr>
            <a:xfrm>
              <a:off x="12745916" y="2295965"/>
              <a:ext cx="723341" cy="21613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8E137BEE-8133-4AE3-B6E5-7BAC9334B4FC}"/>
                </a:ext>
              </a:extLst>
            </p:cNvPr>
            <p:cNvSpPr/>
            <p:nvPr/>
          </p:nvSpPr>
          <p:spPr>
            <a:xfrm>
              <a:off x="12745916" y="980633"/>
              <a:ext cx="723341" cy="2161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2D021895-4E51-480C-9949-38F6DCC8C97D}"/>
                </a:ext>
              </a:extLst>
            </p:cNvPr>
            <p:cNvSpPr/>
            <p:nvPr/>
          </p:nvSpPr>
          <p:spPr>
            <a:xfrm>
              <a:off x="12745916" y="1196772"/>
              <a:ext cx="723341" cy="216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1768F29C-7ACA-4EB9-A4B2-55CBA0F1CD33}"/>
                </a:ext>
              </a:extLst>
            </p:cNvPr>
            <p:cNvSpPr/>
            <p:nvPr/>
          </p:nvSpPr>
          <p:spPr>
            <a:xfrm>
              <a:off x="12745916" y="2512104"/>
              <a:ext cx="723341" cy="2161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9C387E76-DC0E-4497-A8FD-9CB579951FE0}"/>
                </a:ext>
              </a:extLst>
            </p:cNvPr>
            <p:cNvSpPr/>
            <p:nvPr/>
          </p:nvSpPr>
          <p:spPr>
            <a:xfrm>
              <a:off x="12745916" y="2726271"/>
              <a:ext cx="723341" cy="2161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1100F698-B185-4707-931A-45A284BE0058}"/>
                </a:ext>
              </a:extLst>
            </p:cNvPr>
            <p:cNvSpPr/>
            <p:nvPr/>
          </p:nvSpPr>
          <p:spPr>
            <a:xfrm>
              <a:off x="12745916" y="2933445"/>
              <a:ext cx="723341" cy="2161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55C4F21-518B-41E0-AAF6-ED550E737E63}"/>
                </a:ext>
              </a:extLst>
            </p:cNvPr>
            <p:cNvSpPr/>
            <p:nvPr/>
          </p:nvSpPr>
          <p:spPr>
            <a:xfrm>
              <a:off x="12745916" y="3147612"/>
              <a:ext cx="723341" cy="2161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961240AD-4730-40D9-B977-5B923B513E83}"/>
                </a:ext>
              </a:extLst>
            </p:cNvPr>
            <p:cNvSpPr/>
            <p:nvPr/>
          </p:nvSpPr>
          <p:spPr>
            <a:xfrm>
              <a:off x="12745916" y="3362765"/>
              <a:ext cx="723341" cy="2161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FB804392-4282-4137-8E33-2604A30487CF}"/>
                </a:ext>
              </a:extLst>
            </p:cNvPr>
            <p:cNvSpPr/>
            <p:nvPr/>
          </p:nvSpPr>
          <p:spPr>
            <a:xfrm>
              <a:off x="12745916" y="5779882"/>
              <a:ext cx="723341" cy="2161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C9D52172-9FCF-4EEB-AAE5-43C0494184F4}"/>
                </a:ext>
              </a:extLst>
            </p:cNvPr>
            <p:cNvSpPr/>
            <p:nvPr/>
          </p:nvSpPr>
          <p:spPr>
            <a:xfrm>
              <a:off x="12698232" y="5376605"/>
              <a:ext cx="11839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Цвет исходника/ примечания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716479B1-9947-4D84-8B8C-ADD8F6E6C377}"/>
              </a:ext>
            </a:extLst>
          </p:cNvPr>
          <p:cNvGrpSpPr/>
          <p:nvPr/>
        </p:nvGrpSpPr>
        <p:grpSpPr>
          <a:xfrm>
            <a:off x="-1258160" y="98773"/>
            <a:ext cx="809125" cy="6601537"/>
            <a:chOff x="-1232760" y="98772"/>
            <a:chExt cx="809125" cy="6601537"/>
          </a:xfrm>
        </p:grpSpPr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54082D37-FD7B-4117-B677-0E2E206AB8B7}"/>
                </a:ext>
              </a:extLst>
            </p:cNvPr>
            <p:cNvSpPr/>
            <p:nvPr/>
          </p:nvSpPr>
          <p:spPr>
            <a:xfrm>
              <a:off x="-1194601" y="1646452"/>
              <a:ext cx="723341" cy="2004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7F64A60B-21EC-40BD-95A9-DCD59AE8E367}"/>
                </a:ext>
              </a:extLst>
            </p:cNvPr>
            <p:cNvSpPr/>
            <p:nvPr/>
          </p:nvSpPr>
          <p:spPr>
            <a:xfrm>
              <a:off x="-1194601" y="2038237"/>
              <a:ext cx="723341" cy="2004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628B428A-0526-4661-A7F6-9CDCD223CF7C}"/>
                </a:ext>
              </a:extLst>
            </p:cNvPr>
            <p:cNvSpPr/>
            <p:nvPr/>
          </p:nvSpPr>
          <p:spPr>
            <a:xfrm>
              <a:off x="-1194601" y="2639144"/>
              <a:ext cx="723341" cy="200406"/>
            </a:xfrm>
            <a:prstGeom prst="rect">
              <a:avLst/>
            </a:prstGeom>
            <a:solidFill>
              <a:srgbClr val="CE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F0FF59BF-75D7-4BF1-931A-DE906ED73E30}"/>
                </a:ext>
              </a:extLst>
            </p:cNvPr>
            <p:cNvSpPr/>
            <p:nvPr/>
          </p:nvSpPr>
          <p:spPr>
            <a:xfrm>
              <a:off x="-1194601" y="2838661"/>
              <a:ext cx="723341" cy="200406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F7E7CD3-790D-4E73-B0A0-BD34776426F9}"/>
                </a:ext>
              </a:extLst>
            </p:cNvPr>
            <p:cNvSpPr/>
            <p:nvPr/>
          </p:nvSpPr>
          <p:spPr>
            <a:xfrm>
              <a:off x="-1232760" y="98772"/>
              <a:ext cx="8091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Оттенки синего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42D043B2-66B8-4C40-9E84-EE590010D5D9}"/>
                </a:ext>
              </a:extLst>
            </p:cNvPr>
            <p:cNvSpPr/>
            <p:nvPr/>
          </p:nvSpPr>
          <p:spPr>
            <a:xfrm>
              <a:off x="-1194601" y="3682420"/>
              <a:ext cx="723341" cy="2004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96B4FFB2-5233-43D1-BC68-80641F305BE4}"/>
                </a:ext>
              </a:extLst>
            </p:cNvPr>
            <p:cNvSpPr/>
            <p:nvPr/>
          </p:nvSpPr>
          <p:spPr>
            <a:xfrm>
              <a:off x="-1194601" y="3882826"/>
              <a:ext cx="723341" cy="2004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31672017-8077-4A10-8ECA-5042B1AD5168}"/>
                </a:ext>
              </a:extLst>
            </p:cNvPr>
            <p:cNvSpPr/>
            <p:nvPr/>
          </p:nvSpPr>
          <p:spPr>
            <a:xfrm>
              <a:off x="-1194601" y="4083232"/>
              <a:ext cx="723341" cy="2004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48DF2D24-82FD-40CF-A140-B31D4BEF0C97}"/>
                </a:ext>
              </a:extLst>
            </p:cNvPr>
            <p:cNvSpPr/>
            <p:nvPr/>
          </p:nvSpPr>
          <p:spPr>
            <a:xfrm>
              <a:off x="-1194601" y="4283638"/>
              <a:ext cx="723341" cy="2004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448DBC1-4A1B-4E41-85E2-A2F28C984A0D}"/>
                </a:ext>
              </a:extLst>
            </p:cNvPr>
            <p:cNvSpPr/>
            <p:nvPr/>
          </p:nvSpPr>
          <p:spPr>
            <a:xfrm>
              <a:off x="-1232760" y="3265040"/>
              <a:ext cx="8091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Оттенки красного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01F6B229-914E-4329-896F-10A4CB08DB3E}"/>
                </a:ext>
              </a:extLst>
            </p:cNvPr>
            <p:cNvSpPr/>
            <p:nvPr/>
          </p:nvSpPr>
          <p:spPr>
            <a:xfrm>
              <a:off x="-1194601" y="5312044"/>
              <a:ext cx="723341" cy="2004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1450C114-B7A7-4609-AC78-9939C1841D2F}"/>
                </a:ext>
              </a:extLst>
            </p:cNvPr>
            <p:cNvSpPr/>
            <p:nvPr/>
          </p:nvSpPr>
          <p:spPr>
            <a:xfrm>
              <a:off x="-1194601" y="5512450"/>
              <a:ext cx="723341" cy="20040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6D87E92E-D9C0-4CA6-B425-3041D9CC6E44}"/>
                </a:ext>
              </a:extLst>
            </p:cNvPr>
            <p:cNvSpPr/>
            <p:nvPr/>
          </p:nvSpPr>
          <p:spPr>
            <a:xfrm>
              <a:off x="-1194601" y="5712856"/>
              <a:ext cx="723341" cy="2004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43B7CCC0-05EE-497D-A41A-44D25CC676F7}"/>
                </a:ext>
              </a:extLst>
            </p:cNvPr>
            <p:cNvSpPr/>
            <p:nvPr/>
          </p:nvSpPr>
          <p:spPr>
            <a:xfrm>
              <a:off x="-1194601" y="5913262"/>
              <a:ext cx="723341" cy="2004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DD7138C1-80C1-4E60-9F42-412DA8BCF061}"/>
                </a:ext>
              </a:extLst>
            </p:cNvPr>
            <p:cNvSpPr/>
            <p:nvPr/>
          </p:nvSpPr>
          <p:spPr>
            <a:xfrm>
              <a:off x="-1232760" y="4604953"/>
              <a:ext cx="8091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Для 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таблицы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где много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цветов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815250E-F12E-4CBD-A843-D7CD83BA9510}"/>
                </a:ext>
              </a:extLst>
            </p:cNvPr>
            <p:cNvSpPr/>
            <p:nvPr/>
          </p:nvSpPr>
          <p:spPr>
            <a:xfrm>
              <a:off x="-1194601" y="6113668"/>
              <a:ext cx="723341" cy="200406"/>
            </a:xfrm>
            <a:prstGeom prst="rect">
              <a:avLst/>
            </a:prstGeom>
            <a:solidFill>
              <a:srgbClr val="92C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8FE386E0-52C3-4FDC-A532-894C0635AB4C}"/>
                </a:ext>
              </a:extLst>
            </p:cNvPr>
            <p:cNvSpPr/>
            <p:nvPr/>
          </p:nvSpPr>
          <p:spPr>
            <a:xfrm>
              <a:off x="-1194601" y="1841746"/>
              <a:ext cx="723341" cy="200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4C18892C-C48A-4422-AD28-EA96C6264EFF}"/>
                </a:ext>
              </a:extLst>
            </p:cNvPr>
            <p:cNvSpPr/>
            <p:nvPr/>
          </p:nvSpPr>
          <p:spPr>
            <a:xfrm>
              <a:off x="-1194601" y="2238737"/>
              <a:ext cx="723341" cy="2004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4F0742AA-A4DF-45A1-AC5E-BB91D29EF129}"/>
                </a:ext>
              </a:extLst>
            </p:cNvPr>
            <p:cNvSpPr/>
            <p:nvPr/>
          </p:nvSpPr>
          <p:spPr>
            <a:xfrm>
              <a:off x="-1194601" y="2438254"/>
              <a:ext cx="723341" cy="20040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F69B8F58-A024-4752-BABE-3ABECAD163BD}"/>
                </a:ext>
              </a:extLst>
            </p:cNvPr>
            <p:cNvSpPr/>
            <p:nvPr/>
          </p:nvSpPr>
          <p:spPr>
            <a:xfrm>
              <a:off x="-1194601" y="6499903"/>
              <a:ext cx="723341" cy="2004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Прочее 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B9C348B1-AD30-48BA-A4CE-E358F5BB4C06}"/>
                </a:ext>
              </a:extLst>
            </p:cNvPr>
            <p:cNvGrpSpPr/>
            <p:nvPr/>
          </p:nvGrpSpPr>
          <p:grpSpPr>
            <a:xfrm>
              <a:off x="-1194601" y="555706"/>
              <a:ext cx="720437" cy="957605"/>
              <a:chOff x="-778155" y="3513882"/>
              <a:chExt cx="720437" cy="957605"/>
            </a:xfrm>
          </p:grpSpPr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99A1F8CF-85A8-4215-A17F-222F737A2E59}"/>
                  </a:ext>
                </a:extLst>
              </p:cNvPr>
              <p:cNvSpPr/>
              <p:nvPr/>
            </p:nvSpPr>
            <p:spPr>
              <a:xfrm>
                <a:off x="-778155" y="3513882"/>
                <a:ext cx="720437" cy="193964"/>
              </a:xfrm>
              <a:prstGeom prst="rect">
                <a:avLst/>
              </a:prstGeom>
              <a:solidFill>
                <a:srgbClr val="2C4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Прямоугольник 114">
                <a:extLst>
                  <a:ext uri="{FF2B5EF4-FFF2-40B4-BE49-F238E27FC236}">
                    <a16:creationId xmlns:a16="http://schemas.microsoft.com/office/drawing/2014/main" id="{2135D3E4-EB2D-45F0-AF3E-DC98CF951B34}"/>
                  </a:ext>
                </a:extLst>
              </p:cNvPr>
              <p:cNvSpPr/>
              <p:nvPr/>
            </p:nvSpPr>
            <p:spPr>
              <a:xfrm>
                <a:off x="-778155" y="3707846"/>
                <a:ext cx="720437" cy="193964"/>
              </a:xfrm>
              <a:prstGeom prst="rect">
                <a:avLst/>
              </a:prstGeom>
              <a:solidFill>
                <a:srgbClr val="4160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6" name="Прямоугольник 115">
                <a:extLst>
                  <a:ext uri="{FF2B5EF4-FFF2-40B4-BE49-F238E27FC236}">
                    <a16:creationId xmlns:a16="http://schemas.microsoft.com/office/drawing/2014/main" id="{E448A2A0-1531-4A86-BC27-721A042BC97E}"/>
                  </a:ext>
                </a:extLst>
              </p:cNvPr>
              <p:cNvSpPr/>
              <p:nvPr/>
            </p:nvSpPr>
            <p:spPr>
              <a:xfrm>
                <a:off x="-778155" y="3896924"/>
                <a:ext cx="720437" cy="193964"/>
              </a:xfrm>
              <a:prstGeom prst="rect">
                <a:avLst/>
              </a:prstGeom>
              <a:solidFill>
                <a:srgbClr val="9CB3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Прямоугольник 116">
                <a:extLst>
                  <a:ext uri="{FF2B5EF4-FFF2-40B4-BE49-F238E27FC236}">
                    <a16:creationId xmlns:a16="http://schemas.microsoft.com/office/drawing/2014/main" id="{48D4A690-9A6A-4C40-B184-F658915B36B5}"/>
                  </a:ext>
                </a:extLst>
              </p:cNvPr>
              <p:cNvSpPr/>
              <p:nvPr/>
            </p:nvSpPr>
            <p:spPr>
              <a:xfrm>
                <a:off x="-778155" y="4088445"/>
                <a:ext cx="720437" cy="193964"/>
              </a:xfrm>
              <a:prstGeom prst="rect">
                <a:avLst/>
              </a:prstGeom>
              <a:solidFill>
                <a:srgbClr val="BDC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9CA81743-A24E-4A26-A3DF-56DAA00161C7}"/>
                  </a:ext>
                </a:extLst>
              </p:cNvPr>
              <p:cNvSpPr/>
              <p:nvPr/>
            </p:nvSpPr>
            <p:spPr>
              <a:xfrm>
                <a:off x="-778155" y="4277523"/>
                <a:ext cx="720437" cy="193964"/>
              </a:xfrm>
              <a:prstGeom prst="rect">
                <a:avLst/>
              </a:prstGeom>
              <a:solidFill>
                <a:srgbClr val="DEE6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Slide Number">
            <a:extLst>
              <a:ext uri="{FF2B5EF4-FFF2-40B4-BE49-F238E27FC236}">
                <a16:creationId xmlns:a16="http://schemas.microsoft.com/office/drawing/2014/main" id="{5ACF2D16-0816-4476-AF9D-E91FA22184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88635" y="6640501"/>
            <a:ext cx="12984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0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3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3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5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3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3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3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2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2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2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0" indent="-228585" algn="l" defTabSz="9143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11" Type="http://schemas.openxmlformats.org/officeDocument/2006/relationships/customXml" Target="../ink/ink3.xml"/><Relationship Id="rId10" Type="http://schemas.openxmlformats.org/officeDocument/2006/relationships/image" Target="../media/image7.emf"/><Relationship Id="rId9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61321" y="2379459"/>
            <a:ext cx="10126133" cy="1130300"/>
          </a:xfrm>
        </p:spPr>
        <p:txBody>
          <a:bodyPr>
            <a:noAutofit/>
          </a:bodyPr>
          <a:lstStyle/>
          <a:p>
            <a:pPr algn="ctr" defTabSz="1103119">
              <a:defRPr sz="1800"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положения нового                 БЮДЖЕТНОГО КОДЕКСА</a:t>
            </a:r>
          </a:p>
        </p:txBody>
      </p:sp>
      <p:sp>
        <p:nvSpPr>
          <p:cNvPr id="6" name="Subtitle 3"/>
          <p:cNvSpPr>
            <a:spLocks noGrp="1"/>
          </p:cNvSpPr>
          <p:nvPr>
            <p:ph type="subTitle" idx="4294967295"/>
          </p:nvPr>
        </p:nvSpPr>
        <p:spPr>
          <a:xfrm>
            <a:off x="0" y="6502148"/>
            <a:ext cx="12200467" cy="355852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119732" tIns="0" rIns="119732" bIns="59865" rtlCol="0" anchor="b">
            <a:spAutoFit/>
          </a:bodyPr>
          <a:lstStyle/>
          <a:p>
            <a:pPr marL="0" indent="0" algn="ctr">
              <a:buNone/>
            </a:pPr>
            <a:r>
              <a:rPr lang="kk-KZ" sz="2133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</a:t>
            </a:r>
            <a:r>
              <a:rPr lang="kk-KZ" sz="2133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33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133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год</a:t>
            </a:r>
            <a:endParaRPr lang="en-US" sz="2133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6" y="2"/>
            <a:ext cx="12200549" cy="388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19732" tIns="0" rIns="119732" bIns="59865">
            <a:spAutoFit/>
          </a:bodyPr>
          <a:lstStyle/>
          <a:p>
            <a:pPr algn="ctr" defTabSz="1199033">
              <a:defRPr/>
            </a:pPr>
            <a:r>
              <a:rPr lang="kk-KZ" sz="2133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Министерство национальной экономики Республики Казахстан</a:t>
            </a:r>
            <a:endParaRPr lang="ru-RU" sz="2133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36734" y="598774"/>
            <a:ext cx="11797418" cy="1401605"/>
            <a:chOff x="470547" y="949230"/>
            <a:chExt cx="6429834" cy="1016046"/>
          </a:xfrm>
        </p:grpSpPr>
        <p:sp>
          <p:nvSpPr>
            <p:cNvPr id="5" name="TextBox 4"/>
            <p:cNvSpPr txBox="1"/>
            <p:nvPr/>
          </p:nvSpPr>
          <p:spPr>
            <a:xfrm>
              <a:off x="470548" y="949230"/>
              <a:ext cx="6422972" cy="59474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/>
            <a:p>
              <a:pPr marL="0" marR="0" lvl="0" indent="0" algn="ctr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33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ОБЗОР РАСХОДОВ </a:t>
              </a:r>
            </a:p>
            <a:p>
              <a:pPr lvl="0" algn="ctr"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это анализ расходов, планируемых или предусмотренных в документах СГП и в бюджете, а также отраслевой политики госоргана </a:t>
              </a:r>
            </a:p>
            <a:p>
              <a:pPr lvl="0" algn="ctr"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 целью обеспечения 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контроля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за расходованием бюджетных средств и повышения качества их 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приоритизации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0547" y="1646378"/>
              <a:ext cx="1931997" cy="3188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>
              <a:defPPr>
                <a:defRPr lang="ru-RU"/>
              </a:defPPr>
              <a:lvl1pPr>
                <a:defRPr sz="1400" b="1">
                  <a:latin typeface="Arial" panose="020B0604020202020204" pitchFamily="34" charset="0"/>
                </a:defRPr>
              </a:lvl1pPr>
            </a:lstStyle>
            <a:p>
              <a:pPr marL="0" marR="0" lvl="0" indent="0" algn="ctr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733" dirty="0">
                  <a:solidFill>
                    <a:srgbClr val="5B9BD5">
                      <a:lumMod val="50000"/>
                    </a:srgbClr>
                  </a:solidFill>
                  <a:cs typeface="Arial" panose="020B0604020202020204" pitchFamily="34" charset="0"/>
                  <a:sym typeface="Arial"/>
                </a:rPr>
                <a:t>Б</a:t>
              </a:r>
              <a:r>
                <a:rPr kumimoji="0" lang="ru-RU" sz="1733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ЮДЖЕТНЫЙ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71776" y="1646378"/>
              <a:ext cx="2182069" cy="3188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>
              <a:defPPr>
                <a:defRPr lang="ru-RU"/>
              </a:defPPr>
              <a:lvl1pPr marR="0" lvl="0" indent="0" algn="ctr" defTabSz="91971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733" b="1" i="0" u="none" strike="noStrike" cap="none" spc="0" normalizeH="0" baseline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ym typeface="Arial"/>
                </a:rPr>
                <a:t>СТРАТЕГИЧЕСКИЙ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3076" y="1643133"/>
              <a:ext cx="1977305" cy="3188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>
              <a:defPPr>
                <a:defRPr lang="ru-RU"/>
              </a:defPPr>
              <a:lvl1pPr marR="0" lvl="0" indent="0" algn="ctr" defTabSz="91971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733" b="1" i="0" u="none" strike="noStrike" cap="none" spc="0" normalizeH="0" baseline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ym typeface="Arial"/>
                </a:rPr>
                <a:t>ИНВЕСТИЦИОННЫЙ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54430" y="85253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ПОВЫШЕНИЕ качества стратегического и бюджетного планирования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43736" y="2546842"/>
            <a:ext cx="395481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реалистичности, целесообразности, актуальности документов СГП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согласованности целей и задач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(отсутствия) дублирования, фрагментарности, пересечения и противоречий 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проводимой государственной политике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определения приоритетности и реалистичности целей и (или) целевых индикаторов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8446" y="2447633"/>
            <a:ext cx="34897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эффективности, обоснованности, результативности и целесообразности расходов бюджета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возможной оптимизации или перераспределения расходов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 и целесообразности дальнейшего планирования накопленной разницы сумм, связанной с недостаточностью бюджетных средств для достижения целевых индикаторов плана развития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04102" y="2582203"/>
            <a:ext cx="361746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 и анализа причин удорожания, недофинансирования, незавершенности ГИП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увязки ГИП с целевыми индикаторами 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при планировании ГИП итогов мониторинга и оценки результатов</a:t>
            </a:r>
          </a:p>
        </p:txBody>
      </p:sp>
      <p:sp>
        <p:nvSpPr>
          <p:cNvPr id="33" name="Прямоугольник 19"/>
          <p:cNvSpPr>
            <a:spLocks noChangeArrowheads="1"/>
          </p:cNvSpPr>
          <p:nvPr/>
        </p:nvSpPr>
        <p:spPr bwMode="auto">
          <a:xfrm>
            <a:off x="136734" y="2122943"/>
            <a:ext cx="1178497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00254"/>
            <a:r>
              <a:rPr lang="ru-RU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на предмет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5582" y="5542313"/>
            <a:ext cx="8536018" cy="1224951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ОБЗОР РАСХОДОВ, ВЫВОДЫ И РЕКОМЕНДАЦИИ ПО ИТОГАМ ЕГО ПРОВЕДЕНИЯ: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применяются для принятия административных и управленческих решений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применяются в бюджетном процессе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публикуются на интернет ресурсах</a:t>
            </a:r>
          </a:p>
        </p:txBody>
      </p:sp>
    </p:spTree>
    <p:extLst>
      <p:ext uri="{BB962C8B-B14F-4D97-AF65-F5344CB8AC3E}">
        <p14:creationId xmlns:p14="http://schemas.microsoft.com/office/powerpoint/2010/main" val="23409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99778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75170" y="137787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САМОСТОЯТЕЛЬНОСТЬ И ГИБКОСТЬ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90119" y="637038"/>
            <a:ext cx="11659361" cy="5867103"/>
            <a:chOff x="198504" y="617091"/>
            <a:chExt cx="11705226" cy="5870383"/>
          </a:xfrm>
        </p:grpSpPr>
        <p:sp>
          <p:nvSpPr>
            <p:cNvPr id="4" name="TextBox 3"/>
            <p:cNvSpPr txBox="1"/>
            <p:nvPr/>
          </p:nvSpPr>
          <p:spPr>
            <a:xfrm>
              <a:off x="198504" y="1012977"/>
              <a:ext cx="11705226" cy="394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ПРИМЕНЕНИЕ механизмов корректировки/уточнения бюджета </a:t>
              </a:r>
            </a:p>
          </p:txBody>
        </p:sp>
        <p:sp>
          <p:nvSpPr>
            <p:cNvPr id="6" name="Текст 2"/>
            <p:cNvSpPr txBox="1">
              <a:spLocks/>
            </p:cNvSpPr>
            <p:nvPr/>
          </p:nvSpPr>
          <p:spPr>
            <a:xfrm>
              <a:off x="397962" y="618712"/>
              <a:ext cx="4093437" cy="38469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Текущая ситуация</a:t>
              </a:r>
              <a:endPara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504" y="1525277"/>
              <a:ext cx="3646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РЕСПУБЛИКАНСКОМ уровне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504" y="2834027"/>
              <a:ext cx="3012942" cy="338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МЕСТНОМ уровне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2730" y="1939384"/>
              <a:ext cx="3888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10% до 15% от расходов бюджетной программы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476" y="1970163"/>
              <a:ext cx="5808293" cy="58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корректировок 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среднем 8 раз в год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10% от расходов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уточнения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раз в год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инициативе Правительства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0" name="Текст 2"/>
            <p:cNvSpPr txBox="1">
              <a:spLocks/>
            </p:cNvSpPr>
            <p:nvPr/>
          </p:nvSpPr>
          <p:spPr>
            <a:xfrm>
              <a:off x="7198723" y="617091"/>
              <a:ext cx="4093437" cy="38469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Предлагается</a:t>
              </a:r>
              <a:endPara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0477" y="3233176"/>
              <a:ext cx="5808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корректировок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среднем 6-7 раз в год</a:t>
              </a:r>
            </a:p>
            <a:p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уточнения 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раз в квартал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инициативе местных исполнительных органов и представительных органов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41484" y="1465403"/>
              <a:ext cx="2572284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8820" y="3433118"/>
              <a:ext cx="4031091" cy="64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количества </a:t>
              </a:r>
              <a:r>
                <a:rPr lang="ru-RU" b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уточнений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«1» раз в полугодие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49699" y="3073595"/>
              <a:ext cx="2572284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133" b="1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ОГРАНИЧЕНИЕ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504" y="4168064"/>
              <a:ext cx="11637962" cy="394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000" dirty="0"/>
                <a:t>Перенос ОСТАТКОВ бюджетных средств путем  корректировки бюджета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2545" y="4763261"/>
              <a:ext cx="5297988" cy="154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бюджетным средствам</a:t>
              </a:r>
            </a:p>
            <a:p>
              <a:r>
                <a:rPr lang="ru-RU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1 марта по решению Правительства</a:t>
              </a:r>
            </a:p>
            <a:p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средствам субъектов квазигоссектора</a:t>
              </a:r>
            </a:p>
            <a:p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отсутствует механизм возврата неиспользованной части на контрольном счете наличности (КСН)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0237" y="4670577"/>
              <a:ext cx="4963493" cy="1816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›"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до 1 декабря пула расходов по предложениям госорганов, которые в этом году не будут исполнены</a:t>
              </a:r>
            </a:p>
            <a:p>
              <a:pPr marL="285750" indent="-285750">
                <a:buFont typeface="Arial" panose="020B0604020202020204" pitchFamily="34" charset="0"/>
                <a:buChar char="›"/>
              </a:pP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›"/>
              </a:pPr>
              <a:r>
                <a:rPr lang="ru-RU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</a:t>
              </a:r>
              <a:r>
                <a:rPr lang="kk-KZ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ение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ула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расходов 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решением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Правительства о реализации закона о республиканском бюджете в декабре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Заголовок 1"/>
          <p:cNvSpPr>
            <a:spLocks noGrp="1"/>
          </p:cNvSpPr>
          <p:nvPr>
            <p:ph type="title"/>
          </p:nvPr>
        </p:nvSpPr>
        <p:spPr>
          <a:xfrm>
            <a:off x="28746" y="112144"/>
            <a:ext cx="12069076" cy="3293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</a:rPr>
              <a:t>НОВЫЙ бюджетный процесс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 этап, 3 месяца /90 календарных дней  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74697" y="934783"/>
            <a:ext cx="12042605" cy="4930315"/>
            <a:chOff x="99056" y="1081161"/>
            <a:chExt cx="12045393" cy="4931456"/>
          </a:xfrm>
        </p:grpSpPr>
        <p:sp>
          <p:nvSpPr>
            <p:cNvPr id="89" name="Chevron 11"/>
            <p:cNvSpPr/>
            <p:nvPr/>
          </p:nvSpPr>
          <p:spPr>
            <a:xfrm>
              <a:off x="10948780" y="3241521"/>
              <a:ext cx="1195669" cy="327654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2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 января</a:t>
              </a:r>
            </a:p>
          </p:txBody>
        </p:sp>
        <p:sp>
          <p:nvSpPr>
            <p:cNvPr id="113" name="Rectangle 19"/>
            <p:cNvSpPr/>
            <p:nvPr/>
          </p:nvSpPr>
          <p:spPr>
            <a:xfrm>
              <a:off x="10238345" y="1457573"/>
              <a:ext cx="1411142" cy="685188"/>
            </a:xfrm>
            <a:prstGeom prst="rect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14217">
                <a:lnSpc>
                  <a:spcPct val="107000"/>
                </a:lnSpc>
                <a:spcAft>
                  <a:spcPts val="1800"/>
                </a:spcAft>
                <a:buClr>
                  <a:srgbClr val="2868A4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Постановление о реализации ЗРК о РБ</a:t>
              </a:r>
            </a:p>
          </p:txBody>
        </p:sp>
        <p:sp>
          <p:nvSpPr>
            <p:cNvPr id="38" name="Chevron 15"/>
            <p:cNvSpPr/>
            <p:nvPr/>
          </p:nvSpPr>
          <p:spPr>
            <a:xfrm>
              <a:off x="8794748" y="3252279"/>
              <a:ext cx="1265792" cy="31504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2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 декабря 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53316" y="4080792"/>
              <a:ext cx="1813433" cy="68518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14217">
                <a:lnSpc>
                  <a:spcPct val="107000"/>
                </a:lnSpc>
                <a:buClr>
                  <a:srgbClr val="2868A4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Внесение </a:t>
              </a:r>
              <a:b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проекта ЗРК о РБ в Парламент </a:t>
              </a:r>
            </a:p>
          </p:txBody>
        </p:sp>
        <p:sp>
          <p:nvSpPr>
            <p:cNvPr id="31" name="Pentagon 8"/>
            <p:cNvSpPr/>
            <p:nvPr/>
          </p:nvSpPr>
          <p:spPr>
            <a:xfrm>
              <a:off x="99056" y="3251383"/>
              <a:ext cx="1309473" cy="317792"/>
            </a:xfrm>
            <a:prstGeom prst="homePlate">
              <a:avLst/>
            </a:prstGeom>
            <a:solidFill>
              <a:srgbClr val="2159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4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1 июня</a:t>
              </a:r>
            </a:p>
          </p:txBody>
        </p:sp>
        <p:sp>
          <p:nvSpPr>
            <p:cNvPr id="32" name="Chevron 9"/>
            <p:cNvSpPr/>
            <p:nvPr/>
          </p:nvSpPr>
          <p:spPr>
            <a:xfrm>
              <a:off x="1351971" y="3259081"/>
              <a:ext cx="1296726" cy="317791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1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7  июня</a:t>
              </a:r>
            </a:p>
          </p:txBody>
        </p:sp>
        <p:sp>
          <p:nvSpPr>
            <p:cNvPr id="33" name="Chevron 10"/>
            <p:cNvSpPr/>
            <p:nvPr/>
          </p:nvSpPr>
          <p:spPr>
            <a:xfrm>
              <a:off x="2607707" y="3265072"/>
              <a:ext cx="1272326" cy="317791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1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10 раб. дн</a:t>
              </a:r>
            </a:p>
          </p:txBody>
        </p:sp>
        <p:sp>
          <p:nvSpPr>
            <p:cNvPr id="35" name="Chevron 12"/>
            <p:cNvSpPr/>
            <p:nvPr/>
          </p:nvSpPr>
          <p:spPr>
            <a:xfrm>
              <a:off x="5148439" y="3273087"/>
              <a:ext cx="1225236" cy="312785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2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1 августа</a:t>
              </a:r>
            </a:p>
          </p:txBody>
        </p:sp>
        <p:sp>
          <p:nvSpPr>
            <p:cNvPr id="36" name="Chevron 13"/>
            <p:cNvSpPr/>
            <p:nvPr/>
          </p:nvSpPr>
          <p:spPr>
            <a:xfrm>
              <a:off x="6291670" y="3255906"/>
              <a:ext cx="1296436" cy="32096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2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15 августа</a:t>
              </a:r>
            </a:p>
          </p:txBody>
        </p:sp>
        <p:sp>
          <p:nvSpPr>
            <p:cNvPr id="37" name="Chevron 14"/>
            <p:cNvSpPr/>
            <p:nvPr/>
          </p:nvSpPr>
          <p:spPr>
            <a:xfrm>
              <a:off x="7496345" y="3251382"/>
              <a:ext cx="1359519" cy="334489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3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ru-RU" sz="12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сентября</a:t>
              </a:r>
            </a:p>
          </p:txBody>
        </p:sp>
        <p:sp>
          <p:nvSpPr>
            <p:cNvPr id="43" name="Rectangle 18"/>
            <p:cNvSpPr/>
            <p:nvPr/>
          </p:nvSpPr>
          <p:spPr>
            <a:xfrm>
              <a:off x="4984777" y="4092916"/>
              <a:ext cx="2407662" cy="1690091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1416" indent="-171416" defTabSz="914217">
                <a:lnSpc>
                  <a:spcPct val="107000"/>
                </a:lnSpc>
                <a:buClr>
                  <a:srgbClr val="2868A4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Внесение проекта РБ </a:t>
              </a:r>
              <a:br>
                <a:rPr lang="ru-RU" sz="1200" b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200" b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 ВАП </a:t>
              </a: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(</a:t>
              </a:r>
              <a:r>
                <a:rPr lang="ru-RU" sz="1000" i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проработка заключения ВАП по оценке проекта  РБ по основным направлениям его расходов, в части</a:t>
              </a:r>
              <a:r>
                <a:rPr lang="ru-RU" sz="1000" b="1" i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оптимизации бюджетных средств.</a:t>
              </a:r>
              <a:r>
                <a:rPr lang="ru-RU" sz="1000" i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Методологическая часть будет реализована путем составления среднесрочной дорожной карты</a:t>
              </a: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4" name="Rectangle 19"/>
            <p:cNvSpPr/>
            <p:nvPr/>
          </p:nvSpPr>
          <p:spPr>
            <a:xfrm>
              <a:off x="6383725" y="1435825"/>
              <a:ext cx="1768468" cy="685188"/>
            </a:xfrm>
            <a:prstGeom prst="rect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14217">
                <a:lnSpc>
                  <a:spcPct val="107000"/>
                </a:lnSpc>
                <a:spcAft>
                  <a:spcPts val="1800"/>
                </a:spcAft>
                <a:buClr>
                  <a:srgbClr val="2868A4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Внесение проекта </a:t>
              </a:r>
              <a:b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ЗРК о РБ в Правительство 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593180" y="1081161"/>
              <a:ext cx="11620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АБП/МФ</a:t>
              </a:r>
              <a:endParaRPr lang="ru-RU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392424" y="3648629"/>
              <a:ext cx="11252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МФ/РБК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34888" y="1120619"/>
              <a:ext cx="1299351" cy="37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СЭП/МНЭ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716676" y="2093496"/>
              <a:ext cx="7320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МНЭ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603093" y="3726702"/>
              <a:ext cx="12387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МФ/ВАП</a:t>
              </a:r>
              <a:endParaRPr lang="ru-RU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278972" y="1094683"/>
              <a:ext cx="843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МФ</a:t>
              </a:r>
              <a:endParaRPr lang="ru-RU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53316" y="3701425"/>
              <a:ext cx="17587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00254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Правительство</a:t>
              </a:r>
            </a:p>
          </p:txBody>
        </p:sp>
        <p:sp>
          <p:nvSpPr>
            <p:cNvPr id="77" name="Rectangle 17"/>
            <p:cNvSpPr/>
            <p:nvPr/>
          </p:nvSpPr>
          <p:spPr>
            <a:xfrm>
              <a:off x="6782118" y="2420919"/>
              <a:ext cx="1376245" cy="487569"/>
            </a:xfrm>
            <a:prstGeom prst="rect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14217">
                <a:lnSpc>
                  <a:spcPct val="107000"/>
                </a:lnSpc>
                <a:spcAft>
                  <a:spcPts val="1800"/>
                </a:spcAft>
                <a:buClr>
                  <a:srgbClr val="2868A4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Одобрение ПСЭР </a:t>
              </a:r>
            </a:p>
          </p:txBody>
        </p:sp>
        <p:sp>
          <p:nvSpPr>
            <p:cNvPr id="81" name="Rectangle 19"/>
            <p:cNvSpPr/>
            <p:nvPr/>
          </p:nvSpPr>
          <p:spPr>
            <a:xfrm>
              <a:off x="8587640" y="1461983"/>
              <a:ext cx="1544812" cy="487569"/>
            </a:xfrm>
            <a:prstGeom prst="rect">
              <a:avLst/>
            </a:prstGeom>
            <a:ln w="3175"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14217">
                <a:lnSpc>
                  <a:spcPct val="107000"/>
                </a:lnSpc>
                <a:spcAft>
                  <a:spcPts val="1800"/>
                </a:spcAft>
                <a:buClr>
                  <a:srgbClr val="2868A4"/>
                </a:buCl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Утверждение проекта РБ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479997" y="1151655"/>
              <a:ext cx="14305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Парламент</a:t>
              </a:r>
              <a:endParaRPr lang="ru-RU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Chevron 14"/>
            <p:cNvSpPr/>
            <p:nvPr/>
          </p:nvSpPr>
          <p:spPr>
            <a:xfrm>
              <a:off x="10060539" y="3240007"/>
              <a:ext cx="964988" cy="329168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100" b="1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7 к.д.</a:t>
              </a:r>
            </a:p>
          </p:txBody>
        </p:sp>
        <p:sp>
          <p:nvSpPr>
            <p:cNvPr id="95" name="Rectangle 18"/>
            <p:cNvSpPr/>
            <p:nvPr/>
          </p:nvSpPr>
          <p:spPr>
            <a:xfrm>
              <a:off x="9708675" y="4042021"/>
              <a:ext cx="2408581" cy="68518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14217">
                <a:lnSpc>
                  <a:spcPct val="107000"/>
                </a:lnSpc>
                <a:buClr>
                  <a:srgbClr val="2868A4"/>
                </a:buClr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Принятие:</a:t>
              </a:r>
            </a:p>
            <a:p>
              <a:pPr marL="171416" indent="-171416" defTabSz="914217">
                <a:lnSpc>
                  <a:spcPct val="107000"/>
                </a:lnSpc>
                <a:buClr>
                  <a:srgbClr val="2868A4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Планов финансирования РБ</a:t>
              </a:r>
            </a:p>
            <a:p>
              <a:pPr marL="171416" indent="-171416" defTabSz="914217">
                <a:lnSpc>
                  <a:spcPct val="107000"/>
                </a:lnSpc>
                <a:buClr>
                  <a:srgbClr val="2868A4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Плана госзакупок ГО</a:t>
              </a: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10238345" y="1139781"/>
              <a:ext cx="16175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МФ/АБП</a:t>
              </a:r>
              <a:endParaRPr lang="ru-RU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1003" y="1473741"/>
              <a:ext cx="1657206" cy="1750165"/>
              <a:chOff x="304293" y="1526603"/>
              <a:chExt cx="1657206" cy="1750165"/>
            </a:xfrm>
          </p:grpSpPr>
          <p:sp>
            <p:nvSpPr>
              <p:cNvPr id="42" name="Rectangle 17"/>
              <p:cNvSpPr/>
              <p:nvPr/>
            </p:nvSpPr>
            <p:spPr>
              <a:xfrm>
                <a:off x="304293" y="1526603"/>
                <a:ext cx="1657206" cy="685188"/>
              </a:xfrm>
              <a:prstGeom prst="rect">
                <a:avLst/>
              </a:prstGeom>
              <a:ln w="3175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217">
                  <a:lnSpc>
                    <a:spcPct val="107000"/>
                  </a:lnSpc>
                  <a:spcAft>
                    <a:spcPts val="1800"/>
                  </a:spcAft>
                  <a:buClr>
                    <a:srgbClr val="2868A4"/>
                  </a:buClr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Сценарный прогноз и бюджетные параметры (СЭП)</a:t>
                </a:r>
              </a:p>
            </p:txBody>
          </p:sp>
          <p:cxnSp>
            <p:nvCxnSpPr>
              <p:cNvPr id="52" name="Прямая со стрелкой 51"/>
              <p:cNvCxnSpPr/>
              <p:nvPr/>
            </p:nvCxnSpPr>
            <p:spPr>
              <a:xfrm>
                <a:off x="994546" y="2211791"/>
                <a:ext cx="0" cy="1064977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Прямая со стрелкой 55"/>
            <p:cNvCxnSpPr/>
            <p:nvPr/>
          </p:nvCxnSpPr>
          <p:spPr>
            <a:xfrm>
              <a:off x="6781573" y="2892769"/>
              <a:ext cx="545" cy="369898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6383725" y="2106714"/>
              <a:ext cx="1934" cy="1153433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H="1">
              <a:off x="9450356" y="1935254"/>
              <a:ext cx="13243" cy="1316129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10244563" y="2171383"/>
              <a:ext cx="0" cy="108000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2638551" y="1424263"/>
              <a:ext cx="1325379" cy="1838333"/>
              <a:chOff x="2697753" y="1446365"/>
              <a:chExt cx="1977933" cy="1838333"/>
            </a:xfrm>
          </p:grpSpPr>
          <p:sp>
            <p:nvSpPr>
              <p:cNvPr id="39" name="Rectangle 3"/>
              <p:cNvSpPr/>
              <p:nvPr/>
            </p:nvSpPr>
            <p:spPr>
              <a:xfrm>
                <a:off x="2697754" y="1446365"/>
                <a:ext cx="1977932" cy="1722587"/>
              </a:xfrm>
              <a:prstGeom prst="rect">
                <a:avLst/>
              </a:prstGeom>
              <a:ln w="3175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217">
                  <a:lnSpc>
                    <a:spcPct val="107000"/>
                  </a:lnSpc>
                  <a:spcAft>
                    <a:spcPts val="1800"/>
                  </a:spcAft>
                  <a:buClr>
                    <a:srgbClr val="2868A4"/>
                  </a:buClr>
                  <a:defRPr/>
                </a:pPr>
                <a: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Подготовка </a:t>
                </a:r>
                <a:r>
                  <a:rPr lang="ru-RU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бюджетн</a:t>
                </a:r>
                <a:r>
                  <a:rPr lang="kk-KZ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ого</a:t>
                </a:r>
                <a:r>
                  <a:rPr lang="ru-RU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 запроса  </a:t>
                </a:r>
                <a: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/>
                </a:r>
                <a:b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</a:br>
                <a: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с учетом РБК </a:t>
                </a:r>
                <a:b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</a:br>
                <a: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(74 ст.), одобрение на ВБК и представление </a:t>
                </a:r>
                <a:b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</a:br>
                <a:r>
                  <a:rPr lang="ru-RU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в МФ</a:t>
                </a:r>
              </a:p>
            </p:txBody>
          </p:sp>
          <p:cxnSp>
            <p:nvCxnSpPr>
              <p:cNvPr id="62" name="Прямая со стрелкой 61"/>
              <p:cNvCxnSpPr/>
              <p:nvPr/>
            </p:nvCxnSpPr>
            <p:spPr>
              <a:xfrm flipH="1">
                <a:off x="2697753" y="2733485"/>
                <a:ext cx="1" cy="551213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1345055" y="3596659"/>
              <a:ext cx="1219975" cy="925712"/>
              <a:chOff x="1451566" y="3511923"/>
              <a:chExt cx="1296726" cy="766900"/>
            </a:xfrm>
          </p:grpSpPr>
          <p:sp>
            <p:nvSpPr>
              <p:cNvPr id="40" name="Rectangle 5"/>
              <p:cNvSpPr/>
              <p:nvPr/>
            </p:nvSpPr>
            <p:spPr>
              <a:xfrm>
                <a:off x="1451566" y="3913007"/>
                <a:ext cx="1296726" cy="365816"/>
              </a:xfrm>
              <a:prstGeom prst="rect">
                <a:avLst/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217">
                  <a:lnSpc>
                    <a:spcPct val="107000"/>
                  </a:lnSpc>
                  <a:spcAft>
                    <a:spcPts val="1800"/>
                  </a:spcAft>
                  <a:buClr>
                    <a:srgbClr val="2868A4"/>
                  </a:buClr>
                  <a:defRPr/>
                </a:pPr>
                <a:r>
                  <a:rPr lang="ru-RU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Доведение до </a:t>
                </a:r>
                <a:br>
                  <a:rPr lang="ru-RU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</a:br>
                <a:r>
                  <a:rPr lang="ru-RU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АБП лимитов</a:t>
                </a:r>
              </a:p>
            </p:txBody>
          </p:sp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1451566" y="3511923"/>
                <a:ext cx="23502" cy="555441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Прямая со стрелкой 65"/>
            <p:cNvCxnSpPr/>
            <p:nvPr/>
          </p:nvCxnSpPr>
          <p:spPr>
            <a:xfrm flipV="1">
              <a:off x="5525489" y="3604494"/>
              <a:ext cx="1" cy="46980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H="1" flipV="1">
              <a:off x="7553316" y="3567323"/>
              <a:ext cx="1991" cy="509464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H="1" flipV="1">
              <a:off x="11567347" y="3585872"/>
              <a:ext cx="0" cy="442800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/>
            <p:cNvGrpSpPr/>
            <p:nvPr/>
          </p:nvGrpSpPr>
          <p:grpSpPr>
            <a:xfrm>
              <a:off x="2651307" y="3623756"/>
              <a:ext cx="2169461" cy="2388861"/>
              <a:chOff x="1451566" y="2515138"/>
              <a:chExt cx="1011060" cy="6507717"/>
            </a:xfrm>
          </p:grpSpPr>
          <p:sp>
            <p:nvSpPr>
              <p:cNvPr id="49" name="Rectangle 5"/>
              <p:cNvSpPr/>
              <p:nvPr/>
            </p:nvSpPr>
            <p:spPr>
              <a:xfrm>
                <a:off x="1451568" y="3836739"/>
                <a:ext cx="1011058" cy="5186116"/>
              </a:xfrm>
              <a:prstGeom prst="rect">
                <a:avLst/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217">
                  <a:lnSpc>
                    <a:spcPct val="107000"/>
                  </a:lnSpc>
                  <a:spcAft>
                    <a:spcPts val="1800"/>
                  </a:spcAft>
                  <a:buClr>
                    <a:srgbClr val="2868A4"/>
                  </a:buClr>
                  <a:defRPr/>
                </a:pPr>
                <a:r>
                  <a:rPr lang="kk-KZ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Представление </a:t>
                </a:r>
                <a:r>
                  <a:rPr lang="kk-KZ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ПАСПОРТА БЮДЖЕТНОЙ ПРОГРАММЫ </a:t>
                </a:r>
                <a:r>
                  <a:rPr lang="kk-KZ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в МНЭ для </a:t>
                </a:r>
                <a:r>
                  <a:rPr lang="kk-KZ" sz="1100" b="1" u="sng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формирования заключения </a:t>
                </a:r>
                <a:r>
                  <a:rPr lang="kk-KZ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по итогам рассмотрения на предмет правильности </a:t>
                </a:r>
                <a:r>
                  <a:rPr lang="kk-KZ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выбора конечных результатов и наличия их взаимоувязки с целевыми индикаторами палана развития госоргана</a:t>
                </a:r>
                <a:endParaRPr lang="ru-RU" sz="1100" b="1" kern="0" dirty="0">
                  <a:solidFill>
                    <a:prstClr val="black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Прямая со стрелкой 49"/>
              <p:cNvCxnSpPr/>
              <p:nvPr/>
            </p:nvCxnSpPr>
            <p:spPr>
              <a:xfrm flipV="1">
                <a:off x="1451566" y="2515138"/>
                <a:ext cx="3369" cy="1552234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Прямоугольник 50"/>
            <p:cNvSpPr/>
            <p:nvPr/>
          </p:nvSpPr>
          <p:spPr>
            <a:xfrm>
              <a:off x="2722255" y="3755300"/>
              <a:ext cx="14307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АБП/МНЭ</a:t>
              </a:r>
              <a:endParaRPr lang="ru-RU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Chevron 13"/>
            <p:cNvSpPr/>
            <p:nvPr/>
          </p:nvSpPr>
          <p:spPr>
            <a:xfrm>
              <a:off x="3830391" y="3282819"/>
              <a:ext cx="1406689" cy="321675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ru-RU" sz="11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не позднее </a:t>
              </a:r>
            </a:p>
            <a:p>
              <a:pPr algn="ctr" defTabSz="914217">
                <a:defRPr/>
              </a:pPr>
              <a:r>
                <a:rPr lang="ru-RU" sz="120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5 июля</a:t>
              </a: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4046119" y="1425540"/>
              <a:ext cx="1479370" cy="1843989"/>
              <a:chOff x="2697754" y="1462377"/>
              <a:chExt cx="1782260" cy="1822321"/>
            </a:xfrm>
          </p:grpSpPr>
          <p:sp>
            <p:nvSpPr>
              <p:cNvPr id="70" name="Rectangle 3"/>
              <p:cNvSpPr/>
              <p:nvPr/>
            </p:nvSpPr>
            <p:spPr>
              <a:xfrm>
                <a:off x="2697754" y="1462377"/>
                <a:ext cx="1782260" cy="986302"/>
              </a:xfrm>
              <a:prstGeom prst="rect">
                <a:avLst/>
              </a:prstGeom>
              <a:ln w="3175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217">
                  <a:lnSpc>
                    <a:spcPct val="107000"/>
                  </a:lnSpc>
                  <a:spcAft>
                    <a:spcPts val="1800"/>
                  </a:spcAft>
                  <a:buClr>
                    <a:srgbClr val="2868A4"/>
                  </a:buClr>
                  <a:defRPr/>
                </a:pPr>
                <a:r>
                  <a:rPr lang="kk-KZ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Внесение МНЭ заключения на </a:t>
                </a:r>
                <a:r>
                  <a:rPr lang="kk-KZ" sz="1100" b="1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паспорта бюджетных программ </a:t>
                </a:r>
                <a:r>
                  <a:rPr lang="kk-KZ" sz="1100" kern="0" dirty="0">
                    <a:solidFill>
                      <a:prstClr val="black"/>
                    </a:solidFill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rPr>
                  <a:t>в МФ</a:t>
                </a:r>
              </a:p>
            </p:txBody>
          </p:sp>
          <p:cxnSp>
            <p:nvCxnSpPr>
              <p:cNvPr id="72" name="Прямая со стрелкой 71"/>
              <p:cNvCxnSpPr/>
              <p:nvPr/>
            </p:nvCxnSpPr>
            <p:spPr>
              <a:xfrm>
                <a:off x="2697754" y="2439607"/>
                <a:ext cx="0" cy="845091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Прямоугольник 75"/>
            <p:cNvSpPr/>
            <p:nvPr/>
          </p:nvSpPr>
          <p:spPr>
            <a:xfrm>
              <a:off x="3986385" y="1110614"/>
              <a:ext cx="11620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00254">
                <a:defRPr/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МНЭ/МФ</a:t>
              </a:r>
              <a:endParaRPr lang="ru-RU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71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20631" y="6579963"/>
            <a:ext cx="2844799" cy="365125"/>
          </a:xfrm>
        </p:spPr>
        <p:txBody>
          <a:bodyPr/>
          <a:lstStyle/>
          <a:p>
            <a:pPr defTabSz="1200254"/>
            <a:fld id="{C8FAE728-353B-469A-8C71-9ED453E3CE90}" type="slidenum">
              <a:rPr lang="ru-RU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1200254"/>
              <a:t>12</a:t>
            </a:fld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44" y="21934"/>
            <a:ext cx="10941258" cy="469445"/>
          </a:xfrm>
        </p:spPr>
        <p:txBody>
          <a:bodyPr>
            <a:noAutofit/>
          </a:bodyPr>
          <a:lstStyle/>
          <a:p>
            <a:pPr algn="l">
              <a:spcAft>
                <a:spcPts val="591"/>
              </a:spcAft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</a:rPr>
              <a:t> установления лимитов расходов госорганов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itchFamily="34" charset="0"/>
              <a:ea typeface="Arial"/>
              <a:cs typeface="Arial" pitchFamily="34" charset="0"/>
            </a:endParaRPr>
          </a:p>
        </p:txBody>
      </p:sp>
      <p:cxnSp>
        <p:nvCxnSpPr>
          <p:cNvPr id="36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04825"/>
            <a:ext cx="12192000" cy="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6" name="Группа 5"/>
          <p:cNvGrpSpPr/>
          <p:nvPr/>
        </p:nvGrpSpPr>
        <p:grpSpPr>
          <a:xfrm>
            <a:off x="139344" y="654612"/>
            <a:ext cx="11849095" cy="5758241"/>
            <a:chOff x="115446" y="801839"/>
            <a:chExt cx="11849095" cy="575824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5447" y="801839"/>
              <a:ext cx="11849094" cy="1846660"/>
              <a:chOff x="110773" y="2919204"/>
              <a:chExt cx="11851837" cy="128128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0773" y="2919204"/>
                <a:ext cx="4716093" cy="12812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defTabSz="1200254">
                  <a:defRPr/>
                </a:pPr>
                <a:r>
                  <a:rPr lang="ru-RU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БЕЗУСЛОВНЫЕ базовые расходы</a:t>
                </a:r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 defTabSz="1200254">
                  <a:buFont typeface="Arial" panose="020B0604020202020204" pitchFamily="34" charset="0"/>
                  <a:buChar char="•"/>
                  <a:defRPr/>
                </a:pPr>
                <a:r>
                  <a:rPr lang="ru-RU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 социальных выплат</a:t>
                </a:r>
              </a:p>
              <a:p>
                <a:pPr marL="742950" lvl="1" indent="-285750" defTabSz="1200254">
                  <a:buFont typeface="Arial" panose="020B0604020202020204" pitchFamily="34" charset="0"/>
                  <a:buChar char="•"/>
                  <a:defRPr/>
                </a:pPr>
                <a:r>
                  <a:rPr lang="ru-RU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выполнение госфункций общего характера</a:t>
                </a:r>
              </a:p>
              <a:p>
                <a:pPr marL="742950" lvl="1" indent="-285750" defTabSz="1200254">
                  <a:buFont typeface="Arial" panose="020B0604020202020204" pitchFamily="34" charset="0"/>
                  <a:buChar char="•"/>
                  <a:defRPr/>
                </a:pPr>
                <a:r>
                  <a:rPr lang="ru-RU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трансфертов и бюджетных субсидий</a:t>
                </a:r>
              </a:p>
              <a:p>
                <a:pPr marL="742950" lvl="1" indent="-285750" defTabSz="1200254">
                  <a:buFont typeface="Arial" panose="020B0604020202020204" pitchFamily="34" charset="0"/>
                  <a:buChar char="•"/>
                  <a:defRPr/>
                </a:pPr>
                <a:r>
                  <a:rPr lang="ru-RU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выполнение обязательств и др.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74031" y="2919204"/>
                <a:ext cx="2788579" cy="83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defTabSz="1200254"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1800" dirty="0"/>
                  <a:t>4</a:t>
                </a:r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</a:rPr>
                  <a:t>. РЕЗЕРВ </a:t>
                </a:r>
              </a:p>
              <a:p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</a:rPr>
                  <a:t>на инициативы Главы Государства, Правительства и МИО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037034" y="2919204"/>
                <a:ext cx="1731104" cy="83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defTabSz="1200254"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1800" dirty="0"/>
                  <a:t>2. </a:t>
                </a:r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</a:rPr>
                  <a:t>НОВЫЕ инициативы</a:t>
                </a:r>
              </a:p>
              <a:p>
                <a:endParaRPr lang="ru-RU" sz="1800" dirty="0"/>
              </a:p>
              <a:p>
                <a:endParaRPr lang="ru-RU" sz="18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70831" y="2931604"/>
                <a:ext cx="2041160" cy="832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defTabSz="1200254"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1800" dirty="0">
                    <a:solidFill>
                      <a:schemeClr val="accent1">
                        <a:lumMod val="50000"/>
                      </a:schemeClr>
                    </a:solidFill>
                  </a:rPr>
                  <a:t>3. УВЕЛИЧЕНИЕ безусловных базовых расходов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002257" y="4523029"/>
              <a:ext cx="6923973" cy="823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algn="ctr"/>
            </a:lstStyle>
            <a:p>
              <a:pPr marL="285750" indent="-285750" algn="l" defTabSz="1200254">
                <a:spcAft>
                  <a:spcPts val="600"/>
                </a:spcAft>
                <a:buFont typeface="Arial" panose="020B0604020202020204" pitchFamily="34" charset="0"/>
                <a:buChar char="›"/>
                <a:defRPr/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учетом предложения Республиканской бюджетной комиссии</a:t>
              </a:r>
            </a:p>
            <a:p>
              <a:pPr marL="285750" indent="-285750" algn="l" defTabSz="1200254">
                <a:spcAft>
                  <a:spcPts val="600"/>
                </a:spcAft>
                <a:buFont typeface="Arial" panose="020B0604020202020204" pitchFamily="34" charset="0"/>
                <a:buChar char="›"/>
                <a:defRPr/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основе темпов роста расходов по контрцикличным бюджетным правилам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5363" y="4533600"/>
              <a:ext cx="4372366" cy="823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algn="ctr"/>
            </a:lstStyle>
            <a:p>
              <a:pPr algn="l" defTabSz="1200254">
                <a:defRPr/>
              </a:pP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l" defTabSz="1200254">
                <a:spcAft>
                  <a:spcPts val="600"/>
                </a:spcAft>
                <a:buFont typeface="Arial" panose="020B0604020202020204" pitchFamily="34" charset="0"/>
                <a:buChar char="›"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Проводится обзор расходов</a:t>
              </a:r>
            </a:p>
            <a:p>
              <a:pPr marL="285750" indent="-285750" algn="l" defTabSz="1200254">
                <a:spcAft>
                  <a:spcPts val="600"/>
                </a:spcAft>
                <a:buFont typeface="Arial" panose="020B0604020202020204" pitchFamily="34" charset="0"/>
                <a:buChar char="›"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Учитывается индексация</a:t>
              </a:r>
            </a:p>
            <a:p>
              <a:pPr marL="285750" indent="-285750" algn="l" defTabSz="1200254">
                <a:spcAft>
                  <a:spcPts val="600"/>
                </a:spcAft>
                <a:buFont typeface="Arial" panose="020B0604020202020204" pitchFamily="34" charset="0"/>
                <a:buChar char="›"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основании предложений госорганов</a:t>
              </a:r>
            </a:p>
            <a:p>
              <a:pPr marL="285693" indent="-285693" algn="l" defTabSz="1200254">
                <a:buFont typeface="Wingdings" panose="05000000000000000000" pitchFamily="2" charset="2"/>
                <a:buChar char="Ø"/>
                <a:defRPr/>
              </a:pP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15446" y="2754177"/>
              <a:ext cx="4522283" cy="607619"/>
              <a:chOff x="147293" y="1799843"/>
              <a:chExt cx="4522283" cy="607619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47293" y="1853592"/>
                <a:ext cx="1988855" cy="553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00254"/>
                <a:r>
                  <a:rPr lang="ru-RU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последние </a:t>
                </a:r>
                <a:br>
                  <a:rPr lang="ru-RU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 отчетных года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314062" y="1799843"/>
                <a:ext cx="381342" cy="58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00254"/>
                <a:r>
                  <a:rPr lang="ru-RU" sz="319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2808054" y="1930460"/>
                <a:ext cx="1861522" cy="323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00254"/>
                <a:r>
                  <a:rPr lang="ru-RU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плановые 3 года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275757" y="4096625"/>
              <a:ext cx="4289789" cy="3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00254"/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Среднее значение = в % от общего объема </a:t>
              </a:r>
            </a:p>
          </p:txBody>
        </p:sp>
        <p:sp>
          <p:nvSpPr>
            <p:cNvPr id="68" name="Правая фигурная скобка 67"/>
            <p:cNvSpPr/>
            <p:nvPr/>
          </p:nvSpPr>
          <p:spPr>
            <a:xfrm rot="5400000">
              <a:off x="2395826" y="1391861"/>
              <a:ext cx="304158" cy="4403518"/>
            </a:xfrm>
            <a:prstGeom prst="rightBrac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00254"/>
              <a:endParaRPr lang="ru-RU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40568" y="5483054"/>
              <a:ext cx="6834602" cy="1036117"/>
            </a:xfrm>
            <a:prstGeom prst="rect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 defTabSz="1200254"/>
              <a:endPara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00254"/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Ежегодно со всеми расчетами</a:t>
              </a:r>
            </a:p>
            <a:p>
              <a:pPr algn="ctr" defTabSz="1200254"/>
              <a:endPara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5757" y="5483054"/>
              <a:ext cx="4361972" cy="1077026"/>
            </a:xfrm>
            <a:prstGeom prst="rect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 defTabSz="1200254"/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Определяются 1 раз в 3 года</a:t>
              </a:r>
            </a:p>
            <a:p>
              <a:pPr algn="ctr" defTabSz="1200254"/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ежегодно расчеты</a:t>
              </a:r>
            </a:p>
            <a:p>
              <a:pPr algn="ctr" defTabSz="1200254"/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составляются</a:t>
              </a: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9138296" y="2807926"/>
              <a:ext cx="2787934" cy="14861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285750" indent="-285750" defTabSz="1200254">
                <a:lnSpc>
                  <a:spcPct val="112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ОПЕРАТИВНОСТЬ в </a:t>
              </a:r>
              <a:r>
                <a:rPr lang="ru-RU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выполнении поручений Главы государства                </a:t>
              </a:r>
              <a:r>
                <a:rPr lang="ru-RU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(2% от расходов РБ) </a:t>
              </a:r>
              <a:r>
                <a:rPr lang="ru-RU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непредвиденных задач</a:t>
              </a: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5002257" y="2815020"/>
              <a:ext cx="3943319" cy="1486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285750" indent="-285750" defTabSz="1200254">
                <a:lnSpc>
                  <a:spcPct val="112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Систематизация и ПРИОРИТЕЗАЦИЯ ПУЛА НОВЫХ ИНИЦИАТИВ</a:t>
              </a:r>
              <a:r>
                <a:rPr lang="ru-RU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основании предложений госорганов согласно национальным приоритетам и другим критериям </a:t>
              </a:r>
            </a:p>
          </p:txBody>
        </p:sp>
        <p:sp>
          <p:nvSpPr>
            <p:cNvPr id="41" name="Стрелка вниз 29"/>
            <p:cNvSpPr>
              <a:spLocks noChangeArrowheads="1"/>
            </p:cNvSpPr>
            <p:nvPr/>
          </p:nvSpPr>
          <p:spPr bwMode="auto">
            <a:xfrm>
              <a:off x="7994261" y="4340198"/>
              <a:ext cx="825683" cy="13675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41" tIns="60820" rIns="121641" bIns="60820" anchor="ctr"/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ru-RU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736503" y="197048"/>
            <a:ext cx="172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продолжение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12516" y="6574069"/>
            <a:ext cx="2844799" cy="365125"/>
          </a:xfrm>
        </p:spPr>
        <p:txBody>
          <a:bodyPr/>
          <a:lstStyle/>
          <a:p>
            <a:pPr defTabSz="1200254"/>
            <a:fld id="{C8FAE728-353B-469A-8C71-9ED453E3CE90}" type="slidenum">
              <a:rPr lang="ru-RU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1200254"/>
              <a:t>13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0" y="18254"/>
            <a:ext cx="12192000" cy="646707"/>
          </a:xfrm>
          <a:prstGeom prst="rect">
            <a:avLst/>
          </a:prstGeom>
        </p:spPr>
        <p:txBody>
          <a:bodyPr vert="horz" lIns="159663" tIns="79837" rIns="159663" bIns="79837" rtlCol="0">
            <a:noAutofit/>
          </a:bodyPr>
          <a:lstStyle>
            <a:lvl1pPr marL="0" indent="0" algn="l" defTabSz="899860" rtl="0" eaLnBrk="1" latinLnBrk="0" hangingPunct="1">
              <a:spcBef>
                <a:spcPts val="0"/>
              </a:spcBef>
              <a:spcAft>
                <a:spcPts val="204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140" indent="-281208" algn="l" defTabSz="899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28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4761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684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4619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550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483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408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199033">
              <a:spcAft>
                <a:spcPts val="272"/>
              </a:spcAft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ОПТИМИЗАЦИЯ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документов планирования –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«БЮДЖЕТНЫЙ ЗАПРОС»</a:t>
            </a:r>
          </a:p>
        </p:txBody>
      </p:sp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41716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35183" y="595844"/>
            <a:ext cx="11632376" cy="5757764"/>
            <a:chOff x="135183" y="595844"/>
            <a:chExt cx="11632376" cy="5757764"/>
          </a:xfrm>
        </p:grpSpPr>
        <p:sp>
          <p:nvSpPr>
            <p:cNvPr id="5" name="TextBox 4"/>
            <p:cNvSpPr txBox="1"/>
            <p:nvPr/>
          </p:nvSpPr>
          <p:spPr>
            <a:xfrm>
              <a:off x="135183" y="5491900"/>
              <a:ext cx="11632376" cy="861708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marL="285750" lvl="0" indent="-285750" defTabSz="919716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Бюджетный запрос подписывается первым руководителем госоргана </a:t>
              </a:r>
              <a:r>
                <a:rPr kumimoji="0" lang="ru-RU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(без </a:t>
              </a:r>
              <a:r>
                <a:rPr lang="ru-RU" sz="1600" b="1" i="1" dirty="0">
                  <a:solidFill>
                    <a:srgbClr val="9BBB5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утверждения приказом)</a:t>
              </a:r>
              <a:r>
                <a:rPr lang="ru-RU" sz="1600" b="1" dirty="0">
                  <a:solidFill>
                    <a:srgbClr val="9BBB5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285750" lvl="0" indent="-285750" defTabSz="919716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ru-RU" sz="1600" b="1" dirty="0">
                  <a:solidFill>
                    <a:srgbClr val="9BBB5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аспорт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бюджетной программы – руководителем</a:t>
              </a:r>
              <a:r>
                <a:rPr kumimoji="0" lang="ru-RU" sz="1600" b="1" i="0" u="none" strike="noStrike" kern="1200" cap="none" spc="0" normalizeH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бюджетной программы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285750" marR="0" lvl="0" indent="-285750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ru-RU" sz="1600" b="1" dirty="0">
                  <a:solidFill>
                    <a:srgbClr val="9BBB5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азмещается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на интернет-ресурсе </a:t>
              </a:r>
              <a:r>
                <a:rPr lang="ru-RU" sz="1600" b="1" dirty="0">
                  <a:solidFill>
                    <a:srgbClr val="9BBB59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госоргана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и портале «открытые бюджеты» </a:t>
              </a:r>
              <a:r>
                <a:rPr kumimoji="0" lang="ru-RU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(без расчетов)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00255" y="630403"/>
              <a:ext cx="3061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Особенности</a:t>
              </a:r>
              <a:endPara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00255" y="1040663"/>
              <a:ext cx="3667304" cy="4410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342" marR="0" lvl="0" indent="-171342" algn="l" defTabSz="119968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ОБЪЕДИНЕНИЕ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бюджетной документации в один пакет</a:t>
              </a:r>
            </a:p>
            <a:p>
              <a:pPr marL="171342" indent="-171342" defTabSz="1199685" hangingPunct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ВКЛЮЧЕНИЕ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аналитической информации о деятельности госоргана с описанием его вклада в отрасль или сферу</a:t>
              </a:r>
            </a:p>
            <a:p>
              <a:pPr marL="171342" marR="0" lvl="0" indent="-171342" defTabSz="1199685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ПОЯВЛЕНИЕ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сводной информации обо всех бюджетных программах</a:t>
              </a:r>
            </a:p>
            <a:p>
              <a:pPr marL="171342" indent="-171342" defTabSz="1199685" hangingPunct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ПОЯВЛЕНИЕ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перечня инвестпроектов</a:t>
              </a:r>
            </a:p>
            <a:p>
              <a:pPr marL="171342" marR="0" lvl="0" indent="-171342" defTabSz="1199685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УСТАНОВЛЕНИЕ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блоков лимитов расходов                  </a:t>
              </a:r>
            </a:p>
            <a:p>
              <a:pPr marL="171342" indent="-171342" defTabSz="1199685" hangingPunct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ПЕРЕНОС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целевого индикатора (ЦИ) плана развития в паспорт бюджетной программы</a:t>
              </a:r>
            </a:p>
            <a:p>
              <a:pPr marL="171342" marR="0" lvl="0" indent="-171342" defTabSz="1199685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ОПРЕДЕЛЕНИЕ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конечного результата, исходя из объема планируемых бюджетных средств, во взаимоувязке с ЦИ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EEBD49-EFC0-1CCB-DB0D-7D4CDC9385CB}"/>
                </a:ext>
              </a:extLst>
            </p:cNvPr>
            <p:cNvSpPr txBox="1"/>
            <p:nvPr/>
          </p:nvSpPr>
          <p:spPr>
            <a:xfrm>
              <a:off x="241441" y="595844"/>
              <a:ext cx="3593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ПРЕДПОСЫЛКИ</a:t>
              </a:r>
              <a:endPara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8320F5-38B4-75F1-9251-4BAB45C5C07C}"/>
                </a:ext>
              </a:extLst>
            </p:cNvPr>
            <p:cNvSpPr txBox="1"/>
            <p:nvPr/>
          </p:nvSpPr>
          <p:spPr>
            <a:xfrm>
              <a:off x="135183" y="1065179"/>
              <a:ext cx="4059315" cy="4385749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marL="228461" marR="0" lvl="0" indent="-228461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РАЗРОЗНЕННОСТЬ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бюджетных документов </a:t>
              </a:r>
            </a:p>
            <a:p>
              <a:pPr marL="633413" lvl="1" defTabSz="919716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ru-RU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бюджетная заявка</a:t>
              </a: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разрабатывается и рассматривается отдельно от </a:t>
              </a:r>
              <a:r>
                <a:rPr lang="ru-RU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бюджетной программы</a:t>
              </a:r>
              <a:r>
                <a:rPr kumimoji="0" lang="ru-RU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228461" marR="0" lvl="0" indent="-228461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БОЛЬШОЙ ОБЪЕМ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расчетов и обоснований </a:t>
              </a:r>
            </a:p>
            <a:p>
              <a:pPr marL="228461" marR="0" lvl="0" indent="-228461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ОТСУТСТВИЕ ВЗАМОУВЯЗКИ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бюджетного и стратегического планирования</a:t>
              </a:r>
            </a:p>
            <a:p>
              <a:pPr marL="228461" marR="0" lvl="0" indent="-228461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ЗАБЮРОКРАТИЗИРОВАННЫЙ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процесс планирования расходов </a:t>
              </a:r>
            </a:p>
            <a:p>
              <a:pPr marL="228461" marR="0" lvl="0" indent="-228461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ОТСУТСТВИЕ полной картины 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                      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 деятельности госоргана, на что выделяются средства,</a:t>
              </a:r>
              <a:r>
                <a:rPr kumimoji="0" lang="ru-RU" sz="14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особенно актуально для госорганов, не разрабатывающих план развития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EEBD49-EFC0-1CCB-DB0D-7D4CDC9385CB}"/>
                </a:ext>
              </a:extLst>
            </p:cNvPr>
            <p:cNvSpPr txBox="1"/>
            <p:nvPr/>
          </p:nvSpPr>
          <p:spPr>
            <a:xfrm>
              <a:off x="4076452" y="595844"/>
              <a:ext cx="3235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defTabSz="91971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ym typeface="Arial"/>
                </a:rPr>
                <a:t>Структура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8320F5-38B4-75F1-9251-4BAB45C5C07C}"/>
                </a:ext>
              </a:extLst>
            </p:cNvPr>
            <p:cNvSpPr txBox="1"/>
            <p:nvPr/>
          </p:nvSpPr>
          <p:spPr>
            <a:xfrm>
              <a:off x="4027387" y="1065179"/>
              <a:ext cx="3920202" cy="3462420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marL="304792" marR="0" lvl="0" indent="-304792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Паспорт </a:t>
              </a:r>
              <a:r>
                <a:rPr lang="ru-RU" sz="1600" b="1" dirty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администратора бюджетной программы (АБП)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304792" marR="0" lvl="0" indent="-304792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Агрегированная информация о бюджетной программе </a:t>
              </a:r>
            </a:p>
            <a:p>
              <a:pPr marL="304792" marR="0" lvl="0" indent="-304792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Утвержденный план развития госоргана</a:t>
              </a:r>
            </a:p>
            <a:p>
              <a:pPr marL="304792" marR="0" lvl="0" indent="-304792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Паспорта </a:t>
              </a:r>
              <a:r>
                <a:rPr lang="ru-RU" sz="1600" b="1" dirty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бюджетных программ </a:t>
              </a:r>
            </a:p>
            <a:p>
              <a:pPr marL="304792" marR="0" lvl="0" indent="-304792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Сводный перечень </a:t>
              </a:r>
              <a:r>
                <a:rPr lang="ru-RU" sz="1600" b="1" dirty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государственных инвестиционных проектов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304792" marR="0" lvl="0" indent="-304792" algn="l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Расчеты (приложение к паспорту </a:t>
              </a:r>
              <a:r>
                <a:rPr lang="ru-RU" sz="1600" b="1" dirty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бюджетной программы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3DEA938-07B6-464B-BF09-1CF37BE94DF6}"/>
                </a:ext>
              </a:extLst>
            </p:cNvPr>
            <p:cNvCxnSpPr>
              <a:cxnSpLocks/>
            </p:cNvCxnSpPr>
            <p:nvPr/>
          </p:nvCxnSpPr>
          <p:spPr>
            <a:xfrm>
              <a:off x="3955215" y="1065179"/>
              <a:ext cx="0" cy="44074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3DEA938-07B6-464B-BF09-1CF37BE94DF6}"/>
                </a:ext>
              </a:extLst>
            </p:cNvPr>
            <p:cNvCxnSpPr>
              <a:cxnSpLocks/>
            </p:cNvCxnSpPr>
            <p:nvPr/>
          </p:nvCxnSpPr>
          <p:spPr>
            <a:xfrm>
              <a:off x="7933144" y="1040662"/>
              <a:ext cx="13395" cy="442042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10743268" y="217596"/>
            <a:ext cx="172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14108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82600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-8965" y="534510"/>
            <a:ext cx="12142172" cy="6225253"/>
            <a:chOff x="-8965" y="534510"/>
            <a:chExt cx="12142172" cy="6225253"/>
          </a:xfrm>
        </p:grpSpPr>
        <p:sp>
          <p:nvSpPr>
            <p:cNvPr id="180227" name="Прямоугольник 2"/>
            <p:cNvSpPr>
              <a:spLocks noChangeArrowheads="1"/>
            </p:cNvSpPr>
            <p:nvPr/>
          </p:nvSpPr>
          <p:spPr bwMode="auto">
            <a:xfrm>
              <a:off x="-8965" y="534510"/>
              <a:ext cx="11457513" cy="42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9" tIns="45719" rIns="91399" bIns="45719">
              <a:spAutoFit/>
            </a:bodyPr>
            <a:lstStyle>
              <a:lvl1pPr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indent="-342900" algn="ctr" defTabSz="1200254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ru-RU" altLang="en-US" sz="2133" b="1" dirty="0">
                  <a:solidFill>
                    <a:srgbClr val="2DB757">
                      <a:lumMod val="50000"/>
                    </a:srgbClr>
                  </a:solidFill>
                </a:rPr>
                <a:t>ОБЕСПЕЧЕНИЕ ВЗАИМОУВЯЗКИ стратегического и бюджетного планирования</a:t>
              </a:r>
            </a:p>
          </p:txBody>
        </p:sp>
        <p:sp>
          <p:nvSpPr>
            <p:cNvPr id="180228" name="TextBox 40"/>
            <p:cNvSpPr txBox="1">
              <a:spLocks noChangeArrowheads="1"/>
            </p:cNvSpPr>
            <p:nvPr/>
          </p:nvSpPr>
          <p:spPr bwMode="auto">
            <a:xfrm>
              <a:off x="9568870" y="1918003"/>
              <a:ext cx="2540000" cy="107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719" rIns="91399" bIns="45719">
              <a:spAutoFit/>
            </a:bodyPr>
            <a:lstStyle>
              <a:lvl1pPr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dirty="0">
                  <a:solidFill>
                    <a:srgbClr val="C00000"/>
                  </a:solidFill>
                </a:rPr>
                <a:t>(недофинансирование и др. причины, </a:t>
              </a:r>
              <a:r>
                <a:rPr lang="ru-RU" altLang="en-US" sz="1600" b="1" dirty="0">
                  <a:solidFill>
                    <a:srgbClr val="C00000"/>
                  </a:solidFill>
                </a:rPr>
                <a:t>определяется пул расходов</a:t>
              </a:r>
              <a:r>
                <a:rPr lang="ru-RU" altLang="en-US" sz="1600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80229" name="TextBox 51"/>
            <p:cNvSpPr txBox="1">
              <a:spLocks noChangeArrowheads="1"/>
            </p:cNvSpPr>
            <p:nvPr/>
          </p:nvSpPr>
          <p:spPr bwMode="auto">
            <a:xfrm>
              <a:off x="9679991" y="3055161"/>
              <a:ext cx="2453216" cy="3704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719" rIns="91399" bIns="45719">
              <a:spAutoFit/>
            </a:bodyPr>
            <a:lstStyle>
              <a:lvl1pPr marL="212725" indent="-212725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283626" indent="-283626" defTabSz="91226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en-US" sz="1467" b="1" dirty="0">
                  <a:solidFill>
                    <a:srgbClr val="385723"/>
                  </a:solidFill>
                </a:rPr>
                <a:t>Предмет </a:t>
              </a:r>
              <a:r>
                <a:rPr lang="ru-RU" altLang="en-US" sz="1467" dirty="0">
                  <a:solidFill>
                    <a:srgbClr val="1F4E79"/>
                  </a:solidFill>
                </a:rPr>
                <a:t>уточнения, корректировки/пере-распределения и след. формирования бюджета</a:t>
              </a:r>
            </a:p>
            <a:p>
              <a:pPr marL="283626" indent="-283626" defTabSz="91226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en-US" sz="1467" b="1" dirty="0">
                  <a:solidFill>
                    <a:srgbClr val="385723"/>
                  </a:solidFill>
                </a:rPr>
                <a:t>Разница</a:t>
              </a:r>
              <a:r>
                <a:rPr lang="ru-RU" altLang="en-US" sz="1467" dirty="0">
                  <a:solidFill>
                    <a:srgbClr val="1F4E79"/>
                  </a:solidFill>
                </a:rPr>
                <a:t> между целевым индикатором и конечным результатом </a:t>
              </a:r>
              <a:r>
                <a:rPr lang="ru-RU" altLang="en-US" sz="1467" b="1" u="sng" dirty="0">
                  <a:solidFill>
                    <a:srgbClr val="1F4E79"/>
                  </a:solidFill>
                </a:rPr>
                <a:t>не является </a:t>
              </a:r>
              <a:r>
                <a:rPr lang="ru-RU" altLang="en-US" sz="1467" b="1" dirty="0">
                  <a:solidFill>
                    <a:srgbClr val="1F4E79"/>
                  </a:solidFill>
                </a:rPr>
                <a:t>нарушением бюджетного законодательства</a:t>
              </a:r>
            </a:p>
            <a:p>
              <a:pPr marL="283626" indent="-283626" defTabSz="91226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en-US" sz="1467" dirty="0">
                  <a:solidFill>
                    <a:srgbClr val="1F4E79"/>
                  </a:solidFill>
                </a:rPr>
                <a:t>Обеспечение </a:t>
              </a:r>
              <a:r>
                <a:rPr lang="ru-RU" altLang="en-US" sz="1467" b="1" dirty="0">
                  <a:solidFill>
                    <a:srgbClr val="1F4E79"/>
                  </a:solidFill>
                </a:rPr>
                <a:t>последовательности</a:t>
              </a:r>
              <a:r>
                <a:rPr lang="ru-RU" altLang="en-US" sz="1467" dirty="0">
                  <a:solidFill>
                    <a:srgbClr val="1F4E79"/>
                  </a:solidFill>
                </a:rPr>
                <a:t> бюджетных решений</a:t>
              </a:r>
            </a:p>
          </p:txBody>
        </p:sp>
        <p:sp>
          <p:nvSpPr>
            <p:cNvPr id="180231" name="TextBox 7"/>
            <p:cNvSpPr txBox="1">
              <a:spLocks noChangeArrowheads="1"/>
            </p:cNvSpPr>
            <p:nvPr/>
          </p:nvSpPr>
          <p:spPr bwMode="auto">
            <a:xfrm>
              <a:off x="3042293" y="1450914"/>
              <a:ext cx="1255184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srgbClr val="5B9BD5"/>
                  </a:solidFill>
                </a:rPr>
                <a:t>Цель</a:t>
              </a:r>
            </a:p>
          </p:txBody>
        </p:sp>
        <p:sp>
          <p:nvSpPr>
            <p:cNvPr id="180232" name="TextBox 8"/>
            <p:cNvSpPr txBox="1">
              <a:spLocks noChangeArrowheads="1"/>
            </p:cNvSpPr>
            <p:nvPr/>
          </p:nvSpPr>
          <p:spPr bwMode="auto">
            <a:xfrm>
              <a:off x="5372545" y="1405077"/>
              <a:ext cx="354753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srgbClr val="5B9BD5"/>
                  </a:solidFill>
                </a:rPr>
                <a:t>Целевой индикатор</a:t>
              </a:r>
            </a:p>
          </p:txBody>
        </p:sp>
        <p:sp>
          <p:nvSpPr>
            <p:cNvPr id="180233" name="TextBox 5"/>
            <p:cNvSpPr txBox="1">
              <a:spLocks noChangeArrowheads="1"/>
            </p:cNvSpPr>
            <p:nvPr/>
          </p:nvSpPr>
          <p:spPr bwMode="auto">
            <a:xfrm>
              <a:off x="131234" y="1520286"/>
              <a:ext cx="2683933" cy="697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21681" tIns="60840" rIns="121681" bIns="60840"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srgbClr val="44546A"/>
                  </a:solidFill>
                </a:rPr>
                <a:t>Планы развития госорганов</a:t>
              </a:r>
            </a:p>
          </p:txBody>
        </p:sp>
        <p:sp>
          <p:nvSpPr>
            <p:cNvPr id="180234" name="TextBox 9"/>
            <p:cNvSpPr txBox="1">
              <a:spLocks noChangeArrowheads="1"/>
            </p:cNvSpPr>
            <p:nvPr/>
          </p:nvSpPr>
          <p:spPr bwMode="auto">
            <a:xfrm>
              <a:off x="119149" y="3332412"/>
              <a:ext cx="2683933" cy="697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21681" tIns="60840" rIns="121681" bIns="60840"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srgbClr val="44546A"/>
                  </a:solidFill>
                </a:rPr>
                <a:t>Паспорт бюджетной программы </a:t>
              </a:r>
            </a:p>
          </p:txBody>
        </p:sp>
        <p:sp>
          <p:nvSpPr>
            <p:cNvPr id="180236" name="TextBox 15"/>
            <p:cNvSpPr txBox="1">
              <a:spLocks noChangeArrowheads="1"/>
            </p:cNvSpPr>
            <p:nvPr/>
          </p:nvSpPr>
          <p:spPr bwMode="auto">
            <a:xfrm>
              <a:off x="139700" y="4813995"/>
              <a:ext cx="4857350" cy="410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 wrap="square" lIns="121681" tIns="60840" rIns="121681" bIns="60840"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srgbClr val="5B9BD5"/>
                  </a:solidFill>
                </a:rPr>
                <a:t>Прямой результат и мероприятие</a:t>
              </a:r>
              <a:endParaRPr lang="ru-RU" altLang="en-US" sz="1867" dirty="0">
                <a:solidFill>
                  <a:srgbClr val="C00000"/>
                </a:solidFill>
              </a:endParaRPr>
            </a:p>
          </p:txBody>
        </p:sp>
        <p:sp>
          <p:nvSpPr>
            <p:cNvPr id="180237" name="TextBox 16"/>
            <p:cNvSpPr txBox="1">
              <a:spLocks noChangeArrowheads="1"/>
            </p:cNvSpPr>
            <p:nvPr/>
          </p:nvSpPr>
          <p:spPr bwMode="auto">
            <a:xfrm>
              <a:off x="5508626" y="5391234"/>
              <a:ext cx="207644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5B9BD5"/>
                  </a:solidFill>
                </a:rPr>
                <a:t>мероприятие …1</a:t>
              </a:r>
            </a:p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5B9BD5"/>
                  </a:solidFill>
                </a:rPr>
                <a:t>мероприятие …2</a:t>
              </a:r>
            </a:p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5B9BD5"/>
                  </a:solidFill>
                </a:rPr>
                <a:t>мероприятие …3</a:t>
              </a:r>
            </a:p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5B9BD5"/>
                  </a:solidFill>
                </a:rPr>
                <a:t>мероприятие …4</a:t>
              </a:r>
            </a:p>
          </p:txBody>
        </p:sp>
        <p:sp>
          <p:nvSpPr>
            <p:cNvPr id="180238" name="Прямоугольник 24"/>
            <p:cNvSpPr>
              <a:spLocks noChangeArrowheads="1"/>
            </p:cNvSpPr>
            <p:nvPr/>
          </p:nvSpPr>
          <p:spPr bwMode="auto">
            <a:xfrm>
              <a:off x="5438839" y="4108766"/>
              <a:ext cx="3779195" cy="79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 dirty="0"/>
                <a:t>Доля автомобильных дорог областного и районного значения в нормативном  состоянии</a:t>
              </a:r>
              <a:r>
                <a:rPr lang="ru-RU" altLang="en-US" sz="1467" dirty="0"/>
                <a:t>: в 2024 г. </a:t>
              </a:r>
              <a:r>
                <a:rPr lang="ru-RU" altLang="en-US" sz="1600" dirty="0"/>
                <a:t>–                              </a:t>
              </a:r>
              <a:endParaRPr lang="ru-RU" altLang="en-US" sz="3200" dirty="0">
                <a:solidFill>
                  <a:srgbClr val="C00000"/>
                </a:solidFill>
              </a:endParaRPr>
            </a:p>
          </p:txBody>
        </p:sp>
        <p:sp>
          <p:nvSpPr>
            <p:cNvPr id="180239" name="Прямоугольник 39"/>
            <p:cNvSpPr>
              <a:spLocks noChangeArrowheads="1"/>
            </p:cNvSpPr>
            <p:nvPr/>
          </p:nvSpPr>
          <p:spPr bwMode="auto">
            <a:xfrm>
              <a:off x="3083983" y="3542156"/>
              <a:ext cx="5271621" cy="410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 wrap="square" lIns="121681" tIns="60840" rIns="121681" bIns="60840"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0"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prstClr val="black"/>
                  </a:solidFill>
                </a:rPr>
                <a:t>цель и целевые индикаторы </a:t>
              </a:r>
              <a:r>
                <a:rPr lang="ru-RU" altLang="en-US" sz="1867" dirty="0">
                  <a:solidFill>
                    <a:prstClr val="black"/>
                  </a:solidFill>
                </a:rPr>
                <a:t>дублируются</a:t>
              </a:r>
            </a:p>
          </p:txBody>
        </p:sp>
        <p:sp>
          <p:nvSpPr>
            <p:cNvPr id="45" name="Стрелка вправо 44"/>
            <p:cNvSpPr/>
            <p:nvPr/>
          </p:nvSpPr>
          <p:spPr>
            <a:xfrm rot="5400000">
              <a:off x="3330074" y="3069332"/>
              <a:ext cx="333715" cy="44701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19844" tIns="59921" rIns="119844" bIns="59921" anchor="ctr"/>
            <a:lstStyle/>
            <a:p>
              <a:pPr algn="ctr" defTabSz="119950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0242" name="Прямоугольник 45"/>
            <p:cNvSpPr>
              <a:spLocks noChangeArrowheads="1"/>
            </p:cNvSpPr>
            <p:nvPr/>
          </p:nvSpPr>
          <p:spPr bwMode="auto">
            <a:xfrm>
              <a:off x="3029300" y="1844849"/>
              <a:ext cx="2250016" cy="76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dirty="0"/>
                <a:t>Цель 2.1.  «Развитие транспортной инфраструктуры»</a:t>
              </a:r>
            </a:p>
          </p:txBody>
        </p:sp>
        <p:sp>
          <p:nvSpPr>
            <p:cNvPr id="180243" name="Прямоугольник 46"/>
            <p:cNvSpPr>
              <a:spLocks noChangeArrowheads="1"/>
            </p:cNvSpPr>
            <p:nvPr/>
          </p:nvSpPr>
          <p:spPr bwMode="auto">
            <a:xfrm>
              <a:off x="5390973" y="1803173"/>
              <a:ext cx="3987800" cy="126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 dirty="0"/>
                <a:t>Доля автомобильных дорог областного и районного значения в нормативном  состоянии</a:t>
              </a:r>
            </a:p>
            <a:p>
              <a:pPr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dirty="0"/>
                <a:t>в 2023 г. – 85%, в 2024 г. – </a:t>
              </a:r>
            </a:p>
            <a:p>
              <a:pPr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dirty="0"/>
                <a:t>в 2025 г.- 90%</a:t>
              </a:r>
            </a:p>
          </p:txBody>
        </p:sp>
        <p:sp>
          <p:nvSpPr>
            <p:cNvPr id="51" name="Правая фигурная скобка 50"/>
            <p:cNvSpPr/>
            <p:nvPr/>
          </p:nvSpPr>
          <p:spPr>
            <a:xfrm>
              <a:off x="9408131" y="1270000"/>
              <a:ext cx="343378" cy="5486400"/>
            </a:xfrm>
            <a:prstGeom prst="rightBrace">
              <a:avLst/>
            </a:prstGeom>
            <a:ln w="222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3901">
                <a:defRPr/>
              </a:pP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80246" name="Прямоугольник 53"/>
            <p:cNvSpPr>
              <a:spLocks noChangeArrowheads="1"/>
            </p:cNvSpPr>
            <p:nvPr/>
          </p:nvSpPr>
          <p:spPr bwMode="auto">
            <a:xfrm>
              <a:off x="78118" y="1045245"/>
              <a:ext cx="834414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srgbClr val="44546A"/>
                  </a:solidFill>
                </a:rPr>
                <a:t>за счет стабильности плана развития госоргана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31234" y="5165563"/>
              <a:ext cx="5308600" cy="1528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kk-KZ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kk-KZ" sz="1333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1.</a:t>
              </a:r>
              <a:r>
                <a:rPr lang="kk-KZ" sz="1333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333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Протяженность построенных и реконструированных дорог областного и районного значения </a:t>
              </a:r>
            </a:p>
            <a:p>
              <a:pPr defTabSz="1219170">
                <a:buClr>
                  <a:srgbClr val="000000"/>
                </a:buClr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в 2023 году – </a:t>
              </a:r>
              <a:r>
                <a:rPr lang="kk-KZ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7,3 км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в 2024 году – 2</a:t>
              </a:r>
              <a:r>
                <a:rPr lang="kk-KZ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</a:t>
              </a:r>
              <a:r>
                <a:rPr lang="kk-KZ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 км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в 2025 году – </a:t>
              </a:r>
              <a:r>
                <a:rPr lang="kk-KZ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4,9 км.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219170">
                <a:buClr>
                  <a:srgbClr val="000000"/>
                </a:buClr>
                <a:defRPr/>
              </a:pPr>
              <a:r>
                <a:rPr lang="kk-KZ" sz="1333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2.</a:t>
              </a:r>
              <a:r>
                <a:rPr lang="kk-KZ" sz="1333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333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Количество проектов, из них:</a:t>
              </a:r>
            </a:p>
            <a:p>
              <a:pPr defTabSz="1219170">
                <a:buClr>
                  <a:srgbClr val="000000"/>
                </a:buClr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Атырауская: нет</a:t>
              </a:r>
            </a:p>
            <a:p>
              <a:pPr defTabSz="1219170">
                <a:buClr>
                  <a:srgbClr val="000000"/>
                </a:buClr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Туркестанская: в 2023 году – </a:t>
              </a:r>
              <a:r>
                <a:rPr lang="kk-KZ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b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в 2025 году – 1; </a:t>
              </a:r>
            </a:p>
          </p:txBody>
        </p:sp>
        <p:sp>
          <p:nvSpPr>
            <p:cNvPr id="56" name="Стрелка вправо 55"/>
            <p:cNvSpPr/>
            <p:nvPr/>
          </p:nvSpPr>
          <p:spPr>
            <a:xfrm>
              <a:off x="5076819" y="5705121"/>
              <a:ext cx="314154" cy="449444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119844" tIns="59921" rIns="119844" bIns="59921" anchor="ctr"/>
            <a:lstStyle/>
            <a:p>
              <a:pPr algn="ctr" defTabSz="119950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0250" name="Прямоугольник 77"/>
            <p:cNvSpPr>
              <a:spLocks noChangeArrowheads="1"/>
            </p:cNvSpPr>
            <p:nvPr/>
          </p:nvSpPr>
          <p:spPr bwMode="auto">
            <a:xfrm>
              <a:off x="9995146" y="1052706"/>
              <a:ext cx="1822852" cy="93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9" tIns="45719" rIns="91399" bIns="45719">
              <a:spAutoFit/>
            </a:bodyPr>
            <a:lstStyle>
              <a:lvl1pPr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42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226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5467" b="1" dirty="0">
                  <a:solidFill>
                    <a:srgbClr val="C00000"/>
                  </a:solidFill>
                </a:rPr>
                <a:t>- 2% </a:t>
              </a:r>
              <a:endParaRPr lang="ru-RU" altLang="en-US" sz="5467" dirty="0">
                <a:latin typeface="Calibri" panose="020F0502020204030204" pitchFamily="34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8435928" y="2828249"/>
              <a:ext cx="9816" cy="15663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355605" y="2997949"/>
              <a:ext cx="1261533" cy="8720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4472C4"/>
                  </a:solidFill>
                  <a:latin typeface="Arial"/>
                  <a:cs typeface="Arial"/>
                  <a:sym typeface="Arial"/>
                </a:rPr>
                <a:t>Сейчас значения </a:t>
              </a:r>
              <a:r>
                <a:rPr lang="ru-RU" sz="1867" b="1" kern="0" dirty="0">
                  <a:solidFill>
                    <a:srgbClr val="4472C4"/>
                  </a:solidFill>
                  <a:latin typeface="Arial"/>
                  <a:cs typeface="Arial"/>
                  <a:sym typeface="Arial"/>
                </a:rPr>
                <a:t>«=»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5612" y="2642773"/>
              <a:ext cx="2711449" cy="5849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ru-RU" sz="1067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  <a:sym typeface="Arial"/>
                </a:rPr>
                <a:t>за  счет исключения возможности приведения значений ЦИ планов развития под выделенный бюджет </a:t>
              </a:r>
            </a:p>
          </p:txBody>
        </p:sp>
        <p:sp>
          <p:nvSpPr>
            <p:cNvPr id="34" name="Прямоугольник 39"/>
            <p:cNvSpPr>
              <a:spLocks noChangeArrowheads="1"/>
            </p:cNvSpPr>
            <p:nvPr/>
          </p:nvSpPr>
          <p:spPr bwMode="auto">
            <a:xfrm>
              <a:off x="139699" y="4205709"/>
              <a:ext cx="4857349" cy="410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 wrap="square" lIns="121681" tIns="60840" rIns="121681" bIns="60840">
              <a:spAutoFit/>
            </a:bodyPr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861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867" b="1" dirty="0">
                  <a:solidFill>
                    <a:srgbClr val="5B9BD5"/>
                  </a:solidFill>
                </a:rPr>
                <a:t>Показатель конечного результата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5063322" y="4225677"/>
              <a:ext cx="309223" cy="425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119844" tIns="59921" rIns="119844" bIns="59921" anchor="ctr"/>
            <a:lstStyle/>
            <a:p>
              <a:pPr algn="ctr" defTabSz="1199505">
                <a:defRPr/>
              </a:pPr>
              <a:endParaRPr lang="en-US" sz="2400" kern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026865" y="4858872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85%</a:t>
              </a:r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898514" y="2334964"/>
            <a:ext cx="1219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32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18" y="1729"/>
            <a:ext cx="657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ОПТИМИЗАЦИЯ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документов планирования </a:t>
            </a:r>
            <a:endParaRPr lang="ru-RU" sz="2400" dirty="0">
              <a:solidFill>
                <a:srgbClr val="4F81BD">
                  <a:lumMod val="50000"/>
                </a:srgbClr>
              </a:solidFill>
              <a:latin typeface="Arial" pitchFamily="34" charset="0"/>
              <a:ea typeface="Arial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6015" y="136560"/>
            <a:ext cx="1502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продолжение</a:t>
            </a: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6294706" y="3051940"/>
            <a:ext cx="333715" cy="4470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19844" tIns="59921" rIns="119844" bIns="59921" anchor="ctr"/>
          <a:lstStyle/>
          <a:p>
            <a:pPr algn="ctr" defTabSz="1199505">
              <a:defRPr/>
            </a:pPr>
            <a:endParaRPr lang="en-US" sz="2400" kern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822454" y="3489485"/>
            <a:ext cx="219839" cy="462861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9844" tIns="59921" rIns="119844" bIns="59921" anchor="ctr"/>
          <a:lstStyle/>
          <a:p>
            <a:pPr algn="ctr" defTabSz="1199505">
              <a:defRPr/>
            </a:pPr>
            <a:endParaRPr lang="en-US" sz="2400" kern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3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-69102" y="87609"/>
            <a:ext cx="12261102" cy="6457431"/>
            <a:chOff x="-69102" y="87609"/>
            <a:chExt cx="12261102" cy="6457431"/>
          </a:xfrm>
        </p:grpSpPr>
        <p:cxnSp>
          <p:nvCxnSpPr>
            <p:cNvPr id="2" name="Straight Connector 88">
              <a:extLst>
                <a:ext uri="{FF2B5EF4-FFF2-40B4-BE49-F238E27FC236}">
                  <a16:creationId xmlns:a16="http://schemas.microsoft.com/office/drawing/2014/main" id="{C53A6420-60A9-4666-961F-FECA774BA23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26047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87FD27-27DF-9647-9B2E-EB147BFD9363}"/>
                </a:ext>
              </a:extLst>
            </p:cNvPr>
            <p:cNvSpPr txBox="1"/>
            <p:nvPr/>
          </p:nvSpPr>
          <p:spPr>
            <a:xfrm>
              <a:off x="0" y="476220"/>
              <a:ext cx="11622280" cy="463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0291" lvl="0" indent="-285750" defTabSz="515653" fontAlgn="base">
                <a:lnSpc>
                  <a:spcPct val="113000"/>
                </a:lnSpc>
                <a:spcAft>
                  <a:spcPts val="300"/>
                </a:spcAft>
                <a:buFont typeface="Wingdings" panose="05000000000000000000" pitchFamily="2" charset="2"/>
                <a:buChar char="§"/>
                <a:tabLst>
                  <a:tab pos="200025" algn="l"/>
                </a:tabLst>
                <a:defRPr/>
              </a:pPr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РЕИНЖИНИРИНГ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бюджетного процесса c сокращением сроков и этапов в два раза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60668" y="2416997"/>
              <a:ext cx="6150607" cy="1382890"/>
              <a:chOff x="138694" y="1011439"/>
              <a:chExt cx="5895698" cy="145323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3" name="Ink 11">
                    <a:extLst>
                      <a:ext uri="{FF2B5EF4-FFF2-40B4-BE49-F238E27FC236}">
                        <a16:creationId xmlns:a16="http://schemas.microsoft.com/office/drawing/2014/main" id="{94774D7E-7C79-4687-AEEA-C1A388F4CADE}"/>
                      </a:ext>
                    </a:extLst>
                  </p14:cNvPr>
                  <p14:cNvContentPartPr/>
                  <p14:nvPr/>
                </p14:nvContentPartPr>
                <p14:xfrm>
                  <a:off x="138694" y="1954480"/>
                  <a:ext cx="595" cy="294"/>
                </p14:xfrm>
              </p:contentPart>
            </mc:Choice>
            <mc:Fallback xmlns="">
              <p:pic>
                <p:nvPicPr>
                  <p:cNvPr id="79" name="Ink 1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94774D7E-7C79-4687-AEEA-C1A388F4CAD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35124" y="1952716"/>
                    <a:ext cx="7735" cy="3822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4" name="Стрелка: пятиугольник 7">
                <a:extLst>
                  <a:ext uri="{FF2B5EF4-FFF2-40B4-BE49-F238E27FC236}">
                    <a16:creationId xmlns:a16="http://schemas.microsoft.com/office/drawing/2014/main" id="{04D67ABB-12DA-4834-A86C-F4EC5C75F4F2}"/>
                  </a:ext>
                </a:extLst>
              </p:cNvPr>
              <p:cNvSpPr/>
              <p:nvPr/>
            </p:nvSpPr>
            <p:spPr>
              <a:xfrm>
                <a:off x="858693" y="1011439"/>
                <a:ext cx="5175699" cy="1405423"/>
              </a:xfrm>
              <a:prstGeom prst="homePlate">
                <a:avLst>
                  <a:gd name="adj" fmla="val 37397"/>
                </a:avLst>
              </a:prstGeom>
              <a:pattFill prst="ltDnDiag">
                <a:fgClr>
                  <a:schemeClr val="bg1">
                    <a:lumMod val="9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x-none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Heavy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4E9C43F6-23BC-4D64-B0A9-D9B6F202C5C0}"/>
                  </a:ext>
                </a:extLst>
              </p:cNvPr>
              <p:cNvSpPr/>
              <p:nvPr/>
            </p:nvSpPr>
            <p:spPr>
              <a:xfrm>
                <a:off x="943421" y="1073914"/>
                <a:ext cx="4600678" cy="139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с 15 мая по 1 сентября 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рассмотрение бюджетных заявок и бюджетных программ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рассмотрение проекта бюджета РБК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второй этап разработки ПСЭР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1">
                  <a:extLst>
                    <a:ext uri="{FF2B5EF4-FFF2-40B4-BE49-F238E27FC236}">
                      <a16:creationId xmlns:a16="http://schemas.microsoft.com/office/drawing/2014/main" id="{94774D7E-7C79-4687-AEEA-C1A388F4CADE}"/>
                    </a:ext>
                  </a:extLst>
                </p14:cNvPr>
                <p14:cNvContentPartPr/>
                <p14:nvPr/>
              </p14:nvContentPartPr>
              <p14:xfrm>
                <a:off x="501152" y="2060780"/>
                <a:ext cx="620" cy="329"/>
              </p14:xfrm>
            </p:contentPart>
          </mc:Choice>
          <mc:Fallback xmlns="">
            <p:pic>
              <p:nvPicPr>
                <p:cNvPr id="11" name="Ink 11">
                  <a:extLst>
                    <a:ext uri="{FF2B5EF4-FFF2-40B4-BE49-F238E27FC236}">
                      <a16:creationId xmlns:a16="http://schemas.microsoft.com/office/drawing/2014/main" id="{94774D7E-7C79-4687-AEEA-C1A388F4CA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7432" y="2058806"/>
                  <a:ext cx="8060" cy="427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" name="Группа 2"/>
            <p:cNvGrpSpPr/>
            <p:nvPr/>
          </p:nvGrpSpPr>
          <p:grpSpPr>
            <a:xfrm>
              <a:off x="1285694" y="1105413"/>
              <a:ext cx="5236724" cy="1146736"/>
              <a:chOff x="1394813" y="1290358"/>
              <a:chExt cx="5236724" cy="1146736"/>
            </a:xfrm>
          </p:grpSpPr>
          <p:sp>
            <p:nvSpPr>
              <p:cNvPr id="12" name="Стрелка: пятиугольник 7">
                <a:extLst>
                  <a:ext uri="{FF2B5EF4-FFF2-40B4-BE49-F238E27FC236}">
                    <a16:creationId xmlns:a16="http://schemas.microsoft.com/office/drawing/2014/main" id="{04D67ABB-12DA-4834-A86C-F4EC5C75F4F2}"/>
                  </a:ext>
                </a:extLst>
              </p:cNvPr>
              <p:cNvSpPr/>
              <p:nvPr/>
            </p:nvSpPr>
            <p:spPr>
              <a:xfrm>
                <a:off x="1394813" y="1290358"/>
                <a:ext cx="5236724" cy="1131421"/>
              </a:xfrm>
              <a:prstGeom prst="homePlate">
                <a:avLst>
                  <a:gd name="adj" fmla="val 37397"/>
                </a:avLst>
              </a:prstGeom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lIns="121853" tIns="60927" rIns="121853" bIns="60927" rtlCol="0" anchor="ctr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x-none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Heavy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E9C43F6-23BC-4D64-B0A9-D9B6F202C5C0}"/>
                  </a:ext>
                </a:extLst>
              </p:cNvPr>
              <p:cNvSpPr/>
              <p:nvPr/>
            </p:nvSpPr>
            <p:spPr>
              <a:xfrm>
                <a:off x="1470789" y="1329165"/>
                <a:ext cx="4797555" cy="1107929"/>
              </a:xfrm>
              <a:prstGeom prst="rect">
                <a:avLst/>
              </a:prstGeom>
            </p:spPr>
            <p:txBody>
              <a:bodyPr wrap="square" lIns="121853" tIns="60927" rIns="121853" bIns="60927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с 15 марта по 15 мая 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рассмотрение планов развития и бюджетных программ ГО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первый этап разработки ПСЭР</a:t>
                </a: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8248175" y="5676590"/>
              <a:ext cx="2498306" cy="430821"/>
            </a:xfrm>
            <a:prstGeom prst="rect">
              <a:avLst/>
            </a:prstGeom>
          </p:spPr>
          <p:txBody>
            <a:bodyPr wrap="none" lIns="121853" tIns="60927" rIns="121853" bIns="60927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kk-K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  <a:sym typeface="Arial"/>
                </a:rPr>
                <a:t>3 месяца/90 дней 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11186" y="5879183"/>
              <a:ext cx="2798067" cy="430821"/>
            </a:xfrm>
            <a:prstGeom prst="rect">
              <a:avLst/>
            </a:prstGeom>
          </p:spPr>
          <p:txBody>
            <a:bodyPr wrap="none" lIns="121853" tIns="60927" rIns="121853" bIns="60927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kk-K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  <a:sym typeface="Arial"/>
                </a:rPr>
                <a:t>7 месяцев/220 дней 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202BD12-27FC-45BD-A340-7A31BBFA4CD7}"/>
                </a:ext>
              </a:extLst>
            </p:cNvPr>
            <p:cNvCxnSpPr/>
            <p:nvPr/>
          </p:nvCxnSpPr>
          <p:spPr>
            <a:xfrm>
              <a:off x="11774347" y="1412622"/>
              <a:ext cx="0" cy="32923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88">
              <a:extLst>
                <a:ext uri="{FF2B5EF4-FFF2-40B4-BE49-F238E27FC236}">
                  <a16:creationId xmlns:a16="http://schemas.microsoft.com/office/drawing/2014/main" id="{34BD5EDD-C65A-46EB-B482-93DECAA4DD20}"/>
                </a:ext>
              </a:extLst>
            </p:cNvPr>
            <p:cNvSpPr>
              <a:spLocks/>
            </p:cNvSpPr>
            <p:nvPr/>
          </p:nvSpPr>
          <p:spPr bwMode="gray">
            <a:xfrm>
              <a:off x="7813144" y="3857503"/>
              <a:ext cx="2118309" cy="160182"/>
            </a:xfrm>
            <a:prstGeom prst="rect">
              <a:avLst/>
            </a:prstGeom>
            <a:solidFill>
              <a:srgbClr val="FBE18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3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9" name="Rectangle: Rounded Corners 124">
              <a:extLst>
                <a:ext uri="{FF2B5EF4-FFF2-40B4-BE49-F238E27FC236}">
                  <a16:creationId xmlns:a16="http://schemas.microsoft.com/office/drawing/2014/main" id="{7E7A58A2-4EA2-4583-B375-F2FA5D943942}"/>
                </a:ext>
              </a:extLst>
            </p:cNvPr>
            <p:cNvSpPr/>
            <p:nvPr/>
          </p:nvSpPr>
          <p:spPr>
            <a:xfrm>
              <a:off x="7152622" y="1477074"/>
              <a:ext cx="4667486" cy="4000362"/>
            </a:xfrm>
            <a:prstGeom prst="roundRect">
              <a:avLst>
                <a:gd name="adj" fmla="val 4038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8" rIns="91417" bIns="45708" rtlCol="0" anchor="ctr"/>
            <a:lstStyle/>
            <a:p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Прямоугольник 115">
              <a:extLst>
                <a:ext uri="{FF2B5EF4-FFF2-40B4-BE49-F238E27FC236}">
                  <a16:creationId xmlns:a16="http://schemas.microsoft.com/office/drawing/2014/main" id="{81A0C247-E754-4626-8A56-FB6D1D316DE6}"/>
                </a:ext>
              </a:extLst>
            </p:cNvPr>
            <p:cNvSpPr/>
            <p:nvPr/>
          </p:nvSpPr>
          <p:spPr>
            <a:xfrm>
              <a:off x="7156981" y="1577196"/>
              <a:ext cx="4658897" cy="2893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63" tIns="34281" rIns="68563" bIns="34281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44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46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Barlow Condensed"/>
                <a:cs typeface="Arial" pitchFamily="34" charset="0"/>
                <a:sym typeface="Arial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7095183" y="1141573"/>
              <a:ext cx="4736533" cy="4371307"/>
              <a:chOff x="7188464" y="1346233"/>
              <a:chExt cx="4736533" cy="4371307"/>
            </a:xfrm>
          </p:grpSpPr>
          <p:sp>
            <p:nvSpPr>
              <p:cNvPr id="27" name="Rectangle 286">
                <a:extLst>
                  <a:ext uri="{FF2B5EF4-FFF2-40B4-BE49-F238E27FC236}">
                    <a16:creationId xmlns:a16="http://schemas.microsoft.com/office/drawing/2014/main" id="{7CCFB9E1-F2B7-4888-8CA2-D42A5BA9EB3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7188464" y="1417017"/>
                <a:ext cx="4736533" cy="4300523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chemeClr val="bg1">
                    <a:lumMod val="9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marL="456611" marR="0" lvl="1" indent="0" algn="l" defTabSz="9132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rial"/>
                  <a:sym typeface="Arial"/>
                </a:endParaRPr>
              </a:p>
            </p:txBody>
          </p:sp>
          <p:grpSp>
            <p:nvGrpSpPr>
              <p:cNvPr id="38" name="Группа 37"/>
              <p:cNvGrpSpPr/>
              <p:nvPr/>
            </p:nvGrpSpPr>
            <p:grpSpPr>
              <a:xfrm>
                <a:off x="7232574" y="1346233"/>
                <a:ext cx="4659171" cy="1344541"/>
                <a:chOff x="5490001" y="1032489"/>
                <a:chExt cx="3481562" cy="952427"/>
              </a:xfrm>
            </p:grpSpPr>
            <p:sp>
              <p:nvSpPr>
                <p:cNvPr id="8" name="Rectangle 104">
                  <a:extLst>
                    <a:ext uri="{FF2B5EF4-FFF2-40B4-BE49-F238E27FC236}">
                      <a16:creationId xmlns:a16="http://schemas.microsoft.com/office/drawing/2014/main" id="{DC382889-BEBB-482E-9BDD-302E0EBF5A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90001" y="1032489"/>
                  <a:ext cx="3481562" cy="5014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121853" tIns="60927" rIns="121853" bIns="60927" rtlCol="0" anchor="ctr"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ru-RU" sz="10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104">
                  <a:extLst>
                    <a:ext uri="{FF2B5EF4-FFF2-40B4-BE49-F238E27FC236}">
                      <a16:creationId xmlns:a16="http://schemas.microsoft.com/office/drawing/2014/main" id="{DC382889-BEBB-482E-9BDD-302E0EBF5A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32630" y="1934775"/>
                  <a:ext cx="3391352" cy="5014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121853" tIns="60927" rIns="121853" bIns="60927" rtlCol="0" anchor="ctr"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ru-RU" sz="10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Oval 223">
                  <a:extLst>
                    <a:ext uri="{FF2B5EF4-FFF2-40B4-BE49-F238E27FC236}">
                      <a16:creationId xmlns:a16="http://schemas.microsoft.com/office/drawing/2014/main" id="{6812F1C0-FF38-4FCD-B9C5-C25AEEFC5F1A}"/>
                    </a:ext>
                  </a:extLst>
                </p:cNvPr>
                <p:cNvSpPr/>
                <p:nvPr/>
              </p:nvSpPr>
              <p:spPr bwMode="gray">
                <a:xfrm>
                  <a:off x="6476559" y="1230413"/>
                  <a:ext cx="1748561" cy="65003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667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7163" tIns="33595" rIns="67163" bIns="3359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32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dirty="0">
                    <a:ln>
                      <a:solidFill>
                        <a:srgbClr val="FFC000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Heavy"/>
                    <a:ea typeface="ＭＳ Ｐゴシック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Oval 223">
                  <a:extLst>
                    <a:ext uri="{FF2B5EF4-FFF2-40B4-BE49-F238E27FC236}">
                      <a16:creationId xmlns:a16="http://schemas.microsoft.com/office/drawing/2014/main" id="{FCAD31C4-AC6E-4EA2-9A3F-19E0B73CA6F9}"/>
                    </a:ext>
                  </a:extLst>
                </p:cNvPr>
                <p:cNvSpPr/>
                <p:nvPr/>
              </p:nvSpPr>
              <p:spPr bwMode="gray">
                <a:xfrm>
                  <a:off x="6586472" y="1288736"/>
                  <a:ext cx="1528736" cy="446217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7163" tIns="33595" rIns="67163" bIns="3359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32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Lato Heavy"/>
                      <a:ea typeface="ＭＳ Ｐゴシック"/>
                      <a:cs typeface="Arial"/>
                      <a:sym typeface="Arial"/>
                    </a:rPr>
                    <a:t>один этап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Lato Heavy"/>
                    <a:ea typeface="ＭＳ Ｐゴシック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" name="Прямоугольник 17"/>
              <p:cNvSpPr/>
              <p:nvPr/>
            </p:nvSpPr>
            <p:spPr>
              <a:xfrm>
                <a:off x="7417012" y="3238646"/>
                <a:ext cx="4378871" cy="2031643"/>
              </a:xfrm>
              <a:prstGeom prst="rect">
                <a:avLst/>
              </a:prstGeom>
            </p:spPr>
            <p:txBody>
              <a:bodyPr wrap="square" lIns="121853" tIns="60927" rIns="121853" bIns="60927">
                <a:spAutoFit/>
              </a:bodyPr>
              <a:lstStyle/>
              <a:p>
                <a:pPr marL="285420" marR="0" lvl="0" indent="-28542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546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ПСЭР</a:t>
                </a:r>
                <a:r>
                  <a:rPr kumimoji="0" lang="kk-KZ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;</a:t>
                </a:r>
              </a:p>
              <a:p>
                <a:pPr marL="285420" indent="-285420" defTabSz="1219170">
                  <a:buClr>
                    <a:srgbClr val="44546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ru-RU" sz="1467" i="1" kern="0" dirty="0">
                    <a:solidFill>
                      <a:srgbClr val="1F497D"/>
                    </a:solidFill>
                    <a:latin typeface="Arial" pitchFamily="34" charset="0"/>
                    <a:cs typeface="Arial"/>
                    <a:sym typeface="Arial"/>
                  </a:rPr>
                  <a:t>лимиты по блокам расходов</a:t>
                </a:r>
                <a:endParaRPr lang="kk-KZ" sz="1467" i="1" kern="0" dirty="0">
                  <a:solidFill>
                    <a:srgbClr val="1F497D"/>
                  </a:solidFill>
                  <a:latin typeface="Arial" pitchFamily="34" charset="0"/>
                  <a:cs typeface="Arial"/>
                  <a:sym typeface="Arial"/>
                </a:endParaRPr>
              </a:p>
              <a:p>
                <a:pPr marL="285420" marR="0" lvl="0" indent="-28542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546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бюджетный запрос как </a:t>
                </a:r>
                <a:r>
                  <a:rPr kumimoji="0" lang="ru-RU" sz="1467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единый документ </a:t>
                </a:r>
                <a: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бюджетного планирования 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kk-KZ" sz="21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5A5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+ 7 дней в декабре </a:t>
                </a:r>
              </a:p>
              <a:p>
                <a:pPr marL="228594" marR="0" lvl="0" indent="-228594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546A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k-KZ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постановление о реализации </a:t>
                </a:r>
                <a:br>
                  <a:rPr kumimoji="0" lang="kk-KZ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</a:br>
                <a:r>
                  <a:rPr kumimoji="0" lang="kk-KZ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в упрощенном виде </a:t>
                </a:r>
                <a:r>
                  <a:rPr kumimoji="0" lang="en-US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(</a:t>
                </a:r>
                <a:r>
                  <a:rPr kumimoji="0" lang="kk-KZ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ЦТТ+ЦТР будут переданы в базу ТОХ</a:t>
                </a:r>
                <a:r>
                  <a:rPr kumimoji="0" lang="en-US" sz="1467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/>
                    <a:sym typeface="Arial"/>
                  </a:rPr>
                  <a:t>)</a:t>
                </a:r>
                <a:endParaRPr kumimoji="0" lang="kk-KZ" sz="1467" b="0" i="1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48843" y="2707262"/>
                <a:ext cx="3995931" cy="451275"/>
              </a:xfrm>
              <a:prstGeom prst="rect">
                <a:avLst/>
              </a:prstGeom>
              <a:noFill/>
            </p:spPr>
            <p:txBody>
              <a:bodyPr wrap="square" lIns="121853" tIns="60927" rIns="121853" bIns="60927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21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5A5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с 1 июня по 1 сентября </a:t>
                </a:r>
              </a:p>
            </p:txBody>
          </p:sp>
        </p:grpSp>
        <p:sp>
          <p:nvSpPr>
            <p:cNvPr id="21" name="Стрелка вниз 20"/>
            <p:cNvSpPr/>
            <p:nvPr/>
          </p:nvSpPr>
          <p:spPr>
            <a:xfrm>
              <a:off x="3105133" y="5681246"/>
              <a:ext cx="712577" cy="270736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15" tIns="60907" rIns="121815" bIns="60907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9207879" y="5558658"/>
              <a:ext cx="733773" cy="227205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15" tIns="60907" rIns="121815" bIns="60907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68624" y="748739"/>
              <a:ext cx="2812281" cy="430578"/>
            </a:xfrm>
            <a:prstGeom prst="rect">
              <a:avLst/>
            </a:prstGeom>
            <a:noFill/>
          </p:spPr>
          <p:txBody>
            <a:bodyPr wrap="square" lIns="121615" tIns="60807" rIns="121615" bIns="60807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ru-RU" sz="20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Предлагается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61670" y="710479"/>
              <a:ext cx="3918596" cy="430578"/>
            </a:xfrm>
            <a:prstGeom prst="rect">
              <a:avLst/>
            </a:prstGeom>
            <a:noFill/>
          </p:spPr>
          <p:txBody>
            <a:bodyPr wrap="square" lIns="121615" tIns="60807" rIns="121615" bIns="60807" rtlCol="0">
              <a:spAutoFit/>
            </a:bodyPr>
            <a:lstStyle/>
            <a:p>
              <a:pPr lvl="0" algn="ctr"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Действующая система</a:t>
              </a:r>
              <a:endPara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17382" y="5960265"/>
              <a:ext cx="4101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за счет перезагрузки планов развития и бюджетных программ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11">
                  <a:extLst>
                    <a:ext uri="{FF2B5EF4-FFF2-40B4-BE49-F238E27FC236}">
                      <a16:creationId xmlns:a16="http://schemas.microsoft.com/office/drawing/2014/main" id="{94774D7E-7C79-4687-AEEA-C1A388F4CADE}"/>
                    </a:ext>
                  </a:extLst>
                </p14:cNvPr>
                <p14:cNvContentPartPr/>
                <p14:nvPr/>
              </p14:nvContentPartPr>
              <p14:xfrm>
                <a:off x="591253" y="4692579"/>
                <a:ext cx="617" cy="267"/>
              </p14:xfrm>
            </p:contentPart>
          </mc:Choice>
          <mc:Fallback xmlns="">
            <p:pic>
              <p:nvPicPr>
                <p:cNvPr id="34" name="Ink 11">
                  <a:extLst>
                    <a:ext uri="{FF2B5EF4-FFF2-40B4-BE49-F238E27FC236}">
                      <a16:creationId xmlns:a16="http://schemas.microsoft.com/office/drawing/2014/main" id="{94774D7E-7C79-4687-AEEA-C1A388F4CA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551" y="4690977"/>
                  <a:ext cx="8021" cy="347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" name="Группа 3"/>
            <p:cNvGrpSpPr/>
            <p:nvPr/>
          </p:nvGrpSpPr>
          <p:grpSpPr>
            <a:xfrm>
              <a:off x="1332388" y="3914667"/>
              <a:ext cx="5403104" cy="1780199"/>
              <a:chOff x="1441507" y="4099612"/>
              <a:chExt cx="5403104" cy="1780199"/>
            </a:xfrm>
          </p:grpSpPr>
          <p:sp>
            <p:nvSpPr>
              <p:cNvPr id="35" name="Стрелка: пятиугольник 7">
                <a:extLst>
                  <a:ext uri="{FF2B5EF4-FFF2-40B4-BE49-F238E27FC236}">
                    <a16:creationId xmlns:a16="http://schemas.microsoft.com/office/drawing/2014/main" id="{04D67ABB-12DA-4834-A86C-F4EC5C75F4F2}"/>
                  </a:ext>
                </a:extLst>
              </p:cNvPr>
              <p:cNvSpPr/>
              <p:nvPr/>
            </p:nvSpPr>
            <p:spPr>
              <a:xfrm>
                <a:off x="1441507" y="4099612"/>
                <a:ext cx="5403104" cy="1780199"/>
              </a:xfrm>
              <a:prstGeom prst="homePlate">
                <a:avLst>
                  <a:gd name="adj" fmla="val 37397"/>
                </a:avLst>
              </a:prstGeom>
              <a:pattFill prst="ltDnDiag">
                <a:fgClr>
                  <a:schemeClr val="bg1">
                    <a:lumMod val="9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x-none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 Heavy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4E9C43F6-23BC-4D64-B0A9-D9B6F202C5C0}"/>
                  </a:ext>
                </a:extLst>
              </p:cNvPr>
              <p:cNvSpPr/>
              <p:nvPr/>
            </p:nvSpPr>
            <p:spPr>
              <a:xfrm>
                <a:off x="1503242" y="4134138"/>
                <a:ext cx="4803648" cy="1693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с 1 декабря (в течение 40 дней)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принятие постановления о реализации закона о РБ (7 дней)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утверждение планов развития и бюджетных программ (АБП, МНЭ, МФ) (30 дней)</a:t>
                </a:r>
              </a:p>
              <a:p>
                <a:pPr marL="285750" marR="0" lvl="0" indent="-28575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›"/>
                  <a:tabLst/>
                  <a:defRPr/>
                </a:pPr>
                <a: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утверждение операционных планов (АБП) </a:t>
                </a:r>
                <a:b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</a:br>
                <a:r>
                  <a:rPr kumimoji="0" lang="ru-RU" sz="1467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  <a:sym typeface="Arial"/>
                  </a:rPr>
                  <a:t>(10 дней)</a:t>
                </a:r>
              </a:p>
            </p:txBody>
          </p:sp>
          <p:sp>
            <p:nvSpPr>
              <p:cNvPr id="41" name="Умножение 40"/>
              <p:cNvSpPr/>
              <p:nvPr/>
            </p:nvSpPr>
            <p:spPr>
              <a:xfrm>
                <a:off x="5975818" y="4784832"/>
                <a:ext cx="465277" cy="399819"/>
              </a:xfrm>
              <a:prstGeom prst="mathMultiply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ru-RU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" name="Умножение 41"/>
              <p:cNvSpPr/>
              <p:nvPr/>
            </p:nvSpPr>
            <p:spPr>
              <a:xfrm>
                <a:off x="2752463" y="5451914"/>
                <a:ext cx="470464" cy="386865"/>
              </a:xfrm>
              <a:prstGeom prst="mathMultiply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ru-RU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-69102" y="6281678"/>
              <a:ext cx="7158644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228594" algn="l" defTabSz="16006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kk-KZ" sz="10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  <a:sym typeface="Arial"/>
                </a:rPr>
                <a:t>Этап рассмотрения и утверждения проекта РБ в Парламенте РК не меняется</a:t>
              </a:r>
              <a:endParaRPr kumimoji="0" lang="ru-RU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5688" y="87609"/>
              <a:ext cx="6100131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218420" eaLnBrk="0" fontAlgn="base" hangingPunct="0">
                <a:lnSpc>
                  <a:spcPct val="90000"/>
                </a:lnSpc>
                <a:spcAft>
                  <a:spcPts val="272"/>
                </a:spcAft>
                <a:defRPr/>
              </a:pPr>
              <a:r>
                <a:rPr lang="ru-RU" sz="2400" b="1" dirty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1. УПРОЩЕНИЕ бюджетного процесса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7989" y="1352750"/>
              <a:ext cx="1070273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295">
                <a:buClr>
                  <a:srgbClr val="000000"/>
                </a:buClr>
                <a:defRPr/>
              </a:pPr>
              <a:r>
                <a:rPr lang="ru-RU" b="1" kern="0" dirty="0">
                  <a:solidFill>
                    <a:srgbClr val="44546A">
                      <a:lumMod val="75000"/>
                    </a:srgbClr>
                  </a:solidFill>
                  <a:latin typeface="Lato Heavy"/>
                  <a:ea typeface="ＭＳ Ｐゴシック"/>
                  <a:cs typeface="Arial"/>
                  <a:sym typeface="Arial"/>
                </a:rPr>
                <a:t>первый этап</a:t>
              </a:r>
              <a:endParaRPr lang="en-GB" b="1" kern="0" dirty="0">
                <a:solidFill>
                  <a:srgbClr val="44546A">
                    <a:lumMod val="75000"/>
                  </a:srgbClr>
                </a:solidFill>
                <a:latin typeface="Lato Heavy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7989" y="2739312"/>
              <a:ext cx="107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295">
                <a:buClr>
                  <a:srgbClr val="000000"/>
                </a:buClr>
                <a:defRPr/>
              </a:pPr>
              <a:r>
                <a:rPr lang="ru-RU" b="1" kern="0" dirty="0">
                  <a:solidFill>
                    <a:srgbClr val="44546A">
                      <a:lumMod val="75000"/>
                    </a:srgbClr>
                  </a:solidFill>
                  <a:latin typeface="Lato Heavy"/>
                  <a:ea typeface="ＭＳ Ｐゴシック"/>
                  <a:cs typeface="Arial"/>
                  <a:sym typeface="Arial"/>
                </a:rPr>
                <a:t>второй этап</a:t>
              </a:r>
              <a:endParaRPr lang="en-GB" b="1" kern="0" dirty="0">
                <a:solidFill>
                  <a:srgbClr val="44546A">
                    <a:lumMod val="75000"/>
                  </a:srgbClr>
                </a:solidFill>
                <a:latin typeface="Lato Heavy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6960" y="4346987"/>
              <a:ext cx="107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295">
                <a:buClr>
                  <a:srgbClr val="000000"/>
                </a:buClr>
                <a:defRPr/>
              </a:pPr>
              <a:r>
                <a:rPr lang="ru-RU" b="1" kern="0" dirty="0">
                  <a:solidFill>
                    <a:srgbClr val="44546A">
                      <a:lumMod val="75000"/>
                    </a:srgbClr>
                  </a:solidFill>
                  <a:latin typeface="Lato Heavy"/>
                  <a:ea typeface="ＭＳ Ｐゴシック"/>
                  <a:cs typeface="Arial"/>
                  <a:sym typeface="Arial"/>
                </a:rPr>
                <a:t>третий этап</a:t>
              </a:r>
              <a:endParaRPr lang="en-GB" b="1" kern="0" dirty="0">
                <a:solidFill>
                  <a:srgbClr val="44546A">
                    <a:lumMod val="75000"/>
                  </a:srgbClr>
                </a:solidFill>
                <a:latin typeface="Lato Heavy"/>
                <a:ea typeface="ＭＳ Ｐゴシック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0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V="1">
            <a:off x="0" y="488951"/>
            <a:ext cx="12192000" cy="21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05551" y="5509806"/>
            <a:ext cx="4950883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Срочные мероприятия/проекты из поручений ГГ/ПМ ВНЕ СГП финансируются через: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404040"/>
                </a:solidFill>
              </a:rPr>
              <a:t>Специальный государственный фонд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404040"/>
                </a:solidFill>
              </a:rPr>
              <a:t>Резерв Президента/Правительства</a:t>
            </a:r>
          </a:p>
        </p:txBody>
      </p:sp>
      <p:sp>
        <p:nvSpPr>
          <p:cNvPr id="135172" name="TextBox 2"/>
          <p:cNvSpPr txBox="1">
            <a:spLocks noChangeArrowheads="1"/>
          </p:cNvSpPr>
          <p:nvPr/>
        </p:nvSpPr>
        <p:spPr bwMode="auto">
          <a:xfrm>
            <a:off x="723900" y="2368551"/>
            <a:ext cx="3439584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 dirty="0">
                <a:solidFill>
                  <a:srgbClr val="203864"/>
                </a:solidFill>
              </a:rPr>
              <a:t>Планы развития ГО/регионов/СКГС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33" dirty="0"/>
              <a:t>Заключение уполномоченного органа по госпланированию на соответствие требованиям СГП (МНЭ)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3255" y="2425886"/>
            <a:ext cx="3934884" cy="113858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 dirty="0">
                <a:solidFill>
                  <a:srgbClr val="203864"/>
                </a:solidFill>
              </a:rPr>
              <a:t>Бюджетные программы (АБП)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3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стабильные безусловные лимиты </a:t>
            </a:r>
            <a:r>
              <a:rPr lang="ru-RU" altLang="ru-RU" sz="1333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altLang="ru-RU" sz="13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доппотребность </a:t>
            </a:r>
            <a:r>
              <a:rPr lang="ru-RU" altLang="ru-RU" sz="1333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ru-RU" altLang="ru-RU" sz="13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sz="1333" b="1" dirty="0">
                <a:solidFill>
                  <a:srgbClr val="C00000"/>
                </a:solidFill>
              </a:rPr>
              <a:t>отклонение от лимита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333" dirty="0"/>
              <a:t> 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целевой индикатор </a:t>
            </a:r>
            <a:r>
              <a:rPr lang="ru-RU" altLang="ru-RU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конечный результат </a:t>
            </a:r>
            <a:r>
              <a:rPr lang="ru-RU" altLang="ru-RU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333" b="1" dirty="0">
                <a:solidFill>
                  <a:srgbClr val="C00000"/>
                </a:solidFill>
              </a:rPr>
              <a:t>недофинансированная часть</a:t>
            </a:r>
          </a:p>
        </p:txBody>
      </p:sp>
      <p:sp>
        <p:nvSpPr>
          <p:cNvPr id="135174" name="TextBox 45"/>
          <p:cNvSpPr txBox="1">
            <a:spLocks noChangeArrowheads="1"/>
          </p:cNvSpPr>
          <p:nvPr/>
        </p:nvSpPr>
        <p:spPr bwMode="auto">
          <a:xfrm>
            <a:off x="8693152" y="2368551"/>
            <a:ext cx="2823633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>
                <a:solidFill>
                  <a:srgbClr val="203864"/>
                </a:solidFill>
              </a:rPr>
              <a:t>Приоритезация (МФ, ГО):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/>
              <a:t>пула новых инициатив из плана развития, НПА</a:t>
            </a:r>
            <a:endParaRPr lang="ru-RU" altLang="ru-RU" sz="1467" b="1"/>
          </a:p>
        </p:txBody>
      </p:sp>
      <p:cxnSp>
        <p:nvCxnSpPr>
          <p:cNvPr id="26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H="1">
            <a:off x="615950" y="1493116"/>
            <a:ext cx="10919883" cy="63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Минус 47"/>
          <p:cNvSpPr/>
          <p:nvPr/>
        </p:nvSpPr>
        <p:spPr>
          <a:xfrm>
            <a:off x="3600451" y="814105"/>
            <a:ext cx="711200" cy="567267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buClr>
                <a:srgbClr val="000000"/>
              </a:buClr>
              <a:defRPr/>
            </a:pPr>
            <a:endParaRPr lang="ru-RU" sz="1867" ker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Равно 49"/>
          <p:cNvSpPr/>
          <p:nvPr/>
        </p:nvSpPr>
        <p:spPr>
          <a:xfrm>
            <a:off x="7550151" y="779990"/>
            <a:ext cx="797984" cy="57361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buClr>
                <a:srgbClr val="000000"/>
              </a:buClr>
              <a:defRPr/>
            </a:pPr>
            <a:endParaRPr lang="ru-RU" sz="1867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0759" y="5517659"/>
            <a:ext cx="5870512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385723"/>
                </a:solidFill>
              </a:rPr>
              <a:t>Эффект: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Clr>
                <a:srgbClr val="385723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385723"/>
                </a:solidFill>
              </a:rPr>
              <a:t>увязка стратегического и бюджетного планирования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Clr>
                <a:srgbClr val="385723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385723"/>
                </a:solidFill>
              </a:rPr>
              <a:t>обоснованная приоритезация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Clr>
                <a:srgbClr val="385723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385723"/>
                </a:solidFill>
              </a:rPr>
              <a:t>прозрачный механизм</a:t>
            </a:r>
          </a:p>
        </p:txBody>
      </p:sp>
      <p:sp>
        <p:nvSpPr>
          <p:cNvPr id="36" name="Правая фигурная скобка 35"/>
          <p:cNvSpPr/>
          <p:nvPr/>
        </p:nvSpPr>
        <p:spPr>
          <a:xfrm rot="5400000">
            <a:off x="5886254" y="-455400"/>
            <a:ext cx="520669" cy="11325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>
              <a:buClr>
                <a:srgbClr val="000000"/>
              </a:buClr>
              <a:defRPr/>
            </a:pPr>
            <a:endParaRPr lang="ru-RU" sz="1867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5180" name="TextBox 43"/>
          <p:cNvSpPr txBox="1">
            <a:spLocks noChangeArrowheads="1"/>
          </p:cNvSpPr>
          <p:nvPr/>
        </p:nvSpPr>
        <p:spPr bwMode="auto">
          <a:xfrm>
            <a:off x="8676217" y="3615267"/>
            <a:ext cx="2859616" cy="12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C00000"/>
                </a:solidFill>
              </a:rPr>
              <a:t>Недофинансированная часть –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>
                <a:solidFill>
                  <a:srgbClr val="203864"/>
                </a:solidFill>
              </a:rPr>
              <a:t>предмет рассмотрения на корректировках/уточнениях бюджета</a:t>
            </a:r>
          </a:p>
        </p:txBody>
      </p:sp>
      <p:sp>
        <p:nvSpPr>
          <p:cNvPr id="135181" name="TextBox 18"/>
          <p:cNvSpPr txBox="1">
            <a:spLocks noChangeArrowheads="1"/>
          </p:cNvSpPr>
          <p:nvPr/>
        </p:nvSpPr>
        <p:spPr bwMode="auto">
          <a:xfrm>
            <a:off x="632884" y="603045"/>
            <a:ext cx="2448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</a:rPr>
              <a:t>Стратегическое и экономическое планирование</a:t>
            </a:r>
          </a:p>
        </p:txBody>
      </p:sp>
      <p:sp>
        <p:nvSpPr>
          <p:cNvPr id="135182" name="TextBox 21"/>
          <p:cNvSpPr txBox="1">
            <a:spLocks noChangeArrowheads="1"/>
          </p:cNvSpPr>
          <p:nvPr/>
        </p:nvSpPr>
        <p:spPr bwMode="auto">
          <a:xfrm>
            <a:off x="4565650" y="748468"/>
            <a:ext cx="2125133" cy="584775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</a:rPr>
              <a:t>Бюджетное планирование</a:t>
            </a:r>
          </a:p>
        </p:txBody>
      </p:sp>
      <p:sp>
        <p:nvSpPr>
          <p:cNvPr id="135183" name="TextBox 22"/>
          <p:cNvSpPr txBox="1">
            <a:spLocks noChangeArrowheads="1"/>
          </p:cNvSpPr>
          <p:nvPr/>
        </p:nvSpPr>
        <p:spPr bwMode="auto">
          <a:xfrm>
            <a:off x="4660900" y="1562101"/>
            <a:ext cx="2829984" cy="70807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>
                <a:solidFill>
                  <a:srgbClr val="203864"/>
                </a:solidFill>
              </a:rPr>
              <a:t>Ежегодный ПСЭР </a:t>
            </a:r>
            <a:br>
              <a:rPr lang="ru-RU" altLang="ru-RU" sz="1467" b="1">
                <a:solidFill>
                  <a:srgbClr val="203864"/>
                </a:solidFill>
              </a:rPr>
            </a:br>
            <a:r>
              <a:rPr lang="ru-RU" altLang="ru-RU" sz="1467" b="1">
                <a:solidFill>
                  <a:srgbClr val="203864"/>
                </a:solidFill>
              </a:rPr>
              <a:t>на плановый период (МНЭ) </a:t>
            </a:r>
            <a:r>
              <a:rPr lang="ru-RU" altLang="ru-RU" sz="1067" i="1"/>
              <a:t>(упрощенный)</a:t>
            </a:r>
          </a:p>
        </p:txBody>
      </p:sp>
      <p:sp>
        <p:nvSpPr>
          <p:cNvPr id="135184" name="Прямоугольник 10"/>
          <p:cNvSpPr>
            <a:spLocks noChangeArrowheads="1"/>
          </p:cNvSpPr>
          <p:nvPr/>
        </p:nvSpPr>
        <p:spPr bwMode="auto">
          <a:xfrm>
            <a:off x="723900" y="3659718"/>
            <a:ext cx="3937000" cy="14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 dirty="0">
                <a:solidFill>
                  <a:srgbClr val="203864"/>
                </a:solidFill>
              </a:rPr>
              <a:t>Проект бюджета (РБК) </a:t>
            </a:r>
          </a:p>
          <a:p>
            <a:pPr marL="171450" indent="-1714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Проверка 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расходов по безусловным базовым расходам на соответствие лимиту</a:t>
            </a:r>
          </a:p>
          <a:p>
            <a:pPr marL="171450" indent="-1714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Определение лимита по:</a:t>
            </a:r>
          </a:p>
          <a:p>
            <a:pPr marL="171450" indent="-1714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новым инициативам </a:t>
            </a:r>
            <a:r>
              <a:rPr lang="ru-RU" altLang="ru-RU" sz="1067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(НПА, рассмотренные на РБК )</a:t>
            </a:r>
          </a:p>
          <a:p>
            <a:pPr marL="171450" indent="-1714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нацпроектам</a:t>
            </a:r>
          </a:p>
          <a:p>
            <a:pPr marL="171450" indent="-17145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резервам и др.</a:t>
            </a:r>
          </a:p>
        </p:txBody>
      </p:sp>
      <p:sp>
        <p:nvSpPr>
          <p:cNvPr id="135185" name="TextBox 26"/>
          <p:cNvSpPr txBox="1">
            <a:spLocks noChangeArrowheads="1"/>
          </p:cNvSpPr>
          <p:nvPr/>
        </p:nvSpPr>
        <p:spPr bwMode="auto">
          <a:xfrm>
            <a:off x="8676217" y="592364"/>
            <a:ext cx="2681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Отклонение от стратегического планирования</a:t>
            </a:r>
          </a:p>
        </p:txBody>
      </p:sp>
      <p:sp>
        <p:nvSpPr>
          <p:cNvPr id="135186" name="TextBox 27"/>
          <p:cNvSpPr txBox="1">
            <a:spLocks noChangeArrowheads="1"/>
          </p:cNvSpPr>
          <p:nvPr/>
        </p:nvSpPr>
        <p:spPr bwMode="auto">
          <a:xfrm>
            <a:off x="8676218" y="1559985"/>
            <a:ext cx="3079749" cy="70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 dirty="0">
                <a:solidFill>
                  <a:srgbClr val="203864"/>
                </a:solidFill>
              </a:rPr>
              <a:t>Отклонение в прогнозных параметрах (МНЭ)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67" dirty="0">
                <a:solidFill>
                  <a:srgbClr val="C00000"/>
                </a:solidFill>
              </a:rPr>
              <a:t>(причина описывается в ПСЭР)</a:t>
            </a:r>
          </a:p>
        </p:txBody>
      </p:sp>
      <p:sp>
        <p:nvSpPr>
          <p:cNvPr id="135187" name="Прямоугольник 11"/>
          <p:cNvSpPr>
            <a:spLocks noChangeArrowheads="1"/>
          </p:cNvSpPr>
          <p:nvPr/>
        </p:nvSpPr>
        <p:spPr bwMode="auto">
          <a:xfrm>
            <a:off x="4690534" y="3674533"/>
            <a:ext cx="2859617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 dirty="0">
                <a:solidFill>
                  <a:srgbClr val="203864"/>
                </a:solidFill>
              </a:rPr>
              <a:t>Заключение и перечень не поддержанных расходов на сумму отклонения (МФ)</a:t>
            </a:r>
          </a:p>
        </p:txBody>
      </p:sp>
      <p:cxnSp>
        <p:nvCxnSpPr>
          <p:cNvPr id="29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H="1">
            <a:off x="632884" y="2347384"/>
            <a:ext cx="10919883" cy="63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90" name="TextBox 14"/>
          <p:cNvSpPr txBox="1">
            <a:spLocks noChangeArrowheads="1"/>
          </p:cNvSpPr>
          <p:nvPr/>
        </p:nvSpPr>
        <p:spPr bwMode="auto">
          <a:xfrm>
            <a:off x="243417" y="1437218"/>
            <a:ext cx="480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A6A6A6"/>
                </a:solidFill>
              </a:rPr>
              <a:t>1</a:t>
            </a:r>
          </a:p>
        </p:txBody>
      </p:sp>
      <p:sp>
        <p:nvSpPr>
          <p:cNvPr id="135191" name="TextBox 33"/>
          <p:cNvSpPr txBox="1">
            <a:spLocks noChangeArrowheads="1"/>
          </p:cNvSpPr>
          <p:nvPr/>
        </p:nvSpPr>
        <p:spPr bwMode="auto">
          <a:xfrm>
            <a:off x="232834" y="2546351"/>
            <a:ext cx="480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A6A6A6"/>
                </a:solidFill>
              </a:rPr>
              <a:t>2</a:t>
            </a:r>
          </a:p>
        </p:txBody>
      </p:sp>
      <p:sp>
        <p:nvSpPr>
          <p:cNvPr id="135192" name="TextBox 34"/>
          <p:cNvSpPr txBox="1">
            <a:spLocks noChangeArrowheads="1"/>
          </p:cNvSpPr>
          <p:nvPr/>
        </p:nvSpPr>
        <p:spPr bwMode="auto">
          <a:xfrm>
            <a:off x="243417" y="3710518"/>
            <a:ext cx="480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A6A6A6"/>
                </a:solidFill>
              </a:rPr>
              <a:t>3</a:t>
            </a:r>
          </a:p>
        </p:txBody>
      </p:sp>
      <p:sp>
        <p:nvSpPr>
          <p:cNvPr id="135193" name="TextBox 3"/>
          <p:cNvSpPr txBox="1">
            <a:spLocks noChangeArrowheads="1"/>
          </p:cNvSpPr>
          <p:nvPr/>
        </p:nvSpPr>
        <p:spPr bwMode="auto">
          <a:xfrm>
            <a:off x="713318" y="1532467"/>
            <a:ext cx="2912533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67" b="1">
                <a:solidFill>
                  <a:srgbClr val="203864"/>
                </a:solidFill>
              </a:rPr>
              <a:t>Долгосрочный прогноз развития РК на 10 лет (МНЭ)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" y="15642"/>
            <a:ext cx="1125643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>
                <a:solidFill>
                  <a:srgbClr val="4F81BD">
                    <a:lumMod val="50000"/>
                  </a:srgbClr>
                </a:solidFill>
                <a:ea typeface="Arial"/>
              </a:rPr>
              <a:t>СХЕМА</a:t>
            </a:r>
            <a:r>
              <a:rPr lang="ru-RU" altLang="ru-RU" sz="2400" b="1" dirty="0">
                <a:solidFill>
                  <a:srgbClr val="4F81BD">
                    <a:lumMod val="50000"/>
                  </a:srgbClr>
                </a:solidFill>
                <a:ea typeface="Arial"/>
              </a:rPr>
              <a:t> ПЛАНИРОВАНИЯ </a:t>
            </a:r>
            <a:r>
              <a:rPr lang="kk-KZ" altLang="ru-RU" sz="2400" b="1" dirty="0">
                <a:solidFill>
                  <a:srgbClr val="4F81BD">
                    <a:lumMod val="50000"/>
                  </a:srgbClr>
                </a:solidFill>
                <a:ea typeface="Arial"/>
              </a:rPr>
              <a:t>с учетом предлагаемых подходов </a:t>
            </a:r>
            <a:r>
              <a:rPr lang="ru-RU" altLang="ru-RU" sz="2400" dirty="0">
                <a:solidFill>
                  <a:srgbClr val="4F81BD">
                    <a:lumMod val="50000"/>
                  </a:srgbClr>
                </a:solidFill>
                <a:ea typeface="Arial"/>
              </a:rPr>
              <a:t>- резюме</a:t>
            </a:r>
          </a:p>
        </p:txBody>
      </p:sp>
      <p:cxnSp>
        <p:nvCxnSpPr>
          <p:cNvPr id="27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H="1">
            <a:off x="615950" y="3601280"/>
            <a:ext cx="10919883" cy="63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20496" y="578617"/>
            <a:ext cx="11921265" cy="5849268"/>
            <a:chOff x="120496" y="683869"/>
            <a:chExt cx="11921265" cy="584926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A680DD2-CE17-9E9A-B5C1-1F2EF1A76925}"/>
                </a:ext>
              </a:extLst>
            </p:cNvPr>
            <p:cNvSpPr/>
            <p:nvPr/>
          </p:nvSpPr>
          <p:spPr>
            <a:xfrm>
              <a:off x="120496" y="683869"/>
              <a:ext cx="11921265" cy="451100"/>
            </a:xfrm>
            <a:prstGeom prst="rect">
              <a:avLst/>
            </a:prstGeom>
          </p:spPr>
          <p:txBody>
            <a:bodyPr wrap="square" lIns="121681" tIns="60840" rIns="121681" bIns="60840">
              <a:spAutoFit/>
            </a:bodyPr>
            <a:lstStyle/>
            <a:p>
              <a:pPr algn="ctr" defTabSz="1199033">
                <a:defRPr/>
              </a:pPr>
              <a:r>
                <a:rPr lang="ru-RU" sz="2133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ПОДОТЧЕТНОСТЬ реализуется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365760" y="1279825"/>
              <a:ext cx="5019040" cy="9952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endParaRPr lang="ru-RU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>
                <a:defRPr/>
              </a:pPr>
              <a:r>
                <a:rPr lang="ru-RU" sz="2133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Уполномоченными органами</a:t>
              </a:r>
            </a:p>
            <a:p>
              <a:pPr algn="ctr" defTabSz="1199243">
                <a:defRPr/>
              </a:pPr>
              <a:r>
                <a:rPr lang="ru-RU" sz="1867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endParaRPr lang="ru-RU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529A3F5-C068-EC37-8B7D-5FE5E8E7156A}"/>
                </a:ext>
              </a:extLst>
            </p:cNvPr>
            <p:cNvSpPr/>
            <p:nvPr/>
          </p:nvSpPr>
          <p:spPr>
            <a:xfrm>
              <a:off x="6662918" y="1279825"/>
              <a:ext cx="5184487" cy="9952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endParaRPr lang="ru-RU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>
                <a:defRPr/>
              </a:pPr>
              <a:r>
                <a:rPr lang="ru-RU" sz="2133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Участниками бюджетного процесса</a:t>
              </a:r>
            </a:p>
            <a:p>
              <a:pPr algn="ctr" defTabSz="1199243">
                <a:defRPr/>
              </a:pPr>
              <a:endParaRPr lang="ru-RU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20D80C-11DF-1CB8-09C0-47FFD9883358}"/>
                </a:ext>
              </a:extLst>
            </p:cNvPr>
            <p:cNvSpPr txBox="1"/>
            <p:nvPr/>
          </p:nvSpPr>
          <p:spPr>
            <a:xfrm>
              <a:off x="1847243" y="3020736"/>
              <a:ext cx="3571032" cy="615311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0" dirty="0">
                  <a:solidFill>
                    <a:prstClr val="black"/>
                  </a:solidFill>
                  <a:cs typeface="Arial" panose="020B0604020202020204" pitchFamily="34" charset="0"/>
                  <a:sym typeface="Arial"/>
                </a:rPr>
                <a:t>разработка и публикация </a:t>
              </a:r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  <a:sym typeface="Arial"/>
                </a:rPr>
                <a:t>гражданского бюджета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AF0DD2-27A2-2FE4-D5F1-B14E14F0078A}"/>
                </a:ext>
              </a:extLst>
            </p:cNvPr>
            <p:cNvSpPr txBox="1"/>
            <p:nvPr/>
          </p:nvSpPr>
          <p:spPr>
            <a:xfrm>
              <a:off x="8276372" y="2755874"/>
              <a:ext cx="3571032" cy="1107753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  <a:sym typeface="Arial"/>
                </a:rPr>
                <a:t>заслушивание</a:t>
              </a:r>
              <a:r>
                <a:rPr lang="ru-RU" sz="1600" b="0" dirty="0">
                  <a:solidFill>
                    <a:prstClr val="black"/>
                  </a:solidFill>
                  <a:cs typeface="Arial" panose="020B0604020202020204" pitchFamily="34" charset="0"/>
                  <a:sym typeface="Arial"/>
                </a:rPr>
                <a:t> госорганов в представительных органах при защите проекта РБ и отчета об его исполнении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0B4696-6178-634A-F6F1-1BD2D3DFD1A0}"/>
                </a:ext>
              </a:extLst>
            </p:cNvPr>
            <p:cNvSpPr txBox="1"/>
            <p:nvPr/>
          </p:nvSpPr>
          <p:spPr>
            <a:xfrm>
              <a:off x="8276372" y="5716644"/>
              <a:ext cx="3571032" cy="615311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  <a:sym typeface="Arial"/>
                </a:rPr>
                <a:t>ответственность </a:t>
              </a:r>
              <a:r>
                <a:rPr lang="ru-RU" sz="1600" b="0" dirty="0">
                  <a:solidFill>
                    <a:prstClr val="black"/>
                  </a:solidFill>
                  <a:cs typeface="Arial" panose="020B0604020202020204" pitchFamily="34" charset="0"/>
                  <a:sym typeface="Arial"/>
                </a:rPr>
                <a:t>за нарушение бюджетного законодательства</a:t>
              </a:r>
              <a:endParaRPr lang="ru-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0DA5F0-5FCF-97C5-A29E-A502D8895207}"/>
                </a:ext>
              </a:extLst>
            </p:cNvPr>
            <p:cNvSpPr txBox="1"/>
            <p:nvPr/>
          </p:nvSpPr>
          <p:spPr>
            <a:xfrm>
              <a:off x="8276372" y="4586965"/>
              <a:ext cx="3571032" cy="615311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dash"/>
            </a:ln>
          </p:spPr>
          <p:txBody>
            <a:bodyPr wrap="square" lIns="121681" tIns="60840" rIns="121681" bIns="60840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defTabSz="1219170">
                <a:buClr>
                  <a:srgbClr val="000000"/>
                </a:buClr>
              </a:pPr>
              <a:r>
                <a:rPr lang="ru-RU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  <a:sym typeface="Arial"/>
                </a:rPr>
                <a:t>публикация и обсуждение </a:t>
              </a:r>
              <a:r>
                <a:rPr lang="ru-RU" sz="1600" b="0" dirty="0">
                  <a:solidFill>
                    <a:prstClr val="black"/>
                  </a:solidFill>
                  <a:cs typeface="Arial" panose="020B0604020202020204" pitchFamily="34" charset="0"/>
                  <a:sym typeface="Arial"/>
                </a:rPr>
                <a:t>бюджетных документов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074875" y="2297648"/>
              <a:ext cx="746781" cy="1030744"/>
              <a:chOff x="1074875" y="2297648"/>
              <a:chExt cx="746781" cy="1030744"/>
            </a:xfrm>
          </p:grpSpPr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14F22AA1-2309-B3E4-7898-82058730B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875" y="3328392"/>
                <a:ext cx="746781" cy="0"/>
              </a:xfrm>
              <a:prstGeom prst="straightConnector1">
                <a:avLst/>
              </a:prstGeom>
              <a:ln cmpd="thickThin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E4B6D9E7-6F6F-6E34-DCF4-3D011A15F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875" y="2297648"/>
                <a:ext cx="0" cy="10307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"/>
            <p:cNvGrpSpPr/>
            <p:nvPr/>
          </p:nvGrpSpPr>
          <p:grpSpPr>
            <a:xfrm>
              <a:off x="7498500" y="2297649"/>
              <a:ext cx="772368" cy="3767704"/>
              <a:chOff x="7498500" y="2297649"/>
              <a:chExt cx="772368" cy="3767704"/>
            </a:xfrm>
          </p:grpSpPr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75EA09FF-9B04-B3DC-B8C5-0075BBEAF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8500" y="2297649"/>
                <a:ext cx="0" cy="37677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>
                <a:extLst>
                  <a:ext uri="{FF2B5EF4-FFF2-40B4-BE49-F238E27FC236}">
                    <a16:creationId xmlns:a16="http://schemas.microsoft.com/office/drawing/2014/main" id="{5AF15D79-5E07-701F-DA11-9D61526C8D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8500" y="3366898"/>
                <a:ext cx="772368" cy="1"/>
              </a:xfrm>
              <a:prstGeom prst="straightConnector1">
                <a:avLst/>
              </a:prstGeom>
              <a:ln cmpd="thickThin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>
                <a:extLst>
                  <a:ext uri="{FF2B5EF4-FFF2-40B4-BE49-F238E27FC236}">
                    <a16:creationId xmlns:a16="http://schemas.microsoft.com/office/drawing/2014/main" id="{A1ABD095-5577-585D-8923-B9F5E5CFB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8500" y="4885497"/>
                <a:ext cx="772368" cy="1"/>
              </a:xfrm>
              <a:prstGeom prst="straightConnector1">
                <a:avLst/>
              </a:prstGeom>
              <a:ln cmpd="thickThin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>
                <a:extLst>
                  <a:ext uri="{FF2B5EF4-FFF2-40B4-BE49-F238E27FC236}">
                    <a16:creationId xmlns:a16="http://schemas.microsoft.com/office/drawing/2014/main" id="{254E3D6E-E2B1-7E5E-4CCA-14BFDF308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8500" y="6065352"/>
                <a:ext cx="772368" cy="1"/>
              </a:xfrm>
              <a:prstGeom prst="straightConnector1">
                <a:avLst/>
              </a:prstGeom>
              <a:ln cmpd="thickThin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E2E223-4ED0-5E1B-48B9-8DF9AC040D9A}"/>
                </a:ext>
              </a:extLst>
            </p:cNvPr>
            <p:cNvSpPr txBox="1"/>
            <p:nvPr/>
          </p:nvSpPr>
          <p:spPr>
            <a:xfrm>
              <a:off x="260291" y="4030258"/>
              <a:ext cx="6402627" cy="2502879"/>
            </a:xfrm>
            <a:prstGeom prst="rect">
              <a:avLst/>
            </a:prstGeom>
            <a:noFill/>
          </p:spPr>
          <p:txBody>
            <a:bodyPr wrap="square" lIns="121681" tIns="60840" rIns="121681" bIns="60840" rtlCol="0">
              <a:spAutoFit/>
            </a:bodyPr>
            <a:lstStyle/>
            <a:p>
              <a:pPr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867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Подлежат публикации в СМИ, на интернет-ресурсах и портале «открытые бюджета»: </a:t>
              </a:r>
            </a:p>
            <a:p>
              <a:pPr defTabSz="9197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228594" indent="-228594" defTabSz="919716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документы уполномоченных органов</a:t>
              </a:r>
              <a:r>
                <a:rPr lang="ru-RU" sz="13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333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– </a:t>
              </a:r>
              <a:r>
                <a:rPr lang="ru-RU" sz="1333" i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ПСЭР, аналитические отчеты, обзор расходов, проект бюджета, отчет об исполнении бюджета, результаты мониторинга, различные отчеты</a:t>
              </a:r>
            </a:p>
            <a:p>
              <a:pPr marL="228594" indent="-228594" defTabSz="919716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ru-RU" sz="1333" i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228594" indent="-228594" defTabSz="919716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документы госорганов </a:t>
              </a:r>
              <a:r>
                <a:rPr lang="ru-RU" sz="1333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– </a:t>
              </a:r>
              <a:r>
                <a:rPr lang="ru-RU" sz="1333" i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планы развития, результаты отчетности, мониторинга по их реализации и оценки, бюджетные программы и отчеты об их исполнении, различные отчетности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4874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2. ОСНОВЫ БЮДЖЕТНОЙ ПОЛИТИКИ –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транспарентность и подотчетность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5184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7051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26271" y="1198214"/>
            <a:ext cx="11817684" cy="5375265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lvl1pPr marL="169863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14350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60425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 defTabSz="91861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600" b="1" dirty="0">
                <a:solidFill>
                  <a:srgbClr val="1F4E79"/>
                </a:solidFill>
              </a:rPr>
              <a:t>ПРЕДЛАГАЕТСЯ:</a:t>
            </a:r>
          </a:p>
          <a:p>
            <a:pPr marL="226478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ru-RU" altLang="ru-RU" sz="1600" b="1" dirty="0">
              <a:solidFill>
                <a:srgbClr val="1F4E79"/>
              </a:solidFill>
            </a:endParaRPr>
          </a:p>
          <a:p>
            <a:pPr marL="226478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КОМПЛЕКС МЕРОПРИЯТИЙ, связанных с формированием и расходованием бюджетных средств, в том числе:</a:t>
            </a:r>
          </a:p>
          <a:p>
            <a:pPr marL="226478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ru-RU" altLang="ru-RU" sz="1333" b="1" dirty="0">
              <a:solidFill>
                <a:srgbClr val="1F4E79"/>
              </a:solidFill>
            </a:endParaRP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4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определение направлений бюджетной политики, включая </a:t>
            </a:r>
            <a:r>
              <a:rPr lang="ru-RU" altLang="ru-RU" sz="1467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систему бюджетных правил</a:t>
            </a:r>
            <a:endParaRPr lang="ru-RU" altLang="ru-RU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4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консолидированной информации по </a:t>
            </a:r>
            <a:r>
              <a:rPr lang="ru-RU" altLang="ru-RU" sz="1467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долговым обязательствам сектора госуправления</a:t>
            </a:r>
            <a:endParaRPr lang="ru-RU" altLang="ru-RU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4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</a:t>
            </a:r>
            <a:r>
              <a:rPr lang="ru-RU" altLang="ru-RU" sz="1467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бюджетной системы</a:t>
            </a:r>
            <a:endParaRPr lang="ru-RU" altLang="ru-RU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4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и использование </a:t>
            </a:r>
            <a:r>
              <a:rPr lang="ru-RU" altLang="ru-RU" sz="1467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Национального фонда</a:t>
            </a:r>
            <a:endParaRPr lang="ru-RU" altLang="ru-RU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4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консолидация </a:t>
            </a:r>
            <a:r>
              <a:rPr lang="ru-RU" altLang="ru-RU" sz="1467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внебюджетных фондов</a:t>
            </a:r>
            <a:endParaRPr lang="ru-RU" altLang="ru-RU" sz="14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4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поддержание </a:t>
            </a:r>
            <a:r>
              <a:rPr lang="ru-RU" altLang="ru-RU" sz="1467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макроэкономической стабильности и устойчивости госфинансов </a:t>
            </a: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333" dirty="0"/>
          </a:p>
          <a:p>
            <a:pPr marL="226478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РАЗГРАНИЧЕНИЕ деятельности уполномоченных органов в управлении госфинансами:</a:t>
            </a: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ru-RU" altLang="ru-RU" sz="1333" dirty="0"/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МНЭ:</a:t>
            </a:r>
          </a:p>
          <a:p>
            <a:pPr marL="1147205" lvl="2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координация деятельности госорганов 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управлению госфинансами</a:t>
            </a:r>
          </a:p>
          <a:p>
            <a:pPr marL="1147205" lvl="2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долгосрочного прогноза развития РК 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установление </a:t>
            </a:r>
            <a:r>
              <a:rPr lang="ru-RU" altLang="ru-RU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пределов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бюджетным правилам, оценка состояния, контроль за соблюдением бюджетных правил</a:t>
            </a: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3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МФ совместно с госорганами и Национальным Банком:</a:t>
            </a:r>
            <a:endParaRPr lang="ru-RU" altLang="ru-RU" sz="133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7205" lvl="2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состояния госфинансов </a:t>
            </a:r>
          </a:p>
          <a:p>
            <a:pPr marL="1147205" lvl="2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публикация</a:t>
            </a:r>
            <a:r>
              <a:rPr lang="ru-RU" altLang="ru-RU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сведений о состоянии госфинансов в форме статистической информации</a:t>
            </a:r>
          </a:p>
          <a:p>
            <a:pPr marL="1147205" lvl="2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ru-RU" altLang="ru-RU" sz="1333" dirty="0"/>
          </a:p>
          <a:p>
            <a:pPr marL="685783" lvl="1" indent="-226478" algn="just" defTabSz="91861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ru-RU" altLang="ru-RU" sz="1467" b="1" dirty="0">
                <a:solidFill>
                  <a:srgbClr val="1F4E79"/>
                </a:solidFill>
              </a:rPr>
              <a:t>Отражение</a:t>
            </a:r>
            <a:r>
              <a:rPr lang="ru-RU" altLang="ru-RU" sz="1467" dirty="0"/>
              <a:t> </a:t>
            </a:r>
            <a:r>
              <a:rPr lang="ru-RU" altLang="ru-RU" sz="14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составе госфинансов отношений между органами </a:t>
            </a:r>
            <a:r>
              <a:rPr lang="ru-RU" altLang="ru-RU" sz="1467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госуправления и Национальным фондом, внебюджетными фондами и субъектами квазигосударственного сектора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108354" y="67485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2. ОСНОВЫ БЮДЖЕТНОЙ ПОЛИТИКИ –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управление госфинансами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2F600E-D383-ABDD-D1FC-7A6BC7E12326}"/>
              </a:ext>
            </a:extLst>
          </p:cNvPr>
          <p:cNvSpPr/>
          <p:nvPr/>
        </p:nvSpPr>
        <p:spPr>
          <a:xfrm>
            <a:off x="226271" y="677967"/>
            <a:ext cx="1173945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 defTabSz="1199243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ОБЕСПЕЧЕНИЕ полноценной информации о состоянии госфинансов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3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69961F-786C-C266-8591-AF67468C0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" y="678742"/>
            <a:ext cx="3086366" cy="241483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FC9864F-46CB-A700-1A01-9B1BD0D26A34}"/>
              </a:ext>
            </a:extLst>
          </p:cNvPr>
          <p:cNvSpPr txBox="1"/>
          <p:nvPr/>
        </p:nvSpPr>
        <p:spPr>
          <a:xfrm>
            <a:off x="44518" y="21294"/>
            <a:ext cx="1035932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40" fontAlgn="base">
              <a:spcBef>
                <a:spcPct val="20000"/>
              </a:spcBef>
              <a:defRPr/>
            </a:pPr>
            <a:r>
              <a:rPr lang="ru-RU" sz="2667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ПОСЛАНИЯ Главы государства народу Казахстана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6705" y="-228305"/>
            <a:ext cx="821944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33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175402" y="524060"/>
            <a:ext cx="8856309" cy="6059172"/>
            <a:chOff x="3171546" y="550896"/>
            <a:chExt cx="8856309" cy="6059172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53F0E6F-8FB8-438D-7187-D30CF17CAA2B}"/>
                </a:ext>
              </a:extLst>
            </p:cNvPr>
            <p:cNvSpPr/>
            <p:nvPr/>
          </p:nvSpPr>
          <p:spPr>
            <a:xfrm>
              <a:off x="3171547" y="1981990"/>
              <a:ext cx="8758382" cy="70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40" fontAlgn="base">
                <a:defRPr/>
              </a:pP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Предстоит выработать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новую бюджетную политику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, бережливую и ответственную. Финансировать следует только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приоритетные направления и проекты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. Нужно разработать свод ключевых бюджетных коэффициентов и правил.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endParaRPr lang="ru-RU" sz="1467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4EE51DB-EE26-6DA5-1501-3DD2076F2251}"/>
                </a:ext>
              </a:extLst>
            </p:cNvPr>
            <p:cNvSpPr/>
            <p:nvPr/>
          </p:nvSpPr>
          <p:spPr>
            <a:xfrm>
              <a:off x="3171546" y="2846906"/>
              <a:ext cx="8856309" cy="185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 fontAlgn="base">
                <a:defRPr/>
              </a:pP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Для восстановления активов Национального фонда следует ускорить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внедрение бюджетного правила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. Соответствующие законодательные поправки должны быть приняты до конца нынешнего года.</a:t>
              </a:r>
            </a:p>
            <a:p>
              <a:pPr algn="just" defTabSz="1219170" fontAlgn="base">
                <a:defRPr/>
              </a:pP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 В целом стране необходим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свод правил по управлению государственными финансами: госдолгом, бюджетной политикой, Нацфондом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. Прошу Правительство и Национальный банк до конца года подготовить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Концепцию управления государственными финансами.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endParaRPr lang="ru-RU" sz="1333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/>
              </a:endParaRPr>
            </a:p>
            <a:p>
              <a:pPr algn="just" defTabSz="1219170" fontAlgn="base">
                <a:defRPr/>
              </a:pPr>
              <a:endParaRPr lang="ru-RU" sz="8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/>
              </a:endParaRPr>
            </a:p>
            <a:p>
              <a:pPr algn="just" defTabSz="1219170" fontAlgn="base">
                <a:defRPr/>
              </a:pP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Предстоит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упростить бюджетные процессы, 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кардинально снизить бюрократию в этом вопросе, расширить применение цифровых инструментов планирования и исполнения бюджета.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endParaRPr lang="ru-RU" sz="1333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B6EEF3F-5AD6-22D0-15AD-4C909A9FC102}"/>
                </a:ext>
              </a:extLst>
            </p:cNvPr>
            <p:cNvSpPr/>
            <p:nvPr/>
          </p:nvSpPr>
          <p:spPr>
            <a:xfrm>
              <a:off x="6668141" y="550896"/>
              <a:ext cx="838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ru-RU" sz="12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2019 год</a:t>
              </a:r>
              <a:endPara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57F9205-0827-CD84-AB6F-D6D9FD05A68A}"/>
                </a:ext>
              </a:extLst>
            </p:cNvPr>
            <p:cNvSpPr/>
            <p:nvPr/>
          </p:nvSpPr>
          <p:spPr>
            <a:xfrm>
              <a:off x="5732088" y="2672097"/>
              <a:ext cx="1847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endPara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97EDAD9-B820-9084-8CC8-96D8C651489C}"/>
                </a:ext>
              </a:extLst>
            </p:cNvPr>
            <p:cNvSpPr/>
            <p:nvPr/>
          </p:nvSpPr>
          <p:spPr>
            <a:xfrm>
              <a:off x="3171547" y="4908161"/>
              <a:ext cx="8856308" cy="912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 fontAlgn="base">
                <a:defRPr/>
              </a:pP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Модель бюджетной политики будет реформирована путем перехода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от «управления бюджетом» 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/>
              </a:r>
              <a:b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</a:b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к «управлению результатами.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endParaRPr lang="ru-RU" sz="1333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/>
              </a:endParaRPr>
            </a:p>
            <a:p>
              <a:pPr algn="just" defTabSz="1219170" fontAlgn="base">
                <a:defRPr/>
              </a:pP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Для эффективной реализации обозначенных подходов необходимо принять </a:t>
              </a:r>
              <a:b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</a:b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новый Бюджетный кодекс.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endParaRPr lang="ru-RU" sz="1333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081542D-19E9-52EC-5AC0-1C3ACAEB9D08}"/>
                </a:ext>
              </a:extLst>
            </p:cNvPr>
            <p:cNvSpPr/>
            <p:nvPr/>
          </p:nvSpPr>
          <p:spPr>
            <a:xfrm>
              <a:off x="6719506" y="5666815"/>
              <a:ext cx="838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ru-RU" sz="12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2023 год</a:t>
              </a:r>
              <a:endPara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B6EEF3F-5AD6-22D0-15AD-4C909A9FC102}"/>
                </a:ext>
              </a:extLst>
            </p:cNvPr>
            <p:cNvSpPr/>
            <p:nvPr/>
          </p:nvSpPr>
          <p:spPr>
            <a:xfrm>
              <a:off x="6719506" y="1720651"/>
              <a:ext cx="838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ru-RU" sz="12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2020 год</a:t>
              </a:r>
              <a:endPara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53F0E6F-8FB8-438D-7187-D30CF17CAA2B}"/>
                </a:ext>
              </a:extLst>
            </p:cNvPr>
            <p:cNvSpPr/>
            <p:nvPr/>
          </p:nvSpPr>
          <p:spPr>
            <a:xfrm>
              <a:off x="3171546" y="800495"/>
              <a:ext cx="8856309" cy="111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40" fontAlgn="base">
                <a:defRPr/>
              </a:pP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Сильный Президент – влиятельный Парламент – подотчетное Правительство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". </a:t>
              </a:r>
            </a:p>
            <a:p>
              <a:pPr algn="just" defTabSz="1219140" fontAlgn="base">
                <a:defRPr/>
              </a:pP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Наша общая задача – воплотить в жизнь концепцию "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Слышащего государства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", которое оперативно и эффективно реагирует на все конструктивные запросы граждан. Только путем постоянного диалога власти и общества можно построить гармоничное государство, встроенное в контекст современной геополитики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97EDAD9-B820-9084-8CC8-96D8C651489C}"/>
                </a:ext>
              </a:extLst>
            </p:cNvPr>
            <p:cNvSpPr/>
            <p:nvPr/>
          </p:nvSpPr>
          <p:spPr>
            <a:xfrm>
              <a:off x="3171546" y="5902374"/>
              <a:ext cx="8758382" cy="70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 fontAlgn="base">
                <a:defRPr/>
              </a:pP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…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новый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Бюджетный кодекс 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должен повысить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открытость, ответственность 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/>
              </a:r>
              <a:b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</a:b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и самостоятельность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 участников бюджетного процесса и что необходимо постоянно искать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новые инструменты и возможности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 для дальнейшего повышения </a:t>
              </a:r>
              <a:r>
                <a:rPr lang="ru-RU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эффективности </a:t>
              </a:r>
              <a:r>
                <a:rPr lang="ru-RU" sz="1333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бюджетной политики</a:t>
              </a:r>
              <a:r>
                <a:rPr lang="en-US" sz="1333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”</a:t>
              </a:r>
              <a:endParaRPr lang="ru-RU" sz="1333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081542D-19E9-52EC-5AC0-1C3ACAEB9D08}"/>
                </a:ext>
              </a:extLst>
            </p:cNvPr>
            <p:cNvSpPr/>
            <p:nvPr/>
          </p:nvSpPr>
          <p:spPr>
            <a:xfrm>
              <a:off x="6719506" y="4710576"/>
              <a:ext cx="838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ru-RU" sz="12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2022 год</a:t>
              </a:r>
              <a:endPara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19506" y="2646987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ru-RU" sz="12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  <a:sym typeface="Arial"/>
                </a:rPr>
                <a:t>2021 год</a:t>
              </a:r>
              <a:endPara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0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7051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97" name="Прямоугольник 27"/>
          <p:cNvSpPr>
            <a:spLocks noChangeArrowheads="1"/>
          </p:cNvSpPr>
          <p:nvPr/>
        </p:nvSpPr>
        <p:spPr bwMode="auto">
          <a:xfrm>
            <a:off x="295970" y="5854888"/>
            <a:ext cx="5024967" cy="297454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defTabSz="68897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89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89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89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89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897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897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897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897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8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333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Прогноз социально-экономического развития </a:t>
            </a:r>
          </a:p>
        </p:txBody>
      </p:sp>
      <p:grpSp>
        <p:nvGrpSpPr>
          <p:cNvPr id="136198" name="Группа 12"/>
          <p:cNvGrpSpPr>
            <a:grpSpLocks/>
          </p:cNvGrpSpPr>
          <p:nvPr/>
        </p:nvGrpSpPr>
        <p:grpSpPr bwMode="auto">
          <a:xfrm>
            <a:off x="190500" y="662023"/>
            <a:ext cx="11811000" cy="5614918"/>
            <a:chOff x="102338" y="442881"/>
            <a:chExt cx="8859491" cy="4211997"/>
          </a:xfrm>
        </p:grpSpPr>
        <p:sp>
          <p:nvSpPr>
            <p:cNvPr id="136200" name="TextBox 24"/>
            <p:cNvSpPr txBox="1">
              <a:spLocks noChangeArrowheads="1"/>
            </p:cNvSpPr>
            <p:nvPr/>
          </p:nvSpPr>
          <p:spPr bwMode="auto">
            <a:xfrm>
              <a:off x="102338" y="442881"/>
              <a:ext cx="8859491" cy="253964"/>
            </a:xfrm>
            <a:prstGeom prst="rect">
              <a:avLst/>
            </a:prstGeom>
            <a:noFill/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600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Управление госфинансами </a:t>
              </a:r>
              <a:r>
                <a:rPr lang="ru-RU" alt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в целях реализации положений КУГФ до 2030 года</a:t>
              </a:r>
            </a:p>
          </p:txBody>
        </p:sp>
        <p:sp>
          <p:nvSpPr>
            <p:cNvPr id="136201" name="Прямоугольник 25"/>
            <p:cNvSpPr>
              <a:spLocks noChangeArrowheads="1"/>
            </p:cNvSpPr>
            <p:nvPr/>
          </p:nvSpPr>
          <p:spPr bwMode="auto">
            <a:xfrm>
              <a:off x="102338" y="874764"/>
              <a:ext cx="2000530" cy="223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Система бюджетных правил </a:t>
              </a:r>
            </a:p>
          </p:txBody>
        </p:sp>
        <p:sp>
          <p:nvSpPr>
            <p:cNvPr id="136202" name="Прямоугольник 26"/>
            <p:cNvSpPr>
              <a:spLocks noChangeArrowheads="1"/>
            </p:cNvSpPr>
            <p:nvPr/>
          </p:nvSpPr>
          <p:spPr bwMode="auto">
            <a:xfrm>
              <a:off x="2188605" y="874764"/>
              <a:ext cx="1762372" cy="530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Управление долговыми обязательствами сектора госуправления</a:t>
              </a:r>
            </a:p>
          </p:txBody>
        </p:sp>
        <p:sp>
          <p:nvSpPr>
            <p:cNvPr id="136203" name="Прямоугольник 29"/>
            <p:cNvSpPr>
              <a:spLocks noChangeArrowheads="1"/>
            </p:cNvSpPr>
            <p:nvPr/>
          </p:nvSpPr>
          <p:spPr bwMode="auto">
            <a:xfrm>
              <a:off x="5851481" y="898580"/>
              <a:ext cx="1544853" cy="377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Аналитический отчет о бюджетных рисках </a:t>
              </a:r>
            </a:p>
          </p:txBody>
        </p:sp>
        <p:sp>
          <p:nvSpPr>
            <p:cNvPr id="136204" name="Прямоугольник 30"/>
            <p:cNvSpPr>
              <a:spLocks noChangeArrowheads="1"/>
            </p:cNvSpPr>
            <p:nvPr/>
          </p:nvSpPr>
          <p:spPr bwMode="auto">
            <a:xfrm>
              <a:off x="7502713" y="898580"/>
              <a:ext cx="1459116" cy="530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b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Аналитический отчет о налоговых расходах </a:t>
              </a:r>
            </a:p>
          </p:txBody>
        </p:sp>
        <p:sp>
          <p:nvSpPr>
            <p:cNvPr id="136205" name="TextBox 31"/>
            <p:cNvSpPr txBox="1">
              <a:spLocks noChangeArrowheads="1"/>
            </p:cNvSpPr>
            <p:nvPr/>
          </p:nvSpPr>
          <p:spPr bwMode="auto">
            <a:xfrm>
              <a:off x="2137799" y="1477787"/>
              <a:ext cx="1894152" cy="194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79388" indent="-179388" defTabSz="918610" fontAlgn="base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404040"/>
                </a:buClr>
                <a:tabLst>
                  <a:tab pos="179388" algn="l"/>
                </a:tabLst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ограничение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роста долговой нагрузки </a:t>
              </a: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на бюджет </a:t>
              </a:r>
            </a:p>
            <a:p>
              <a:pPr marL="179388" indent="-179388" defTabSz="918610" fontAlgn="base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404040"/>
                </a:buClr>
                <a:tabLst>
                  <a:tab pos="179388" algn="l"/>
                </a:tabLst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недопущение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дефолтов</a:t>
              </a:r>
            </a:p>
            <a:p>
              <a:pPr marL="179388" indent="-179388" defTabSz="918610" fontAlgn="base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404040"/>
                </a:buClr>
                <a:tabLst>
                  <a:tab pos="179388" algn="l"/>
                </a:tabLst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снижение валютных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рисков</a:t>
              </a:r>
            </a:p>
            <a:p>
              <a:pPr marL="179388" indent="-179388" defTabSz="918610" fontAlgn="base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404040"/>
                </a:buClr>
                <a:tabLst>
                  <a:tab pos="179388" algn="l"/>
                </a:tabLst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повышение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эффективности и дисциплины </a:t>
              </a: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использования внешних и внутренних заимствований</a:t>
              </a:r>
            </a:p>
          </p:txBody>
        </p:sp>
        <p:sp>
          <p:nvSpPr>
            <p:cNvPr id="136206" name="Прямоугольник 32"/>
            <p:cNvSpPr>
              <a:spLocks noChangeArrowheads="1"/>
            </p:cNvSpPr>
            <p:nvPr/>
          </p:nvSpPr>
          <p:spPr bwMode="auto">
            <a:xfrm>
              <a:off x="102338" y="1468690"/>
              <a:ext cx="2086267" cy="238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79388" indent="-179388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040"/>
                </a:buClr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планирование бюджета в рамках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бюджетных правил </a:t>
              </a: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по ограничению объема гарантированного трансферта и темпов роста расходов республиканского бюджета</a:t>
              </a:r>
            </a:p>
            <a:p>
              <a:pPr marL="179388" indent="-179388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  <a:p>
              <a:pPr marL="179388" indent="-179388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040"/>
                </a:buClr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регламентация случаев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отклонения от правил и возврата к первоначальной траектории</a:t>
              </a: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в случаях кризиса, ЧС и привлечения целевого трансферта из Национального фонда по поручениям Президента</a:t>
              </a:r>
            </a:p>
          </p:txBody>
        </p:sp>
        <p:sp>
          <p:nvSpPr>
            <p:cNvPr id="136209" name="Левая фигурная скобка 36"/>
            <p:cNvSpPr>
              <a:spLocks/>
            </p:cNvSpPr>
            <p:nvPr/>
          </p:nvSpPr>
          <p:spPr bwMode="auto">
            <a:xfrm rot="16200000">
              <a:off x="1892384" y="2210549"/>
              <a:ext cx="294742" cy="38218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63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/>
            </a:p>
          </p:txBody>
        </p:sp>
        <p:sp>
          <p:nvSpPr>
            <p:cNvPr id="136210" name="Левая фигурная скобка 37"/>
            <p:cNvSpPr>
              <a:spLocks/>
            </p:cNvSpPr>
            <p:nvPr/>
          </p:nvSpPr>
          <p:spPr bwMode="auto">
            <a:xfrm rot="16200000">
              <a:off x="7322499" y="2682986"/>
              <a:ext cx="234995" cy="2876953"/>
            </a:xfrm>
            <a:prstGeom prst="leftBrace">
              <a:avLst>
                <a:gd name="adj1" fmla="val 8332"/>
                <a:gd name="adj2" fmla="val 50000"/>
              </a:avLst>
            </a:prstGeom>
            <a:noFill/>
            <a:ln w="635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/>
            </a:p>
          </p:txBody>
        </p:sp>
        <p:sp>
          <p:nvSpPr>
            <p:cNvPr id="136211" name="Прямоугольник 38"/>
            <p:cNvSpPr>
              <a:spLocks noChangeArrowheads="1"/>
            </p:cNvSpPr>
            <p:nvPr/>
          </p:nvSpPr>
          <p:spPr bwMode="auto">
            <a:xfrm>
              <a:off x="6151560" y="4277876"/>
              <a:ext cx="2810269" cy="377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Представление в Парламент </a:t>
              </a:r>
              <a:br>
                <a:rPr lang="ru-RU" altLang="en-US" sz="1333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ru-RU" altLang="en-US" sz="1333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в составе материалов к проекту РБ</a:t>
              </a:r>
            </a:p>
          </p:txBody>
        </p:sp>
        <p:sp>
          <p:nvSpPr>
            <p:cNvPr id="136212" name="Прямоугольник 6"/>
            <p:cNvSpPr>
              <a:spLocks noChangeArrowheads="1"/>
            </p:cNvSpPr>
            <p:nvPr/>
          </p:nvSpPr>
          <p:spPr bwMode="auto">
            <a:xfrm>
              <a:off x="4031951" y="890642"/>
              <a:ext cx="1681398" cy="377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b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Долгосрочный прогноз </a:t>
              </a:r>
            </a:p>
            <a:p>
              <a:pPr algn="ctr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333" b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развития РК на 10 лет</a:t>
              </a:r>
            </a:p>
          </p:txBody>
        </p:sp>
        <p:sp>
          <p:nvSpPr>
            <p:cNvPr id="136213" name="Прямоугольник 8"/>
            <p:cNvSpPr>
              <a:spLocks noChangeArrowheads="1"/>
            </p:cNvSpPr>
            <p:nvPr/>
          </p:nvSpPr>
          <p:spPr bwMode="auto">
            <a:xfrm>
              <a:off x="3950705" y="1477057"/>
              <a:ext cx="1924320" cy="197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28594" indent="-228594" defTabSz="1219170" fontAlgn="base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404040"/>
                </a:buClr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разрабатывается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каждые три года </a:t>
              </a: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на базе различных сценариев: базовый, Нацплан развития, углеродной нейтральности и др.</a:t>
              </a:r>
            </a:p>
            <a:p>
              <a:pPr marL="228594" indent="-228594" defTabSz="1219170" fontAlgn="base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404040"/>
                </a:buClr>
              </a:pP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содержит информацию по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направлениям и динамике </a:t>
              </a:r>
              <a:r>
                <a:rPr lang="ru-RU" altLang="en-US" sz="1333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развития отраслей экономики и </a:t>
              </a:r>
              <a:r>
                <a:rPr lang="ru-RU" altLang="en-US" sz="1333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оценку устойчивости госфинансов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75689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2. ОСНОВЫ БЮДЖЕТНОЙ ПОЛИТИКИ: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инструменты управления госфинансами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830607" y="2040470"/>
            <a:ext cx="2142067" cy="34512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69863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26478" indent="-226478" defTabSz="918610" fontAlgn="base">
              <a:spcBef>
                <a:spcPct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ru-RU" altLang="ru-RU" sz="1333" b="1" dirty="0">
                <a:solidFill>
                  <a:srgbClr val="404040"/>
                </a:solidFill>
              </a:rPr>
              <a:t>анализ</a:t>
            </a:r>
            <a:r>
              <a:rPr lang="ru-RU" altLang="ru-RU" sz="1333" dirty="0">
                <a:solidFill>
                  <a:srgbClr val="404040"/>
                </a:solidFill>
              </a:rPr>
              <a:t> бюджетных рисков, влияющих на бюджет </a:t>
            </a:r>
          </a:p>
          <a:p>
            <a:pPr marL="226478" indent="-226478" defTabSz="918610" fontAlgn="base">
              <a:spcBef>
                <a:spcPct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ru-RU" altLang="ru-RU" sz="1333" b="1" dirty="0">
                <a:solidFill>
                  <a:srgbClr val="404040"/>
                </a:solidFill>
              </a:rPr>
              <a:t>включает</a:t>
            </a:r>
            <a:r>
              <a:rPr lang="ru-RU" altLang="ru-RU" sz="1333" dirty="0">
                <a:solidFill>
                  <a:srgbClr val="404040"/>
                </a:solidFill>
              </a:rPr>
              <a:t> макроэкономические, квазифискальные риски, риски финансового сектора, риски, связанные с долговыми обязательствами сектора госуправления и другие специфичные риски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0009525" y="2040470"/>
            <a:ext cx="2038733" cy="2220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69863" indent="-1698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26478" indent="-226478" defTabSz="918610" fontAlgn="base">
              <a:spcBef>
                <a:spcPct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ru-RU" altLang="ru-RU" sz="1333" dirty="0">
                <a:solidFill>
                  <a:srgbClr val="404040"/>
                </a:solidFill>
              </a:rPr>
              <a:t>раскрытие информации </a:t>
            </a:r>
            <a:r>
              <a:rPr lang="ru-RU" altLang="ru-RU" sz="1333" b="1" dirty="0">
                <a:solidFill>
                  <a:srgbClr val="404040"/>
                </a:solidFill>
              </a:rPr>
              <a:t>об упущенных доходах от налоговых льгот и освобождений</a:t>
            </a:r>
          </a:p>
          <a:p>
            <a:pPr marL="226478" indent="-226478" defTabSz="918610" fontAlgn="base">
              <a:spcBef>
                <a:spcPct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ru-RU" altLang="ru-RU" sz="1333" dirty="0">
                <a:solidFill>
                  <a:srgbClr val="404040"/>
                </a:solidFill>
              </a:rPr>
              <a:t>анализ </a:t>
            </a:r>
            <a:r>
              <a:rPr lang="ru-RU" altLang="ru-RU" sz="1333" b="1" dirty="0">
                <a:solidFill>
                  <a:srgbClr val="404040"/>
                </a:solidFill>
              </a:rPr>
              <a:t>эффективности и целесообразности </a:t>
            </a:r>
            <a:r>
              <a:rPr lang="ru-RU" altLang="ru-RU" sz="1333" dirty="0">
                <a:solidFill>
                  <a:srgbClr val="404040"/>
                </a:solidFill>
              </a:rPr>
              <a:t>налоговых льгот</a:t>
            </a: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5795" y="6294305"/>
            <a:ext cx="12191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solidFill>
                  <a:srgbClr val="44546A"/>
                </a:solidFill>
              </a:rPr>
              <a:t>данные инструменты являются требованиями международных стандартов, особенно важно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solidFill>
                  <a:srgbClr val="44546A"/>
                </a:solidFill>
              </a:rPr>
              <a:t>при </a:t>
            </a:r>
            <a:r>
              <a:rPr lang="ru-RU" altLang="ru-RU" sz="1200" b="1" i="1" dirty="0">
                <a:solidFill>
                  <a:srgbClr val="44546A"/>
                </a:solidFill>
              </a:rPr>
              <a:t>осуществлении рейтинга страны</a:t>
            </a:r>
            <a:r>
              <a:rPr lang="ru-RU" altLang="ru-RU" sz="1200" i="1" dirty="0">
                <a:solidFill>
                  <a:srgbClr val="44546A"/>
                </a:solidFill>
              </a:rPr>
              <a:t>, </a:t>
            </a:r>
            <a:r>
              <a:rPr lang="ru-RU" altLang="ru-RU" sz="1200" b="1" i="1" dirty="0">
                <a:solidFill>
                  <a:srgbClr val="44546A"/>
                </a:solidFill>
              </a:rPr>
              <a:t>заимствовании средств</a:t>
            </a:r>
            <a:endParaRPr lang="ru-RU" altLang="ru-RU" sz="1200" i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7051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6754" y="942908"/>
            <a:ext cx="11844352" cy="5890406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lvl1pPr marL="255588" indent="-255588" defTabSz="89852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14350" indent="-169863" defTabSz="89852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688975" defTabSz="89852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89852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89852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533"/>
              </a:spcAft>
              <a:buClrTx/>
            </a:pPr>
            <a:r>
              <a:rPr lang="ru-RU" altLang="ru-RU" sz="1600" b="1" dirty="0">
                <a:solidFill>
                  <a:srgbClr val="1F4E79"/>
                </a:solidFill>
              </a:rPr>
              <a:t>ПРЕДЛАГАЕТСЯ:</a:t>
            </a: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УЧАСТИЕ субъектов квазигосударственного сектора (СКС) в бюджетном процессе</a:t>
            </a:r>
          </a:p>
          <a:p>
            <a:pPr marL="745055" lvl="1" indent="-285750" algn="just" defTabSz="1198003" fontAlgn="base">
              <a:lnSpc>
                <a:spcPct val="112000"/>
              </a:lnSpc>
              <a:spcBef>
                <a:spcPct val="0"/>
              </a:spcBef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через планы развития или планы мероприятий в их реализацию</a:t>
            </a:r>
          </a:p>
          <a:p>
            <a:pPr marL="918610" lvl="2" algn="just" defTabSz="1198003" fontAlgn="base">
              <a:lnSpc>
                <a:spcPct val="112000"/>
              </a:lnSpc>
              <a:spcBef>
                <a:spcPct val="0"/>
              </a:spcBef>
              <a:spcAft>
                <a:spcPts val="500"/>
              </a:spcAft>
              <a:buClrTx/>
            </a:pPr>
            <a:r>
              <a:rPr lang="ru-RU" altLang="ru-RU" i="1" dirty="0">
                <a:solidFill>
                  <a:schemeClr val="tx1"/>
                </a:solidFill>
              </a:rPr>
              <a:t>документ на 5 лет, взаимоувязанный с планом развития госоргана, которым выделяются бюджетные средства (пополнение уставного капитала, бюджетный кредит, госзадание) </a:t>
            </a:r>
          </a:p>
          <a:p>
            <a:pPr marL="918610" lvl="2" algn="just" defTabSz="1198003" fontAlgn="base">
              <a:lnSpc>
                <a:spcPct val="112000"/>
              </a:lnSpc>
              <a:spcBef>
                <a:spcPct val="0"/>
              </a:spcBef>
              <a:spcAft>
                <a:spcPts val="500"/>
              </a:spcAft>
              <a:buClrTx/>
            </a:pPr>
            <a:r>
              <a:rPr lang="ru-RU" altLang="ru-RU" i="1" dirty="0">
                <a:solidFill>
                  <a:schemeClr val="tx1"/>
                </a:solidFill>
              </a:rPr>
              <a:t>предоставляется в составе бюджетного запроса и в составе материалов по проекту бюджета в Парламент</a:t>
            </a: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ДОКЛАД первых руководителей НУХ, НК, НХ </a:t>
            </a:r>
            <a:r>
              <a:rPr lang="ru-RU" altLang="ru-RU" sz="1600" dirty="0">
                <a:solidFill>
                  <a:schemeClr val="tx1"/>
                </a:solidFill>
              </a:rPr>
              <a:t>при защите бюджета и годового отчета в Парламенте</a:t>
            </a: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ПРОГНОЗИРОВАНИЕ их внешних займов </a:t>
            </a:r>
            <a:r>
              <a:rPr lang="ru-RU" altLang="ru-RU" sz="1600" dirty="0">
                <a:solidFill>
                  <a:schemeClr val="tx1"/>
                </a:solidFill>
              </a:rPr>
              <a:t>в составе ПСЭР </a:t>
            </a:r>
            <a:endParaRPr lang="en-US" altLang="ru-RU" sz="1600" dirty="0">
              <a:solidFill>
                <a:schemeClr val="tx1"/>
              </a:solidFill>
            </a:endParaRP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РАСШИРЕНИЕ сведений </a:t>
            </a:r>
            <a:r>
              <a:rPr lang="ru-RU" altLang="ru-RU" sz="1600" dirty="0">
                <a:solidFill>
                  <a:schemeClr val="tx1"/>
                </a:solidFill>
              </a:rPr>
              <a:t>по долговым обязательствам сектора госуправления по займам </a:t>
            </a:r>
            <a:r>
              <a:rPr lang="ru-RU" altLang="ru-RU" sz="1600" dirty="0" smtClean="0">
                <a:solidFill>
                  <a:schemeClr val="tx1"/>
                </a:solidFill>
              </a:rPr>
              <a:t>СКС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ВОЗВРАТ в соответствующий бюджет </a:t>
            </a:r>
            <a:r>
              <a:rPr lang="ru-RU" altLang="ru-RU" sz="1600" dirty="0">
                <a:solidFill>
                  <a:schemeClr val="tx1"/>
                </a:solidFill>
              </a:rPr>
              <a:t>по решению бюджетной комиссии остатков на КСН </a:t>
            </a:r>
            <a:r>
              <a:rPr lang="ru-RU" altLang="ru-RU" sz="1600" dirty="0" smtClean="0">
                <a:solidFill>
                  <a:schemeClr val="tx1"/>
                </a:solidFill>
              </a:rPr>
              <a:t>СКС </a:t>
            </a:r>
            <a:r>
              <a:rPr lang="ru-RU" altLang="ru-RU" sz="1600" dirty="0">
                <a:solidFill>
                  <a:schemeClr val="tx1"/>
                </a:solidFill>
              </a:rPr>
              <a:t>(сейчас согласно решению Совета директоров)</a:t>
            </a: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ОБСУЖДЕНИЕ результатов оценки по госимуществу </a:t>
            </a:r>
            <a:r>
              <a:rPr lang="ru-RU" altLang="ru-RU" sz="1600" dirty="0">
                <a:solidFill>
                  <a:schemeClr val="tx1"/>
                </a:solidFill>
              </a:rPr>
              <a:t>на общественных советах/Парламенте </a:t>
            </a: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РАЗРАБОТКА И ПРЕДОСТАВЛЕНИЕ Национального доклада </a:t>
            </a:r>
            <a:r>
              <a:rPr lang="ru-RU" altLang="ru-RU" sz="1600" dirty="0">
                <a:solidFill>
                  <a:schemeClr val="tx1"/>
                </a:solidFill>
              </a:rPr>
              <a:t>по управлению государственными активами и квазигосударственным сектором в Парламент в составе бюджетной документации и годового отчета</a:t>
            </a:r>
            <a:endParaRPr lang="en-US" altLang="ru-RU" sz="1600" dirty="0">
              <a:solidFill>
                <a:schemeClr val="tx1"/>
              </a:solidFill>
            </a:endParaRPr>
          </a:p>
          <a:p>
            <a:pPr marL="340775" indent="-340775" algn="just" defTabSz="1198003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РЕГУЛИРОВАНИЕ дивидендной политики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4874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2. ОСНОВЫ БЮДЖЕТНОЙ ПОЛИТИКИ –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подотчетность СКС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2F600E-D383-ABDD-D1FC-7A6BC7E12326}"/>
              </a:ext>
            </a:extLst>
          </p:cNvPr>
          <p:cNvSpPr/>
          <p:nvPr/>
        </p:nvSpPr>
        <p:spPr>
          <a:xfrm>
            <a:off x="190893" y="580625"/>
            <a:ext cx="1181021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 defTabSz="1199243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ОБЕСПЕЧЕНИЕ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сведений по бюджетным средствам, выделяемым СКС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4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7051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4874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2. ОСНОВЫ БЮДЖЕТНОЙ ПОЛИТИКИ –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консолидация госфинансов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00297" y="628301"/>
            <a:ext cx="11803319" cy="5506767"/>
            <a:chOff x="200297" y="628301"/>
            <a:chExt cx="11803319" cy="550676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64159" y="1149618"/>
              <a:ext cx="11739457" cy="3585288"/>
            </a:xfrm>
            <a:prstGeom prst="rect">
              <a:avLst/>
            </a:prstGeom>
          </p:spPr>
          <p:txBody>
            <a:bodyPr wrap="square" lIns="121615" tIns="60807" rIns="121615" bIns="60807">
              <a:spAutoFit/>
            </a:bodyPr>
            <a:lstStyle>
              <a:lvl1pPr marL="169863" indent="-169863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514350" indent="-169863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860425" indent="-169863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indent="0" algn="just" defTabSz="91861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ru-RU" altLang="ru-RU" sz="1800" b="1" dirty="0">
                  <a:solidFill>
                    <a:srgbClr val="1F4E79"/>
                  </a:solidFill>
                </a:rPr>
                <a:t>ПРЕДЛАГАЕТСЯ:</a:t>
              </a:r>
            </a:p>
            <a:p>
              <a:pPr marL="0" indent="0" algn="just" defTabSz="91861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ru-RU" altLang="ru-RU" sz="1800" b="1" u="sng" dirty="0">
                <a:solidFill>
                  <a:srgbClr val="1F4E79"/>
                </a:solidFill>
              </a:endParaRPr>
            </a:p>
            <a:p>
              <a:pPr marL="226478" indent="-226478" algn="just" defTabSz="918610" fontAlgn="base">
                <a:spcBef>
                  <a:spcPct val="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Ø"/>
              </a:pPr>
              <a:r>
                <a:rPr lang="ru-RU" altLang="ru-RU" sz="1800" b="1" dirty="0">
                  <a:solidFill>
                    <a:srgbClr val="1F4E79"/>
                  </a:solidFill>
                </a:rPr>
                <a:t>СОЗДАНИЕ методологической основы:</a:t>
              </a:r>
            </a:p>
            <a:p>
              <a:pPr marL="226478" indent="-226478" algn="just" defTabSz="918610" fontAlgn="base">
                <a:spcBef>
                  <a:spcPct val="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Ø"/>
              </a:pPr>
              <a:endParaRPr lang="ru-RU" altLang="ru-RU" sz="1800" b="1" dirty="0">
                <a:solidFill>
                  <a:srgbClr val="1F4E79"/>
                </a:solidFill>
              </a:endParaRPr>
            </a:p>
            <a:p>
              <a:pPr marL="685783" lvl="1" indent="-226478" algn="just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дальнейшее внедрение </a:t>
              </a:r>
              <a:r>
                <a:rPr lang="ru-RU" altLang="ru-RU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МСФООС</a:t>
              </a:r>
            </a:p>
            <a:p>
              <a:pPr marL="685783" lvl="1" indent="-226478" algn="just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формирование </a:t>
              </a:r>
              <a:r>
                <a:rPr lang="ru-RU" altLang="ru-RU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единого плана счетов</a:t>
              </a:r>
            </a:p>
            <a:p>
              <a:pPr marL="685783" lvl="1" indent="-226478" algn="just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 2027 года – формирование </a:t>
              </a:r>
              <a:r>
                <a:rPr lang="ru-RU" altLang="ru-RU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отчета по статистике госфинансов</a:t>
              </a:r>
            </a:p>
            <a:p>
              <a:pPr marL="685783" lvl="1" indent="-226478" algn="just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применение в бюджетном процессе </a:t>
              </a:r>
              <a:r>
                <a:rPr lang="ru-RU" altLang="ru-RU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прогнозной консолидированной финансовой отчетности</a:t>
              </a:r>
            </a:p>
            <a:p>
              <a:pPr marL="685783" lvl="1" indent="-226478" algn="just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отказ от нестандартных механизмов «</a:t>
              </a:r>
              <a:r>
                <a:rPr lang="ru-RU" altLang="ru-RU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целевой вклад</a:t>
              </a:r>
              <a:r>
                <a:rPr lang="ru-RU" alt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», «</a:t>
              </a:r>
              <a:r>
                <a:rPr lang="ru-RU" altLang="ru-RU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целевое перечисление</a:t>
              </a:r>
              <a:r>
                <a:rPr lang="ru-RU" alt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»</a:t>
              </a:r>
            </a:p>
            <a:p>
              <a:pPr marL="685783" lvl="1" indent="-226478" algn="just" defTabSz="91861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ru-RU" altLang="ru-RU" sz="1800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264159" y="5016749"/>
              <a:ext cx="4787896" cy="1118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endParaRPr lang="ru-RU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Обязательная публикация и применение </a:t>
              </a: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при планировании бюджета</a:t>
              </a: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endPara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7064470" y="5016749"/>
              <a:ext cx="4787896" cy="1118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endParaRPr lang="ru-RU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Соответствие международным стандартам и достаточный уровень открытости</a:t>
              </a: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endPara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297" y="4842356"/>
              <a:ext cx="11730446" cy="1398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264159" y="628301"/>
              <a:ext cx="11739456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ОБЕСПЕЧЕНИЕ </a:t>
              </a:r>
              <a:r>
                <a:rPr lang="ru-RU" alt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учета всех обязательств и активов сектора госуправления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9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551" y="-639233"/>
            <a:ext cx="1253067" cy="369023"/>
          </a:xfrm>
          <a:prstGeom prst="rect">
            <a:avLst/>
          </a:prstGeom>
          <a:noFill/>
        </p:spPr>
        <p:txBody>
          <a:bodyPr lIns="121615" tIns="60807" rIns="121615" bIns="60807">
            <a:spAutoFit/>
          </a:bodyPr>
          <a:lstStyle>
            <a:lvl1pPr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861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600" b="1">
                <a:solidFill>
                  <a:srgbClr val="385723"/>
                </a:solidFill>
              </a:rPr>
              <a:t>Эффект:</a:t>
            </a:r>
          </a:p>
        </p:txBody>
      </p:sp>
      <p:cxnSp>
        <p:nvCxnSpPr>
          <p:cNvPr id="13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9106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6282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8420" eaLnBrk="0" fontAlgn="base" hangingPunct="0">
              <a:lnSpc>
                <a:spcPct val="90000"/>
              </a:lnSpc>
              <a:spcAft>
                <a:spcPts val="272"/>
              </a:spcAft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2. ОСНОВЫ БЮДЖЕТНОЙ ПОЛИТИКИ – </a:t>
            </a: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Национальный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фонд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4780" y="553009"/>
            <a:ext cx="11978218" cy="5359814"/>
            <a:chOff x="144780" y="553009"/>
            <a:chExt cx="11978218" cy="53598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4780" y="984282"/>
              <a:ext cx="11978218" cy="4928541"/>
            </a:xfrm>
            <a:prstGeom prst="rect">
              <a:avLst/>
            </a:prstGeom>
          </p:spPr>
          <p:txBody>
            <a:bodyPr wrap="square" lIns="121615" tIns="60807" rIns="121615" bIns="60807">
              <a:spAutoFit/>
            </a:bodyPr>
            <a:lstStyle>
              <a:lvl1pPr marL="169863" indent="-169863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860425" indent="-169863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514350" indent="-17145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indent="0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400"/>
                </a:spcAft>
                <a:buClrTx/>
              </a:pPr>
              <a:r>
                <a:rPr lang="ru-RU" altLang="ru-RU" sz="1600" b="1" dirty="0">
                  <a:solidFill>
                    <a:srgbClr val="1F4E79"/>
                  </a:solidFill>
                </a:rPr>
                <a:t>ПРЕДЛАГАЕТСЯ:</a:t>
              </a: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Ø"/>
              </a:pPr>
              <a:r>
                <a:rPr lang="ru-RU" altLang="ru-RU" sz="1600" b="1" dirty="0">
                  <a:solidFill>
                    <a:srgbClr val="1F4E79"/>
                  </a:solidFill>
                </a:rPr>
                <a:t>ОГРАНИЧЕНИЕ на использование средств Нацфонда</a:t>
              </a:r>
              <a:r>
                <a:rPr lang="ru-RU" altLang="ru-RU" b="1" dirty="0">
                  <a:solidFill>
                    <a:srgbClr val="1F4E79"/>
                  </a:solidFill>
                </a:rPr>
                <a:t> </a:t>
              </a:r>
              <a:r>
                <a:rPr lang="ru-RU" altLang="ru-RU" i="1" dirty="0">
                  <a:solidFill>
                    <a:srgbClr val="1F4E79"/>
                  </a:solidFill>
                </a:rPr>
                <a:t>(из положений Концепции госфинансов до 2030 года)</a:t>
              </a:r>
              <a:r>
                <a:rPr lang="ru-RU" altLang="ru-RU" b="1" dirty="0">
                  <a:solidFill>
                    <a:srgbClr val="1F4E79"/>
                  </a:solidFill>
                </a:rPr>
                <a:t>:</a:t>
              </a: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Новые:</a:t>
              </a:r>
            </a:p>
            <a:p>
              <a:pPr marL="1206477" lvl="1" indent="-285750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Arial" panose="020B0604020202020204" pitchFamily="34" charset="0"/>
                <a:buChar char="›"/>
              </a:pP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запрет на инвестирование </a:t>
              </a: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во внутренние финансовые инструменты казахстанских эмитентов</a:t>
              </a: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ru-RU" altLang="ru-R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(за исключением приобретения долговых ценных бумаг ФНБ)</a:t>
              </a:r>
            </a:p>
            <a:p>
              <a:pPr marL="1206477" lvl="1" indent="-285750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Arial" panose="020B0604020202020204" pitchFamily="34" charset="0"/>
                <a:buChar char="›"/>
              </a:pP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запрет на финансирование текущих расходов бюджета</a:t>
              </a:r>
            </a:p>
            <a:p>
              <a:pPr marL="1206477" lvl="1" indent="-285750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Arial" panose="020B0604020202020204" pitchFamily="34" charset="0"/>
                <a:buChar char="›"/>
              </a:pP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ограничение на использование </a:t>
              </a: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целевыми ориентирами</a:t>
              </a:r>
              <a:endPara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Уточнение редакций действующих норм :</a:t>
              </a:r>
            </a:p>
            <a:p>
              <a:pPr marL="1206477" lvl="1" indent="-285750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Arial" panose="020B0604020202020204" pitchFamily="34" charset="0"/>
                <a:buChar char="›"/>
              </a:pP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на кредитование, в том числе за счет целевых трансфертов из Нацфонда</a:t>
              </a:r>
            </a:p>
            <a:p>
              <a:pPr marL="1206477" lvl="1" indent="-285750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Arial" panose="020B0604020202020204" pitchFamily="34" charset="0"/>
                <a:buChar char="›"/>
              </a:pP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 качестве обеспечения исполнения долговых обязательств</a:t>
              </a:r>
            </a:p>
            <a:p>
              <a:pPr marL="920727" lvl="1" indent="0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>
                  <a:schemeClr val="tx1">
                    <a:lumMod val="85000"/>
                    <a:lumOff val="15000"/>
                  </a:schemeClr>
                </a:buClr>
              </a:pPr>
              <a:endParaRPr lang="ru-RU" altLang="ru-RU" dirty="0"/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Ø"/>
              </a:pPr>
              <a:r>
                <a:rPr lang="ru-RU" altLang="ru-RU" sz="1600" b="1" dirty="0">
                  <a:solidFill>
                    <a:srgbClr val="1F4E79"/>
                  </a:solidFill>
                </a:rPr>
                <a:t>УСИЛЕНИЕ требований к финансированию расходов </a:t>
              </a:r>
              <a:r>
                <a:rPr lang="ru-RU" altLang="ru-RU" sz="1600" b="1" u="sng" dirty="0">
                  <a:solidFill>
                    <a:srgbClr val="1F4E79"/>
                  </a:solidFill>
                </a:rPr>
                <a:t>за счет целевого трансферта </a:t>
              </a:r>
              <a:r>
                <a:rPr lang="ru-RU" altLang="ru-RU" sz="1600" b="1" dirty="0">
                  <a:solidFill>
                    <a:srgbClr val="1F4E79"/>
                  </a:solidFill>
                </a:rPr>
                <a:t>из Нацфонда</a:t>
              </a:r>
              <a:r>
                <a:rPr lang="ru-RU" altLang="ru-RU" b="1" dirty="0">
                  <a:solidFill>
                    <a:srgbClr val="1F4E79"/>
                  </a:solidFill>
                </a:rPr>
                <a:t>: </a:t>
              </a: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направление только на развитие критической инфраструктуры, проекты общестранового значения </a:t>
              </a:r>
              <a:r>
                <a:rPr lang="ru-RU" altLang="ru-R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(даны критерии) </a:t>
              </a: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внедрение </a:t>
              </a: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ответственности первого руководителя АБП </a:t>
              </a: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за нецелевое использование целевого трансферта </a:t>
              </a: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Tx/>
                <a:buFont typeface="Arial" panose="020B0604020202020204" pitchFamily="34" charset="0"/>
                <a:buChar char="•"/>
              </a:pPr>
              <a:endParaRPr lang="ru-RU" altLang="ru-RU" dirty="0">
                <a:solidFill>
                  <a:srgbClr val="1F4E79"/>
                </a:solidFill>
              </a:endParaRP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Ø"/>
              </a:pPr>
              <a:r>
                <a:rPr lang="ru-RU" altLang="ru-RU" b="1" dirty="0">
                  <a:solidFill>
                    <a:srgbClr val="1F4E79"/>
                  </a:solidFill>
                </a:rPr>
                <a:t>ВКЛЮЧЕНИЕ</a:t>
              </a:r>
              <a:r>
                <a:rPr lang="ru-RU" altLang="ru-RU" sz="1600" b="1" dirty="0">
                  <a:solidFill>
                    <a:srgbClr val="1F4E79"/>
                  </a:solidFill>
                </a:rPr>
                <a:t> «Нацфонда детям»</a:t>
              </a:r>
              <a:r>
                <a:rPr lang="ru-RU" altLang="ru-RU" b="1" dirty="0">
                  <a:solidFill>
                    <a:srgbClr val="1F4E79"/>
                  </a:solidFill>
                </a:rPr>
                <a:t>:</a:t>
              </a: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ограничение </a:t>
              </a: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использования объемом целевых требований</a:t>
              </a:r>
            </a:p>
            <a:p>
              <a:pPr marL="226478" indent="-226478" defTabSz="918610" fontAlgn="base">
                <a:lnSpc>
                  <a:spcPct val="112000"/>
                </a:lnSpc>
                <a:spcBef>
                  <a:spcPct val="0"/>
                </a:spcBef>
                <a:spcAft>
                  <a:spcPts val="133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представление </a:t>
              </a:r>
              <a:r>
                <a:rPr lang="ru-RU" altLang="ru-R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 составе годового отчета об РБ информации по </a:t>
              </a:r>
              <a:r>
                <a:rPr lang="ru-RU" alt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инвестдоходу и «Нацфонду детям</a:t>
              </a:r>
              <a:r>
                <a:rPr lang="ru-RU" alt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»</a:t>
              </a:r>
              <a:endPara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144780" y="553009"/>
              <a:ext cx="1185883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r>
                <a:rPr lang="ru-RU" b="1" dirty="0">
                  <a:solidFill>
                    <a:srgbClr val="2540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УСИЛЕНИЕ сберегательной функции Национального фонда </a:t>
              </a:r>
              <a:endParaRPr lang="ru-RU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69239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6282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2. ОСНОВЫ БЮДЖЕТНОЙ ПОЛИТИКИ -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Специальный государственный фонд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4830" y="573576"/>
            <a:ext cx="11902335" cy="6163789"/>
            <a:chOff x="144830" y="573576"/>
            <a:chExt cx="11902335" cy="6163789"/>
          </a:xfrm>
        </p:grpSpPr>
        <p:sp>
          <p:nvSpPr>
            <p:cNvPr id="6" name="TextBox 5"/>
            <p:cNvSpPr txBox="1"/>
            <p:nvPr/>
          </p:nvSpPr>
          <p:spPr>
            <a:xfrm>
              <a:off x="264160" y="1041524"/>
              <a:ext cx="11739457" cy="42287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169863" indent="-169863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450850" indent="-106363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indent="0" algn="just" defTabSz="918610" fontAlgn="base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ru-RU" altLang="ru-RU" sz="1800" b="1" dirty="0">
                  <a:solidFill>
                    <a:srgbClr val="254061"/>
                  </a:solidFill>
                </a:rPr>
                <a:t>ПРЕДЛАГАЕТСЯ:</a:t>
              </a:r>
            </a:p>
            <a:p>
              <a:pPr marL="0" indent="0" algn="just" defTabSz="918610" fontAlgn="base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endParaRPr lang="ru-RU" altLang="ru-RU" sz="1800" b="1" u="sng" dirty="0">
                <a:solidFill>
                  <a:srgbClr val="254061"/>
                </a:solidFill>
              </a:endParaRPr>
            </a:p>
            <a:p>
              <a:pPr marL="226478" indent="-226478" algn="just" defTabSz="918610" fontAlgn="base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Ø"/>
              </a:pPr>
              <a:r>
                <a:rPr lang="ru-RU" altLang="ru-RU" sz="1800" b="1" dirty="0">
                  <a:solidFill>
                    <a:srgbClr val="254061"/>
                  </a:solidFill>
                </a:rPr>
                <a:t>ОБЪЕДИНЕНИЕ </a:t>
              </a:r>
              <a:r>
                <a:rPr lang="ru-RU" altLang="ru-RU" sz="1800" b="1" dirty="0">
                  <a:solidFill>
                    <a:srgbClr val="5B9BD5"/>
                  </a:solidFill>
                </a:rPr>
                <a:t>«Фонда поддержки инфраструктуры образования»                                                                                                            </a:t>
              </a:r>
            </a:p>
            <a:p>
              <a:pPr marL="0" indent="0" algn="just" defTabSz="918610" fontAlgn="base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ru-RU" altLang="ru-RU" sz="1800" b="1" dirty="0">
                  <a:solidFill>
                    <a:srgbClr val="5B9BD5"/>
                  </a:solidFill>
                </a:rPr>
                <a:t>                                 </a:t>
              </a:r>
              <a:r>
                <a:rPr lang="kk-KZ" altLang="ru-RU" sz="1800" b="1" dirty="0">
                  <a:solidFill>
                    <a:srgbClr val="5B9BD5"/>
                  </a:solidFill>
                </a:rPr>
                <a:t>и нового «Специального государственного фонда» </a:t>
              </a:r>
            </a:p>
            <a:p>
              <a:pPr marL="0" indent="0" algn="just" defTabSz="918610" fontAlgn="base">
                <a:lnSpc>
                  <a:spcPct val="112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endParaRPr lang="kk-KZ" altLang="ru-RU" sz="1800" b="1" dirty="0">
                <a:solidFill>
                  <a:srgbClr val="5B9BD5"/>
                </a:solidFill>
              </a:endParaRPr>
            </a:p>
            <a:p>
              <a:pPr marL="226478" indent="-226478" algn="just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Ø"/>
              </a:pPr>
              <a:r>
                <a:rPr lang="ru-RU" altLang="ru-RU" sz="1600" b="1" dirty="0">
                  <a:solidFill>
                    <a:srgbClr val="254061"/>
                  </a:solidFill>
                </a:rPr>
                <a:t>Источники поступлений </a:t>
              </a:r>
              <a:r>
                <a:rPr lang="ru-RU" altLang="ru-RU" sz="1600" dirty="0">
                  <a:solidFill>
                    <a:srgbClr val="254061"/>
                  </a:solidFill>
                </a:rPr>
                <a:t>в Фонд:</a:t>
              </a:r>
            </a:p>
            <a:p>
              <a:pPr marL="601118" lvl="1" indent="-141814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деньги,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ранее поступившие </a:t>
              </a: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«Фонд поддержки инфраструктуры образования»</a:t>
              </a:r>
            </a:p>
            <a:p>
              <a:pPr marL="601118" lvl="1" indent="-141814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деньги, поступившие от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реализации имущества </a:t>
              </a: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согласно закону о возврате незаконно приобретенных активов</a:t>
              </a:r>
            </a:p>
            <a:p>
              <a:pPr marL="226478" indent="-226478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Ø"/>
              </a:pPr>
              <a:r>
                <a:rPr lang="ru-RU" altLang="ru-RU" sz="1600" b="1" dirty="0">
                  <a:solidFill>
                    <a:srgbClr val="254061"/>
                  </a:solidFill>
                </a:rPr>
                <a:t>Расходование </a:t>
              </a:r>
              <a:r>
                <a:rPr lang="ru-RU" altLang="ru-RU" sz="1600" dirty="0">
                  <a:solidFill>
                    <a:srgbClr val="254061"/>
                  </a:solidFill>
                </a:rPr>
                <a:t>Фонда:</a:t>
              </a:r>
            </a:p>
            <a:p>
              <a:pPr marL="601118" lvl="1" indent="-141814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социальные</a:t>
              </a: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проекты</a:t>
              </a:r>
            </a:p>
            <a:p>
              <a:pPr marL="601118" lvl="1" indent="-141814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экономические</a:t>
              </a: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проекты</a:t>
              </a:r>
            </a:p>
            <a:p>
              <a:pPr marL="601118" lvl="1" indent="-141814" defTabSz="91861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как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трансферт</a:t>
              </a:r>
              <a:r>
                <a:rPr lang="ru-RU" alt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в республиканский бюджет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264160" y="5337773"/>
              <a:ext cx="5145761" cy="9028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endParaRPr lang="ru-RU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Компонент блочного бюджета </a:t>
              </a:r>
              <a:r>
                <a:rPr lang="ru-RU" sz="16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(Сингапур)</a:t>
              </a: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endPara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6901403" y="5337773"/>
              <a:ext cx="5145761" cy="9028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endParaRPr lang="ru-RU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>
                <a:defRPr/>
              </a:pP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Регуляторная роль </a:t>
              </a:r>
              <a:r>
                <a:rPr lang="ru-RU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(буферная подушка)</a:t>
              </a:r>
            </a:p>
            <a:p>
              <a:pPr algn="ctr" defTabSz="1199243">
                <a:defRPr/>
              </a:pPr>
              <a:r>
                <a:rPr lang="ru-RU" sz="16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endPara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830" y="5187719"/>
              <a:ext cx="11902335" cy="37056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1840193" y="6398811"/>
              <a:ext cx="8511611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r>
                <a:rPr lang="ru-RU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Отчетность в составе годового отчета об исполнении РБ 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E2F600E-D383-ABDD-D1FC-7A6BC7E12326}"/>
                </a:ext>
              </a:extLst>
            </p:cNvPr>
            <p:cNvSpPr/>
            <p:nvPr/>
          </p:nvSpPr>
          <p:spPr>
            <a:xfrm>
              <a:off x="264160" y="573576"/>
              <a:ext cx="11739457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>
                <a:defRPr/>
              </a:pP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ОБЕСПЕЧЕНИЕ</a:t>
              </a:r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гарантии финансирования социальных и экономических проектов </a:t>
              </a:r>
              <a:endPara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6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7836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15" name="Прямоугольник 4"/>
          <p:cNvSpPr>
            <a:spLocks noChangeArrowheads="1"/>
          </p:cNvSpPr>
          <p:nvPr/>
        </p:nvSpPr>
        <p:spPr bwMode="auto">
          <a:xfrm>
            <a:off x="78317" y="1828800"/>
            <a:ext cx="609600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altLang="ru-RU" sz="1867"/>
          </a:p>
        </p:txBody>
      </p:sp>
      <p:sp>
        <p:nvSpPr>
          <p:cNvPr id="7" name="TextBox 6"/>
          <p:cNvSpPr txBox="1"/>
          <p:nvPr/>
        </p:nvSpPr>
        <p:spPr>
          <a:xfrm>
            <a:off x="173899" y="1028924"/>
            <a:ext cx="11829719" cy="5153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171450" indent="-1714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49263" indent="-1841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r>
              <a:rPr lang="ru-RU" altLang="ru-RU" sz="1600" b="1" dirty="0">
                <a:solidFill>
                  <a:srgbClr val="1F4E79"/>
                </a:solidFill>
              </a:rPr>
              <a:t>ПРЕДЛАГАЕТСЯ:</a:t>
            </a:r>
          </a:p>
          <a:p>
            <a:pPr marL="228594" indent="-228594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АНАЛИЗ налогового разрыва и потенциала </a:t>
            </a:r>
            <a:r>
              <a:rPr lang="ru-RU" altLang="ru-RU" sz="1600" dirty="0">
                <a:solidFill>
                  <a:schemeClr val="tx1"/>
                </a:solidFill>
              </a:rPr>
              <a:t>в составе аналитического отчета </a:t>
            </a:r>
            <a:r>
              <a:rPr lang="ru-RU" altLang="ru-RU" sz="1600" b="1" dirty="0">
                <a:solidFill>
                  <a:schemeClr val="tx1"/>
                </a:solidFill>
              </a:rPr>
              <a:t>о налоговых расходах</a:t>
            </a:r>
          </a:p>
          <a:p>
            <a:pPr marL="228594" indent="-228594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ПРОЗРАЧНОСТЬ</a:t>
            </a:r>
            <a:r>
              <a:rPr lang="ru-RU" altLang="ru-RU" sz="1600" dirty="0">
                <a:solidFill>
                  <a:srgbClr val="1F4E79"/>
                </a:solidFill>
              </a:rPr>
              <a:t> по отчислениям, которые поступают в бюджет или проходят вне бюджета: </a:t>
            </a:r>
            <a:endParaRPr lang="ru-RU" altLang="ru-RU" sz="1600" b="1" dirty="0">
              <a:solidFill>
                <a:srgbClr val="1F4E79"/>
              </a:solidFill>
            </a:endParaRPr>
          </a:p>
          <a:p>
            <a:pPr marL="599002" lvl="1" indent="-245527" defTabSz="121917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включение информации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отчислениям </a:t>
            </a:r>
            <a:r>
              <a:rPr lang="ru-RU" alt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недропользователей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план развития региона, проект местного бюджета и годовой отчет</a:t>
            </a:r>
          </a:p>
          <a:p>
            <a:pPr marL="599002" lvl="1" indent="-245527" defTabSz="121917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введение понятия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«Специальные поступления» </a:t>
            </a:r>
          </a:p>
          <a:p>
            <a:pPr marL="599002" lvl="1" indent="-245527" defTabSz="121917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мониторинг, отчетность и публикации обязательств </a:t>
            </a:r>
            <a:r>
              <a:rPr lang="ru-RU" alt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договорам, контрактам, соглашениям, меморандумам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направленным на предоставление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имущественных и неимущественных благ государству или региону, в том числе в денежной форме</a:t>
            </a:r>
          </a:p>
          <a:p>
            <a:pPr marL="228594" indent="-228594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1F4E79"/>
                </a:solidFill>
              </a:rPr>
              <a:t>РАСПРЕДЕЛЕНИЕ между уровнями бюджета</a:t>
            </a:r>
            <a:endParaRPr lang="ru-RU" altLang="ru-RU" sz="1600" dirty="0">
              <a:solidFill>
                <a:srgbClr val="1F4E79"/>
              </a:solidFill>
            </a:endParaRPr>
          </a:p>
          <a:p>
            <a:pPr marL="599002" lvl="1" indent="-245527" defTabSz="121917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поступают в МБ: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поступления денег от </a:t>
            </a:r>
            <a:r>
              <a:rPr lang="ru-RU" altLang="ru-RU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платы за негативное воздействие на окружающую среду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от недропользователей на социально-экономическое развитие региона, развитие его инфраструктуры</a:t>
            </a:r>
          </a:p>
          <a:p>
            <a:pPr marL="599002" lvl="1" indent="-245527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дополнительно предлагается отчислять: </a:t>
            </a:r>
          </a:p>
          <a:p>
            <a:pPr marL="1292739" lvl="2" indent="-245527" defTabSz="121917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›"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РБ: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отчисления недропользователей на научно-исследовательские, научно-технические и опытно-конструкторские работы на территории РК;</a:t>
            </a:r>
          </a:p>
          <a:p>
            <a:pPr marL="1292739" lvl="2" indent="-245527" defTabSz="121917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›"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МБ: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отчисления недропользователей на финансирование обучения казахстанских кадров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6282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420" eaLnBrk="0" fontAlgn="base" hangingPunct="0">
              <a:lnSpc>
                <a:spcPct val="90000"/>
              </a:lnSpc>
              <a:spcAft>
                <a:spcPts val="272"/>
              </a:spcAft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3.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ПОДОТЧЕТНОСТЬ 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ДОХОДНОЙ ЧАСТИ БЮДЖЕТА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2F600E-D383-ABDD-D1FC-7A6BC7E12326}"/>
              </a:ext>
            </a:extLst>
          </p:cNvPr>
          <p:cNvSpPr/>
          <p:nvPr/>
        </p:nvSpPr>
        <p:spPr>
          <a:xfrm>
            <a:off x="173900" y="573575"/>
            <a:ext cx="11829718" cy="3693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11992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ПОЛНЫЙ учет доходов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16245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9106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4779" y="1012157"/>
            <a:ext cx="11978218" cy="5117952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lvl1pPr marL="169863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860425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4350" indent="-17145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ru-RU" altLang="ru-RU" sz="1800" b="1" i="0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ПРЕДЛАГАЕТСЯ:</a:t>
            </a:r>
          </a:p>
          <a:p>
            <a:pPr marL="0" marR="0" lvl="0" indent="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tabLst/>
              <a:defRPr/>
            </a:pPr>
            <a:endParaRPr kumimoji="0" lang="ru-RU" altLang="ru-RU" sz="800" b="1" i="0" u="sng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6478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>
                <a:solidFill>
                  <a:srgbClr val="1F4E79"/>
                </a:solidFill>
              </a:rPr>
              <a:t>ПРИВЯЗКА БЮДЖЕТА </a:t>
            </a:r>
            <a:r>
              <a:rPr lang="ru-RU" altLang="ru-RU" sz="1600" dirty="0">
                <a:solidFill>
                  <a:srgbClr val="1F4E79"/>
                </a:solidFill>
              </a:rPr>
              <a:t>только к ПЛАНУ РАЗВИТИЯ региона с составлением инвестиционного плана на базе минимальных стандартов и системы региональных стандартов</a:t>
            </a:r>
          </a:p>
          <a:p>
            <a:pPr marL="0" indent="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defRPr/>
            </a:pPr>
            <a:endParaRPr lang="ru-RU" altLang="ru-RU" sz="1600" b="1" dirty="0">
              <a:solidFill>
                <a:srgbClr val="1F4E79"/>
              </a:solidFill>
            </a:endParaRPr>
          </a:p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sym typeface="Arial" panose="020B0604020202020204" pitchFamily="34" charset="0"/>
              </a:rPr>
              <a:t>ПО ДОХОДАМ:</a:t>
            </a: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передача</a:t>
            </a:r>
            <a:r>
              <a:rPr kumimoji="0" lang="ru-RU" altLang="ru-RU" sz="1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 </a:t>
            </a:r>
            <a:r>
              <a:rPr kumimoji="0" lang="ru-RU" altLang="ru-RU" sz="1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отдельных поступлений в местные бюджеты</a:t>
            </a:r>
            <a:endParaRPr kumimoji="0" lang="ru-RU" altLang="ru-RU" sz="1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пересмотр функций 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между уровнями госуправления (адмреформа)</a:t>
            </a:r>
          </a:p>
          <a:p>
            <a:pPr marL="920727" marR="0" lvl="1" indent="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SzTx/>
              <a:tabLst/>
              <a:defRPr/>
            </a:pP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sym typeface="Arial" panose="020B0604020202020204" pitchFamily="34" charset="0"/>
              </a:rPr>
              <a:t>ПО РАСХОДАМ: </a:t>
            </a: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системы региональных стандартов при планировании и мониторинге уровня жизни в регионах </a:t>
            </a: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ревизия НПА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сфере базовых нормативов (сетей)</a:t>
            </a: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приоритетное финансирование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начатых проектов</a:t>
            </a: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выделение целевых трансфертов на развитие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на критическую инфраструктуру и проекты общестранового значения </a:t>
            </a: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введение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солидарной ответственности ЦГО и МИО за достижение результатов от использования ЦТР</a:t>
            </a:r>
          </a:p>
          <a:p>
            <a:pPr marL="917040" lvl="1" indent="-226478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усиление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роли ревизионных комиссий при рассмотрении местных бюджетов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6282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4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МЕЖБЮДЖЕТНЫЕ ОТНОШЕНИЯ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2F600E-D383-ABDD-D1FC-7A6BC7E12326}"/>
              </a:ext>
            </a:extLst>
          </p:cNvPr>
          <p:cNvSpPr/>
          <p:nvPr/>
        </p:nvSpPr>
        <p:spPr>
          <a:xfrm>
            <a:off x="264161" y="635928"/>
            <a:ext cx="117394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 defTabSz="1199243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СНИЖЕНИЕ диспропорции в региональном развитии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6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7245" y="-28409"/>
            <a:ext cx="119429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420" eaLnBrk="0" fontAlgn="base" hangingPunct="0">
              <a:lnSpc>
                <a:spcPct val="90000"/>
              </a:lnSpc>
              <a:spcAft>
                <a:spcPts val="272"/>
              </a:spcAft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4.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МЕЖБЮДЖЕТНЫЕ ОТНОШЕНИЯ – </a:t>
            </a:r>
            <a:r>
              <a:rPr lang="ru-RU" sz="2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проект инвестиционного плана МИИР/области</a:t>
            </a:r>
          </a:p>
        </p:txBody>
      </p:sp>
      <p:cxnSp>
        <p:nvCxnSpPr>
          <p:cNvPr id="20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1" y="337280"/>
            <a:ext cx="1225137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581" y="315538"/>
            <a:ext cx="12050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44546A"/>
                </a:solidFill>
                <a:latin typeface="Arial"/>
                <a:cs typeface="Arial"/>
                <a:sym typeface="Arial"/>
              </a:rPr>
              <a:t>Концепция развития транспортно-логистического потенциала Республики Казахстан до 2030 года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65563" y="1075134"/>
            <a:ext cx="1845015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t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Местная сеть</a:t>
            </a:r>
          </a:p>
          <a:p>
            <a:pPr defTabSz="1219170" fontAlgn="t">
              <a:buClr>
                <a:srgbClr val="000000"/>
              </a:buClr>
              <a:defRPr/>
            </a:pPr>
            <a:r>
              <a:rPr lang="ru-RU" sz="3733" b="1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71,0 </a:t>
            </a:r>
            <a:endParaRPr lang="ru-RU" sz="1200" b="1" kern="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744" y="562668"/>
            <a:ext cx="3361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t"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70AD47">
                    <a:lumMod val="50000"/>
                  </a:srgbClr>
                </a:solidFill>
                <a:latin typeface="Arial"/>
                <a:cs typeface="Arial"/>
                <a:sym typeface="Arial"/>
              </a:rPr>
              <a:t>Целевые индикаторы до 2030 года: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744" y="823145"/>
            <a:ext cx="12400824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defTabSz="1219170" fontAlgn="t">
              <a:buClr>
                <a:srgbClr val="44546A"/>
              </a:buClr>
              <a:buFont typeface="Arial" panose="020B0604020202020204" pitchFamily="34" charset="0"/>
              <a:buChar char="•"/>
              <a:defRPr/>
            </a:pPr>
            <a:r>
              <a:rPr lang="ru-RU" sz="1333" b="1" kern="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Приведение и содержание не менее 95% сети автодорог областного </a:t>
            </a:r>
            <a:r>
              <a:rPr lang="ru-RU" sz="133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</a:t>
            </a:r>
            <a:r>
              <a:rPr lang="ru-RU" sz="1333" b="1" kern="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районного значения </a:t>
            </a:r>
            <a:r>
              <a:rPr lang="ru-RU" sz="1333" b="1" u="sng" kern="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нормативном техническом состоянии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721" y="1523423"/>
            <a:ext cx="364180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kk-KZ" sz="1867" b="1" kern="0" dirty="0">
                <a:solidFill>
                  <a:srgbClr val="44546A"/>
                </a:solidFill>
                <a:latin typeface="Arial"/>
                <a:cs typeface="Arial"/>
                <a:sym typeface="Arial"/>
              </a:rPr>
              <a:t>86</a:t>
            </a:r>
            <a:r>
              <a:rPr lang="ru-RU" sz="1867" b="1" kern="0" dirty="0">
                <a:solidFill>
                  <a:srgbClr val="44546A"/>
                </a:solidFill>
                <a:latin typeface="Arial"/>
                <a:cs typeface="Arial"/>
                <a:sym typeface="Arial"/>
              </a:rPr>
              <a:t>%     87%     88%           </a:t>
            </a:r>
            <a:r>
              <a:rPr lang="ru-RU" sz="2133" b="1" kern="0" dirty="0">
                <a:solidFill>
                  <a:srgbClr val="70AD47">
                    <a:lumMod val="50000"/>
                  </a:srgbClr>
                </a:solidFill>
                <a:latin typeface="Arial"/>
                <a:cs typeface="Arial"/>
                <a:sym typeface="Arial"/>
              </a:rPr>
              <a:t>95%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78" y="1102186"/>
            <a:ext cx="41881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1867" b="1" kern="0" dirty="0">
                <a:solidFill>
                  <a:srgbClr val="44546A"/>
                </a:solidFill>
                <a:latin typeface="Arial"/>
                <a:cs typeface="Arial"/>
                <a:sym typeface="Arial"/>
              </a:rPr>
              <a:t>2023 г. 2024 г. 2025 г.       2030 г.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59286" y="1801967"/>
            <a:ext cx="106792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t">
              <a:buClr>
                <a:srgbClr val="000000"/>
              </a:buClr>
              <a:defRPr/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тыс. км</a:t>
            </a:r>
            <a:endParaRPr lang="ru-RU" sz="1200" b="1" kern="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/>
          </p:nvPr>
        </p:nvGraphicFramePr>
        <p:xfrm>
          <a:off x="5422591" y="1067688"/>
          <a:ext cx="6538207" cy="5770203"/>
        </p:xfrm>
        <a:graphic>
          <a:graphicData uri="http://schemas.openxmlformats.org/drawingml/2006/table">
            <a:tbl>
              <a:tblPr/>
              <a:tblGrid>
                <a:gridCol w="6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8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7288">
                <a:tc>
                  <a:txBody>
                    <a:bodyPr/>
                    <a:lstStyle/>
                    <a:p>
                      <a:pPr marL="0" marR="0" indent="0" algn="ctr" defTabSz="6854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1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000" b="1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Наименование областей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6854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Сеть,</a:t>
                      </a:r>
                      <a:b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</a:p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2023 г.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2024 г.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2025 г.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43">
                <a:tc rowSpan="2"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>
                        <a:solidFill>
                          <a:srgbClr val="44546A"/>
                        </a:solidFill>
                        <a:latin typeface="Arial"/>
                      </a:endParaRP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ru-RU" sz="800" b="1" i="0" u="none" strike="noStrike" dirty="0">
                        <a:solidFill>
                          <a:srgbClr val="44546A"/>
                        </a:solidFill>
                        <a:latin typeface="Arial"/>
                      </a:endParaRPr>
                    </a:p>
                  </a:txBody>
                  <a:tcPr marL="4048" marR="4048" marT="40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норм., %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из них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в неудов сост., %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норм., %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норм., %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в хор сост., %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в удов сост., %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89366"/>
                  </a:ext>
                </a:extLst>
              </a:tr>
              <a:tr h="23412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ru-RU" sz="800" b="1" i="0" u="none" strike="noStrike" dirty="0">
                        <a:solidFill>
                          <a:srgbClr val="44546A"/>
                        </a:solidFill>
                        <a:latin typeface="Arial"/>
                      </a:endParaRPr>
                    </a:p>
                  </a:txBody>
                  <a:tcPr marL="4048" marR="4048" marT="40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>
                        <a:solidFill>
                          <a:srgbClr val="44546A"/>
                        </a:solidFill>
                        <a:latin typeface="Arial"/>
                      </a:endParaRP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>
                        <a:solidFill>
                          <a:srgbClr val="44546A"/>
                        </a:solidFill>
                        <a:latin typeface="Arial"/>
                      </a:endParaRPr>
                    </a:p>
                  </a:txBody>
                  <a:tcPr marL="5397" marR="5397" marT="5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4F81BD"/>
                          </a:solidFill>
                          <a:latin typeface="Arial"/>
                        </a:rPr>
                        <a:t>Атырауская: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44546A"/>
                          </a:solidFill>
                          <a:latin typeface="Arial"/>
                        </a:rPr>
                        <a:t>1 927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Областные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Районные, из них: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1 089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Махамбетский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44546A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Индерский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44546A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Макатский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Исатайский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Курмангазинский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44546A"/>
                          </a:solidFill>
                          <a:latin typeface="Arial"/>
                        </a:rPr>
                        <a:t>186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Кызылкогинский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44546A"/>
                          </a:solidFill>
                          <a:latin typeface="Arial"/>
                        </a:rPr>
                        <a:t>149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Жылыойский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390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4F81BD"/>
                          </a:solidFill>
                          <a:latin typeface="Arial"/>
                        </a:rPr>
                        <a:t>Туркестанская: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44546A"/>
                          </a:solidFill>
                          <a:latin typeface="Arial"/>
                        </a:rPr>
                        <a:t>5 756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Областные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4 030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Районные, из них: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1 726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Байдибекский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Казыгуртский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Мактааральский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Жетысайский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Ордабасинский 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Отырарский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Сайрамский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Сарыагашский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Келесский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Созакский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Толебийский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Тюлькубасский 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Шардаринский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Сауранский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г.Арыс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43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5397" marR="5397" marT="5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г.Кентау 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426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44546A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5397" marR="5397" marT="53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66720" y="3681341"/>
            <a:ext cx="5319680" cy="338554"/>
          </a:xfrm>
          <a:prstGeom prst="rect">
            <a:avLst/>
          </a:prstGeom>
          <a:noFill/>
          <a:ln w="31750" cmpd="dbl"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44546A"/>
                </a:solidFill>
                <a:latin typeface="Arial"/>
                <a:cs typeface="Arial"/>
                <a:sym typeface="Arial"/>
              </a:rPr>
              <a:t>Карта приоритетных и проблемных зон</a:t>
            </a: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2745712" y="3247021"/>
            <a:ext cx="173875" cy="630724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9801" tIns="59900" rIns="119801" bIns="59900" rtlCol="0" anchor="ctr"/>
          <a:lstStyle/>
          <a:p>
            <a:pPr algn="ctr" defTabSz="1199505">
              <a:defRPr/>
            </a:pPr>
            <a:endParaRPr lang="en-US" sz="2400" kern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5859" y="6261376"/>
            <a:ext cx="420884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333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Охват всех населенных пунктов круглогодичным безопасным автосообщением</a:t>
            </a:r>
          </a:p>
        </p:txBody>
      </p:sp>
      <p:sp>
        <p:nvSpPr>
          <p:cNvPr id="43" name="Стрелка вправо 42"/>
          <p:cNvSpPr/>
          <p:nvPr/>
        </p:nvSpPr>
        <p:spPr>
          <a:xfrm rot="5400000">
            <a:off x="2682041" y="4454728"/>
            <a:ext cx="137116" cy="65586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9801" tIns="59900" rIns="119801" bIns="59900" rtlCol="0" anchor="ctr"/>
          <a:lstStyle/>
          <a:p>
            <a:pPr algn="ctr" defTabSz="1199505">
              <a:defRPr/>
            </a:pPr>
            <a:endParaRPr lang="en-US" sz="2400" kern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2673345" y="5059450"/>
            <a:ext cx="173875" cy="630724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9801" tIns="59900" rIns="119801" bIns="59900" rtlCol="0" anchor="ctr"/>
          <a:lstStyle/>
          <a:p>
            <a:pPr algn="ctr" defTabSz="1199505">
              <a:defRPr/>
            </a:pPr>
            <a:endParaRPr lang="en-US" sz="2400" kern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6043" y="4787421"/>
            <a:ext cx="493324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333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Пересмотр нормативов финансирования с отходом от практики применения базовых расценок 2001 года</a:t>
            </a: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2701444" y="5884434"/>
            <a:ext cx="173875" cy="630724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9801" tIns="59900" rIns="119801" bIns="59900" rtlCol="0" anchor="ctr"/>
          <a:lstStyle/>
          <a:p>
            <a:pPr algn="ctr" defTabSz="1199505">
              <a:defRPr/>
            </a:pPr>
            <a:endParaRPr lang="en-US" sz="2400" kern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5405084"/>
            <a:ext cx="54864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333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Увеличение протяженности автодорог областного и районного значения, соответствующих требованиям ТР ТС 014/2011 "Безопасность автомобильных дорог"</a:t>
            </a:r>
          </a:p>
        </p:txBody>
      </p:sp>
      <p:sp>
        <p:nvSpPr>
          <p:cNvPr id="52" name="Стрелка вправо 51"/>
          <p:cNvSpPr/>
          <p:nvPr/>
        </p:nvSpPr>
        <p:spPr>
          <a:xfrm flipH="1">
            <a:off x="5407196" y="4423857"/>
            <a:ext cx="234499" cy="671427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9801" tIns="59900" rIns="119801" bIns="59900" rtlCol="0" anchor="ctr"/>
          <a:lstStyle/>
          <a:p>
            <a:pPr algn="ctr" defTabSz="1199505">
              <a:defRPr/>
            </a:pPr>
            <a:endParaRPr lang="en-US" sz="2400" kern="0">
              <a:solidFill>
                <a:prstClr val="white"/>
              </a:solidFill>
              <a:latin typeface="Calibri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66722" y="2338719"/>
          <a:ext cx="5319679" cy="1127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2783">
                  <a:extLst>
                    <a:ext uri="{9D8B030D-6E8A-4147-A177-3AD203B41FA5}">
                      <a16:colId xmlns:a16="http://schemas.microsoft.com/office/drawing/2014/main" val="3351931638"/>
                    </a:ext>
                  </a:extLst>
                </a:gridCol>
                <a:gridCol w="1408431">
                  <a:extLst>
                    <a:ext uri="{9D8B030D-6E8A-4147-A177-3AD203B41FA5}">
                      <a16:colId xmlns:a16="http://schemas.microsoft.com/office/drawing/2014/main" val="41051876"/>
                    </a:ext>
                  </a:extLst>
                </a:gridCol>
                <a:gridCol w="1262725">
                  <a:extLst>
                    <a:ext uri="{9D8B030D-6E8A-4147-A177-3AD203B41FA5}">
                      <a16:colId xmlns:a16="http://schemas.microsoft.com/office/drawing/2014/main" val="682430078"/>
                    </a:ext>
                  </a:extLst>
                </a:gridCol>
                <a:gridCol w="1325740">
                  <a:extLst>
                    <a:ext uri="{9D8B030D-6E8A-4147-A177-3AD203B41FA5}">
                      <a16:colId xmlns:a16="http://schemas.microsoft.com/office/drawing/2014/main" val="2644210099"/>
                    </a:ext>
                  </a:extLst>
                </a:gridCol>
              </a:tblGrid>
              <a:tr h="16256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Местная автодорожная инфраструктура, данные 2021 г.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805933"/>
                  </a:ext>
                </a:extLst>
              </a:tr>
              <a:tr h="16256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соответствует нормативным требованиям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неудовлетв-м</a:t>
                      </a:r>
                      <a:endParaRPr lang="en-US" sz="11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состоянии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69577"/>
                  </a:ext>
                </a:extLst>
              </a:tr>
              <a:tr h="325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1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хорошем состоянии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удовлетв-м</a:t>
                      </a:r>
                      <a:endParaRPr lang="en-US" sz="11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состоянии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040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1845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algn="ctr" defTabSz="685426" rtl="0" eaLnBrk="1" fontAlgn="t" latinLnBrk="0" hangingPunct="1"/>
                      <a:r>
                        <a:rPr lang="ru-RU" sz="11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4240092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033399" y="1234739"/>
            <a:ext cx="5764378" cy="5603151"/>
            <a:chOff x="6131373" y="1234739"/>
            <a:chExt cx="5764378" cy="5603151"/>
          </a:xfrm>
        </p:grpSpPr>
        <p:sp>
          <p:nvSpPr>
            <p:cNvPr id="33" name="TextBox 32"/>
            <p:cNvSpPr txBox="1"/>
            <p:nvPr/>
          </p:nvSpPr>
          <p:spPr>
            <a:xfrm>
              <a:off x="10175701" y="1234739"/>
              <a:ext cx="595463" cy="5603151"/>
            </a:xfrm>
            <a:prstGeom prst="rect">
              <a:avLst/>
            </a:prstGeom>
            <a:noFill/>
            <a:ln w="31750" cmpd="dbl">
              <a:solidFill>
                <a:schemeClr val="accent5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lang="ru-RU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8914939" y="-378319"/>
              <a:ext cx="186358" cy="5753489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lang="ru-RU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8926558" y="467867"/>
              <a:ext cx="184894" cy="5753488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lang="ru-RU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8925001" y="1519657"/>
              <a:ext cx="188008" cy="5753492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lang="ru-RU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06043" y="4169759"/>
            <a:ext cx="493324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333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Планирование на базе </a:t>
            </a:r>
            <a:r>
              <a:rPr lang="ru-RU" sz="1333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минимальных стандартов</a:t>
            </a:r>
            <a:r>
              <a:rPr lang="ru-RU" sz="1333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включая системы региональных стандартов </a:t>
            </a:r>
          </a:p>
        </p:txBody>
      </p:sp>
    </p:spTree>
    <p:extLst>
      <p:ext uri="{BB962C8B-B14F-4D97-AF65-F5344CB8AC3E}">
        <p14:creationId xmlns:p14="http://schemas.microsoft.com/office/powerpoint/2010/main" val="35901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7051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59" name="Прямоугольник 3"/>
          <p:cNvSpPr>
            <a:spLocks noChangeArrowheads="1"/>
          </p:cNvSpPr>
          <p:nvPr/>
        </p:nvSpPr>
        <p:spPr bwMode="auto">
          <a:xfrm>
            <a:off x="50799" y="54790"/>
            <a:ext cx="11988801" cy="4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7" tIns="60939" rIns="121877" bIns="60939">
            <a:spAutoFit/>
          </a:bodyPr>
          <a:lstStyle>
            <a:lvl1pPr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26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2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 panose="020B0604020202020204" pitchFamily="34" charset="0"/>
              </a:rPr>
              <a:t>СОВЕРШЕНСТВОВАНИЕ</a:t>
            </a:r>
            <a:r>
              <a:rPr lang="ru-RU" altLang="en-US" sz="2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 panose="020B0604020202020204" pitchFamily="34" charset="0"/>
              </a:rPr>
              <a:t> нормативной базы для планирования/исполнения бюджета</a:t>
            </a:r>
          </a:p>
        </p:txBody>
      </p:sp>
      <p:grpSp>
        <p:nvGrpSpPr>
          <p:cNvPr id="147460" name="Группа 40"/>
          <p:cNvGrpSpPr>
            <a:grpSpLocks/>
          </p:cNvGrpSpPr>
          <p:nvPr/>
        </p:nvGrpSpPr>
        <p:grpSpPr bwMode="auto">
          <a:xfrm>
            <a:off x="135467" y="559341"/>
            <a:ext cx="11904133" cy="6194674"/>
            <a:chOff x="83527" y="372826"/>
            <a:chExt cx="11741691" cy="6195938"/>
          </a:xfrm>
        </p:grpSpPr>
        <p:sp>
          <p:nvSpPr>
            <p:cNvPr id="147461" name="Прямоугольник 2"/>
            <p:cNvSpPr>
              <a:spLocks noChangeArrowheads="1"/>
            </p:cNvSpPr>
            <p:nvPr/>
          </p:nvSpPr>
          <p:spPr bwMode="auto">
            <a:xfrm>
              <a:off x="3208939" y="4869243"/>
              <a:ext cx="8616279" cy="574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21668" tIns="60833" rIns="121668" bIns="60833"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4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Актуализация методики СРС – </a:t>
              </a:r>
            </a:p>
            <a:p>
              <a:pPr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4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мониторинг и оценка уровня обеспеченности услугами и благами в регионах </a:t>
              </a:r>
            </a:p>
          </p:txBody>
        </p:sp>
        <p:sp>
          <p:nvSpPr>
            <p:cNvPr id="147462" name="TextBox 5"/>
            <p:cNvSpPr txBox="1">
              <a:spLocks noChangeArrowheads="1"/>
            </p:cNvSpPr>
            <p:nvPr/>
          </p:nvSpPr>
          <p:spPr bwMode="auto">
            <a:xfrm>
              <a:off x="83527" y="372826"/>
              <a:ext cx="1799669" cy="83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k-KZ" altLang="en-US" sz="1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Внедрение </a:t>
              </a:r>
            </a:p>
            <a:p>
              <a:pPr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k-KZ" altLang="en-US" sz="1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в бюджетный процесс</a:t>
              </a:r>
              <a:r>
                <a:rPr lang="ru-RU" altLang="en-US" sz="1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: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62104" y="558828"/>
              <a:ext cx="10063114" cy="4102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dash"/>
            </a:ln>
          </p:spPr>
          <p:txBody>
            <a:bodyPr lIns="121681" tIns="60840" rIns="121681" bIns="60840">
              <a:spAutoFit/>
            </a:bodyPr>
            <a:lstStyle>
              <a:lvl1pPr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kk-KZ" altLang="en-US" sz="1867" b="1">
                  <a:solidFill>
                    <a:srgbClr val="44546A"/>
                  </a:solidFill>
                </a:rPr>
                <a:t>МИНИМАЛЬНЫЕ СТАНДАРТЫ</a:t>
              </a:r>
              <a:endParaRPr lang="kk-KZ" altLang="en-US" sz="1600" b="1">
                <a:solidFill>
                  <a:srgbClr val="44546A"/>
                </a:solidFill>
              </a:endParaRPr>
            </a:p>
          </p:txBody>
        </p:sp>
        <p:sp>
          <p:nvSpPr>
            <p:cNvPr id="147464" name="Прямоугольник 9"/>
            <p:cNvSpPr>
              <a:spLocks noChangeArrowheads="1"/>
            </p:cNvSpPr>
            <p:nvPr/>
          </p:nvSpPr>
          <p:spPr bwMode="auto">
            <a:xfrm>
              <a:off x="1652823" y="935441"/>
              <a:ext cx="9977515" cy="54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4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минимальный объем</a:t>
              </a:r>
              <a:r>
                <a:rPr lang="ru-RU" altLang="en-US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услуг, денежных выплат и иных требований, установленных законами РК, </a:t>
              </a:r>
              <a:br>
                <a:rPr lang="ru-RU" altLang="en-US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ru-RU" altLang="en-US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обеспечивающий реализацию гарантий и прав</a:t>
              </a:r>
            </a:p>
          </p:txBody>
        </p:sp>
        <p:sp>
          <p:nvSpPr>
            <p:cNvPr id="147465" name="Прямоугольник 10"/>
            <p:cNvSpPr>
              <a:spLocks noChangeArrowheads="1"/>
            </p:cNvSpPr>
            <p:nvPr/>
          </p:nvSpPr>
          <p:spPr bwMode="auto">
            <a:xfrm>
              <a:off x="91878" y="1814269"/>
              <a:ext cx="2526217" cy="1026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 lIns="121668" tIns="60833" rIns="121668" bIns="60833">
              <a:spAutoFit/>
            </a:bodyPr>
            <a:lstStyle>
              <a:lvl1pPr marL="212725" indent="-212725"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Система минимальных социальных стандартов </a:t>
              </a:r>
            </a:p>
          </p:txBody>
        </p:sp>
        <p:sp>
          <p:nvSpPr>
            <p:cNvPr id="147466" name="TextBox 11"/>
            <p:cNvSpPr txBox="1">
              <a:spLocks noChangeArrowheads="1"/>
            </p:cNvSpPr>
            <p:nvPr/>
          </p:nvSpPr>
          <p:spPr bwMode="auto">
            <a:xfrm>
              <a:off x="87703" y="2936332"/>
              <a:ext cx="2530393" cy="17035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 lIns="121668" tIns="60833" rIns="121668" bIns="60833">
              <a:spAutoFit/>
            </a:bodyPr>
            <a:lstStyle>
              <a:lvl1pPr marL="212725" indent="-212725"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Система минимальных стандартов инженерно-коммуникационной, транспортной инфраструктур </a:t>
              </a:r>
            </a:p>
          </p:txBody>
        </p:sp>
        <p:sp>
          <p:nvSpPr>
            <p:cNvPr id="147467" name="TextBox 12"/>
            <p:cNvSpPr txBox="1">
              <a:spLocks noChangeArrowheads="1"/>
            </p:cNvSpPr>
            <p:nvPr/>
          </p:nvSpPr>
          <p:spPr bwMode="auto">
            <a:xfrm>
              <a:off x="83527" y="1454362"/>
              <a:ext cx="10344965" cy="33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6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Нормативное обеспечение планирования и использования бюджетных средств</a:t>
              </a:r>
              <a:r>
                <a:rPr lang="ru-RU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:</a:t>
              </a:r>
              <a:endParaRPr lang="ru-RU" altLang="en-US" sz="1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Правая фигурная скобка 13"/>
            <p:cNvSpPr/>
            <p:nvPr/>
          </p:nvSpPr>
          <p:spPr>
            <a:xfrm>
              <a:off x="2657764" y="1780396"/>
              <a:ext cx="311079" cy="3730329"/>
            </a:xfrm>
            <a:prstGeom prst="rightBrace">
              <a:avLst/>
            </a:prstGeom>
            <a:ln w="22225" cmpd="sng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3901">
                <a:defRPr/>
              </a:pPr>
              <a:endParaRPr lang="ru-RU" sz="1867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147469" name="TextBox 17"/>
            <p:cNvSpPr txBox="1">
              <a:spLocks noChangeArrowheads="1"/>
            </p:cNvSpPr>
            <p:nvPr/>
          </p:nvSpPr>
          <p:spPr bwMode="auto">
            <a:xfrm>
              <a:off x="3004336" y="2254626"/>
              <a:ext cx="2375897" cy="23810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21668" tIns="60833" rIns="121668" bIns="60833">
              <a:spAutoFit/>
            </a:bodyPr>
            <a:lstStyle>
              <a:lvl1pPr marL="212725" indent="-212725"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Проведение анализа и ревизии*:</a:t>
              </a:r>
            </a:p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›"/>
              </a:pPr>
              <a:r>
                <a:rPr lang="ru-RU" altLang="en-US" sz="14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НПА в сфере базовых нормативов (сетей) </a:t>
              </a:r>
              <a:r>
                <a:rPr lang="ru-RU" altLang="en-US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в социальной, инженерно-коммуникационной, транспортной и иной инфраструктуры</a:t>
              </a:r>
            </a:p>
          </p:txBody>
        </p:sp>
        <p:sp>
          <p:nvSpPr>
            <p:cNvPr id="147470" name="TextBox 24"/>
            <p:cNvSpPr txBox="1">
              <a:spLocks noChangeArrowheads="1"/>
            </p:cNvSpPr>
            <p:nvPr/>
          </p:nvSpPr>
          <p:spPr bwMode="auto">
            <a:xfrm>
              <a:off x="2927087" y="1834997"/>
              <a:ext cx="2751698" cy="3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8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февраль-май 2023 г</a:t>
              </a:r>
            </a:p>
          </p:txBody>
        </p:sp>
        <p:sp>
          <p:nvSpPr>
            <p:cNvPr id="147471" name="Стрелка вниз 25"/>
            <p:cNvSpPr>
              <a:spLocks noChangeArrowheads="1"/>
            </p:cNvSpPr>
            <p:nvPr/>
          </p:nvSpPr>
          <p:spPr bwMode="auto">
            <a:xfrm rot="-5400000">
              <a:off x="5193934" y="3071204"/>
              <a:ext cx="673238" cy="21295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5" rIns="91411" bIns="45705" anchor="ctr"/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</a:pPr>
              <a:endParaRPr lang="ru-RU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7472" name="Прямоугольник 26"/>
            <p:cNvSpPr>
              <a:spLocks noChangeArrowheads="1"/>
            </p:cNvSpPr>
            <p:nvPr/>
          </p:nvSpPr>
          <p:spPr bwMode="auto">
            <a:xfrm>
              <a:off x="5678785" y="2161473"/>
              <a:ext cx="3302873" cy="26068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21668" tIns="60833" rIns="121668" bIns="60833">
              <a:spAutoFit/>
            </a:bodyPr>
            <a:lstStyle>
              <a:lvl1pPr marL="212725" indent="-212725"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Разработка проекта*:</a:t>
              </a:r>
            </a:p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›"/>
              </a:pPr>
              <a:r>
                <a:rPr lang="ru-RU" altLang="en-US" sz="14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правил по регулированию общественных отношений</a:t>
              </a:r>
              <a:r>
                <a:rPr lang="ru-RU" altLang="en-US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, возникающих в системе минимальных базовых стандартов в социальной, инженерно-коммуникационной, транспортной и иной инфраструктуры </a:t>
              </a:r>
            </a:p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›"/>
              </a:pPr>
              <a:r>
                <a:rPr lang="ru-RU" altLang="en-US" sz="1467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типовой формы </a:t>
              </a:r>
              <a:r>
                <a:rPr lang="ru-RU" altLang="en-US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минимальных базовых стандартов</a:t>
              </a:r>
            </a:p>
          </p:txBody>
        </p:sp>
        <p:sp>
          <p:nvSpPr>
            <p:cNvPr id="147473" name="TextBox 27"/>
            <p:cNvSpPr txBox="1">
              <a:spLocks noChangeArrowheads="1"/>
            </p:cNvSpPr>
            <p:nvPr/>
          </p:nvSpPr>
          <p:spPr bwMode="auto">
            <a:xfrm>
              <a:off x="5637029" y="1774043"/>
              <a:ext cx="2751698" cy="3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867" b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май-сентябрь 2023 г</a:t>
              </a:r>
            </a:p>
          </p:txBody>
        </p:sp>
        <p:sp>
          <p:nvSpPr>
            <p:cNvPr id="147474" name="Стрелка вниз 28"/>
            <p:cNvSpPr>
              <a:spLocks noChangeArrowheads="1"/>
            </p:cNvSpPr>
            <p:nvPr/>
          </p:nvSpPr>
          <p:spPr bwMode="auto">
            <a:xfrm rot="-5400000">
              <a:off x="8813092" y="3040505"/>
              <a:ext cx="675354" cy="21295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5" rIns="91411" bIns="45705" anchor="ctr"/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</a:pPr>
              <a:endParaRPr lang="ru-RU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7475" name="Прямоугольник 29"/>
            <p:cNvSpPr>
              <a:spLocks noChangeArrowheads="1"/>
            </p:cNvSpPr>
            <p:nvPr/>
          </p:nvSpPr>
          <p:spPr bwMode="auto">
            <a:xfrm>
              <a:off x="9257245" y="2254626"/>
              <a:ext cx="2567973" cy="1929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lIns="121668" tIns="60833" rIns="121668" bIns="60833">
              <a:spAutoFit/>
            </a:bodyPr>
            <a:lstStyle>
              <a:lvl1pPr marL="212725" indent="-212725"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Разработка проектов:</a:t>
              </a:r>
            </a:p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›"/>
              </a:pPr>
              <a:r>
                <a:rPr lang="ru-RU" altLang="en-US" sz="14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методик расчетов расходов бюджета развития по отраслям </a:t>
              </a:r>
              <a:br>
                <a:rPr lang="ru-RU" altLang="en-US" sz="14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ru-RU" altLang="en-US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на базе минимальных стандартов и планов развития (дорога, вода, теплоснабжение и др.)</a:t>
              </a:r>
            </a:p>
          </p:txBody>
        </p:sp>
        <p:sp>
          <p:nvSpPr>
            <p:cNvPr id="147476" name="TextBox 30"/>
            <p:cNvSpPr txBox="1">
              <a:spLocks noChangeArrowheads="1"/>
            </p:cNvSpPr>
            <p:nvPr/>
          </p:nvSpPr>
          <p:spPr bwMode="auto">
            <a:xfrm>
              <a:off x="9248894" y="1829088"/>
              <a:ext cx="2004272" cy="37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8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2024 год</a:t>
              </a:r>
            </a:p>
          </p:txBody>
        </p:sp>
        <p:sp>
          <p:nvSpPr>
            <p:cNvPr id="147477" name="TextBox 32"/>
            <p:cNvSpPr txBox="1">
              <a:spLocks noChangeArrowheads="1"/>
            </p:cNvSpPr>
            <p:nvPr/>
          </p:nvSpPr>
          <p:spPr bwMode="auto">
            <a:xfrm>
              <a:off x="83527" y="4653299"/>
              <a:ext cx="2526217" cy="800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6A6A6"/>
              </a:solidFill>
              <a:prstDash val="dash"/>
              <a:miter lim="800000"/>
              <a:headEnd/>
              <a:tailEnd/>
            </a:ln>
          </p:spPr>
          <p:txBody>
            <a:bodyPr lIns="121668" tIns="60833" rIns="121668" bIns="60833">
              <a:spAutoFit/>
            </a:bodyPr>
            <a:lstStyle>
              <a:lvl1pPr marL="212725" indent="-212725"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283626" indent="-283626" defTabSz="91861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67" b="1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Система региональных стандартов (СРС)</a:t>
              </a:r>
            </a:p>
          </p:txBody>
        </p:sp>
        <p:sp>
          <p:nvSpPr>
            <p:cNvPr id="147478" name="Стрелка вниз 34"/>
            <p:cNvSpPr>
              <a:spLocks noChangeArrowheads="1"/>
            </p:cNvSpPr>
            <p:nvPr/>
          </p:nvSpPr>
          <p:spPr bwMode="auto">
            <a:xfrm rot="16200000">
              <a:off x="2751214" y="5066571"/>
              <a:ext cx="675354" cy="21295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5" rIns="91411" bIns="45705" anchor="ctr"/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918610" fontAlgn="base">
                <a:spcBef>
                  <a:spcPct val="0"/>
                </a:spcBef>
                <a:spcAft>
                  <a:spcPct val="0"/>
                </a:spcAft>
              </a:pPr>
              <a:endParaRPr lang="ru-RU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7479" name="Прямоугольник 35"/>
            <p:cNvSpPr>
              <a:spLocks noChangeArrowheads="1"/>
            </p:cNvSpPr>
            <p:nvPr/>
          </p:nvSpPr>
          <p:spPr bwMode="auto">
            <a:xfrm>
              <a:off x="83527" y="5614462"/>
              <a:ext cx="7190324" cy="95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55588" indent="-255588"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340775" indent="-340775"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Обеспечение бесперебойной деятельности систем жизнеобеспечения </a:t>
              </a:r>
              <a:br>
                <a:rPr lang="ru-RU" alt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ru-RU" alt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в разрезе соответствующих административно-территориальных единиц</a:t>
              </a:r>
            </a:p>
            <a:p>
              <a:pPr marL="340775" indent="-340775"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Сокращение разрывов в доступе к государственным услугам и благам между регионами</a:t>
              </a:r>
            </a:p>
          </p:txBody>
        </p:sp>
        <p:sp>
          <p:nvSpPr>
            <p:cNvPr id="147480" name="TextBox 39"/>
            <p:cNvSpPr txBox="1">
              <a:spLocks noChangeArrowheads="1"/>
            </p:cNvSpPr>
            <p:nvPr/>
          </p:nvSpPr>
          <p:spPr bwMode="auto">
            <a:xfrm>
              <a:off x="7273851" y="5553067"/>
              <a:ext cx="4543016" cy="82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226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en-US" sz="1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*</a:t>
              </a:r>
              <a:r>
                <a:rPr lang="ru-RU" altLang="en-US" sz="1467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На базе АО «ИЭИ» МНЭ совместно с АБП  поводится работа </a:t>
              </a:r>
              <a:r>
                <a:rPr lang="ru-RU" altLang="en-US" sz="1467" i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(заложено исследование через госзадание на 2023 год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8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V="1">
            <a:off x="1471801" y="5922175"/>
            <a:ext cx="4517945" cy="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63905" y="582552"/>
            <a:ext cx="4792846" cy="810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 defTabSz="1199243"/>
            <a:endParaRPr lang="kk-KZ" altLang="en-US" sz="1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99243"/>
            <a:r>
              <a:rPr lang="kk-KZ" altLang="en-US" sz="1867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 ОБЩЕГО ХАРАКТЕРА</a:t>
            </a:r>
          </a:p>
          <a:p>
            <a:pPr algn="ctr" defTabSz="1199243"/>
            <a:endParaRPr lang="kk-KZ" sz="1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5856646" y="-1755928"/>
            <a:ext cx="190745" cy="6767185"/>
          </a:xfrm>
          <a:prstGeom prst="leftBrac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00254"/>
            <a:endParaRPr lang="ru-RU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Прямоугольник 6"/>
          <p:cNvSpPr>
            <a:spLocks noChangeArrowheads="1"/>
          </p:cNvSpPr>
          <p:nvPr/>
        </p:nvSpPr>
        <p:spPr bwMode="auto">
          <a:xfrm>
            <a:off x="624658" y="1773199"/>
            <a:ext cx="403151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 defTabSz="1199243"/>
            <a:r>
              <a:rPr lang="kk-KZ" altLang="en-US" sz="16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НЕЦЕЛЕВОЙ ТОХ</a:t>
            </a:r>
            <a:endParaRPr lang="ru-RU" altLang="ru-RU" sz="16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Прямоугольник 6"/>
          <p:cNvSpPr>
            <a:spLocks noChangeArrowheads="1"/>
          </p:cNvSpPr>
          <p:nvPr/>
        </p:nvSpPr>
        <p:spPr bwMode="auto">
          <a:xfrm>
            <a:off x="7103879" y="1773199"/>
            <a:ext cx="405876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 defTabSz="1199243"/>
            <a:r>
              <a:rPr lang="kk-KZ" altLang="en-US" sz="16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ТОХ (Целевые)</a:t>
            </a:r>
            <a:endParaRPr lang="ru-RU" altLang="ru-RU" sz="16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"/>
          <p:cNvSpPr txBox="1">
            <a:spLocks/>
          </p:cNvSpPr>
          <p:nvPr/>
        </p:nvSpPr>
        <p:spPr bwMode="auto">
          <a:xfrm>
            <a:off x="680098" y="2275039"/>
            <a:ext cx="3940660" cy="7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3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00254">
              <a:spcBef>
                <a:spcPct val="0"/>
              </a:spcBef>
              <a:buNone/>
            </a:pP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гарантированные государством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МИО</a:t>
            </a: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 вниз 27"/>
          <p:cNvSpPr>
            <a:spLocks noChangeArrowheads="1"/>
          </p:cNvSpPr>
          <p:nvPr/>
        </p:nvSpPr>
        <p:spPr bwMode="auto">
          <a:xfrm>
            <a:off x="2289783" y="3721057"/>
            <a:ext cx="566607" cy="1269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 anchor="ctr"/>
          <a:lstStyle>
            <a:lvl1pPr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8837"/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трелка вниз 27"/>
          <p:cNvSpPr>
            <a:spLocks noChangeArrowheads="1"/>
          </p:cNvSpPr>
          <p:nvPr/>
        </p:nvSpPr>
        <p:spPr bwMode="auto">
          <a:xfrm>
            <a:off x="2289783" y="2133156"/>
            <a:ext cx="566607" cy="1269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 anchor="ctr"/>
          <a:lstStyle>
            <a:lvl1pPr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8837"/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bject 2"/>
          <p:cNvSpPr txBox="1">
            <a:spLocks/>
          </p:cNvSpPr>
          <p:nvPr/>
        </p:nvSpPr>
        <p:spPr bwMode="auto">
          <a:xfrm>
            <a:off x="616417" y="3335627"/>
            <a:ext cx="5000612" cy="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3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00254">
              <a:spcBef>
                <a:spcPct val="0"/>
              </a:spcBef>
              <a:buNone/>
            </a:pP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на основании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обзора расходов МИО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2"/>
          <p:cNvSpPr txBox="1">
            <a:spLocks/>
          </p:cNvSpPr>
          <p:nvPr/>
        </p:nvSpPr>
        <p:spPr bwMode="auto">
          <a:xfrm>
            <a:off x="6970275" y="2744831"/>
            <a:ext cx="4730672" cy="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3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00254">
              <a:spcBef>
                <a:spcPct val="0"/>
              </a:spcBef>
              <a:buNone/>
            </a:pP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Передаются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отраслевых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трелка вниз 27"/>
          <p:cNvSpPr>
            <a:spLocks noChangeArrowheads="1"/>
          </p:cNvSpPr>
          <p:nvPr/>
        </p:nvSpPr>
        <p:spPr bwMode="auto">
          <a:xfrm>
            <a:off x="8958816" y="2634177"/>
            <a:ext cx="566607" cy="1269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 anchor="ctr"/>
          <a:lstStyle>
            <a:lvl1pPr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8837"/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bject 2"/>
          <p:cNvSpPr txBox="1">
            <a:spLocks/>
          </p:cNvSpPr>
          <p:nvPr/>
        </p:nvSpPr>
        <p:spPr bwMode="auto">
          <a:xfrm>
            <a:off x="7048510" y="3223420"/>
            <a:ext cx="4277231" cy="50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3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00254">
              <a:spcBef>
                <a:spcPct val="0"/>
              </a:spcBef>
              <a:buNone/>
            </a:pP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ЦТР с учетом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положений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плана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трелка вниз 27"/>
          <p:cNvSpPr>
            <a:spLocks noChangeArrowheads="1"/>
          </p:cNvSpPr>
          <p:nvPr/>
        </p:nvSpPr>
        <p:spPr bwMode="auto">
          <a:xfrm>
            <a:off x="8994959" y="2133156"/>
            <a:ext cx="566607" cy="1269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 anchor="ctr"/>
          <a:lstStyle>
            <a:lvl1pPr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8837"/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Стрелка вниз 27"/>
          <p:cNvSpPr>
            <a:spLocks noChangeArrowheads="1"/>
          </p:cNvSpPr>
          <p:nvPr/>
        </p:nvSpPr>
        <p:spPr bwMode="auto">
          <a:xfrm>
            <a:off x="2285122" y="3131675"/>
            <a:ext cx="566607" cy="1269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 anchor="ctr"/>
          <a:lstStyle>
            <a:lvl1pPr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8837"/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bject 2"/>
          <p:cNvSpPr txBox="1">
            <a:spLocks/>
          </p:cNvSpPr>
          <p:nvPr/>
        </p:nvSpPr>
        <p:spPr bwMode="auto">
          <a:xfrm>
            <a:off x="512438" y="3950923"/>
            <a:ext cx="4235289" cy="50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3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00254">
              <a:spcBef>
                <a:spcPct val="0"/>
              </a:spcBef>
              <a:buNone/>
            </a:pPr>
            <a:r>
              <a:rPr lang="kk-KZ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kk-KZ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базовой инфраструктуры </a:t>
            </a:r>
            <a:r>
              <a:rPr lang="kk-KZ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отдельным приложением к Закону</a:t>
            </a:r>
            <a:endParaRPr lang="ru-RU" alt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трелка вниз 27"/>
          <p:cNvSpPr>
            <a:spLocks noChangeArrowheads="1"/>
          </p:cNvSpPr>
          <p:nvPr/>
        </p:nvSpPr>
        <p:spPr bwMode="auto">
          <a:xfrm>
            <a:off x="8967416" y="3740066"/>
            <a:ext cx="566607" cy="1269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 anchor="ctr"/>
          <a:lstStyle>
            <a:lvl1pPr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8837"/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bject 2"/>
          <p:cNvSpPr txBox="1">
            <a:spLocks/>
          </p:cNvSpPr>
          <p:nvPr/>
        </p:nvSpPr>
        <p:spPr bwMode="auto">
          <a:xfrm>
            <a:off x="7159248" y="3852988"/>
            <a:ext cx="4133248" cy="7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3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00254">
              <a:spcBef>
                <a:spcPct val="0"/>
              </a:spcBef>
              <a:buNone/>
            </a:pP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возврата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kk-KZ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целевом </a:t>
            </a:r>
            <a:r>
              <a:rPr lang="kk-KZ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использовании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минимальных объемов по </a:t>
            </a:r>
            <a:r>
              <a:rPr lang="kk-KZ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заключению </a:t>
            </a: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госаудита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952017" y="1756577"/>
            <a:ext cx="0" cy="275229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Левая фигурная скобка 96"/>
          <p:cNvSpPr/>
          <p:nvPr/>
        </p:nvSpPr>
        <p:spPr>
          <a:xfrm rot="16200000">
            <a:off x="5651061" y="-902997"/>
            <a:ext cx="618533" cy="11364253"/>
          </a:xfrm>
          <a:prstGeom prst="leftBrac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00254"/>
            <a:endParaRPr lang="ru-RU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660639" y="5077524"/>
            <a:ext cx="3812600" cy="1591087"/>
          </a:xfrm>
          <a:prstGeom prst="roundRect">
            <a:avLst/>
          </a:prstGeom>
          <a:solidFill>
            <a:srgbClr val="DCE6F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00254"/>
            <a:r>
              <a:rPr lang="kk-KZ" sz="1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Отраслевые МИО </a:t>
            </a:r>
            <a:r>
              <a:rPr lang="kk-KZ" sz="1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обеспечивают </a:t>
            </a:r>
            <a:r>
              <a:rPr lang="kk-KZ" sz="1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мониторинг:</a:t>
            </a:r>
          </a:p>
          <a:p>
            <a:pPr algn="just" defTabSz="1200254"/>
            <a:endParaRPr lang="kk-KZ" sz="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1200254"/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Целевых трансфертов общего характера</a:t>
            </a:r>
          </a:p>
          <a:p>
            <a:pPr algn="just" defTabSz="1200254"/>
            <a:endParaRPr lang="kk-KZ" sz="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1200254"/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kk-KZ" sz="12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Затрат </a:t>
            </a:r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развитие</a:t>
            </a:r>
          </a:p>
          <a:p>
            <a:pPr algn="just" defTabSz="1200254"/>
            <a:endParaRPr lang="kk-KZ" sz="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1200254"/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Минимальных объемов финансирования</a:t>
            </a:r>
            <a:endParaRPr lang="ru-RU" sz="12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2"/>
          <p:cNvSpPr txBox="1">
            <a:spLocks/>
          </p:cNvSpPr>
          <p:nvPr/>
        </p:nvSpPr>
        <p:spPr bwMode="auto">
          <a:xfrm>
            <a:off x="6850273" y="2281608"/>
            <a:ext cx="4850674" cy="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3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00254">
              <a:spcBef>
                <a:spcPct val="0"/>
              </a:spcBef>
              <a:buNone/>
            </a:pPr>
            <a:r>
              <a:rPr lang="kk-KZ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Базирование на СРС и минимальных </a:t>
            </a:r>
            <a:r>
              <a:rPr lang="kk-KZ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стандартах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Стрелка вниз 27"/>
          <p:cNvSpPr>
            <a:spLocks noChangeArrowheads="1"/>
          </p:cNvSpPr>
          <p:nvPr/>
        </p:nvSpPr>
        <p:spPr bwMode="auto">
          <a:xfrm>
            <a:off x="8958174" y="3086055"/>
            <a:ext cx="566607" cy="12697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 anchor="ctr"/>
          <a:lstStyle>
            <a:lvl1pPr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8837"/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9177730" y="5326524"/>
            <a:ext cx="2926506" cy="1087192"/>
          </a:xfrm>
          <a:prstGeom prst="roundRect">
            <a:avLst/>
          </a:prstGeom>
          <a:solidFill>
            <a:srgbClr val="DCE6F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254"/>
            <a:r>
              <a:rPr lang="kk-KZ" sz="12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Результаты мониторинга</a:t>
            </a:r>
            <a:r>
              <a:rPr lang="kk-KZ" sz="12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представляются</a:t>
            </a:r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ревкомиссиям</a:t>
            </a:r>
            <a:endParaRPr lang="ru-RU" sz="12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33518" y="5071632"/>
            <a:ext cx="4087255" cy="1596979"/>
          </a:xfrm>
          <a:prstGeom prst="roundRect">
            <a:avLst/>
          </a:prstGeom>
          <a:solidFill>
            <a:srgbClr val="DCE6F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00254"/>
            <a:r>
              <a:rPr lang="kk-KZ" sz="1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Бюджет развития МИО формируется:</a:t>
            </a:r>
          </a:p>
          <a:p>
            <a:pPr algn="just" defTabSz="1200254"/>
            <a:endParaRPr lang="kk-KZ" sz="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1200254"/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С учетом привязки к СРС и мин.стандартам</a:t>
            </a:r>
          </a:p>
          <a:p>
            <a:pPr algn="just" defTabSz="1200254"/>
            <a:endParaRPr lang="kk-KZ" sz="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1200254"/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На основании инвестиционного плана</a:t>
            </a:r>
          </a:p>
          <a:p>
            <a:pPr algn="just" defTabSz="1200254"/>
            <a:endParaRPr lang="kk-KZ" sz="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1200254"/>
            <a:r>
              <a:rPr lang="kk-KZ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На реальной потребности региона 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1200254"/>
            <a:r>
              <a:rPr lang="kk-KZ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kk-KZ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исключено </a:t>
            </a:r>
            <a:r>
              <a:rPr lang="kk-KZ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определение размера бюджета развития в объеме 14,6</a:t>
            </a:r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kk-KZ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 текущих затрат)</a:t>
            </a:r>
            <a:endParaRPr lang="ru-RU" sz="12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stCxn id="99" idx="3"/>
          </p:cNvCxnSpPr>
          <p:nvPr/>
        </p:nvCxnSpPr>
        <p:spPr>
          <a:xfrm>
            <a:off x="8473239" y="5873068"/>
            <a:ext cx="6564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-11" y="118370"/>
            <a:ext cx="11316452" cy="29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00254"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4. МЕЖБЮДЖЕТНЫЕ ОТНОШЕНИЯ -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трансферты общего характера</a:t>
            </a:r>
          </a:p>
        </p:txBody>
      </p:sp>
      <p:cxnSp>
        <p:nvCxnSpPr>
          <p:cNvPr id="39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2205" y="504708"/>
            <a:ext cx="1218917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88273" y="6640958"/>
            <a:ext cx="826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0030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95141" y="1472978"/>
            <a:ext cx="12118632" cy="4757097"/>
            <a:chOff x="470530" y="1102622"/>
            <a:chExt cx="8731122" cy="4094835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554804" y="2607530"/>
              <a:ext cx="852900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27ACAA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4" name="TextBox 13"/>
            <p:cNvSpPr txBox="1"/>
            <p:nvPr/>
          </p:nvSpPr>
          <p:spPr>
            <a:xfrm>
              <a:off x="566829" y="2268236"/>
              <a:ext cx="1016429" cy="282536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2133" b="1" dirty="0">
                  <a:solidFill>
                    <a:srgbClr val="27ACAA">
                      <a:lumMod val="50000"/>
                    </a:srgbClr>
                  </a:solidFill>
                  <a:latin typeface="Arial"/>
                  <a:cs typeface="Arial" panose="020B0604020202020204" pitchFamily="34" charset="0"/>
                  <a:sym typeface="Arial"/>
                </a:rPr>
                <a:t>2007 год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4804" y="1414295"/>
              <a:ext cx="2891355" cy="582844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sz="1200" b="1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</a:defRPr>
              </a:lvl1pPr>
            </a:lstStyle>
            <a:p>
              <a:pPr defTabSz="919716" fontAlgn="base"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defRPr/>
              </a:pPr>
              <a:r>
                <a:rPr lang="ru-RU" sz="1600" dirty="0">
                  <a:solidFill>
                    <a:srgbClr val="188CE5">
                      <a:lumMod val="50000"/>
                    </a:srgbClr>
                  </a:solidFill>
                  <a:cs typeface="Arial" panose="020B0604020202020204" pitchFamily="34" charset="0"/>
                  <a:sym typeface="Arial"/>
                </a:rPr>
                <a:t>Концепция по внедрению системы государственного планирования, ориентированного на результаты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86674" y="1376960"/>
              <a:ext cx="2843373" cy="762997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algn="ctr"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1600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Концепция новой бюджетной политики</a:t>
              </a:r>
              <a:r>
                <a:rPr lang="en-US" sz="1600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/ </a:t>
              </a:r>
              <a:r>
                <a:rPr lang="ru-RU" sz="1600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Концепция формирования и использования средств Национального фонда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8470" y="2260492"/>
              <a:ext cx="1479478" cy="282536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algn="ctr"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2133" b="1" dirty="0">
                  <a:solidFill>
                    <a:srgbClr val="27ACAA">
                      <a:lumMod val="50000"/>
                    </a:srgbClr>
                  </a:solidFill>
                  <a:latin typeface="Arial"/>
                  <a:cs typeface="Arial" panose="020B0604020202020204" pitchFamily="34" charset="0"/>
                  <a:sym typeface="Arial"/>
                </a:rPr>
                <a:t>2013 год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8597" y="2260492"/>
              <a:ext cx="1252721" cy="282536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algn="ctr"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2133" b="1" dirty="0">
                  <a:solidFill>
                    <a:srgbClr val="27ACAA">
                      <a:lumMod val="50000"/>
                    </a:srgbClr>
                  </a:solidFill>
                  <a:latin typeface="Arial"/>
                  <a:cs typeface="Arial" panose="020B0604020202020204" pitchFamily="34" charset="0"/>
                  <a:sym typeface="Arial"/>
                </a:rPr>
                <a:t>2022 год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3306" y="1444085"/>
              <a:ext cx="2416251" cy="402692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algn="ctr"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1600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Концепция управления госфинансами до 2030 года</a:t>
              </a:r>
              <a:endParaRPr lang="ru-RU" sz="1600" b="1" dirty="0">
                <a:solidFill>
                  <a:srgbClr val="3D108A">
                    <a:lumMod val="50000"/>
                  </a:srgbClr>
                </a:solidFill>
                <a:latin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0530" y="2978919"/>
              <a:ext cx="2748351" cy="1977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594" indent="-228594" algn="just" defTabSz="919716" fontAlgn="base"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заложена основа для перехода к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бюджету, ориентированному на результат</a:t>
              </a:r>
              <a:r>
                <a:rPr lang="en-US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lang="kk-KZ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БОР)</a:t>
              </a:r>
            </a:p>
            <a:p>
              <a:pPr marL="228594" indent="-228594" defTabSz="919716" fontAlgn="base"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переход на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трехлетний бюджет</a:t>
              </a:r>
            </a:p>
            <a:p>
              <a:pPr marL="228594" indent="-228594" defTabSz="919716" fontAlgn="base"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внедрена система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госпланирования</a:t>
              </a:r>
            </a:p>
            <a:p>
              <a:pPr marL="228594" indent="-228594" defTabSz="919716" fontAlgn="base"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обеспечена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стабильность межбюджетных отношений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 путем законодательного определения объемов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трансфертов общего характера 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на трехлетний период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15611" y="2168131"/>
              <a:ext cx="1479478" cy="402692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3200" b="1" dirty="0">
                  <a:solidFill>
                    <a:srgbClr val="2DB757">
                      <a:lumMod val="50000"/>
                    </a:srgbClr>
                  </a:solidFill>
                  <a:latin typeface="Arial"/>
                  <a:cs typeface="Arial" panose="020B0604020202020204" pitchFamily="34" charset="0"/>
                  <a:sym typeface="Arial"/>
                </a:rPr>
                <a:t>2008 год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3323" y="2635832"/>
              <a:ext cx="2849873" cy="282536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algn="ctr" defTabSz="919716" fontAlgn="base">
                <a:lnSpc>
                  <a:spcPct val="85000"/>
                </a:lnSpc>
                <a:spcBef>
                  <a:spcPct val="0"/>
                </a:spcBef>
                <a:buClr>
                  <a:srgbClr val="27ACAA"/>
                </a:buClr>
                <a:buSzPct val="70000"/>
                <a:defRPr/>
              </a:pPr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Бюджетный кодекс 2008 г.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37676" y="2989224"/>
              <a:ext cx="2730313" cy="1933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594" indent="-228594" defTabSz="919716" fontAlgn="base">
                <a:spcBef>
                  <a:spcPct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2014 - 2017 годы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 – сформированы основы для обеспечения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сбалансированности госфинансов 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и бюджетной эффективности </a:t>
              </a:r>
            </a:p>
            <a:p>
              <a:pPr marL="228594" indent="-228594" defTabSz="919716" fontAlgn="base">
                <a:spcBef>
                  <a:spcPct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2018 - 2020 годы –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 сделаны шаги для укрепления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устойчивости госфинансов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,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принят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учет по методу начислений 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в соответствии с международными стандартами, что повышает качество и прозрачность госфинансов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35620" y="2260493"/>
              <a:ext cx="1479478" cy="282536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algn="ctr"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2133" b="1" dirty="0">
                  <a:solidFill>
                    <a:srgbClr val="27ACAA">
                      <a:lumMod val="50000"/>
                    </a:srgbClr>
                  </a:solidFill>
                  <a:latin typeface="Arial"/>
                  <a:cs typeface="Arial" panose="020B0604020202020204" pitchFamily="34" charset="0"/>
                  <a:sym typeface="Arial"/>
                </a:rPr>
                <a:t>2020 год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45733" y="2955051"/>
              <a:ext cx="2855919" cy="2242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594" indent="-228594" defTabSz="919716" fontAlgn="base"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заложены новые инструменты управления госфинансами для обеспечения 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бережливой  и ответственной бюджетной политики</a:t>
              </a:r>
            </a:p>
            <a:p>
              <a:pPr marL="228594" indent="-228594" defTabSz="919716" fontAlgn="base"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предопределена необходимость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расширения поля регулирования  Бюджетного кодекса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, смещения фокуса бюджетной политики от бюджетных параметров </a:t>
              </a:r>
              <a:r>
                <a:rPr lang="ru-RU" sz="1333" b="1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на расширение основ консолидации </a:t>
              </a:r>
              <a:r>
                <a:rPr lang="ru-RU" sz="1333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anose="020B0604020202020204" pitchFamily="34" charset="0"/>
                  <a:sym typeface="Arial"/>
                </a:rPr>
                <a:t>госфинансов  и управления ими, а также принятия дальнейших мер по усилению принципов БОР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6133" y="1102622"/>
              <a:ext cx="7304926" cy="222540"/>
            </a:xfrm>
            <a:prstGeom prst="rect">
              <a:avLst/>
            </a:prstGeom>
            <a:noFill/>
          </p:spPr>
          <p:txBody>
            <a:bodyPr wrap="square" lIns="0" tIns="48768" rIns="0" bIns="0" rtlCol="0">
              <a:spAutoFit/>
            </a:bodyPr>
            <a:lstStyle/>
            <a:p>
              <a:pPr defTabSz="919716" fontAlgn="base">
                <a:lnSpc>
                  <a:spcPct val="85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27ACAA"/>
                </a:buClr>
                <a:buSzPct val="70000"/>
                <a:defRPr/>
              </a:pPr>
              <a:r>
                <a:rPr lang="ru-RU" sz="1600" b="1" dirty="0">
                  <a:solidFill>
                    <a:srgbClr val="2DB757">
                      <a:lumMod val="50000"/>
                    </a:srgbClr>
                  </a:solidFill>
                  <a:latin typeface="Arial"/>
                  <a:cs typeface="Arial" panose="020B0604020202020204" pitchFamily="34" charset="0"/>
                  <a:sym typeface="Arial"/>
                </a:rPr>
                <a:t>Концепции, которые выступают основой для разработки Бюджетного кодекса</a:t>
              </a:r>
            </a:p>
          </p:txBody>
        </p:sp>
        <p:cxnSp>
          <p:nvCxnSpPr>
            <p:cNvPr id="32" name="Прямая соединительная линия 31"/>
            <p:cNvCxnSpPr>
              <a:cxnSpLocks/>
            </p:cNvCxnSpPr>
            <p:nvPr/>
          </p:nvCxnSpPr>
          <p:spPr>
            <a:xfrm>
              <a:off x="3412175" y="1416385"/>
              <a:ext cx="26464" cy="366641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  <p:cxnSp>
          <p:nvCxnSpPr>
            <p:cNvPr id="29" name="Прямая соединительная линия 28"/>
            <p:cNvCxnSpPr>
              <a:cxnSpLocks/>
            </p:cNvCxnSpPr>
            <p:nvPr/>
          </p:nvCxnSpPr>
          <p:spPr>
            <a:xfrm flipH="1">
              <a:off x="6351008" y="1411362"/>
              <a:ext cx="10165" cy="36495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513169" y="822681"/>
            <a:ext cx="3841027" cy="607313"/>
          </a:xfrm>
          <a:prstGeom prst="rect">
            <a:avLst/>
          </a:prstGeom>
          <a:noFill/>
        </p:spPr>
        <p:txBody>
          <a:bodyPr wrap="square" lIns="0" tIns="48672" rIns="0" bIns="0" rtlCol="0">
            <a:spAutoFit/>
          </a:bodyPr>
          <a:lstStyle/>
          <a:p>
            <a:pPr defTabSz="919716" fontAlgn="base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Clr>
                <a:srgbClr val="27ACAA"/>
              </a:buClr>
              <a:buSzPct val="70000"/>
              <a:defRPr/>
            </a:pPr>
            <a:r>
              <a:rPr lang="ru-RU" sz="2133" b="1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 14 лет </a:t>
            </a:r>
            <a:r>
              <a:rPr lang="ru-RU" sz="4267" b="1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176</a:t>
            </a:r>
            <a:r>
              <a:rPr lang="ru-RU" sz="3733" b="1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поправок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471882" y="591046"/>
            <a:ext cx="3368276" cy="884248"/>
          </a:xfrm>
          <a:prstGeom prst="rect">
            <a:avLst/>
          </a:prstGeom>
          <a:noFill/>
        </p:spPr>
        <p:txBody>
          <a:bodyPr wrap="square" lIns="0" tIns="48672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9716" fontAlgn="base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Clr>
                <a:srgbClr val="27ACAA"/>
              </a:buClr>
              <a:buSzPct val="70000"/>
              <a:defRPr/>
            </a:pPr>
            <a:r>
              <a:rPr lang="ru-RU" sz="1333" b="1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среднем</a:t>
            </a:r>
          </a:p>
          <a:p>
            <a:pPr algn="ctr" defTabSz="919716" fontAlgn="base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Clr>
                <a:srgbClr val="27ACAA"/>
              </a:buClr>
              <a:buSzPct val="70000"/>
              <a:defRPr/>
            </a:pPr>
            <a:r>
              <a:rPr lang="ru-RU" sz="4267" b="1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12</a:t>
            </a:r>
            <a:r>
              <a:rPr lang="ru-RU" sz="1333" b="1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133" dirty="0">
                <a:solidFill>
                  <a:srgbClr val="27ACA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 в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802" y="998352"/>
            <a:ext cx="3284476" cy="328134"/>
          </a:xfrm>
          <a:prstGeom prst="rect">
            <a:avLst/>
          </a:prstGeom>
          <a:noFill/>
        </p:spPr>
        <p:txBody>
          <a:bodyPr wrap="square" lIns="0" tIns="48672" rIns="0" bIns="0" rtlCol="0">
            <a:spAutoFit/>
          </a:bodyPr>
          <a:lstStyle>
            <a:defPPr>
              <a:defRPr lang="ru-RU"/>
            </a:defPPr>
            <a:lvl1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defRPr sz="1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919716" fontAlgn="base">
              <a:spcBef>
                <a:spcPct val="0"/>
              </a:spcBef>
              <a:spcAft>
                <a:spcPts val="800"/>
              </a:spcAft>
              <a:buClr>
                <a:srgbClr val="27ACAA"/>
              </a:buClr>
              <a:defRPr/>
            </a:pPr>
            <a:r>
              <a:rPr lang="ru-RU" sz="2133" dirty="0">
                <a:solidFill>
                  <a:srgbClr val="27ACAA">
                    <a:lumMod val="50000"/>
                  </a:srgbClr>
                </a:solidFill>
                <a:cs typeface="Arial" panose="020B0604020202020204" pitchFamily="34" charset="0"/>
                <a:sym typeface="Arial"/>
              </a:rPr>
              <a:t>С 2008 по 2023 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694" y="593490"/>
            <a:ext cx="6554297" cy="293381"/>
          </a:xfrm>
          <a:prstGeom prst="rect">
            <a:avLst/>
          </a:prstGeom>
          <a:noFill/>
        </p:spPr>
        <p:txBody>
          <a:bodyPr wrap="square" lIns="0" tIns="48672" rIns="0" bIns="0" rtlCol="0">
            <a:spAutoFit/>
          </a:bodyPr>
          <a:lstStyle>
            <a:defPPr>
              <a:defRPr lang="ru-RU"/>
            </a:defPPr>
            <a:lvl1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algn="l" defTabSz="919716" fontAlgn="base">
              <a:spcBef>
                <a:spcPct val="0"/>
              </a:spcBef>
              <a:spcAft>
                <a:spcPts val="800"/>
              </a:spcAft>
              <a:buClr>
                <a:srgbClr val="27ACAA"/>
              </a:buClr>
              <a:defRPr/>
            </a:pPr>
            <a:r>
              <a:rPr lang="ru-RU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  <a:sym typeface="Arial"/>
              </a:rPr>
              <a:t>В действующий Бюджетный кодекс вносились: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C50600E-137D-4886-AAF3-DD8C07E562F0}"/>
              </a:ext>
            </a:extLst>
          </p:cNvPr>
          <p:cNvCxnSpPr>
            <a:cxnSpLocks/>
          </p:cNvCxnSpPr>
          <p:nvPr/>
        </p:nvCxnSpPr>
        <p:spPr>
          <a:xfrm flipV="1">
            <a:off x="147140" y="1431215"/>
            <a:ext cx="11989352" cy="4192"/>
          </a:xfrm>
          <a:prstGeom prst="line">
            <a:avLst/>
          </a:prstGeom>
          <a:noFill/>
          <a:ln w="9525" cap="flat" cmpd="sng" algn="ctr">
            <a:solidFill>
              <a:srgbClr val="2E2E38">
                <a:lumMod val="50000"/>
              </a:srgbClr>
            </a:solidFill>
            <a:prstDash val="dash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217922" y="6065821"/>
            <a:ext cx="8000777" cy="750732"/>
          </a:xfrm>
          <a:prstGeom prst="rect">
            <a:avLst/>
          </a:prstGeom>
        </p:spPr>
        <p:txBody>
          <a:bodyPr wrap="square" lIns="121681" tIns="60840" rIns="121681" bIns="60840">
            <a:spAutoFit/>
          </a:bodyPr>
          <a:lstStyle/>
          <a:p>
            <a:pPr defTabSz="919716" fontAlgn="base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Clr>
                <a:srgbClr val="002060"/>
              </a:buClr>
              <a:buSzPct val="120000"/>
              <a:defRPr/>
            </a:pPr>
            <a:r>
              <a:rPr lang="ru-RU" sz="1600" b="1" dirty="0">
                <a:solidFill>
                  <a:srgbClr val="188CE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 14 лет поправки вносились точечно, изменениям подвергались отдельные главы и статьи, что потребовало дальнейшей систематизации и перезагрузки содержания Кодекса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95141" y="103005"/>
            <a:ext cx="109032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31082" rtl="0" eaLnBrk="1" latinLnBrk="0" hangingPunct="1">
              <a:spcBef>
                <a:spcPts val="0"/>
              </a:spcBef>
              <a:spcAft>
                <a:spcPts val="204"/>
              </a:spcAft>
              <a:buClr>
                <a:schemeClr val="tx2"/>
              </a:buClr>
              <a:buSzPct val="70000"/>
              <a:buFontTx/>
              <a:buNone/>
              <a:defRPr sz="12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Tx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Tx/>
              <a:buNone/>
              <a:defRPr sz="7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22406" indent="-122406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7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44812" indent="-122406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7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-122406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 typeface="+mj-lt"/>
              <a:buAutoNum type="arabicPeriod"/>
              <a:defRPr sz="7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Tx/>
              <a:buNone/>
              <a:defRPr sz="7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Tx/>
              <a:buNone/>
              <a:defRPr sz="700" i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Tx/>
              <a:buNone/>
              <a:defRPr sz="7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708092">
              <a:spcAft>
                <a:spcPts val="272"/>
              </a:spcAft>
              <a:buClr>
                <a:srgbClr val="44546A"/>
              </a:buClr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sym typeface="Arial"/>
              </a:rPr>
              <a:t>ВЕКТОР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7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9CC474-349D-3BB7-3EBC-E6C94C56F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03" y="106163"/>
            <a:ext cx="11979882" cy="356158"/>
          </a:xfrm>
        </p:spPr>
        <p:txBody>
          <a:bodyPr>
            <a:noAutofit/>
          </a:bodyPr>
          <a:lstStyle/>
          <a:p>
            <a:pPr algn="l" defTabSz="1218420" eaLnBrk="0" fontAlgn="base" hangingPunct="0">
              <a:spcBef>
                <a:spcPts val="0"/>
              </a:spcBef>
              <a:spcAft>
                <a:spcPts val="272"/>
              </a:spcAft>
              <a:defRPr/>
            </a:pPr>
            <a:r>
              <a:rPr lang="kk-KZ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УДОРОЖАНИЕ</a:t>
            </a:r>
            <a:r>
              <a:rPr lang="kk-KZ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местных бюджетных инвестиций</a:t>
            </a:r>
            <a:endParaRPr lang="ru-KZ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142" y="609500"/>
            <a:ext cx="11620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За 5 летний период установлены </a:t>
            </a: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проекта со средним увеличением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первоначальной 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стоимости</a:t>
            </a:r>
            <a:b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на </a:t>
            </a:r>
            <a:r>
              <a:rPr lang="ru-RU" sz="1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170,4%, </a:t>
            </a:r>
            <a:r>
              <a:rPr lang="ru-RU" sz="160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или </a:t>
            </a:r>
            <a:r>
              <a:rPr lang="ru-RU" sz="1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33,2 млрд тенге </a:t>
            </a: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или же с увеличением сметной стоимости </a:t>
            </a:r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 7 млн. до 12 млн. кратного размера МРП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4011" y="3126671"/>
            <a:ext cx="3641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по городу Алматы –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1 проект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(строительство 1 линии метрополитена)</a:t>
            </a:r>
          </a:p>
          <a:p>
            <a:pPr marL="285750" indent="-285750" algn="just" defTabSz="914377">
              <a:buFont typeface="Arial" panose="020B0604020202020204" pitchFamily="34" charset="0"/>
              <a:buChar char="•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по Карагандинской области –  </a:t>
            </a:r>
            <a:r>
              <a:rPr lang="kk-K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1 проект </a:t>
            </a:r>
            <a:r>
              <a:rPr lang="kk-KZ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(строительство теплотрассы от ТЭЦ – 3)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8134" y="1890776"/>
            <a:ext cx="11266185" cy="2173154"/>
            <a:chOff x="335427" y="1656536"/>
            <a:chExt cx="8306203" cy="1629865"/>
          </a:xfrm>
        </p:grpSpPr>
        <p:cxnSp>
          <p:nvCxnSpPr>
            <p:cNvPr id="12" name="Прямая соединительная линия 11"/>
            <p:cNvCxnSpPr>
              <a:endCxn id="16" idx="3"/>
            </p:cNvCxnSpPr>
            <p:nvPr/>
          </p:nvCxnSpPr>
          <p:spPr>
            <a:xfrm>
              <a:off x="564127" y="1983405"/>
              <a:ext cx="8052547" cy="30922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35427" y="1679366"/>
              <a:ext cx="2644534" cy="7155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/>
              <a:endParaRPr lang="ru-RU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/>
              <a:r>
                <a:rPr lang="ru-RU" sz="14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Удорожание на сумму более </a:t>
              </a:r>
            </a:p>
            <a:p>
              <a:pPr algn="ctr" defTabSz="1199243"/>
              <a:r>
                <a:rPr lang="ru-RU" sz="14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20 млрд тенге</a:t>
              </a:r>
            </a:p>
            <a:p>
              <a:pPr algn="ctr" defTabSz="1199243"/>
              <a:endParaRPr lang="ru-RU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85893" y="1679367"/>
              <a:ext cx="2430122" cy="7155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/>
              <a:endParaRPr lang="ru-RU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/>
              <a:r>
                <a:rPr lang="ru-RU" sz="14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Удорожание на сумму более                    31 млрд тенге</a:t>
              </a:r>
            </a:p>
            <a:p>
              <a:pPr algn="ctr" defTabSz="1199243"/>
              <a:endParaRPr lang="ru-RU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21947" y="1656536"/>
              <a:ext cx="2194727" cy="7155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199243"/>
              <a:endParaRPr lang="ru-RU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99243"/>
              <a:r>
                <a:rPr lang="ru-RU" sz="14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Удорожание на сумму более </a:t>
              </a:r>
            </a:p>
            <a:p>
              <a:pPr algn="ctr" defTabSz="1199243"/>
              <a:r>
                <a:rPr lang="ru-RU" sz="14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35 млрд тенге</a:t>
              </a:r>
            </a:p>
            <a:p>
              <a:pPr algn="ctr" defTabSz="1199243"/>
              <a:r>
                <a:rPr lang="ru-RU" sz="1400" b="1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endParaRPr lang="kk-KZ" sz="1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55252" y="2570821"/>
              <a:ext cx="2541234" cy="715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defTabSz="914377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по Восточно-Казахстанской области – 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1 проект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(мостовой переход через </a:t>
              </a:r>
              <a:r>
                <a:rPr lang="ru-RU" sz="14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Бухтарминское</a:t>
              </a:r>
              <a:r>
                <a:rPr lang="ru-RU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водохранилище)</a:t>
              </a:r>
              <a:endPara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421947" y="2602455"/>
              <a:ext cx="2219683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defTabSz="914377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по городу Астана – 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1 проект </a:t>
              </a:r>
              <a:r>
                <a:rPr lang="ru-RU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(строительство ТЭЦ-3)</a:t>
              </a:r>
            </a:p>
          </p:txBody>
        </p:sp>
      </p:grpSp>
      <p:sp>
        <p:nvSpPr>
          <p:cNvPr id="2" name="Левая фигурная скобка 1"/>
          <p:cNvSpPr/>
          <p:nvPr/>
        </p:nvSpPr>
        <p:spPr>
          <a:xfrm rot="16200000">
            <a:off x="5855059" y="-989389"/>
            <a:ext cx="441528" cy="1146986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75823" y="5211123"/>
            <a:ext cx="1896" cy="119933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38134" y="5025458"/>
            <a:ext cx="5521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kk-K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Согласно действующему </a:t>
            </a:r>
            <a:r>
              <a:rPr lang="kk-K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Кодексу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расходы, связанные с увеличением сметной стоимости МБИП, реализуемых за счет ЦТР из вышестоящего бюджета, финансируются за счет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местного бюджета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, за исключением города Астана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(свыше 1000000-кратного размера месячного расчетного показателя)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09401" y="5034822"/>
            <a:ext cx="57224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buFont typeface="Wingdings" panose="05000000000000000000" pitchFamily="2" charset="2"/>
              <a:buChar char="Ø"/>
            </a:pPr>
            <a:r>
              <a:rPr lang="kk-K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вводится </a:t>
            </a:r>
            <a:r>
              <a:rPr lang="kk-KZ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понятие критически важных объектов и проектов общестранового значения</a:t>
            </a:r>
            <a:r>
              <a:rPr lang="kk-K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285750" indent="-285750" algn="just" defTabSz="914377">
              <a:buFont typeface="Wingdings" panose="05000000000000000000" pitchFamily="2" charset="2"/>
              <a:buChar char="Ø"/>
            </a:pPr>
            <a:endParaRPr lang="kk-KZ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just" defTabSz="914377">
              <a:buFont typeface="Wingdings" panose="05000000000000000000" pitchFamily="2" charset="2"/>
              <a:buChar char="Ø"/>
            </a:pPr>
            <a:r>
              <a:rPr lang="kk-K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обеспечение финансирования </a:t>
            </a:r>
            <a:r>
              <a:rPr lang="kk-K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удорожания таких проектов из республиканского бюджета</a:t>
            </a:r>
            <a:endParaRPr lang="kk-KZ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6BBD3773-A73F-ACF4-66B3-16354AF6A694}"/>
              </a:ext>
            </a:extLst>
          </p:cNvPr>
          <p:cNvSpPr txBox="1"/>
          <p:nvPr/>
        </p:nvSpPr>
        <p:spPr>
          <a:xfrm>
            <a:off x="11927957" y="6671619"/>
            <a:ext cx="202211" cy="16395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7312" marR="5080" indent="-95248" algn="r" defTabSz="914377">
              <a:lnSpc>
                <a:spcPct val="100600"/>
              </a:lnSpc>
              <a:spcBef>
                <a:spcPts val="85"/>
              </a:spcBef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30</a:t>
            </a:r>
            <a:endParaRPr lang="ru-RU" sz="1050" dirty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6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73291"/>
            <a:ext cx="1219200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9106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4159" y="1649083"/>
            <a:ext cx="11756571" cy="4771510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lvl1pPr marL="169863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860425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4350" indent="-17145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ПРЕДЛАГАЕТСЯ:</a:t>
            </a:r>
          </a:p>
          <a:p>
            <a:pPr marL="0" marR="0" lvl="0" indent="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800" b="1" i="0" u="sng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ПРОВЕДЕНИЕ инвестиционного обзора:</a:t>
            </a:r>
          </a:p>
          <a:p>
            <a:pPr marL="1454150" marR="0" lvl="0" indent="-28575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выявление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причин возникновения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системных проблем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54150" marR="0" lvl="0" indent="-28575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рекомендации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их устранению</a:t>
            </a:r>
          </a:p>
          <a:p>
            <a:pPr marL="920727" marR="0" lvl="1" indent="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altLang="ru-RU" sz="1600" b="1" dirty="0">
                <a:solidFill>
                  <a:srgbClr val="1F4E79"/>
                </a:solidFill>
              </a:rPr>
              <a:t>РАЗРАБОТКА инвестиционного плана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</a:p>
          <a:p>
            <a:pPr marL="1454150" lvl="0" indent="-28575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упорядочение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процесса планирования ГИП</a:t>
            </a:r>
          </a:p>
          <a:p>
            <a:pPr marL="1454150" lvl="0" indent="-28575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первоочередное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начатых проектов</a:t>
            </a:r>
          </a:p>
          <a:p>
            <a:pPr marL="1454150" lvl="0" indent="-28575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приоритет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использовании документации из государственного банка проектов строительства</a:t>
            </a:r>
          </a:p>
          <a:p>
            <a:pPr marL="1454150" lvl="0" indent="-28575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/>
            </a:pPr>
            <a:endParaRPr lang="ru-RU" altLang="ru-RU" sz="800" dirty="0">
              <a:solidFill>
                <a:prstClr val="black"/>
              </a:solidFill>
            </a:endParaRPr>
          </a:p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ВКЛЮЧЕНИЕ результатов оценки в процесс</a:t>
            </a:r>
            <a:r>
              <a:rPr kumimoji="0" lang="ru-RU" altLang="ru-RU" sz="1600" b="1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планирования бюджета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436688" lvl="3" indent="-269875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синхронизация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сроков оценки со сроком годового отчета об исполнении бюджета</a:t>
            </a:r>
          </a:p>
          <a:p>
            <a:pPr marL="1436688" lvl="3" indent="-269875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включение</a:t>
            </a:r>
            <a:r>
              <a:rPr kumimoji="0" lang="ru-RU" altLang="ru-RU" sz="160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 итогов оценки в годовой отчет</a:t>
            </a:r>
          </a:p>
          <a:p>
            <a:pPr marL="1436688" lvl="3" indent="-269875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публикация </a:t>
            </a:r>
            <a:r>
              <a:rPr kumimoji="0" lang="ru-RU" altLang="ru-RU" sz="160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итогов оценки </a:t>
            </a:r>
          </a:p>
          <a:p>
            <a:pPr marL="1436688" lvl="3" indent="-269875" defTabSz="918610" fontAlgn="base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перестройка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работы органов госаудита</a:t>
            </a:r>
            <a:endParaRPr kumimoji="0" lang="ru-RU" altLang="ru-RU" sz="1600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6282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42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7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5. ГОСУДАРСТВЕННЫЕ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 ИНВЕСТИЦИОННЫЕ ПРОЕКТЫ 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Arial"/>
                <a:cs typeface="Arial" pitchFamily="34" charset="0"/>
                <a:sym typeface="Arial"/>
              </a:rPr>
              <a:t>(ГИП)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2F600E-D383-ABDD-D1FC-7A6BC7E12326}"/>
              </a:ext>
            </a:extLst>
          </p:cNvPr>
          <p:cNvSpPr/>
          <p:nvPr/>
        </p:nvSpPr>
        <p:spPr>
          <a:xfrm>
            <a:off x="264159" y="573576"/>
            <a:ext cx="116317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defTabSz="1199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РЕШЕНИЕ ВОПРОСОВ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отбора проектов исходя из готовности документов (ПСД, ТЭО) </a:t>
            </a:r>
          </a:p>
          <a:p>
            <a:pPr lvl="3" defTabSz="1199243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удорожания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недофинансирования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проектов</a:t>
            </a:r>
          </a:p>
          <a:p>
            <a:pPr lvl="3" defTabSz="1199243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отсутствия мониторинга и оценки ГИП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3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E7C0D7-E521-80F6-D6AE-DAC3A020B5FF}"/>
              </a:ext>
            </a:extLst>
          </p:cNvPr>
          <p:cNvSpPr txBox="1">
            <a:spLocks/>
          </p:cNvSpPr>
          <p:nvPr/>
        </p:nvSpPr>
        <p:spPr>
          <a:xfrm>
            <a:off x="120495" y="65994"/>
            <a:ext cx="11562389" cy="3676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40">
              <a:defRPr/>
            </a:pPr>
            <a:r>
              <a:rPr lang="ru-RU" sz="2667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6.</a:t>
            </a:r>
            <a:r>
              <a:rPr lang="ru-RU" sz="2667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УСИЛЕНИЕ принципов БОР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88915-AB78-DA61-0596-0F583D765ACB}"/>
              </a:ext>
            </a:extLst>
          </p:cNvPr>
          <p:cNvSpPr txBox="1"/>
          <p:nvPr/>
        </p:nvSpPr>
        <p:spPr>
          <a:xfrm>
            <a:off x="241299" y="1138156"/>
            <a:ext cx="5854701" cy="374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ПОДХОДЫ:</a:t>
            </a:r>
            <a:r>
              <a:rPr lang="ru-RU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defTabSz="1219170">
              <a:buClr>
                <a:srgbClr val="000000"/>
              </a:buClr>
            </a:pPr>
            <a:endParaRPr lang="ru-RU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</a:t>
            </a: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формирование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бюджета исходя из целей и целевых индикаторов плана развития госоргана/региона/СКС</a:t>
            </a: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2000" kern="0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 открытость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бюджетной информации и </a:t>
            </a: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подотчетность 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перед населением    </a:t>
            </a: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2000" b="1" kern="0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 разграничение 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зон ответственности должностных лиц 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20C69-1B13-7A31-8FDC-65EB316E35D8}"/>
              </a:ext>
            </a:extLst>
          </p:cNvPr>
          <p:cNvSpPr txBox="1"/>
          <p:nvPr/>
        </p:nvSpPr>
        <p:spPr>
          <a:xfrm>
            <a:off x="6337299" y="1138156"/>
            <a:ext cx="5753101" cy="3765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ЧТО позволят:</a:t>
            </a:r>
          </a:p>
          <a:p>
            <a:pPr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сосредоточить </a:t>
            </a:r>
            <a:r>
              <a:rPr lang="ru-RU" sz="2000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расходы на приоритетных направлениях развития без распыления по разным документам СГП</a:t>
            </a: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kern="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   обеспечить участие населения в принятии решений</a:t>
            </a: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kern="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    усилить бюджетную дисциплину для достижения результата</a:t>
            </a: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kern="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8">
            <a:extLst>
              <a:ext uri="{FF2B5EF4-FFF2-40B4-BE49-F238E27FC236}">
                <a16:creationId xmlns:a16="http://schemas.microsoft.com/office/drawing/2014/main" id="{10614A37-7C3B-67CF-56A4-A17D839937C4}"/>
              </a:ext>
            </a:extLst>
          </p:cNvPr>
          <p:cNvCxnSpPr>
            <a:cxnSpLocks/>
          </p:cNvCxnSpPr>
          <p:nvPr/>
        </p:nvCxnSpPr>
        <p:spPr>
          <a:xfrm flipH="1" flipV="1">
            <a:off x="6133854" y="792564"/>
            <a:ext cx="5690" cy="453853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E7C0D7-E521-80F6-D6AE-DAC3A020B5FF}"/>
              </a:ext>
            </a:extLst>
          </p:cNvPr>
          <p:cNvSpPr txBox="1">
            <a:spLocks/>
          </p:cNvSpPr>
          <p:nvPr/>
        </p:nvSpPr>
        <p:spPr>
          <a:xfrm>
            <a:off x="120495" y="88853"/>
            <a:ext cx="11562389" cy="3676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40">
              <a:defRPr/>
            </a:pPr>
            <a:r>
              <a:rPr lang="ru-RU" sz="2667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6. </a:t>
            </a:r>
            <a:r>
              <a:rPr lang="ru-RU" sz="2667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УПРАВЛЕНИЕ РЕЗУЛЬТАТАМИ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88915-AB78-DA61-0596-0F583D765ACB}"/>
              </a:ext>
            </a:extLst>
          </p:cNvPr>
          <p:cNvSpPr txBox="1"/>
          <p:nvPr/>
        </p:nvSpPr>
        <p:spPr>
          <a:xfrm>
            <a:off x="241299" y="1061954"/>
            <a:ext cx="5854701" cy="4975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ПОДХОДЫ:</a:t>
            </a:r>
            <a:r>
              <a:rPr lang="ru-RU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defTabSz="1219170">
              <a:buClr>
                <a:srgbClr val="000000"/>
              </a:buClr>
            </a:pPr>
            <a:endParaRPr lang="ru-RU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</a:t>
            </a: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систематизация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инструментов управления результатами </a:t>
            </a:r>
          </a:p>
          <a:p>
            <a:pPr lvl="2" defTabSz="1219170">
              <a:buClr>
                <a:schemeClr val="tx2"/>
              </a:buClr>
            </a:pPr>
            <a:r>
              <a:rPr lang="ru-RU" sz="2000" i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видов мониторинга, оценки результатов, обзор, аудит</a:t>
            </a: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2000" kern="0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  </a:t>
            </a: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внедрение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в бюджетный процесс обзора расходов</a:t>
            </a: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2000" kern="0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  определение 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роли госаудита с точки зрения бюджетирования</a:t>
            </a: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2000" kern="0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  </a:t>
            </a:r>
            <a:r>
              <a:rPr lang="ru-RU" sz="20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применение</a:t>
            </a:r>
            <a:r>
              <a:rPr lang="ru-RU" sz="2000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итогов мониторинга и оценок в бюджетном процессе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20C69-1B13-7A31-8FDC-65EB316E35D8}"/>
              </a:ext>
            </a:extLst>
          </p:cNvPr>
          <p:cNvSpPr txBox="1"/>
          <p:nvPr/>
        </p:nvSpPr>
        <p:spPr>
          <a:xfrm>
            <a:off x="6337299" y="998819"/>
            <a:ext cx="5753101" cy="5611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ЧТО позволят:</a:t>
            </a:r>
          </a:p>
          <a:p>
            <a:pPr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   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установить </a:t>
            </a:r>
            <a:r>
              <a:rPr lang="ru-RU" sz="2000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понятный набор инструментов для применения при принятии управленческих и административных решений</a:t>
            </a: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kern="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  определить </a:t>
            </a:r>
            <a:r>
              <a:rPr lang="ru-RU" sz="2000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роль, цели и </a:t>
            </a:r>
            <a:r>
              <a:rPr lang="ru-RU" sz="2000" kern="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место </a:t>
            </a:r>
            <a:r>
              <a:rPr lang="ru-RU" sz="2000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аналитической работы уполномоченных органов и АБП</a:t>
            </a: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kern="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  приблизиться </a:t>
            </a:r>
            <a:r>
              <a:rPr lang="ru-RU" sz="2000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к мировым стандартам открытости для вступления в международные организации</a:t>
            </a: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2000" kern="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   повысить </a:t>
            </a:r>
            <a:r>
              <a:rPr lang="ru-RU" sz="2000" kern="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эффективность и обоснованность планирования бюджета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ru-RU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8">
            <a:extLst>
              <a:ext uri="{FF2B5EF4-FFF2-40B4-BE49-F238E27FC236}">
                <a16:creationId xmlns:a16="http://schemas.microsoft.com/office/drawing/2014/main" id="{10614A37-7C3B-67CF-56A4-A17D839937C4}"/>
              </a:ext>
            </a:extLst>
          </p:cNvPr>
          <p:cNvCxnSpPr>
            <a:cxnSpLocks/>
          </p:cNvCxnSpPr>
          <p:nvPr/>
        </p:nvCxnSpPr>
        <p:spPr>
          <a:xfrm flipH="1" flipV="1">
            <a:off x="6090310" y="738134"/>
            <a:ext cx="64592" cy="570693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E7C0D7-E521-80F6-D6AE-DAC3A020B5FF}"/>
              </a:ext>
            </a:extLst>
          </p:cNvPr>
          <p:cNvSpPr txBox="1">
            <a:spLocks/>
          </p:cNvSpPr>
          <p:nvPr/>
        </p:nvSpPr>
        <p:spPr>
          <a:xfrm>
            <a:off x="120495" y="127276"/>
            <a:ext cx="11562389" cy="3676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40">
              <a:defRPr/>
            </a:pPr>
            <a:r>
              <a:rPr lang="ru-RU" sz="2667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СОПУТСТВУЮЩИЙ ПРОЕКТ ЗАКОНА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3782" y="924819"/>
            <a:ext cx="11978218" cy="3097655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lvl1pPr marL="169863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860425" indent="-169863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514350" indent="-17145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8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8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sym typeface="Arial" panose="020B0604020202020204" pitchFamily="34" charset="0"/>
              </a:rPr>
              <a:t>НАПРАВЛЕН на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sym typeface="Arial" panose="020B0604020202020204" pitchFamily="34" charset="0"/>
              </a:rPr>
              <a:t> приведение в соответствие с проектом нового Бюджетного кодекса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1454150" marR="0" lvl="0" indent="-28575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 законов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20727" marR="0" lvl="1" indent="0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altLang="ru-RU" sz="2000" b="1" dirty="0">
                <a:solidFill>
                  <a:srgbClr val="1F4E79"/>
                </a:solidFill>
              </a:rPr>
              <a:t>ПРЕДУСМАТРИВАЕТ унификацию механизмов ГЧП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sym typeface="Arial" panose="020B0604020202020204" pitchFamily="34" charset="0"/>
              </a:rPr>
              <a:t> </a:t>
            </a:r>
          </a:p>
          <a:p>
            <a:pPr marL="1454150" lvl="0" indent="-28575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исключение концессии </a:t>
            </a:r>
            <a:r>
              <a:rPr lang="ru-RU" alt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 ставится на утрату)</a:t>
            </a:r>
          </a:p>
          <a:p>
            <a:pPr marL="1454150" lvl="0" indent="-28575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Бюджетном кодексе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остается часть по обязательствам ГЧП</a:t>
            </a:r>
          </a:p>
          <a:p>
            <a:pPr marL="1454150" lvl="0" indent="-285750" defTabSz="918610" fontAlgn="base">
              <a:lnSpc>
                <a:spcPct val="112000"/>
              </a:lnSpc>
              <a:spcBef>
                <a:spcPct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prstClr val="black"/>
              </a:solidFill>
            </a:endParaRPr>
          </a:p>
          <a:p>
            <a:pPr marL="226478" marR="0" lvl="0" indent="-226478" algn="l" defTabSz="91861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73188"/>
            <a:ext cx="10497572" cy="451275"/>
          </a:xfrm>
          <a:prstGeom prst="rect">
            <a:avLst/>
          </a:prstGeom>
          <a:noFill/>
        </p:spPr>
        <p:txBody>
          <a:bodyPr wrap="square" lIns="121853" tIns="60927" rIns="121853" bIns="60927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1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УСИЛЕНИЕ РОЛИ ПАРЛАМЕНТА</a:t>
            </a:r>
          </a:p>
        </p:txBody>
      </p:sp>
      <p:cxnSp>
        <p:nvCxnSpPr>
          <p:cNvPr id="3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70938" y="714956"/>
            <a:ext cx="11572718" cy="5624103"/>
            <a:chOff x="202282" y="1178838"/>
            <a:chExt cx="7234164" cy="400772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02282" y="1178838"/>
              <a:ext cx="7234164" cy="4007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461" marR="0" lvl="0" indent="-228461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44546A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РАСШИРЕНИЕ информации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рамках проекта закона о республиканском бюджете/решении маслихата о местном бюджете и годового отчета об их исполнении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сводная информация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 поступлениях и расходах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внебюджетных фондов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(ГФСС, ФСМС) 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аналитический отчет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 налоговых расходах 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ациональный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доклад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управлению государственными активами и квазигосударственным сектором 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итоги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оценки результатов 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данные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по государственным займам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сведения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о состоянии долговых обязательств и сумм по ним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сводная информация по реализации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инвестиционных проектов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(БОР)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сводная информация об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утвержденных планах развития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госорганов (БОР)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сводная информация о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паспортах бюджетных программ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АБП (БОР)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информация об исполнении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рекомендации органов 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госаудита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информация о расходах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субъектов квазигосударственного сектора</a:t>
              </a:r>
            </a:p>
            <a:p>
              <a:pPr marL="685661" marR="0" lvl="4" indent="-228461" algn="just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перечень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мероприятий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, проектов, планируемых за счет отчислений недропользователей на социально-экономическое развитие региона и развитие его инфраструктуры, согласно контрактам на недропользование (на местном уровне) </a:t>
              </a:r>
            </a:p>
            <a:p>
              <a:pPr marL="228461" marR="0" lvl="0" indent="-228461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44546A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Заслушивание при рассмотрении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годового отчета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руководителей крупных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СКС,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ВС, ВАП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3535183" y="1614019"/>
              <a:ext cx="602338" cy="85491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121641" tIns="60820" rIns="121641" bIns="60820" rtlCol="0" anchor="ctr"/>
            <a:lstStyle/>
            <a:p>
              <a:pPr marL="0" marR="0" lvl="0" indent="0" algn="ctr" defTabSz="9197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14E7C25B-6731-A4F6-73E5-F6540DD68767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C22B1D-8DFF-3615-C9E9-CCBAFE950710}"/>
              </a:ext>
            </a:extLst>
          </p:cNvPr>
          <p:cNvSpPr txBox="1"/>
          <p:nvPr/>
        </p:nvSpPr>
        <p:spPr>
          <a:xfrm>
            <a:off x="0" y="33312"/>
            <a:ext cx="1160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ПЕРЕХОДНЫЕ положения и организационные вопросы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9BF0AC-04ED-D036-27D3-1F3F6743D8FD}"/>
              </a:ext>
            </a:extLst>
          </p:cNvPr>
          <p:cNvSpPr/>
          <p:nvPr/>
        </p:nvSpPr>
        <p:spPr>
          <a:xfrm>
            <a:off x="402813" y="4674089"/>
            <a:ext cx="11386373" cy="1220783"/>
          </a:xfrm>
          <a:prstGeom prst="rect">
            <a:avLst/>
          </a:prstGeom>
          <a:noFill/>
          <a:ln>
            <a:solidFill>
              <a:srgbClr val="4BACC6">
                <a:lumMod val="50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marR="0" lvl="0" indent="-342900" algn="l" defTabSz="1599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исполнение бюджета 2024 года будет осуществляться по старому порядку </a:t>
            </a:r>
          </a:p>
          <a:p>
            <a:pPr marL="342900" lvl="0" indent="-342900" defTabSz="1599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планирование бюджета на 2025-2027 годы </a:t>
            </a:r>
            <a:r>
              <a:rPr lang="ru-RU" sz="20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 годовой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отчет об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его исполнении будут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осуществляться по новому порядку</a:t>
            </a:r>
          </a:p>
          <a:p>
            <a:pPr marL="0" marR="0" lvl="0" indent="0" algn="l" defTabSz="1599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3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437" y="839032"/>
            <a:ext cx="11394800" cy="2892867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0" marR="0" lvl="0" indent="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Arial"/>
              </a:rPr>
              <a:t>В реализацию нового Бюджетного кодекса необходимо:</a:t>
            </a:r>
          </a:p>
          <a:p>
            <a:pPr marL="727075" marR="0" lvl="1" indent="-269875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разработать и принять порядка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205 подзаконных НПА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(в течение 2-3х месяцев после принятия)</a:t>
            </a:r>
          </a:p>
          <a:p>
            <a:pPr marL="727075" marR="0" lvl="1" indent="-269875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перестроить работу уполномоченных органов по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проведению оценки результатов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(до 1 мая должны быть сформированы итоги)</a:t>
            </a:r>
          </a:p>
          <a:p>
            <a:pPr marL="727075" marR="0" lvl="1" indent="-269875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до конца следующего года сформировать нормативную основу для практического применения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минимальных стандартов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(инфраструктурных и социальных)</a:t>
            </a:r>
          </a:p>
          <a:p>
            <a:pPr marL="727075" marR="0" lvl="1" indent="-269875" algn="just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до конца следующего года провести работу по приведению в соответствие законодательства, регулирующего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целевой вклад и целевое перечисление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, в связи с упразднением данных механизмов с 2025 года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(организационно-правовая форма,  мониторинг законодательства, порядок/альтернативные механизмы финансирования)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23151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850" y="2572871"/>
            <a:ext cx="77365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kk-KZ" sz="3733" b="1" kern="0" dirty="0">
                <a:solidFill>
                  <a:srgbClr val="4472C4">
                    <a:lumMod val="50000"/>
                  </a:srgbClr>
                </a:solidFill>
                <a:latin typeface="Arial"/>
                <a:cs typeface="Arial"/>
                <a:sym typeface="Arial"/>
              </a:rPr>
              <a:t>Спасибо за внимание!</a:t>
            </a:r>
            <a:endParaRPr lang="ru-RU" sz="3733" b="1" kern="0" dirty="0">
              <a:solidFill>
                <a:srgbClr val="4472C4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2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855133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0" name="Текст 2"/>
          <p:cNvSpPr txBox="1">
            <a:spLocks/>
          </p:cNvSpPr>
          <p:nvPr/>
        </p:nvSpPr>
        <p:spPr bwMode="auto">
          <a:xfrm>
            <a:off x="84668" y="1"/>
            <a:ext cx="1128183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054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kk-KZ" altLang="en-US" sz="2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ОЦЕНКА прозрачности налогово-бюджетной сферы </a:t>
            </a:r>
          </a:p>
          <a:p>
            <a:pPr algn="just" defTabSz="1217054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kk-KZ" altLang="en-US" sz="1600" i="1" dirty="0">
                <a:solidFill>
                  <a:srgbClr val="0C467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проведена МВФ с 24 января по 6 февраля 2023 года</a:t>
            </a:r>
            <a:endParaRPr lang="ru-RU" altLang="en-US" sz="1600" i="1" dirty="0">
              <a:solidFill>
                <a:srgbClr val="0C467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005BC3-3BB6-48E0-9F10-7588614A2000}"/>
              </a:ext>
            </a:extLst>
          </p:cNvPr>
          <p:cNvSpPr/>
          <p:nvPr/>
        </p:nvSpPr>
        <p:spPr>
          <a:xfrm>
            <a:off x="84668" y="980843"/>
            <a:ext cx="11948306" cy="790088"/>
          </a:xfrm>
          <a:prstGeom prst="rect">
            <a:avLst/>
          </a:prstGeom>
          <a:solidFill>
            <a:srgbClr val="DCE6F2"/>
          </a:solidFill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accent3">
                <a:lumMod val="20000"/>
                <a:lumOff val="80000"/>
              </a:schemeClr>
            </a:contourClr>
          </a:sp3d>
        </p:spPr>
        <p:txBody>
          <a:bodyPr wrap="square">
            <a:spAutoFit/>
          </a:bodyPr>
          <a:lstStyle/>
          <a:p>
            <a:pPr algn="just" defTabSz="1354573">
              <a:defRPr/>
            </a:pPr>
            <a:r>
              <a:rPr lang="ru-RU" sz="22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Цель </a:t>
            </a:r>
            <a:r>
              <a:rPr lang="ru-RU" sz="2270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миссии</a:t>
            </a:r>
            <a:r>
              <a:rPr lang="ru-RU" sz="22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МВФ - оценка прозрачности в </a:t>
            </a:r>
            <a:r>
              <a:rPr lang="ru-RU" sz="2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налогово-бюджетной сфере </a:t>
            </a:r>
            <a:br>
              <a:rPr lang="ru-RU" sz="2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2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представление рекомендаций по ее дальнейшему улучшению</a:t>
            </a:r>
          </a:p>
        </p:txBody>
      </p:sp>
      <p:sp>
        <p:nvSpPr>
          <p:cNvPr id="106502" name="Прямоугольник 11"/>
          <p:cNvSpPr>
            <a:spLocks noChangeArrowheads="1"/>
          </p:cNvSpPr>
          <p:nvPr/>
        </p:nvSpPr>
        <p:spPr bwMode="auto">
          <a:xfrm>
            <a:off x="1087967" y="1856317"/>
            <a:ext cx="9840384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en-US" sz="2133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Четыре основных компонента Кодекса прозрачности </a:t>
            </a:r>
            <a:br>
              <a:rPr lang="ru-RU" altLang="en-US" sz="2133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2133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 бюджетной-налоговой сфере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91029"/>
              </p:ext>
            </p:extLst>
          </p:nvPr>
        </p:nvGraphicFramePr>
        <p:xfrm>
          <a:off x="196851" y="2711451"/>
          <a:ext cx="11798301" cy="3874647"/>
        </p:xfrm>
        <a:graphic>
          <a:graphicData uri="http://schemas.openxmlformats.org/drawingml/2006/table">
            <a:tbl>
              <a:tblPr/>
              <a:tblGrid>
                <a:gridCol w="2103967">
                  <a:extLst>
                    <a:ext uri="{9D8B030D-6E8A-4147-A177-3AD203B41FA5}">
                      <a16:colId xmlns:a16="http://schemas.microsoft.com/office/drawing/2014/main" val="228288531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415877158"/>
                    </a:ext>
                  </a:extLst>
                </a:gridCol>
                <a:gridCol w="2855383">
                  <a:extLst>
                    <a:ext uri="{9D8B030D-6E8A-4147-A177-3AD203B41FA5}">
                      <a16:colId xmlns:a16="http://schemas.microsoft.com/office/drawing/2014/main" val="2813714441"/>
                    </a:ext>
                  </a:extLst>
                </a:gridCol>
                <a:gridCol w="3587751">
                  <a:extLst>
                    <a:ext uri="{9D8B030D-6E8A-4147-A177-3AD203B41FA5}">
                      <a16:colId xmlns:a16="http://schemas.microsoft.com/office/drawing/2014/main" val="38720653"/>
                    </a:ext>
                  </a:extLst>
                </a:gridCol>
              </a:tblGrid>
              <a:tr h="906777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PMingLiU"/>
                          <a:sym typeface="Arial" panose="020B0604020202020204" pitchFamily="34" charset="0"/>
                        </a:rPr>
                        <a:t>I. БЮДЖЕТНАЯ ОТЧЕТНОСТЬ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12700" marR="12700" marT="1269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4F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PMingLiU"/>
                          <a:sym typeface="Arial" panose="020B0604020202020204" pitchFamily="34" charset="0"/>
                        </a:rPr>
                        <a:t>II. НАЛОГОВО-БЮДЖЕТНЫЕ ПРОГНОЗЫ И СОСТАВЛЕНИЕ БЮДЖЕТА 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12700" marR="12700" marT="1269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4F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PMingLiU"/>
                          <a:sym typeface="Arial" panose="020B0604020202020204" pitchFamily="34" charset="0"/>
                        </a:rPr>
                        <a:t>III. АНАЛИЗ БЮДЖЕТНЫХ РИСКОВ И УПРАВЛЕНИЕ ИМИ </a:t>
                      </a:r>
                    </a:p>
                  </a:txBody>
                  <a:tcPr marL="12700" marR="12700" marT="1269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4F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PMingLiU"/>
                          <a:sym typeface="Arial" panose="020B0604020202020204" pitchFamily="34" charset="0"/>
                        </a:rPr>
                        <a:t>IV. УПРАВЛЕНИЕ ПОСТУПЛЕНИЯМИ ОТ ПРИРОДНЫХ РЕСУРСОВ </a:t>
                      </a:r>
                    </a:p>
                  </a:txBody>
                  <a:tcPr marL="12700" marR="12700" marT="1269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77394"/>
                  </a:ext>
                </a:extLst>
              </a:tr>
              <a:tr h="419097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Охват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Комплексность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Анализ риска и раскрытие информации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Права собственности на недра и права недропользования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262122"/>
                  </a:ext>
                </a:extLst>
              </a:tr>
              <a:tr h="689873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Периодичность и своевременность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Упорядоченность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Мобилизация поступлений от недропользования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06917"/>
                  </a:ext>
                </a:extLst>
              </a:tr>
              <a:tr h="882447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Качество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Ориентация мер политики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Управление рисками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PMingLiU"/>
                          <a:sym typeface="Arial" panose="020B0604020202020204" pitchFamily="34" charset="0"/>
                        </a:rPr>
                        <a:t>Использование поступлений от природных ресурсов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26681"/>
                  </a:ext>
                </a:extLst>
              </a:tr>
              <a:tr h="768173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Объективность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Доверие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Координация налогово-бюджетной политики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PMingLiU"/>
                          <a:sym typeface="Arial" panose="020B0604020202020204" pitchFamily="34" charset="0"/>
                        </a:rPr>
                        <a:t>Раскрытие информации о деятельности в области недропользования</a:t>
                      </a:r>
                    </a:p>
                  </a:txBody>
                  <a:tcPr marL="12700" marR="12700" marT="1269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4974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565355"/>
            <a:ext cx="2844800" cy="366183"/>
          </a:xfrm>
        </p:spPr>
        <p:txBody>
          <a:bodyPr/>
          <a:lstStyle/>
          <a:p>
            <a:pPr>
              <a:defRPr/>
            </a:pPr>
            <a:fld id="{8A170DF5-C04D-492E-AC44-6D7996261698}" type="slidenum">
              <a:rPr lang="ru-RU" sz="120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pPr>
                <a:defRPr/>
              </a:pPr>
              <a:t>4</a:t>
            </a:fld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03584E-A01A-BE59-BF29-FAA431BE7A7B}"/>
              </a:ext>
            </a:extLst>
          </p:cNvPr>
          <p:cNvSpPr txBox="1">
            <a:spLocks/>
          </p:cNvSpPr>
          <p:nvPr/>
        </p:nvSpPr>
        <p:spPr>
          <a:xfrm>
            <a:off x="64662" y="95933"/>
            <a:ext cx="11562389" cy="3676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40"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ОСНОВНЫЕ принципы и задачи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4662" y="702216"/>
            <a:ext cx="12219012" cy="5082151"/>
            <a:chOff x="84083" y="670122"/>
            <a:chExt cx="12219012" cy="508215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692AA96-2044-4283-9C12-9DFF63722B43}"/>
                </a:ext>
              </a:extLst>
            </p:cNvPr>
            <p:cNvSpPr/>
            <p:nvPr/>
          </p:nvSpPr>
          <p:spPr>
            <a:xfrm>
              <a:off x="84083" y="3074813"/>
              <a:ext cx="11820209" cy="2677460"/>
            </a:xfrm>
            <a:prstGeom prst="rect">
              <a:avLst/>
            </a:prstGeom>
          </p:spPr>
          <p:txBody>
            <a:bodyPr wrap="square" lIns="91195" tIns="45623" rIns="91195" bIns="45623">
              <a:spAutoFit/>
            </a:bodyPr>
            <a:lstStyle/>
            <a:p>
              <a:pPr marL="134398" lvl="0" algn="just" defTabSz="515074">
                <a:spcAft>
                  <a:spcPts val="800"/>
                </a:spcAft>
                <a:tabLst>
                  <a:tab pos="199830" algn="l"/>
                </a:tabLs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Построение целостной системы бюджетирования путем:</a:t>
              </a:r>
            </a:p>
            <a:p>
              <a:pPr marL="591145" indent="-456747" algn="just" defTabSz="515074"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УСТАНОВЛЕНИЯ</a:t>
              </a: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документов Системы госпланирования, участвующих в бюджетном процессе </a:t>
              </a:r>
            </a:p>
            <a:p>
              <a:pPr marL="591145" indent="-456747" algn="just" defTabSz="515074"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УЧЕТА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параметров госфинансов на долгосрочный период</a:t>
              </a:r>
            </a:p>
            <a:p>
              <a:pPr marL="591145" indent="-456747" algn="just" defTabSz="515074"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ФОРМИРОВАНИЯ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бюджета исходя из целей и с соблюдением ранее принятых решений</a:t>
              </a:r>
            </a:p>
            <a:p>
              <a:pPr marL="591145" indent="-456747" algn="just" defTabSz="515074"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ПРИМЕНЕНИЯ</a:t>
              </a:r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результатов мониторинга, оценки </a:t>
              </a:r>
            </a:p>
            <a:p>
              <a:pPr marL="591145" indent="-456747" algn="just" defTabSz="515074"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УСИЛЕНИЯ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транспарентности и подотчетности</a:t>
              </a:r>
            </a:p>
            <a:p>
              <a:pPr marL="591145" indent="-456747" algn="just" defTabSz="515074"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УВЯЗКИ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Tahoma" panose="020B0604030504040204" pitchFamily="34" charset="0"/>
                  <a:sym typeface="Arial"/>
                </a:rPr>
                <a:t>всех процессов между собой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692AA96-2044-4283-9C12-9DFF63722B43}"/>
                </a:ext>
              </a:extLst>
            </p:cNvPr>
            <p:cNvSpPr/>
            <p:nvPr/>
          </p:nvSpPr>
          <p:spPr>
            <a:xfrm>
              <a:off x="111095" y="670122"/>
              <a:ext cx="12192000" cy="1918278"/>
            </a:xfrm>
            <a:prstGeom prst="rect">
              <a:avLst/>
            </a:prstGeom>
          </p:spPr>
          <p:txBody>
            <a:bodyPr wrap="square" lIns="91195" tIns="45623" rIns="91195" bIns="45623">
              <a:spAutoFit/>
            </a:bodyPr>
            <a:lstStyle/>
            <a:p>
              <a:pPr marL="134398" algn="just" defTabSz="515074">
                <a:spcAft>
                  <a:spcPts val="800"/>
                </a:spcAft>
                <a:tabLst>
                  <a:tab pos="199830" algn="l"/>
                </a:tabLst>
                <a:defRPr/>
              </a:pPr>
              <a:r>
                <a:rPr lang="ru-RU" sz="2000" b="1" dirty="0">
                  <a:solidFill>
                    <a:srgbClr val="4F81BD">
                      <a:lumMod val="50000"/>
                    </a:srgbClr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Принципы разработки нового Бюджетного кодекса</a:t>
              </a:r>
            </a:p>
            <a:p>
              <a:pPr marL="477298" indent="-342900" algn="just" defTabSz="515074">
                <a:spcAft>
                  <a:spcPts val="800"/>
                </a:spcAft>
                <a:buAutoNum type="arabicPeriod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Преемственность </a:t>
              </a:r>
              <a:r>
                <a:rPr lang="ru-RU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 действующим бюджетным законодательством</a:t>
              </a:r>
            </a:p>
            <a:p>
              <a:pPr marL="477298" indent="-342900" algn="just" defTabSz="515074">
                <a:spcAft>
                  <a:spcPts val="800"/>
                </a:spcAft>
                <a:buAutoNum type="arabicPeriod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Расширение </a:t>
              </a:r>
              <a:r>
                <a:rPr lang="ru-RU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границ регулирования</a:t>
              </a:r>
            </a:p>
            <a:p>
              <a:pPr marL="477298" indent="-342900" algn="just" defTabSz="515074">
                <a:spcAft>
                  <a:spcPts val="800"/>
                </a:spcAft>
                <a:buAutoNum type="arabicPeriod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Ориентация </a:t>
              </a:r>
              <a:r>
                <a:rPr lang="ru-RU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на международные стандарты и требования</a:t>
              </a:r>
            </a:p>
            <a:p>
              <a:pPr marL="477298" indent="-342900" algn="just" defTabSz="515074">
                <a:spcAft>
                  <a:spcPts val="800"/>
                </a:spcAft>
                <a:buAutoNum type="arabicPeriod"/>
                <a:tabLst>
                  <a:tab pos="199830" algn="l"/>
                </a:tabLst>
                <a:defRPr/>
              </a:pPr>
              <a:r>
                <a:rPr lang="ru-RU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Понятное изложение </a:t>
              </a:r>
              <a:r>
                <a:rPr lang="ru-RU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для самостоятельного применения участниками бюджетного процесса</a:t>
              </a:r>
            </a:p>
          </p:txBody>
        </p:sp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>
            <a:xfrm flipH="1" flipV="1">
              <a:off x="175757" y="2815318"/>
              <a:ext cx="11825743" cy="4133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242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79113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4017332-EFEA-43E6-AC8B-60051316F986}"/>
              </a:ext>
            </a:extLst>
          </p:cNvPr>
          <p:cNvCxnSpPr>
            <a:cxnSpLocks/>
          </p:cNvCxnSpPr>
          <p:nvPr/>
        </p:nvCxnSpPr>
        <p:spPr>
          <a:xfrm>
            <a:off x="5471670" y="689004"/>
            <a:ext cx="23731" cy="604010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das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7088" y="34312"/>
            <a:ext cx="9098194" cy="492134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1199033"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СТРУКТУРА нового Бюджетного кодекса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4742" y="594205"/>
            <a:ext cx="11859444" cy="6134903"/>
            <a:chOff x="94909" y="579114"/>
            <a:chExt cx="11859444" cy="6134903"/>
          </a:xfrm>
        </p:grpSpPr>
        <p:sp>
          <p:nvSpPr>
            <p:cNvPr id="15" name="TextBox 14"/>
            <p:cNvSpPr txBox="1"/>
            <p:nvPr/>
          </p:nvSpPr>
          <p:spPr>
            <a:xfrm>
              <a:off x="7512387" y="579114"/>
              <a:ext cx="2739196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ru-RU" sz="1467" b="1" dirty="0">
                  <a:solidFill>
                    <a:srgbClr val="188CE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РАЗДЕЛЫ, ГЛАВЫ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94909" y="827302"/>
              <a:ext cx="5275488" cy="5384596"/>
              <a:chOff x="94909" y="827302"/>
              <a:chExt cx="5275488" cy="538459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94909" y="827302"/>
                <a:ext cx="5251052" cy="2670211"/>
                <a:chOff x="94909" y="827302"/>
                <a:chExt cx="5251052" cy="2670211"/>
              </a:xfrm>
            </p:grpSpPr>
            <p:graphicFrame>
              <p:nvGraphicFramePr>
                <p:cNvPr id="18" name="Диаграмма 1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94909" y="1224666"/>
                <a:ext cx="5251052" cy="227284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9" name="TextBox 18"/>
                <p:cNvSpPr txBox="1"/>
                <p:nvPr/>
              </p:nvSpPr>
              <p:spPr>
                <a:xfrm>
                  <a:off x="1269169" y="1576652"/>
                  <a:ext cx="1080896" cy="467820"/>
                </a:xfrm>
                <a:prstGeom prst="rect">
                  <a:avLst/>
                </a:prstGeom>
                <a:noFill/>
              </p:spPr>
              <p:txBody>
                <a:bodyPr wrap="square" lIns="0" tIns="48768" rIns="0" bIns="0" rtlCol="0">
                  <a:spAutoFit/>
                </a:bodyPr>
                <a:lstStyle/>
                <a:p>
                  <a:pPr algn="ctr" defTabSz="1219170">
                    <a:lnSpc>
                      <a:spcPct val="85000"/>
                    </a:lnSpc>
                    <a:spcAft>
                      <a:spcPts val="800"/>
                    </a:spcAft>
                    <a:buClr>
                      <a:srgbClr val="ED7D31"/>
                    </a:buClr>
                    <a:buSzPct val="70000"/>
                    <a:defRPr/>
                  </a:pPr>
                  <a:r>
                    <a:rPr lang="ru-RU" sz="3200" b="1" kern="0" dirty="0">
                      <a:solidFill>
                        <a:srgbClr val="70AD47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-</a:t>
                  </a:r>
                  <a:r>
                    <a:rPr lang="en-US" sz="3200" b="1" kern="0" dirty="0">
                      <a:solidFill>
                        <a:srgbClr val="70AD47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28</a:t>
                  </a:r>
                  <a:r>
                    <a:rPr lang="ru-RU" sz="3200" b="1" kern="0" dirty="0">
                      <a:solidFill>
                        <a:srgbClr val="70AD47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%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1753" y="827302"/>
                  <a:ext cx="3543758" cy="232371"/>
                </a:xfrm>
                <a:prstGeom prst="rect">
                  <a:avLst/>
                </a:prstGeom>
                <a:noFill/>
              </p:spPr>
              <p:txBody>
                <a:bodyPr wrap="square" lIns="0" tIns="48768" rIns="0" bIns="0" rtlCol="0">
                  <a:spAutoFit/>
                </a:bodyPr>
                <a:lstStyle/>
                <a:p>
                  <a:pPr defTabSz="1219170">
                    <a:lnSpc>
                      <a:spcPct val="85000"/>
                    </a:lnSpc>
                    <a:spcAft>
                      <a:spcPts val="800"/>
                    </a:spcAft>
                    <a:buClr>
                      <a:srgbClr val="ED7D31"/>
                    </a:buClr>
                    <a:buSzPct val="70000"/>
                    <a:defRPr/>
                  </a:pPr>
                  <a:r>
                    <a:rPr lang="ru-RU" sz="1400" b="1" dirty="0">
                      <a:solidFill>
                        <a:srgbClr val="188CE5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Оптимизация содержания </a:t>
                  </a: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134214" y="3623133"/>
                <a:ext cx="5236183" cy="2588765"/>
                <a:chOff x="134214" y="3623133"/>
                <a:chExt cx="5236183" cy="2588765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134214" y="3623133"/>
                  <a:ext cx="5236183" cy="574402"/>
                </a:xfrm>
                <a:prstGeom prst="rect">
                  <a:avLst/>
                </a:prstGeom>
              </p:spPr>
              <p:txBody>
                <a:bodyPr wrap="square" lIns="121681" tIns="60840" rIns="121681" bIns="60840">
                  <a:spAutoFit/>
                </a:bodyPr>
                <a:lstStyle/>
                <a:p>
                  <a:pPr marL="0" lvl="1" defTabSz="913477">
                    <a:buClr>
                      <a:srgbClr val="002960"/>
                    </a:buClr>
                    <a:defRPr/>
                  </a:pPr>
                  <a:r>
                    <a:rPr lang="ru-RU" sz="1467" b="1" kern="0" dirty="0">
                      <a:solidFill>
                        <a:srgbClr val="188CE5">
                          <a:lumMod val="50000"/>
                        </a:srgb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  <a:sym typeface="Arial"/>
                    </a:rPr>
                    <a:t>Более гибкий, рамочный документ, определяющий основополагающие нормы бюджетирования за счет: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33481" y="4348553"/>
                  <a:ext cx="5037647" cy="1863345"/>
                </a:xfrm>
                <a:prstGeom prst="rect">
                  <a:avLst/>
                </a:prstGeom>
                <a:noFill/>
              </p:spPr>
              <p:txBody>
                <a:bodyPr wrap="square" lIns="121681" tIns="60840" rIns="121681" bIns="60840" rtlCol="0">
                  <a:spAutoFit/>
                </a:bodyPr>
                <a:lstStyle/>
                <a:p>
                  <a:pPr marL="475032" indent="-475032" defTabSz="919716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  <a:buSzPct val="70000"/>
                    <a:buFont typeface="Wingdings" panose="05000000000000000000" pitchFamily="2" charset="2"/>
                    <a:buChar char="§"/>
                    <a:defRPr/>
                  </a:pPr>
                  <a:r>
                    <a:rPr lang="ru-RU" sz="1467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структурирования статей и глав</a:t>
                  </a:r>
                </a:p>
                <a:p>
                  <a:pPr marL="475032" indent="-475032" defTabSz="919716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  <a:buSzPct val="70000"/>
                    <a:buFont typeface="Wingdings" panose="05000000000000000000" pitchFamily="2" charset="2"/>
                    <a:buChar char="§"/>
                    <a:defRPr/>
                  </a:pPr>
                  <a:r>
                    <a:rPr lang="ru-RU" sz="1467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сокращения содержания статей с переносом детализирующих норм в подзаконные НПА</a:t>
                  </a:r>
                </a:p>
                <a:p>
                  <a:pPr marL="475032" indent="-475032" defTabSz="919716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  <a:buSzPct val="70000"/>
                    <a:buFont typeface="Wingdings" panose="05000000000000000000" pitchFamily="2" charset="2"/>
                    <a:buChar char="§"/>
                    <a:defRPr/>
                  </a:pPr>
                  <a:r>
                    <a:rPr lang="ru-RU" sz="1467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систематизации понятий, терминов</a:t>
                  </a:r>
                </a:p>
                <a:p>
                  <a:pPr marL="475032" indent="-475032" defTabSz="919716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  <a:buSzPct val="70000"/>
                    <a:buFont typeface="Wingdings" panose="05000000000000000000" pitchFamily="2" charset="2"/>
                    <a:buChar char="§"/>
                    <a:defRPr/>
                  </a:pPr>
                  <a:r>
                    <a:rPr lang="ru-RU" sz="1467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оптимизации понятийного аппарата и принципов с адаптацией их к системе госфинансов</a:t>
                  </a:r>
                </a:p>
                <a:p>
                  <a:pPr marL="475032" indent="-475032" defTabSz="919716" fontAlgn="base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  <a:buSzPct val="70000"/>
                    <a:buFont typeface="Wingdings" panose="05000000000000000000" pitchFamily="2" charset="2"/>
                    <a:buChar char="§"/>
                    <a:defRPr/>
                  </a:pPr>
                  <a:r>
                    <a:rPr lang="ru-RU" sz="1467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определения роли участников бюджетного процесса</a:t>
                  </a:r>
                </a:p>
              </p:txBody>
            </p:sp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5671796" y="827302"/>
              <a:ext cx="6282557" cy="5886715"/>
              <a:chOff x="5671796" y="827302"/>
              <a:chExt cx="6282557" cy="5886715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5671796" y="827302"/>
                <a:ext cx="6282557" cy="545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0648" indent="-120648" algn="just" defTabSz="1199033">
                  <a:tabLst>
                    <a:tab pos="267963" algn="l"/>
                  </a:tabLst>
                  <a:defRPr/>
                </a:pPr>
                <a:r>
                  <a:rPr lang="ru-RU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1. ОСНОВНЫЕ ПОЛОЖЕНИЯ </a:t>
                </a:r>
              </a:p>
              <a:p>
                <a:pPr marL="120648" indent="-120648" algn="just" defTabSz="1199033">
                  <a:tabLst>
                    <a:tab pos="267963" algn="l"/>
                  </a:tabLst>
                  <a:defRPr/>
                </a:pPr>
                <a:r>
                  <a:rPr lang="ru-RU" sz="1200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2. ОСНОВЫ БЮДЖЕТИРОВАНИЯ   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система государственного планирования 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подотчетность и транспарентность</a:t>
                </a:r>
                <a:r>
                  <a:rPr lang="ru-RU" sz="1067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ru-RU" sz="1067" b="1" i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- </a:t>
                </a:r>
                <a:r>
                  <a:rPr lang="ru-RU" sz="1067" i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публикация и обсуждение документов, ответственность участников бюджетного процесса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управление результатами</a:t>
                </a:r>
              </a:p>
              <a:p>
                <a:pPr algn="just" defTabSz="1199033">
                  <a:tabLst>
                    <a:tab pos="267963" algn="l"/>
                  </a:tabLst>
                  <a:defRPr/>
                </a:pPr>
                <a:r>
                  <a:rPr lang="ru-RU" sz="1200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3. УПРАВЛЕНИЕ ГОСФИНАНСАМИ</a:t>
                </a:r>
              </a:p>
              <a:p>
                <a:pPr marL="770559" lvl="1" indent="-171252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основы управления госфинансами</a:t>
                </a:r>
              </a:p>
              <a:p>
                <a:pPr marL="770559" lvl="1" indent="-171252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Национальный фонд </a:t>
                </a:r>
              </a:p>
              <a:p>
                <a:pPr marL="770559" lvl="1" indent="-171252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внебюджетные фонды</a:t>
                </a:r>
              </a:p>
              <a:p>
                <a:pPr marL="770559" lvl="1" indent="-171252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2DB75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квазигосударственный сектор</a:t>
                </a:r>
              </a:p>
              <a:p>
                <a:pPr marL="120648" indent="-120648" defTabSz="1199033">
                  <a:tabLst>
                    <a:tab pos="267963" algn="l"/>
                  </a:tabLst>
                  <a:defRPr/>
                </a:pPr>
                <a:r>
                  <a:rPr lang="ru-RU" sz="1200" b="1" dirty="0">
                    <a:solidFill>
                      <a:srgbClr val="188CE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4. РАЗРАБОТКА, РАССМОТРЕНИЕ, УТВЕРЖДЕНИЕ, УТОЧНЕНИЕ,        КОРРЕКТИРОВКА, СЕКВЕСТР БЮДЖЕТА</a:t>
                </a:r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188CE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общие положения о планировании бюджета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188CE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межбюджетные отношения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188CE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процесс разработки бюджета</a:t>
                </a:r>
              </a:p>
              <a:p>
                <a:pPr marL="770559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188CE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основные положения процесса рассмотрения и утверждения проекта бюджета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уточнение бюджета</a:t>
                </a:r>
              </a:p>
              <a:p>
                <a:pPr marL="770559" lvl="1" indent="-171252" algn="just" defTabSz="1199033">
                  <a:buClr>
                    <a:prstClr val="black">
                      <a:lumMod val="75000"/>
                      <a:lumOff val="25000"/>
                    </a:prstClr>
                  </a:buClr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секвестр и </a:t>
                </a:r>
                <a:r>
                  <a:rPr lang="ru-RU" sz="1067" b="1" dirty="0">
                    <a:solidFill>
                      <a:srgbClr val="188CE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корректировка бюджета</a:t>
                </a:r>
              </a:p>
              <a:p>
                <a:pPr marL="770559" lvl="1" indent="-171252" algn="just" defTabSz="1199033">
                  <a:buClr>
                    <a:prstClr val="black">
                      <a:lumMod val="75000"/>
                      <a:lumOff val="25000"/>
                    </a:prstClr>
                  </a:buClr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разработка, введение или прекращение действия чрезвычайного государственного бюджета</a:t>
                </a:r>
              </a:p>
              <a:p>
                <a:pPr algn="just" defTabSz="1199033">
                  <a:tabLst>
                    <a:tab pos="267963" algn="l"/>
                  </a:tabLst>
                  <a:defRPr/>
                </a:pPr>
                <a:r>
                  <a:rPr lang="ru-RU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5.</a:t>
                </a:r>
                <a:r>
                  <a:rPr lang="ru-RU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ru-RU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ИСПОЛНЕНИЕ БЮДЖЕТА </a:t>
                </a:r>
              </a:p>
              <a:p>
                <a:pPr marL="770559" lvl="1" indent="-171252" algn="just" defTabSz="1199033">
                  <a:buClr>
                    <a:prstClr val="black">
                      <a:lumMod val="75000"/>
                      <a:lumOff val="25000"/>
                    </a:prstClr>
                  </a:buClr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0C467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общие положения об исполнении бюджета</a:t>
                </a:r>
              </a:p>
              <a:p>
                <a:pPr marL="770559" lvl="1" indent="-171252" algn="just" defTabSz="1199033">
                  <a:buFont typeface="Arial" panose="020B0604020202020204" pitchFamily="34" charset="0"/>
                  <a:buChar char="•"/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0C467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казначейское исполнение бюджета</a:t>
                </a:r>
              </a:p>
              <a:p>
                <a:pPr algn="just" defTabSz="1199033">
                  <a:spcAft>
                    <a:spcPts val="400"/>
                  </a:spcAft>
                  <a:tabLst>
                    <a:tab pos="267963" algn="l"/>
                  </a:tabLst>
                  <a:defRPr/>
                </a:pPr>
                <a:r>
                  <a:rPr lang="ru-RU" sz="10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6. БЮДЖЕТНЫЙ УЧЕТ </a:t>
                </a:r>
                <a:r>
                  <a:rPr lang="ru-RU" sz="1067" b="1" dirty="0">
                    <a:solidFill>
                      <a:srgbClr val="0C467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И ОТЧЕТНОСТЬ         </a:t>
                </a:r>
              </a:p>
              <a:p>
                <a:pPr algn="just" defTabSz="1199033">
                  <a:spcAft>
                    <a:spcPts val="400"/>
                  </a:spcAft>
                  <a:tabLst>
                    <a:tab pos="267963" algn="l"/>
                  </a:tabLst>
                  <a:defRPr/>
                </a:pPr>
                <a:r>
                  <a:rPr lang="ru-RU" sz="10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7. СИСТЕМА БУХГАЛТЕРСКОГО УЧЕТА И </a:t>
                </a:r>
                <a:r>
                  <a:rPr lang="ru-RU" sz="1067" b="1" dirty="0">
                    <a:solidFill>
                      <a:srgbClr val="0C467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ФИНАНСОВОЙ ОТЧЕТНОСТИ</a:t>
                </a:r>
              </a:p>
              <a:p>
                <a:pPr algn="just" defTabSz="1199033">
                  <a:spcAft>
                    <a:spcPts val="400"/>
                  </a:spcAft>
                  <a:tabLst>
                    <a:tab pos="267963" algn="l"/>
                  </a:tabLst>
                  <a:defRPr/>
                </a:pPr>
                <a:r>
                  <a:rPr lang="ru-RU" sz="1067" dirty="0">
                    <a:solidFill>
                      <a:srgbClr val="0C467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8. </a:t>
                </a:r>
                <a:r>
                  <a:rPr lang="ru-RU" sz="1067" b="1" dirty="0">
                    <a:solidFill>
                      <a:srgbClr val="0C467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ГОСУДАРСТВЕННЫЕ И ГАРАНТИРОВАННЫЕ ГОСУДАРСТВОМ ЗАИМСТВОВАНИЕ И ДОЛГ, ПОРУЧИТЕЛЬСТВО ГОСУДАРСТВА, ГОСУДАРСТВЕННЫЕ ИНВЕСТИЦИОННЫЕ ПРОЕКТЫ, БЮДЖЕТНОЕ КРЕДИТОВАНИЕ, ГРАНТЫ</a:t>
                </a:r>
              </a:p>
              <a:p>
                <a:pPr algn="just" defTabSz="1199033">
                  <a:spcAft>
                    <a:spcPts val="400"/>
                  </a:spcAft>
                  <a:tabLst>
                    <a:tab pos="267963" algn="l"/>
                  </a:tabLst>
                  <a:defRPr/>
                </a:pPr>
                <a:r>
                  <a:rPr lang="ru-RU" sz="1067" b="1" dirty="0">
                    <a:solidFill>
                      <a:srgbClr val="0C467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9. ЗАКЛЮЧИТЕЛЬНЫЕ И ПЕРЕХОДНЫЕ ПОЛОЖЕНИЯ</a:t>
                </a:r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5734036" y="6235828"/>
                <a:ext cx="6158076" cy="478189"/>
                <a:chOff x="5796277" y="6332589"/>
                <a:chExt cx="6158076" cy="478189"/>
              </a:xfrm>
            </p:grpSpPr>
            <p:sp>
              <p:nvSpPr>
                <p:cNvPr id="31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5796277" y="6375710"/>
                  <a:ext cx="903626" cy="177800"/>
                </a:xfrm>
                <a:prstGeom prst="rect">
                  <a:avLst/>
                </a:prstGeom>
                <a:solidFill>
                  <a:srgbClr val="2386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36576" rIns="0" bIns="0">
                  <a:spAutoFit/>
                </a:bodyPr>
                <a:lstStyle>
                  <a:lvl1pPr marL="355600" indent="-355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Aft>
                      <a:spcPts val="600"/>
                    </a:spcAft>
                    <a:buClr>
                      <a:srgbClr val="27ACAA"/>
                    </a:buClr>
                    <a:buSzPct val="70000"/>
                    <a:buFont typeface="Arial" panose="020B0604020202020204" pitchFamily="34" charset="0"/>
                    <a:buChar char="►"/>
                  </a:pPr>
                  <a:endParaRPr lang="ru-RU" altLang="en-US" sz="1000">
                    <a:solidFill>
                      <a:srgbClr val="2E2E38"/>
                    </a:solidFill>
                  </a:endParaRPr>
                </a:p>
              </p:txBody>
            </p:sp>
            <p:sp>
              <p:nvSpPr>
                <p:cNvPr id="3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6824907" y="6332589"/>
                  <a:ext cx="3626373" cy="167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36576" rIns="0" bIns="0">
                  <a:spAutoFit/>
                </a:bodyPr>
                <a:lstStyle>
                  <a:lvl1pPr defTabSz="688975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600"/>
                    </a:spcAft>
                    <a:buClr>
                      <a:srgbClr val="27ACAA"/>
                    </a:buClr>
                    <a:buSzPct val="70000"/>
                    <a:buFont typeface="Arial" panose="020B0604020202020204" pitchFamily="34" charset="0"/>
                    <a:buNone/>
                  </a:pPr>
                  <a:r>
                    <a:rPr lang="ru-RU" altLang="en-US" sz="1000" b="1" dirty="0">
                      <a:solidFill>
                        <a:srgbClr val="2E2E38"/>
                      </a:solidFill>
                      <a:latin typeface="Arial" panose="020B0604020202020204" pitchFamily="34" charset="0"/>
                    </a:rPr>
                    <a:t>Новые положения </a:t>
                  </a:r>
                </a:p>
              </p:txBody>
            </p:sp>
            <p:sp>
              <p:nvSpPr>
                <p:cNvPr id="33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796277" y="6577637"/>
                  <a:ext cx="903626" cy="167738"/>
                </a:xfrm>
                <a:prstGeom prst="rect">
                  <a:avLst/>
                </a:prstGeom>
                <a:solidFill>
                  <a:srgbClr val="4171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36576" rIns="0" bIns="0">
                  <a:spAutoFit/>
                </a:bodyPr>
                <a:lstStyle>
                  <a:lvl1pPr marL="355600" indent="-355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688975"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688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Aft>
                      <a:spcPts val="600"/>
                    </a:spcAft>
                    <a:buClr>
                      <a:srgbClr val="27ACAA"/>
                    </a:buClr>
                    <a:buSzPct val="70000"/>
                    <a:buFont typeface="Arial" panose="020B0604020202020204" pitchFamily="34" charset="0"/>
                    <a:buChar char="►"/>
                  </a:pPr>
                  <a:endParaRPr lang="ru-RU" altLang="en-US" sz="1000" dirty="0">
                    <a:solidFill>
                      <a:srgbClr val="2E2E38"/>
                    </a:solidFill>
                  </a:endParaRPr>
                </a:p>
              </p:txBody>
            </p:sp>
            <p:sp>
              <p:nvSpPr>
                <p:cNvPr id="3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824907" y="6512235"/>
                  <a:ext cx="5129446" cy="29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36576" rIns="0" bIns="0">
                  <a:spAutoFit/>
                </a:bodyPr>
                <a:lstStyle>
                  <a:lvl1pPr defTabSz="688975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8975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8975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600"/>
                    </a:spcAft>
                    <a:buClr>
                      <a:srgbClr val="27ACAA"/>
                    </a:buClr>
                    <a:buSzPct val="70000"/>
                    <a:buFont typeface="Arial" panose="020B0604020202020204" pitchFamily="34" charset="0"/>
                    <a:buNone/>
                  </a:pPr>
                  <a:r>
                    <a:rPr lang="ru-RU" altLang="en-US" sz="1000" b="1" dirty="0">
                      <a:solidFill>
                        <a:srgbClr val="2E2E38"/>
                      </a:solidFill>
                      <a:latin typeface="Arial" panose="020B0604020202020204" pitchFamily="34" charset="0"/>
                    </a:rPr>
                    <a:t>Существенный пересмотр содержания глав, статьей, </a:t>
                  </a:r>
                  <a:br>
                    <a:rPr lang="ru-RU" altLang="en-US" sz="1000" b="1" dirty="0">
                      <a:solidFill>
                        <a:srgbClr val="2E2E38"/>
                      </a:solidFill>
                      <a:latin typeface="Arial" panose="020B0604020202020204" pitchFamily="34" charset="0"/>
                    </a:rPr>
                  </a:br>
                  <a:r>
                    <a:rPr lang="ru-RU" altLang="en-US" sz="1000" b="1" dirty="0">
                      <a:solidFill>
                        <a:srgbClr val="2E2E38"/>
                      </a:solidFill>
                      <a:latin typeface="Arial" panose="020B0604020202020204" pitchFamily="34" charset="0"/>
                    </a:rPr>
                    <a:t>а также внедрены новые подходы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770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03" y="43700"/>
            <a:ext cx="11229175" cy="492376"/>
          </a:xfrm>
          <a:prstGeom prst="rect">
            <a:avLst/>
          </a:prstGeom>
          <a:noFill/>
        </p:spPr>
        <p:txBody>
          <a:bodyPr wrap="square" lIns="121853" tIns="60927" rIns="121853" bIns="60927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ЗАДАЧИ нового Бюджетного кодекса</a:t>
            </a:r>
          </a:p>
        </p:txBody>
      </p:sp>
      <p:cxnSp>
        <p:nvCxnSpPr>
          <p:cNvPr id="3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5512" y="890257"/>
            <a:ext cx="11646853" cy="4526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just">
              <a:lnSpc>
                <a:spcPct val="115000"/>
              </a:lnSpc>
              <a:spcAft>
                <a:spcPts val="600"/>
              </a:spcAft>
              <a:buClr>
                <a:srgbClr val="003366"/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Tahoma" panose="020B0604030504040204" pitchFamily="34" charset="0"/>
                <a:sym typeface="Arial"/>
              </a:rPr>
              <a:t>УПРОЩЕНИЕ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бюджетного процесса</a:t>
            </a:r>
          </a:p>
          <a:p>
            <a:pPr marL="800100" lvl="4" indent="-342900" algn="just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Внедрение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блочного бюджетирования</a:t>
            </a:r>
          </a:p>
          <a:p>
            <a:pPr marL="800100" lvl="4" indent="-342900" algn="just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Реинжиниринг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бюджетного процесса c сокращением сроков и этапов в два раза</a:t>
            </a:r>
          </a:p>
          <a:p>
            <a:pPr marL="342900" lvl="3" indent="-342900" algn="just">
              <a:lnSpc>
                <a:spcPct val="115000"/>
              </a:lnSpc>
              <a:spcAft>
                <a:spcPts val="1800"/>
              </a:spcAft>
              <a:buClr>
                <a:srgbClr val="003366"/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СОЗДАНИЕ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методологической основы управления государственными финансами</a:t>
            </a:r>
          </a:p>
          <a:p>
            <a:pPr marL="342900" lvl="3" indent="-342900" algn="just">
              <a:lnSpc>
                <a:spcPct val="115000"/>
              </a:lnSpc>
              <a:spcAft>
                <a:spcPts val="1800"/>
              </a:spcAft>
              <a:buClr>
                <a:srgbClr val="003366"/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ОБЕСПЕЧЕНИЕ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подотчетности доходной части бюджета</a:t>
            </a:r>
          </a:p>
          <a:p>
            <a:pPr marL="342900" lvl="3" indent="-342900" algn="just">
              <a:lnSpc>
                <a:spcPct val="115000"/>
              </a:lnSpc>
              <a:spcAft>
                <a:spcPts val="1800"/>
              </a:spcAft>
              <a:buClr>
                <a:srgbClr val="003366"/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СОВЕРШЕНСТВОВАНИЕ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межбюджетных отношений</a:t>
            </a:r>
          </a:p>
          <a:p>
            <a:pPr marL="342900" lvl="3" indent="-342900" algn="just">
              <a:lnSpc>
                <a:spcPct val="115000"/>
              </a:lnSpc>
              <a:spcAft>
                <a:spcPts val="1800"/>
              </a:spcAft>
              <a:buClr>
                <a:srgbClr val="003366"/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РЕШЕНИЕ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системных недостатков государственных инвестиционных проектов</a:t>
            </a:r>
          </a:p>
          <a:p>
            <a:pPr marL="342900" lvl="3" indent="-342900" algn="just">
              <a:lnSpc>
                <a:spcPct val="115000"/>
              </a:lnSpc>
              <a:spcAft>
                <a:spcPts val="1800"/>
              </a:spcAft>
              <a:buClr>
                <a:srgbClr val="003366"/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УСИЛЕНИЕ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принципов БОР 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СОВЕРШЕНСТВОВАНИЕ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инструментов управления 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10077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526047"/>
            <a:ext cx="121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146432" y="48746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8420" eaLnBrk="0" fontAlgn="base" hangingPunct="0">
              <a:lnSpc>
                <a:spcPct val="90000"/>
              </a:lnSpc>
              <a:spcAft>
                <a:spcPts val="272"/>
              </a:spcAft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1. УПРОЩЕНИЕ бюджетного процесса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4520" y="578617"/>
            <a:ext cx="11962959" cy="6153145"/>
            <a:chOff x="146431" y="544612"/>
            <a:chExt cx="12030947" cy="6351269"/>
          </a:xfrm>
        </p:grpSpPr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493669" y="3158729"/>
              <a:ext cx="10178662" cy="41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681" tIns="60840" rIns="121681" bIns="60840"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en-US" sz="1800" b="1" dirty="0">
                  <a:solidFill>
                    <a:srgbClr val="558ED5"/>
                  </a:solidFill>
                  <a:latin typeface="Arial" panose="020B0604020202020204" pitchFamily="34" charset="0"/>
                </a:rPr>
                <a:t>ГИБКОСТЬ/САМОСТОЯТЕЛЬНОСТЬ</a:t>
              </a:r>
            </a:p>
          </p:txBody>
        </p:sp>
        <p:sp>
          <p:nvSpPr>
            <p:cNvPr id="23" name="Прямоугольник 27"/>
            <p:cNvSpPr>
              <a:spLocks noChangeArrowheads="1"/>
            </p:cNvSpPr>
            <p:nvPr/>
          </p:nvSpPr>
          <p:spPr bwMode="auto">
            <a:xfrm>
              <a:off x="493669" y="3547427"/>
              <a:ext cx="10831357" cy="35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1" tIns="60840" rIns="121681" bIns="60840">
              <a:spAutoFit/>
            </a:bodyPr>
            <a:lstStyle>
              <a:lvl1pPr defTabSz="89852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обязательное укрупнение бюджетных программ вокруг цели плана развития госоргана</a:t>
              </a:r>
            </a:p>
          </p:txBody>
        </p:sp>
        <p:sp>
          <p:nvSpPr>
            <p:cNvPr id="24" name="Прямоугольник 28"/>
            <p:cNvSpPr>
              <a:spLocks noChangeArrowheads="1"/>
            </p:cNvSpPr>
            <p:nvPr/>
          </p:nvSpPr>
          <p:spPr bwMode="auto">
            <a:xfrm>
              <a:off x="276608" y="4206385"/>
              <a:ext cx="11664327" cy="268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681" tIns="60840" rIns="121681" bIns="60840">
              <a:spAutoFit/>
            </a:bodyPr>
            <a:lstStyle>
              <a:lvl1pPr marL="169863" indent="-169863" defTabSz="89852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514350" indent="-169863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ЗАПРЕТ</a:t>
              </a:r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на открытие второй, третьей бюджетной программы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ПЕРЕРАСПРЕДЕЛЕНИЕ бюджетных средств:</a:t>
              </a:r>
            </a:p>
            <a:p>
              <a:pPr lvl="1" algn="just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ru-RU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самостоятельно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администраторами бюджетных программ в рамках </a:t>
              </a:r>
              <a:r>
                <a:rPr lang="ru-RU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одной бюджетной программы/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средства Национального фонда по решению Республиканской бюджетной комиссии</a:t>
              </a:r>
            </a:p>
            <a:p>
              <a:pPr lvl="1" algn="just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между бюджетными программами по решению Республиканской бюджетной комиссии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УПРОЩЕНИЕ</a:t>
              </a:r>
              <a:r>
                <a:rPr lang="ru-RU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процедуры</a:t>
              </a:r>
              <a:r>
                <a:rPr lang="ru-RU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ПЕРЕНОСА</a:t>
              </a:r>
              <a:r>
                <a:rPr lang="ru-RU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остатков средств по итогам финансового года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ЗАПУСК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института финансирования </a:t>
              </a: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общестрановых задач через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внебюджетный фонд</a:t>
              </a:r>
            </a:p>
          </p:txBody>
        </p:sp>
        <p:sp>
          <p:nvSpPr>
            <p:cNvPr id="25" name="Стрелка вниз 29"/>
            <p:cNvSpPr>
              <a:spLocks noChangeArrowheads="1"/>
            </p:cNvSpPr>
            <p:nvPr/>
          </p:nvSpPr>
          <p:spPr bwMode="auto">
            <a:xfrm>
              <a:off x="5401109" y="1230281"/>
              <a:ext cx="825884" cy="2396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41" tIns="60820" rIns="121641" bIns="60820" anchor="ctr"/>
            <a:lstStyle>
              <a:lvl1pPr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88975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ru-RU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504760" y="1405049"/>
              <a:ext cx="10760350" cy="39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681" tIns="60840" rIns="121681" bIns="60840">
              <a:spAutoFit/>
            </a:bodyPr>
            <a:lstStyle>
              <a:lvl1pPr defTabSz="68897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897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897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en-US" sz="1800" b="1" dirty="0">
                  <a:solidFill>
                    <a:srgbClr val="558ED5"/>
                  </a:solidFill>
                  <a:latin typeface="Arial" panose="020B0604020202020204" pitchFamily="34" charset="0"/>
                </a:rPr>
                <a:t>УПРОЩЕНИЕ /ОПТИМИЗАЦИЯ БЮДЖЕТНЫХ ПРОЦЕДУР</a:t>
              </a:r>
            </a:p>
          </p:txBody>
        </p:sp>
        <p:sp>
          <p:nvSpPr>
            <p:cNvPr id="27" name="Прямоугольник 31"/>
            <p:cNvSpPr>
              <a:spLocks noChangeArrowheads="1"/>
            </p:cNvSpPr>
            <p:nvPr/>
          </p:nvSpPr>
          <p:spPr bwMode="auto">
            <a:xfrm>
              <a:off x="276608" y="1853045"/>
              <a:ext cx="11900770" cy="122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681" tIns="60840" rIns="121681" bIns="60840">
              <a:spAutoFit/>
            </a:bodyPr>
            <a:lstStyle>
              <a:lvl1pPr marL="169863" indent="-169863" defTabSz="898525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98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98525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kk-KZ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УСТАНОВЛЕНИЕ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стабильных лимитов по базовым постоянным расходам бюджета ~ </a:t>
              </a:r>
              <a:r>
                <a:rPr lang="ru-RU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более 50%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расходов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>
                  <a:schemeClr val="tx2"/>
                </a:buClr>
                <a:buFont typeface="Wingdings" panose="05000000000000000000" pitchFamily="2" charset="2"/>
                <a:buChar char="Ø"/>
              </a:pPr>
              <a:r>
                <a:rPr lang="ru-RU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ОПТИМИЗАЦИЯ</a:t>
              </a:r>
              <a:r>
                <a:rPr lang="ru-RU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документов планирования, упразднение согласования и утверждения бюджетных программ 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kk-KZ" altLang="en-US" sz="1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СОКРАЩЕНИЕ</a:t>
              </a:r>
              <a:r>
                <a:rPr lang="kk-KZ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kk-KZ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процедур согласования и утверждения/уточнения планов развити</a:t>
              </a:r>
              <a:r>
                <a:rPr lang="ru-RU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я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D5B5BCB-2179-F645-925B-D69E4C667DB8}"/>
                </a:ext>
              </a:extLst>
            </p:cNvPr>
            <p:cNvSpPr/>
            <p:nvPr/>
          </p:nvSpPr>
          <p:spPr>
            <a:xfrm>
              <a:off x="146431" y="544612"/>
              <a:ext cx="12018175" cy="750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0291" indent="-285750" defTabSz="515653">
                <a:lnSpc>
                  <a:spcPct val="113000"/>
                </a:lnSpc>
                <a:spcAft>
                  <a:spcPts val="300"/>
                </a:spcAft>
                <a:buFont typeface="Wingdings" panose="05000000000000000000" pitchFamily="2" charset="2"/>
                <a:buChar char="§"/>
                <a:tabLst>
                  <a:tab pos="200025" algn="l"/>
                </a:tabLst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133" b="1" dirty="0">
                  <a:solidFill>
                    <a:srgbClr val="2DB75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БЛОЧНОГО БЮДЖЕТИРОВАНИЯ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учетом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ОСОБЕННОСТЕЙ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национальной системы государственного управления</a:t>
              </a:r>
            </a:p>
          </p:txBody>
        </p:sp>
        <p:sp>
          <p:nvSpPr>
            <p:cNvPr id="12" name="Стрелка вниз 29"/>
            <p:cNvSpPr>
              <a:spLocks noChangeArrowheads="1"/>
            </p:cNvSpPr>
            <p:nvPr/>
          </p:nvSpPr>
          <p:spPr bwMode="auto">
            <a:xfrm>
              <a:off x="5483285" y="3966696"/>
              <a:ext cx="825884" cy="23968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41" tIns="60820" rIns="121641" bIns="60820" anchor="ctr"/>
            <a:lstStyle/>
            <a:p>
              <a:pPr algn="ctr" defTabSz="688975">
                <a:buFont typeface="Arial" panose="020B0604020202020204" pitchFamily="34" charset="0"/>
                <a:buNone/>
              </a:pPr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3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47828" y="1201068"/>
            <a:ext cx="11690647" cy="5034700"/>
            <a:chOff x="556153" y="1246459"/>
            <a:chExt cx="11450688" cy="50347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56153" y="1246459"/>
              <a:ext cx="5576068" cy="4882091"/>
              <a:chOff x="316871" y="1622474"/>
              <a:chExt cx="5576068" cy="4882091"/>
            </a:xfrm>
          </p:grpSpPr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FE7CA880-615C-3D32-AE29-E72039C2FC72}"/>
                  </a:ext>
                </a:extLst>
              </p:cNvPr>
              <p:cNvSpPr txBox="1"/>
              <p:nvPr/>
            </p:nvSpPr>
            <p:spPr>
              <a:xfrm>
                <a:off x="316871" y="1622474"/>
                <a:ext cx="5576068" cy="901208"/>
              </a:xfrm>
              <a:prstGeom prst="rect">
                <a:avLst/>
              </a:prstGeom>
            </p:spPr>
            <p:txBody>
              <a:bodyPr vert="horz" wrap="square" lIns="0" tIns="47625" rIns="0" bIns="0" rtlCol="0">
                <a:spAutoFit/>
              </a:bodyPr>
              <a:lstStyle/>
              <a:p>
                <a:pPr marL="12700" marR="5080" lvl="0" indent="-12700" algn="ctr" defTabSz="914400" eaLnBrk="1" fontAlgn="auto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908685" algn="l"/>
                  </a:tabLst>
                  <a:defRPr/>
                </a:pPr>
                <a:r>
                  <a: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В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б</a:t>
                </a:r>
                <a:r>
                  <a:rPr kumimoji="0" lang="ru-RU" sz="2000" b="1" i="0" u="none" strike="noStrike" kern="0" cap="none" spc="-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ю</a:t>
                </a:r>
                <a:r>
                  <a:rPr kumimoji="0" lang="ru-RU" sz="2000" b="1" i="0" u="none" strike="noStrike" kern="0" cap="none" spc="-1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д</a:t>
                </a:r>
                <a:r>
                  <a:rPr kumimoji="0" lang="ru-RU" sz="2000" b="1" i="0" u="none" strike="noStrike" kern="0" cap="none" spc="-3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ж</a:t>
                </a:r>
                <a:r>
                  <a:rPr kumimoji="0" lang="ru-RU" sz="2000" b="1" i="0" u="none" strike="noStrike" kern="0" cap="none" spc="-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е</a:t>
                </a:r>
                <a:r>
                  <a:rPr kumimoji="0" lang="ru-RU" sz="2000" b="1" i="0" u="none" strike="noStrike" kern="0" cap="none" spc="-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т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е </a:t>
                </a:r>
                <a:r>
                  <a:rPr kumimoji="0" lang="ru-RU" sz="2000" b="1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МИИ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Р на 2023 </a:t>
                </a:r>
                <a:r>
                  <a:rPr kumimoji="0" lang="ru-RU" sz="2000" b="1" i="0" u="none" strike="noStrike" kern="0" cap="none" spc="-2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г</a:t>
                </a:r>
                <a:r>
                  <a:rPr kumimoji="0" lang="ru-RU" sz="2000" b="1" i="0" u="none" strike="noStrike" kern="0" cap="none" spc="-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о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д</a:t>
                </a:r>
                <a:r>
                  <a:rPr kumimoji="0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пре</a:t>
                </a:r>
                <a:r>
                  <a:rPr kumimoji="0" lang="ru-RU" sz="2000" b="1" i="0" u="none" strike="noStrike" kern="0" cap="none" spc="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д</a:t>
                </a:r>
                <a:r>
                  <a:rPr kumimoji="0" lang="ru-RU" sz="2000" b="1" i="0" u="none" strike="noStrike" kern="0" cap="none" spc="-8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у</a:t>
                </a:r>
                <a:r>
                  <a:rPr kumimoji="0" lang="ru-RU" sz="2000" b="1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с</a:t>
                </a:r>
                <a:r>
                  <a:rPr kumimoji="0" lang="ru-RU" sz="2000" b="1" i="0" u="none" strike="noStrike" kern="0" cap="none" spc="-2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м</a:t>
                </a:r>
                <a:r>
                  <a:rPr kumimoji="0" lang="ru-RU" sz="2000" b="1" i="0" u="none" strike="noStrike" kern="0" cap="none" spc="-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о</a:t>
                </a:r>
                <a:r>
                  <a:rPr kumimoji="0" lang="ru-RU" sz="2000" b="1" i="0" u="none" strike="noStrike" kern="0" cap="none" spc="-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т</a:t>
                </a:r>
                <a:r>
                  <a:rPr kumimoji="0" lang="ru-RU" sz="2000" b="1" i="0" u="none" strike="noStrike" kern="0" cap="none" spc="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р</a:t>
                </a:r>
                <a:r>
                  <a:rPr kumimoji="0" lang="ru-RU" sz="2000" b="1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ены сре</a:t>
                </a:r>
                <a:r>
                  <a:rPr kumimoji="0" lang="ru-RU" sz="2000" b="1" i="0" u="none" strike="noStrike" kern="0" cap="none" spc="-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д</a:t>
                </a:r>
                <a:r>
                  <a:rPr kumimoji="0" lang="ru-RU" sz="2000" b="1" i="0" u="none" strike="noStrike" kern="0" cap="none" spc="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с</a:t>
                </a:r>
                <a:r>
                  <a:rPr kumimoji="0" lang="ru-RU" sz="2000" b="1" i="0" u="none" strike="noStrike" kern="0" cap="none" spc="-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т</a:t>
                </a:r>
                <a:r>
                  <a:rPr kumimoji="0" lang="ru-RU" sz="2000" b="1" i="0" u="none" strike="noStrike" kern="0" cap="none" spc="-2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в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а по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>
                      <a:solidFill>
                        <a:srgbClr val="4471C4"/>
                      </a:solidFill>
                    </a:uFill>
                    <a:latin typeface="Arial Black" panose="020B0A04020102020204" pitchFamily="34" charset="0"/>
                    <a:cs typeface="Arial"/>
                  </a:rPr>
                  <a:t>35 </a:t>
                </a:r>
                <a:r>
                  <a:rPr kumimoji="0" lang="ru-RU" sz="2000" b="1" i="0" u="none" strike="noStrike" kern="0" cap="none" spc="-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>
                      <a:solidFill>
                        <a:srgbClr val="4471C4"/>
                      </a:solidFill>
                    </a:uFill>
                    <a:latin typeface="Arial Black" panose="020B0A04020102020204" pitchFamily="34" charset="0"/>
                    <a:cs typeface="Arial"/>
                  </a:rPr>
                  <a:t>БП</a:t>
                </a:r>
                <a:endPara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</a:endParaRPr>
              </a:p>
              <a:p>
                <a:pPr marL="1270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4471C4"/>
                      </a:solidFill>
                    </a:uFill>
                    <a:latin typeface="Arial"/>
                    <a:cs typeface="Arial"/>
                  </a:rPr>
                  <a:t>(</a:t>
                </a:r>
                <a:r>
                  <a:rPr kumimoji="0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4471C4"/>
                      </a:solidFill>
                    </a:uFill>
                    <a:latin typeface="Arial Black" panose="020B0A04020102020204" pitchFamily="34" charset="0"/>
                    <a:cs typeface="Arial"/>
                  </a:rPr>
                  <a:t>41</a:t>
                </a:r>
                <a:r>
                  <a:rPr kumimoji="0" sz="1400" b="0" i="1" u="none" strike="noStrike" kern="0" cap="none" spc="-6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4471C4"/>
                      </a:solidFill>
                    </a:uFill>
                    <a:latin typeface="Arial Black" panose="020B0A04020102020204" pitchFamily="34" charset="0"/>
                    <a:cs typeface="Arial"/>
                  </a:rPr>
                  <a:t> </a:t>
                </a:r>
                <a:r>
                  <a:rPr kumimoji="0" lang="ru-RU" sz="14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4471C4"/>
                      </a:solidFill>
                    </a:uFill>
                    <a:latin typeface="Arial"/>
                    <a:cs typeface="Arial"/>
                  </a:rPr>
                  <a:t>индикатор</a:t>
                </a:r>
                <a:r>
                  <a:rPr kumimoji="0" sz="14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4471C4"/>
                      </a:solidFill>
                    </a:uFill>
                    <a:latin typeface="Arial"/>
                    <a:cs typeface="Arial"/>
                  </a:rPr>
                  <a:t>)</a:t>
                </a:r>
                <a:endParaRPr kumimoji="0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6003B7-89FC-ED81-9986-AF41724C9A78}"/>
                  </a:ext>
                </a:extLst>
              </p:cNvPr>
              <p:cNvSpPr txBox="1"/>
              <p:nvPr/>
            </p:nvSpPr>
            <p:spPr>
              <a:xfrm>
                <a:off x="452053" y="2833382"/>
                <a:ext cx="4390882" cy="579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Содействие</a:t>
                </a: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индустриальному развитию</a:t>
                </a: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 </a:t>
                </a: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повышение</a:t>
                </a:r>
                <a:r>
                  <a:rPr kumimoji="0" lang="ru-RU" sz="1600" b="0" i="0" u="none" strike="noStrike" kern="0" cap="none" spc="7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геологической</a:t>
                </a:r>
                <a:r>
                  <a:rPr kumimoji="0" lang="ru-RU" sz="1600" b="0" i="0" u="none" strike="noStrike" kern="0" cap="none" spc="7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изученности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F7D45-1DE9-F458-180F-2DA051AC1734}"/>
                  </a:ext>
                </a:extLst>
              </p:cNvPr>
              <p:cNvSpPr txBox="1"/>
              <p:nvPr/>
            </p:nvSpPr>
            <p:spPr>
              <a:xfrm>
                <a:off x="4491265" y="2846206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13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(17</a:t>
                </a:r>
                <a:r>
                  <a:rPr kumimoji="0" lang="ru-RU" sz="1100" b="0" i="1" u="none" strike="noStrike" kern="0" cap="none" spc="-2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1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индикаторов)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372A5-E723-EAA4-0780-C2A70178D200}"/>
                  </a:ext>
                </a:extLst>
              </p:cNvPr>
              <p:cNvSpPr txBox="1"/>
              <p:nvPr/>
            </p:nvSpPr>
            <p:spPr>
              <a:xfrm>
                <a:off x="452053" y="3787086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Развитие транспортной инфраструктуры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9D18BC-C3B5-437F-6492-D0F96827B434}"/>
                  </a:ext>
                </a:extLst>
              </p:cNvPr>
              <p:cNvSpPr txBox="1"/>
              <p:nvPr/>
            </p:nvSpPr>
            <p:spPr>
              <a:xfrm>
                <a:off x="4491265" y="3678081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11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(10</a:t>
                </a:r>
                <a:r>
                  <a:rPr kumimoji="0" lang="ru-RU" sz="1100" b="0" i="1" u="none" strike="noStrike" kern="0" cap="none" spc="-2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1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индикаторов)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52DA1-F42D-2A1D-CBA9-39D9946E33E1}"/>
                  </a:ext>
                </a:extLst>
              </p:cNvPr>
              <p:cNvSpPr txBox="1"/>
              <p:nvPr/>
            </p:nvSpPr>
            <p:spPr>
              <a:xfrm>
                <a:off x="452053" y="4606137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Развитие строительной отрасли и ЖКХ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3C3F9-04FB-DBD8-F8F3-69015DE78561}"/>
                  </a:ext>
                </a:extLst>
              </p:cNvPr>
              <p:cNvSpPr txBox="1"/>
              <p:nvPr/>
            </p:nvSpPr>
            <p:spPr>
              <a:xfrm>
                <a:off x="4491265" y="4497132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8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(14</a:t>
                </a:r>
                <a:r>
                  <a:rPr kumimoji="0" lang="ru-RU" sz="1100" b="0" i="1" u="none" strike="noStrike" kern="0" cap="none" spc="-2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1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индикаторов)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B6FD4E-149D-0034-6B26-C6632AE96452}"/>
                  </a:ext>
                </a:extLst>
              </p:cNvPr>
              <p:cNvSpPr txBox="1"/>
              <p:nvPr/>
            </p:nvSpPr>
            <p:spPr>
              <a:xfrm>
                <a:off x="452053" y="5332855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Оборонная промышленность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7EBDB-48EA-6804-3BDF-2DF522FDB57E}"/>
                  </a:ext>
                </a:extLst>
              </p:cNvPr>
              <p:cNvSpPr txBox="1"/>
              <p:nvPr/>
            </p:nvSpPr>
            <p:spPr>
              <a:xfrm>
                <a:off x="4491265" y="5316183"/>
                <a:ext cx="14016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1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EFBF1A-7BB0-FB6F-414A-017F800C95A6}"/>
                  </a:ext>
                </a:extLst>
              </p:cNvPr>
              <p:cNvSpPr txBox="1"/>
              <p:nvPr/>
            </p:nvSpPr>
            <p:spPr>
              <a:xfrm>
                <a:off x="452053" y="6059572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Вне целей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416249-BB8E-DEE3-7AB4-0994E7C79D6E}"/>
                  </a:ext>
                </a:extLst>
              </p:cNvPr>
              <p:cNvSpPr txBox="1"/>
              <p:nvPr/>
            </p:nvSpPr>
            <p:spPr>
              <a:xfrm>
                <a:off x="4491265" y="5950567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1" u="none" strike="noStrike" kern="0" cap="none" spc="1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(001, 120) 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132221" y="1246459"/>
              <a:ext cx="5874620" cy="5034700"/>
              <a:chOff x="6233614" y="1597364"/>
              <a:chExt cx="6104392" cy="490720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C79FC0-FDC2-8657-BC39-26805938B8FD}"/>
                  </a:ext>
                </a:extLst>
              </p:cNvPr>
              <p:cNvSpPr txBox="1"/>
              <p:nvPr/>
            </p:nvSpPr>
            <p:spPr>
              <a:xfrm>
                <a:off x="6233614" y="1597364"/>
                <a:ext cx="59583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 случае укрупнения бюджетных программ количество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сократится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до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10 БП </a:t>
                </a:r>
                <a:r>
                  <a:rPr kumimoji="0" lang="ru-RU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kumimoji="0" lang="ru-RU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ru-RU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kumimoji="0" lang="ru-RU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8</a:t>
                </a:r>
                <a:r>
                  <a:rPr kumimoji="0" lang="ru-RU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индикаторов)</a:t>
                </a:r>
                <a:endParaRPr kumimoji="0" lang="ru-RU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9B527B-BFFD-2541-0CC0-60876624868F}"/>
                  </a:ext>
                </a:extLst>
              </p:cNvPr>
              <p:cNvSpPr txBox="1"/>
              <p:nvPr/>
            </p:nvSpPr>
            <p:spPr>
              <a:xfrm>
                <a:off x="6903626" y="2833382"/>
                <a:ext cx="4390882" cy="579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Содействие</a:t>
                </a: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индустриальному развитию</a:t>
                </a: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 </a:t>
                </a: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повышение</a:t>
                </a:r>
                <a:r>
                  <a:rPr kumimoji="0" lang="ru-RU" sz="1600" b="0" i="0" u="none" strike="noStrike" kern="0" cap="none" spc="7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геологической</a:t>
                </a:r>
                <a:r>
                  <a:rPr kumimoji="0" lang="ru-RU" sz="1600" b="0" i="0" u="none" strike="noStrike" kern="0" cap="none" spc="7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6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изученности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EF1128-8E2A-F254-56C3-6A843B382317}"/>
                  </a:ext>
                </a:extLst>
              </p:cNvPr>
              <p:cNvSpPr txBox="1"/>
              <p:nvPr/>
            </p:nvSpPr>
            <p:spPr>
              <a:xfrm>
                <a:off x="10936332" y="2846206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3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(3</a:t>
                </a:r>
                <a:r>
                  <a:rPr kumimoji="0" lang="ru-RU" sz="1100" b="0" i="1" u="none" strike="noStrike" kern="0" cap="none" spc="-2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1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индикатора)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123F6D-F7D8-313C-F253-D085BC37C110}"/>
                  </a:ext>
                </a:extLst>
              </p:cNvPr>
              <p:cNvSpPr txBox="1"/>
              <p:nvPr/>
            </p:nvSpPr>
            <p:spPr>
              <a:xfrm>
                <a:off x="6903626" y="3787086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Развитие транспортной инфраструктуры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CB2B4E-2DE6-96FC-DF0A-1C1FCDF0A72F}"/>
                  </a:ext>
                </a:extLst>
              </p:cNvPr>
              <p:cNvSpPr txBox="1"/>
              <p:nvPr/>
            </p:nvSpPr>
            <p:spPr>
              <a:xfrm>
                <a:off x="10936332" y="3678081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1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(1</a:t>
                </a:r>
                <a:r>
                  <a:rPr kumimoji="0" lang="ru-RU" sz="1100" b="0" i="1" u="none" strike="noStrike" kern="0" cap="none" spc="-2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1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индикатор)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D27A47-92A7-27B2-5A69-C72B55F6B15D}"/>
                  </a:ext>
                </a:extLst>
              </p:cNvPr>
              <p:cNvSpPr txBox="1"/>
              <p:nvPr/>
            </p:nvSpPr>
            <p:spPr>
              <a:xfrm>
                <a:off x="6903626" y="4606137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Развитие строительной отрасли и ЖКХ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7FB613-A448-3B75-EC72-41F643DBD630}"/>
                  </a:ext>
                </a:extLst>
              </p:cNvPr>
              <p:cNvSpPr txBox="1"/>
              <p:nvPr/>
            </p:nvSpPr>
            <p:spPr>
              <a:xfrm>
                <a:off x="10936332" y="4497132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3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(3</a:t>
                </a:r>
                <a:r>
                  <a:rPr kumimoji="0" lang="ru-RU" sz="1100" b="0" i="1" u="none" strike="noStrike" kern="0" cap="none" spc="-2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1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индикатора)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96D5EA-ED16-F44B-6418-4310F8AE2D8D}"/>
                  </a:ext>
                </a:extLst>
              </p:cNvPr>
              <p:cNvSpPr txBox="1"/>
              <p:nvPr/>
            </p:nvSpPr>
            <p:spPr>
              <a:xfrm>
                <a:off x="6903626" y="5332855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Оборонная промышленность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771A72-BFA8-6214-C86E-6CE289D4D23C}"/>
                  </a:ext>
                </a:extLst>
              </p:cNvPr>
              <p:cNvSpPr txBox="1"/>
              <p:nvPr/>
            </p:nvSpPr>
            <p:spPr>
              <a:xfrm>
                <a:off x="6903626" y="6059572"/>
                <a:ext cx="4390882" cy="33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defTabSz="914400" eaLnBrk="1" fontAlgn="auto" latinLnBrk="0" hangingPunct="1">
                  <a:lnSpc>
                    <a:spcPts val="1939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41300" algn="l"/>
                  </a:tabLst>
                  <a:defRPr/>
                </a:pPr>
                <a:r>
                  <a:rPr kumimoji="0" lang="ru-RU" sz="1600" b="0" i="0" u="none" strike="noStrike" kern="0" cap="none" spc="-5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Вне целей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4E92D5-CD9A-C257-C055-97F7AE3D8C8B}"/>
                  </a:ext>
                </a:extLst>
              </p:cNvPr>
              <p:cNvSpPr txBox="1"/>
              <p:nvPr/>
            </p:nvSpPr>
            <p:spPr>
              <a:xfrm>
                <a:off x="10936332" y="5950567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1" u="none" strike="noStrike" kern="0" cap="none" spc="1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(001, 120)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05FC45-097E-FF12-5457-E2639996356F}"/>
                  </a:ext>
                </a:extLst>
              </p:cNvPr>
              <p:cNvSpPr txBox="1"/>
              <p:nvPr/>
            </p:nvSpPr>
            <p:spPr>
              <a:xfrm>
                <a:off x="10936332" y="5221625"/>
                <a:ext cx="140167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1</a:t>
                </a:r>
                <a:r>
                  <a:rPr kumimoji="0" lang="ru-RU" sz="1800" b="1" i="1" u="none" strike="noStrike" kern="0" cap="none" spc="-1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800" b="1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БП</a:t>
                </a:r>
                <a:r>
                  <a:rPr kumimoji="0" lang="ru-RU" sz="1800" b="1" i="1" u="none" strike="noStrike" kern="0" cap="none" spc="1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(1</a:t>
                </a:r>
                <a:r>
                  <a:rPr kumimoji="0" lang="ru-RU" sz="1100" b="0" i="1" u="none" strike="noStrike" kern="0" cap="none" spc="-20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ru-RU" sz="1100" b="0" i="1" u="none" strike="noStrike" kern="0" cap="none" spc="-5" normalizeH="0" baseline="0" noProof="0" dirty="0">
                    <a:ln>
                      <a:noFill/>
                    </a:ln>
                    <a:solidFill>
                      <a:srgbClr val="4471C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индикатор)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5" name="Текст 2"/>
          <p:cNvSpPr txBox="1">
            <a:spLocks/>
          </p:cNvSpPr>
          <p:nvPr/>
        </p:nvSpPr>
        <p:spPr>
          <a:xfrm>
            <a:off x="515393" y="574729"/>
            <a:ext cx="5157787" cy="465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система</a:t>
            </a:r>
            <a:endParaRPr lang="en-US" sz="2000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Текст 2"/>
          <p:cNvSpPr txBox="1">
            <a:spLocks/>
          </p:cNvSpPr>
          <p:nvPr/>
        </p:nvSpPr>
        <p:spPr>
          <a:xfrm>
            <a:off x="6198915" y="631560"/>
            <a:ext cx="5157787" cy="465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предлагаемой модели</a:t>
            </a:r>
            <a:endParaRPr lang="en-US" sz="2000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V="1">
            <a:off x="0" y="488951"/>
            <a:ext cx="12192000" cy="21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0991" y="13104"/>
            <a:ext cx="10814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</a:rPr>
              <a:t>УКРУПНЕНИЕ</a:t>
            </a: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Arial"/>
                <a:cs typeface="Arial" pitchFamily="34" charset="0"/>
              </a:rPr>
              <a:t> на ПРИМЕРЕ БЮДЖЕТА МИИР 2023-2025 гг.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4017332-EFEA-43E6-AC8B-60051316F986}"/>
              </a:ext>
            </a:extLst>
          </p:cNvPr>
          <p:cNvCxnSpPr>
            <a:cxnSpLocks/>
          </p:cNvCxnSpPr>
          <p:nvPr/>
        </p:nvCxnSpPr>
        <p:spPr>
          <a:xfrm flipH="1">
            <a:off x="5984896" y="2202832"/>
            <a:ext cx="19796" cy="463577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19001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К презент для отделов АП полная [Режим совместимости]" id="{1C7BE349-DE78-4C49-BE00-4BCED32F006D}" vid="{BBED97D0-B35F-4473-9B60-522F6566A85D}"/>
    </a:ext>
  </a:extLst>
</a:theme>
</file>

<file path=ppt/theme/theme4.xml><?xml version="1.0" encoding="utf-8"?>
<a:theme xmlns:a="http://schemas.openxmlformats.org/drawingml/2006/main" name="Тема1">
  <a:themeElements>
    <a:clrScheme name="Другая 3">
      <a:dk1>
        <a:sysClr val="windowText" lastClr="000000"/>
      </a:dk1>
      <a:lt1>
        <a:sysClr val="window" lastClr="FFFFFF"/>
      </a:lt1>
      <a:dk2>
        <a:srgbClr val="2868A4"/>
      </a:dk2>
      <a:lt2>
        <a:srgbClr val="DEE5EE"/>
      </a:lt2>
      <a:accent1>
        <a:srgbClr val="2868A4"/>
      </a:accent1>
      <a:accent2>
        <a:srgbClr val="5A80AD"/>
      </a:accent2>
      <a:accent3>
        <a:srgbClr val="449FD8"/>
      </a:accent3>
      <a:accent4>
        <a:srgbClr val="4BACC6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csi semibol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65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2ED3C8C1-677F-4C91-91C9-73089951F1ED}" vid="{3E2BF540-C73B-4C49-86C8-394ABD994795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5099</Words>
  <Application>Microsoft Office PowerPoint</Application>
  <PresentationFormat>Широкоэкранный</PresentationFormat>
  <Paragraphs>1057</Paragraphs>
  <Slides>37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6" baseType="lpstr">
      <vt:lpstr>ＭＳ Ｐゴシック</vt:lpstr>
      <vt:lpstr>Arial</vt:lpstr>
      <vt:lpstr>Arial Black</vt:lpstr>
      <vt:lpstr>Barlow Condensed</vt:lpstr>
      <vt:lpstr>Calibri</vt:lpstr>
      <vt:lpstr>Calibri Light</vt:lpstr>
      <vt:lpstr>Lato Heavy</vt:lpstr>
      <vt:lpstr>PMingLiU</vt:lpstr>
      <vt:lpstr>Segoe UI</vt:lpstr>
      <vt:lpstr>Segoe UI Semibold</vt:lpstr>
      <vt:lpstr>Segoe UI Semilight</vt:lpstr>
      <vt:lpstr>Tahoma</vt:lpstr>
      <vt:lpstr>Times New Roman</vt:lpstr>
      <vt:lpstr>Wingdings</vt:lpstr>
      <vt:lpstr>9_Office Theme</vt:lpstr>
      <vt:lpstr>1_Тема Office</vt:lpstr>
      <vt:lpstr>5_Тема Office</vt:lpstr>
      <vt:lpstr>Тема1</vt:lpstr>
      <vt:lpstr>think-cell Slide</vt:lpstr>
      <vt:lpstr>Основные положения нового                 БЮДЖЕТНОГО КОДЕКСА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бюджетный процесс: 1 этап, 3 месяца /90 календарных дней  </vt:lpstr>
      <vt:lpstr>ПРОЦЕСС установления лимитов расходов госорганов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положения нового                 Бюджетного кодекса</dc:title>
  <dc:creator>Torina Dinara</dc:creator>
  <cp:lastModifiedBy>Толеген Окенов</cp:lastModifiedBy>
  <cp:revision>176</cp:revision>
  <cp:lastPrinted>2023-09-07T11:51:45Z</cp:lastPrinted>
  <dcterms:created xsi:type="dcterms:W3CDTF">2023-05-18T09:51:37Z</dcterms:created>
  <dcterms:modified xsi:type="dcterms:W3CDTF">2023-10-04T09:00:25Z</dcterms:modified>
</cp:coreProperties>
</file>