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19" r:id="rId2"/>
    <p:sldMasterId id="2147483765" r:id="rId3"/>
    <p:sldMasterId id="2147490814" r:id="rId4"/>
    <p:sldMasterId id="2147490817" r:id="rId5"/>
  </p:sldMasterIdLst>
  <p:notesMasterIdLst>
    <p:notesMasterId r:id="rId18"/>
  </p:notesMasterIdLst>
  <p:sldIdLst>
    <p:sldId id="763" r:id="rId6"/>
    <p:sldId id="828" r:id="rId7"/>
    <p:sldId id="826" r:id="rId8"/>
    <p:sldId id="779" r:id="rId9"/>
    <p:sldId id="819" r:id="rId10"/>
    <p:sldId id="821" r:id="rId11"/>
    <p:sldId id="829" r:id="rId12"/>
    <p:sldId id="824" r:id="rId13"/>
    <p:sldId id="798" r:id="rId14"/>
    <p:sldId id="808" r:id="rId15"/>
    <p:sldId id="790" r:id="rId16"/>
    <p:sldId id="815" r:id="rId17"/>
  </p:sldIdLst>
  <p:sldSz cx="12192000" cy="6858000"/>
  <p:notesSz cx="6742113" cy="987266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EF"/>
    <a:srgbClr val="FFF7E7"/>
    <a:srgbClr val="FFF4DD"/>
    <a:srgbClr val="FFEDC9"/>
    <a:srgbClr val="FFCC66"/>
    <a:srgbClr val="FFDE75"/>
    <a:srgbClr val="FEEFB0"/>
    <a:srgbClr val="DEF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80" autoAdjust="0"/>
    <p:restoredTop sz="94652" autoAdjust="0"/>
  </p:normalViewPr>
  <p:slideViewPr>
    <p:cSldViewPr>
      <p:cViewPr>
        <p:scale>
          <a:sx n="75" d="100"/>
          <a:sy n="75" d="100"/>
        </p:scale>
        <p:origin x="-1566" y="-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bduokhapov\Desktop\&#1052;&#1086;&#1080;%20&#1087;&#1080;&#1089;&#1100;&#1084;&#1072;%20&#1057;&#1059;\From%20Dimash\&#1047;&#1072;&#1082;&#1086;&#1085;&#1086;&#1090;&#1074;&#1086;&#1088;&#1095;&#1077;&#1089;&#1090;&#1074;&#1086;\&#1087;&#1086;&#1087;&#1088;&#1072;&#1074;&#1082;&#1080;\&#1053;&#1086;&#1074;&#1072;&#1103;%20&#1087;&#1072;&#1087;&#1082;&#1072;\201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1"/>
                </a:solidFill>
              </a:rPr>
              <a:t>Динамика</a:t>
            </a:r>
            <a:r>
              <a:rPr lang="ru-RU" b="1" baseline="0" dirty="0" smtClean="0">
                <a:solidFill>
                  <a:schemeClr val="tx1"/>
                </a:solidFill>
              </a:rPr>
              <a:t> торгов</a:t>
            </a:r>
            <a:endParaRPr lang="ru-RU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solidFill>
            <a:schemeClr val="bg1"/>
          </a:solidFill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торгов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#\ ##0\ _₽</c:formatCode>
                <c:ptCount val="3"/>
                <c:pt idx="0">
                  <c:v>41196</c:v>
                </c:pt>
                <c:pt idx="1">
                  <c:v>37477</c:v>
                </c:pt>
                <c:pt idx="2">
                  <c:v>35975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245-48D0-A0A4-2671C0B5D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252608"/>
        <c:axId val="219258880"/>
      </c:lineChart>
      <c:catAx>
        <c:axId val="21925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9258880"/>
        <c:crosses val="autoZero"/>
        <c:auto val="1"/>
        <c:lblAlgn val="ctr"/>
        <c:lblOffset val="100"/>
        <c:noMultiLvlLbl val="0"/>
      </c:catAx>
      <c:valAx>
        <c:axId val="21925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\ _₽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925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ru-RU" sz="1600" b="1" dirty="0"/>
              <a:t>Динамика сделок по товарам, </a:t>
            </a:r>
          </a:p>
          <a:p>
            <a:pPr>
              <a:defRPr b="0"/>
            </a:pPr>
            <a:r>
              <a:rPr lang="ru-RU" sz="1600" b="1" dirty="0"/>
              <a:t>освобожденным от контроля ТЦ</a:t>
            </a:r>
          </a:p>
        </c:rich>
      </c:tx>
      <c:layout>
        <c:manualLayout>
          <c:xMode val="edge"/>
          <c:yMode val="edge"/>
          <c:x val="0.26444811336011892"/>
          <c:y val="1.520424933628064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8303328281147953E-2"/>
          <c:y val="0.13879674131642636"/>
          <c:w val="0.9007420551304326"/>
          <c:h val="0.68411384940518793"/>
        </c:manualLayout>
      </c:layout>
      <c:lineChart>
        <c:grouping val="standard"/>
        <c:varyColors val="0"/>
        <c:ser>
          <c:idx val="1"/>
          <c:order val="1"/>
          <c:marker>
            <c:symbol val="none"/>
          </c:marker>
          <c:cat>
            <c:numRef>
              <c:f>Лист2!$A$5:$A$7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Лист2!$B$5:$B$7</c:f>
              <c:numCache>
                <c:formatCode>_-* #,##0_р_._-;\-* #,##0_р_._-;_-* "-"??_р_._-;_-@_-</c:formatCode>
                <c:ptCount val="3"/>
                <c:pt idx="0">
                  <c:v>24176</c:v>
                </c:pt>
                <c:pt idx="1">
                  <c:v>24149</c:v>
                </c:pt>
                <c:pt idx="2">
                  <c:v>23558</c:v>
                </c:pt>
              </c:numCache>
            </c:numRef>
          </c:val>
          <c:smooth val="0"/>
        </c:ser>
        <c:ser>
          <c:idx val="0"/>
          <c:order val="0"/>
          <c:tx>
            <c:strRef>
              <c:f>Лист2!$B$4</c:f>
              <c:strCache>
                <c:ptCount val="1"/>
                <c:pt idx="0">
                  <c:v>Количество сделок</c:v>
                </c:pt>
              </c:strCache>
            </c:strRef>
          </c:tx>
          <c:spPr>
            <a:ln w="28575"/>
          </c:spPr>
          <c:marker>
            <c:symbol val="none"/>
          </c:marker>
          <c:dPt>
            <c:idx val="0"/>
            <c:marker>
              <c:symbol val="auto"/>
            </c:marker>
            <c:bubble3D val="0"/>
          </c:dPt>
          <c:dPt>
            <c:idx val="1"/>
            <c:marker>
              <c:symbol val="auto"/>
            </c:marker>
            <c:bubble3D val="0"/>
          </c:dPt>
          <c:dPt>
            <c:idx val="2"/>
            <c:marker>
              <c:symbol val="auto"/>
            </c:marker>
            <c:bubble3D val="0"/>
          </c:dPt>
          <c:cat>
            <c:numRef>
              <c:f>Лист2!$A$5:$A$7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Лист2!$B$5:$B$7</c:f>
              <c:numCache>
                <c:formatCode>_-* #,##0_р_._-;\-* #,##0_р_._-;_-* "-"??_р_._-;_-@_-</c:formatCode>
                <c:ptCount val="3"/>
                <c:pt idx="0">
                  <c:v>24176</c:v>
                </c:pt>
                <c:pt idx="1">
                  <c:v>24149</c:v>
                </c:pt>
                <c:pt idx="2">
                  <c:v>23558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466816"/>
        <c:axId val="178475392"/>
      </c:lineChart>
      <c:catAx>
        <c:axId val="17846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8475392"/>
        <c:crosses val="autoZero"/>
        <c:auto val="1"/>
        <c:lblAlgn val="ctr"/>
        <c:lblOffset val="100"/>
        <c:noMultiLvlLbl val="0"/>
      </c:catAx>
      <c:valAx>
        <c:axId val="178475392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78466816"/>
        <c:crosses val="autoZero"/>
        <c:crossBetween val="between"/>
      </c:valAx>
    </c:plotArea>
    <c:legend>
      <c:legendPos val="b"/>
      <c:legendEntry>
        <c:idx val="0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9EDBCBD9-5D6F-4D8F-9A9C-12BB81D942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6" y="4"/>
            <a:ext cx="2921689" cy="495397"/>
          </a:xfrm>
          <a:prstGeom prst="rect">
            <a:avLst/>
          </a:prstGeom>
        </p:spPr>
        <p:txBody>
          <a:bodyPr vert="horz" lIns="92777" tIns="46389" rIns="92777" bIns="46389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3669613-F5CB-4113-B9D8-7F5836DE28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8818" y="4"/>
            <a:ext cx="2921689" cy="495397"/>
          </a:xfrm>
          <a:prstGeom prst="rect">
            <a:avLst/>
          </a:prstGeom>
        </p:spPr>
        <p:txBody>
          <a:bodyPr vert="horz" lIns="92777" tIns="46389" rIns="92777" bIns="46389" rtlCol="0"/>
          <a:lstStyle>
            <a:lvl1pPr algn="r">
              <a:defRPr sz="1200"/>
            </a:lvl1pPr>
          </a:lstStyle>
          <a:p>
            <a:pPr>
              <a:defRPr/>
            </a:pPr>
            <a:fld id="{BB3C08CA-4D7A-407E-91E8-A5F3C76970F0}" type="datetimeFigureOut">
              <a:rPr lang="ru-RU" smtClean="0"/>
              <a:pPr>
                <a:defRPr/>
              </a:pPr>
              <a:t>20.10.2023</a:t>
            </a:fld>
            <a:endParaRPr lang="ru-RU" dirty="0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F672132E-BB64-4868-B74A-0E7E3E4F69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77" tIns="46389" rIns="92777" bIns="4638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0B26C364-6074-4BE4-B35E-6AF52FD38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4857" y="4751964"/>
            <a:ext cx="5392402" cy="3886218"/>
          </a:xfrm>
          <a:prstGeom prst="rect">
            <a:avLst/>
          </a:prstGeom>
        </p:spPr>
        <p:txBody>
          <a:bodyPr vert="horz" lIns="92777" tIns="46389" rIns="92777" bIns="4638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F9612FB-A9D3-4F13-8ACD-8102EB2FB3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" y="9377271"/>
            <a:ext cx="2921689" cy="495395"/>
          </a:xfrm>
          <a:prstGeom prst="rect">
            <a:avLst/>
          </a:prstGeom>
        </p:spPr>
        <p:txBody>
          <a:bodyPr vert="horz" lIns="92777" tIns="46389" rIns="92777" bIns="463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C4FACD0-D811-427F-B922-B2073202B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8818" y="9377271"/>
            <a:ext cx="2921689" cy="495395"/>
          </a:xfrm>
          <a:prstGeom prst="rect">
            <a:avLst/>
          </a:prstGeom>
        </p:spPr>
        <p:txBody>
          <a:bodyPr vert="horz" lIns="92777" tIns="46389" rIns="92777" bIns="46389" rtlCol="0" anchor="b"/>
          <a:lstStyle>
            <a:lvl1pPr algn="r">
              <a:defRPr sz="1200"/>
            </a:lvl1pPr>
          </a:lstStyle>
          <a:p>
            <a:pPr>
              <a:defRPr/>
            </a:pPr>
            <a:fld id="{7DCE20E5-4CE1-4446-A8EA-2324F0DDD0E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456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8625" y="1262063"/>
            <a:ext cx="6048375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8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33682" eaLnBrk="1" hangingPunct="1">
              <a:defRPr/>
            </a:pPr>
            <a:fld id="{9B38CDCB-91F1-47A3-A901-535821CE4D41}" type="slidenum">
              <a:rPr lang="ru-RU" altLang="ru-RU">
                <a:solidFill>
                  <a:srgbClr val="000000"/>
                </a:solidFill>
                <a:latin typeface="Calibri" pitchFamily="34" charset="0"/>
                <a:cs typeface="+mn-cs"/>
              </a:rPr>
              <a:pPr defTabSz="933682" eaLnBrk="1" hangingPunct="1">
                <a:defRPr/>
              </a:pPr>
              <a:t>1</a:t>
            </a:fld>
            <a:endParaRPr lang="ru-RU" altLang="ru-RU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398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E20E5-4CE1-4446-A8EA-2324F0DDD0E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64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E20E5-4CE1-4446-A8EA-2324F0DDD0E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301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E20E5-4CE1-4446-A8EA-2324F0DDD0E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56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E20E5-4CE1-4446-A8EA-2324F0DDD0E9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833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E20E5-4CE1-4446-A8EA-2324F0DDD0E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273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E20E5-4CE1-4446-A8EA-2324F0DDD0E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28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CC99328-39A2-4316-8F74-825FEB0456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E2F9B07-920C-4BA0-9BE2-014A87D96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68AB1C0-360E-4315-B1DA-45CC52B1A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0C2CD-E866-48EA-93E1-B3EE9171CD73}" type="slidenum">
              <a:rPr lang="es-ES" altLang="en-US" smtClean="0">
                <a:latin typeface="Agency FB" pitchFamily="34" charset="0"/>
              </a:rPr>
              <a:pPr>
                <a:defRPr/>
              </a:pPr>
              <a:t>‹#›</a:t>
            </a:fld>
            <a:endParaRPr lang="es-ES" alt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42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3E65631-2F60-427A-B52F-8A30960C4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B7E3521-E980-4E3D-8715-F61A24D021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BD50992-6FD9-478D-8506-9300DD4BA5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EC041-8558-4DA8-A676-617390675FAC}" type="slidenum">
              <a:rPr lang="es-ES" altLang="en-US" smtClean="0">
                <a:latin typeface="Agency FB" pitchFamily="34" charset="0"/>
              </a:rPr>
              <a:pPr>
                <a:defRPr/>
              </a:pPr>
              <a:t>‹#›</a:t>
            </a:fld>
            <a:endParaRPr lang="es-ES" alt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1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CB9A5C7-3737-4C06-A787-38DD9F3CB4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463755E-4BB5-4FD0-B32E-ABBB5AA3C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6758E99-B216-4456-BBFD-16CE762214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E92EC-698D-43D0-A29E-EDB5B5786A82}" type="slidenum">
              <a:rPr lang="es-ES" altLang="en-US" smtClean="0">
                <a:latin typeface="Agency FB" pitchFamily="34" charset="0"/>
              </a:rPr>
              <a:pPr>
                <a:defRPr/>
              </a:pPr>
              <a:t>‹#›</a:t>
            </a:fld>
            <a:endParaRPr lang="es-ES" alt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5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5"/>
          <a:stretch>
            <a:fillRect/>
          </a:stretch>
        </p:blipFill>
        <p:spPr bwMode="auto">
          <a:xfrm>
            <a:off x="0" y="0"/>
            <a:ext cx="12192000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6390FF59-8A99-4B18-9411-B9E074FC5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3138" y="6381750"/>
            <a:ext cx="3263900" cy="287338"/>
          </a:xfrm>
          <a:prstGeom prst="rect">
            <a:avLst/>
          </a:prstGeom>
          <a:solidFill>
            <a:srgbClr val="DDDDDD"/>
          </a:solidFill>
          <a:ln w="9525">
            <a:solidFill>
              <a:srgbClr val="C0C0C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dirty="0">
                <a:latin typeface="Agency FB" pitchFamily="34" charset="0"/>
              </a:rPr>
              <a:t>LOGO</a:t>
            </a:r>
            <a:endParaRPr lang="ru-RU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27051" y="4437066"/>
            <a:ext cx="10363200" cy="966787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zh-CN" noProof="0" dirty="0"/>
              <a:t>Образец заголовка</a:t>
            </a:r>
            <a:endParaRPr lang="zh-CN" noProof="0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27051" y="5445128"/>
            <a:ext cx="8534400" cy="600075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noProof="0" dirty="0"/>
              <a:t>Образец подзаголовка</a:t>
            </a:r>
            <a:endParaRPr lang="zh-CN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F16A468-2C05-47D8-84CB-C6B19DF234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>
              <a:latin typeface="Agency FB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7B7ADA1-0C45-44B4-AD2F-F22678491B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894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80DA7-A644-430F-AE49-3C82EFF0FD34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1048527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8C179-9F67-4F2A-89A5-7FA003DF9215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3266723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9667" y="1123950"/>
            <a:ext cx="5384800" cy="45275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7667" y="1123950"/>
            <a:ext cx="5384800" cy="45275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925DF-C677-482D-88A9-D0AE2BDBA300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4113783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172C4-22EB-4E8B-A322-9B8CA76AAFD8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256089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04B82-B380-47F4-B57E-2F663C5A91ED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2548590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ACAA9-014A-4E28-9C3B-F1CFC219ADD6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3050791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0907F-6B07-409A-9292-01E0EB865010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350684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9CF8F8B-3A45-4B9D-88C2-886F3B85FC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8B09BF9-B934-40C8-8EBE-4CAD65A24D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F3F56C2-4FB7-4EF0-B894-A8E46623E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ACA08-4668-4CF0-B505-3AA7D47C2248}" type="slidenum">
              <a:rPr lang="es-ES" altLang="en-US" smtClean="0">
                <a:latin typeface="Agency FB" pitchFamily="34" charset="0"/>
              </a:rPr>
              <a:pPr>
                <a:defRPr/>
              </a:pPr>
              <a:t>‹#›</a:t>
            </a:fld>
            <a:endParaRPr lang="es-ES" alt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64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DADF5-FC76-4745-BB46-08058CBEF18D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3541051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E579A-1EB7-46A3-9B0E-E54507311382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2192566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49267" y="117478"/>
            <a:ext cx="2743200" cy="55340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9667" y="117478"/>
            <a:ext cx="8026400" cy="55340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7069A-91CD-4E1C-9904-5CA38607B620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2385202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81D19D7-131E-4397-8EC7-E9F590F309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>
              <a:latin typeface="Agency FB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B935C4E-96A1-40B2-B9FB-F812A5924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>
              <a:latin typeface="Agency FB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EC99FC3-10FB-413E-90DC-D8A2CD5432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5ACA9-05DF-413B-8F51-519BDFDC471D}" type="slidenum">
              <a:rPr lang="es-ES" altLang="en-US" smtClean="0">
                <a:latin typeface="Agency FB" pitchFamily="34" charset="0"/>
              </a:rPr>
              <a:pPr>
                <a:defRPr/>
              </a:pPr>
              <a:t>‹#›</a:t>
            </a:fld>
            <a:endParaRPr lang="es-ES" alt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96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42018-33C9-4338-AA18-BCB7303A1F73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2037408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85C4E-58A6-4921-99C6-089B4FE6DAE4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2078522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C0527-F3A4-4EAC-BB0E-F4176B5F84C5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1551708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C7AA0-14BB-452A-807B-8AF85EDCA9F2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610602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2EF65-EBE2-40D1-8F38-E9A719297561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2659469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934E4-10CC-46BB-B278-86F45AC8AF41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386620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37CA677-894B-4173-B91E-04F463C374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F9E421D-5036-4FB4-8AF8-99D5D3DAD3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BFD11C8-7557-4576-A7F8-093FD3DAE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0CE8-17DE-4B9E-93FC-F044CA208407}" type="slidenum">
              <a:rPr lang="es-ES" altLang="en-US" smtClean="0">
                <a:latin typeface="Agency FB" pitchFamily="34" charset="0"/>
              </a:rPr>
              <a:pPr>
                <a:defRPr/>
              </a:pPr>
              <a:t>‹#›</a:t>
            </a:fld>
            <a:endParaRPr lang="es-ES" alt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95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C03B3-FBC9-46BC-9FCD-8396B9A0E793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1963559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14A32-3748-43BC-A921-37E3EE12CFB8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523820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2727C-87DA-4E41-BE5F-A018DF61FF41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912361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8A3F9-0932-437E-A84D-26146C6C7CE1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2148188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2192000" cy="338667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489701"/>
            <a:ext cx="12192000" cy="3683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" y="2697819"/>
            <a:ext cx="12191999" cy="14318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23"/>
            </a:lvl1pPr>
            <a:lvl2pPr marL="385005" indent="0" algn="ctr">
              <a:buNone/>
              <a:defRPr sz="1684"/>
            </a:lvl2pPr>
            <a:lvl3pPr marL="770007" indent="0" algn="ctr">
              <a:buNone/>
              <a:defRPr sz="1515"/>
            </a:lvl3pPr>
            <a:lvl4pPr marL="1155012" indent="0" algn="ctr">
              <a:buNone/>
              <a:defRPr sz="1348"/>
            </a:lvl4pPr>
            <a:lvl5pPr marL="1540017" indent="0" algn="ctr">
              <a:buNone/>
              <a:defRPr sz="1348"/>
            </a:lvl5pPr>
            <a:lvl6pPr marL="1925019" indent="0" algn="ctr">
              <a:buNone/>
              <a:defRPr sz="1348"/>
            </a:lvl6pPr>
            <a:lvl7pPr marL="2310024" indent="0" algn="ctr">
              <a:buNone/>
              <a:defRPr sz="1348"/>
            </a:lvl7pPr>
            <a:lvl8pPr marL="2695027" indent="0" algn="ctr">
              <a:buNone/>
              <a:defRPr sz="1348"/>
            </a:lvl8pPr>
            <a:lvl9pPr marL="3080030" indent="0" algn="ctr">
              <a:buNone/>
              <a:defRPr sz="1348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8986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6642101"/>
            <a:ext cx="12192000" cy="2159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745067"/>
            <a:ext cx="12192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328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0675" y="132715"/>
            <a:ext cx="11550650" cy="1275080"/>
          </a:xfrm>
          <a:prstGeom prst="rect">
            <a:avLst/>
          </a:prstGeom>
        </p:spPr>
        <p:txBody>
          <a:bodyPr lIns="0" tIns="0" rIns="0" bIns="0"/>
          <a:lstStyle>
            <a:lvl1pPr>
              <a:defRPr sz="43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657" y="1387093"/>
            <a:ext cx="11576684" cy="3933190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02577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9079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6642101"/>
            <a:ext cx="12192000" cy="2159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0" y="745067"/>
            <a:ext cx="12192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673880C-F3DF-4C46-9E2B-3D23C2BB36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E057198-4022-4A7D-850C-2D78C244F8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E668594-B7D5-4C4A-82EB-6618FB99D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2FF6A-34A5-4F9A-B463-8A2EF3DC0824}" type="slidenum">
              <a:rPr lang="es-ES" altLang="en-US" smtClean="0">
                <a:latin typeface="Agency FB" pitchFamily="34" charset="0"/>
              </a:rPr>
              <a:pPr>
                <a:defRPr/>
              </a:pPr>
              <a:t>‹#›</a:t>
            </a:fld>
            <a:endParaRPr lang="es-ES" alt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46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6CAEC11-E0D0-4B47-8854-5E08E7A6C7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E5002DAA-1092-47B2-875B-6DACF5AEEE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2C01EC31-F5B9-42D8-A707-A13F8DD4F8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158E0-1B40-431E-98F3-302756702B43}" type="slidenum">
              <a:rPr lang="es-ES" altLang="en-US" smtClean="0">
                <a:latin typeface="Agency FB" pitchFamily="34" charset="0"/>
              </a:rPr>
              <a:pPr>
                <a:defRPr/>
              </a:pPr>
              <a:t>‹#›</a:t>
            </a:fld>
            <a:endParaRPr lang="es-ES" alt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18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5447BD7C-97AF-4A02-8A24-B1703DF7C9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F8A73613-AF47-422A-8173-F007B00455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3D42A5E9-5F0F-46C1-BA16-333EE1FC98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A9D82-297F-4525-9DB5-E6C8CD40B5C1}" type="slidenum">
              <a:rPr lang="es-ES" altLang="en-US" smtClean="0">
                <a:latin typeface="Agency FB" pitchFamily="34" charset="0"/>
              </a:rPr>
              <a:pPr>
                <a:defRPr/>
              </a:pPr>
              <a:t>‹#›</a:t>
            </a:fld>
            <a:endParaRPr lang="es-ES" alt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02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04CD0DAA-26A5-4034-8392-9B1C4F60E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81BA7DAB-E2D1-4BC9-BE20-FD10C91550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71A9F0E-4E7C-4F7C-AEE4-868591378C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24317-B415-4A51-8A68-49ED8E11E5F3}" type="slidenum">
              <a:rPr lang="es-ES" altLang="en-US" smtClean="0">
                <a:latin typeface="Agency FB" pitchFamily="34" charset="0"/>
              </a:rPr>
              <a:pPr>
                <a:defRPr/>
              </a:pPr>
              <a:t>‹#›</a:t>
            </a:fld>
            <a:endParaRPr lang="es-ES" alt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8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60D2D69-E71E-4BF6-AEAB-7DFC7CF90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8CD1496-ED18-4006-8CC5-38A4D7EF70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8EC8AA1-C4CA-4EA0-A449-204FB63640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A819E-20F3-4DEF-BE2F-A45CCE03F5BF}" type="slidenum">
              <a:rPr lang="es-ES" altLang="en-US" smtClean="0">
                <a:latin typeface="Agency FB" pitchFamily="34" charset="0"/>
              </a:rPr>
              <a:pPr>
                <a:defRPr/>
              </a:pPr>
              <a:t>‹#›</a:t>
            </a:fld>
            <a:endParaRPr lang="es-ES" alt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58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1D0E652-0738-4E99-BBFE-137A005249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10D5B1A-441F-400E-BA12-6EE3D99635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>
              <a:latin typeface="Agency FB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328B59D-CA97-4FA0-9C30-1185EA358F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17486-1C8D-4F8C-9394-45A33E65E712}" type="slidenum">
              <a:rPr lang="es-ES" altLang="en-US" smtClean="0">
                <a:latin typeface="Agency FB" pitchFamily="34" charset="0"/>
              </a:rPr>
              <a:pPr>
                <a:defRPr/>
              </a:pPr>
              <a:t>‹#›</a:t>
            </a:fld>
            <a:endParaRPr lang="es-ES" altLang="en-US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31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/>
              <a:t>Haga clic para modificar el estilo de texto del patrón</a:t>
            </a:r>
          </a:p>
          <a:p>
            <a:pPr lvl="1"/>
            <a:r>
              <a:rPr lang="es-ES" altLang="en-US" dirty="0"/>
              <a:t>Segundo nivel</a:t>
            </a:r>
          </a:p>
          <a:p>
            <a:pPr lvl="2"/>
            <a:r>
              <a:rPr lang="es-ES" altLang="en-US" dirty="0"/>
              <a:t>Tercer nivel</a:t>
            </a:r>
          </a:p>
          <a:p>
            <a:pPr lvl="3"/>
            <a:r>
              <a:rPr lang="es-ES" altLang="en-US" dirty="0"/>
              <a:t>Cuarto nivel</a:t>
            </a:r>
          </a:p>
          <a:p>
            <a:pPr lvl="4"/>
            <a:r>
              <a:rPr lang="es-ES" altLang="en-US" dirty="0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86999274-E7D2-4F48-9AC0-2D9B05D9A4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D1DCDB09-B4C4-4173-A668-320983901A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6FA1BC09-66D5-4880-936A-3B53DDB5A6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72E59A9-3C10-4FB5-A2AE-12F2FC4992F0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790" r:id="rId1"/>
    <p:sldLayoutId id="2147490791" r:id="rId2"/>
    <p:sldLayoutId id="2147490792" r:id="rId3"/>
    <p:sldLayoutId id="2147490793" r:id="rId4"/>
    <p:sldLayoutId id="2147490794" r:id="rId5"/>
    <p:sldLayoutId id="2147490795" r:id="rId6"/>
    <p:sldLayoutId id="2147490796" r:id="rId7"/>
    <p:sldLayoutId id="2147490797" r:id="rId8"/>
    <p:sldLayoutId id="2147490798" r:id="rId9"/>
    <p:sldLayoutId id="2147490799" r:id="rId10"/>
    <p:sldLayoutId id="21474908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" r="2284"/>
          <a:stretch>
            <a:fillRect/>
          </a:stretch>
        </p:blipFill>
        <p:spPr bwMode="auto">
          <a:xfrm>
            <a:off x="0" y="0"/>
            <a:ext cx="12225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14388" y="117475"/>
            <a:ext cx="107680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123950"/>
            <a:ext cx="10972800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dirty="0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8D6890D2-007D-4260-A22C-78AE930E46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ea typeface="宋体" charset="-122"/>
              </a:defRPr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08D80E41-6690-4900-8028-475CE11FC6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ea typeface="宋体" charset="-122"/>
              </a:defRPr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1031" name="Rectangle 7">
            <a:extLst>
              <a:ext uri="{FF2B5EF4-FFF2-40B4-BE49-F238E27FC236}">
                <a16:creationId xmlns="" xmlns:a16="http://schemas.microsoft.com/office/drawing/2014/main" id="{D82D4C53-4D99-4A30-B94A-C24F99E9DC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8DB1D8F9-0C4E-4086-B2F7-9921A72D3750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01" r:id="rId1"/>
    <p:sldLayoutId id="2147490759" r:id="rId2"/>
    <p:sldLayoutId id="2147490760" r:id="rId3"/>
    <p:sldLayoutId id="2147490761" r:id="rId4"/>
    <p:sldLayoutId id="2147490762" r:id="rId5"/>
    <p:sldLayoutId id="2147490763" r:id="rId6"/>
    <p:sldLayoutId id="2147490764" r:id="rId7"/>
    <p:sldLayoutId id="2147490765" r:id="rId8"/>
    <p:sldLayoutId id="2147490766" r:id="rId9"/>
    <p:sldLayoutId id="2147490767" r:id="rId10"/>
    <p:sldLayoutId id="2147490768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+mj-lt"/>
          <a:ea typeface="Microsoft YaHei" pitchFamily="34" charset="-122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Microsoft YaHei" pitchFamily="34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Microsoft YaHei" pitchFamily="34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Microsoft YaHei" pitchFamily="34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Microsoft YaHei" pitchFamily="34" charset="-122"/>
        </a:defRPr>
      </a:lvl5pPr>
      <a:lvl6pPr marL="342900"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微软雅黑" charset="-122"/>
        </a:defRPr>
      </a:lvl6pPr>
      <a:lvl7pPr marL="685800"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微软雅黑" charset="-122"/>
        </a:defRPr>
      </a:lvl7pPr>
      <a:lvl8pPr marL="1028700"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微软雅黑" charset="-122"/>
        </a:defRPr>
      </a:lvl8pPr>
      <a:lvl9pPr marL="1371600" algn="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pitchFamily="34" charset="0"/>
          <a:ea typeface="微软雅黑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Microsoft YaHei" pitchFamily="34" charset="-122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icrosoft YaHei" pitchFamily="34" charset="-122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Microsoft YaHei" pitchFamily="34" charset="-122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icrosoft YaHei" pitchFamily="34" charset="-122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icrosoft YaHei" pitchFamily="34" charset="-122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/>
              <a:t>Haga clic para modificar el estilo de texto del patrón</a:t>
            </a:r>
          </a:p>
          <a:p>
            <a:pPr lvl="1"/>
            <a:r>
              <a:rPr lang="es-ES" altLang="en-US" dirty="0"/>
              <a:t>Segundo nivel</a:t>
            </a:r>
          </a:p>
          <a:p>
            <a:pPr lvl="2"/>
            <a:r>
              <a:rPr lang="es-ES" altLang="en-US" dirty="0"/>
              <a:t>Tercer nivel</a:t>
            </a:r>
          </a:p>
          <a:p>
            <a:pPr lvl="3"/>
            <a:r>
              <a:rPr lang="es-ES" altLang="en-US" dirty="0"/>
              <a:t>Cuarto nivel</a:t>
            </a:r>
          </a:p>
          <a:p>
            <a:pPr lvl="4"/>
            <a:r>
              <a:rPr lang="es-ES" altLang="en-US" dirty="0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5002B6B5-C4DE-4641-9DE3-FEEEA0775E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570DD85D-9F67-44F7-B03D-6FF52744E7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zh-CN" dirty="0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A2AEA7AC-61DE-4CB3-B70E-EEB654A91A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C6A6608-8465-4FDF-A86B-6BDF15FE2603}" type="slidenum">
              <a:rPr lang="ru-RU" altLang="zh-CN" smtClean="0"/>
              <a:pPr>
                <a:defRPr/>
              </a:pPr>
              <a:t>‹#›</a:t>
            </a:fld>
            <a:endParaRPr lang="ru-RU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02" r:id="rId1"/>
    <p:sldLayoutId id="2147490769" r:id="rId2"/>
    <p:sldLayoutId id="2147490770" r:id="rId3"/>
    <p:sldLayoutId id="2147490771" r:id="rId4"/>
    <p:sldLayoutId id="2147490772" r:id="rId5"/>
    <p:sldLayoutId id="2147490773" r:id="rId6"/>
    <p:sldLayoutId id="2147490774" r:id="rId7"/>
    <p:sldLayoutId id="2147490775" r:id="rId8"/>
    <p:sldLayoutId id="2147490776" r:id="rId9"/>
    <p:sldLayoutId id="2147490777" r:id="rId10"/>
    <p:sldLayoutId id="21474907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21673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21673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6CEA743-3F81-4A3D-828E-A5A7E8341F26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1001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815" r:id="rId1"/>
    <p:sldLayoutId id="2147490816" r:id="rId2"/>
    <p:sldLayoutId id="2147490820" r:id="rId3"/>
    <p:sldLayoutId id="2147490821" r:id="rId4"/>
  </p:sldLayoutIdLst>
  <p:hf hdr="0" dt="0"/>
  <p:txStyles>
    <p:titleStyle>
      <a:lvl1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defTabSz="91437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21673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21673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6CEA743-3F81-4A3D-828E-A5A7E8341F26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9470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819" r:id="rId1"/>
  </p:sldLayoutIdLst>
  <p:hf hdr="0" dt="0"/>
  <p:txStyles>
    <p:titleStyle>
      <a:lvl1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defTabSz="91437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2068438" y="2048974"/>
            <a:ext cx="9433048" cy="276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20728" eaLnBrk="1" hangingPunct="1">
              <a:defRPr/>
            </a:pPr>
            <a:r>
              <a:rPr lang="ru-RU" altLang="ru-RU" sz="3467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467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Закона </a:t>
            </a:r>
            <a:r>
              <a:rPr lang="ru-RU" altLang="ru-RU" sz="3467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Казахстан </a:t>
            </a:r>
            <a:r>
              <a:rPr lang="ru-RU" altLang="ru-RU" sz="3467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altLang="ru-RU" sz="3467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внесении изменений и дополнений в некоторые законодательные акты Республики Казахстан по вопросам трансфертного ценообразования»</a:t>
            </a:r>
          </a:p>
        </p:txBody>
      </p:sp>
      <p:grpSp>
        <p:nvGrpSpPr>
          <p:cNvPr id="9221" name="Группа 21"/>
          <p:cNvGrpSpPr>
            <a:grpSpLocks/>
          </p:cNvGrpSpPr>
          <p:nvPr/>
        </p:nvGrpSpPr>
        <p:grpSpPr bwMode="auto">
          <a:xfrm>
            <a:off x="618067" y="4274193"/>
            <a:ext cx="1295400" cy="2160000"/>
            <a:chOff x="464265" y="2731224"/>
            <a:chExt cx="970344" cy="1850030"/>
          </a:xfrm>
        </p:grpSpPr>
        <p:sp>
          <p:nvSpPr>
            <p:cNvPr id="6" name="Graphic 1">
              <a:extLst>
                <a:ext uri="{FF2B5EF4-FFF2-40B4-BE49-F238E27FC236}">
                  <a16:creationId xmlns="" xmlns:a16="http://schemas.microsoft.com/office/drawing/2014/main" id="{CDAC25EF-AFEA-4439-A9DB-1FDCE9105BD0}"/>
                </a:ext>
              </a:extLst>
            </p:cNvPr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7" name="Graphic 1">
              <a:extLst>
                <a:ext uri="{FF2B5EF4-FFF2-40B4-BE49-F238E27FC236}">
                  <a16:creationId xmlns="" xmlns:a16="http://schemas.microsoft.com/office/drawing/2014/main" id="{D7287174-A699-43D7-BF52-983F2C87A585}"/>
                </a:ext>
              </a:extLst>
            </p:cNvPr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8" name="Graphic 1">
              <a:extLst>
                <a:ext uri="{FF2B5EF4-FFF2-40B4-BE49-F238E27FC236}">
                  <a16:creationId xmlns="" xmlns:a16="http://schemas.microsoft.com/office/drawing/2014/main" id="{39DC19A3-2CA9-466B-9E56-5CB1315CDC62}"/>
                </a:ext>
              </a:extLst>
            </p:cNvPr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9" name="Graphic 1">
              <a:extLst>
                <a:ext uri="{FF2B5EF4-FFF2-40B4-BE49-F238E27FC236}">
                  <a16:creationId xmlns="" xmlns:a16="http://schemas.microsoft.com/office/drawing/2014/main" id="{43A6C331-DAB7-4EF7-8CD1-6D5C0CBEFD88}"/>
                </a:ext>
              </a:extLst>
            </p:cNvPr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0" name="Graphic 1">
              <a:extLst>
                <a:ext uri="{FF2B5EF4-FFF2-40B4-BE49-F238E27FC236}">
                  <a16:creationId xmlns="" xmlns:a16="http://schemas.microsoft.com/office/drawing/2014/main" id="{9CB97DE5-C22F-4254-84F1-ABC3F0984C2F}"/>
                </a:ext>
              </a:extLst>
            </p:cNvPr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1" name="Graphic 1">
              <a:extLst>
                <a:ext uri="{FF2B5EF4-FFF2-40B4-BE49-F238E27FC236}">
                  <a16:creationId xmlns="" xmlns:a16="http://schemas.microsoft.com/office/drawing/2014/main" id="{F71A59EC-7D40-411C-B49E-5A2FD5BA283D}"/>
                </a:ext>
              </a:extLst>
            </p:cNvPr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2" name="Graphic 1">
              <a:extLst>
                <a:ext uri="{FF2B5EF4-FFF2-40B4-BE49-F238E27FC236}">
                  <a16:creationId xmlns="" xmlns:a16="http://schemas.microsoft.com/office/drawing/2014/main" id="{9FD6EF18-D52A-4935-9D27-8F881CD42963}"/>
                </a:ext>
              </a:extLst>
            </p:cNvPr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13" name="Graphic 1">
              <a:extLst>
                <a:ext uri="{FF2B5EF4-FFF2-40B4-BE49-F238E27FC236}">
                  <a16:creationId xmlns="" xmlns:a16="http://schemas.microsoft.com/office/drawing/2014/main" id="{6933ADBB-F65B-498E-B689-1582A5779D00}"/>
                </a:ext>
              </a:extLst>
            </p:cNvPr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</p:grpSp>
      <p:pic>
        <p:nvPicPr>
          <p:cNvPr id="5" name="Picture 744" descr="ÐÐ°ÑÑÐ¸Ð½ÐºÐ¸ Ð¿Ð¾ Ð·Ð°Ð¿ÑÐ¾ÑÑ Ð³ÐµÑÐ± ÐºÐ°Ð·Ð°ÑÑÑÐ°Ð½Ð° png">
            <a:extLst>
              <a:ext uri="{FF2B5EF4-FFF2-40B4-BE49-F238E27FC236}">
                <a16:creationId xmlns="" xmlns:a16="http://schemas.microsoft.com/office/drawing/2014/main" id="{251BE105-D96A-49BA-8048-7182F1D03118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100" y="2707631"/>
            <a:ext cx="1439333" cy="144144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3" name="Группа 29"/>
          <p:cNvGrpSpPr>
            <a:grpSpLocks/>
          </p:cNvGrpSpPr>
          <p:nvPr/>
        </p:nvGrpSpPr>
        <p:grpSpPr bwMode="auto">
          <a:xfrm>
            <a:off x="618067" y="421218"/>
            <a:ext cx="1295400" cy="2160000"/>
            <a:chOff x="464265" y="499361"/>
            <a:chExt cx="970344" cy="1391523"/>
          </a:xfrm>
        </p:grpSpPr>
        <p:sp>
          <p:nvSpPr>
            <p:cNvPr id="38" name="Graphic 1">
              <a:extLst>
                <a:ext uri="{FF2B5EF4-FFF2-40B4-BE49-F238E27FC236}">
                  <a16:creationId xmlns="" xmlns:a16="http://schemas.microsoft.com/office/drawing/2014/main" id="{39DC19A3-2CA9-466B-9E56-5CB1315CDC62}"/>
                </a:ext>
              </a:extLst>
            </p:cNvPr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39" name="Graphic 1">
              <a:extLst>
                <a:ext uri="{FF2B5EF4-FFF2-40B4-BE49-F238E27FC236}">
                  <a16:creationId xmlns="" xmlns:a16="http://schemas.microsoft.com/office/drawing/2014/main" id="{43A6C331-DAB7-4EF7-8CD1-6D5C0CBEFD88}"/>
                </a:ext>
              </a:extLst>
            </p:cNvPr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0" name="Graphic 1">
              <a:extLst>
                <a:ext uri="{FF2B5EF4-FFF2-40B4-BE49-F238E27FC236}">
                  <a16:creationId xmlns="" xmlns:a16="http://schemas.microsoft.com/office/drawing/2014/main" id="{9CB97DE5-C22F-4254-84F1-ABC3F0984C2F}"/>
                </a:ext>
              </a:extLst>
            </p:cNvPr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1" name="Graphic 1">
              <a:extLst>
                <a:ext uri="{FF2B5EF4-FFF2-40B4-BE49-F238E27FC236}">
                  <a16:creationId xmlns="" xmlns:a16="http://schemas.microsoft.com/office/drawing/2014/main" id="{F71A59EC-7D40-411C-B49E-5A2FD5BA283D}"/>
                </a:ext>
              </a:extLst>
            </p:cNvPr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2" name="Graphic 1">
              <a:extLst>
                <a:ext uri="{FF2B5EF4-FFF2-40B4-BE49-F238E27FC236}">
                  <a16:creationId xmlns="" xmlns:a16="http://schemas.microsoft.com/office/drawing/2014/main" id="{9FD6EF18-D52A-4935-9D27-8F881CD42963}"/>
                </a:ext>
              </a:extLst>
            </p:cNvPr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43" name="Graphic 1">
              <a:extLst>
                <a:ext uri="{FF2B5EF4-FFF2-40B4-BE49-F238E27FC236}">
                  <a16:creationId xmlns="" xmlns:a16="http://schemas.microsoft.com/office/drawing/2014/main" id="{6933ADBB-F65B-498E-B689-1582A5779D00}"/>
                </a:ext>
              </a:extLst>
            </p:cNvPr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0728">
                <a:defRPr/>
              </a:pPr>
              <a:endParaRPr lang="ru-RU" sz="2400" dirty="0">
                <a:solidFill>
                  <a:prstClr val="black"/>
                </a:solidFill>
                <a:latin typeface="Calibri" pitchFamily="34" charset="0"/>
                <a:cs typeface="+mn-cs"/>
              </a:endParaRPr>
            </a:p>
          </p:txBody>
        </p:sp>
      </p:grp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0" y="332656"/>
            <a:ext cx="121920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20728" eaLnBrk="1" hangingPunct="1">
              <a:defRPr/>
            </a:pPr>
            <a:r>
              <a:rPr lang="ru-RU" altLang="ru-RU" sz="2133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Министерство </a:t>
            </a:r>
            <a:r>
              <a:rPr lang="ru-RU" altLang="ru-RU" sz="2133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 Республики Казахстан</a:t>
            </a:r>
          </a:p>
        </p:txBody>
      </p:sp>
    </p:spTree>
    <p:extLst>
      <p:ext uri="{BB962C8B-B14F-4D97-AF65-F5344CB8AC3E}">
        <p14:creationId xmlns:p14="http://schemas.microsoft.com/office/powerpoint/2010/main" val="64669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082" y="124080"/>
            <a:ext cx="118185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cap="small" dirty="0">
                <a:solidFill>
                  <a:srgbClr val="002060"/>
                </a:solidFill>
                <a:ea typeface="Tahoma" panose="020B0604030504040204" pitchFamily="34" charset="0"/>
              </a:rPr>
              <a:t>Вопрос 4</a:t>
            </a:r>
            <a:r>
              <a:rPr lang="ru-RU" sz="2600" b="1" cap="small" dirty="0" smtClean="0">
                <a:solidFill>
                  <a:srgbClr val="002060"/>
                </a:solidFill>
                <a:ea typeface="Tahoma" panose="020B0604030504040204" pitchFamily="34" charset="0"/>
              </a:rPr>
              <a:t> </a:t>
            </a:r>
            <a:r>
              <a:rPr lang="ru-RU" sz="2000" b="1" i="1" cap="small" dirty="0">
                <a:solidFill>
                  <a:srgbClr val="002060"/>
                </a:solidFill>
                <a:ea typeface="Tahoma" panose="020B0604030504040204" pitchFamily="34" charset="0"/>
              </a:rPr>
              <a:t>(продолжение)</a:t>
            </a:r>
            <a:r>
              <a:rPr lang="ru-RU" sz="2600" b="1" cap="small" dirty="0">
                <a:solidFill>
                  <a:srgbClr val="002060"/>
                </a:solidFill>
                <a:ea typeface="Tahoma" panose="020B0604030504040204" pitchFamily="34" charset="0"/>
              </a:rPr>
              <a:t>: </a:t>
            </a:r>
            <a:r>
              <a:rPr lang="ru-RU" sz="2600" b="1" cap="small" dirty="0" smtClean="0">
                <a:solidFill>
                  <a:srgbClr val="002060"/>
                </a:solidFill>
                <a:ea typeface="Tahoma" panose="020B0604030504040204" pitchFamily="34" charset="0"/>
              </a:rPr>
              <a:t>Пример по рынкам назначения</a:t>
            </a:r>
            <a:endParaRPr lang="ru-RU" sz="2600" b="1" cap="small" dirty="0">
              <a:solidFill>
                <a:srgbClr val="002060"/>
              </a:solidFill>
              <a:ea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69817" y="6559403"/>
            <a:ext cx="422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10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A9BE61B-5D00-4420-918C-CA0972DDC588}"/>
              </a:ext>
            </a:extLst>
          </p:cNvPr>
          <p:cNvSpPr/>
          <p:nvPr/>
        </p:nvSpPr>
        <p:spPr bwMode="auto">
          <a:xfrm>
            <a:off x="755411" y="3065695"/>
            <a:ext cx="4032448" cy="158459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1"/>
            </a:glow>
          </a:effectLst>
        </p:spPr>
        <p:txBody>
          <a:bodyPr wrap="square" anchor="t" anchorCtr="0">
            <a:noAutofit/>
          </a:bodyPr>
          <a:lstStyle/>
          <a:p>
            <a:pPr algn="ctr">
              <a:defRPr/>
            </a:pPr>
            <a:r>
              <a:rPr lang="ru-RU" dirty="0"/>
              <a:t>Казахстан</a:t>
            </a:r>
          </a:p>
          <a:p>
            <a:pPr algn="ctr">
              <a:defRPr/>
            </a:pPr>
            <a:r>
              <a:rPr lang="ru-RU" dirty="0" smtClean="0"/>
              <a:t>Сельхозпродукция </a:t>
            </a:r>
            <a:br>
              <a:rPr lang="ru-RU" dirty="0" smtClean="0"/>
            </a:br>
            <a:r>
              <a:rPr lang="ru-RU" dirty="0" smtClean="0"/>
              <a:t>(зерно)</a:t>
            </a:r>
            <a:endParaRPr lang="ru-RU" dirty="0"/>
          </a:p>
          <a:p>
            <a:pPr algn="ctr">
              <a:defRPr/>
            </a:pPr>
            <a:r>
              <a:rPr lang="ru-RU" dirty="0" smtClean="0"/>
              <a:t>Стоимость на товарной бирже -</a:t>
            </a:r>
          </a:p>
          <a:p>
            <a:pPr algn="ctr">
              <a:defRPr/>
            </a:pPr>
            <a:r>
              <a:rPr lang="ru-RU" dirty="0" smtClean="0"/>
              <a:t>200 долл. за </a:t>
            </a:r>
            <a:r>
              <a:rPr lang="ru-RU" dirty="0"/>
              <a:t>тонну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7A9BE61B-5D00-4420-918C-CA0972DDC588}"/>
              </a:ext>
            </a:extLst>
          </p:cNvPr>
          <p:cNvSpPr/>
          <p:nvPr/>
        </p:nvSpPr>
        <p:spPr bwMode="auto">
          <a:xfrm>
            <a:off x="7164123" y="3057249"/>
            <a:ext cx="4156716" cy="1601482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1"/>
            </a:glow>
          </a:effectLst>
        </p:spPr>
        <p:txBody>
          <a:bodyPr wrap="none" anchor="t" anchorCtr="0"/>
          <a:lstStyle/>
          <a:p>
            <a:pPr algn="ctr">
              <a:defRPr/>
            </a:pPr>
            <a:r>
              <a:rPr lang="ru-RU" dirty="0"/>
              <a:t>Узбекистан</a:t>
            </a:r>
          </a:p>
          <a:p>
            <a:pPr algn="ctr">
              <a:defRPr/>
            </a:pPr>
            <a:r>
              <a:rPr lang="ru-RU" dirty="0"/>
              <a:t>Сельхозпродукция </a:t>
            </a:r>
            <a:br>
              <a:rPr lang="ru-RU" dirty="0"/>
            </a:br>
            <a:r>
              <a:rPr lang="ru-RU" dirty="0"/>
              <a:t>(зерно)</a:t>
            </a:r>
          </a:p>
          <a:p>
            <a:pPr algn="ctr">
              <a:defRPr/>
            </a:pPr>
            <a:r>
              <a:rPr lang="ru-RU" dirty="0"/>
              <a:t>Стоимость на рынке назначения – </a:t>
            </a:r>
            <a:endParaRPr lang="ru-RU" dirty="0" smtClean="0"/>
          </a:p>
          <a:p>
            <a:pPr algn="ctr">
              <a:defRPr/>
            </a:pPr>
            <a:r>
              <a:rPr lang="ru-RU" dirty="0" smtClean="0"/>
              <a:t>300 долл</a:t>
            </a:r>
            <a:r>
              <a:rPr lang="ru-RU" dirty="0"/>
              <a:t>. </a:t>
            </a:r>
            <a:r>
              <a:rPr lang="ru-RU" dirty="0" smtClean="0"/>
              <a:t>за </a:t>
            </a:r>
            <a:r>
              <a:rPr lang="ru-RU" dirty="0"/>
              <a:t>тонну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5411" y="1279129"/>
            <a:ext cx="10945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sz="2400" dirty="0" smtClean="0"/>
              <a:t>Стоимость </a:t>
            </a:r>
            <a:r>
              <a:rPr lang="ru-RU" sz="2400" dirty="0"/>
              <a:t>товара на внутренних </a:t>
            </a:r>
            <a:r>
              <a:rPr lang="ru-RU" sz="2400" dirty="0" smtClean="0"/>
              <a:t>товарных биржах может </a:t>
            </a:r>
            <a:r>
              <a:rPr lang="ru-RU" sz="2400" dirty="0"/>
              <a:t>существенно отличаться от экспортных </a:t>
            </a:r>
            <a:r>
              <a:rPr lang="ru-RU" sz="2400" dirty="0" smtClean="0"/>
              <a:t>цен на рынке назначения.</a:t>
            </a:r>
          </a:p>
          <a:p>
            <a:pPr indent="444500" algn="just"/>
            <a:endParaRPr lang="ru-RU" sz="400" dirty="0" smtClean="0"/>
          </a:p>
          <a:p>
            <a:pPr indent="444500" algn="just"/>
            <a:endParaRPr lang="ru-RU" sz="20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A48398FF-6F4A-46D2-90CF-ADAD0039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63475" y="3338221"/>
            <a:ext cx="255321" cy="12544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7A9BE61B-5D00-4420-918C-CA0972DDC588}"/>
              </a:ext>
            </a:extLst>
          </p:cNvPr>
          <p:cNvSpPr/>
          <p:nvPr/>
        </p:nvSpPr>
        <p:spPr bwMode="auto">
          <a:xfrm>
            <a:off x="5003883" y="3163412"/>
            <a:ext cx="1884205" cy="469901"/>
          </a:xfrm>
          <a:prstGeom prst="rect">
            <a:avLst/>
          </a:prstGeom>
          <a:solidFill>
            <a:schemeClr val="bg1">
              <a:alpha val="0"/>
            </a:schemeClr>
          </a:solidFill>
          <a:ln w="15875" cap="flat" cmpd="sng" algn="ctr">
            <a:solidFill>
              <a:schemeClr val="bg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1"/>
            </a:glow>
          </a:effectLst>
        </p:spPr>
        <p:txBody>
          <a:bodyPr wrap="none" anchor="t" anchorCtr="0"/>
          <a:lstStyle/>
          <a:p>
            <a:pPr>
              <a:defRPr/>
            </a:pPr>
            <a:r>
              <a:rPr lang="ru-RU" sz="1400" dirty="0" smtClean="0">
                <a:latin typeface="+mn-lt"/>
              </a:rPr>
              <a:t>Транспортировка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– </a:t>
            </a:r>
          </a:p>
          <a:p>
            <a:pPr>
              <a:defRPr/>
            </a:pPr>
            <a:r>
              <a:rPr lang="ru-RU" sz="1400" dirty="0" smtClean="0">
                <a:latin typeface="+mn-lt"/>
              </a:rPr>
              <a:t>50 долл. за тонну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A9BE61B-5D00-4420-918C-CA0972DDC588}"/>
              </a:ext>
            </a:extLst>
          </p:cNvPr>
          <p:cNvSpPr/>
          <p:nvPr/>
        </p:nvSpPr>
        <p:spPr bwMode="auto">
          <a:xfrm>
            <a:off x="1747267" y="5661248"/>
            <a:ext cx="4156716" cy="95341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1"/>
            </a:glow>
          </a:effectLst>
        </p:spPr>
        <p:txBody>
          <a:bodyPr wrap="none" anchor="t" anchorCtr="0"/>
          <a:lstStyle/>
          <a:p>
            <a:pPr algn="ctr"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Потери бюджета за каждую тонну 50 долларов США.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1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78" y="116632"/>
            <a:ext cx="1199857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cap="small" dirty="0">
                <a:solidFill>
                  <a:srgbClr val="002060"/>
                </a:solidFill>
                <a:ea typeface="Tahoma" panose="020B0604030504040204" pitchFamily="34" charset="0"/>
              </a:rPr>
              <a:t>Вопрос </a:t>
            </a:r>
            <a:r>
              <a:rPr lang="ru-RU" sz="2600" b="1" cap="small" dirty="0" smtClean="0">
                <a:solidFill>
                  <a:srgbClr val="002060"/>
                </a:solidFill>
                <a:ea typeface="Tahoma" panose="020B0604030504040204" pitchFamily="34" charset="0"/>
              </a:rPr>
              <a:t>4 </a:t>
            </a:r>
            <a:r>
              <a:rPr lang="ru-RU" sz="2000" b="1" i="1" cap="small" dirty="0" smtClean="0">
                <a:solidFill>
                  <a:srgbClr val="002060"/>
                </a:solidFill>
                <a:ea typeface="Tahoma" panose="020B0604030504040204" pitchFamily="34" charset="0"/>
              </a:rPr>
              <a:t>(продолжение)</a:t>
            </a:r>
            <a:r>
              <a:rPr lang="ru-RU" sz="2600" b="1" cap="small" dirty="0" smtClean="0">
                <a:solidFill>
                  <a:srgbClr val="002060"/>
                </a:solidFill>
                <a:ea typeface="Tahoma" panose="020B0604030504040204" pitchFamily="34" charset="0"/>
              </a:rPr>
              <a:t>: </a:t>
            </a:r>
            <a:r>
              <a:rPr lang="ru-RU" sz="2600" b="1" cap="small" dirty="0">
                <a:solidFill>
                  <a:srgbClr val="002060"/>
                </a:solidFill>
                <a:ea typeface="Tahoma" panose="020B0604030504040204" pitchFamily="34" charset="0"/>
              </a:rPr>
              <a:t>Товарные биржи в </a:t>
            </a:r>
            <a:r>
              <a:rPr lang="ru-RU" sz="2600" b="1" cap="small" dirty="0" smtClean="0">
                <a:solidFill>
                  <a:srgbClr val="002060"/>
                </a:solidFill>
                <a:ea typeface="Tahoma" panose="020B0604030504040204" pitchFamily="34" charset="0"/>
              </a:rPr>
              <a:t>РК</a:t>
            </a:r>
            <a:endParaRPr lang="ru-RU" sz="2000" b="1" i="1" cap="small" dirty="0">
              <a:solidFill>
                <a:srgbClr val="002060"/>
              </a:solidFill>
              <a:ea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84633" y="6569045"/>
            <a:ext cx="585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11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662145976"/>
              </p:ext>
            </p:extLst>
          </p:nvPr>
        </p:nvGraphicFramePr>
        <p:xfrm>
          <a:off x="-11048" y="1336088"/>
          <a:ext cx="6183018" cy="4122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9336" y="5517232"/>
            <a:ext cx="1195826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indent="444500"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600" b="0" kern="0" dirty="0" smtClean="0">
                <a:solidFill>
                  <a:schemeClr val="tx1"/>
                </a:solidFill>
              </a:rPr>
              <a:t>Несмотря на предоставленные льготы по освобождению контроля по ТЦ, </a:t>
            </a:r>
            <a:r>
              <a:rPr lang="ru-RU" sz="1600" kern="0" dirty="0" smtClean="0">
                <a:solidFill>
                  <a:schemeClr val="tx1"/>
                </a:solidFill>
              </a:rPr>
              <a:t>рост</a:t>
            </a:r>
            <a:r>
              <a:rPr lang="ru-RU" sz="1600" b="0" kern="0" dirty="0" smtClean="0">
                <a:solidFill>
                  <a:schemeClr val="tx1"/>
                </a:solidFill>
              </a:rPr>
              <a:t> количества </a:t>
            </a:r>
            <a:r>
              <a:rPr lang="ru-RU" sz="1600" kern="0" dirty="0" smtClean="0">
                <a:solidFill>
                  <a:schemeClr val="tx1"/>
                </a:solidFill>
              </a:rPr>
              <a:t>сделок на бирже не наблюдается.</a:t>
            </a:r>
          </a:p>
          <a:p>
            <a:pPr indent="444500"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b="0" i="1" kern="0" dirty="0">
                <a:solidFill>
                  <a:schemeClr val="tx1"/>
                </a:solidFill>
              </a:rPr>
              <a:t>*данные с </a:t>
            </a:r>
            <a:r>
              <a:rPr lang="ru-RU" b="0" i="1" kern="0" dirty="0" smtClean="0">
                <a:solidFill>
                  <a:schemeClr val="tx1"/>
                </a:solidFill>
              </a:rPr>
              <a:t>Бюро национальной  статистики 2019-2021гг.</a:t>
            </a:r>
            <a:endParaRPr lang="ru-RU" sz="1600" kern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925490"/>
              </p:ext>
            </p:extLst>
          </p:nvPr>
        </p:nvGraphicFramePr>
        <p:xfrm>
          <a:off x="6312024" y="1340768"/>
          <a:ext cx="568863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94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E05F7B0-CEAF-484B-BA0E-1D702DEFA407}"/>
              </a:ext>
            </a:extLst>
          </p:cNvPr>
          <p:cNvSpPr/>
          <p:nvPr/>
        </p:nvSpPr>
        <p:spPr>
          <a:xfrm>
            <a:off x="173794" y="-947"/>
            <a:ext cx="11826862" cy="719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05">
              <a:defRPr/>
            </a:pP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Вопрос </a:t>
            </a:r>
            <a:r>
              <a:rPr lang="ru-RU" sz="2400" b="1" cap="small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5: 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Изменения в </a:t>
            </a:r>
            <a:r>
              <a:rPr lang="ru-RU" sz="2400" b="1" cap="small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части подачи местной отчетности </a:t>
            </a:r>
            <a:endParaRPr lang="ru-RU" sz="2400" b="1" cap="small" dirty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46977" y="2498413"/>
            <a:ext cx="8751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М</a:t>
            </a:r>
            <a:r>
              <a:rPr lang="ru-RU" sz="1600" b="0" kern="0" dirty="0" smtClean="0">
                <a:solidFill>
                  <a:srgbClr val="1F497D">
                    <a:lumMod val="75000"/>
                  </a:srgbClr>
                </a:solidFill>
              </a:rPr>
              <a:t>естную 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отчетность обязаны представлять </a:t>
            </a:r>
            <a:r>
              <a:rPr lang="ru-RU" sz="1600" b="0" kern="0" dirty="0" smtClean="0">
                <a:solidFill>
                  <a:srgbClr val="1F497D">
                    <a:lumMod val="75000"/>
                  </a:srgbClr>
                </a:solidFill>
              </a:rPr>
              <a:t>налогоплательщики</a:t>
            </a: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</a:rPr>
              <a:t> являющимися участниками 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международных </a:t>
            </a: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</a:rPr>
              <a:t>групп</a:t>
            </a:r>
            <a:r>
              <a:rPr lang="ru-RU" sz="1600" b="0" kern="0" dirty="0" smtClean="0">
                <a:solidFill>
                  <a:srgbClr val="1F497D">
                    <a:lumMod val="75000"/>
                  </a:srgbClr>
                </a:solidFill>
              </a:rPr>
              <a:t>.</a:t>
            </a:r>
            <a:endParaRPr lang="ru-RU" sz="1600" b="0" kern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330" y="2621524"/>
            <a:ext cx="24390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Текущая ситуация</a:t>
            </a:r>
            <a:endParaRPr lang="ru-RU" sz="1200" kern="0" dirty="0">
              <a:solidFill>
                <a:srgbClr val="1F497D">
                  <a:lumMod val="75000"/>
                </a:srgb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484" y="3283243"/>
            <a:ext cx="1218822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484" y="4347995"/>
            <a:ext cx="1218822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9245" y="3603794"/>
            <a:ext cx="243905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Предлагаемое решение</a:t>
            </a:r>
            <a:endParaRPr lang="ru-RU" sz="1200" kern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4594" y="3573016"/>
            <a:ext cx="8751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М</a:t>
            </a:r>
            <a:r>
              <a:rPr lang="ru-RU" sz="1600" b="0" kern="0" dirty="0" smtClean="0">
                <a:solidFill>
                  <a:srgbClr val="1F497D">
                    <a:lumMod val="75000"/>
                  </a:srgbClr>
                </a:solidFill>
              </a:rPr>
              <a:t>естную 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отчетность будут представлять </a:t>
            </a:r>
            <a:r>
              <a:rPr lang="ru-RU" sz="1600" b="0" kern="0" dirty="0" smtClean="0">
                <a:solidFill>
                  <a:srgbClr val="1F497D">
                    <a:lumMod val="75000"/>
                  </a:srgbClr>
                </a:solidFill>
              </a:rPr>
              <a:t>налогоплательщики</a:t>
            </a: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</a:rPr>
              <a:t> имеющие взаимосвязанные стороны-нерезиденты.</a:t>
            </a:r>
            <a:endParaRPr lang="ru-RU" sz="1600" kern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04944" y="6569045"/>
            <a:ext cx="422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12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963" y="4714132"/>
            <a:ext cx="179136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noProof="0" dirty="0" smtClean="0">
                <a:solidFill>
                  <a:srgbClr val="1F497D">
                    <a:lumMod val="75000"/>
                  </a:srgbClr>
                </a:solidFill>
              </a:rPr>
              <a:t>Обоснование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1598" y="4660995"/>
            <a:ext cx="866682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0" kern="0" dirty="0" smtClean="0">
                <a:solidFill>
                  <a:srgbClr val="1F497D">
                    <a:lumMod val="75000"/>
                  </a:srgbClr>
                </a:solidFill>
              </a:rPr>
              <a:t>Это 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позволит органам государственных доходов </a:t>
            </a: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</a:rPr>
              <a:t>осуществлять дистанционный 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контроль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 при трансфертном ценообразовании 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между взаимосвязанными </a:t>
            </a: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</a:rPr>
              <a:t>сторонами</a:t>
            </a:r>
            <a:r>
              <a:rPr lang="ru-RU" sz="1600" b="0" kern="0" dirty="0" smtClean="0">
                <a:solidFill>
                  <a:srgbClr val="1F497D">
                    <a:lumMod val="75000"/>
                  </a:srgbClr>
                </a:solidFill>
              </a:rPr>
              <a:t>.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ru-RU" sz="1600" b="0" kern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1384" y="836712"/>
            <a:ext cx="1127172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М</a:t>
            </a: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</a:rPr>
              <a:t>естную отчетность </a:t>
            </a:r>
            <a:r>
              <a:rPr lang="ru-RU" sz="1600" b="0" kern="0" dirty="0" smtClean="0">
                <a:solidFill>
                  <a:srgbClr val="1F497D">
                    <a:lumMod val="75000"/>
                  </a:srgbClr>
                </a:solidFill>
              </a:rPr>
              <a:t>– отчетность предоставляемая налогоплательщиком с иностранным участием или имеющим связанные стороны за рубежом. 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600" b="0" kern="0" dirty="0" smtClean="0">
                <a:solidFill>
                  <a:srgbClr val="1F497D">
                    <a:lumMod val="75000"/>
                  </a:srgbClr>
                </a:solidFill>
              </a:rPr>
              <a:t>В местной отчетности описывается структура управления, описание предпринимательской деятельности, стратегия ведения бизнеса, описание и структуру контролируемых сделок со взаимосвязанными сторонами, перечень взаимосвязанных контрагентов, метод трансфертного ценообразования и финансовая информация.</a:t>
            </a:r>
            <a:endParaRPr lang="ru-RU" sz="1600" b="0" kern="0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дзаголовок 37"/>
          <p:cNvSpPr txBox="1">
            <a:spLocks/>
          </p:cNvSpPr>
          <p:nvPr/>
        </p:nvSpPr>
        <p:spPr>
          <a:xfrm>
            <a:off x="7056107" y="6165305"/>
            <a:ext cx="3936437" cy="519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dirty="0" smtClean="0"/>
          </a:p>
        </p:txBody>
      </p:sp>
      <p:sp>
        <p:nvSpPr>
          <p:cNvPr id="81" name="TextBox 80"/>
          <p:cNvSpPr txBox="1"/>
          <p:nvPr/>
        </p:nvSpPr>
        <p:spPr>
          <a:xfrm>
            <a:off x="178053" y="221091"/>
            <a:ext cx="10363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Структура импорта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ятиугольник 82"/>
          <p:cNvSpPr/>
          <p:nvPr/>
        </p:nvSpPr>
        <p:spPr>
          <a:xfrm rot="10800000">
            <a:off x="10515600" y="4413"/>
            <a:ext cx="1676400" cy="1120330"/>
          </a:xfrm>
          <a:prstGeom prst="homePlate">
            <a:avLst>
              <a:gd name="adj" fmla="val 17460"/>
            </a:avLst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239107" y="39515"/>
            <a:ext cx="10849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Закон </a:t>
            </a:r>
            <a:r>
              <a:rPr lang="ru-RU" sz="2400" b="1" dirty="0">
                <a:solidFill>
                  <a:schemeClr val="bg1"/>
                </a:solidFill>
              </a:rPr>
              <a:t>Республики Казахстан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«О трансфертном ценообразовании»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от 5 июля 2008 года 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178053" y="1484784"/>
            <a:ext cx="11486563" cy="46805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sz="1800" dirty="0" smtClean="0">
                <a:latin typeface="Times New Roman" pitchFamily="18" charset="0"/>
              </a:rPr>
              <a:t>	</a:t>
            </a:r>
            <a:endParaRPr lang="ru-RU" sz="1900" dirty="0" smtClean="0"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81" y="2507435"/>
            <a:ext cx="3494171" cy="183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Объект 1"/>
          <p:cNvSpPr txBox="1">
            <a:spLocks/>
          </p:cNvSpPr>
          <p:nvPr/>
        </p:nvSpPr>
        <p:spPr>
          <a:xfrm>
            <a:off x="321410" y="1628801"/>
            <a:ext cx="11523133" cy="37433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Font typeface="Symbol" pitchFamily="18" charset="2"/>
              <a:buNone/>
              <a:defRPr/>
            </a:pPr>
            <a:r>
              <a:rPr lang="ru-RU" sz="2500" b="1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Сфера действия:  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регулирует общественные отношения, возникающие при трансфертном ценообразовании</a:t>
            </a:r>
          </a:p>
          <a:p>
            <a:pPr marL="0" indent="0" algn="just">
              <a:spcBef>
                <a:spcPts val="1200"/>
              </a:spcBef>
              <a:buFont typeface="Symbol" pitchFamily="18" charset="2"/>
              <a:buNone/>
              <a:defRPr/>
            </a:pPr>
            <a:r>
              <a:rPr lang="ru-RU" sz="2500" b="1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предотвращения потерь государственного дохода в международных деловых операциях и сделках, связанных с международными деловыми операциями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ru-RU" altLang="ru-RU" sz="2500" b="1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Трансфертная цена </a:t>
            </a:r>
            <a:r>
              <a:rPr lang="ru-RU" altLang="ru-RU" sz="25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цена, которая формируется между взаимосвязанными сторонами и (или) отличается от объективно формирующейся рыночной цены с учетом диапазона цен при совершении сделок между независимыми сторонами</a:t>
            </a:r>
          </a:p>
          <a:p>
            <a:pPr marL="0" indent="0">
              <a:buFont typeface="Symbol" pitchFamily="18" charset="2"/>
              <a:buNone/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9456" y="102912"/>
            <a:ext cx="95770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 defTabSz="914377">
              <a:spcBef>
                <a:spcPts val="90"/>
              </a:spcBef>
            </a:pPr>
            <a:r>
              <a:rPr lang="ru-RU" sz="2800" b="1" cap="small" dirty="0">
                <a:solidFill>
                  <a:srgbClr val="002060"/>
                </a:solidFill>
                <a:ea typeface="Tahoma" panose="020B0604030504040204" pitchFamily="34" charset="0"/>
              </a:rPr>
              <a:t>Закон Республики Казахстан</a:t>
            </a:r>
            <a:br>
              <a:rPr lang="ru-RU" sz="2800" b="1" cap="small" dirty="0">
                <a:solidFill>
                  <a:srgbClr val="002060"/>
                </a:solidFill>
                <a:ea typeface="Tahoma" panose="020B0604030504040204" pitchFamily="34" charset="0"/>
              </a:rPr>
            </a:br>
            <a:r>
              <a:rPr lang="ru-RU" sz="2800" b="1" cap="small" dirty="0">
                <a:solidFill>
                  <a:srgbClr val="002060"/>
                </a:solidFill>
                <a:ea typeface="Tahoma" panose="020B0604030504040204" pitchFamily="34" charset="0"/>
              </a:rPr>
              <a:t> «О трансфертном ценообразовании» </a:t>
            </a:r>
            <a:br>
              <a:rPr lang="ru-RU" sz="2800" b="1" cap="small" dirty="0">
                <a:solidFill>
                  <a:srgbClr val="002060"/>
                </a:solidFill>
                <a:ea typeface="Tahoma" panose="020B0604030504040204" pitchFamily="34" charset="0"/>
              </a:rPr>
            </a:br>
            <a:r>
              <a:rPr lang="ru-RU" sz="2800" b="1" cap="small" dirty="0">
                <a:solidFill>
                  <a:srgbClr val="002060"/>
                </a:solidFill>
                <a:ea typeface="Tahoma" panose="020B0604030504040204" pitchFamily="34" charset="0"/>
              </a:rPr>
              <a:t>от 5 июля 2008 года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784633" y="6525344"/>
            <a:ext cx="1080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2"/>
                </a:solidFill>
              </a:rPr>
              <a:t>2</a:t>
            </a:r>
            <a:endParaRPr lang="ru-RU" sz="1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1520" y="4216400"/>
            <a:ext cx="1361439" cy="72136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741674" y="3495034"/>
            <a:ext cx="5757545" cy="2947035"/>
            <a:chOff x="741674" y="3495034"/>
            <a:chExt cx="5757545" cy="294703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4959" y="5232399"/>
              <a:ext cx="1117600" cy="7112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9857" y="5295290"/>
              <a:ext cx="1279086" cy="80208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46760" y="3500119"/>
              <a:ext cx="3474720" cy="2936240"/>
            </a:xfrm>
            <a:custGeom>
              <a:avLst/>
              <a:gdLst/>
              <a:ahLst/>
              <a:cxnLst/>
              <a:rect l="l" t="t" r="r" b="b"/>
              <a:pathLst>
                <a:path w="3474720" h="2936240">
                  <a:moveTo>
                    <a:pt x="2006600" y="0"/>
                  </a:moveTo>
                  <a:lnTo>
                    <a:pt x="0" y="0"/>
                  </a:lnTo>
                  <a:lnTo>
                    <a:pt x="0" y="2936240"/>
                  </a:lnTo>
                  <a:lnTo>
                    <a:pt x="2006600" y="2936240"/>
                  </a:lnTo>
                  <a:lnTo>
                    <a:pt x="3474719" y="1468119"/>
                  </a:lnTo>
                  <a:lnTo>
                    <a:pt x="2006600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6760" y="3500119"/>
              <a:ext cx="3474720" cy="2936240"/>
            </a:xfrm>
            <a:custGeom>
              <a:avLst/>
              <a:gdLst/>
              <a:ahLst/>
              <a:cxnLst/>
              <a:rect l="l" t="t" r="r" b="b"/>
              <a:pathLst>
                <a:path w="3474720" h="2936240">
                  <a:moveTo>
                    <a:pt x="0" y="0"/>
                  </a:moveTo>
                  <a:lnTo>
                    <a:pt x="2006600" y="0"/>
                  </a:lnTo>
                  <a:lnTo>
                    <a:pt x="3474719" y="1468119"/>
                  </a:lnTo>
                  <a:lnTo>
                    <a:pt x="2006600" y="2936240"/>
                  </a:lnTo>
                  <a:lnTo>
                    <a:pt x="0" y="2936240"/>
                  </a:lnTo>
                  <a:lnTo>
                    <a:pt x="0" y="0"/>
                  </a:lnTo>
                  <a:close/>
                </a:path>
              </a:pathLst>
            </a:custGeom>
            <a:ln w="1017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960096" y="1153643"/>
            <a:ext cx="4752528" cy="43107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spcBef>
                <a:spcPts val="600"/>
              </a:spcBef>
            </a:pPr>
            <a:endParaRPr lang="ru-RU" sz="1450" spc="-20" dirty="0" smtClean="0">
              <a:latin typeface="Tahoma"/>
              <a:cs typeface="Tahoma"/>
            </a:endParaRPr>
          </a:p>
          <a:p>
            <a:pPr marL="298450" marR="508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экспортные и импортные сделки</a:t>
            </a:r>
          </a:p>
          <a:p>
            <a:pPr marL="298450" marR="508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kern="0" dirty="0" err="1">
                <a:solidFill>
                  <a:srgbClr val="1F497D">
                    <a:lumMod val="75000"/>
                  </a:srgbClr>
                </a:solidFill>
              </a:rPr>
              <a:t>сделки</a:t>
            </a:r>
            <a:r>
              <a:rPr kern="0" dirty="0">
                <a:solidFill>
                  <a:srgbClr val="1F497D">
                    <a:lumMod val="75000"/>
                  </a:srgbClr>
                </a:solidFill>
              </a:rPr>
              <a:t> по работам, услугам, одной из  сторон которых является </a:t>
            </a:r>
            <a:r>
              <a:rPr kern="0" dirty="0" err="1">
                <a:solidFill>
                  <a:srgbClr val="1F497D">
                    <a:lumMod val="75000"/>
                  </a:srgbClr>
                </a:solidFill>
              </a:rPr>
              <a:t>нерезидент</a:t>
            </a:r>
            <a:r>
              <a:rPr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kern="0" dirty="0" smtClean="0">
                <a:solidFill>
                  <a:srgbClr val="1F497D">
                    <a:lumMod val="75000"/>
                  </a:srgbClr>
                </a:solidFill>
              </a:rPr>
              <a:t>РК</a:t>
            </a:r>
            <a:endParaRPr lang="ru-RU" kern="0" dirty="0">
              <a:solidFill>
                <a:srgbClr val="1F497D">
                  <a:lumMod val="75000"/>
                </a:srgbClr>
              </a:solidFill>
            </a:endParaRPr>
          </a:p>
          <a:p>
            <a:pPr marL="298450" marR="508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kern="0" dirty="0" err="1">
                <a:solidFill>
                  <a:srgbClr val="1F497D">
                    <a:lumMod val="75000"/>
                  </a:srgbClr>
                </a:solidFill>
              </a:rPr>
              <a:t>сделки</a:t>
            </a:r>
            <a:r>
              <a:rPr kern="0" dirty="0">
                <a:solidFill>
                  <a:srgbClr val="1F497D">
                    <a:lumMod val="75000"/>
                  </a:srgbClr>
                </a:solidFill>
              </a:rPr>
              <a:t> резидентов за пределами РК,  по купле-продаже товаров (работ, </a:t>
            </a:r>
            <a:r>
              <a:rPr kern="0" dirty="0" err="1" smtClean="0">
                <a:solidFill>
                  <a:srgbClr val="1F497D">
                    <a:lumMod val="75000"/>
                  </a:srgbClr>
                </a:solidFill>
              </a:rPr>
              <a:t>услуг</a:t>
            </a:r>
            <a:r>
              <a:rPr kern="0" dirty="0">
                <a:solidFill>
                  <a:srgbClr val="1F497D">
                    <a:lumMod val="75000"/>
                  </a:srgbClr>
                </a:solidFill>
              </a:rPr>
              <a:t>)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:</a:t>
            </a:r>
          </a:p>
          <a:p>
            <a:pPr marL="298450" marR="508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по реализуемым полезным ископаемым, добытым </a:t>
            </a:r>
            <a:r>
              <a:rPr lang="ru-RU" kern="0" dirty="0" err="1">
                <a:solidFill>
                  <a:srgbClr val="1F497D">
                    <a:lumMod val="75000"/>
                  </a:srgbClr>
                </a:solidFill>
              </a:rPr>
              <a:t>недропользователем</a:t>
            </a: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;</a:t>
            </a:r>
          </a:p>
          <a:p>
            <a:pPr marL="298450" marR="508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одна из сторон которых имеет льготы по налогам;</a:t>
            </a:r>
          </a:p>
          <a:p>
            <a:pPr marL="298450" marR="508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kern="0" dirty="0">
                <a:solidFill>
                  <a:srgbClr val="1F497D">
                    <a:lumMod val="75000"/>
                  </a:srgbClr>
                </a:solidFill>
              </a:rPr>
              <a:t>одна из сторон которых имеет убыток за два последних налоговых периода, предшествующих году совершения сделки.</a:t>
            </a:r>
            <a:endParaRPr kern="0" dirty="0">
              <a:solidFill>
                <a:srgbClr val="1F497D">
                  <a:lumMod val="75000"/>
                </a:srgbClr>
              </a:solidFill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82314" y="836712"/>
            <a:ext cx="2601595" cy="2232237"/>
            <a:chOff x="782314" y="670554"/>
            <a:chExt cx="2601595" cy="2398395"/>
          </a:xfrm>
        </p:grpSpPr>
        <p:sp>
          <p:nvSpPr>
            <p:cNvPr id="28" name="object 28"/>
            <p:cNvSpPr/>
            <p:nvPr/>
          </p:nvSpPr>
          <p:spPr>
            <a:xfrm>
              <a:off x="787400" y="675639"/>
              <a:ext cx="2590800" cy="2387600"/>
            </a:xfrm>
            <a:custGeom>
              <a:avLst/>
              <a:gdLst/>
              <a:ahLst/>
              <a:cxnLst/>
              <a:rect l="l" t="t" r="r" b="b"/>
              <a:pathLst>
                <a:path w="2590800" h="2387600">
                  <a:moveTo>
                    <a:pt x="1397000" y="0"/>
                  </a:moveTo>
                  <a:lnTo>
                    <a:pt x="1397000" y="596900"/>
                  </a:lnTo>
                  <a:lnTo>
                    <a:pt x="0" y="596900"/>
                  </a:lnTo>
                  <a:lnTo>
                    <a:pt x="0" y="1790700"/>
                  </a:lnTo>
                  <a:lnTo>
                    <a:pt x="1397000" y="1790700"/>
                  </a:lnTo>
                  <a:lnTo>
                    <a:pt x="1397000" y="2387600"/>
                  </a:lnTo>
                  <a:lnTo>
                    <a:pt x="2590800" y="1193800"/>
                  </a:lnTo>
                  <a:lnTo>
                    <a:pt x="1397000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87400" y="675639"/>
              <a:ext cx="2590800" cy="2387600"/>
            </a:xfrm>
            <a:custGeom>
              <a:avLst/>
              <a:gdLst/>
              <a:ahLst/>
              <a:cxnLst/>
              <a:rect l="l" t="t" r="r" b="b"/>
              <a:pathLst>
                <a:path w="2590800" h="2387600">
                  <a:moveTo>
                    <a:pt x="0" y="596900"/>
                  </a:moveTo>
                  <a:lnTo>
                    <a:pt x="1397000" y="596900"/>
                  </a:lnTo>
                  <a:lnTo>
                    <a:pt x="1397000" y="0"/>
                  </a:lnTo>
                  <a:lnTo>
                    <a:pt x="2590800" y="1193800"/>
                  </a:lnTo>
                  <a:lnTo>
                    <a:pt x="1397000" y="2387600"/>
                  </a:lnTo>
                  <a:lnTo>
                    <a:pt x="1397000" y="1790700"/>
                  </a:lnTo>
                  <a:lnTo>
                    <a:pt x="0" y="1790700"/>
                  </a:lnTo>
                  <a:lnTo>
                    <a:pt x="0" y="596900"/>
                  </a:lnTo>
                  <a:close/>
                </a:path>
              </a:pathLst>
            </a:custGeom>
            <a:ln w="1017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31456" y="1585531"/>
            <a:ext cx="2252896" cy="59182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98450" marR="5080" indent="-285750" algn="ctr">
              <a:lnSpc>
                <a:spcPts val="2160"/>
              </a:lnSpc>
              <a:spcBef>
                <a:spcPts val="215"/>
              </a:spcBef>
            </a:pPr>
            <a:r>
              <a:rPr sz="1600" kern="0" dirty="0" err="1" smtClean="0">
                <a:solidFill>
                  <a:srgbClr val="1F497D">
                    <a:lumMod val="75000"/>
                  </a:srgbClr>
                </a:solidFill>
              </a:rPr>
              <a:t>Международны</a:t>
            </a: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</a:rPr>
              <a:t>е</a:t>
            </a:r>
            <a:r>
              <a:rPr lang="en-US" sz="1600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sz="1600" kern="0" dirty="0" err="1" smtClean="0">
                <a:solidFill>
                  <a:srgbClr val="1F497D">
                    <a:lumMod val="75000"/>
                  </a:srgbClr>
                </a:solidFill>
              </a:rPr>
              <a:t>деловы</a:t>
            </a: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</a:rPr>
              <a:t>е</a:t>
            </a:r>
            <a:r>
              <a:rPr sz="1600" kern="0" dirty="0" smtClean="0">
                <a:solidFill>
                  <a:srgbClr val="1F497D">
                    <a:lumMod val="75000"/>
                  </a:srgbClr>
                </a:solidFill>
              </a:rPr>
              <a:t>  </a:t>
            </a:r>
            <a:r>
              <a:rPr sz="1600" kern="0" dirty="0" err="1" smtClean="0">
                <a:solidFill>
                  <a:srgbClr val="1F497D">
                    <a:lumMod val="75000"/>
                  </a:srgbClr>
                </a:solidFill>
              </a:rPr>
              <a:t>операци</a:t>
            </a: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</a:rPr>
              <a:t>и</a:t>
            </a:r>
            <a:endParaRPr sz="1600" kern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1457" y="3710876"/>
            <a:ext cx="2581656" cy="25910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298450" marR="5080" indent="-285750" algn="ctr">
              <a:lnSpc>
                <a:spcPts val="2160"/>
              </a:lnSpc>
              <a:spcBef>
                <a:spcPts val="215"/>
              </a:spcBef>
            </a:pPr>
            <a:r>
              <a:rPr sz="1600" kern="0" dirty="0" err="1" smtClean="0">
                <a:solidFill>
                  <a:srgbClr val="1F497D">
                    <a:lumMod val="75000"/>
                  </a:srgbClr>
                </a:solidFill>
              </a:rPr>
              <a:t>Совершаемы</a:t>
            </a: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</a:rPr>
              <a:t>е</a:t>
            </a:r>
            <a:r>
              <a:rPr sz="1600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sz="1600" kern="0" dirty="0">
                <a:solidFill>
                  <a:srgbClr val="1F497D">
                    <a:lumMod val="75000"/>
                  </a:srgbClr>
                </a:solidFill>
              </a:rPr>
              <a:t>на  территории  Республики </a:t>
            </a:r>
            <a:r>
              <a:rPr sz="1600" kern="0" dirty="0" err="1">
                <a:solidFill>
                  <a:srgbClr val="1F497D">
                    <a:lumMod val="75000"/>
                  </a:srgbClr>
                </a:solidFill>
              </a:rPr>
              <a:t>Казахстан</a:t>
            </a:r>
            <a:r>
              <a:rPr sz="1600" kern="0" dirty="0">
                <a:solidFill>
                  <a:srgbClr val="1F497D">
                    <a:lumMod val="75000"/>
                  </a:srgbClr>
                </a:solidFill>
              </a:rPr>
              <a:t>  </a:t>
            </a:r>
            <a:r>
              <a:rPr sz="1600" kern="0" dirty="0" err="1" smtClean="0">
                <a:solidFill>
                  <a:srgbClr val="1F497D">
                    <a:lumMod val="75000"/>
                  </a:srgbClr>
                </a:solidFill>
              </a:rPr>
              <a:t>сделк</a:t>
            </a: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</a:rPr>
              <a:t>и</a:t>
            </a:r>
            <a:r>
              <a:rPr sz="1600" kern="0" dirty="0" smtClean="0">
                <a:solidFill>
                  <a:srgbClr val="1F497D">
                    <a:lumMod val="75000"/>
                  </a:srgbClr>
                </a:solidFill>
              </a:rPr>
              <a:t>,</a:t>
            </a:r>
            <a:endParaRPr sz="1600" kern="0" dirty="0">
              <a:solidFill>
                <a:srgbClr val="1F497D">
                  <a:lumMod val="75000"/>
                </a:srgbClr>
              </a:solidFill>
            </a:endParaRPr>
          </a:p>
          <a:p>
            <a:pPr marL="298450" marR="5080" indent="-285750" algn="ctr">
              <a:lnSpc>
                <a:spcPts val="2160"/>
              </a:lnSpc>
              <a:spcBef>
                <a:spcPts val="215"/>
              </a:spcBef>
            </a:pPr>
            <a:r>
              <a:rPr sz="1600" kern="0" dirty="0">
                <a:solidFill>
                  <a:srgbClr val="1F497D">
                    <a:lumMod val="75000"/>
                  </a:srgbClr>
                </a:solidFill>
              </a:rPr>
              <a:t>непосредственно</a:t>
            </a:r>
          </a:p>
          <a:p>
            <a:pPr marL="298450" marR="5080" indent="-285750" algn="ctr">
              <a:lnSpc>
                <a:spcPts val="2160"/>
              </a:lnSpc>
              <a:spcBef>
                <a:spcPts val="215"/>
              </a:spcBef>
            </a:pPr>
            <a:r>
              <a:rPr sz="1600" kern="0" dirty="0">
                <a:solidFill>
                  <a:srgbClr val="1F497D">
                    <a:lumMod val="75000"/>
                  </a:srgbClr>
                </a:solidFill>
              </a:rPr>
              <a:t>взаимосвязанным  с международными  деловыми  операциями: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2112644" y="159956"/>
            <a:ext cx="9023916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b="1" cap="small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Контроль при трансфертном ценообразовании</a:t>
            </a:r>
          </a:p>
        </p:txBody>
      </p:sp>
      <p:pic>
        <p:nvPicPr>
          <p:cNvPr id="37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97679" y="1117600"/>
            <a:ext cx="2072639" cy="863600"/>
          </a:xfrm>
          <a:prstGeom prst="rect">
            <a:avLst/>
          </a:prstGeom>
        </p:spPr>
      </p:pic>
      <p:pic>
        <p:nvPicPr>
          <p:cNvPr id="38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97679" y="2072639"/>
            <a:ext cx="2072639" cy="792479"/>
          </a:xfrm>
          <a:prstGeom prst="rect">
            <a:avLst/>
          </a:prstGeom>
        </p:spPr>
      </p:pic>
      <p:pic>
        <p:nvPicPr>
          <p:cNvPr id="39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16400" y="3113001"/>
            <a:ext cx="987911" cy="755904"/>
          </a:xfrm>
          <a:prstGeom prst="rect">
            <a:avLst/>
          </a:prstGeom>
        </p:spPr>
      </p:pic>
      <p:pic>
        <p:nvPicPr>
          <p:cNvPr id="40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36056" y="3045239"/>
            <a:ext cx="1121873" cy="7670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784633" y="6525344"/>
            <a:ext cx="1080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2"/>
                </a:solidFill>
              </a:rPr>
              <a:t>3</a:t>
            </a:r>
            <a:endParaRPr lang="ru-RU" sz="1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4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E05F7B0-CEAF-484B-BA0E-1D702DEFA407}"/>
              </a:ext>
            </a:extLst>
          </p:cNvPr>
          <p:cNvSpPr/>
          <p:nvPr/>
        </p:nvSpPr>
        <p:spPr>
          <a:xfrm>
            <a:off x="191344" y="12701"/>
            <a:ext cx="11809312" cy="719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05">
              <a:defRPr/>
            </a:pPr>
            <a:r>
              <a:rPr lang="ru-RU" sz="2400" b="1" cap="small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Концептуальные изменения закона о трансфертном ценообразовании для приведения в соответствие с международными требованиями </a:t>
            </a:r>
            <a:r>
              <a:rPr lang="ru-RU" sz="2400" b="1" cap="small" dirty="0" err="1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оэср</a:t>
            </a:r>
            <a:endParaRPr lang="ru-RU" sz="2400" b="1" cap="small" dirty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7368" y="1052736"/>
            <a:ext cx="1101722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352425" algn="just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tabLst>
                <a:tab pos="268288" algn="l"/>
              </a:tabLst>
            </a:pPr>
            <a:r>
              <a:rPr lang="ru-RU" sz="2500" kern="0" dirty="0">
                <a:solidFill>
                  <a:srgbClr val="1F497D">
                    <a:lumMod val="75000"/>
                  </a:srgbClr>
                </a:solidFill>
              </a:rPr>
              <a:t>Совершенствование применения иерархичности методов определения рыночной цены;</a:t>
            </a:r>
          </a:p>
          <a:p>
            <a:pPr marL="92075" indent="352425" algn="just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tabLst>
                <a:tab pos="268288" algn="l"/>
              </a:tabLst>
            </a:pPr>
            <a:r>
              <a:rPr lang="ru-RU" sz="2500" kern="0" dirty="0">
                <a:solidFill>
                  <a:srgbClr val="1F497D">
                    <a:lumMod val="75000"/>
                  </a:srgbClr>
                </a:solidFill>
              </a:rPr>
              <a:t>Внедрение механизма определения рыночного диапазона;</a:t>
            </a:r>
          </a:p>
          <a:p>
            <a:pPr marL="92075" indent="352425" algn="just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tabLst>
                <a:tab pos="268288" algn="l"/>
              </a:tabLst>
            </a:pPr>
            <a:r>
              <a:rPr lang="ru-RU" sz="2500" kern="0" dirty="0">
                <a:solidFill>
                  <a:srgbClr val="1F497D">
                    <a:lumMod val="75000"/>
                  </a:srgbClr>
                </a:solidFill>
              </a:rPr>
              <a:t>Расширение определения взаимосвязанных </a:t>
            </a:r>
            <a:r>
              <a:rPr lang="ru-RU" sz="2500" kern="0" dirty="0" smtClean="0">
                <a:solidFill>
                  <a:srgbClr val="1F497D">
                    <a:lumMod val="75000"/>
                  </a:srgbClr>
                </a:solidFill>
              </a:rPr>
              <a:t>сторон;</a:t>
            </a:r>
            <a:endParaRPr lang="ru-RU" sz="2500" kern="0" dirty="0">
              <a:solidFill>
                <a:srgbClr val="1F497D">
                  <a:lumMod val="75000"/>
                </a:srgbClr>
              </a:solidFill>
            </a:endParaRPr>
          </a:p>
          <a:p>
            <a:pPr marL="92075" indent="352425" algn="just">
              <a:spcBef>
                <a:spcPts val="1200"/>
              </a:spcBef>
              <a:spcAft>
                <a:spcPts val="0"/>
              </a:spcAft>
              <a:buAutoNum type="arabicPeriod" startAt="4"/>
              <a:tabLst>
                <a:tab pos="268288" algn="l"/>
              </a:tabLst>
            </a:pPr>
            <a:r>
              <a:rPr lang="ru-RU" sz="2500" kern="0" dirty="0">
                <a:solidFill>
                  <a:srgbClr val="1F497D">
                    <a:lumMod val="75000"/>
                  </a:srgbClr>
                </a:solidFill>
              </a:rPr>
              <a:t>Контроль сделок, совершенных на товарных биржах;</a:t>
            </a:r>
          </a:p>
          <a:p>
            <a:pPr marL="92075" indent="352425" algn="just">
              <a:spcBef>
                <a:spcPts val="1200"/>
              </a:spcBef>
              <a:spcAft>
                <a:spcPts val="0"/>
              </a:spcAft>
              <a:buFontTx/>
              <a:buAutoNum type="arabicPeriod" startAt="4"/>
              <a:tabLst>
                <a:tab pos="268288" algn="l"/>
              </a:tabLst>
            </a:pPr>
            <a:r>
              <a:rPr lang="ru-RU" sz="2500" kern="0" dirty="0">
                <a:solidFill>
                  <a:srgbClr val="1F497D">
                    <a:lumMod val="75000"/>
                  </a:srgbClr>
                </a:solidFill>
              </a:rPr>
              <a:t>Изменения требований к трехуровневой </a:t>
            </a:r>
            <a:r>
              <a:rPr lang="ru-RU" sz="2500" kern="0" dirty="0" smtClean="0">
                <a:solidFill>
                  <a:srgbClr val="1F497D">
                    <a:lumMod val="75000"/>
                  </a:srgbClr>
                </a:solidFill>
              </a:rPr>
              <a:t>отчетности. </a:t>
            </a:r>
            <a:endParaRPr lang="ru-RU" sz="2500" kern="0" dirty="0">
              <a:solidFill>
                <a:srgbClr val="1F497D">
                  <a:lumMod val="75000"/>
                </a:srgbClr>
              </a:solidFill>
            </a:endParaRPr>
          </a:p>
          <a:p>
            <a:pPr marL="92075" indent="352425">
              <a:spcBef>
                <a:spcPts val="600"/>
              </a:spcBef>
              <a:spcAft>
                <a:spcPts val="0"/>
              </a:spcAft>
              <a:buAutoNum type="arabicPeriod" startAt="4"/>
              <a:tabLst>
                <a:tab pos="268288" algn="l"/>
              </a:tabLst>
            </a:pPr>
            <a:endParaRPr lang="en-US" sz="1600" kern="0" dirty="0" smtClean="0">
              <a:solidFill>
                <a:srgbClr val="1F497D">
                  <a:lumMod val="75000"/>
                </a:srgbClr>
              </a:solidFill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ru-RU" sz="2000" kern="0" dirty="0">
              <a:solidFill>
                <a:srgbClr val="11294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84633" y="6569045"/>
            <a:ext cx="1080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4</a:t>
            </a:r>
            <a:endParaRPr lang="ru-RU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E05F7B0-CEAF-484B-BA0E-1D702DEFA407}"/>
              </a:ext>
            </a:extLst>
          </p:cNvPr>
          <p:cNvSpPr/>
          <p:nvPr/>
        </p:nvSpPr>
        <p:spPr>
          <a:xfrm>
            <a:off x="92277" y="-947"/>
            <a:ext cx="12072664" cy="719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0700" indent="-1790700" algn="ctr" defTabSz="920705">
              <a:defRPr/>
            </a:pP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Вопрос 1</a:t>
            </a:r>
            <a:r>
              <a:rPr lang="ru-RU" sz="2400" b="1" cap="small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: 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Совершенствование применения </a:t>
            </a:r>
            <a:r>
              <a:rPr lang="ru-RU" sz="2400" b="1" cap="small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иерархия методов определения рыночной 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цены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49215" y="718720"/>
            <a:ext cx="882344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0" kern="0" dirty="0" smtClean="0">
                <a:solidFill>
                  <a:srgbClr val="1F497D">
                    <a:lumMod val="75000"/>
                  </a:srgbClr>
                </a:solidFill>
              </a:rPr>
              <a:t>В статье 12 Закона даны </a:t>
            </a:r>
            <a:r>
              <a:rPr lang="ru-RU" sz="1800" kern="0" dirty="0" smtClean="0">
                <a:solidFill>
                  <a:srgbClr val="1F497D">
                    <a:lumMod val="75000"/>
                  </a:srgbClr>
                </a:solidFill>
              </a:rPr>
              <a:t>5 </a:t>
            </a:r>
            <a:r>
              <a:rPr lang="ru-RU" sz="1800" b="0" kern="0" dirty="0" smtClean="0">
                <a:solidFill>
                  <a:srgbClr val="1F497D">
                    <a:lumMod val="75000"/>
                  </a:srgbClr>
                </a:solidFill>
              </a:rPr>
              <a:t>методов определения рыночной цены: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	- метод сопоставимой неконтролируемой цены</a:t>
            </a:r>
            <a:r>
              <a:rPr lang="ru-RU" sz="1600" b="0" i="1" kern="0" dirty="0">
                <a:solidFill>
                  <a:srgbClr val="1F497D">
                    <a:lumMod val="75000"/>
                  </a:srgbClr>
                </a:solidFill>
              </a:rPr>
              <a:t>;</a:t>
            </a:r>
            <a:endParaRPr lang="ru-RU" sz="1600" b="0" i="1" kern="0" dirty="0" smtClean="0">
              <a:solidFill>
                <a:srgbClr val="1F497D">
                  <a:lumMod val="75000"/>
                </a:srgbClr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	- метод затраты плюс;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	- метод последующей реализации;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	- метод распределения прибыли</a:t>
            </a:r>
            <a:r>
              <a:rPr lang="ru-RU" sz="1600" b="0" i="1" kern="0" dirty="0">
                <a:solidFill>
                  <a:srgbClr val="1F497D">
                    <a:lumMod val="75000"/>
                  </a:srgbClr>
                </a:solidFill>
              </a:rPr>
              <a:t>;</a:t>
            </a:r>
            <a:endParaRPr lang="ru-RU" sz="1600" b="0" i="1" kern="0" dirty="0" smtClean="0">
              <a:solidFill>
                <a:srgbClr val="1F497D">
                  <a:lumMod val="75000"/>
                </a:srgbClr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	- метод чистой прибыли</a:t>
            </a:r>
            <a:r>
              <a:rPr lang="ru-RU" sz="1800" b="0" kern="0" dirty="0" smtClean="0">
                <a:solidFill>
                  <a:srgbClr val="1F497D">
                    <a:lumMod val="75000"/>
                  </a:srgbClr>
                </a:solidFill>
              </a:rPr>
              <a:t>.</a:t>
            </a:r>
          </a:p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0" kern="0" dirty="0" smtClean="0">
                <a:solidFill>
                  <a:srgbClr val="1F497D">
                    <a:lumMod val="75000"/>
                  </a:srgbClr>
                </a:solidFill>
              </a:rPr>
              <a:t>При невозможности применения 1 метода </a:t>
            </a:r>
            <a:r>
              <a:rPr lang="en-US" sz="1800" b="0" kern="0" dirty="0" smtClean="0">
                <a:solidFill>
                  <a:srgbClr val="1F497D">
                    <a:lumMod val="75000"/>
                  </a:srgbClr>
                </a:solidFill>
              </a:rPr>
              <a:t>- </a:t>
            </a:r>
            <a:r>
              <a:rPr lang="ru-RU" sz="1800" b="0" kern="0" dirty="0" smtClean="0">
                <a:solidFill>
                  <a:srgbClr val="1F497D">
                    <a:lumMod val="75000"/>
                  </a:srgbClr>
                </a:solidFill>
              </a:rPr>
              <a:t>сопоставимой 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неконтролируемой </a:t>
            </a:r>
            <a:r>
              <a:rPr lang="ru-RU" sz="1800" b="0" kern="0" dirty="0" smtClean="0">
                <a:solidFill>
                  <a:srgbClr val="1F497D">
                    <a:lumMod val="75000"/>
                  </a:srgbClr>
                </a:solidFill>
              </a:rPr>
              <a:t>цены, другие методы применяются последовательно (по иерархии).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8368" y="831462"/>
            <a:ext cx="243905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>
                <a:solidFill>
                  <a:srgbClr val="1F497D">
                    <a:lumMod val="75000"/>
                  </a:srgbClr>
                </a:solidFill>
              </a:rPr>
              <a:t>Текущая ситуация</a:t>
            </a:r>
            <a:endParaRPr lang="ru-RU" kern="0" dirty="0">
              <a:solidFill>
                <a:srgbClr val="1F497D">
                  <a:lumMod val="75000"/>
                </a:srgb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-23279" y="3249794"/>
            <a:ext cx="1218822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-23279" y="4257906"/>
            <a:ext cx="1218822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9698" y="3395495"/>
            <a:ext cx="243905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>
                <a:solidFill>
                  <a:srgbClr val="1F497D">
                    <a:lumMod val="75000"/>
                  </a:srgbClr>
                </a:solidFill>
              </a:rPr>
              <a:t>Предлагаемое решение</a:t>
            </a:r>
            <a:endParaRPr lang="ru-RU" kern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2156" y="3359519"/>
            <a:ext cx="8823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0" kern="0" dirty="0" smtClean="0">
                <a:solidFill>
                  <a:srgbClr val="1F497D">
                    <a:lumMod val="75000"/>
                  </a:srgbClr>
                </a:solidFill>
              </a:rPr>
              <a:t>Предлагается исключить иерархию методов, при 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невозможности </a:t>
            </a:r>
            <a:r>
              <a:rPr lang="ru-RU" sz="1800" b="0" kern="0" dirty="0" smtClean="0">
                <a:solidFill>
                  <a:srgbClr val="1F497D">
                    <a:lumMod val="75000"/>
                  </a:srgbClr>
                </a:solidFill>
              </a:rPr>
              <a:t>применения</a:t>
            </a:r>
            <a:r>
              <a:rPr lang="en-US" sz="1800" b="0" kern="0" dirty="0" smtClean="0">
                <a:solidFill>
                  <a:srgbClr val="1F497D">
                    <a:lumMod val="75000"/>
                  </a:srgbClr>
                </a:solidFill>
              </a:rPr>
              <a:t> 1 </a:t>
            </a:r>
            <a:r>
              <a:rPr lang="ru-RU" sz="1800" b="0" kern="0" dirty="0" smtClean="0">
                <a:solidFill>
                  <a:srgbClr val="1F497D">
                    <a:lumMod val="75000"/>
                  </a:srgbClr>
                </a:solidFill>
              </a:rPr>
              <a:t>метода - 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сопоставимой неконтролируемой </a:t>
            </a:r>
            <a:r>
              <a:rPr lang="ru-RU" sz="1800" b="0" kern="0" dirty="0" smtClean="0">
                <a:solidFill>
                  <a:srgbClr val="1F497D">
                    <a:lumMod val="75000"/>
                  </a:srgbClr>
                </a:solidFill>
              </a:rPr>
              <a:t>цены.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1309" y="4545938"/>
            <a:ext cx="179136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 smtClean="0">
                <a:solidFill>
                  <a:srgbClr val="1F497D">
                    <a:lumMod val="75000"/>
                  </a:srgbClr>
                </a:solidFill>
              </a:rPr>
              <a:t>Обоснование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22156" y="4545938"/>
            <a:ext cx="8607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0" kern="0" dirty="0" smtClean="0">
                <a:solidFill>
                  <a:srgbClr val="1F497D">
                    <a:lumMod val="75000"/>
                  </a:srgbClr>
                </a:solidFill>
              </a:rPr>
              <a:t>Данное решение также поддерживается бизнес-сообществом, так как 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позволит </a:t>
            </a:r>
            <a:r>
              <a:rPr lang="ru-RU" sz="1800" kern="0" dirty="0">
                <a:solidFill>
                  <a:srgbClr val="1F497D">
                    <a:lumMod val="75000"/>
                  </a:srgbClr>
                </a:solidFill>
              </a:rPr>
              <a:t>снизить административные издержки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800" b="0" kern="0" dirty="0" smtClean="0">
                <a:solidFill>
                  <a:srgbClr val="1F497D">
                    <a:lumMod val="75000"/>
                  </a:srgbClr>
                </a:solidFill>
              </a:rPr>
              <a:t>как налогоплательщика, так и проверяющих;</a:t>
            </a:r>
          </a:p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00" b="0" kern="0" dirty="0" smtClean="0">
              <a:solidFill>
                <a:srgbClr val="1F497D">
                  <a:lumMod val="75000"/>
                </a:srgbClr>
              </a:solidFill>
            </a:endParaRPr>
          </a:p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0" kern="0" dirty="0" smtClean="0">
                <a:solidFill>
                  <a:srgbClr val="1F497D">
                    <a:lumMod val="75000"/>
                  </a:srgbClr>
                </a:solidFill>
              </a:rPr>
              <a:t>Соответствует руководству 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ОЭСР по Трансфертному ценообразованию</a:t>
            </a:r>
            <a:r>
              <a:rPr lang="ru-RU" sz="1800" b="0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n-US" sz="1600" b="0" i="1" kern="0" dirty="0" smtClean="0">
                <a:solidFill>
                  <a:srgbClr val="1F497D">
                    <a:lumMod val="75000"/>
                  </a:srgbClr>
                </a:solidFill>
              </a:rPr>
              <a:t>(</a:t>
            </a: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Глава 2, часть 1А</a:t>
            </a:r>
            <a:r>
              <a:rPr lang="en-US" sz="1600" b="0" i="1" kern="0" dirty="0" smtClean="0">
                <a:solidFill>
                  <a:srgbClr val="1F497D">
                    <a:lumMod val="75000"/>
                  </a:srgbClr>
                </a:solidFill>
              </a:rPr>
              <a:t>)</a:t>
            </a:r>
            <a:r>
              <a:rPr lang="ru-RU" sz="1800" b="0" kern="0" dirty="0" smtClean="0">
                <a:solidFill>
                  <a:srgbClr val="1F497D">
                    <a:lumMod val="75000"/>
                  </a:srgbClr>
                </a:solidFill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784633" y="6569045"/>
            <a:ext cx="1080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820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E05F7B0-CEAF-484B-BA0E-1D702DEFA407}"/>
              </a:ext>
            </a:extLst>
          </p:cNvPr>
          <p:cNvSpPr/>
          <p:nvPr/>
        </p:nvSpPr>
        <p:spPr>
          <a:xfrm>
            <a:off x="119336" y="12701"/>
            <a:ext cx="11305256" cy="719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20705">
              <a:defRPr/>
            </a:pP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Вопрос 2</a:t>
            </a:r>
            <a:r>
              <a:rPr lang="ru-RU" sz="2400" b="1" cap="small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: 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Внедрение механизма определения рыночного </a:t>
            </a:r>
            <a:r>
              <a:rPr lang="ru-RU" sz="2400" b="1" cap="small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диапазона</a:t>
            </a:r>
            <a:endParaRPr lang="ru-RU" sz="2400" b="1" cap="small" dirty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83632" y="836712"/>
            <a:ext cx="928903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0" kern="0" dirty="0" smtClean="0">
                <a:solidFill>
                  <a:srgbClr val="1F497D">
                    <a:lumMod val="75000"/>
                  </a:srgbClr>
                </a:solidFill>
              </a:rPr>
              <a:t>Диапазон цен и рентабельности  определяется 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минимальным и максимальным значениями рыночных </a:t>
            </a:r>
            <a:r>
              <a:rPr lang="ru-RU" sz="1600" b="0" kern="0" dirty="0" smtClean="0">
                <a:solidFill>
                  <a:srgbClr val="1F497D">
                    <a:lumMod val="75000"/>
                  </a:srgbClr>
                </a:solidFill>
              </a:rPr>
              <a:t>цен;</a:t>
            </a:r>
          </a:p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0" kern="0" dirty="0" smtClean="0">
                <a:solidFill>
                  <a:srgbClr val="1F497D">
                    <a:lumMod val="75000"/>
                  </a:srgbClr>
                </a:solidFill>
              </a:rPr>
              <a:t>При отсутствии двух и более 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значений диапазон определяется как равный такому значению рыночной цены или </a:t>
            </a:r>
            <a:r>
              <a:rPr lang="ru-RU" sz="1600" b="0" kern="0" dirty="0" smtClean="0">
                <a:solidFill>
                  <a:srgbClr val="1F497D">
                    <a:lumMod val="75000"/>
                  </a:srgbClr>
                </a:solidFill>
              </a:rPr>
              <a:t>рентабельности.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1344" y="908720"/>
            <a:ext cx="2439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Текущая ситуация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890" y="2060848"/>
            <a:ext cx="1218822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9554" y="2151492"/>
            <a:ext cx="2439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Предлагаемое решение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83632" y="2154336"/>
            <a:ext cx="928903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0" kern="0" dirty="0" smtClean="0">
                <a:solidFill>
                  <a:srgbClr val="1F497D">
                    <a:lumMod val="75000"/>
                  </a:srgbClr>
                </a:solidFill>
              </a:rPr>
              <a:t>Предлагается сузить диапазон, если </a:t>
            </a:r>
            <a:r>
              <a:rPr lang="ru-RU" sz="1600" b="0" kern="0" dirty="0">
                <a:solidFill>
                  <a:srgbClr val="1F497D">
                    <a:lumMod val="75000"/>
                  </a:srgbClr>
                </a:solidFill>
              </a:rPr>
              <a:t>в источниках информации имеются 4 и более </a:t>
            </a:r>
            <a:r>
              <a:rPr lang="ru-RU" sz="1600" b="0" kern="0" dirty="0" smtClean="0">
                <a:solidFill>
                  <a:srgbClr val="1F497D">
                    <a:lumMod val="75000"/>
                  </a:srgbClr>
                </a:solidFill>
              </a:rPr>
              <a:t>показателей путем применения процентилей </a:t>
            </a:r>
            <a:r>
              <a:rPr lang="ru-RU" b="0" i="1" kern="0" dirty="0" smtClean="0">
                <a:solidFill>
                  <a:srgbClr val="1F497D">
                    <a:lumMod val="75000"/>
                  </a:srgbClr>
                </a:solidFill>
              </a:rPr>
              <a:t>(между 25-м и 75-м)</a:t>
            </a: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ru-RU" sz="1600" b="0" kern="0" dirty="0" smtClean="0">
                <a:solidFill>
                  <a:srgbClr val="1F497D">
                    <a:lumMod val="75000"/>
                  </a:srgbClr>
                </a:solidFill>
              </a:rPr>
              <a:t>что дает возможность определить наиболее справедливые показатели рыночных данных путем исключения аномальных </a:t>
            </a:r>
            <a:r>
              <a:rPr lang="ru-RU" b="0" i="1" kern="0" dirty="0" smtClean="0">
                <a:solidFill>
                  <a:srgbClr val="1F497D">
                    <a:lumMod val="75000"/>
                  </a:srgbClr>
                </a:solidFill>
              </a:rPr>
              <a:t>(слишком низких и слишком высоких) </a:t>
            </a:r>
            <a:r>
              <a:rPr lang="ru-RU" sz="1600" b="0" kern="0" dirty="0" smtClean="0">
                <a:solidFill>
                  <a:srgbClr val="1F497D">
                    <a:lumMod val="75000"/>
                  </a:srgbClr>
                </a:solidFill>
              </a:rPr>
              <a:t>показателей. В остальных случаях использовать прежнюю редакцию (</a:t>
            </a:r>
            <a:r>
              <a:rPr lang="en-US" sz="1600" b="0" kern="0" dirty="0" smtClean="0">
                <a:solidFill>
                  <a:srgbClr val="1F497D">
                    <a:lumMod val="75000"/>
                  </a:srgbClr>
                </a:solidFill>
              </a:rPr>
              <a:t>min </a:t>
            </a:r>
            <a:r>
              <a:rPr lang="ru-RU" sz="1600" b="0" kern="0" dirty="0" smtClean="0">
                <a:solidFill>
                  <a:srgbClr val="1F497D">
                    <a:lumMod val="75000"/>
                  </a:srgbClr>
                </a:solidFill>
              </a:rPr>
              <a:t>и </a:t>
            </a:r>
            <a:r>
              <a:rPr lang="en-US" sz="1600" b="0" kern="0" dirty="0" smtClean="0">
                <a:solidFill>
                  <a:srgbClr val="1F497D">
                    <a:lumMod val="75000"/>
                  </a:srgbClr>
                </a:solidFill>
              </a:rPr>
              <a:t>max</a:t>
            </a:r>
            <a:r>
              <a:rPr lang="ru-RU" sz="1600" b="0" kern="0" dirty="0" smtClean="0">
                <a:solidFill>
                  <a:srgbClr val="1F497D">
                    <a:lumMod val="75000"/>
                  </a:srgbClr>
                </a:solidFill>
              </a:rPr>
              <a:t>. значения); </a:t>
            </a:r>
          </a:p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0" kern="0" dirty="0" smtClean="0">
                <a:solidFill>
                  <a:srgbClr val="1F497D">
                    <a:lumMod val="75000"/>
                  </a:srgbClr>
                </a:solidFill>
              </a:rPr>
              <a:t>При сделках со связанными сторонами предлагается производить корректировку по медиане.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784633" y="6569045"/>
            <a:ext cx="1080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6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780" y="4228450"/>
            <a:ext cx="1218822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9555" y="4383308"/>
            <a:ext cx="1791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</a:rPr>
              <a:t>Обоснование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83632" y="4365104"/>
            <a:ext cx="914501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</a:rPr>
              <a:t>Поспособствует </a:t>
            </a:r>
            <a:r>
              <a:rPr lang="ru-RU" sz="1600" b="1" kern="0" dirty="0" smtClean="0">
                <a:solidFill>
                  <a:srgbClr val="1F497D">
                    <a:lumMod val="75000"/>
                  </a:srgbClr>
                </a:solidFill>
              </a:rPr>
              <a:t>снижению спорных вопросов 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и совершенствованию международной практики; 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</a:rPr>
              <a:t>Применяется в </a:t>
            </a:r>
            <a:r>
              <a:rPr lang="ru-RU" sz="1600" b="1" kern="0" dirty="0" smtClean="0">
                <a:solidFill>
                  <a:srgbClr val="1F497D">
                    <a:lumMod val="75000"/>
                  </a:srgbClr>
                </a:solidFill>
              </a:rPr>
              <a:t>48 странах </a:t>
            </a: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</a:rPr>
              <a:t>(США, Франция, Великобритания);</a:t>
            </a:r>
            <a:endParaRPr lang="ru-RU" sz="1600" kern="0" dirty="0">
              <a:solidFill>
                <a:srgbClr val="1F497D">
                  <a:lumMod val="75000"/>
                </a:srgbClr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</a:rPr>
              <a:t>Постановление 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судебной коллегии по гражданским делам </a:t>
            </a:r>
            <a:r>
              <a:rPr lang="ru-RU" sz="1600" b="1" kern="0" dirty="0">
                <a:solidFill>
                  <a:srgbClr val="1F497D">
                    <a:lumMod val="75000"/>
                  </a:srgbClr>
                </a:solidFill>
              </a:rPr>
              <a:t>Верховного Суда РК 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от 11 мая 2016 </a:t>
            </a: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</a:rPr>
              <a:t>года, в котором указано, что </a:t>
            </a:r>
            <a:r>
              <a:rPr lang="ru-RU" sz="1600" b="1" kern="0" dirty="0" smtClean="0">
                <a:solidFill>
                  <a:srgbClr val="1F497D">
                    <a:lumMod val="75000"/>
                  </a:srgbClr>
                </a:solidFill>
              </a:rPr>
              <a:t>необходимо применять интерквартильный диапазон </a:t>
            </a:r>
            <a:r>
              <a:rPr lang="ru-RU" sz="1600" kern="0" dirty="0">
                <a:solidFill>
                  <a:srgbClr val="1F497D">
                    <a:lumMod val="75000"/>
                  </a:srgbClr>
                </a:solidFill>
              </a:rPr>
              <a:t>(между 25-м и </a:t>
            </a:r>
            <a:r>
              <a:rPr lang="ru-RU" sz="1600" kern="0" dirty="0" smtClean="0">
                <a:solidFill>
                  <a:srgbClr val="1F497D">
                    <a:lumMod val="75000"/>
                  </a:srgbClr>
                </a:solidFill>
              </a:rPr>
              <a:t>75-м) для определения справедливой цены.</a:t>
            </a:r>
          </a:p>
        </p:txBody>
      </p:sp>
    </p:spTree>
    <p:extLst>
      <p:ext uri="{BB962C8B-B14F-4D97-AF65-F5344CB8AC3E}">
        <p14:creationId xmlns:p14="http://schemas.microsoft.com/office/powerpoint/2010/main" val="67049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03712" y="1977399"/>
            <a:ext cx="5454208" cy="22752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5702" y="208118"/>
            <a:ext cx="11926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0925" indent="-3590925" algn="ctr"/>
            <a:r>
              <a:rPr lang="ru-RU" sz="2400" b="1" cap="small" dirty="0">
                <a:solidFill>
                  <a:srgbClr val="002060"/>
                </a:solidFill>
                <a:ea typeface="Tahoma" panose="020B0604030504040204" pitchFamily="34" charset="0"/>
              </a:rPr>
              <a:t>Вопрос </a:t>
            </a:r>
            <a:r>
              <a:rPr lang="ru-RU" sz="2400" b="1" cap="small" dirty="0" smtClean="0">
                <a:solidFill>
                  <a:srgbClr val="002060"/>
                </a:solidFill>
                <a:ea typeface="Tahoma" panose="020B0604030504040204" pitchFamily="34" charset="0"/>
              </a:rPr>
              <a:t>2 </a:t>
            </a:r>
            <a:r>
              <a:rPr lang="ru-RU" sz="2000" b="1" i="1" cap="small" dirty="0" smtClean="0">
                <a:solidFill>
                  <a:srgbClr val="002060"/>
                </a:solidFill>
                <a:ea typeface="Tahoma" panose="020B0604030504040204" pitchFamily="34" charset="0"/>
              </a:rPr>
              <a:t>(продолжение)</a:t>
            </a:r>
            <a:r>
              <a:rPr lang="ru-RU" sz="2400" b="1" cap="small" dirty="0" smtClean="0">
                <a:solidFill>
                  <a:srgbClr val="002060"/>
                </a:solidFill>
                <a:ea typeface="Tahoma" panose="020B0604030504040204" pitchFamily="34" charset="0"/>
              </a:rPr>
              <a:t>: пример по применению интерквартильного диапазона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767408" y="3062897"/>
            <a:ext cx="10945654" cy="38241"/>
          </a:xfrm>
          <a:prstGeom prst="straightConnector1">
            <a:avLst/>
          </a:prstGeom>
          <a:ln w="76200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40391" y="4213765"/>
            <a:ext cx="955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Min = </a:t>
            </a:r>
            <a:r>
              <a:rPr lang="ru-RU" sz="1400" b="1" dirty="0" smtClean="0"/>
              <a:t>1%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847214" y="6569045"/>
            <a:ext cx="657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835764" y="4197093"/>
            <a:ext cx="10951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Max = </a:t>
            </a:r>
            <a:r>
              <a:rPr lang="ru-RU" sz="1400" b="1" dirty="0" smtClean="0"/>
              <a:t>30%</a:t>
            </a:r>
            <a:endParaRPr lang="ru-RU" sz="1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906428" y="4021848"/>
            <a:ext cx="11792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20%</a:t>
            </a:r>
            <a:endParaRPr lang="ru-RU" sz="1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51385" y="764704"/>
            <a:ext cx="10945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Расчет маржи по 4 сопоставимым трейдерам (по данным </a:t>
            </a:r>
            <a:r>
              <a:rPr lang="en-US" sz="1400" b="1" i="1" dirty="0" smtClean="0"/>
              <a:t>Bureau Van </a:t>
            </a:r>
            <a:r>
              <a:rPr lang="en-US" sz="1400" b="1" i="1" dirty="0" err="1" smtClean="0"/>
              <a:t>Dijk</a:t>
            </a:r>
            <a:r>
              <a:rPr lang="ru-RU" sz="1400" b="1" i="1" dirty="0" smtClean="0"/>
              <a:t>)  </a:t>
            </a:r>
            <a:endParaRPr lang="ru-RU" sz="1400" b="1" i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928752" y="4680117"/>
            <a:ext cx="26229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2</a:t>
            </a:r>
            <a:r>
              <a:rPr lang="ru-RU" sz="1400" b="1" dirty="0" smtClean="0"/>
              <a:t> компании</a:t>
            </a:r>
            <a:endParaRPr lang="ru-RU" sz="1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049430" y="4601011"/>
            <a:ext cx="2174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1 компания</a:t>
            </a:r>
            <a:endParaRPr lang="ru-RU" sz="1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078225" y="4668761"/>
            <a:ext cx="24682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1 компания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2840" y="4941168"/>
            <a:ext cx="1186962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i="1" u="sng" dirty="0" smtClean="0"/>
              <a:t>Пример:</a:t>
            </a:r>
            <a:r>
              <a:rPr lang="ru-RU" sz="1400" b="1" i="1" dirty="0" smtClean="0"/>
              <a:t>  </a:t>
            </a:r>
            <a:r>
              <a:rPr lang="ru-RU" sz="1200" b="1" i="1" dirty="0" smtClean="0"/>
              <a:t>Казахстанская компания продает металл </a:t>
            </a:r>
            <a:r>
              <a:rPr lang="ru-RU" sz="1200" dirty="0" smtClean="0"/>
              <a:t>иностранному трейдеру в количестве 1000 тонн на сумму 10 </a:t>
            </a:r>
            <a:r>
              <a:rPr lang="ru-RU" sz="1200" dirty="0" err="1" smtClean="0"/>
              <a:t>млн.долл.США</a:t>
            </a:r>
            <a:r>
              <a:rPr lang="ru-RU" sz="1200" dirty="0" smtClean="0"/>
              <a:t>, </a:t>
            </a:r>
          </a:p>
          <a:p>
            <a:pPr>
              <a:spcBef>
                <a:spcPts val="600"/>
              </a:spcBef>
            </a:pPr>
            <a:r>
              <a:rPr lang="ru-RU" sz="1200" dirty="0"/>
              <a:t> </a:t>
            </a:r>
            <a:r>
              <a:rPr lang="ru-RU" sz="1200" dirty="0" smtClean="0"/>
              <a:t>                Далее трейдер перепродает металл в Европейские страны за </a:t>
            </a:r>
            <a:r>
              <a:rPr lang="ru-RU" sz="1200" b="1" dirty="0" smtClean="0"/>
              <a:t>12,5 </a:t>
            </a:r>
            <a:r>
              <a:rPr lang="ru-RU" sz="1200" b="1" dirty="0" err="1" smtClean="0"/>
              <a:t>млн.долл.США</a:t>
            </a:r>
            <a:r>
              <a:rPr lang="ru-RU" sz="1200" dirty="0" smtClean="0"/>
              <a:t>, где от перепродажи маржа трейдера составит </a:t>
            </a:r>
            <a:r>
              <a:rPr lang="ru-RU" sz="1200" b="1" dirty="0" smtClean="0"/>
              <a:t>25%</a:t>
            </a:r>
          </a:p>
          <a:p>
            <a:pPr>
              <a:spcBef>
                <a:spcPts val="600"/>
              </a:spcBef>
            </a:pPr>
            <a:r>
              <a:rPr lang="ru-RU" sz="1200" dirty="0"/>
              <a:t> </a:t>
            </a:r>
            <a:r>
              <a:rPr lang="ru-RU" sz="1200" dirty="0" smtClean="0"/>
              <a:t>    </a:t>
            </a:r>
            <a:r>
              <a:rPr lang="ru-RU" sz="1200" dirty="0"/>
              <a:t>  По текущем законодательству </a:t>
            </a:r>
            <a:r>
              <a:rPr lang="ru-RU" sz="1200" dirty="0" smtClean="0"/>
              <a:t>размер маржи трейдера находится в диапазоне рыночной </a:t>
            </a:r>
            <a:r>
              <a:rPr lang="ru-RU" sz="1200" dirty="0" err="1" smtClean="0"/>
              <a:t>маржинальности</a:t>
            </a:r>
            <a:r>
              <a:rPr lang="ru-RU" sz="1200" dirty="0" smtClean="0"/>
              <a:t> от </a:t>
            </a:r>
            <a:r>
              <a:rPr lang="ru-RU" sz="1200" b="1" i="1" dirty="0" smtClean="0"/>
              <a:t>1% </a:t>
            </a:r>
            <a:r>
              <a:rPr lang="ru-RU" sz="1200" b="1" i="1" dirty="0"/>
              <a:t>до </a:t>
            </a:r>
            <a:r>
              <a:rPr lang="ru-RU" sz="1200" b="1" i="1" dirty="0" smtClean="0"/>
              <a:t>30% </a:t>
            </a:r>
          </a:p>
          <a:p>
            <a:pPr>
              <a:spcBef>
                <a:spcPts val="600"/>
              </a:spcBef>
            </a:pPr>
            <a:r>
              <a:rPr lang="ru-RU" sz="1200" dirty="0"/>
              <a:t> </a:t>
            </a:r>
            <a:r>
              <a:rPr lang="ru-RU" sz="1200" dirty="0" smtClean="0"/>
              <a:t>      </a:t>
            </a:r>
            <a:r>
              <a:rPr lang="ru-RU" sz="1200" dirty="0"/>
              <a:t>По предлагаемым поправкам </a:t>
            </a:r>
            <a:r>
              <a:rPr lang="ru-RU" sz="1200" dirty="0" smtClean="0"/>
              <a:t>диапазон рыночной </a:t>
            </a:r>
            <a:r>
              <a:rPr lang="ru-RU" sz="1200" dirty="0" err="1" smtClean="0"/>
              <a:t>маржинальности</a:t>
            </a:r>
            <a:r>
              <a:rPr lang="ru-RU" sz="1200" dirty="0" smtClean="0"/>
              <a:t> будет находится в пределах от </a:t>
            </a:r>
            <a:r>
              <a:rPr lang="ru-RU" sz="1200" b="1" i="1" dirty="0" smtClean="0"/>
              <a:t>10% </a:t>
            </a:r>
            <a:r>
              <a:rPr lang="ru-RU" sz="1200" b="1" i="1" dirty="0"/>
              <a:t>до </a:t>
            </a:r>
            <a:r>
              <a:rPr lang="ru-RU" sz="1200" b="1" i="1" dirty="0" smtClean="0"/>
              <a:t>20% </a:t>
            </a:r>
            <a:r>
              <a:rPr lang="ru-RU" sz="1200" i="1" dirty="0" smtClean="0"/>
              <a:t>(Трейдеры №2 и №3)</a:t>
            </a:r>
            <a:r>
              <a:rPr lang="ru-RU" sz="1200" b="1" i="1" dirty="0" smtClean="0"/>
              <a:t>, </a:t>
            </a:r>
            <a:r>
              <a:rPr lang="ru-RU" sz="1200" dirty="0"/>
              <a:t>т.е. </a:t>
            </a:r>
            <a:r>
              <a:rPr lang="ru-RU" sz="1200" dirty="0" smtClean="0"/>
              <a:t>исключаются </a:t>
            </a:r>
          </a:p>
          <a:p>
            <a:pPr>
              <a:spcBef>
                <a:spcPts val="600"/>
              </a:spcBef>
            </a:pPr>
            <a:r>
              <a:rPr lang="ru-RU" sz="1200" dirty="0"/>
              <a:t> </a:t>
            </a:r>
            <a:r>
              <a:rPr lang="ru-RU" sz="1200" dirty="0" smtClean="0"/>
              <a:t>      экстремальные значения менее 10% </a:t>
            </a:r>
            <a:r>
              <a:rPr lang="ru-RU" sz="1200" i="1" dirty="0" smtClean="0"/>
              <a:t>Трейдер №1</a:t>
            </a:r>
            <a:r>
              <a:rPr lang="ru-RU" sz="1200" dirty="0" smtClean="0"/>
              <a:t> (менее 25 </a:t>
            </a:r>
            <a:r>
              <a:rPr lang="ru-RU" sz="1200" dirty="0" err="1" smtClean="0"/>
              <a:t>процентиля</a:t>
            </a:r>
            <a:r>
              <a:rPr lang="ru-RU" sz="1200" dirty="0" smtClean="0"/>
              <a:t>) и  более 20% </a:t>
            </a:r>
            <a:r>
              <a:rPr lang="ru-RU" sz="1200" i="1" dirty="0" smtClean="0"/>
              <a:t>Трейдер №4 </a:t>
            </a:r>
            <a:r>
              <a:rPr lang="ru-RU" sz="1200" dirty="0" smtClean="0"/>
              <a:t>(более 75 </a:t>
            </a:r>
            <a:r>
              <a:rPr lang="ru-RU" sz="1200" dirty="0" err="1" smtClean="0"/>
              <a:t>процентиля</a:t>
            </a:r>
            <a:r>
              <a:rPr lang="ru-RU" sz="12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ru-RU" sz="1200" b="1" dirty="0" smtClean="0"/>
              <a:t>ВЫВОД: </a:t>
            </a:r>
            <a:r>
              <a:rPr lang="ru-RU" sz="1200" dirty="0" smtClean="0"/>
              <a:t>маржа трейдера завышена на </a:t>
            </a:r>
            <a:r>
              <a:rPr lang="ru-RU" sz="1200" b="1" dirty="0" smtClean="0"/>
              <a:t>5%</a:t>
            </a:r>
            <a:r>
              <a:rPr lang="ru-RU" sz="1200" dirty="0" smtClean="0"/>
              <a:t> (25%-20%), потери государства в виде корпоративного налога - </a:t>
            </a:r>
            <a:r>
              <a:rPr lang="ru-RU" sz="1200" b="1" dirty="0" smtClean="0"/>
              <a:t>100 </a:t>
            </a:r>
            <a:r>
              <a:rPr lang="ru-RU" sz="1200" b="1" dirty="0" err="1" smtClean="0"/>
              <a:t>тыс.долл.США</a:t>
            </a:r>
            <a:r>
              <a:rPr lang="ru-RU" sz="1200" b="1" dirty="0" smtClean="0"/>
              <a:t>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3503712" y="1977399"/>
            <a:ext cx="0" cy="2250260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8957920" y="2029592"/>
            <a:ext cx="0" cy="2250260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131769" y="3944899"/>
            <a:ext cx="16581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10%</a:t>
            </a:r>
            <a:endParaRPr lang="ru-RU" sz="1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588548" y="4016782"/>
            <a:ext cx="1083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i="1" dirty="0" smtClean="0"/>
              <a:t>(</a:t>
            </a:r>
            <a:r>
              <a:rPr lang="ru-RU" sz="1000" i="1" dirty="0" smtClean="0"/>
              <a:t>Трейдер</a:t>
            </a:r>
            <a:r>
              <a:rPr lang="ru-RU" sz="1200" i="1" dirty="0" smtClean="0"/>
              <a:t> №3)</a:t>
            </a:r>
            <a:endParaRPr lang="ru-RU" sz="1200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138485" y="1793009"/>
            <a:ext cx="184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1400" b="1" dirty="0"/>
          </a:p>
        </p:txBody>
      </p:sp>
      <p:sp>
        <p:nvSpPr>
          <p:cNvPr id="4" name="Левая фигурная скобка 3"/>
          <p:cNvSpPr/>
          <p:nvPr/>
        </p:nvSpPr>
        <p:spPr>
          <a:xfrm rot="16200000">
            <a:off x="2151741" y="3378742"/>
            <a:ext cx="348144" cy="22403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Левая фигурная скобка 28"/>
          <p:cNvSpPr/>
          <p:nvPr/>
        </p:nvSpPr>
        <p:spPr>
          <a:xfrm rot="16200000">
            <a:off x="9999816" y="3301356"/>
            <a:ext cx="360041" cy="24070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Левая фигурная скобка 30"/>
          <p:cNvSpPr/>
          <p:nvPr/>
        </p:nvSpPr>
        <p:spPr>
          <a:xfrm rot="16200000">
            <a:off x="6031136" y="1811716"/>
            <a:ext cx="360040" cy="53863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632" y="1984767"/>
            <a:ext cx="30483" cy="2267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867" y="2011943"/>
            <a:ext cx="30483" cy="2267909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566766" y="4213765"/>
            <a:ext cx="1088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/>
              <a:t>(</a:t>
            </a:r>
            <a:r>
              <a:rPr lang="ru-RU" sz="1000" i="1" dirty="0" smtClean="0"/>
              <a:t>Трейдер</a:t>
            </a:r>
            <a:r>
              <a:rPr lang="ru-RU" sz="1200" i="1" dirty="0" smtClean="0"/>
              <a:t> №1)</a:t>
            </a:r>
            <a:endParaRPr lang="ru-RU" sz="1200" i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092916" y="3950660"/>
            <a:ext cx="1088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i="1" dirty="0" smtClean="0"/>
              <a:t>(</a:t>
            </a:r>
            <a:r>
              <a:rPr lang="ru-RU" sz="1000" i="1" dirty="0" smtClean="0"/>
              <a:t>Трейдер</a:t>
            </a:r>
            <a:r>
              <a:rPr lang="ru-RU" sz="1200" i="1" dirty="0" smtClean="0"/>
              <a:t> №2)</a:t>
            </a:r>
            <a:endParaRPr lang="ru-RU" sz="1200" i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1139314" y="4419942"/>
            <a:ext cx="10182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i="1" dirty="0" smtClean="0"/>
              <a:t>(Трейдер №4)</a:t>
            </a:r>
            <a:endParaRPr lang="ru-RU" sz="1000" i="1" dirty="0"/>
          </a:p>
        </p:txBody>
      </p:sp>
      <p:sp>
        <p:nvSpPr>
          <p:cNvPr id="26" name="Овал 25"/>
          <p:cNvSpPr/>
          <p:nvPr/>
        </p:nvSpPr>
        <p:spPr>
          <a:xfrm>
            <a:off x="8872046" y="3841501"/>
            <a:ext cx="171748" cy="17528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116748" y="4038484"/>
            <a:ext cx="171748" cy="1752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1266993" y="4026530"/>
            <a:ext cx="171748" cy="1752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417838" y="3804135"/>
            <a:ext cx="171748" cy="17528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53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E05F7B0-CEAF-484B-BA0E-1D702DEFA407}"/>
              </a:ext>
            </a:extLst>
          </p:cNvPr>
          <p:cNvSpPr/>
          <p:nvPr/>
        </p:nvSpPr>
        <p:spPr>
          <a:xfrm>
            <a:off x="119336" y="12701"/>
            <a:ext cx="11953328" cy="719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05">
              <a:defRPr/>
            </a:pPr>
            <a:r>
              <a:rPr lang="ru-RU" sz="26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Вопрос 3</a:t>
            </a:r>
            <a:r>
              <a:rPr lang="ru-RU" sz="2600" b="1" cap="small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: 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Расширение определения взаимосвязанных </a:t>
            </a:r>
            <a:r>
              <a:rPr lang="ru-RU" sz="2400" b="1" cap="small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сторон</a:t>
            </a:r>
            <a:endParaRPr lang="ru-RU" sz="2400" b="1" cap="small" dirty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35560" y="756835"/>
            <a:ext cx="9937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0" kern="0" dirty="0" smtClean="0">
                <a:solidFill>
                  <a:srgbClr val="1F497D">
                    <a:lumMod val="75000"/>
                  </a:srgbClr>
                </a:solidFill>
              </a:rPr>
              <a:t>В Законе о ТЦ дано </a:t>
            </a:r>
            <a:r>
              <a:rPr lang="ru-RU" kern="0" dirty="0" smtClean="0">
                <a:solidFill>
                  <a:srgbClr val="1F497D">
                    <a:lumMod val="75000"/>
                  </a:srgbClr>
                </a:solidFill>
              </a:rPr>
              <a:t>узкое понятие взаимосвязанности участников сделки</a:t>
            </a:r>
            <a:r>
              <a:rPr lang="ru-RU" b="0" kern="0" dirty="0" smtClean="0">
                <a:solidFill>
                  <a:srgbClr val="1F497D">
                    <a:lumMod val="75000"/>
                  </a:srgbClr>
                </a:solidFill>
              </a:rPr>
              <a:t>;</a:t>
            </a:r>
          </a:p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0" kern="0" dirty="0" smtClean="0">
                <a:solidFill>
                  <a:srgbClr val="1F497D">
                    <a:lumMod val="75000"/>
                  </a:srgbClr>
                </a:solidFill>
              </a:rPr>
              <a:t>Создаются </a:t>
            </a:r>
            <a:r>
              <a:rPr lang="ru-RU" kern="0" dirty="0" smtClean="0">
                <a:solidFill>
                  <a:srgbClr val="1F497D">
                    <a:lumMod val="75000"/>
                  </a:srgbClr>
                </a:solidFill>
              </a:rPr>
              <a:t>искусственные посреднические структуры</a:t>
            </a:r>
            <a:r>
              <a:rPr lang="ru-RU" b="0" kern="0" dirty="0" smtClean="0">
                <a:solidFill>
                  <a:srgbClr val="1F497D">
                    <a:lumMod val="75000"/>
                  </a:srgbClr>
                </a:solidFill>
              </a:rPr>
              <a:t>, которые принимают минимальный риск при последующей реализации экспортируемой продукции и не признаются взаимосвязанными сторонами;</a:t>
            </a:r>
          </a:p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0" kern="0" dirty="0" smtClean="0">
                <a:solidFill>
                  <a:srgbClr val="1F497D">
                    <a:lumMod val="75000"/>
                  </a:srgbClr>
                </a:solidFill>
              </a:rPr>
              <a:t>Не контролируются законом о ТЦ </a:t>
            </a:r>
            <a:r>
              <a:rPr lang="ru-RU" b="0" kern="0" dirty="0">
                <a:solidFill>
                  <a:srgbClr val="1F497D">
                    <a:lumMod val="75000"/>
                  </a:srgbClr>
                </a:solidFill>
              </a:rPr>
              <a:t>–</a:t>
            </a:r>
            <a:r>
              <a:rPr lang="ru-RU" b="0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kern="0" dirty="0" smtClean="0">
                <a:solidFill>
                  <a:srgbClr val="1F497D">
                    <a:lumMod val="75000"/>
                  </a:srgbClr>
                </a:solidFill>
              </a:rPr>
              <a:t>происходит вывод капитала из РК</a:t>
            </a:r>
            <a:r>
              <a:rPr lang="ru-RU" b="0" kern="0" dirty="0" smtClean="0">
                <a:solidFill>
                  <a:srgbClr val="1F497D">
                    <a:lumMod val="75000"/>
                  </a:srgbClr>
                </a:solidFill>
              </a:rPr>
              <a:t>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328" y="844747"/>
            <a:ext cx="24390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kern="0" dirty="0">
                <a:solidFill>
                  <a:srgbClr val="1F497D">
                    <a:lumMod val="75000"/>
                  </a:srgbClr>
                </a:solidFill>
              </a:rPr>
              <a:t>Текущая ситуация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780" y="1901426"/>
            <a:ext cx="1218822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0880" y="4768058"/>
            <a:ext cx="1218822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800" y="1988840"/>
            <a:ext cx="1860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kern="0" dirty="0">
                <a:solidFill>
                  <a:srgbClr val="1F497D">
                    <a:lumMod val="75000"/>
                  </a:srgbClr>
                </a:solidFill>
              </a:rPr>
              <a:t>Предлагаемое решение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5560" y="1915629"/>
            <a:ext cx="993710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0" kern="0" dirty="0" smtClean="0">
                <a:solidFill>
                  <a:srgbClr val="1F497D">
                    <a:lumMod val="75000"/>
                  </a:srgbClr>
                </a:solidFill>
              </a:rPr>
              <a:t>Предлагается расширить определение </a:t>
            </a:r>
            <a:r>
              <a:rPr lang="ru-RU" b="0" kern="0" dirty="0">
                <a:solidFill>
                  <a:srgbClr val="1F497D">
                    <a:lumMod val="75000"/>
                  </a:srgbClr>
                </a:solidFill>
              </a:rPr>
              <a:t>взаимосвязанности участников </a:t>
            </a:r>
            <a:r>
              <a:rPr lang="ru-RU" b="0" kern="0" dirty="0" smtClean="0">
                <a:solidFill>
                  <a:srgbClr val="1F497D">
                    <a:lumMod val="75000"/>
                  </a:srgbClr>
                </a:solidFill>
              </a:rPr>
              <a:t>сделки, возникающая при одном из следующих условиях:</a:t>
            </a:r>
          </a:p>
          <a:p>
            <a:pPr marL="441325" lvl="1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</a:rPr>
              <a:t>более 50% от общей стоимости реализации формируется одним юридическим лицом;</a:t>
            </a:r>
          </a:p>
          <a:p>
            <a:pPr marL="441325" lvl="1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более 50% 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</a:rPr>
              <a:t>от общей стоимости закупа формируется 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одним юридическим 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</a:rPr>
              <a:t>лицом;</a:t>
            </a:r>
            <a:endParaRPr lang="ru-RU" sz="1400" kern="0" dirty="0">
              <a:solidFill>
                <a:srgbClr val="1F497D">
                  <a:lumMod val="75000"/>
                </a:srgbClr>
              </a:solidFill>
            </a:endParaRPr>
          </a:p>
          <a:p>
            <a:pPr marL="441325" lvl="1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</a:rPr>
              <a:t>лицо 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получает лицензионный 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</a:rPr>
              <a:t>платеж в 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сумме более 50% от 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</a:rPr>
              <a:t>первоначальной стоимости продукции </a:t>
            </a:r>
          </a:p>
          <a:p>
            <a:pPr marL="441325" lvl="1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</a:rPr>
              <a:t>лицом 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предоставлены </a:t>
            </a:r>
            <a:r>
              <a:rPr lang="ru-RU" sz="1400" b="1" kern="0" dirty="0">
                <a:solidFill>
                  <a:srgbClr val="1F497D">
                    <a:lumMod val="75000"/>
                  </a:srgbClr>
                </a:solidFill>
              </a:rPr>
              <a:t>исключительные права в качестве агента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, дистрибьютора 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</a:rPr>
              <a:t>или 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дилера компании при покупке-продаже 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</a:rPr>
              <a:t>товар (работ, услуг) 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или 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</a:rPr>
              <a:t>прав;</a:t>
            </a:r>
          </a:p>
          <a:p>
            <a:pPr marL="441325" lvl="1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общая задолженность 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</a:rPr>
              <a:t>перед контрагентом превышает 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50% собственного 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</a:rPr>
              <a:t>капитала должника;</a:t>
            </a:r>
          </a:p>
          <a:p>
            <a:pPr marL="155575" lvl="1"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</a:rPr>
              <a:t>Указанные нормы не 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распространяются на участника сделки, который является 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</a:rPr>
              <a:t>нерезидентом и данные о котором публикуются 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в открытом 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</a:rPr>
              <a:t>доступе (аудиторские, финансовые отчеты).</a:t>
            </a:r>
            <a:endParaRPr lang="ru-RU" sz="1400" kern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94497" y="6569045"/>
            <a:ext cx="494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8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3729" y="4888204"/>
            <a:ext cx="17913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kern="0" noProof="0" dirty="0" smtClean="0">
                <a:solidFill>
                  <a:srgbClr val="1F497D">
                    <a:lumMod val="75000"/>
                  </a:srgbClr>
                </a:solidFill>
              </a:rPr>
              <a:t>Обоснование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9112" y="4862856"/>
            <a:ext cx="99371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</a:rPr>
              <a:t>Данные 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определения присутствуют в законодательствах 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</a:rPr>
              <a:t>таких развивающейся 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экономикой 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</a:rPr>
              <a:t>государствах - Бразилия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, КНР, 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</a:rPr>
              <a:t>Индия; </a:t>
            </a:r>
            <a:endParaRPr lang="ru-RU" sz="1400" kern="0" dirty="0">
              <a:solidFill>
                <a:srgbClr val="1F497D">
                  <a:lumMod val="75000"/>
                </a:srgbClr>
              </a:solidFill>
            </a:endParaRPr>
          </a:p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Это 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</a:rPr>
              <a:t>даст возможность запросить по 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проверяемым сделкам 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</a:rPr>
              <a:t>финансовую информацию у налогоплательщика. </a:t>
            </a:r>
            <a:r>
              <a:rPr lang="ru-RU" sz="1400" kern="0" dirty="0">
                <a:solidFill>
                  <a:srgbClr val="1F497D">
                    <a:lumMod val="75000"/>
                  </a:srgbClr>
                </a:solidFill>
              </a:rPr>
              <a:t>Данная мера способствует улучшению мониторинга сделок и </a:t>
            </a: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</a:rPr>
              <a:t>прослеживаемой информации;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kern="0" dirty="0" smtClean="0">
                <a:solidFill>
                  <a:srgbClr val="1F497D">
                    <a:lumMod val="75000"/>
                  </a:srgbClr>
                </a:solidFill>
              </a:rPr>
              <a:t>Поддержано письмом ОЭСР (от 19 октября 2021 года);</a:t>
            </a:r>
          </a:p>
        </p:txBody>
      </p:sp>
    </p:spTree>
    <p:extLst>
      <p:ext uri="{BB962C8B-B14F-4D97-AF65-F5344CB8AC3E}">
        <p14:creationId xmlns:p14="http://schemas.microsoft.com/office/powerpoint/2010/main" val="33540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E05F7B0-CEAF-484B-BA0E-1D702DEFA407}"/>
              </a:ext>
            </a:extLst>
          </p:cNvPr>
          <p:cNvSpPr/>
          <p:nvPr/>
        </p:nvSpPr>
        <p:spPr>
          <a:xfrm>
            <a:off x="119336" y="12701"/>
            <a:ext cx="11953328" cy="719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2550" algn="ctr" defTabSz="920705">
              <a:tabLst>
                <a:tab pos="0" algn="l"/>
              </a:tabLst>
              <a:defRPr/>
            </a:pPr>
            <a:r>
              <a:rPr lang="ru-RU" sz="2400" b="1" cap="small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Вопрос 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4</a:t>
            </a:r>
            <a:r>
              <a:rPr lang="ru-RU" sz="2400" b="1" cap="small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: Исключение льгот </a:t>
            </a:r>
            <a:r>
              <a:rPr lang="ru-RU" sz="2400" b="1" cap="small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по освобождению от контроля сделок, совершенных на товарных биржах </a:t>
            </a:r>
            <a:r>
              <a:rPr lang="ru-RU" sz="2400" b="1" cap="small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РК</a:t>
            </a:r>
            <a:endParaRPr lang="ru-RU" sz="2400" b="1" cap="small" dirty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7CC90CD-A81C-4816-AB8D-6D33B61859FE}"/>
              </a:ext>
            </a:extLst>
          </p:cNvPr>
          <p:cNvSpPr txBox="1"/>
          <p:nvPr/>
        </p:nvSpPr>
        <p:spPr>
          <a:xfrm>
            <a:off x="11650785" y="6580457"/>
            <a:ext cx="637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0728"/>
            <a:r>
              <a:rPr lang="ru-RU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x-none" sz="1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4784" y="889432"/>
            <a:ext cx="8937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Контроль не осуществляется </a:t>
            </a:r>
            <a:r>
              <a:rPr lang="ru-RU" sz="1700" b="0" kern="0" dirty="0" smtClean="0">
                <a:solidFill>
                  <a:srgbClr val="1F497D">
                    <a:lumMod val="75000"/>
                  </a:srgbClr>
                </a:solidFill>
              </a:rPr>
              <a:t>по сделкам по приобретению товаров на товарных биржах </a:t>
            </a: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(пункт 4 статьи </a:t>
            </a:r>
            <a:r>
              <a:rPr lang="ru-RU" sz="1600" b="0" i="1" kern="0" dirty="0">
                <a:solidFill>
                  <a:srgbClr val="1F497D">
                    <a:lumMod val="75000"/>
                  </a:srgbClr>
                </a:solidFill>
              </a:rPr>
              <a:t>3</a:t>
            </a: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i="1" kern="0" dirty="0">
                <a:solidFill>
                  <a:srgbClr val="1F497D">
                    <a:lumMod val="75000"/>
                  </a:srgbClr>
                </a:solidFill>
              </a:rPr>
              <a:t>Закона о </a:t>
            </a:r>
            <a:r>
              <a:rPr lang="ru-RU" sz="1600" b="0" i="1" kern="0" dirty="0" smtClean="0">
                <a:solidFill>
                  <a:srgbClr val="1F497D">
                    <a:lumMod val="75000"/>
                  </a:srgbClr>
                </a:solidFill>
              </a:rPr>
              <a:t>ТЦ)</a:t>
            </a:r>
            <a:r>
              <a:rPr lang="ru-RU" sz="1700" b="0" i="1" kern="0" dirty="0" smtClean="0">
                <a:solidFill>
                  <a:srgbClr val="1F497D">
                    <a:lumMod val="75000"/>
                  </a:srgbClr>
                </a:solidFill>
              </a:rPr>
              <a:t>;</a:t>
            </a:r>
          </a:p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b="0" kern="0" dirty="0" smtClean="0">
                <a:solidFill>
                  <a:srgbClr val="1F497D">
                    <a:lumMod val="75000"/>
                  </a:srgbClr>
                </a:solidFill>
              </a:rPr>
              <a:t>Данный пункт внесен 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Законом </a:t>
            </a:r>
            <a:r>
              <a:rPr lang="ru-RU" sz="1700" b="0" kern="0" dirty="0" smtClean="0">
                <a:solidFill>
                  <a:srgbClr val="1F497D">
                    <a:lumMod val="75000"/>
                  </a:srgbClr>
                </a:solidFill>
              </a:rPr>
              <a:t>РК «О внесении изменений и дополнений в некоторые законодательные акты Республики Казахстан по вопросам развития бизнес-среды и регулирования торговой деятельности» от 02.04.2019г. 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№ 241-</a:t>
            </a:r>
            <a:r>
              <a:rPr lang="en-US" sz="1700" b="0" kern="0" dirty="0">
                <a:solidFill>
                  <a:srgbClr val="1F497D">
                    <a:lumMod val="75000"/>
                  </a:srgbClr>
                </a:solidFill>
              </a:rPr>
              <a:t>V</a:t>
            </a:r>
            <a:r>
              <a:rPr lang="ru-RU" sz="1700" b="0" kern="0" dirty="0" smtClean="0">
                <a:solidFill>
                  <a:srgbClr val="1F497D">
                    <a:lumMod val="75000"/>
                  </a:srgbClr>
                </a:solidFill>
              </a:rPr>
              <a:t>І</a:t>
            </a:r>
            <a:endParaRPr kumimoji="0" lang="ru-RU" sz="17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344" y="971436"/>
            <a:ext cx="243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 smtClean="0">
                <a:solidFill>
                  <a:srgbClr val="1F497D">
                    <a:lumMod val="75000"/>
                  </a:srgbClr>
                </a:solidFill>
              </a:rPr>
              <a:t>Текущая ситуация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-10921" y="2492896"/>
            <a:ext cx="1218822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-10921" y="3356992"/>
            <a:ext cx="1218822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6643" y="2772708"/>
            <a:ext cx="287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 smtClean="0">
                <a:solidFill>
                  <a:srgbClr val="1F497D">
                    <a:lumMod val="75000"/>
                  </a:srgbClr>
                </a:solidFill>
              </a:rPr>
              <a:t>Предлагаемое решение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20083" y="2772708"/>
            <a:ext cx="6254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0" kern="0" dirty="0" smtClean="0">
                <a:solidFill>
                  <a:srgbClr val="1F497D">
                    <a:lumMod val="75000"/>
                  </a:srgbClr>
                </a:solidFill>
              </a:rPr>
              <a:t>Исключить </a:t>
            </a:r>
            <a:r>
              <a:rPr lang="ru-RU" sz="1800" b="0" kern="0" dirty="0">
                <a:solidFill>
                  <a:srgbClr val="1F497D">
                    <a:lumMod val="75000"/>
                  </a:srgbClr>
                </a:solidFill>
              </a:rPr>
              <a:t>пункт 4 статьи 3 Закона о ТЦ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16" y="3707740"/>
            <a:ext cx="179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 smtClean="0">
                <a:solidFill>
                  <a:srgbClr val="1F497D">
                    <a:lumMod val="75000"/>
                  </a:srgbClr>
                </a:solidFill>
              </a:rPr>
              <a:t>Обоснование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0083" y="3579855"/>
            <a:ext cx="8865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По мониторингу сделок: за 2019 год по сжиженному газу и зерну, реализованные через товарные биржи Казахстана, </a:t>
            </a:r>
            <a:r>
              <a:rPr lang="ru-RU" sz="1700" kern="0" dirty="0">
                <a:solidFill>
                  <a:srgbClr val="1F497D">
                    <a:lumMod val="75000"/>
                  </a:srgbClr>
                </a:solidFill>
              </a:rPr>
              <a:t>установлено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700" kern="0" dirty="0">
                <a:solidFill>
                  <a:srgbClr val="1F497D">
                    <a:lumMod val="75000"/>
                  </a:srgbClr>
                </a:solidFill>
              </a:rPr>
              <a:t>занижение цен на 10-25% от рыночных цен в стране импорта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600" b="0" i="1" kern="0" dirty="0">
                <a:solidFill>
                  <a:srgbClr val="1F497D">
                    <a:lumMod val="75000"/>
                  </a:srgbClr>
                </a:solidFill>
              </a:rPr>
              <a:t>(Узбекистан, Таджикистан, Афганистан). </a:t>
            </a:r>
            <a:endParaRPr lang="ru-RU" sz="1700" b="0" i="1" kern="0" dirty="0">
              <a:solidFill>
                <a:srgbClr val="1F497D">
                  <a:lumMod val="75000"/>
                </a:srgbClr>
              </a:solidFill>
            </a:endParaRPr>
          </a:p>
          <a:p>
            <a:pPr marL="285750" indent="-285750" algn="just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700" b="0" kern="0" dirty="0" smtClean="0">
                <a:solidFill>
                  <a:srgbClr val="1F497D">
                    <a:lumMod val="75000"/>
                  </a:srgbClr>
                </a:solidFill>
              </a:rPr>
              <a:t>Для </a:t>
            </a:r>
            <a:r>
              <a:rPr lang="ru-RU" sz="1700" b="0" kern="0" dirty="0">
                <a:solidFill>
                  <a:srgbClr val="1F497D">
                    <a:lumMod val="75000"/>
                  </a:srgbClr>
                </a:solidFill>
              </a:rPr>
              <a:t>определения рыночной цены необходимо </a:t>
            </a:r>
            <a:r>
              <a:rPr lang="ru-RU" sz="1700" kern="0" dirty="0">
                <a:solidFill>
                  <a:srgbClr val="1F497D">
                    <a:lumMod val="75000"/>
                  </a:srgbClr>
                </a:solidFill>
              </a:rPr>
              <a:t>использовать цену на соответствующем рынке назначения </a:t>
            </a:r>
            <a:r>
              <a:rPr lang="ru-RU" sz="1700" kern="0" dirty="0" smtClean="0">
                <a:solidFill>
                  <a:srgbClr val="1F497D">
                    <a:lumMod val="75000"/>
                  </a:srgbClr>
                </a:solidFill>
              </a:rPr>
              <a:t>товара</a:t>
            </a:r>
            <a:r>
              <a:rPr lang="ru-RU" sz="1700" b="0" kern="0" dirty="0" smtClean="0">
                <a:solidFill>
                  <a:srgbClr val="1F497D">
                    <a:lumMod val="75000"/>
                  </a:srgbClr>
                </a:solidFill>
              </a:rPr>
              <a:t>;</a:t>
            </a:r>
            <a:endParaRPr lang="en-US" sz="1700" b="0" kern="0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0" y="6376871"/>
            <a:ext cx="87237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86FA8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326498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875A8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326998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38225</TotalTime>
  <Words>1219</Words>
  <Application>Microsoft Office PowerPoint</Application>
  <PresentationFormat>Произвольный</PresentationFormat>
  <Paragraphs>144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Diseño predeterminado</vt:lpstr>
      <vt:lpstr>1_默认设计模板</vt:lpstr>
      <vt:lpstr>1_Diseño predeterminado</vt:lpstr>
      <vt:lpstr>Тема Office</vt:lpstr>
      <vt:lpstr>1_Тема Office</vt:lpstr>
      <vt:lpstr>Презентация PowerPoint</vt:lpstr>
      <vt:lpstr>Презентация PowerPoint</vt:lpstr>
      <vt:lpstr>Контроль при трансфертном ценообразовании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KGD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Nurzhan Karabayev</dc:creator>
  <cp:lastModifiedBy>Наурызбек Абдуохапов</cp:lastModifiedBy>
  <cp:revision>63</cp:revision>
  <cp:lastPrinted>2023-08-07T10:47:31Z</cp:lastPrinted>
  <dcterms:created xsi:type="dcterms:W3CDTF">2010-05-23T14:28:12Z</dcterms:created>
  <dcterms:modified xsi:type="dcterms:W3CDTF">2023-10-20T06:30:06Z</dcterms:modified>
</cp:coreProperties>
</file>