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299" r:id="rId2"/>
    <p:sldId id="297" r:id="rId3"/>
    <p:sldId id="1214" r:id="rId4"/>
    <p:sldId id="1174" r:id="rId5"/>
    <p:sldId id="1198" r:id="rId6"/>
    <p:sldId id="1218" r:id="rId7"/>
    <p:sldId id="1204" r:id="rId8"/>
    <p:sldId id="1215" r:id="rId9"/>
    <p:sldId id="1209" r:id="rId10"/>
    <p:sldId id="1210" r:id="rId11"/>
    <p:sldId id="1212" r:id="rId12"/>
    <p:sldId id="1208" r:id="rId13"/>
    <p:sldId id="1216" r:id="rId14"/>
    <p:sldId id="1217" r:id="rId15"/>
    <p:sldId id="1175" r:id="rId16"/>
    <p:sldId id="1211" r:id="rId17"/>
  </p:sldIdLst>
  <p:sldSz cx="12190413" cy="6859588"/>
  <p:notesSz cx="6808788" cy="9940925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Roboto Condensed" panose="020B0604020202020204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>
      <a:defRPr lang="ru-RU"/>
    </a:defPPr>
    <a:lvl1pPr marL="0" algn="l" defTabSz="108836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81" algn="l" defTabSz="108836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64" algn="l" defTabSz="108836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544" algn="l" defTabSz="108836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725" algn="l" defTabSz="108836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904" algn="l" defTabSz="108836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087" algn="l" defTabSz="108836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268" algn="l" defTabSz="108836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450" algn="l" defTabSz="108836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ейрамбек Танжариков" initials="МТ" lastIdx="1" clrIdx="0">
    <p:extLst>
      <p:ext uri="{19B8F6BF-5375-455C-9EA6-DF929625EA0E}">
        <p15:presenceInfo xmlns:p15="http://schemas.microsoft.com/office/powerpoint/2012/main" userId="S-1-5-21-3132570165-2898613162-186165057-7448" providerId="AD"/>
      </p:ext>
    </p:extLst>
  </p:cmAuthor>
  <p:cmAuthor id="2" name="Кенбеил Даурен" initials="КД" lastIdx="1" clrIdx="1">
    <p:extLst>
      <p:ext uri="{19B8F6BF-5375-455C-9EA6-DF929625EA0E}">
        <p15:presenceInfo xmlns:p15="http://schemas.microsoft.com/office/powerpoint/2012/main" userId="d9b2d4cc58f8ab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8F"/>
    <a:srgbClr val="ED7D31"/>
    <a:srgbClr val="4472C4"/>
    <a:srgbClr val="002060"/>
    <a:srgbClr val="C35855"/>
    <a:srgbClr val="D99694"/>
    <a:srgbClr val="245590"/>
    <a:srgbClr val="E3B0AF"/>
    <a:srgbClr val="FFFFFF"/>
    <a:srgbClr val="0A3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38" autoAdjust="0"/>
    <p:restoredTop sz="96126" autoAdjust="0"/>
  </p:normalViewPr>
  <p:slideViewPr>
    <p:cSldViewPr>
      <p:cViewPr varScale="1">
        <p:scale>
          <a:sx n="111" d="100"/>
          <a:sy n="111" d="100"/>
        </p:scale>
        <p:origin x="720" y="102"/>
      </p:cViewPr>
      <p:guideLst>
        <p:guide orient="horz" pos="2161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0475" cy="497046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9" y="2"/>
            <a:ext cx="2950475" cy="497046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r">
              <a:defRPr sz="1200"/>
            </a:lvl1pPr>
          </a:lstStyle>
          <a:p>
            <a:fld id="{1FF4C416-B086-4DC4-9850-E90F28C4DE15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4" tIns="45707" rIns="91414" bIns="4570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1"/>
            <a:ext cx="5447030" cy="4473416"/>
          </a:xfrm>
          <a:prstGeom prst="rect">
            <a:avLst/>
          </a:prstGeom>
        </p:spPr>
        <p:txBody>
          <a:bodyPr vert="horz" lIns="91414" tIns="45707" rIns="91414" bIns="4570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2155"/>
            <a:ext cx="2950475" cy="497046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9" y="9442155"/>
            <a:ext cx="2950475" cy="497046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r">
              <a:defRPr sz="1200"/>
            </a:lvl1pPr>
          </a:lstStyle>
          <a:p>
            <a:fld id="{C174CA43-95E5-42CF-8FB0-06B9E0E1F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0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36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181" algn="l" defTabSz="108836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364" algn="l" defTabSz="108836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544" algn="l" defTabSz="108836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6725" algn="l" defTabSz="108836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0904" algn="l" defTabSz="108836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087" algn="l" defTabSz="108836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268" algn="l" defTabSz="108836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3450" algn="l" defTabSz="108836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8625" y="1249363"/>
            <a:ext cx="5995988" cy="33734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448">
              <a:defRPr/>
            </a:pPr>
            <a:fld id="{2D94C3BD-0C2C-438A-AE15-108F7E31D786}" type="slidenum">
              <a:rPr lang="ru-RU" altLang="ru-RU">
                <a:solidFill>
                  <a:prstClr val="black"/>
                </a:solidFill>
                <a:latin typeface="Calibri"/>
              </a:rPr>
              <a:pPr defTabSz="934448">
                <a:defRPr/>
              </a:pPr>
              <a:t>3</a:t>
            </a:fld>
            <a:endParaRPr lang="ru-RU" alt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3679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9838"/>
            <a:ext cx="5948363" cy="3348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6132">
              <a:defRPr/>
            </a:pPr>
            <a:fld id="{2D94C3BD-0C2C-438A-AE15-108F7E31D786}" type="slidenum">
              <a:rPr lang="ru-RU" altLang="ru-RU">
                <a:solidFill>
                  <a:prstClr val="black"/>
                </a:solidFill>
              </a:rPr>
              <a:pPr defTabSz="926132">
                <a:defRPr/>
              </a:pPr>
              <a:t>4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54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0868">
              <a:defRPr/>
            </a:pPr>
            <a:fld id="{2D94C3BD-0C2C-438A-AE15-108F7E31D786}" type="slidenum">
              <a:rPr lang="ru-RU" altLang="ru-RU">
                <a:solidFill>
                  <a:prstClr val="black"/>
                </a:solidFill>
                <a:latin typeface="Calibri"/>
              </a:rPr>
              <a:pPr defTabSz="920868">
                <a:defRPr/>
              </a:pPr>
              <a:t>6</a:t>
            </a:fld>
            <a:endParaRPr lang="ru-RU" alt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9724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4CA43-95E5-42CF-8FB0-06B9E0E1FA1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520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9838"/>
            <a:ext cx="5948363" cy="3348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6132">
              <a:defRPr/>
            </a:pPr>
            <a:fld id="{2D94C3BD-0C2C-438A-AE15-108F7E31D786}" type="slidenum">
              <a:rPr lang="ru-RU" altLang="ru-RU">
                <a:solidFill>
                  <a:prstClr val="black"/>
                </a:solidFill>
              </a:rPr>
              <a:pPr defTabSz="926132">
                <a:defRPr/>
              </a:pPr>
              <a:t>16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48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21"/>
            <a:ext cx="10361851" cy="14703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18FE9C7D-7ED3-4B26-BB00-ECB312F1793E}" type="datetime1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E1EA54ED-2C58-4B34-BD1C-92E98FFE7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91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032B3AA1-027F-4781-B185-6EC55169E074}" type="datetime1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E1EA54ED-2C58-4B34-BD1C-92E98FFE7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60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74702"/>
            <a:ext cx="8025355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945A15E7-E50C-46E0-B905-D04EE889A98B}" type="datetime1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E1EA54ED-2C58-4B34-BD1C-92E98FFE7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918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/>
        </p:nvSpPr>
        <p:spPr>
          <a:xfrm>
            <a:off x="1259" y="2971"/>
            <a:ext cx="8323359" cy="6854404"/>
          </a:xfrm>
          <a:custGeom>
            <a:avLst/>
            <a:gdLst/>
            <a:ahLst/>
            <a:cxnLst/>
            <a:rect l="l" t="t" r="r" b="b"/>
            <a:pathLst>
              <a:path w="7301230" h="7557134">
                <a:moveTo>
                  <a:pt x="5901493" y="0"/>
                </a:moveTo>
                <a:lnTo>
                  <a:pt x="0" y="0"/>
                </a:lnTo>
                <a:lnTo>
                  <a:pt x="0" y="7556723"/>
                </a:lnTo>
                <a:lnTo>
                  <a:pt x="5027559" y="7556723"/>
                </a:lnTo>
                <a:lnTo>
                  <a:pt x="5043107" y="7546543"/>
                </a:lnTo>
                <a:lnTo>
                  <a:pt x="5080856" y="7521353"/>
                </a:lnTo>
                <a:lnTo>
                  <a:pt x="5118362" y="7495851"/>
                </a:lnTo>
                <a:lnTo>
                  <a:pt x="5155622" y="7470037"/>
                </a:lnTo>
                <a:lnTo>
                  <a:pt x="5192636" y="7443915"/>
                </a:lnTo>
                <a:lnTo>
                  <a:pt x="5229400" y="7417486"/>
                </a:lnTo>
                <a:lnTo>
                  <a:pt x="5265912" y="7390752"/>
                </a:lnTo>
                <a:lnTo>
                  <a:pt x="5302171" y="7363714"/>
                </a:lnTo>
                <a:lnTo>
                  <a:pt x="5338175" y="7336376"/>
                </a:lnTo>
                <a:lnTo>
                  <a:pt x="5373922" y="7308739"/>
                </a:lnTo>
                <a:lnTo>
                  <a:pt x="5409409" y="7280804"/>
                </a:lnTo>
                <a:lnTo>
                  <a:pt x="5444634" y="7252574"/>
                </a:lnTo>
                <a:lnTo>
                  <a:pt x="5479596" y="7224051"/>
                </a:lnTo>
                <a:lnTo>
                  <a:pt x="5514292" y="7195236"/>
                </a:lnTo>
                <a:lnTo>
                  <a:pt x="5548721" y="7166133"/>
                </a:lnTo>
                <a:lnTo>
                  <a:pt x="5582881" y="7136741"/>
                </a:lnTo>
                <a:lnTo>
                  <a:pt x="5616768" y="7107065"/>
                </a:lnTo>
                <a:lnTo>
                  <a:pt x="5650382" y="7077105"/>
                </a:lnTo>
                <a:lnTo>
                  <a:pt x="5683721" y="7046863"/>
                </a:lnTo>
                <a:lnTo>
                  <a:pt x="5716781" y="7016341"/>
                </a:lnTo>
                <a:lnTo>
                  <a:pt x="5749562" y="6985543"/>
                </a:lnTo>
                <a:lnTo>
                  <a:pt x="5782062" y="6954468"/>
                </a:lnTo>
                <a:lnTo>
                  <a:pt x="5814277" y="6923120"/>
                </a:lnTo>
                <a:lnTo>
                  <a:pt x="5846207" y="6891499"/>
                </a:lnTo>
                <a:lnTo>
                  <a:pt x="5877848" y="6859610"/>
                </a:lnTo>
                <a:lnTo>
                  <a:pt x="5909200" y="6827452"/>
                </a:lnTo>
                <a:lnTo>
                  <a:pt x="5940260" y="6795028"/>
                </a:lnTo>
                <a:lnTo>
                  <a:pt x="5971027" y="6762340"/>
                </a:lnTo>
                <a:lnTo>
                  <a:pt x="6001497" y="6729391"/>
                </a:lnTo>
                <a:lnTo>
                  <a:pt x="6031669" y="6696181"/>
                </a:lnTo>
                <a:lnTo>
                  <a:pt x="6061542" y="6662713"/>
                </a:lnTo>
                <a:lnTo>
                  <a:pt x="6091112" y="6628989"/>
                </a:lnTo>
                <a:lnTo>
                  <a:pt x="6120378" y="6595011"/>
                </a:lnTo>
                <a:lnTo>
                  <a:pt x="6149338" y="6560781"/>
                </a:lnTo>
                <a:lnTo>
                  <a:pt x="6177990" y="6526301"/>
                </a:lnTo>
                <a:lnTo>
                  <a:pt x="6206332" y="6491572"/>
                </a:lnTo>
                <a:lnTo>
                  <a:pt x="6234362" y="6456597"/>
                </a:lnTo>
                <a:lnTo>
                  <a:pt x="6262078" y="6421377"/>
                </a:lnTo>
                <a:lnTo>
                  <a:pt x="6289477" y="6385915"/>
                </a:lnTo>
                <a:lnTo>
                  <a:pt x="6316559" y="6350212"/>
                </a:lnTo>
                <a:lnTo>
                  <a:pt x="6343320" y="6314271"/>
                </a:lnTo>
                <a:lnTo>
                  <a:pt x="6369758" y="6278094"/>
                </a:lnTo>
                <a:lnTo>
                  <a:pt x="6395873" y="6241681"/>
                </a:lnTo>
                <a:lnTo>
                  <a:pt x="6421661" y="6205036"/>
                </a:lnTo>
                <a:lnTo>
                  <a:pt x="6447121" y="6168161"/>
                </a:lnTo>
                <a:lnTo>
                  <a:pt x="6472250" y="6131056"/>
                </a:lnTo>
                <a:lnTo>
                  <a:pt x="6497047" y="6093725"/>
                </a:lnTo>
                <a:lnTo>
                  <a:pt x="6521509" y="6056169"/>
                </a:lnTo>
                <a:lnTo>
                  <a:pt x="6545636" y="6018390"/>
                </a:lnTo>
                <a:lnTo>
                  <a:pt x="6569423" y="5980390"/>
                </a:lnTo>
                <a:lnTo>
                  <a:pt x="6592870" y="5942171"/>
                </a:lnTo>
                <a:lnTo>
                  <a:pt x="6615975" y="5903735"/>
                </a:lnTo>
                <a:lnTo>
                  <a:pt x="6638735" y="5865084"/>
                </a:lnTo>
                <a:lnTo>
                  <a:pt x="6661148" y="5826220"/>
                </a:lnTo>
                <a:lnTo>
                  <a:pt x="6683213" y="5787144"/>
                </a:lnTo>
                <a:lnTo>
                  <a:pt x="6704927" y="5747860"/>
                </a:lnTo>
                <a:lnTo>
                  <a:pt x="6726288" y="5708368"/>
                </a:lnTo>
                <a:lnTo>
                  <a:pt x="6747295" y="5668671"/>
                </a:lnTo>
                <a:lnTo>
                  <a:pt x="6767945" y="5628771"/>
                </a:lnTo>
                <a:lnTo>
                  <a:pt x="6788236" y="5588669"/>
                </a:lnTo>
                <a:lnTo>
                  <a:pt x="6808166" y="5548367"/>
                </a:lnTo>
                <a:lnTo>
                  <a:pt x="6827734" y="5507869"/>
                </a:lnTo>
                <a:lnTo>
                  <a:pt x="6846937" y="5467174"/>
                </a:lnTo>
                <a:lnTo>
                  <a:pt x="6865773" y="5426286"/>
                </a:lnTo>
                <a:lnTo>
                  <a:pt x="6884240" y="5385207"/>
                </a:lnTo>
                <a:lnTo>
                  <a:pt x="6902336" y="5343938"/>
                </a:lnTo>
                <a:lnTo>
                  <a:pt x="6920059" y="5302481"/>
                </a:lnTo>
                <a:lnTo>
                  <a:pt x="6937407" y="5260838"/>
                </a:lnTo>
                <a:lnTo>
                  <a:pt x="6954379" y="5219012"/>
                </a:lnTo>
                <a:lnTo>
                  <a:pt x="6970971" y="5177003"/>
                </a:lnTo>
                <a:lnTo>
                  <a:pt x="6987182" y="5134815"/>
                </a:lnTo>
                <a:lnTo>
                  <a:pt x="7003010" y="5092449"/>
                </a:lnTo>
                <a:lnTo>
                  <a:pt x="7018453" y="5049907"/>
                </a:lnTo>
                <a:lnTo>
                  <a:pt x="7033509" y="5007191"/>
                </a:lnTo>
                <a:lnTo>
                  <a:pt x="7048176" y="4964303"/>
                </a:lnTo>
                <a:lnTo>
                  <a:pt x="7062451" y="4921244"/>
                </a:lnTo>
                <a:lnTo>
                  <a:pt x="7076334" y="4878018"/>
                </a:lnTo>
                <a:lnTo>
                  <a:pt x="7089821" y="4834625"/>
                </a:lnTo>
                <a:lnTo>
                  <a:pt x="7102910" y="4791068"/>
                </a:lnTo>
                <a:lnTo>
                  <a:pt x="7115601" y="4747349"/>
                </a:lnTo>
                <a:lnTo>
                  <a:pt x="7127890" y="4703469"/>
                </a:lnTo>
                <a:lnTo>
                  <a:pt x="7139776" y="4659431"/>
                </a:lnTo>
                <a:lnTo>
                  <a:pt x="7151257" y="4615237"/>
                </a:lnTo>
                <a:lnTo>
                  <a:pt x="7162330" y="4570888"/>
                </a:lnTo>
                <a:lnTo>
                  <a:pt x="7172994" y="4526387"/>
                </a:lnTo>
                <a:lnTo>
                  <a:pt x="7183246" y="4481735"/>
                </a:lnTo>
                <a:lnTo>
                  <a:pt x="7193085" y="4436934"/>
                </a:lnTo>
                <a:lnTo>
                  <a:pt x="7202508" y="4391987"/>
                </a:lnTo>
                <a:lnTo>
                  <a:pt x="7211514" y="4346895"/>
                </a:lnTo>
                <a:lnTo>
                  <a:pt x="7220100" y="4301660"/>
                </a:lnTo>
                <a:lnTo>
                  <a:pt x="7228265" y="4256285"/>
                </a:lnTo>
                <a:lnTo>
                  <a:pt x="7236006" y="4210770"/>
                </a:lnTo>
                <a:lnTo>
                  <a:pt x="7243321" y="4165119"/>
                </a:lnTo>
                <a:lnTo>
                  <a:pt x="7250209" y="4119333"/>
                </a:lnTo>
                <a:lnTo>
                  <a:pt x="7256667" y="4073414"/>
                </a:lnTo>
                <a:lnTo>
                  <a:pt x="7262693" y="4027363"/>
                </a:lnTo>
                <a:lnTo>
                  <a:pt x="7268286" y="3981184"/>
                </a:lnTo>
                <a:lnTo>
                  <a:pt x="7273443" y="3934878"/>
                </a:lnTo>
                <a:lnTo>
                  <a:pt x="7278162" y="3888446"/>
                </a:lnTo>
                <a:lnTo>
                  <a:pt x="7282441" y="3841892"/>
                </a:lnTo>
                <a:lnTo>
                  <a:pt x="7286278" y="3795216"/>
                </a:lnTo>
                <a:lnTo>
                  <a:pt x="7289672" y="3748420"/>
                </a:lnTo>
                <a:lnTo>
                  <a:pt x="7292620" y="3701508"/>
                </a:lnTo>
                <a:lnTo>
                  <a:pt x="7295119" y="3654480"/>
                </a:lnTo>
                <a:lnTo>
                  <a:pt x="7297169" y="3607338"/>
                </a:lnTo>
                <a:lnTo>
                  <a:pt x="7298767" y="3560085"/>
                </a:lnTo>
                <a:lnTo>
                  <a:pt x="7299911" y="3512723"/>
                </a:lnTo>
                <a:lnTo>
                  <a:pt x="7300598" y="3465253"/>
                </a:lnTo>
                <a:lnTo>
                  <a:pt x="7300828" y="3417677"/>
                </a:lnTo>
                <a:lnTo>
                  <a:pt x="7300598" y="3370102"/>
                </a:lnTo>
                <a:lnTo>
                  <a:pt x="7299911" y="3322632"/>
                </a:lnTo>
                <a:lnTo>
                  <a:pt x="7298767" y="3275270"/>
                </a:lnTo>
                <a:lnTo>
                  <a:pt x="7297169" y="3228017"/>
                </a:lnTo>
                <a:lnTo>
                  <a:pt x="7295119" y="3180875"/>
                </a:lnTo>
                <a:lnTo>
                  <a:pt x="7292620" y="3133847"/>
                </a:lnTo>
                <a:lnTo>
                  <a:pt x="7289672" y="3086935"/>
                </a:lnTo>
                <a:lnTo>
                  <a:pt x="7286278" y="3040140"/>
                </a:lnTo>
                <a:lnTo>
                  <a:pt x="7282441" y="2993464"/>
                </a:lnTo>
                <a:lnTo>
                  <a:pt x="7278162" y="2946909"/>
                </a:lnTo>
                <a:lnTo>
                  <a:pt x="7273443" y="2900478"/>
                </a:lnTo>
                <a:lnTo>
                  <a:pt x="7268286" y="2854171"/>
                </a:lnTo>
                <a:lnTo>
                  <a:pt x="7262693" y="2807992"/>
                </a:lnTo>
                <a:lnTo>
                  <a:pt x="7256667" y="2761942"/>
                </a:lnTo>
                <a:lnTo>
                  <a:pt x="7250209" y="2716023"/>
                </a:lnTo>
                <a:lnTo>
                  <a:pt x="7243321" y="2670237"/>
                </a:lnTo>
                <a:lnTo>
                  <a:pt x="7236006" y="2624585"/>
                </a:lnTo>
                <a:lnTo>
                  <a:pt x="7228265" y="2579071"/>
                </a:lnTo>
                <a:lnTo>
                  <a:pt x="7220100" y="2533696"/>
                </a:lnTo>
                <a:lnTo>
                  <a:pt x="7211514" y="2488461"/>
                </a:lnTo>
                <a:lnTo>
                  <a:pt x="7202508" y="2443369"/>
                </a:lnTo>
                <a:lnTo>
                  <a:pt x="7193085" y="2398422"/>
                </a:lnTo>
                <a:lnTo>
                  <a:pt x="7183246" y="2353621"/>
                </a:lnTo>
                <a:lnTo>
                  <a:pt x="7172994" y="2308969"/>
                </a:lnTo>
                <a:lnTo>
                  <a:pt x="7162330" y="2264468"/>
                </a:lnTo>
                <a:lnTo>
                  <a:pt x="7151257" y="2220119"/>
                </a:lnTo>
                <a:lnTo>
                  <a:pt x="7139776" y="2175925"/>
                </a:lnTo>
                <a:lnTo>
                  <a:pt x="7127890" y="2131887"/>
                </a:lnTo>
                <a:lnTo>
                  <a:pt x="7115601" y="2088007"/>
                </a:lnTo>
                <a:lnTo>
                  <a:pt x="7102910" y="2044288"/>
                </a:lnTo>
                <a:lnTo>
                  <a:pt x="7089821" y="2000731"/>
                </a:lnTo>
                <a:lnTo>
                  <a:pt x="7076334" y="1957338"/>
                </a:lnTo>
                <a:lnTo>
                  <a:pt x="7062451" y="1914112"/>
                </a:lnTo>
                <a:lnTo>
                  <a:pt x="7048176" y="1871053"/>
                </a:lnTo>
                <a:lnTo>
                  <a:pt x="7033509" y="1828165"/>
                </a:lnTo>
                <a:lnTo>
                  <a:pt x="7018453" y="1785449"/>
                </a:lnTo>
                <a:lnTo>
                  <a:pt x="7003010" y="1742907"/>
                </a:lnTo>
                <a:lnTo>
                  <a:pt x="6987182" y="1700541"/>
                </a:lnTo>
                <a:lnTo>
                  <a:pt x="6970971" y="1658353"/>
                </a:lnTo>
                <a:lnTo>
                  <a:pt x="6954379" y="1616345"/>
                </a:lnTo>
                <a:lnTo>
                  <a:pt x="6937407" y="1574518"/>
                </a:lnTo>
                <a:lnTo>
                  <a:pt x="6920059" y="1532876"/>
                </a:lnTo>
                <a:lnTo>
                  <a:pt x="6902336" y="1491419"/>
                </a:lnTo>
                <a:lnTo>
                  <a:pt x="6884240" y="1450149"/>
                </a:lnTo>
                <a:lnTo>
                  <a:pt x="6865773" y="1409070"/>
                </a:lnTo>
                <a:lnTo>
                  <a:pt x="6846937" y="1368182"/>
                </a:lnTo>
                <a:lnTo>
                  <a:pt x="6827734" y="1327488"/>
                </a:lnTo>
                <a:lnTo>
                  <a:pt x="6808166" y="1286989"/>
                </a:lnTo>
                <a:lnTo>
                  <a:pt x="6788236" y="1246688"/>
                </a:lnTo>
                <a:lnTo>
                  <a:pt x="6767945" y="1206586"/>
                </a:lnTo>
                <a:lnTo>
                  <a:pt x="6747295" y="1166686"/>
                </a:lnTo>
                <a:lnTo>
                  <a:pt x="6726288" y="1126988"/>
                </a:lnTo>
                <a:lnTo>
                  <a:pt x="6704927" y="1087497"/>
                </a:lnTo>
                <a:lnTo>
                  <a:pt x="6683213" y="1048212"/>
                </a:lnTo>
                <a:lnTo>
                  <a:pt x="6661148" y="1009137"/>
                </a:lnTo>
                <a:lnTo>
                  <a:pt x="6638735" y="970273"/>
                </a:lnTo>
                <a:lnTo>
                  <a:pt x="6615975" y="931622"/>
                </a:lnTo>
                <a:lnTo>
                  <a:pt x="6592870" y="893186"/>
                </a:lnTo>
                <a:lnTo>
                  <a:pt x="6569423" y="854967"/>
                </a:lnTo>
                <a:lnTo>
                  <a:pt x="6545636" y="816967"/>
                </a:lnTo>
                <a:lnTo>
                  <a:pt x="6521509" y="779188"/>
                </a:lnTo>
                <a:lnTo>
                  <a:pt x="6497047" y="741632"/>
                </a:lnTo>
                <a:lnTo>
                  <a:pt x="6472250" y="704301"/>
                </a:lnTo>
                <a:lnTo>
                  <a:pt x="6447121" y="667196"/>
                </a:lnTo>
                <a:lnTo>
                  <a:pt x="6421661" y="630320"/>
                </a:lnTo>
                <a:lnTo>
                  <a:pt x="6395873" y="593676"/>
                </a:lnTo>
                <a:lnTo>
                  <a:pt x="6369758" y="557263"/>
                </a:lnTo>
                <a:lnTo>
                  <a:pt x="6343320" y="521086"/>
                </a:lnTo>
                <a:lnTo>
                  <a:pt x="6316559" y="485145"/>
                </a:lnTo>
                <a:lnTo>
                  <a:pt x="6289477" y="449442"/>
                </a:lnTo>
                <a:lnTo>
                  <a:pt x="6262078" y="413980"/>
                </a:lnTo>
                <a:lnTo>
                  <a:pt x="6234362" y="378760"/>
                </a:lnTo>
                <a:lnTo>
                  <a:pt x="6206332" y="343785"/>
                </a:lnTo>
                <a:lnTo>
                  <a:pt x="6177990" y="309056"/>
                </a:lnTo>
                <a:lnTo>
                  <a:pt x="6149338" y="274576"/>
                </a:lnTo>
                <a:lnTo>
                  <a:pt x="6120378" y="240346"/>
                </a:lnTo>
                <a:lnTo>
                  <a:pt x="6091112" y="206368"/>
                </a:lnTo>
                <a:lnTo>
                  <a:pt x="6061542" y="172644"/>
                </a:lnTo>
                <a:lnTo>
                  <a:pt x="6031669" y="139176"/>
                </a:lnTo>
                <a:lnTo>
                  <a:pt x="6001497" y="105966"/>
                </a:lnTo>
                <a:lnTo>
                  <a:pt x="5971027" y="73017"/>
                </a:lnTo>
                <a:lnTo>
                  <a:pt x="5940260" y="40329"/>
                </a:lnTo>
                <a:lnTo>
                  <a:pt x="5909200" y="7905"/>
                </a:lnTo>
                <a:lnTo>
                  <a:pt x="5901493" y="0"/>
                </a:lnTo>
                <a:close/>
              </a:path>
            </a:pathLst>
          </a:custGeom>
          <a:solidFill>
            <a:srgbClr val="FFFFFF">
              <a:alpha val="4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998937" y="4935264"/>
            <a:ext cx="536406" cy="426780"/>
          </a:xfrm>
          <a:custGeom>
            <a:avLst/>
            <a:gdLst/>
            <a:ahLst/>
            <a:cxnLst/>
            <a:rect l="l" t="t" r="r" b="b"/>
            <a:pathLst>
              <a:path w="470535" h="470535">
                <a:moveTo>
                  <a:pt x="235259" y="0"/>
                </a:moveTo>
                <a:lnTo>
                  <a:pt x="282673" y="4779"/>
                </a:lnTo>
                <a:lnTo>
                  <a:pt x="326834" y="18488"/>
                </a:lnTo>
                <a:lnTo>
                  <a:pt x="366797" y="40179"/>
                </a:lnTo>
                <a:lnTo>
                  <a:pt x="401615" y="68907"/>
                </a:lnTo>
                <a:lnTo>
                  <a:pt x="430343" y="103726"/>
                </a:lnTo>
                <a:lnTo>
                  <a:pt x="452035" y="143689"/>
                </a:lnTo>
                <a:lnTo>
                  <a:pt x="465743" y="187850"/>
                </a:lnTo>
                <a:lnTo>
                  <a:pt x="470523" y="235263"/>
                </a:lnTo>
                <a:lnTo>
                  <a:pt x="465743" y="282675"/>
                </a:lnTo>
                <a:lnTo>
                  <a:pt x="452035" y="326836"/>
                </a:lnTo>
                <a:lnTo>
                  <a:pt x="430343" y="366798"/>
                </a:lnTo>
                <a:lnTo>
                  <a:pt x="401615" y="401616"/>
                </a:lnTo>
                <a:lnTo>
                  <a:pt x="366797" y="430344"/>
                </a:lnTo>
                <a:lnTo>
                  <a:pt x="326834" y="452035"/>
                </a:lnTo>
                <a:lnTo>
                  <a:pt x="282673" y="465743"/>
                </a:lnTo>
                <a:lnTo>
                  <a:pt x="235259" y="470523"/>
                </a:lnTo>
                <a:lnTo>
                  <a:pt x="187847" y="465743"/>
                </a:lnTo>
                <a:lnTo>
                  <a:pt x="143687" y="452035"/>
                </a:lnTo>
                <a:lnTo>
                  <a:pt x="103725" y="430344"/>
                </a:lnTo>
                <a:lnTo>
                  <a:pt x="68907" y="401616"/>
                </a:lnTo>
                <a:lnTo>
                  <a:pt x="40179" y="366798"/>
                </a:lnTo>
                <a:lnTo>
                  <a:pt x="18488" y="326836"/>
                </a:lnTo>
                <a:lnTo>
                  <a:pt x="4779" y="282675"/>
                </a:lnTo>
                <a:lnTo>
                  <a:pt x="0" y="235263"/>
                </a:lnTo>
                <a:lnTo>
                  <a:pt x="4779" y="187850"/>
                </a:lnTo>
                <a:lnTo>
                  <a:pt x="18488" y="143689"/>
                </a:lnTo>
                <a:lnTo>
                  <a:pt x="40179" y="103726"/>
                </a:lnTo>
                <a:lnTo>
                  <a:pt x="68907" y="68907"/>
                </a:lnTo>
                <a:lnTo>
                  <a:pt x="103725" y="40179"/>
                </a:lnTo>
                <a:lnTo>
                  <a:pt x="143687" y="18488"/>
                </a:lnTo>
                <a:lnTo>
                  <a:pt x="187847" y="4779"/>
                </a:lnTo>
                <a:lnTo>
                  <a:pt x="235259" y="0"/>
                </a:lnTo>
                <a:close/>
              </a:path>
            </a:pathLst>
          </a:custGeom>
          <a:ln w="71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51616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5453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124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C0F81E73-A96C-4A20-859E-0F0535AE42B1}" type="datetime1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E1EA54ED-2C58-4B34-BD1C-92E98FFE789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15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89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1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3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7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9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0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2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34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646AC82E-2157-4D13-B5DB-4BBFE0619FC2}" type="datetime1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E1EA54ED-2C58-4B34-BD1C-92E98FFE7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4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2" y="1600573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3" y="1600573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9FD63B1A-778D-4D2F-91F0-5FFEEDEEEC10}" type="datetime1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E1EA54ED-2C58-4B34-BD1C-92E98FFE7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97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81" indent="0">
              <a:buNone/>
              <a:defRPr sz="2400" b="1"/>
            </a:lvl2pPr>
            <a:lvl3pPr marL="1088364" indent="0">
              <a:buNone/>
              <a:defRPr sz="2100" b="1"/>
            </a:lvl3pPr>
            <a:lvl4pPr marL="1632544" indent="0">
              <a:buNone/>
              <a:defRPr sz="1900" b="1"/>
            </a:lvl4pPr>
            <a:lvl5pPr marL="2176725" indent="0">
              <a:buNone/>
              <a:defRPr sz="1900" b="1"/>
            </a:lvl5pPr>
            <a:lvl6pPr marL="2720904" indent="0">
              <a:buNone/>
              <a:defRPr sz="1900" b="1"/>
            </a:lvl6pPr>
            <a:lvl7pPr marL="3265087" indent="0">
              <a:buNone/>
              <a:defRPr sz="1900" b="1"/>
            </a:lvl7pPr>
            <a:lvl8pPr marL="3809268" indent="0">
              <a:buNone/>
              <a:defRPr sz="1900" b="1"/>
            </a:lvl8pPr>
            <a:lvl9pPr marL="4353450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381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81" indent="0">
              <a:buNone/>
              <a:defRPr sz="2400" b="1"/>
            </a:lvl2pPr>
            <a:lvl3pPr marL="1088364" indent="0">
              <a:buNone/>
              <a:defRPr sz="2100" b="1"/>
            </a:lvl3pPr>
            <a:lvl4pPr marL="1632544" indent="0">
              <a:buNone/>
              <a:defRPr sz="1900" b="1"/>
            </a:lvl4pPr>
            <a:lvl5pPr marL="2176725" indent="0">
              <a:buNone/>
              <a:defRPr sz="1900" b="1"/>
            </a:lvl5pPr>
            <a:lvl6pPr marL="2720904" indent="0">
              <a:buNone/>
              <a:defRPr sz="1900" b="1"/>
            </a:lvl6pPr>
            <a:lvl7pPr marL="3265087" indent="0">
              <a:buNone/>
              <a:defRPr sz="1900" b="1"/>
            </a:lvl7pPr>
            <a:lvl8pPr marL="3809268" indent="0">
              <a:buNone/>
              <a:defRPr sz="1900" b="1"/>
            </a:lvl8pPr>
            <a:lvl9pPr marL="4353450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1" y="2175381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253BE1E3-4A6F-4CD1-8310-33E288A6DBA3}" type="datetime1">
              <a:rPr lang="ru-RU" smtClean="0"/>
              <a:t>13.11.2023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E1EA54ED-2C58-4B34-BD1C-92E98FFE7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965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11DFB4E5-0F8E-43DD-B051-DF7DC7F2EFDB}" type="datetime1">
              <a:rPr lang="ru-RU" smtClean="0"/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E1EA54ED-2C58-4B34-BD1C-92E98FFE7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569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74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116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5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181" indent="0">
              <a:buNone/>
              <a:defRPr sz="1400"/>
            </a:lvl2pPr>
            <a:lvl3pPr marL="1088364" indent="0">
              <a:buNone/>
              <a:defRPr sz="1200"/>
            </a:lvl3pPr>
            <a:lvl4pPr marL="1632544" indent="0">
              <a:buNone/>
              <a:defRPr sz="1100"/>
            </a:lvl4pPr>
            <a:lvl5pPr marL="2176725" indent="0">
              <a:buNone/>
              <a:defRPr sz="1100"/>
            </a:lvl5pPr>
            <a:lvl6pPr marL="2720904" indent="0">
              <a:buNone/>
              <a:defRPr sz="1100"/>
            </a:lvl6pPr>
            <a:lvl7pPr marL="3265087" indent="0">
              <a:buNone/>
              <a:defRPr sz="1100"/>
            </a:lvl7pPr>
            <a:lvl8pPr marL="3809268" indent="0">
              <a:buNone/>
              <a:defRPr sz="1100"/>
            </a:lvl8pPr>
            <a:lvl9pPr marL="4353450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C44CE51C-32AF-4837-94C9-4236858DFC54}" type="datetime1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E1EA54ED-2C58-4B34-BD1C-92E98FFE7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773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9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181" indent="0">
              <a:buNone/>
              <a:defRPr sz="3300"/>
            </a:lvl2pPr>
            <a:lvl3pPr marL="1088364" indent="0">
              <a:buNone/>
              <a:defRPr sz="2900"/>
            </a:lvl3pPr>
            <a:lvl4pPr marL="1632544" indent="0">
              <a:buNone/>
              <a:defRPr sz="2400"/>
            </a:lvl4pPr>
            <a:lvl5pPr marL="2176725" indent="0">
              <a:buNone/>
              <a:defRPr sz="2400"/>
            </a:lvl5pPr>
            <a:lvl6pPr marL="2720904" indent="0">
              <a:buNone/>
              <a:defRPr sz="2400"/>
            </a:lvl6pPr>
            <a:lvl7pPr marL="3265087" indent="0">
              <a:buNone/>
              <a:defRPr sz="2400"/>
            </a:lvl7pPr>
            <a:lvl8pPr marL="3809268" indent="0">
              <a:buNone/>
              <a:defRPr sz="2400"/>
            </a:lvl8pPr>
            <a:lvl9pPr marL="4353450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181" indent="0">
              <a:buNone/>
              <a:defRPr sz="1400"/>
            </a:lvl2pPr>
            <a:lvl3pPr marL="1088364" indent="0">
              <a:buNone/>
              <a:defRPr sz="1200"/>
            </a:lvl3pPr>
            <a:lvl4pPr marL="1632544" indent="0">
              <a:buNone/>
              <a:defRPr sz="1100"/>
            </a:lvl4pPr>
            <a:lvl5pPr marL="2176725" indent="0">
              <a:buNone/>
              <a:defRPr sz="1100"/>
            </a:lvl5pPr>
            <a:lvl6pPr marL="2720904" indent="0">
              <a:buNone/>
              <a:defRPr sz="1100"/>
            </a:lvl6pPr>
            <a:lvl7pPr marL="3265087" indent="0">
              <a:buNone/>
              <a:defRPr sz="1100"/>
            </a:lvl7pPr>
            <a:lvl8pPr marL="3809268" indent="0">
              <a:buNone/>
              <a:defRPr sz="1100"/>
            </a:lvl8pPr>
            <a:lvl9pPr marL="4353450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38A5E4B4-635B-4E97-9B92-0E53F415776C}" type="datetime1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/>
          <a:lstStyle/>
          <a:p>
            <a:r>
              <a:rPr lang="ru-RU"/>
              <a:t>1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/>
          <a:lstStyle/>
          <a:p>
            <a:fld id="{E1EA54ED-2C58-4B34-BD1C-92E98FFE7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35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10" tIns="54406" rIns="108810" bIns="5440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527011"/>
          </a:xfrm>
          <a:prstGeom prst="rect">
            <a:avLst/>
          </a:prstGeom>
        </p:spPr>
        <p:txBody>
          <a:bodyPr vert="horz" lIns="108810" tIns="54406" rIns="108810" bIns="5440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5" name="Рисунок 4" descr="Изображение выглядит как снимок экрана, синий, вода, Лазурь&#10;&#10;Автоматически созданное описание">
            <a:extLst>
              <a:ext uri="{FF2B5EF4-FFF2-40B4-BE49-F238E27FC236}">
                <a16:creationId xmlns:a16="http://schemas.microsoft.com/office/drawing/2014/main" id="{42714CD7-42E7-1796-8E6F-9CF0516696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2" b="88600"/>
          <a:stretch/>
        </p:blipFill>
        <p:spPr>
          <a:xfrm>
            <a:off x="-1" y="-13332"/>
            <a:ext cx="12190413" cy="562806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6" name="Рисунок 5" descr="Изображение выглядит как снимок экрана, синий, вода, Лазурь&#10;&#10;Автоматически созданное описание">
            <a:extLst>
              <a:ext uri="{FF2B5EF4-FFF2-40B4-BE49-F238E27FC236}">
                <a16:creationId xmlns:a16="http://schemas.microsoft.com/office/drawing/2014/main" id="{340E615D-4883-F3AA-7BC8-807BC4F20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" b="91467"/>
          <a:stretch/>
        </p:blipFill>
        <p:spPr>
          <a:xfrm rot="10800000">
            <a:off x="-3" y="6598146"/>
            <a:ext cx="12190413" cy="26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8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hf hdr="0" dt="0"/>
  <p:txStyles>
    <p:titleStyle>
      <a:lvl1pPr algn="ctr" defTabSz="1088364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36" indent="-408136" algn="l" defTabSz="108836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296" indent="-340113" algn="l" defTabSz="1088364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453" indent="-272091" algn="l" defTabSz="1088364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635" indent="-272091" algn="l" defTabSz="1088364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815" indent="-272091" algn="l" defTabSz="1088364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997" indent="-272091" algn="l" defTabSz="10883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178" indent="-272091" algn="l" defTabSz="10883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360" indent="-272091" algn="l" defTabSz="10883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540" indent="-272091" algn="l" defTabSz="10883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3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81" algn="l" defTabSz="10883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64" algn="l" defTabSz="10883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44" algn="l" defTabSz="10883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25" algn="l" defTabSz="10883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04" algn="l" defTabSz="10883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087" algn="l" defTabSz="10883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268" algn="l" defTabSz="10883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450" algn="l" defTabSz="108836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снимок экрана, синий, вода, Лазурь&#10;&#10;Автоматически созданное описание">
            <a:extLst>
              <a:ext uri="{FF2B5EF4-FFF2-40B4-BE49-F238E27FC236}">
                <a16:creationId xmlns:a16="http://schemas.microsoft.com/office/drawing/2014/main" id="{7A1B8F33-35F4-4515-AB18-D83BAD1BA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3"/>
          <a:stretch/>
        </p:blipFill>
        <p:spPr>
          <a:xfrm rot="10800000">
            <a:off x="32285" y="0"/>
            <a:ext cx="12190412" cy="6859588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CAE21558-0BBC-AA3D-5591-6A2321C46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8356" y="6166098"/>
            <a:ext cx="30718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altLang="ru-RU" sz="140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Астана қаласы</a:t>
            </a:r>
            <a:r>
              <a:rPr lang="en-US" altLang="ru-RU" sz="140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</a:t>
            </a:r>
            <a:r>
              <a:rPr lang="ru-RU" altLang="ru-RU" sz="140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2023 жыл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EEA94893-E33A-E306-C87E-78490D3C5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858" y="2133650"/>
            <a:ext cx="727280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defRPr/>
            </a:pPr>
            <a:r>
              <a:rPr lang="ru-RU" altLang="ru-RU" sz="3200" b="1" dirty="0">
                <a:solidFill>
                  <a:srgbClr val="00588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«МЕМЛЕКЕТТІК САТЫП АЛУ ТУРАЛЫ» ЖАҢА ЗАҢ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5F32A2-3B8D-8BC1-39C2-3D073700F34B}"/>
              </a:ext>
            </a:extLst>
          </p:cNvPr>
          <p:cNvSpPr/>
          <p:nvPr/>
        </p:nvSpPr>
        <p:spPr>
          <a:xfrm>
            <a:off x="2315294" y="301580"/>
            <a:ext cx="80283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ҚАЗАҚСТАН РЕСПУБЛИКАСЫ ҚАРЖЫ МИНИСТРЛІГІ</a:t>
            </a:r>
            <a:endParaRPr lang="ru-RU" sz="1600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285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: усеченные противолежащие углы 47">
            <a:extLst>
              <a:ext uri="{FF2B5EF4-FFF2-40B4-BE49-F238E27FC236}">
                <a16:creationId xmlns:a16="http://schemas.microsoft.com/office/drawing/2014/main" id="{855B2738-3840-46C5-ADF3-634B44CF9749}"/>
              </a:ext>
            </a:extLst>
          </p:cNvPr>
          <p:cNvSpPr/>
          <p:nvPr/>
        </p:nvSpPr>
        <p:spPr>
          <a:xfrm>
            <a:off x="406573" y="860718"/>
            <a:ext cx="3672409" cy="655360"/>
          </a:xfrm>
          <a:prstGeom prst="snip2DiagRect">
            <a:avLst/>
          </a:prstGeom>
          <a:solidFill>
            <a:srgbClr val="D9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МЕРДІГЕР</a:t>
            </a:r>
            <a:endParaRPr kumimoji="0" lang="ru-RU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ADB031F-2D41-40ED-BEEC-4F86A0DCEDC5}"/>
              </a:ext>
            </a:extLst>
          </p:cNvPr>
          <p:cNvSpPr/>
          <p:nvPr/>
        </p:nvSpPr>
        <p:spPr>
          <a:xfrm>
            <a:off x="419858" y="1627278"/>
            <a:ext cx="3504489" cy="48432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396068-5F70-9842-F09D-8206D4AF38A1}"/>
              </a:ext>
            </a:extLst>
          </p:cNvPr>
          <p:cNvSpPr/>
          <p:nvPr/>
        </p:nvSpPr>
        <p:spPr>
          <a:xfrm flipV="1">
            <a:off x="4569400" y="6424825"/>
            <a:ext cx="7524000" cy="51741"/>
          </a:xfrm>
          <a:prstGeom prst="rect">
            <a:avLst/>
          </a:prstGeom>
          <a:solidFill>
            <a:srgbClr val="0058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AE4823-5446-A8FB-CF9E-4E40974E19E5}"/>
              </a:ext>
            </a:extLst>
          </p:cNvPr>
          <p:cNvSpPr/>
          <p:nvPr/>
        </p:nvSpPr>
        <p:spPr>
          <a:xfrm flipV="1">
            <a:off x="405736" y="6418801"/>
            <a:ext cx="3937047" cy="517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F70B26-E6D4-47EC-9812-490DC9B63217}"/>
              </a:ext>
            </a:extLst>
          </p:cNvPr>
          <p:cNvSpPr txBox="1"/>
          <p:nvPr/>
        </p:nvSpPr>
        <p:spPr>
          <a:xfrm>
            <a:off x="11683855" y="656821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kumimoji="0" lang="ru-RU" sz="14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FF81E9-6346-4EFE-A3A4-B456DF6187C8}"/>
              </a:ext>
            </a:extLst>
          </p:cNvPr>
          <p:cNvSpPr txBox="1"/>
          <p:nvPr/>
        </p:nvSpPr>
        <p:spPr>
          <a:xfrm>
            <a:off x="412207" y="2023052"/>
            <a:ext cx="4242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1. «</a:t>
            </a:r>
            <a:r>
              <a:rPr lang="ru-RU" sz="1800" b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Ғимарат</a:t>
            </a: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KZ</a:t>
            </a: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» ЖШС    </a:t>
            </a:r>
            <a:endParaRPr kumimoji="0" lang="ru-RU" sz="1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3F5BF4-A10D-4C97-8AF3-1A8A734EFB3C}"/>
              </a:ext>
            </a:extLst>
          </p:cNvPr>
          <p:cNvSpPr/>
          <p:nvPr/>
        </p:nvSpPr>
        <p:spPr>
          <a:xfrm>
            <a:off x="118542" y="-229559"/>
            <a:ext cx="10585176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  <a:spcAft>
                <a:spcPts val="1800"/>
              </a:spcAft>
              <a:buClr>
                <a:srgbClr val="00588F"/>
              </a:buClr>
            </a:pPr>
            <a:r>
              <a:rPr lang="ru-RU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ҚҰРЫЛЫС НАРЫҒЫН МОНОПОЛИЯСЫЗДАНДЫРУ МЫСАЛДАРЫ (АУМАҚТЫҚ)</a:t>
            </a:r>
          </a:p>
        </p:txBody>
      </p:sp>
      <p:sp>
        <p:nvSpPr>
          <p:cNvPr id="18" name="Прямоугольник: усеченные противолежащие углы 47">
            <a:extLst>
              <a:ext uri="{FF2B5EF4-FFF2-40B4-BE49-F238E27FC236}">
                <a16:creationId xmlns:a16="http://schemas.microsoft.com/office/drawing/2014/main" id="{421863E1-714C-496B-B401-096F1A253FC8}"/>
              </a:ext>
            </a:extLst>
          </p:cNvPr>
          <p:cNvSpPr/>
          <p:nvPr/>
        </p:nvSpPr>
        <p:spPr>
          <a:xfrm>
            <a:off x="4156608" y="865044"/>
            <a:ext cx="2730686" cy="651034"/>
          </a:xfrm>
          <a:prstGeom prst="snip2DiagRect">
            <a:avLst/>
          </a:prstGeom>
          <a:solidFill>
            <a:srgbClr val="005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8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ТІРКЕУ ОРНЫ</a:t>
            </a:r>
          </a:p>
        </p:txBody>
      </p:sp>
      <p:sp>
        <p:nvSpPr>
          <p:cNvPr id="21" name="Прямоугольник: усеченные противолежащие углы 20">
            <a:extLst>
              <a:ext uri="{FF2B5EF4-FFF2-40B4-BE49-F238E27FC236}">
                <a16:creationId xmlns:a16="http://schemas.microsoft.com/office/drawing/2014/main" id="{464C8AD5-4D5B-45F3-844F-106052284AAF}"/>
              </a:ext>
            </a:extLst>
          </p:cNvPr>
          <p:cNvSpPr/>
          <p:nvPr/>
        </p:nvSpPr>
        <p:spPr>
          <a:xfrm>
            <a:off x="7070645" y="872420"/>
            <a:ext cx="2336929" cy="646331"/>
          </a:xfrm>
          <a:prstGeom prst="snip2DiagRect">
            <a:avLst/>
          </a:prstGeom>
          <a:solidFill>
            <a:srgbClr val="D9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5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ТІРКЕУ ОРНЫ БОЙЫНША ШАРТ 2022 жылға (млн. теңге)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A071E2C-865A-4DC6-87B2-883FB61908ED}"/>
              </a:ext>
            </a:extLst>
          </p:cNvPr>
          <p:cNvSpPr/>
          <p:nvPr/>
        </p:nvSpPr>
        <p:spPr>
          <a:xfrm>
            <a:off x="4156609" y="1601208"/>
            <a:ext cx="2730686" cy="48432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71394E1-6254-4DAA-A2E2-15D5C174EA4F}"/>
              </a:ext>
            </a:extLst>
          </p:cNvPr>
          <p:cNvSpPr/>
          <p:nvPr/>
        </p:nvSpPr>
        <p:spPr>
          <a:xfrm>
            <a:off x="7070646" y="1596574"/>
            <a:ext cx="2423144" cy="48432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</p:txBody>
      </p:sp>
      <p:sp>
        <p:nvSpPr>
          <p:cNvPr id="31" name="Прямоугольник: усеченные противолежащие углы 47">
            <a:extLst>
              <a:ext uri="{FF2B5EF4-FFF2-40B4-BE49-F238E27FC236}">
                <a16:creationId xmlns:a16="http://schemas.microsoft.com/office/drawing/2014/main" id="{28319D68-3C3D-409B-84B5-FB35731794C5}"/>
              </a:ext>
            </a:extLst>
          </p:cNvPr>
          <p:cNvSpPr/>
          <p:nvPr/>
        </p:nvSpPr>
        <p:spPr>
          <a:xfrm>
            <a:off x="9448158" y="888362"/>
            <a:ext cx="2730686" cy="651034"/>
          </a:xfrm>
          <a:prstGeom prst="snip2DiagRect">
            <a:avLst/>
          </a:prstGeom>
          <a:solidFill>
            <a:srgbClr val="005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5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ТІРКЕУ ОРНЫ БОЙЫНША ШАРТ 2023 жылға (млн. теңге)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2E8C95F-EDB0-4317-96F1-82FED5EB4BAA}"/>
              </a:ext>
            </a:extLst>
          </p:cNvPr>
          <p:cNvSpPr/>
          <p:nvPr/>
        </p:nvSpPr>
        <p:spPr>
          <a:xfrm>
            <a:off x="9623600" y="1587741"/>
            <a:ext cx="2555243" cy="48432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BA9682-F05B-42B2-ABE4-3F72EF0E5A1F}"/>
              </a:ext>
            </a:extLst>
          </p:cNvPr>
          <p:cNvSpPr txBox="1"/>
          <p:nvPr/>
        </p:nvSpPr>
        <p:spPr>
          <a:xfrm>
            <a:off x="4259510" y="2039148"/>
            <a:ext cx="26616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Қарағанды облысы</a:t>
            </a:r>
            <a:endParaRPr kumimoji="0" lang="ru-RU" sz="1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C3E227-E5C9-4D07-BFA7-2B6A7DD88C1C}"/>
              </a:ext>
            </a:extLst>
          </p:cNvPr>
          <p:cNvSpPr txBox="1"/>
          <p:nvPr/>
        </p:nvSpPr>
        <p:spPr>
          <a:xfrm>
            <a:off x="6970103" y="1915775"/>
            <a:ext cx="267595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 </a:t>
            </a:r>
            <a:r>
              <a:rPr lang="ru-RU" sz="1800" b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шарт</a:t>
            </a:r>
            <a:endParaRPr lang="ru-RU" sz="1800" b="1" dirty="0">
              <a:solidFill>
                <a:prstClr val="black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lvl="0" algn="ctr">
              <a:defRPr/>
            </a:pPr>
            <a:r>
              <a:rPr lang="ru-RU" sz="16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(16 млн </a:t>
            </a:r>
            <a:r>
              <a:rPr lang="ru-RU" sz="1600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тнг</a:t>
            </a:r>
            <a:r>
              <a:rPr lang="ru-RU" sz="16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 </a:t>
            </a:r>
            <a:endParaRPr kumimoji="0" lang="ru-RU" sz="1600" i="1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D5775CF-9D2A-46F6-B100-EA728DC1D8F7}"/>
              </a:ext>
            </a:extLst>
          </p:cNvPr>
          <p:cNvSpPr txBox="1"/>
          <p:nvPr/>
        </p:nvSpPr>
        <p:spPr>
          <a:xfrm>
            <a:off x="9554830" y="1896690"/>
            <a:ext cx="267595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5 </a:t>
            </a:r>
            <a:r>
              <a:rPr lang="ru-RU" sz="1800" b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шарт</a:t>
            </a:r>
            <a:endParaRPr lang="ru-RU" sz="1800" b="1" dirty="0">
              <a:solidFill>
                <a:prstClr val="black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lvl="0" algn="ctr">
              <a:defRPr/>
            </a:pPr>
            <a:r>
              <a:rPr lang="ru-RU" sz="16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(1,4 млрд </a:t>
            </a:r>
            <a:r>
              <a:rPr lang="ru-RU" sz="1600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тнг</a:t>
            </a:r>
            <a:r>
              <a:rPr lang="ru-RU" sz="16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 </a:t>
            </a:r>
            <a:endParaRPr kumimoji="0" lang="ru-RU" sz="1600" i="1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FF077D8-65B8-475A-B3A7-67003E050F5B}"/>
              </a:ext>
            </a:extLst>
          </p:cNvPr>
          <p:cNvSpPr txBox="1"/>
          <p:nvPr/>
        </p:nvSpPr>
        <p:spPr>
          <a:xfrm>
            <a:off x="457668" y="3164761"/>
            <a:ext cx="3833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2. «Жайық Сити» ЖШС   </a:t>
            </a:r>
            <a:endParaRPr kumimoji="0" lang="ru-RU" sz="1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99F7416-A7EE-45E2-9A8C-0CD7090CDE5E}"/>
              </a:ext>
            </a:extLst>
          </p:cNvPr>
          <p:cNvSpPr txBox="1"/>
          <p:nvPr/>
        </p:nvSpPr>
        <p:spPr>
          <a:xfrm>
            <a:off x="4119232" y="3152099"/>
            <a:ext cx="2675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Батыс Қазақстан облысы</a:t>
            </a:r>
            <a:endParaRPr kumimoji="0" lang="ru-RU" sz="1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403B51A-383D-4B9C-9C92-435CACCAB075}"/>
              </a:ext>
            </a:extLst>
          </p:cNvPr>
          <p:cNvSpPr txBox="1"/>
          <p:nvPr/>
        </p:nvSpPr>
        <p:spPr>
          <a:xfrm>
            <a:off x="6947649" y="3025097"/>
            <a:ext cx="267595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4 шарт</a:t>
            </a:r>
          </a:p>
          <a:p>
            <a:pPr lvl="0" algn="ctr">
              <a:defRPr/>
            </a:pP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( 681 млн </a:t>
            </a:r>
            <a:r>
              <a:rPr lang="ru-RU" sz="16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тнг</a:t>
            </a: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 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DBE7A6-85FC-4B73-B99E-B343E06CDEA0}"/>
              </a:ext>
            </a:extLst>
          </p:cNvPr>
          <p:cNvSpPr txBox="1"/>
          <p:nvPr/>
        </p:nvSpPr>
        <p:spPr>
          <a:xfrm>
            <a:off x="9514462" y="2963052"/>
            <a:ext cx="267595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9 шарт</a:t>
            </a:r>
          </a:p>
          <a:p>
            <a:pPr lvl="0" algn="ctr">
              <a:defRPr/>
            </a:pP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(875 млн </a:t>
            </a:r>
            <a:r>
              <a:rPr lang="ru-RU" sz="16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тнг</a:t>
            </a: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   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6950445B-2A1D-4B5B-B0FB-FEE7ED2A01DB}"/>
              </a:ext>
            </a:extLst>
          </p:cNvPr>
          <p:cNvCxnSpPr/>
          <p:nvPr/>
        </p:nvCxnSpPr>
        <p:spPr>
          <a:xfrm>
            <a:off x="644128" y="2853730"/>
            <a:ext cx="1144927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EABC739-3EF8-45E8-AFD4-F1FD8243E041}"/>
              </a:ext>
            </a:extLst>
          </p:cNvPr>
          <p:cNvCxnSpPr/>
          <p:nvPr/>
        </p:nvCxnSpPr>
        <p:spPr>
          <a:xfrm>
            <a:off x="533063" y="3789834"/>
            <a:ext cx="1144927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38F52B9-CC33-4743-8308-1D21629B2795}"/>
              </a:ext>
            </a:extLst>
          </p:cNvPr>
          <p:cNvSpPr txBox="1"/>
          <p:nvPr/>
        </p:nvSpPr>
        <p:spPr>
          <a:xfrm>
            <a:off x="533063" y="5289301"/>
            <a:ext cx="3833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4. «</a:t>
            </a:r>
            <a:r>
              <a:rPr lang="ru-RU" sz="1800" b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Отес</a:t>
            </a: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Актобе» ЖШС    </a:t>
            </a:r>
            <a:endParaRPr kumimoji="0" lang="ru-RU" sz="1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4F26116-7320-4C15-858D-1E3A57A4F53E}"/>
              </a:ext>
            </a:extLst>
          </p:cNvPr>
          <p:cNvSpPr txBox="1"/>
          <p:nvPr/>
        </p:nvSpPr>
        <p:spPr>
          <a:xfrm>
            <a:off x="4136332" y="5286426"/>
            <a:ext cx="26759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     Ақтөбе облысы   </a:t>
            </a:r>
            <a:endParaRPr kumimoji="0" lang="ru-RU" sz="1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7AACA6D-AADF-4754-85A0-2101695504F3}"/>
              </a:ext>
            </a:extLst>
          </p:cNvPr>
          <p:cNvSpPr txBox="1"/>
          <p:nvPr/>
        </p:nvSpPr>
        <p:spPr>
          <a:xfrm>
            <a:off x="6996433" y="5175491"/>
            <a:ext cx="267595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2 шарт</a:t>
            </a:r>
          </a:p>
          <a:p>
            <a:pPr lvl="0" algn="ctr">
              <a:defRPr/>
            </a:pP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(25 млн </a:t>
            </a:r>
            <a:r>
              <a:rPr lang="ru-RU" sz="16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тнг</a:t>
            </a: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  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0C5EA4-ABFA-4802-B993-7D97ABB04E61}"/>
              </a:ext>
            </a:extLst>
          </p:cNvPr>
          <p:cNvSpPr txBox="1"/>
          <p:nvPr/>
        </p:nvSpPr>
        <p:spPr>
          <a:xfrm>
            <a:off x="9575865" y="5166190"/>
            <a:ext cx="267595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7 шарт</a:t>
            </a:r>
          </a:p>
          <a:p>
            <a:pPr lvl="0" algn="ctr">
              <a:defRPr/>
            </a:pP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(634 млн </a:t>
            </a:r>
            <a:r>
              <a:rPr lang="ru-RU" sz="16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тнг</a:t>
            </a: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   </a:t>
            </a: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53F14FFE-CDE9-4562-9974-E3D2D7D84C93}"/>
              </a:ext>
            </a:extLst>
          </p:cNvPr>
          <p:cNvCxnSpPr/>
          <p:nvPr/>
        </p:nvCxnSpPr>
        <p:spPr>
          <a:xfrm>
            <a:off x="533063" y="4797946"/>
            <a:ext cx="1144927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91952F42-BCC5-4AB7-BE2F-CB919CAA4770}"/>
              </a:ext>
            </a:extLst>
          </p:cNvPr>
          <p:cNvSpPr txBox="1"/>
          <p:nvPr/>
        </p:nvSpPr>
        <p:spPr>
          <a:xfrm>
            <a:off x="512567" y="4130246"/>
            <a:ext cx="3833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3. «Декор» ЖШС    </a:t>
            </a:r>
            <a:endParaRPr kumimoji="0" lang="ru-RU" sz="1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07E1CE3-EF96-4B62-BE85-79FDC27AC304}"/>
              </a:ext>
            </a:extLst>
          </p:cNvPr>
          <p:cNvSpPr txBox="1"/>
          <p:nvPr/>
        </p:nvSpPr>
        <p:spPr>
          <a:xfrm>
            <a:off x="4219419" y="4163077"/>
            <a:ext cx="26759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     Атырау облысы   </a:t>
            </a:r>
            <a:endParaRPr kumimoji="0" lang="ru-RU" sz="1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5A32B47-59CE-42E5-B58D-5ED4C02F7217}"/>
              </a:ext>
            </a:extLst>
          </p:cNvPr>
          <p:cNvSpPr txBox="1"/>
          <p:nvPr/>
        </p:nvSpPr>
        <p:spPr>
          <a:xfrm>
            <a:off x="6980853" y="3991746"/>
            <a:ext cx="267595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1 </a:t>
            </a:r>
            <a:r>
              <a:rPr lang="ru-RU" sz="1800" b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шарт</a:t>
            </a: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</a:p>
          <a:p>
            <a:pPr lvl="0" algn="ctr">
              <a:defRPr/>
            </a:pP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(243 млн </a:t>
            </a:r>
            <a:r>
              <a:rPr lang="ru-RU" sz="16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тнг</a:t>
            </a: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    </a:t>
            </a:r>
            <a:endParaRPr kumimoji="0" lang="ru-RU" sz="1600" i="1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B8CD123-A16F-48D3-8FAE-A1A0940D600B}"/>
              </a:ext>
            </a:extLst>
          </p:cNvPr>
          <p:cNvSpPr txBox="1"/>
          <p:nvPr/>
        </p:nvSpPr>
        <p:spPr>
          <a:xfrm>
            <a:off x="9592697" y="3991746"/>
            <a:ext cx="267595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6 шарт</a:t>
            </a:r>
          </a:p>
          <a:p>
            <a:pPr lvl="0" algn="ctr">
              <a:defRPr/>
            </a:pP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(1,6 млрд </a:t>
            </a:r>
            <a:r>
              <a:rPr lang="ru-RU" sz="16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тнг</a:t>
            </a: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   </a:t>
            </a:r>
          </a:p>
        </p:txBody>
      </p:sp>
    </p:spTree>
    <p:extLst>
      <p:ext uri="{BB962C8B-B14F-4D97-AF65-F5344CB8AC3E}">
        <p14:creationId xmlns:p14="http://schemas.microsoft.com/office/powerpoint/2010/main" val="3524220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: усеченные противолежащие углы 47">
            <a:extLst>
              <a:ext uri="{FF2B5EF4-FFF2-40B4-BE49-F238E27FC236}">
                <a16:creationId xmlns:a16="http://schemas.microsoft.com/office/drawing/2014/main" id="{855B2738-3840-46C5-ADF3-634B44CF9749}"/>
              </a:ext>
            </a:extLst>
          </p:cNvPr>
          <p:cNvSpPr/>
          <p:nvPr/>
        </p:nvSpPr>
        <p:spPr>
          <a:xfrm>
            <a:off x="533063" y="899172"/>
            <a:ext cx="4621958" cy="655360"/>
          </a:xfrm>
          <a:prstGeom prst="snip2DiagRect">
            <a:avLst/>
          </a:prstGeom>
          <a:solidFill>
            <a:srgbClr val="D9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8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МЕРДІГЕР</a:t>
            </a:r>
            <a:endParaRPr kumimoji="0" lang="ru-RU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ADB031F-2D41-40ED-BEEC-4F86A0DCEDC5}"/>
              </a:ext>
            </a:extLst>
          </p:cNvPr>
          <p:cNvSpPr/>
          <p:nvPr/>
        </p:nvSpPr>
        <p:spPr>
          <a:xfrm>
            <a:off x="477419" y="1611418"/>
            <a:ext cx="4677602" cy="48432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396068-5F70-9842-F09D-8206D4AF38A1}"/>
              </a:ext>
            </a:extLst>
          </p:cNvPr>
          <p:cNvSpPr/>
          <p:nvPr/>
        </p:nvSpPr>
        <p:spPr>
          <a:xfrm flipV="1">
            <a:off x="5275876" y="6424824"/>
            <a:ext cx="6817524" cy="45719"/>
          </a:xfrm>
          <a:prstGeom prst="rect">
            <a:avLst/>
          </a:prstGeom>
          <a:solidFill>
            <a:srgbClr val="0058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AE4823-5446-A8FB-CF9E-4E40974E19E5}"/>
              </a:ext>
            </a:extLst>
          </p:cNvPr>
          <p:cNvSpPr/>
          <p:nvPr/>
        </p:nvSpPr>
        <p:spPr>
          <a:xfrm flipV="1">
            <a:off x="405736" y="6424823"/>
            <a:ext cx="4677602" cy="45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F70B26-E6D4-47EC-9812-490DC9B63217}"/>
              </a:ext>
            </a:extLst>
          </p:cNvPr>
          <p:cNvSpPr txBox="1"/>
          <p:nvPr/>
        </p:nvSpPr>
        <p:spPr>
          <a:xfrm>
            <a:off x="11683855" y="656821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kumimoji="0" lang="ru-RU" sz="14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FF81E9-6346-4EFE-A3A4-B456DF6187C8}"/>
              </a:ext>
            </a:extLst>
          </p:cNvPr>
          <p:cNvSpPr txBox="1"/>
          <p:nvPr/>
        </p:nvSpPr>
        <p:spPr>
          <a:xfrm>
            <a:off x="412207" y="2023052"/>
            <a:ext cx="45376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1. «</a:t>
            </a:r>
            <a:r>
              <a:rPr lang="ru-RU" sz="1800" b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ГрадСтройСервис</a:t>
            </a: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» ЖШС</a:t>
            </a:r>
            <a:endParaRPr kumimoji="0" lang="ru-RU" sz="1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3F5BF4-A10D-4C97-8AF3-1A8A734EFB3C}"/>
              </a:ext>
            </a:extLst>
          </p:cNvPr>
          <p:cNvSpPr/>
          <p:nvPr/>
        </p:nvSpPr>
        <p:spPr>
          <a:xfrm>
            <a:off x="118542" y="-229559"/>
            <a:ext cx="11737304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  <a:spcAft>
                <a:spcPts val="1800"/>
              </a:spcAft>
              <a:buClr>
                <a:srgbClr val="00588F"/>
              </a:buClr>
            </a:pPr>
            <a:r>
              <a:rPr lang="ru-RU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ҚҰРЫЛЫС НАРЫҒЫН МОНОПОЛИЯСЫЗДАНДЫРУ МЫСАЛДАРЫ (ТЕРІС МӘНДЕР)</a:t>
            </a:r>
          </a:p>
        </p:txBody>
      </p:sp>
      <p:sp>
        <p:nvSpPr>
          <p:cNvPr id="18" name="Прямоугольник: усеченные противолежащие углы 47">
            <a:extLst>
              <a:ext uri="{FF2B5EF4-FFF2-40B4-BE49-F238E27FC236}">
                <a16:creationId xmlns:a16="http://schemas.microsoft.com/office/drawing/2014/main" id="{421863E1-714C-496B-B401-096F1A253FC8}"/>
              </a:ext>
            </a:extLst>
          </p:cNvPr>
          <p:cNvSpPr/>
          <p:nvPr/>
        </p:nvSpPr>
        <p:spPr>
          <a:xfrm>
            <a:off x="5275876" y="901335"/>
            <a:ext cx="3222833" cy="651034"/>
          </a:xfrm>
          <a:prstGeom prst="snip2DiagRect">
            <a:avLst/>
          </a:prstGeom>
          <a:solidFill>
            <a:srgbClr val="005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0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2022 </a:t>
            </a:r>
            <a:r>
              <a:rPr lang="kk-KZ" sz="20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ЖЫЛҒА ШАРТТАР САНЫ</a:t>
            </a:r>
            <a:endParaRPr lang="ru-RU" sz="2000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1" name="Прямоугольник: усеченные противолежащие углы 20">
            <a:extLst>
              <a:ext uri="{FF2B5EF4-FFF2-40B4-BE49-F238E27FC236}">
                <a16:creationId xmlns:a16="http://schemas.microsoft.com/office/drawing/2014/main" id="{464C8AD5-4D5B-45F3-844F-106052284AAF}"/>
              </a:ext>
            </a:extLst>
          </p:cNvPr>
          <p:cNvSpPr/>
          <p:nvPr/>
        </p:nvSpPr>
        <p:spPr>
          <a:xfrm>
            <a:off x="8759502" y="909515"/>
            <a:ext cx="3222833" cy="646331"/>
          </a:xfrm>
          <a:prstGeom prst="snip2DiagRect">
            <a:avLst/>
          </a:prstGeom>
          <a:solidFill>
            <a:srgbClr val="D9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0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2023 ЖЫЛҒА ШАРТТАР САНЫ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71394E1-6254-4DAA-A2E2-15D5C174EA4F}"/>
              </a:ext>
            </a:extLst>
          </p:cNvPr>
          <p:cNvSpPr/>
          <p:nvPr/>
        </p:nvSpPr>
        <p:spPr>
          <a:xfrm>
            <a:off x="8759502" y="1601208"/>
            <a:ext cx="3222833" cy="4733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FF077D8-65B8-475A-B3A7-67003E050F5B}"/>
              </a:ext>
            </a:extLst>
          </p:cNvPr>
          <p:cNvSpPr txBox="1"/>
          <p:nvPr/>
        </p:nvSpPr>
        <p:spPr>
          <a:xfrm>
            <a:off x="477419" y="3086463"/>
            <a:ext cx="45376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2. «Теплоэнергострой» ЖШС    </a:t>
            </a:r>
            <a:endParaRPr kumimoji="0" lang="ru-RU" sz="1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8F52B9-CC33-4743-8308-1D21629B2795}"/>
              </a:ext>
            </a:extLst>
          </p:cNvPr>
          <p:cNvSpPr txBox="1"/>
          <p:nvPr/>
        </p:nvSpPr>
        <p:spPr>
          <a:xfrm>
            <a:off x="533063" y="5289301"/>
            <a:ext cx="4482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4. «</a:t>
            </a:r>
            <a:r>
              <a:rPr lang="ru-RU" sz="1800" b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Ремстрой</a:t>
            </a: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»  ЖШС    </a:t>
            </a:r>
            <a:endParaRPr kumimoji="0" lang="ru-RU" sz="1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1952F42-BCC5-4AB7-BE2F-CB919CAA4770}"/>
              </a:ext>
            </a:extLst>
          </p:cNvPr>
          <p:cNvSpPr txBox="1"/>
          <p:nvPr/>
        </p:nvSpPr>
        <p:spPr>
          <a:xfrm>
            <a:off x="512567" y="4130246"/>
            <a:ext cx="4502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3. ««</a:t>
            </a:r>
            <a:r>
              <a:rPr lang="ru-RU" sz="1800" b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КазЕвроСтрой</a:t>
            </a: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» ЖШС    </a:t>
            </a:r>
            <a:endParaRPr kumimoji="0" lang="ru-RU" sz="1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5261AD4-A028-40E9-BB44-4B472C6BDC76}"/>
              </a:ext>
            </a:extLst>
          </p:cNvPr>
          <p:cNvSpPr/>
          <p:nvPr/>
        </p:nvSpPr>
        <p:spPr>
          <a:xfrm>
            <a:off x="5275877" y="1599397"/>
            <a:ext cx="3222833" cy="4733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CBBEB5AC-293A-48D3-BACD-ACDB899A2F16}"/>
              </a:ext>
            </a:extLst>
          </p:cNvPr>
          <p:cNvCxnSpPr/>
          <p:nvPr/>
        </p:nvCxnSpPr>
        <p:spPr>
          <a:xfrm>
            <a:off x="512567" y="2853730"/>
            <a:ext cx="1144927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DFC83688-A5C8-468D-B336-5965E320A9F6}"/>
              </a:ext>
            </a:extLst>
          </p:cNvPr>
          <p:cNvCxnSpPr/>
          <p:nvPr/>
        </p:nvCxnSpPr>
        <p:spPr>
          <a:xfrm>
            <a:off x="533063" y="3789834"/>
            <a:ext cx="1144927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D3A97AA4-E507-46AE-A92E-4285F860132D}"/>
              </a:ext>
            </a:extLst>
          </p:cNvPr>
          <p:cNvCxnSpPr/>
          <p:nvPr/>
        </p:nvCxnSpPr>
        <p:spPr>
          <a:xfrm>
            <a:off x="533063" y="4797946"/>
            <a:ext cx="1144927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BC8C4EA-499F-4643-BE99-10EB98781634}"/>
              </a:ext>
            </a:extLst>
          </p:cNvPr>
          <p:cNvSpPr txBox="1"/>
          <p:nvPr/>
        </p:nvSpPr>
        <p:spPr>
          <a:xfrm>
            <a:off x="6088275" y="1964536"/>
            <a:ext cx="1598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102 </a:t>
            </a:r>
            <a:r>
              <a:rPr lang="ru-RU" sz="1800" b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шарт</a:t>
            </a:r>
            <a:endParaRPr lang="ru-RU" sz="1800" b="1" dirty="0">
              <a:solidFill>
                <a:prstClr val="black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lvl="0" algn="ctr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(23,8 млрд </a:t>
            </a:r>
            <a:r>
              <a:rPr lang="ru-RU" sz="16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тнг</a:t>
            </a: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 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4A381C-C596-4DA7-BACE-6AC59767A171}"/>
              </a:ext>
            </a:extLst>
          </p:cNvPr>
          <p:cNvSpPr txBox="1"/>
          <p:nvPr/>
        </p:nvSpPr>
        <p:spPr>
          <a:xfrm>
            <a:off x="9719095" y="1973968"/>
            <a:ext cx="1827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     3 </a:t>
            </a:r>
            <a:r>
              <a:rPr lang="ru-RU" sz="1800" b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шарт</a:t>
            </a:r>
            <a:r>
              <a:rPr lang="ru-RU" sz="18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</a:p>
          <a:p>
            <a:pPr lvl="0" algn="just">
              <a:defRPr/>
            </a:pPr>
            <a:r>
              <a:rPr lang="ru-RU" sz="18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(293 млн </a:t>
            </a:r>
            <a:r>
              <a:rPr lang="ru-RU" sz="18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тнг</a:t>
            </a:r>
            <a:r>
              <a:rPr lang="ru-RU" sz="18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</a:t>
            </a: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 </a:t>
            </a:r>
            <a:endParaRPr kumimoji="0" lang="ru-RU" sz="1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613FD1-CCB8-46DB-BEDB-FD3407A444D4}"/>
              </a:ext>
            </a:extLst>
          </p:cNvPr>
          <p:cNvSpPr txBox="1"/>
          <p:nvPr/>
        </p:nvSpPr>
        <p:spPr>
          <a:xfrm>
            <a:off x="5941782" y="2979859"/>
            <a:ext cx="1831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        63 </a:t>
            </a:r>
            <a:r>
              <a:rPr lang="ru-RU" sz="1800" b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шарт</a:t>
            </a:r>
            <a:endParaRPr lang="ru-RU" sz="1800" b="1" dirty="0">
              <a:solidFill>
                <a:prstClr val="black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     </a:t>
            </a: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(7,3 млрд </a:t>
            </a:r>
            <a:r>
              <a:rPr lang="ru-RU" sz="16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тнг</a:t>
            </a: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 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871D2A-ED18-4F87-A41B-E5B0D44505CC}"/>
              </a:ext>
            </a:extLst>
          </p:cNvPr>
          <p:cNvSpPr txBox="1"/>
          <p:nvPr/>
        </p:nvSpPr>
        <p:spPr>
          <a:xfrm>
            <a:off x="9719095" y="2990544"/>
            <a:ext cx="1827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    1 </a:t>
            </a:r>
            <a:r>
              <a:rPr lang="ru-RU" sz="1800" b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шарт</a:t>
            </a:r>
            <a:r>
              <a:rPr lang="ru-RU" sz="18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</a:p>
          <a:p>
            <a:pPr lvl="0" algn="just">
              <a:defRPr/>
            </a:pPr>
            <a:r>
              <a:rPr lang="ru-RU" sz="18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(358 млн </a:t>
            </a:r>
            <a:r>
              <a:rPr lang="ru-RU" sz="18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тнг</a:t>
            </a:r>
            <a:r>
              <a:rPr lang="ru-RU" sz="18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</a:t>
            </a: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 </a:t>
            </a:r>
            <a:endParaRPr kumimoji="0" lang="ru-RU" sz="1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40E263C-2A85-4B54-B554-36A088F291F6}"/>
              </a:ext>
            </a:extLst>
          </p:cNvPr>
          <p:cNvSpPr txBox="1"/>
          <p:nvPr/>
        </p:nvSpPr>
        <p:spPr>
          <a:xfrm>
            <a:off x="5955193" y="3962053"/>
            <a:ext cx="1831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         51 </a:t>
            </a:r>
            <a:r>
              <a:rPr lang="ru-RU" sz="1800" b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шарт</a:t>
            </a:r>
            <a:endParaRPr lang="ru-RU" sz="1800" b="1" dirty="0">
              <a:solidFill>
                <a:prstClr val="black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     </a:t>
            </a: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(17,8 млрд </a:t>
            </a:r>
            <a:r>
              <a:rPr lang="ru-RU" sz="16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тнг</a:t>
            </a: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 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958EB0-9739-4C8B-83A3-04EE4E558A02}"/>
              </a:ext>
            </a:extLst>
          </p:cNvPr>
          <p:cNvSpPr txBox="1"/>
          <p:nvPr/>
        </p:nvSpPr>
        <p:spPr>
          <a:xfrm>
            <a:off x="9719095" y="3962053"/>
            <a:ext cx="1831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     5 </a:t>
            </a:r>
            <a:r>
              <a:rPr lang="ru-RU" sz="1800" b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шарт</a:t>
            </a:r>
            <a:endParaRPr lang="ru-RU" sz="1800" b="1" dirty="0">
              <a:solidFill>
                <a:prstClr val="black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(2,5 млрд </a:t>
            </a:r>
            <a:r>
              <a:rPr lang="ru-RU" sz="16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тнг</a:t>
            </a: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 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79690E4-4C31-4E7F-BEED-4481176D51D5}"/>
              </a:ext>
            </a:extLst>
          </p:cNvPr>
          <p:cNvSpPr txBox="1"/>
          <p:nvPr/>
        </p:nvSpPr>
        <p:spPr>
          <a:xfrm>
            <a:off x="6012558" y="5096315"/>
            <a:ext cx="1831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      47 договора</a:t>
            </a:r>
          </a:p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     </a:t>
            </a: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(7,6 млрд </a:t>
            </a:r>
            <a:r>
              <a:rPr lang="ru-RU" sz="16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тнг</a:t>
            </a: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 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96EDD13-DFFB-404A-A2D6-35E571FDA576}"/>
              </a:ext>
            </a:extLst>
          </p:cNvPr>
          <p:cNvSpPr txBox="1"/>
          <p:nvPr/>
        </p:nvSpPr>
        <p:spPr>
          <a:xfrm>
            <a:off x="9717207" y="5096314"/>
            <a:ext cx="16345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      3 </a:t>
            </a:r>
            <a:r>
              <a:rPr lang="ru-RU" sz="1800" b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шарт</a:t>
            </a:r>
            <a:endParaRPr lang="ru-RU" sz="1800" b="1" dirty="0">
              <a:solidFill>
                <a:prstClr val="black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(1,3 млрд </a:t>
            </a:r>
            <a:r>
              <a:rPr lang="ru-RU" sz="16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тнг</a:t>
            </a: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   </a:t>
            </a:r>
          </a:p>
        </p:txBody>
      </p:sp>
    </p:spTree>
    <p:extLst>
      <p:ext uri="{BB962C8B-B14F-4D97-AF65-F5344CB8AC3E}">
        <p14:creationId xmlns:p14="http://schemas.microsoft.com/office/powerpoint/2010/main" val="3738622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: усеченные противолежащие углы 47">
            <a:extLst>
              <a:ext uri="{FF2B5EF4-FFF2-40B4-BE49-F238E27FC236}">
                <a16:creationId xmlns:a16="http://schemas.microsoft.com/office/drawing/2014/main" id="{855B2738-3840-46C5-ADF3-634B44CF9749}"/>
              </a:ext>
            </a:extLst>
          </p:cNvPr>
          <p:cNvSpPr/>
          <p:nvPr/>
        </p:nvSpPr>
        <p:spPr>
          <a:xfrm>
            <a:off x="406574" y="736666"/>
            <a:ext cx="11564553" cy="651034"/>
          </a:xfrm>
          <a:prstGeom prst="snip2DiagRect">
            <a:avLst/>
          </a:prstGeom>
          <a:solidFill>
            <a:srgbClr val="005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400" b="1" spc="23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РЕЙТИНГТІК-БАЛДЫҚ ЖҮЙЕ ПАЙДАЛАНЫЛАТЫН КОНКУРС</a:t>
            </a:r>
            <a:r>
              <a:rPr lang="kk-KZ" sz="2400" b="1" spc="23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ТЫ ЖҮЗЕГЕ АСЫРУ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ADB031F-2D41-40ED-BEEC-4F86A0DCEDC5}"/>
              </a:ext>
            </a:extLst>
          </p:cNvPr>
          <p:cNvSpPr/>
          <p:nvPr/>
        </p:nvSpPr>
        <p:spPr>
          <a:xfrm>
            <a:off x="437949" y="1557586"/>
            <a:ext cx="11533178" cy="30243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3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F70B26-E6D4-47EC-9812-490DC9B63217}"/>
              </a:ext>
            </a:extLst>
          </p:cNvPr>
          <p:cNvSpPr txBox="1"/>
          <p:nvPr/>
        </p:nvSpPr>
        <p:spPr>
          <a:xfrm>
            <a:off x="11683855" y="656821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9BD7B88-BADC-4204-82CA-987A8348C59E}"/>
              </a:ext>
            </a:extLst>
          </p:cNvPr>
          <p:cNvSpPr txBox="1">
            <a:spLocks/>
          </p:cNvSpPr>
          <p:nvPr/>
        </p:nvSpPr>
        <p:spPr>
          <a:xfrm>
            <a:off x="219286" y="112977"/>
            <a:ext cx="1235664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65801">
              <a:buClr>
                <a:srgbClr val="002060"/>
              </a:buClr>
              <a:buSzPct val="100000"/>
              <a:defRPr/>
            </a:pPr>
            <a:r>
              <a:rPr lang="ru-RU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САТЫП АЛУ РӘСІМДЕРІН ОДАН ӘРІ АВТОМАТТАНДЫРУ</a:t>
            </a:r>
            <a:endParaRPr lang="ru-RU" sz="2000" b="1" cap="small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5C190B-FC54-497C-A00A-8042765E0051}"/>
              </a:ext>
            </a:extLst>
          </p:cNvPr>
          <p:cNvSpPr txBox="1"/>
          <p:nvPr/>
        </p:nvSpPr>
        <p:spPr>
          <a:xfrm>
            <a:off x="586594" y="1530714"/>
            <a:ext cx="11017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00588F"/>
              </a:buClr>
              <a:buFont typeface="Wingdings" panose="05000000000000000000" pitchFamily="2" charset="2"/>
              <a:buChar char="ü"/>
              <a:defRPr/>
            </a:pPr>
            <a:r>
              <a:rPr lang="ru-RU" sz="2400" b="1" spc="23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Құрылыс-монтаждау</a:t>
            </a:r>
            <a:r>
              <a:rPr lang="ru-RU" sz="2400" b="1" spc="23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жұмыстары және</a:t>
            </a:r>
            <a:r>
              <a:rPr lang="ru-RU" sz="2400" spc="23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400" b="1" spc="23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жобалау жұмыстары</a:t>
            </a:r>
            <a:endParaRPr lang="ru-RU" sz="2400" b="1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6434C9-329C-4592-A72A-8C053F00D8FC}"/>
              </a:ext>
            </a:extLst>
          </p:cNvPr>
          <p:cNvSpPr txBox="1"/>
          <p:nvPr/>
        </p:nvSpPr>
        <p:spPr>
          <a:xfrm>
            <a:off x="590414" y="1974066"/>
            <a:ext cx="11017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00588F"/>
              </a:buClr>
              <a:buFont typeface="Wingdings" panose="05000000000000000000" pitchFamily="2" charset="2"/>
              <a:buChar char="ü"/>
              <a:defRPr/>
            </a:pPr>
            <a:r>
              <a:rPr lang="kk-KZ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Жеңімпазды </a:t>
            </a:r>
            <a:r>
              <a:rPr lang="kk-KZ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29 күн ішінде анықтау</a:t>
            </a:r>
            <a:endParaRPr lang="ru-RU" sz="2400" b="1" i="1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288E84-1280-4ADE-8829-28436DC2CA2D}"/>
              </a:ext>
            </a:extLst>
          </p:cNvPr>
          <p:cNvSpPr txBox="1"/>
          <p:nvPr/>
        </p:nvSpPr>
        <p:spPr>
          <a:xfrm>
            <a:off x="564581" y="2417097"/>
            <a:ext cx="11017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00588F"/>
              </a:buClr>
              <a:buFont typeface="Wingdings" panose="05000000000000000000" pitchFamily="2" charset="2"/>
              <a:buChar char="ü"/>
              <a:defRPr/>
            </a:pPr>
            <a:r>
              <a:rPr lang="kk-KZ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Конкурстық комиссия </a:t>
            </a:r>
            <a:r>
              <a:rPr lang="kk-KZ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құрылмайды</a:t>
            </a:r>
            <a:endParaRPr lang="ru-RU" sz="2400" b="1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204423-692D-46A5-A126-55AE5D786D76}"/>
              </a:ext>
            </a:extLst>
          </p:cNvPr>
          <p:cNvSpPr txBox="1"/>
          <p:nvPr/>
        </p:nvSpPr>
        <p:spPr>
          <a:xfrm>
            <a:off x="536750" y="2838829"/>
            <a:ext cx="11017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00588F"/>
              </a:buClr>
              <a:buFont typeface="Wingdings" panose="05000000000000000000" pitchFamily="2" charset="2"/>
              <a:buChar char="ü"/>
              <a:defRPr/>
            </a:pPr>
            <a:r>
              <a:rPr lang="ru-RU" sz="2400" spc="23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Жеңімпазды</a:t>
            </a:r>
            <a:r>
              <a:rPr lang="ru-RU" sz="2400" b="1" spc="23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автоматты түрде таңдау </a:t>
            </a:r>
            <a:r>
              <a:rPr lang="ru-RU" sz="1800" i="1" spc="23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(жұмыс тәжірибесі бойынша, ТСК және </a:t>
            </a:r>
            <a:r>
              <a:rPr lang="ru-RU" sz="1800" i="1" spc="23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т.б</a:t>
            </a:r>
            <a:r>
              <a:rPr lang="ru-RU" sz="1800" i="1" spc="23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486FB2-13F3-4B5F-A79C-41E4C9539D88}"/>
              </a:ext>
            </a:extLst>
          </p:cNvPr>
          <p:cNvSpPr txBox="1"/>
          <p:nvPr/>
        </p:nvSpPr>
        <p:spPr>
          <a:xfrm>
            <a:off x="536750" y="3228273"/>
            <a:ext cx="11017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00588F"/>
              </a:buClr>
              <a:buFont typeface="Wingdings" panose="05000000000000000000" pitchFamily="2" charset="2"/>
              <a:buChar char="ü"/>
              <a:defRPr/>
            </a:pPr>
            <a:r>
              <a:rPr lang="ru-RU" sz="2400" spc="23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Қорытындыға</a:t>
            </a:r>
            <a:r>
              <a:rPr lang="ru-RU" sz="2400" b="1" spc="23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шағымданудың болмауы</a:t>
            </a:r>
            <a:endParaRPr lang="ru-RU" sz="2400" spc="23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36149005-6BD9-4EA2-8B24-E40979BD33AB}"/>
              </a:ext>
            </a:extLst>
          </p:cNvPr>
          <p:cNvSpPr/>
          <p:nvPr/>
        </p:nvSpPr>
        <p:spPr>
          <a:xfrm>
            <a:off x="449318" y="4878910"/>
            <a:ext cx="11521809" cy="1277358"/>
          </a:xfrm>
          <a:prstGeom prst="round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i="1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Іске</a:t>
            </a:r>
            <a:r>
              <a:rPr lang="ru-RU" sz="2000" i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қосылғаннан</a:t>
            </a:r>
            <a:r>
              <a:rPr lang="ru-RU" sz="2000" i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бастап</a:t>
            </a:r>
            <a:r>
              <a:rPr lang="ru-RU" sz="2000" i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(2022 жылғы 1 шілдеден бастап) </a:t>
            </a:r>
            <a:r>
              <a:rPr lang="ru-RU" sz="2000" b="1" i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1,5 трлн теңге </a:t>
            </a:r>
            <a:r>
              <a:rPr lang="ru-RU" sz="2000" i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сомаға </a:t>
            </a:r>
            <a:r>
              <a:rPr lang="ru-RU" sz="2000" b="1" i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4 580 шарт жасалды</a:t>
            </a:r>
            <a:endParaRPr lang="kk-KZ" sz="2000" b="1" i="1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endParaRPr lang="ru-RU" sz="2000" i="1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ru-RU" sz="2000" i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2024 жылдың 1 қаңтарынан бастап техникалық қадағалау қызметтерін осы </a:t>
            </a:r>
            <a:r>
              <a:rPr lang="ru-RU" sz="2000" i="1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тәсілге</a:t>
            </a:r>
            <a:r>
              <a:rPr lang="ru-RU" sz="2000" i="1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көшіру жоспарлануда</a:t>
            </a:r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4AF281-B40A-4CF2-B738-9587DE7A58FF}"/>
              </a:ext>
            </a:extLst>
          </p:cNvPr>
          <p:cNvSpPr txBox="1"/>
          <p:nvPr/>
        </p:nvSpPr>
        <p:spPr>
          <a:xfrm>
            <a:off x="564581" y="3731344"/>
            <a:ext cx="115065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00588F"/>
              </a:buClr>
              <a:buFont typeface="Wingdings" panose="05000000000000000000" pitchFamily="2" charset="2"/>
              <a:buChar char="ü"/>
              <a:defRPr/>
            </a:pPr>
            <a:r>
              <a:rPr lang="ru-RU" sz="2400" spc="23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 қыркүйектен </a:t>
            </a:r>
            <a:r>
              <a:rPr lang="ru-RU" sz="2400" spc="23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бастап</a:t>
            </a:r>
            <a:r>
              <a:rPr lang="ru-RU" sz="2400" spc="23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400" spc="23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құрылыс-монтаждау</a:t>
            </a:r>
            <a:r>
              <a:rPr lang="ru-RU" sz="2400" spc="23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400" spc="23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және</a:t>
            </a:r>
            <a:r>
              <a:rPr lang="ru-RU" sz="2400" spc="23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400" spc="23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жобалау</a:t>
            </a:r>
            <a:r>
              <a:rPr lang="ru-RU" sz="2400" spc="23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400" b="1" spc="23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жұмыстарын</a:t>
            </a:r>
            <a:r>
              <a:rPr lang="ru-RU" sz="2400" b="1" spc="23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400" b="1" spc="23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сатып</a:t>
            </a:r>
            <a:r>
              <a:rPr lang="ru-RU" sz="2400" b="1" spc="23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400" b="1" spc="23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алу</a:t>
            </a:r>
            <a:r>
              <a:rPr lang="ru-RU" sz="2400" spc="23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кезінде </a:t>
            </a:r>
            <a:r>
              <a:rPr lang="ru-RU" sz="2400" b="1" spc="23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міндетті</a:t>
            </a:r>
            <a:r>
              <a:rPr lang="ru-RU" sz="2400" spc="23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болып табылады</a:t>
            </a:r>
            <a:endParaRPr lang="ru-RU" sz="2400" b="1" spc="23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548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7EDB028C-F1E4-95C4-3F30-002874A5A8C1}"/>
              </a:ext>
            </a:extLst>
          </p:cNvPr>
          <p:cNvSpPr txBox="1"/>
          <p:nvPr/>
        </p:nvSpPr>
        <p:spPr>
          <a:xfrm>
            <a:off x="651214" y="5850701"/>
            <a:ext cx="10772583" cy="985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Барлығы</a:t>
            </a:r>
            <a:r>
              <a:rPr lang="ru-RU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45-50 </a:t>
            </a:r>
            <a:r>
              <a:rPr lang="kk-KZ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күн </a:t>
            </a:r>
            <a:r>
              <a:rPr lang="en-US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kk-KZ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                                     </a:t>
            </a:r>
            <a:r>
              <a:rPr lang="ru-RU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Барлығы</a:t>
            </a:r>
            <a:r>
              <a:rPr lang="ru-RU" sz="24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:</a:t>
            </a:r>
            <a:r>
              <a:rPr lang="ru-RU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29</a:t>
            </a:r>
            <a:r>
              <a:rPr lang="ru-RU" sz="24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4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күн</a:t>
            </a:r>
            <a:endParaRPr lang="ru-RU" sz="2400" dirty="0"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C21CD3B-B689-ACFA-71EF-E65B68C24F3C}"/>
              </a:ext>
            </a:extLst>
          </p:cNvPr>
          <p:cNvSpPr/>
          <p:nvPr/>
        </p:nvSpPr>
        <p:spPr>
          <a:xfrm flipV="1">
            <a:off x="6061283" y="6332434"/>
            <a:ext cx="5391129" cy="51741"/>
          </a:xfrm>
          <a:prstGeom prst="rect">
            <a:avLst/>
          </a:prstGeom>
          <a:solidFill>
            <a:srgbClr val="0058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2459A5F-6109-B2B6-8473-2B2D52E2DFDB}"/>
              </a:ext>
            </a:extLst>
          </p:cNvPr>
          <p:cNvSpPr/>
          <p:nvPr/>
        </p:nvSpPr>
        <p:spPr>
          <a:xfrm flipV="1">
            <a:off x="651214" y="6337650"/>
            <a:ext cx="4862622" cy="465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3451162-B1FB-7AB7-114B-71EBE1F00DF1}"/>
              </a:ext>
            </a:extLst>
          </p:cNvPr>
          <p:cNvSpPr/>
          <p:nvPr/>
        </p:nvSpPr>
        <p:spPr>
          <a:xfrm>
            <a:off x="6061284" y="904977"/>
            <a:ext cx="5362514" cy="766041"/>
          </a:xfrm>
          <a:prstGeom prst="rect">
            <a:avLst/>
          </a:prstGeom>
          <a:solidFill>
            <a:srgbClr val="00588F"/>
          </a:solidFill>
        </p:spPr>
        <p:txBody>
          <a:bodyPr wrap="square" lIns="124395" tIns="62197" rIns="124395" bIns="62197">
            <a:spAutoFit/>
          </a:bodyPr>
          <a:lstStyle>
            <a:defPPr>
              <a:defRPr lang="ru-K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РЕЙТИНГТІК-БАЛДЫҚ ЖҮЙЕ ПАЙДАЛАНЫЛАТЫН КОНКУРС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AEFAB2-B728-C4B8-F0DD-9509BC289D8A}"/>
              </a:ext>
            </a:extLst>
          </p:cNvPr>
          <p:cNvSpPr txBox="1"/>
          <p:nvPr/>
        </p:nvSpPr>
        <p:spPr>
          <a:xfrm>
            <a:off x="622598" y="1848790"/>
            <a:ext cx="4862622" cy="3982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Жария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талқылаулар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: 5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жұмыс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күні</a:t>
            </a:r>
            <a:endParaRPr lang="ru-RU" sz="20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Өтінімдерді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қабылдау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: 15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күнтізбелік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күн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Конкурстық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өтінімдерді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қарау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: 10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жұмыс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күні</a:t>
            </a:r>
            <a:endParaRPr lang="ru-RU" sz="20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Конкурстық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өтінімдерді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сәйкестендіру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:  3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жұмыс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күні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Өтінімдерді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қайта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қарау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: 5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жұмыс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күні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Шағым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беру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мерзімі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: 5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жұмыс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күні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CF552A2-A538-CCDB-1E39-227817A5E881}"/>
              </a:ext>
            </a:extLst>
          </p:cNvPr>
          <p:cNvSpPr/>
          <p:nvPr/>
        </p:nvSpPr>
        <p:spPr>
          <a:xfrm>
            <a:off x="622598" y="904977"/>
            <a:ext cx="4862622" cy="8686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7DBB08-554B-0B1E-6C43-61A65EBEDA90}"/>
              </a:ext>
            </a:extLst>
          </p:cNvPr>
          <p:cNvSpPr txBox="1"/>
          <p:nvPr/>
        </p:nvSpPr>
        <p:spPr>
          <a:xfrm>
            <a:off x="1679692" y="1139238"/>
            <a:ext cx="27385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АШЫҚ КОНКУРС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30FECE-B2B0-6081-9321-1FFF1191646B}"/>
              </a:ext>
            </a:extLst>
          </p:cNvPr>
          <p:cNvSpPr txBox="1"/>
          <p:nvPr/>
        </p:nvSpPr>
        <p:spPr>
          <a:xfrm>
            <a:off x="6061282" y="1904086"/>
            <a:ext cx="5362513" cy="2520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Конкурстық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құжаттаманың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жобасын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талқылау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: 14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күнтізбелік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күн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Өтінімдерді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қабылдау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және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автоматты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түрде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жіберу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: 15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күнтізбелік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күн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Жеңімпазды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автоматты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түрде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анықтау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8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</a:t>
            </a:r>
            <a:r>
              <a:rPr lang="ru-RU" sz="1800" i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критерийлер</a:t>
            </a:r>
            <a:r>
              <a:rPr lang="ru-RU" sz="18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800" i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бойынша</a:t>
            </a:r>
            <a:r>
              <a:rPr lang="ru-RU" sz="18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800" i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жұмыс</a:t>
            </a:r>
            <a:r>
              <a:rPr lang="ru-RU" sz="18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800" i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тәжірибесі</a:t>
            </a:r>
            <a:r>
              <a:rPr lang="ru-RU" sz="18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</a:t>
            </a:r>
            <a:r>
              <a:rPr lang="kk-KZ" sz="18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ТСК</a:t>
            </a:r>
            <a:r>
              <a:rPr lang="en-US" sz="18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800" i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және</a:t>
            </a:r>
            <a:r>
              <a:rPr lang="ru-RU" sz="18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800" i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т.б</a:t>
            </a:r>
            <a:r>
              <a:rPr lang="ru-RU" sz="18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.)</a:t>
            </a:r>
            <a:endParaRPr lang="ru-RU" sz="1800" i="1" dirty="0"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73BC08D-B274-456F-B835-E82984B4466C}"/>
              </a:ext>
            </a:extLst>
          </p:cNvPr>
          <p:cNvSpPr txBox="1">
            <a:spLocks/>
          </p:cNvSpPr>
          <p:nvPr/>
        </p:nvSpPr>
        <p:spPr>
          <a:xfrm>
            <a:off x="190550" y="114427"/>
            <a:ext cx="884827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122">
              <a:tabLst>
                <a:tab pos="206508" algn="l"/>
              </a:tabLst>
              <a:defRPr/>
            </a:pPr>
            <a:r>
              <a:rPr lang="ru-RU" sz="2000" b="1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САТЫП АЛУДЫҢ ЖАҢА ТӘСІЛІНІҢ АРТЫҚШЫЛЫҚТАРЫ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6132C9-FA5F-4733-AEDA-B5041DD1C790}"/>
              </a:ext>
            </a:extLst>
          </p:cNvPr>
          <p:cNvSpPr txBox="1"/>
          <p:nvPr/>
        </p:nvSpPr>
        <p:spPr>
          <a:xfrm>
            <a:off x="11683855" y="656821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475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: усеченные противолежащие углы 47">
            <a:extLst>
              <a:ext uri="{FF2B5EF4-FFF2-40B4-BE49-F238E27FC236}">
                <a16:creationId xmlns:a16="http://schemas.microsoft.com/office/drawing/2014/main" id="{855B2738-3840-46C5-ADF3-634B44CF9749}"/>
              </a:ext>
            </a:extLst>
          </p:cNvPr>
          <p:cNvSpPr/>
          <p:nvPr/>
        </p:nvSpPr>
        <p:spPr>
          <a:xfrm>
            <a:off x="406573" y="860718"/>
            <a:ext cx="5472609" cy="655360"/>
          </a:xfrm>
          <a:prstGeom prst="snip2DiagRect">
            <a:avLst/>
          </a:prstGeom>
          <a:solidFill>
            <a:srgbClr val="D9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БОЛҒАН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ADB031F-2D41-40ED-BEEC-4F86A0DCEDC5}"/>
              </a:ext>
            </a:extLst>
          </p:cNvPr>
          <p:cNvSpPr/>
          <p:nvPr/>
        </p:nvSpPr>
        <p:spPr>
          <a:xfrm>
            <a:off x="479061" y="1663167"/>
            <a:ext cx="5187317" cy="48432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ADB031F-2D41-40ED-BEEC-4F86A0DCEDC5}"/>
              </a:ext>
            </a:extLst>
          </p:cNvPr>
          <p:cNvSpPr/>
          <p:nvPr/>
        </p:nvSpPr>
        <p:spPr>
          <a:xfrm>
            <a:off x="6019320" y="1627277"/>
            <a:ext cx="6042462" cy="48432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3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396068-5F70-9842-F09D-8206D4AF38A1}"/>
              </a:ext>
            </a:extLst>
          </p:cNvPr>
          <p:cNvSpPr/>
          <p:nvPr/>
        </p:nvSpPr>
        <p:spPr>
          <a:xfrm flipV="1">
            <a:off x="6019320" y="6430846"/>
            <a:ext cx="6074080" cy="45719"/>
          </a:xfrm>
          <a:prstGeom prst="rect">
            <a:avLst/>
          </a:prstGeom>
          <a:solidFill>
            <a:srgbClr val="0058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AE4823-5446-A8FB-CF9E-4E40974E19E5}"/>
              </a:ext>
            </a:extLst>
          </p:cNvPr>
          <p:cNvSpPr/>
          <p:nvPr/>
        </p:nvSpPr>
        <p:spPr>
          <a:xfrm flipV="1">
            <a:off x="405736" y="6408670"/>
            <a:ext cx="5268322" cy="618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3F5BF4-A10D-4C97-8AF3-1A8A734EFB3C}"/>
              </a:ext>
            </a:extLst>
          </p:cNvPr>
          <p:cNvSpPr/>
          <p:nvPr/>
        </p:nvSpPr>
        <p:spPr>
          <a:xfrm>
            <a:off x="118542" y="-229559"/>
            <a:ext cx="7307977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088364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1800"/>
              </a:spcAft>
              <a:buClr>
                <a:srgbClr val="00588F"/>
              </a:buClr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</a:p>
        </p:txBody>
      </p:sp>
      <p:sp>
        <p:nvSpPr>
          <p:cNvPr id="18" name="Прямоугольник: усеченные противолежащие углы 47">
            <a:extLst>
              <a:ext uri="{FF2B5EF4-FFF2-40B4-BE49-F238E27FC236}">
                <a16:creationId xmlns:a16="http://schemas.microsoft.com/office/drawing/2014/main" id="{421863E1-714C-496B-B401-096F1A253FC8}"/>
              </a:ext>
            </a:extLst>
          </p:cNvPr>
          <p:cNvSpPr/>
          <p:nvPr/>
        </p:nvSpPr>
        <p:spPr>
          <a:xfrm>
            <a:off x="6095206" y="852225"/>
            <a:ext cx="5887129" cy="651034"/>
          </a:xfrm>
          <a:prstGeom prst="snip2DiagRect">
            <a:avLst/>
          </a:prstGeom>
          <a:solidFill>
            <a:srgbClr val="005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4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БОЛДЫ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8" name="Стрелка: вправо 21">
            <a:extLst>
              <a:ext uri="{FF2B5EF4-FFF2-40B4-BE49-F238E27FC236}">
                <a16:creationId xmlns:a16="http://schemas.microsoft.com/office/drawing/2014/main" id="{3A58B5AE-3DA9-47CE-84F9-D92CD65C47EE}"/>
              </a:ext>
            </a:extLst>
          </p:cNvPr>
          <p:cNvSpPr/>
          <p:nvPr/>
        </p:nvSpPr>
        <p:spPr>
          <a:xfrm>
            <a:off x="5694062" y="3367476"/>
            <a:ext cx="426148" cy="431117"/>
          </a:xfrm>
          <a:prstGeom prst="rightArrow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FF81E9-6346-4EFE-A3A4-B456DF6187C8}"/>
              </a:ext>
            </a:extLst>
          </p:cNvPr>
          <p:cNvSpPr txBox="1"/>
          <p:nvPr/>
        </p:nvSpPr>
        <p:spPr>
          <a:xfrm>
            <a:off x="457668" y="4335298"/>
            <a:ext cx="3833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FB2F8FE-0E8E-4576-8268-FA4222D49D99}"/>
              </a:ext>
            </a:extLst>
          </p:cNvPr>
          <p:cNvSpPr txBox="1"/>
          <p:nvPr/>
        </p:nvSpPr>
        <p:spPr>
          <a:xfrm>
            <a:off x="6095206" y="4979858"/>
            <a:ext cx="59873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588F"/>
              </a:buClr>
              <a:defRPr/>
            </a:pPr>
            <a:r>
              <a:rPr lang="kk-KZ" sz="2000" dirty="0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</a:rPr>
              <a:t>Біліктілікке сәйкес келетін жалғыз өнім берушімен </a:t>
            </a:r>
            <a:r>
              <a:rPr lang="kk-KZ" sz="2000" b="1" dirty="0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</a:rPr>
              <a:t>шарт жасасу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EFF81E9-6346-4EFE-A3A4-B456DF6187C8}"/>
              </a:ext>
            </a:extLst>
          </p:cNvPr>
          <p:cNvSpPr txBox="1"/>
          <p:nvPr/>
        </p:nvSpPr>
        <p:spPr>
          <a:xfrm>
            <a:off x="549007" y="4979858"/>
            <a:ext cx="51678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kk-KZ" sz="2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Біліктілікке сәйкес келетін жалғыз өнім берушінің сатып алуына қатысқан жағдайда сатып алуды </a:t>
            </a:r>
            <a:r>
              <a:rPr lang="kk-KZ" sz="20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қайтадан жүзеге асыру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5" name="Стрелка: вправо 21">
            <a:extLst>
              <a:ext uri="{FF2B5EF4-FFF2-40B4-BE49-F238E27FC236}">
                <a16:creationId xmlns:a16="http://schemas.microsoft.com/office/drawing/2014/main" id="{3A58B5AE-3DA9-47CE-84F9-D92CD65C47EE}"/>
              </a:ext>
            </a:extLst>
          </p:cNvPr>
          <p:cNvSpPr/>
          <p:nvPr/>
        </p:nvSpPr>
        <p:spPr>
          <a:xfrm>
            <a:off x="5668590" y="5017402"/>
            <a:ext cx="411644" cy="431117"/>
          </a:xfrm>
          <a:prstGeom prst="rightArrow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Стрелка: вправо 21">
            <a:extLst>
              <a:ext uri="{FF2B5EF4-FFF2-40B4-BE49-F238E27FC236}">
                <a16:creationId xmlns:a16="http://schemas.microsoft.com/office/drawing/2014/main" id="{3A58B5AE-3DA9-47CE-84F9-D92CD65C47EE}"/>
              </a:ext>
            </a:extLst>
          </p:cNvPr>
          <p:cNvSpPr/>
          <p:nvPr/>
        </p:nvSpPr>
        <p:spPr>
          <a:xfrm>
            <a:off x="5691000" y="1716055"/>
            <a:ext cx="411644" cy="431117"/>
          </a:xfrm>
          <a:prstGeom prst="rightArrow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167036-9288-4A54-AC54-34671DAF18FA}"/>
              </a:ext>
            </a:extLst>
          </p:cNvPr>
          <p:cNvSpPr txBox="1"/>
          <p:nvPr/>
        </p:nvSpPr>
        <p:spPr>
          <a:xfrm>
            <a:off x="485865" y="1681033"/>
            <a:ext cx="52087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kk-KZ" sz="2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Бұрын сыбайлас жемқорлық қылмыс жасаған өнім берушілердің сатып алуға қатысуына байланысты шектеулер жоқ</a:t>
            </a:r>
            <a:endParaRPr kumimoji="0" lang="kk-K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B0604020202020204" charset="0"/>
              <a:ea typeface="Roboto Condensed" panose="020B0604020202020204" charset="0"/>
              <a:cs typeface="Roboto Condensed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F374DC-7D2B-46A1-BA96-3C4BD3116EAC}"/>
              </a:ext>
            </a:extLst>
          </p:cNvPr>
          <p:cNvSpPr txBox="1"/>
          <p:nvPr/>
        </p:nvSpPr>
        <p:spPr>
          <a:xfrm>
            <a:off x="6047517" y="1673203"/>
            <a:ext cx="59394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000" dirty="0" err="1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00000000000000000" pitchFamily="2" charset="0"/>
              </a:rPr>
              <a:t>Егер</a:t>
            </a:r>
            <a:r>
              <a:rPr lang="ru-RU" sz="2000" dirty="0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00000000000000000" pitchFamily="2" charset="0"/>
              </a:rPr>
              <a:t>оның</a:t>
            </a:r>
            <a:r>
              <a:rPr lang="ru-RU" sz="2000" dirty="0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00000000000000000" pitchFamily="2" charset="0"/>
              </a:rPr>
              <a:t>басшысы</a:t>
            </a:r>
            <a:r>
              <a:rPr lang="ru-RU" sz="2000" dirty="0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00000000000000000" pitchFamily="2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00000000000000000" pitchFamily="2" charset="0"/>
              </a:rPr>
              <a:t>құрылтайшысы</a:t>
            </a:r>
            <a:r>
              <a:rPr lang="ru-RU" sz="2000" dirty="0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00000000000000000" pitchFamily="2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00000000000000000" pitchFamily="2" charset="0"/>
              </a:rPr>
              <a:t>бұрын</a:t>
            </a:r>
            <a:r>
              <a:rPr lang="ru-RU" sz="2000" b="1" dirty="0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00000000000000000" pitchFamily="2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00000000000000000" pitchFamily="2" charset="0"/>
              </a:rPr>
              <a:t>сыбайлас</a:t>
            </a:r>
            <a:r>
              <a:rPr lang="ru-RU" sz="2000" b="1" dirty="0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00000000000000000" pitchFamily="2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00000000000000000" pitchFamily="2" charset="0"/>
              </a:rPr>
              <a:t>жемқорлық</a:t>
            </a:r>
            <a:r>
              <a:rPr lang="ru-RU" sz="2000" b="1" dirty="0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00000000000000000" pitchFamily="2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00000000000000000" pitchFamily="2" charset="0"/>
              </a:rPr>
              <a:t>қылмыс</a:t>
            </a:r>
            <a:r>
              <a:rPr lang="ru-RU" sz="2000" b="1" dirty="0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00000000000000000" pitchFamily="2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00000000000000000" pitchFamily="2" charset="0"/>
              </a:rPr>
              <a:t>жасаса</a:t>
            </a:r>
            <a:r>
              <a:rPr lang="ru-RU" sz="2000" dirty="0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00000000000000000" pitchFamily="2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00000000000000000" pitchFamily="2" charset="0"/>
              </a:rPr>
              <a:t>әлеуетті</a:t>
            </a:r>
            <a:r>
              <a:rPr lang="ru-RU" sz="2000" dirty="0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00000000000000000" pitchFamily="2" charset="0"/>
              </a:rPr>
              <a:t>өнім</a:t>
            </a:r>
            <a:r>
              <a:rPr lang="ru-RU" sz="2000" dirty="0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00000000000000000" pitchFamily="2" charset="0"/>
              </a:rPr>
              <a:t>берушінің</a:t>
            </a:r>
            <a:r>
              <a:rPr lang="ru-RU" sz="2000" dirty="0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00000000000000000" pitchFamily="2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00000000000000000" pitchFamily="2" charset="0"/>
              </a:rPr>
              <a:t>өткізілетін</a:t>
            </a:r>
            <a:r>
              <a:rPr lang="ru-RU" sz="2000" b="1" dirty="0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00000000000000000" pitchFamily="2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00000000000000000" pitchFamily="2" charset="0"/>
              </a:rPr>
              <a:t>сатып</a:t>
            </a:r>
            <a:r>
              <a:rPr lang="ru-RU" sz="2000" b="1" dirty="0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00000000000000000" pitchFamily="2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00000000000000000" pitchFamily="2" charset="0"/>
              </a:rPr>
              <a:t>алуға</a:t>
            </a:r>
            <a:r>
              <a:rPr lang="ru-RU" sz="2000" b="1" dirty="0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00000000000000000" pitchFamily="2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00000000000000000" pitchFamily="2" charset="0"/>
              </a:rPr>
              <a:t>қатысуға</a:t>
            </a:r>
            <a:r>
              <a:rPr lang="ru-RU" sz="2000" b="1" dirty="0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00000000000000000" pitchFamily="2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00000000000000000" pitchFamily="2" charset="0"/>
              </a:rPr>
              <a:t>құқығы</a:t>
            </a:r>
            <a:r>
              <a:rPr lang="ru-RU" sz="2000" b="1" dirty="0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00000000000000000" pitchFamily="2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Roboto Condensed" panose="020B0604020202020204" charset="0"/>
                <a:ea typeface="Roboto Condensed" panose="020B0604020202020204" charset="0"/>
                <a:cs typeface="Roboto Condensed" panose="02000000000000000000" pitchFamily="2" charset="0"/>
              </a:rPr>
              <a:t>жоқ</a:t>
            </a:r>
            <a:endParaRPr kumimoji="0" lang="kk-K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B0604020202020204" charset="0"/>
              <a:ea typeface="Roboto Condensed" panose="020B0604020202020204" charset="0"/>
              <a:cs typeface="Roboto Condensed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BFD1EA-020A-4CA7-A10D-9627EE672B10}"/>
              </a:ext>
            </a:extLst>
          </p:cNvPr>
          <p:cNvSpPr txBox="1"/>
          <p:nvPr/>
        </p:nvSpPr>
        <p:spPr>
          <a:xfrm>
            <a:off x="550877" y="3297068"/>
            <a:ext cx="51513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ТЖ </a:t>
            </a:r>
            <a:r>
              <a:rPr lang="ru-RU" sz="2000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салдарын</a:t>
            </a:r>
            <a:r>
              <a:rPr lang="ru-RU" sz="2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оқшаулау</a:t>
            </a:r>
            <a:r>
              <a:rPr lang="ru-RU" sz="20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және</a:t>
            </a:r>
            <a:r>
              <a:rPr lang="ru-RU" sz="20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жою</a:t>
            </a:r>
            <a:r>
              <a:rPr lang="ru-RU" sz="20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үшін</a:t>
            </a:r>
            <a:r>
              <a:rPr lang="ru-RU" sz="2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қажетті</a:t>
            </a:r>
            <a:r>
              <a:rPr lang="ru-RU" sz="2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тауарларды</a:t>
            </a:r>
            <a:r>
              <a:rPr lang="ru-RU" sz="2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жұмыстар</a:t>
            </a:r>
            <a:r>
              <a:rPr lang="ru-RU" sz="2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мен </a:t>
            </a:r>
            <a:r>
              <a:rPr lang="ru-RU" sz="2000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қызметтерді</a:t>
            </a:r>
            <a:r>
              <a:rPr lang="ru-RU" sz="2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бір</a:t>
            </a:r>
            <a:r>
              <a:rPr lang="ru-RU" sz="2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көзден</a:t>
            </a:r>
            <a:r>
              <a:rPr lang="ru-RU" sz="2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сатып</a:t>
            </a:r>
            <a:r>
              <a:rPr lang="ru-RU" sz="2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алу</a:t>
            </a:r>
            <a:endParaRPr kumimoji="0" lang="kk-K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B0604020202020204" charset="0"/>
              <a:ea typeface="Roboto Condensed" panose="020B0604020202020204" charset="0"/>
              <a:cs typeface="Roboto Condensed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C6A409-F7AF-49D9-B1EC-8547CC0C1AF7}"/>
              </a:ext>
            </a:extLst>
          </p:cNvPr>
          <p:cNvSpPr txBox="1"/>
          <p:nvPr/>
        </p:nvSpPr>
        <p:spPr>
          <a:xfrm>
            <a:off x="6137284" y="3319635"/>
            <a:ext cx="57970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000" b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Дағдарыстық</a:t>
            </a:r>
            <a:r>
              <a:rPr lang="ru-RU" sz="20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жағдайларды</a:t>
            </a:r>
            <a:r>
              <a:rPr lang="ru-RU" sz="20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</a:t>
            </a:r>
            <a:r>
              <a:rPr lang="ru-RU" sz="2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ТЖ </a:t>
            </a:r>
            <a:r>
              <a:rPr lang="ru-RU" sz="2000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салдарын</a:t>
            </a:r>
            <a:r>
              <a:rPr lang="ru-RU" sz="2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болдырмау</a:t>
            </a:r>
            <a:r>
              <a:rPr lang="ru-RU" sz="20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оқшаулау</a:t>
            </a:r>
            <a:r>
              <a:rPr lang="ru-RU" sz="2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және</a:t>
            </a:r>
            <a:r>
              <a:rPr lang="ru-RU" sz="2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жою</a:t>
            </a:r>
            <a:r>
              <a:rPr lang="ru-RU" sz="2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үшін</a:t>
            </a:r>
            <a:r>
              <a:rPr lang="ru-RU" sz="2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қажетті</a:t>
            </a:r>
            <a:r>
              <a:rPr lang="ru-RU" sz="2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тауарларды</a:t>
            </a:r>
            <a:r>
              <a:rPr lang="ru-RU" sz="2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жұмыстар</a:t>
            </a:r>
            <a:r>
              <a:rPr lang="ru-RU" sz="2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мен </a:t>
            </a:r>
            <a:r>
              <a:rPr lang="ru-RU" sz="2000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қызметтерді</a:t>
            </a:r>
            <a:r>
              <a:rPr lang="ru-RU" sz="2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бір</a:t>
            </a:r>
            <a:r>
              <a:rPr lang="ru-RU" sz="2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көзден</a:t>
            </a:r>
            <a:r>
              <a:rPr lang="ru-RU" sz="2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сатып</a:t>
            </a:r>
            <a:r>
              <a:rPr lang="ru-RU" sz="20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алу</a:t>
            </a:r>
            <a:endParaRPr kumimoji="0" lang="kk-K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B0604020202020204" charset="0"/>
              <a:ea typeface="Roboto Condensed" panose="020B0604020202020204" charset="0"/>
              <a:cs typeface="Roboto Condensed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123516-170D-43EE-95F4-B6D6383663FE}"/>
              </a:ext>
            </a:extLst>
          </p:cNvPr>
          <p:cNvSpPr txBox="1"/>
          <p:nvPr/>
        </p:nvSpPr>
        <p:spPr>
          <a:xfrm>
            <a:off x="11683855" y="656821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55F6131-EDA7-40F6-883D-F0EBE4DF0551}"/>
              </a:ext>
            </a:extLst>
          </p:cNvPr>
          <p:cNvSpPr txBox="1">
            <a:spLocks/>
          </p:cNvSpPr>
          <p:nvPr/>
        </p:nvSpPr>
        <p:spPr>
          <a:xfrm>
            <a:off x="219286" y="112977"/>
            <a:ext cx="1235664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65801">
              <a:buClr>
                <a:srgbClr val="002060"/>
              </a:buClr>
              <a:buSzPct val="100000"/>
              <a:defRPr/>
            </a:pPr>
            <a:r>
              <a:rPr lang="ru-RU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РӘСІМДЕРДІ ЖЕТІЛДІРУГЕ </a:t>
            </a:r>
            <a:r>
              <a:rPr lang="ru-RU" sz="2000" b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БАҒЫТТАЛҒАН ТӘСІЛДЕМЕЛЕР</a:t>
            </a:r>
            <a:endParaRPr lang="ru-RU" sz="2000" b="1" cap="small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88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Блок-схема: альтернативный процесс 40">
            <a:extLst>
              <a:ext uri="{FF2B5EF4-FFF2-40B4-BE49-F238E27FC236}">
                <a16:creationId xmlns:a16="http://schemas.microsoft.com/office/drawing/2014/main" id="{BB79479E-AD21-41B0-A17D-4ADB4F2520B3}"/>
              </a:ext>
            </a:extLst>
          </p:cNvPr>
          <p:cNvSpPr/>
          <p:nvPr/>
        </p:nvSpPr>
        <p:spPr>
          <a:xfrm>
            <a:off x="4509007" y="2910902"/>
            <a:ext cx="3453163" cy="1212669"/>
          </a:xfrm>
          <a:prstGeom prst="flowChartAlternateProcess">
            <a:avLst/>
          </a:prstGeom>
          <a:solidFill>
            <a:srgbClr val="00588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БІРЫҢҒАЙ САТЫП АЛУ ПОРТАЛЫ</a:t>
            </a:r>
          </a:p>
          <a:p>
            <a:pPr algn="ctr"/>
            <a:r>
              <a:rPr lang="ru-RU" sz="1600" i="1" kern="1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(қолданыстағы ақпараттық </a:t>
            </a:r>
            <a:r>
              <a:rPr lang="ru-RU" sz="1600" i="1" kern="10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жүйелерді</a:t>
            </a:r>
            <a:r>
              <a:rPr lang="ru-RU" sz="1600" i="1" kern="1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600" i="1" kern="10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өшірмей</a:t>
            </a:r>
            <a:r>
              <a:rPr lang="ru-RU" sz="1600" i="1" kern="1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</a:t>
            </a:r>
            <a:endParaRPr lang="ru-RU" sz="16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6" name="Блок-схема: альтернативный процесс 45">
            <a:extLst>
              <a:ext uri="{FF2B5EF4-FFF2-40B4-BE49-F238E27FC236}">
                <a16:creationId xmlns:a16="http://schemas.microsoft.com/office/drawing/2014/main" id="{4FA83E48-66FE-4EAC-8DCC-52089F461973}"/>
              </a:ext>
            </a:extLst>
          </p:cNvPr>
          <p:cNvSpPr/>
          <p:nvPr/>
        </p:nvSpPr>
        <p:spPr>
          <a:xfrm>
            <a:off x="9651218" y="1073990"/>
            <a:ext cx="2371399" cy="1110581"/>
          </a:xfrm>
          <a:prstGeom prst="flowChartAlternateProcess">
            <a:avLst/>
          </a:prstGeom>
          <a:solidFill>
            <a:srgbClr val="E3B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33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ТАПСЫРЫС БЕРУШ</a:t>
            </a:r>
            <a:r>
              <a:rPr lang="kk-KZ" sz="2133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І</a:t>
            </a:r>
            <a:endParaRPr lang="ru-RU" sz="2133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7" name="Блок-схема: альтернативный процесс 46">
            <a:extLst>
              <a:ext uri="{FF2B5EF4-FFF2-40B4-BE49-F238E27FC236}">
                <a16:creationId xmlns:a16="http://schemas.microsoft.com/office/drawing/2014/main" id="{1FB687C5-0432-45F0-A1BD-9D9F31302B73}"/>
              </a:ext>
            </a:extLst>
          </p:cNvPr>
          <p:cNvSpPr/>
          <p:nvPr/>
        </p:nvSpPr>
        <p:spPr>
          <a:xfrm>
            <a:off x="9651218" y="2363177"/>
            <a:ext cx="2371399" cy="1110581"/>
          </a:xfrm>
          <a:prstGeom prst="flowChartAlternateProcess">
            <a:avLst/>
          </a:prstGeom>
          <a:solidFill>
            <a:srgbClr val="E3B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133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ӨНІМ БЕРУШІ</a:t>
            </a:r>
            <a:endParaRPr lang="ru-RU" sz="2133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8" name="Блок-схема: альтернативный процесс 47">
            <a:extLst>
              <a:ext uri="{FF2B5EF4-FFF2-40B4-BE49-F238E27FC236}">
                <a16:creationId xmlns:a16="http://schemas.microsoft.com/office/drawing/2014/main" id="{E584CD4C-ACE0-4069-B867-E6D148DF047B}"/>
              </a:ext>
            </a:extLst>
          </p:cNvPr>
          <p:cNvSpPr/>
          <p:nvPr/>
        </p:nvSpPr>
        <p:spPr>
          <a:xfrm>
            <a:off x="9651218" y="3652364"/>
            <a:ext cx="2371399" cy="1110581"/>
          </a:xfrm>
          <a:prstGeom prst="flowChartAlternateProcess">
            <a:avLst/>
          </a:prstGeom>
          <a:solidFill>
            <a:srgbClr val="E3B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33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ДЕРЕКТЕРДІ ТҰТЫНУШЫЛАР</a:t>
            </a:r>
          </a:p>
        </p:txBody>
      </p:sp>
      <p:sp>
        <p:nvSpPr>
          <p:cNvPr id="49" name="Блок-схема: альтернативный процесс 48">
            <a:extLst>
              <a:ext uri="{FF2B5EF4-FFF2-40B4-BE49-F238E27FC236}">
                <a16:creationId xmlns:a16="http://schemas.microsoft.com/office/drawing/2014/main" id="{AE8B1547-ADB7-40F1-950A-8C6C394B069E}"/>
              </a:ext>
            </a:extLst>
          </p:cNvPr>
          <p:cNvSpPr/>
          <p:nvPr/>
        </p:nvSpPr>
        <p:spPr>
          <a:xfrm>
            <a:off x="9651218" y="4901126"/>
            <a:ext cx="2371399" cy="1110581"/>
          </a:xfrm>
          <a:prstGeom prst="flowChartAlternateProcess">
            <a:avLst/>
          </a:prstGeom>
          <a:solidFill>
            <a:srgbClr val="E3B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33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ҚАДАҒАЛАУ ОРГАНДАРЫ</a:t>
            </a:r>
          </a:p>
        </p:txBody>
      </p:sp>
      <p:cxnSp>
        <p:nvCxnSpPr>
          <p:cNvPr id="55" name="Соединитель: уступ 94">
            <a:extLst>
              <a:ext uri="{FF2B5EF4-FFF2-40B4-BE49-F238E27FC236}">
                <a16:creationId xmlns:a16="http://schemas.microsoft.com/office/drawing/2014/main" id="{47E7F564-B154-4602-B086-2EE9B60C7530}"/>
              </a:ext>
            </a:extLst>
          </p:cNvPr>
          <p:cNvCxnSpPr>
            <a:cxnSpLocks/>
            <a:stCxn id="46" idx="1"/>
            <a:endCxn id="41" idx="3"/>
          </p:cNvCxnSpPr>
          <p:nvPr/>
        </p:nvCxnSpPr>
        <p:spPr>
          <a:xfrm rot="10800000" flipV="1">
            <a:off x="7962170" y="1629281"/>
            <a:ext cx="1689048" cy="1887956"/>
          </a:xfrm>
          <a:prstGeom prst="bentConnector3">
            <a:avLst>
              <a:gd name="adj1" fmla="val 50000"/>
            </a:avLst>
          </a:prstGeom>
          <a:ln w="19050">
            <a:solidFill>
              <a:srgbClr val="D996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оединитель: уступ 95">
            <a:extLst>
              <a:ext uri="{FF2B5EF4-FFF2-40B4-BE49-F238E27FC236}">
                <a16:creationId xmlns:a16="http://schemas.microsoft.com/office/drawing/2014/main" id="{345CC9F7-5DB8-4B30-9D02-BE73E69D72E1}"/>
              </a:ext>
            </a:extLst>
          </p:cNvPr>
          <p:cNvCxnSpPr>
            <a:cxnSpLocks/>
            <a:stCxn id="49" idx="1"/>
            <a:endCxn id="41" idx="3"/>
          </p:cNvCxnSpPr>
          <p:nvPr/>
        </p:nvCxnSpPr>
        <p:spPr>
          <a:xfrm rot="10800000">
            <a:off x="7962170" y="3517237"/>
            <a:ext cx="1689048" cy="1939180"/>
          </a:xfrm>
          <a:prstGeom prst="bentConnector3">
            <a:avLst>
              <a:gd name="adj1" fmla="val 50000"/>
            </a:avLst>
          </a:prstGeom>
          <a:ln w="19050">
            <a:solidFill>
              <a:srgbClr val="D996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47C43EC3-191E-4BC6-862C-EBAA1F7DA61D}"/>
              </a:ext>
            </a:extLst>
          </p:cNvPr>
          <p:cNvCxnSpPr/>
          <p:nvPr/>
        </p:nvCxnSpPr>
        <p:spPr>
          <a:xfrm flipH="1">
            <a:off x="8806488" y="2891013"/>
            <a:ext cx="839076" cy="0"/>
          </a:xfrm>
          <a:prstGeom prst="line">
            <a:avLst/>
          </a:prstGeom>
          <a:ln w="19050">
            <a:solidFill>
              <a:srgbClr val="D996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9673AF44-7B90-4628-A7DC-1F686E90D13A}"/>
              </a:ext>
            </a:extLst>
          </p:cNvPr>
          <p:cNvCxnSpPr/>
          <p:nvPr/>
        </p:nvCxnSpPr>
        <p:spPr>
          <a:xfrm flipH="1">
            <a:off x="8806488" y="4168516"/>
            <a:ext cx="839076" cy="0"/>
          </a:xfrm>
          <a:prstGeom prst="line">
            <a:avLst/>
          </a:prstGeom>
          <a:ln w="19050">
            <a:solidFill>
              <a:srgbClr val="D996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Соединитель: уступ 89">
            <a:extLst>
              <a:ext uri="{FF2B5EF4-FFF2-40B4-BE49-F238E27FC236}">
                <a16:creationId xmlns:a16="http://schemas.microsoft.com/office/drawing/2014/main" id="{B3CC94F0-793E-4A9A-878A-BD68FC471ED3}"/>
              </a:ext>
            </a:extLst>
          </p:cNvPr>
          <p:cNvCxnSpPr>
            <a:cxnSpLocks/>
            <a:stCxn id="3" idx="3"/>
            <a:endCxn id="41" idx="1"/>
          </p:cNvCxnSpPr>
          <p:nvPr/>
        </p:nvCxnSpPr>
        <p:spPr>
          <a:xfrm>
            <a:off x="2710830" y="1689087"/>
            <a:ext cx="1798177" cy="1828150"/>
          </a:xfrm>
          <a:prstGeom prst="bentConnector3">
            <a:avLst>
              <a:gd name="adj1" fmla="val 50000"/>
            </a:avLst>
          </a:prstGeom>
          <a:ln w="19050">
            <a:solidFill>
              <a:srgbClr val="0058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Соединитель: уступ 90">
            <a:extLst>
              <a:ext uri="{FF2B5EF4-FFF2-40B4-BE49-F238E27FC236}">
                <a16:creationId xmlns:a16="http://schemas.microsoft.com/office/drawing/2014/main" id="{CCE12442-3BCC-459F-B780-B3A237136283}"/>
              </a:ext>
            </a:extLst>
          </p:cNvPr>
          <p:cNvCxnSpPr>
            <a:cxnSpLocks/>
            <a:stCxn id="5" idx="3"/>
            <a:endCxn id="41" idx="1"/>
          </p:cNvCxnSpPr>
          <p:nvPr/>
        </p:nvCxnSpPr>
        <p:spPr>
          <a:xfrm flipV="1">
            <a:off x="2705179" y="3517237"/>
            <a:ext cx="1803828" cy="1741553"/>
          </a:xfrm>
          <a:prstGeom prst="bentConnector3">
            <a:avLst>
              <a:gd name="adj1" fmla="val 50176"/>
            </a:avLst>
          </a:prstGeom>
          <a:ln w="19050">
            <a:solidFill>
              <a:srgbClr val="0058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BAAC7A84-F9D2-416B-9251-27D3BB04532D}"/>
              </a:ext>
            </a:extLst>
          </p:cNvPr>
          <p:cNvCxnSpPr>
            <a:cxnSpLocks/>
          </p:cNvCxnSpPr>
          <p:nvPr/>
        </p:nvCxnSpPr>
        <p:spPr>
          <a:xfrm>
            <a:off x="2705179" y="3517237"/>
            <a:ext cx="1733843" cy="0"/>
          </a:xfrm>
          <a:prstGeom prst="line">
            <a:avLst/>
          </a:prstGeom>
          <a:ln w="19050">
            <a:solidFill>
              <a:srgbClr val="0058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3862958" y="4228547"/>
            <a:ext cx="5256584" cy="1420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Clr>
                <a:srgbClr val="00588F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Жеткізушілер үшін біры</a:t>
            </a:r>
            <a:r>
              <a:rPr lang="kk-KZ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ңғай</a:t>
            </a:r>
            <a:r>
              <a:rPr lang="ru-RU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нүкте</a:t>
            </a:r>
          </a:p>
          <a:p>
            <a:pPr marL="285750" indent="-285750">
              <a:lnSpc>
                <a:spcPct val="130000"/>
              </a:lnSpc>
              <a:buClr>
                <a:srgbClr val="00588F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Тіркеудің және авторизацияның бірыңғай нүктесі</a:t>
            </a:r>
          </a:p>
          <a:p>
            <a:pPr marL="285750" indent="-285750">
              <a:lnSpc>
                <a:spcPct val="130000"/>
              </a:lnSpc>
              <a:buClr>
                <a:srgbClr val="00588F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Барлық сатып алуларға бірыңғай қолже</a:t>
            </a:r>
            <a:r>
              <a:rPr lang="ru-RU" sz="1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тімділік</a:t>
            </a:r>
          </a:p>
          <a:p>
            <a:pPr marL="285750" indent="-285750">
              <a:lnSpc>
                <a:spcPct val="130000"/>
              </a:lnSpc>
              <a:buClr>
                <a:srgbClr val="00588F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Қоғамдық бақылаудың бірыңғай нүктесі</a:t>
            </a: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A67A189D-A1E6-40DD-830E-8B2C996AF6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95" y="1788407"/>
            <a:ext cx="900375" cy="920279"/>
          </a:xfrm>
          <a:prstGeom prst="rect">
            <a:avLst/>
          </a:prstGeom>
        </p:spPr>
      </p:pic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9FAB6E0D-6B38-668B-1BA8-8553E7B6C211}"/>
              </a:ext>
            </a:extLst>
          </p:cNvPr>
          <p:cNvSpPr/>
          <p:nvPr/>
        </p:nvSpPr>
        <p:spPr>
          <a:xfrm>
            <a:off x="206001" y="1133796"/>
            <a:ext cx="2504829" cy="1110581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33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id="{FF51ECBE-8C36-F90B-1604-5143B9B33401}"/>
              </a:ext>
            </a:extLst>
          </p:cNvPr>
          <p:cNvSpPr/>
          <p:nvPr/>
        </p:nvSpPr>
        <p:spPr>
          <a:xfrm>
            <a:off x="202368" y="2935292"/>
            <a:ext cx="2504829" cy="1110581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33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id="{04067242-EB00-A8E4-C585-DFB6AF779D21}"/>
              </a:ext>
            </a:extLst>
          </p:cNvPr>
          <p:cNvSpPr/>
          <p:nvPr/>
        </p:nvSpPr>
        <p:spPr>
          <a:xfrm>
            <a:off x="200350" y="4703499"/>
            <a:ext cx="2504829" cy="1110581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33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52" y="3041419"/>
            <a:ext cx="1911020" cy="868322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704025" y="1939112"/>
            <a:ext cx="16544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Goszakup.gov.kz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8AB784-56FB-C4FA-6337-B5574846CE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43" y="1257140"/>
            <a:ext cx="690222" cy="699123"/>
          </a:xfrm>
          <a:prstGeom prst="rect">
            <a:avLst/>
          </a:prstGeom>
          <a:ln>
            <a:noFill/>
          </a:ln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3E7CD561-EBC0-4BA3-A30D-E58ACF320DD4}"/>
              </a:ext>
            </a:extLst>
          </p:cNvPr>
          <p:cNvSpPr txBox="1"/>
          <p:nvPr/>
        </p:nvSpPr>
        <p:spPr>
          <a:xfrm>
            <a:off x="11683855" y="656821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DDAE0C8-59DC-4BBB-97E0-D9E5A2FF7D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6574" y="5040209"/>
            <a:ext cx="2001849" cy="437162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B08E1783-07A7-46D5-A2AC-77A49541A15E}"/>
              </a:ext>
            </a:extLst>
          </p:cNvPr>
          <p:cNvSpPr txBox="1">
            <a:spLocks/>
          </p:cNvSpPr>
          <p:nvPr/>
        </p:nvSpPr>
        <p:spPr>
          <a:xfrm>
            <a:off x="190550" y="114427"/>
            <a:ext cx="9505056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65801">
              <a:buClr>
                <a:srgbClr val="002060"/>
              </a:buClr>
              <a:buSzPct val="100000"/>
              <a:defRPr/>
            </a:pPr>
            <a:r>
              <a:rPr lang="ru-RU" sz="2000" b="1" cap="small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БІРЫҢҒАЙ САТЫП АЛУ ПЛАТФОРМАСЫН ҚҰРУ</a:t>
            </a:r>
          </a:p>
        </p:txBody>
      </p:sp>
    </p:spTree>
    <p:extLst>
      <p:ext uri="{BB962C8B-B14F-4D97-AF65-F5344CB8AC3E}">
        <p14:creationId xmlns:p14="http://schemas.microsoft.com/office/powerpoint/2010/main" val="2856241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151692" y="7647159"/>
            <a:ext cx="306494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66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F76358-0F22-467A-AFB0-0F69B87BD3A5}"/>
              </a:ext>
            </a:extLst>
          </p:cNvPr>
          <p:cNvSpPr txBox="1"/>
          <p:nvPr/>
        </p:nvSpPr>
        <p:spPr>
          <a:xfrm>
            <a:off x="11683855" y="656821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2AF032C-4102-4E78-930B-EBB49A6BBCAE}"/>
              </a:ext>
            </a:extLst>
          </p:cNvPr>
          <p:cNvSpPr txBox="1">
            <a:spLocks/>
          </p:cNvSpPr>
          <p:nvPr/>
        </p:nvSpPr>
        <p:spPr>
          <a:xfrm>
            <a:off x="262558" y="49109"/>
            <a:ext cx="9505056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65801">
              <a:buClr>
                <a:srgbClr val="002060"/>
              </a:buClr>
              <a:buSzPct val="100000"/>
              <a:defRPr/>
            </a:pPr>
            <a:r>
              <a:rPr lang="kk-KZ" sz="2000" b="1" cap="small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ЖАҢА ЗАҢНЫҢ ҚАБЫЛДАНУЫНЫҢ ӘСЕРІ</a:t>
            </a:r>
            <a:endParaRPr lang="ru-RU" sz="2000" b="1" cap="small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B8248A4-A659-4DD5-AA70-0696DE17CC3D}"/>
              </a:ext>
            </a:extLst>
          </p:cNvPr>
          <p:cNvSpPr/>
          <p:nvPr/>
        </p:nvSpPr>
        <p:spPr>
          <a:xfrm>
            <a:off x="1944641" y="786573"/>
            <a:ext cx="9006250" cy="59533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ТАУАРЛАРДЫ, ЖҰМЫСТАР МЕН ҚЫЗМЕТТЕРДІ ЖЕДЕЛ САТЫП АЛУ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990DFDD-81CC-44A0-B684-0E4AF59D75C0}"/>
              </a:ext>
            </a:extLst>
          </p:cNvPr>
          <p:cNvSpPr/>
          <p:nvPr/>
        </p:nvSpPr>
        <p:spPr>
          <a:xfrm>
            <a:off x="1950056" y="1616151"/>
            <a:ext cx="9006251" cy="60447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САПА БАСЫМДЫҒЫ ҚАҒИДАТЫН ҚАМТАМАСЫЗ ЕТУ</a:t>
            </a:r>
            <a:endParaRPr lang="ru-RU" b="1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02FC0F4B-3746-49CC-BE26-09A9AD952AAC}"/>
              </a:ext>
            </a:extLst>
          </p:cNvPr>
          <p:cNvSpPr/>
          <p:nvPr/>
        </p:nvSpPr>
        <p:spPr>
          <a:xfrm>
            <a:off x="1945792" y="4170137"/>
            <a:ext cx="9014783" cy="604477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САТЫП АЛУДЫ ҚОҒАМДЫҚ БАҚЫЛАУ</a:t>
            </a:r>
            <a:endParaRPr lang="ru-RU" b="1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FA2CA24-D85E-41FC-B9EA-81D3F922C814}"/>
              </a:ext>
            </a:extLst>
          </p:cNvPr>
          <p:cNvSpPr/>
          <p:nvPr/>
        </p:nvSpPr>
        <p:spPr>
          <a:xfrm>
            <a:off x="1945791" y="2475942"/>
            <a:ext cx="9014783" cy="60447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САТЫП АЛУ ПРОЦЕСІН ЖЕҢІЛДЕТУ ЖӘНЕ ҚЫСҚАРТУ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AAF28563-DBC8-41AF-A448-6CCA177C8C0A}"/>
              </a:ext>
            </a:extLst>
          </p:cNvPr>
          <p:cNvSpPr/>
          <p:nvPr/>
        </p:nvSpPr>
        <p:spPr>
          <a:xfrm>
            <a:off x="1949090" y="3310346"/>
            <a:ext cx="9014783" cy="60447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ШАҒЫМДАРДЫҢ САНЫН АЗАЙТУ</a:t>
            </a:r>
            <a:endParaRPr lang="ru-RU" b="1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D1B228A6-02D6-4B39-9AAE-34C955454570}"/>
              </a:ext>
            </a:extLst>
          </p:cNvPr>
          <p:cNvSpPr/>
          <p:nvPr/>
        </p:nvSpPr>
        <p:spPr>
          <a:xfrm>
            <a:off x="1949286" y="5017846"/>
            <a:ext cx="9035799" cy="604477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ТОЛЫҚ АЯҚТАЛҒАН ҚҰРЫЛЫС ЖҮРГІЗУ МҮМКІНДІГІ</a:t>
            </a:r>
            <a:endParaRPr lang="ru-RU" b="1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AE4F3E75-8CA0-45D8-AFFF-A2B8D0F2F6EE}"/>
              </a:ext>
            </a:extLst>
          </p:cNvPr>
          <p:cNvSpPr/>
          <p:nvPr/>
        </p:nvSpPr>
        <p:spPr>
          <a:xfrm>
            <a:off x="1945792" y="5838432"/>
            <a:ext cx="9039293" cy="60447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САТЫП АЛУ РӘСІМДЕРІН ТОЛЫҚ АВТОМАТТАНДЫРУ</a:t>
            </a: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2B046AD2-F0FD-460C-A383-0025FBA39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75" y="611601"/>
            <a:ext cx="936104" cy="95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55E8CD4C-57AD-403C-9950-E62336805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1" y="1444608"/>
            <a:ext cx="936104" cy="95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60DA1EF4-D7C2-4195-A105-FA317FB78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1" y="2301973"/>
            <a:ext cx="936104" cy="95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EC9C601B-307C-4879-9331-7094B7C8A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1" y="3134980"/>
            <a:ext cx="936104" cy="95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3CD05160-7605-4E35-8FE4-76FA2EFB6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1" y="3992345"/>
            <a:ext cx="936104" cy="95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2CBB1893-C8BD-4E58-83F8-81C15FA32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44" y="4842039"/>
            <a:ext cx="936104" cy="95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C430DD5E-0FED-44FB-913C-F76D3D0C9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77" y="5705395"/>
            <a:ext cx="936104" cy="87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518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7E0706-2987-7374-FFC6-5AF51C2B2957}"/>
              </a:ext>
            </a:extLst>
          </p:cNvPr>
          <p:cNvSpPr txBox="1"/>
          <p:nvPr/>
        </p:nvSpPr>
        <p:spPr>
          <a:xfrm>
            <a:off x="3502918" y="1120696"/>
            <a:ext cx="7904874" cy="4042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90477" fontAlgn="base">
              <a:spcBef>
                <a:spcPct val="0"/>
              </a:spcBef>
              <a:spcAft>
                <a:spcPct val="0"/>
              </a:spcAft>
              <a:buClr>
                <a:srgbClr val="E7E6E6">
                  <a:lumMod val="75000"/>
                </a:srgbClr>
              </a:buClr>
              <a:defRPr/>
            </a:pPr>
            <a:r>
              <a:rPr lang="ru-RU" sz="20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«Мемлекеттік сатып алудың </a:t>
            </a:r>
            <a:r>
              <a:rPr lang="ru-RU" sz="2000" b="1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сапалы жаңа жүйесін </a:t>
            </a:r>
            <a:r>
              <a:rPr lang="ru-RU" sz="20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құру </a:t>
            </a:r>
            <a:r>
              <a:rPr lang="kk-KZ" sz="20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қажет</a:t>
            </a:r>
            <a:r>
              <a:rPr lang="ru-RU" sz="20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  <a:r>
              <a:rPr lang="ru-RU" sz="2000" i="1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i="1" dirty="0" err="1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Бағаның</a:t>
            </a:r>
            <a:r>
              <a:rPr lang="ru-RU" sz="2000" i="1" dirty="0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төмен</a:t>
            </a:r>
            <a:r>
              <a:rPr lang="ru-RU" sz="2000" i="1" dirty="0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болуы</a:t>
            </a:r>
            <a:r>
              <a:rPr lang="ru-RU" sz="2000" i="1" dirty="0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ғана</a:t>
            </a:r>
            <a:r>
              <a:rPr lang="ru-RU" sz="2000" i="1" dirty="0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емес</a:t>
            </a:r>
            <a:r>
              <a:rPr lang="ru-RU" sz="2000" i="1" dirty="0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тауарлар</a:t>
            </a:r>
            <a:r>
              <a:rPr lang="ru-RU" sz="2000" i="1" dirty="0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мен </a:t>
            </a:r>
            <a:r>
              <a:rPr lang="ru-RU" sz="2000" i="1" dirty="0" err="1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қызметтердің</a:t>
            </a:r>
            <a:r>
              <a:rPr lang="ru-RU" sz="2000" i="1" dirty="0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сапасы</a:t>
            </a:r>
            <a:r>
              <a:rPr lang="ru-RU" sz="2000" b="1" i="1" dirty="0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басты</a:t>
            </a:r>
            <a:r>
              <a:rPr lang="ru-RU" sz="2000" b="1" i="1" dirty="0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назарда</a:t>
            </a:r>
            <a:r>
              <a:rPr lang="ru-RU" sz="2000" b="1" i="1" dirty="0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болады</a:t>
            </a:r>
            <a:r>
              <a:rPr lang="ru-RU" sz="2000" i="1" dirty="0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.</a:t>
            </a:r>
            <a:endParaRPr lang="ru-RU" sz="2000" i="1" dirty="0"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i="1" dirty="0" err="1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Мемлекеттік</a:t>
            </a:r>
            <a:r>
              <a:rPr lang="ru-RU" sz="2000" i="1" dirty="0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және</a:t>
            </a:r>
            <a:r>
              <a:rPr lang="ru-RU" sz="2000" i="1" dirty="0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квазимемлекеттік</a:t>
            </a:r>
            <a:r>
              <a:rPr lang="ru-RU" sz="2000" i="1" dirty="0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сатып</a:t>
            </a:r>
            <a:r>
              <a:rPr lang="ru-RU" sz="2000" i="1" dirty="0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алуды</a:t>
            </a:r>
            <a:r>
              <a:rPr lang="ru-RU" sz="2000" i="1" dirty="0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бірыңғай</a:t>
            </a:r>
            <a:r>
              <a:rPr lang="ru-RU" sz="2000" b="1" i="1" dirty="0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платформаға</a:t>
            </a:r>
            <a:r>
              <a:rPr lang="ru-RU" sz="2000" b="1" i="1" dirty="0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көшіру</a:t>
            </a:r>
            <a:r>
              <a:rPr lang="ru-RU" sz="2000" i="1" dirty="0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қажет</a:t>
            </a:r>
            <a:r>
              <a:rPr lang="ru-RU" sz="2000" i="1" dirty="0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.</a:t>
            </a:r>
            <a:endParaRPr lang="ru-RU" sz="2000" i="1" dirty="0"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i="1" dirty="0" err="1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Осының</a:t>
            </a:r>
            <a:r>
              <a:rPr lang="ru-RU" sz="2000" i="1" dirty="0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бәрін</a:t>
            </a:r>
            <a:r>
              <a:rPr lang="ru-RU" sz="2000" i="1" dirty="0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жүзеге</a:t>
            </a:r>
            <a:r>
              <a:rPr lang="ru-RU" sz="2000" i="1" dirty="0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асыру</a:t>
            </a:r>
            <a:r>
              <a:rPr lang="ru-RU" sz="2000" i="1" dirty="0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үшін</a:t>
            </a:r>
            <a:r>
              <a:rPr lang="ru-RU" sz="2000" i="1" dirty="0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«</a:t>
            </a:r>
            <a:r>
              <a:rPr lang="ru-RU" sz="2000" i="1" dirty="0" err="1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Мемлекеттік</a:t>
            </a:r>
            <a:r>
              <a:rPr lang="ru-RU" sz="2000" i="1" dirty="0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сатып</a:t>
            </a:r>
            <a:r>
              <a:rPr lang="ru-RU" sz="2000" i="1" dirty="0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алу</a:t>
            </a:r>
            <a:r>
              <a:rPr lang="ru-RU" sz="2000" i="1" dirty="0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туралы</a:t>
            </a:r>
            <a:r>
              <a:rPr lang="ru-RU" sz="2000" i="1" dirty="0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» </a:t>
            </a:r>
            <a:r>
              <a:rPr lang="ru-RU" sz="2000" b="1" i="1" dirty="0" err="1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жаңа</a:t>
            </a:r>
            <a:r>
              <a:rPr lang="ru-RU" sz="2000" b="1" i="1" dirty="0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заң</a:t>
            </a:r>
            <a:r>
              <a:rPr lang="ru-RU" sz="2000" b="1" i="1" dirty="0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қабылдануға</a:t>
            </a:r>
            <a:r>
              <a:rPr lang="ru-RU" sz="2000" b="1" i="1" dirty="0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тиіс</a:t>
            </a:r>
            <a:r>
              <a:rPr lang="ru-RU" sz="2000" i="1" dirty="0">
                <a:solidFill>
                  <a:srgbClr val="212529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».</a:t>
            </a:r>
            <a:endParaRPr lang="ru-RU" sz="2000" i="1" dirty="0"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  <a:p>
            <a:pPr indent="268288" defTabSz="6904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E7E6E6">
                  <a:lumMod val="75000"/>
                </a:srgbClr>
              </a:buClr>
              <a:defRPr/>
            </a:pPr>
            <a:endParaRPr lang="ru-RU" sz="2000" i="1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6" name="Picture 23" descr="C:\Users\kazbekov_e\Downloads\dsc-8977-24_mediumThumb.png">
            <a:extLst>
              <a:ext uri="{FF2B5EF4-FFF2-40B4-BE49-F238E27FC236}">
                <a16:creationId xmlns:a16="http://schemas.microsoft.com/office/drawing/2014/main" id="{56BBC3E8-9D34-2FFB-9975-4A33408FDC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5" r="30231" b="6928"/>
          <a:stretch/>
        </p:blipFill>
        <p:spPr bwMode="auto">
          <a:xfrm>
            <a:off x="262558" y="1197546"/>
            <a:ext cx="311074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B29963-538D-4800-BE90-998D163D4E85}"/>
              </a:ext>
            </a:extLst>
          </p:cNvPr>
          <p:cNvSpPr txBox="1"/>
          <p:nvPr/>
        </p:nvSpPr>
        <p:spPr>
          <a:xfrm>
            <a:off x="11683855" y="6568219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69E2EC8-FF95-4384-9645-CF8F777D2D19}"/>
              </a:ext>
            </a:extLst>
          </p:cNvPr>
          <p:cNvSpPr txBox="1">
            <a:spLocks/>
          </p:cNvSpPr>
          <p:nvPr/>
        </p:nvSpPr>
        <p:spPr>
          <a:xfrm>
            <a:off x="242120" y="117426"/>
            <a:ext cx="1262183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1265801">
              <a:buClr>
                <a:srgbClr val="002060"/>
              </a:buClr>
              <a:buSzPct val="100000"/>
              <a:defRPr/>
            </a:pPr>
            <a:r>
              <a:rPr lang="ru-RU" sz="2000" b="1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МЕМЛЕКЕТ БАСШЫСЫНЫҢ 2022 ЖЫ</a:t>
            </a:r>
            <a:r>
              <a:rPr lang="kk-KZ" sz="2000" b="1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ЛДЫҢ</a:t>
            </a:r>
            <a:r>
              <a:rPr lang="ru-RU" sz="2000" b="1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1 ҚЫРКҮЙЕГІНДЕГІ ҚАЗАҚСТАН ХАЛҚЫНА ЖОЛДАУЫ</a:t>
            </a:r>
            <a:endParaRPr kumimoji="0" lang="ru-RU" sz="2000" b="1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237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2FD045D-6DF0-8CE1-B199-4AE05DF29752}"/>
              </a:ext>
            </a:extLst>
          </p:cNvPr>
          <p:cNvSpPr/>
          <p:nvPr/>
        </p:nvSpPr>
        <p:spPr>
          <a:xfrm rot="10800000">
            <a:off x="7806208" y="621483"/>
            <a:ext cx="4334195" cy="5946736"/>
          </a:xfrm>
          <a:prstGeom prst="rect">
            <a:avLst/>
          </a:prstGeom>
          <a:gradFill>
            <a:gsLst>
              <a:gs pos="0">
                <a:schemeClr val="bg1"/>
              </a:gs>
              <a:gs pos="79000">
                <a:srgbClr val="F9F9F9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40404" y="7901126"/>
            <a:ext cx="306494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6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83855" y="6568219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49C881-FFDA-C5C5-E3E7-A4F5F999E080}"/>
              </a:ext>
            </a:extLst>
          </p:cNvPr>
          <p:cNvSpPr txBox="1"/>
          <p:nvPr/>
        </p:nvSpPr>
        <p:spPr>
          <a:xfrm>
            <a:off x="275109" y="1197546"/>
            <a:ext cx="675620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7928" marR="0" lvl="0" indent="-342900" algn="l" defTabSz="9133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590"/>
              </a:buClr>
              <a:buSzTx/>
              <a:buFont typeface="Wingdings" panose="05000000000000000000" pitchFamily="2" charset="2"/>
              <a:buChar char="ü"/>
              <a:tabLst>
                <a:tab pos="275310" algn="l"/>
              </a:tabLst>
              <a:defRPr/>
            </a:pPr>
            <a:r>
              <a:rPr lang="kk-KZ" sz="2400" spc="-97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Мемлекеттік сатып алулар 100% цифрландырылған</a:t>
            </a:r>
          </a:p>
          <a:p>
            <a:pPr marL="797928" marR="0" lvl="0" indent="-342900" algn="l" defTabSz="9133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590"/>
              </a:buClr>
              <a:buSzTx/>
              <a:buFont typeface="Wingdings" panose="05000000000000000000" pitchFamily="2" charset="2"/>
              <a:buChar char="ü"/>
              <a:tabLst>
                <a:tab pos="275310" algn="l"/>
              </a:tabLst>
              <a:defRPr/>
            </a:pPr>
            <a:endParaRPr kumimoji="0" lang="ru-RU" sz="2400" b="0" i="0" u="none" strike="noStrike" kern="1200" cap="none" spc="-97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797928" lvl="0" indent="-342900" defTabSz="913382">
              <a:buClr>
                <a:srgbClr val="245590"/>
              </a:buClr>
              <a:buFont typeface="Wingdings" panose="05000000000000000000" pitchFamily="2" charset="2"/>
              <a:buChar char="ü"/>
              <a:tabLst>
                <a:tab pos="275310" algn="l"/>
              </a:tabLst>
              <a:defRPr/>
            </a:pPr>
            <a:r>
              <a:rPr lang="kk-KZ" sz="2400" spc="-97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Қазақстанның мемлекеттік сатып алу жүйесі халықаралық стандарттарға сәйкес келеді</a:t>
            </a:r>
          </a:p>
          <a:p>
            <a:pPr marL="797928" lvl="0" indent="-342900" defTabSz="913382">
              <a:buClr>
                <a:srgbClr val="245590"/>
              </a:buClr>
              <a:buFont typeface="Wingdings" panose="05000000000000000000" pitchFamily="2" charset="2"/>
              <a:buChar char="ü"/>
              <a:tabLst>
                <a:tab pos="275310" algn="l"/>
              </a:tabLst>
              <a:defRPr/>
            </a:pPr>
            <a:endParaRPr kumimoji="0" lang="ru-RU" sz="2400" b="0" i="0" u="none" strike="noStrike" kern="1200" cap="none" spc="-97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797928" marR="0" lvl="0" indent="-342900" algn="l" defTabSz="9133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590"/>
              </a:buClr>
              <a:buSzTx/>
              <a:buFont typeface="Wingdings" panose="05000000000000000000" pitchFamily="2" charset="2"/>
              <a:buChar char="ü"/>
              <a:tabLst>
                <a:tab pos="275310" algn="l"/>
              </a:tabLst>
              <a:defRPr/>
            </a:pPr>
            <a:r>
              <a:rPr kumimoji="0" lang="ru-RU" sz="2400" b="0" i="0" u="none" strike="noStrike" kern="1200" cap="none" spc="-97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Дүниежүзілік</a:t>
            </a:r>
            <a:r>
              <a:rPr kumimoji="0" lang="ru-RU" sz="2400" b="0" i="0" u="none" strike="noStrike" kern="120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Банк </a:t>
            </a:r>
            <a:r>
              <a:rPr kumimoji="0" lang="ru-RU" sz="2400" b="0" i="0" u="none" strike="noStrike" kern="1200" cap="none" spc="-97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Қазақстанның</a:t>
            </a:r>
            <a:r>
              <a:rPr kumimoji="0" lang="ru-RU" sz="2400" b="0" i="0" u="none" strike="noStrike" kern="120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kumimoji="0" lang="ru-RU" sz="2400" b="0" i="0" u="none" strike="noStrike" kern="1200" cap="none" spc="-97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электрондық</a:t>
            </a:r>
            <a:r>
              <a:rPr kumimoji="0" lang="ru-RU" sz="2400" b="0" i="0" u="none" strike="noStrike" kern="120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kumimoji="0" lang="ru-RU" sz="2400" b="0" i="0" u="none" strike="noStrike" kern="1200" cap="none" spc="-97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мемлекеттік</a:t>
            </a:r>
            <a:r>
              <a:rPr kumimoji="0" lang="ru-RU" sz="2400" b="0" i="0" u="none" strike="noStrike" kern="120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kumimoji="0" lang="ru-RU" sz="2400" b="0" i="0" u="none" strike="noStrike" kern="1200" cap="none" spc="-97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сатып</a:t>
            </a:r>
            <a:r>
              <a:rPr kumimoji="0" lang="ru-RU" sz="2400" b="0" i="0" u="none" strike="noStrike" kern="120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kumimoji="0" lang="ru-RU" sz="2400" b="0" i="0" u="none" strike="noStrike" kern="1200" cap="none" spc="-97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алу</a:t>
            </a:r>
            <a:r>
              <a:rPr kumimoji="0" lang="ru-RU" sz="2400" b="0" i="0" u="none" strike="noStrike" kern="1200" cap="none" spc="-97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kumimoji="0" lang="ru-RU" sz="2400" b="0" i="0" u="none" strike="noStrike" kern="1200" cap="none" spc="-97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жүйесін</a:t>
            </a:r>
            <a:r>
              <a:rPr kumimoji="0" lang="ru-RU" sz="2400" b="0" i="0" u="none" strike="noStrike" kern="1200" cap="none" spc="-97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kumimoji="0" lang="ru-RU" sz="2400" b="0" i="0" u="none" strike="noStrike" kern="1200" cap="none" spc="-97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әлемдегі</a:t>
            </a:r>
            <a:r>
              <a:rPr kumimoji="0" lang="ru-RU" sz="2400" b="0" i="0" u="none" strike="noStrike" kern="1200" cap="none" spc="-97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kumimoji="0" lang="ru-RU" sz="2400" b="0" i="0" u="none" strike="noStrike" kern="1200" cap="none" spc="-97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ең</a:t>
            </a:r>
            <a:r>
              <a:rPr kumimoji="0" lang="ru-RU" sz="2400" b="0" i="0" u="none" strike="noStrike" kern="1200" cap="none" spc="-97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kumimoji="0" lang="ru-RU" sz="2400" b="0" i="0" u="none" strike="noStrike" kern="1200" cap="none" spc="-97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үздіктердің</a:t>
            </a:r>
            <a:r>
              <a:rPr kumimoji="0" lang="ru-RU" sz="2400" b="0" i="0" u="none" strike="noStrike" kern="1200" cap="none" spc="-97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kumimoji="0" lang="ru-RU" sz="2400" b="0" i="0" u="none" strike="noStrike" kern="1200" cap="none" spc="-97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бірі</a:t>
            </a:r>
            <a:r>
              <a:rPr kumimoji="0" lang="ru-RU" sz="2400" b="0" i="0" u="none" strike="noStrike" kern="1200" cap="none" spc="-97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kumimoji="0" lang="ru-RU" sz="2400" b="0" i="0" u="none" strike="noStrike" kern="1200" cap="none" spc="-97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деп</a:t>
            </a:r>
            <a:r>
              <a:rPr kumimoji="0" lang="ru-RU" sz="2400" b="0" i="0" u="none" strike="noStrike" kern="1200" cap="none" spc="-97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kumimoji="0" lang="ru-RU" sz="2400" b="0" i="0" u="none" strike="noStrike" kern="1200" cap="none" spc="-97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таныды</a:t>
            </a:r>
            <a:endParaRPr kumimoji="0" lang="ru-RU" sz="2400" b="0" i="0" u="none" strike="noStrike" kern="1200" cap="none" spc="-97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797928" marR="0" lvl="0" indent="-342900" algn="l" defTabSz="9133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590"/>
              </a:buClr>
              <a:buSzTx/>
              <a:buFont typeface="Wingdings" panose="05000000000000000000" pitchFamily="2" charset="2"/>
              <a:buChar char="ü"/>
              <a:tabLst>
                <a:tab pos="275310" algn="l"/>
              </a:tabLst>
              <a:defRPr/>
            </a:pPr>
            <a:endParaRPr kumimoji="0" lang="ru-RU" sz="2400" b="0" i="0" u="none" strike="noStrike" kern="1200" cap="none" spc="-97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797928" lvl="0" indent="-342900" defTabSz="913382">
              <a:buClr>
                <a:srgbClr val="245590"/>
              </a:buClr>
              <a:buFont typeface="Wingdings" panose="05000000000000000000" pitchFamily="2" charset="2"/>
              <a:buChar char="ü"/>
              <a:tabLst>
                <a:tab pos="275310" algn="l"/>
              </a:tabLst>
              <a:defRPr/>
            </a:pPr>
            <a:r>
              <a:rPr lang="ru-RU" sz="2400" spc="-97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Қазақстан</a:t>
            </a:r>
            <a:r>
              <a:rPr lang="ru-RU" sz="2400" spc="-97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2400" spc="-97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Global Data Barometer </a:t>
            </a:r>
            <a:r>
              <a:rPr lang="ru-RU" sz="2400" spc="-97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сәйкес</a:t>
            </a:r>
            <a:r>
              <a:rPr lang="ru-RU" sz="2400" spc="-97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400" spc="-97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мемлекеттік</a:t>
            </a:r>
            <a:r>
              <a:rPr lang="ru-RU" sz="2400" spc="-97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400" spc="-97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сатып</a:t>
            </a:r>
            <a:r>
              <a:rPr lang="ru-RU" sz="2400" spc="-97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400" spc="-97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алулардың</a:t>
            </a:r>
            <a:r>
              <a:rPr lang="ru-RU" sz="2400" spc="-97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400" spc="-97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қолжетімділігінің</a:t>
            </a:r>
            <a:r>
              <a:rPr lang="ru-RU" sz="2400" spc="-97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400" spc="-97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әлемдік</a:t>
            </a:r>
            <a:r>
              <a:rPr lang="ru-RU" sz="2400" spc="-97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400" spc="-97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рейтингінде</a:t>
            </a:r>
            <a:r>
              <a:rPr lang="ru-RU" sz="2400" spc="-97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3-орынды </a:t>
            </a:r>
            <a:r>
              <a:rPr lang="ru-RU" sz="2400" spc="-97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иеленді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455028" marR="0" lvl="0" indent="0" algn="l" defTabSz="9133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5310" algn="l"/>
              </a:tabLst>
              <a:defRPr/>
            </a:pPr>
            <a:endParaRPr kumimoji="0" lang="ru-RU" sz="2400" b="0" i="0" u="none" strike="noStrike" kern="1200" cap="none" spc="-97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8" name="Рисунок 7" descr="Изображение выглядит как клавиатура, текст, Компьютерная клавиатура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534E82A4-B048-B744-9831-81CA7BAAB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09" y="1773611"/>
            <a:ext cx="4334194" cy="352839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676ABDD-03C2-4F30-99C0-2B56D83AE3F9}"/>
              </a:ext>
            </a:extLst>
          </p:cNvPr>
          <p:cNvSpPr txBox="1">
            <a:spLocks/>
          </p:cNvSpPr>
          <p:nvPr/>
        </p:nvSpPr>
        <p:spPr>
          <a:xfrm>
            <a:off x="190550" y="114427"/>
            <a:ext cx="884827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338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5310" algn="l"/>
              </a:tabLst>
              <a:defRPr/>
            </a:pP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ҚОЛДАНЫСТАҒЫ МЕМЛЕКЕТТІК САТЫП АЛУ ЖҮЙЕСІ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956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151692" y="7647159"/>
            <a:ext cx="306494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66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8582" y="765498"/>
            <a:ext cx="11593288" cy="557075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spcAft>
                <a:spcPts val="1800"/>
              </a:spcAft>
              <a:buClr>
                <a:srgbClr val="00588F"/>
              </a:buClr>
              <a:buFont typeface="Wingdings" panose="05000000000000000000" pitchFamily="2" charset="2"/>
              <a:buChar char="ü"/>
            </a:pPr>
            <a:r>
              <a:rPr lang="ru-RU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ЖЕКЕЛЕГЕН ТАУАРЛАР, ЖҰМЫСТАР МЕН ҚЫЗМЕТТЕРДІҢ САПАСЫНЫҢ ТӨМЕНДІГІ</a:t>
            </a:r>
          </a:p>
          <a:p>
            <a:pPr marL="342900" indent="-342900">
              <a:lnSpc>
                <a:spcPct val="200000"/>
              </a:lnSpc>
              <a:spcAft>
                <a:spcPts val="1800"/>
              </a:spcAft>
              <a:buClr>
                <a:srgbClr val="00588F"/>
              </a:buClr>
              <a:buFont typeface="Wingdings" panose="05000000000000000000" pitchFamily="2" charset="2"/>
              <a:buChar char="ü"/>
            </a:pPr>
            <a:r>
              <a:rPr lang="ru-RU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САТЫП АЛУ РӘСІМДЕРІНІҢ ШАМАДАН ТЫС РЕГЛАМЕНТТЕЛУІ ЖӘНЕ ҰЗАҚТЫҒЫ</a:t>
            </a:r>
          </a:p>
          <a:p>
            <a:pPr marL="342900" indent="-342900">
              <a:lnSpc>
                <a:spcPct val="200000"/>
              </a:lnSpc>
              <a:spcAft>
                <a:spcPts val="1800"/>
              </a:spcAft>
              <a:buClr>
                <a:srgbClr val="00588F"/>
              </a:buClr>
              <a:buFont typeface="Wingdings" panose="05000000000000000000" pitchFamily="2" charset="2"/>
              <a:buChar char="ü"/>
            </a:pPr>
            <a:r>
              <a:rPr lang="ru-RU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САТЫП АЛУЛАРДЫ ЖҮЗЕГЕ АСЫРУ БАРЫСЫНДА ЖЕДЕЛДІКТІҢ БОЛМАУЫ</a:t>
            </a:r>
          </a:p>
          <a:p>
            <a:pPr marL="342900" indent="-342900">
              <a:lnSpc>
                <a:spcPct val="200000"/>
              </a:lnSpc>
              <a:spcAft>
                <a:spcPts val="1800"/>
              </a:spcAft>
              <a:buClr>
                <a:srgbClr val="00588F"/>
              </a:buClr>
              <a:buFont typeface="Wingdings" panose="05000000000000000000" pitchFamily="2" charset="2"/>
              <a:buChar char="ü"/>
            </a:pPr>
            <a:r>
              <a:rPr lang="ru-RU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ҚҰРЫЛЫС НАРЫҒЫНЫҢ МОНОПОЛИЯСЫ</a:t>
            </a:r>
          </a:p>
          <a:p>
            <a:pPr marL="342900" indent="-342900">
              <a:lnSpc>
                <a:spcPct val="200000"/>
              </a:lnSpc>
              <a:spcAft>
                <a:spcPts val="1800"/>
              </a:spcAft>
              <a:buClr>
                <a:srgbClr val="00588F"/>
              </a:buClr>
              <a:buFont typeface="Wingdings" panose="05000000000000000000" pitchFamily="2" charset="2"/>
              <a:buChar char="ü"/>
            </a:pPr>
            <a:r>
              <a:rPr lang="ru-RU" sz="24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ӨНІМ БЕРУШІЛЕР ТАРАПЫНАН НЕГІЗСІЗ ШАҒЫМДАРДЫҢ БОЛУЫ</a:t>
            </a:r>
          </a:p>
          <a:p>
            <a:pPr>
              <a:lnSpc>
                <a:spcPct val="200000"/>
              </a:lnSpc>
              <a:spcAft>
                <a:spcPts val="1800"/>
              </a:spcAft>
              <a:buClr>
                <a:srgbClr val="00588F"/>
              </a:buClr>
            </a:pPr>
            <a:endParaRPr lang="ru-RU" sz="24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F76358-0F22-467A-AFB0-0F69B87BD3A5}"/>
              </a:ext>
            </a:extLst>
          </p:cNvPr>
          <p:cNvSpPr txBox="1"/>
          <p:nvPr/>
        </p:nvSpPr>
        <p:spPr>
          <a:xfrm>
            <a:off x="11683855" y="6568219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2AF032C-4102-4E78-930B-EBB49A6BBCAE}"/>
              </a:ext>
            </a:extLst>
          </p:cNvPr>
          <p:cNvSpPr txBox="1">
            <a:spLocks/>
          </p:cNvSpPr>
          <p:nvPr/>
        </p:nvSpPr>
        <p:spPr>
          <a:xfrm>
            <a:off x="190550" y="114427"/>
            <a:ext cx="9505056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65801">
              <a:buClr>
                <a:srgbClr val="002060"/>
              </a:buClr>
              <a:buSzPct val="100000"/>
              <a:defRPr/>
            </a:pPr>
            <a:r>
              <a:rPr lang="ru-RU" sz="2000" b="1" cap="small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ҚОЛДАНЫСТАҒЫ САТЫП АЛУ ЖҮЙЕСІНДЕГІ МӘСЕЛЕЛЕР </a:t>
            </a:r>
          </a:p>
        </p:txBody>
      </p:sp>
    </p:spTree>
    <p:extLst>
      <p:ext uri="{BB962C8B-B14F-4D97-AF65-F5344CB8AC3E}">
        <p14:creationId xmlns:p14="http://schemas.microsoft.com/office/powerpoint/2010/main" val="3496834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: усеченные противолежащие углы 47">
            <a:extLst>
              <a:ext uri="{FF2B5EF4-FFF2-40B4-BE49-F238E27FC236}">
                <a16:creationId xmlns:a16="http://schemas.microsoft.com/office/drawing/2014/main" id="{855B2738-3840-46C5-ADF3-634B44CF9749}"/>
              </a:ext>
            </a:extLst>
          </p:cNvPr>
          <p:cNvSpPr/>
          <p:nvPr/>
        </p:nvSpPr>
        <p:spPr>
          <a:xfrm>
            <a:off x="406574" y="860718"/>
            <a:ext cx="3833180" cy="655360"/>
          </a:xfrm>
          <a:prstGeom prst="snip2DiagRect">
            <a:avLst/>
          </a:prstGeom>
          <a:solidFill>
            <a:srgbClr val="D9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4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ШАРАЛАР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0" name="Прямоугольник: усеченные противолежащие углы 47">
            <a:extLst>
              <a:ext uri="{FF2B5EF4-FFF2-40B4-BE49-F238E27FC236}">
                <a16:creationId xmlns:a16="http://schemas.microsoft.com/office/drawing/2014/main" id="{855B2738-3840-46C5-ADF3-634B44CF9749}"/>
              </a:ext>
            </a:extLst>
          </p:cNvPr>
          <p:cNvSpPr/>
          <p:nvPr/>
        </p:nvSpPr>
        <p:spPr>
          <a:xfrm>
            <a:off x="4583038" y="909514"/>
            <a:ext cx="7399297" cy="651034"/>
          </a:xfrm>
          <a:prstGeom prst="snip2DiagRect">
            <a:avLst/>
          </a:prstGeom>
          <a:solidFill>
            <a:srgbClr val="005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k-KZ" sz="24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НӘТИЖЕСІ</a:t>
            </a:r>
            <a:endParaRPr lang="ru-RU" sz="2400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ADB031F-2D41-40ED-BEEC-4F86A0DCEDC5}"/>
              </a:ext>
            </a:extLst>
          </p:cNvPr>
          <p:cNvSpPr/>
          <p:nvPr/>
        </p:nvSpPr>
        <p:spPr>
          <a:xfrm>
            <a:off x="417031" y="1633483"/>
            <a:ext cx="3833180" cy="48432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ADB031F-2D41-40ED-BEEC-4F86A0DCEDC5}"/>
              </a:ext>
            </a:extLst>
          </p:cNvPr>
          <p:cNvSpPr/>
          <p:nvPr/>
        </p:nvSpPr>
        <p:spPr>
          <a:xfrm>
            <a:off x="4581020" y="1655337"/>
            <a:ext cx="7399298" cy="4821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3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396068-5F70-9842-F09D-8206D4AF38A1}"/>
              </a:ext>
            </a:extLst>
          </p:cNvPr>
          <p:cNvSpPr/>
          <p:nvPr/>
        </p:nvSpPr>
        <p:spPr>
          <a:xfrm flipV="1">
            <a:off x="4581020" y="6489135"/>
            <a:ext cx="7399298" cy="57119"/>
          </a:xfrm>
          <a:prstGeom prst="rect">
            <a:avLst/>
          </a:prstGeom>
          <a:solidFill>
            <a:srgbClr val="0058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AE4823-5446-A8FB-CF9E-4E40974E19E5}"/>
              </a:ext>
            </a:extLst>
          </p:cNvPr>
          <p:cNvSpPr/>
          <p:nvPr/>
        </p:nvSpPr>
        <p:spPr>
          <a:xfrm flipV="1">
            <a:off x="406574" y="6489136"/>
            <a:ext cx="3833180" cy="45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F70B26-E6D4-47EC-9812-490DC9B63217}"/>
              </a:ext>
            </a:extLst>
          </p:cNvPr>
          <p:cNvSpPr txBox="1"/>
          <p:nvPr/>
        </p:nvSpPr>
        <p:spPr>
          <a:xfrm>
            <a:off x="11683855" y="6568219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9BD7B88-BADC-4204-82CA-987A8348C59E}"/>
              </a:ext>
            </a:extLst>
          </p:cNvPr>
          <p:cNvSpPr txBox="1">
            <a:spLocks/>
          </p:cNvSpPr>
          <p:nvPr/>
        </p:nvSpPr>
        <p:spPr>
          <a:xfrm>
            <a:off x="46534" y="76773"/>
            <a:ext cx="1245738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1265801">
              <a:buClr>
                <a:srgbClr val="002060"/>
              </a:buClr>
              <a:buSzPct val="100000"/>
              <a:defRPr/>
            </a:pPr>
            <a:r>
              <a:rPr lang="ru-RU" sz="2000" b="1" cap="small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САТЫП АЛЫНАТЫН ТАУАРЛАРДЫҢ, ЖҰМЫСТАРДЫҢ, КӨРСЕТІЛЕТІН ҚЫЗМЕТТЕРДІҢ САПАСЫН АРТТЫРУ</a:t>
            </a:r>
            <a:endParaRPr kumimoji="0" lang="ru-RU" sz="2000" b="1" i="0" u="none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1222E2-1756-4304-9894-09E8FBBDA735}"/>
              </a:ext>
            </a:extLst>
          </p:cNvPr>
          <p:cNvSpPr txBox="1"/>
          <p:nvPr/>
        </p:nvSpPr>
        <p:spPr>
          <a:xfrm>
            <a:off x="402386" y="3675166"/>
            <a:ext cx="3837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3.</a:t>
            </a:r>
            <a:r>
              <a:rPr lang="en-US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 EPC-</a:t>
            </a: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КЕЛІСІМШАРТТАРЫНЫҢ ЭЛЕМЕНТТЕРІН ЕНГІЗУ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C6E189-F154-4562-A06D-50268FC756E2}"/>
              </a:ext>
            </a:extLst>
          </p:cNvPr>
          <p:cNvSpPr txBox="1"/>
          <p:nvPr/>
        </p:nvSpPr>
        <p:spPr>
          <a:xfrm>
            <a:off x="4598403" y="3672073"/>
            <a:ext cx="7224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00588F"/>
              </a:buClr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Объектіні жобалауды, салуды және пайдалануға беруді бір жеткізуші жүзеге асырады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2A87F2-C995-4166-98EC-69BC2FE5D873}"/>
              </a:ext>
            </a:extLst>
          </p:cNvPr>
          <p:cNvSpPr txBox="1"/>
          <p:nvPr/>
        </p:nvSpPr>
        <p:spPr>
          <a:xfrm>
            <a:off x="402704" y="2851714"/>
            <a:ext cx="3862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2.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ҚОҒАМДЫҚ МОНИТОРИНГТІ ЕНГІЗУ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8CED59-7EBA-41F3-9353-CBC17E23D57E}"/>
              </a:ext>
            </a:extLst>
          </p:cNvPr>
          <p:cNvSpPr txBox="1"/>
          <p:nvPr/>
        </p:nvSpPr>
        <p:spPr>
          <a:xfrm>
            <a:off x="4587198" y="2826516"/>
            <a:ext cx="73079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 algn="just">
              <a:lnSpc>
                <a:spcPct val="150000"/>
              </a:lnSpc>
              <a:buClr>
                <a:srgbClr val="00588F"/>
              </a:buClr>
              <a:buFont typeface="Wingdings" panose="05000000000000000000" pitchFamily="2" charset="2"/>
              <a:buChar char="ü"/>
              <a:defRPr sz="16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ru-RU" sz="1800" dirty="0">
                <a:solidFill>
                  <a:prstClr val="black"/>
                </a:solidFill>
              </a:rPr>
              <a:t>Жұртшылық тарапынан шарттардың орындалуын бақылау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(</a:t>
            </a:r>
            <a:r>
              <a:rPr lang="ru-RU" sz="1400" i="1" dirty="0">
                <a:solidFill>
                  <a:prstClr val="black"/>
                </a:solidFill>
                <a:cs typeface="Arial" panose="020B0604020202020204" pitchFamily="34" charset="0"/>
              </a:rPr>
              <a:t>жұмыс кестесін жалпы қолжетімділікте орналастыру, </a:t>
            </a:r>
            <a:r>
              <a:rPr lang="ru-RU" sz="1400" i="1" dirty="0" err="1">
                <a:solidFill>
                  <a:prstClr val="black"/>
                </a:solidFill>
                <a:cs typeface="Arial" panose="020B0604020202020204" pitchFamily="34" charset="0"/>
              </a:rPr>
              <a:t>қоғамдық</a:t>
            </a:r>
            <a:r>
              <a:rPr lang="ru-RU" sz="1400" i="1" dirty="0">
                <a:solidFill>
                  <a:prstClr val="black"/>
                </a:solidFill>
                <a:cs typeface="Arial" panose="020B0604020202020204" pitchFamily="34" charset="0"/>
              </a:rPr>
              <a:t> кеңестерді тарту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)</a:t>
            </a:r>
            <a:endParaRPr kumimoji="0" lang="aa-ET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46080A-6F49-4BAF-A044-21EB8868117E}"/>
              </a:ext>
            </a:extLst>
          </p:cNvPr>
          <p:cNvSpPr txBox="1"/>
          <p:nvPr/>
        </p:nvSpPr>
        <p:spPr>
          <a:xfrm>
            <a:off x="4606343" y="1689515"/>
            <a:ext cx="730797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588F"/>
              </a:buClr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latin typeface="Roboto Condensed" panose="020B0604020202020204" charset="0"/>
                <a:ea typeface="Roboto Condensed" panose="020B0604020202020204" charset="0"/>
                <a:cs typeface="Arial" panose="020B0604020202020204" pitchFamily="34" charset="0"/>
              </a:rPr>
              <a:t>Жеткізушінің рейтингін қалыптастыру мақсатында ақпараттық жүйелермен одан әрі ықпалдастыру </a:t>
            </a:r>
            <a:r>
              <a:rPr lang="ru-RU" sz="1400" i="1" dirty="0">
                <a:latin typeface="Roboto Condensed" panose="020B0604020202020204" charset="0"/>
                <a:ea typeface="Roboto Condensed" panose="020B0604020202020204" charset="0"/>
                <a:cs typeface="Arial" panose="020B0604020202020204" pitchFamily="34" charset="0"/>
              </a:rPr>
              <a:t>(қаржылық есептілік, несие тарихы, сенімділік, беделі, сот тарихы және т.б.)</a:t>
            </a:r>
            <a:endParaRPr lang="ru-RU" sz="1400" i="1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5707C3-39FF-417F-A3DF-BCAF29F8FBE0}"/>
              </a:ext>
            </a:extLst>
          </p:cNvPr>
          <p:cNvSpPr txBox="1"/>
          <p:nvPr/>
        </p:nvSpPr>
        <p:spPr>
          <a:xfrm>
            <a:off x="402386" y="1626697"/>
            <a:ext cx="38620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ЖЕТКІЗУШІНІ ТАҢДАУДЫҢ БАҒАЛЫҚ ЕМЕС ӨЛШЕМШАРТТАРЫН ДАМЫТУ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214BD0-91C0-42F1-A878-B02E25D3CF90}"/>
              </a:ext>
            </a:extLst>
          </p:cNvPr>
          <p:cNvSpPr txBox="1"/>
          <p:nvPr/>
        </p:nvSpPr>
        <p:spPr>
          <a:xfrm>
            <a:off x="371156" y="4579774"/>
            <a:ext cx="38297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4. </a:t>
            </a:r>
            <a:r>
              <a:rPr lang="ru-RU" sz="1800" b="1" noProof="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«</a:t>
            </a: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ОРНЫҚТЫ МЕМЛЕКЕТТІК САТЫП АЛУДЫ» ЕНГІЗУ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23ED07-2D32-4265-94EC-41F197FA674A}"/>
              </a:ext>
            </a:extLst>
          </p:cNvPr>
          <p:cNvSpPr txBox="1"/>
          <p:nvPr/>
        </p:nvSpPr>
        <p:spPr>
          <a:xfrm>
            <a:off x="4613171" y="4573114"/>
            <a:ext cx="733499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00588F"/>
              </a:buClr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Экологиялық аспектілерді ескере отырып тауарларды сатып алу </a:t>
            </a:r>
            <a:r>
              <a:rPr lang="ru-RU" sz="16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(сапалы тауарлар өндірісіне отандық-тауар өндірісін ынталандыру)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443EF86-7E3C-4BB2-8C17-6C2FC4FCF1DE}"/>
              </a:ext>
            </a:extLst>
          </p:cNvPr>
          <p:cNvSpPr txBox="1"/>
          <p:nvPr/>
        </p:nvSpPr>
        <p:spPr>
          <a:xfrm>
            <a:off x="360493" y="5443377"/>
            <a:ext cx="36478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ru-RU" sz="1800" b="1" i="0" u="none" strike="noStrike" kern="1200" cap="none" spc="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Arial"/>
              </a:rPr>
              <a:t>5.</a:t>
            </a:r>
            <a:r>
              <a:rPr kumimoji="0" lang="en-US" sz="1800" b="1" i="0" u="none" strike="noStrike" kern="1200" cap="none" spc="23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Arial"/>
              </a:rPr>
              <a:t> </a:t>
            </a:r>
            <a:r>
              <a:rPr lang="ru-RU" sz="1800" b="1" spc="23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Arial"/>
              </a:rPr>
              <a:t>ӨМІРЛІК ЦИКЛ ҚҰНЫНЫҢ ЕСЕПТЕМЕСІ ПАЙДАЛАНЫЛАТЫН САТЫП АЛУДЫ ДАМЫТУ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ABF4A7-C40D-4465-B333-D536334AC983}"/>
              </a:ext>
            </a:extLst>
          </p:cNvPr>
          <p:cNvSpPr txBox="1"/>
          <p:nvPr/>
        </p:nvSpPr>
        <p:spPr>
          <a:xfrm>
            <a:off x="4552199" y="5443377"/>
            <a:ext cx="7377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00588F"/>
              </a:buClr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Жеткізушіні ең төменгі баға бойынша емес, сатып алынатын тауардың бүкіл қызмет ету мерзімінің құны бойынша анықтау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221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: усеченные противолежащие углы 33">
            <a:extLst>
              <a:ext uri="{FF2B5EF4-FFF2-40B4-BE49-F238E27FC236}">
                <a16:creationId xmlns:a16="http://schemas.microsoft.com/office/drawing/2014/main" id="{276385DE-143F-475B-8059-D0632AB8B1A9}"/>
              </a:ext>
            </a:extLst>
          </p:cNvPr>
          <p:cNvSpPr/>
          <p:nvPr/>
        </p:nvSpPr>
        <p:spPr>
          <a:xfrm>
            <a:off x="5923846" y="874434"/>
            <a:ext cx="6046878" cy="703995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005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D296D61-2BF9-4035-9FE9-6E8B119B1E37}"/>
              </a:ext>
            </a:extLst>
          </p:cNvPr>
          <p:cNvCxnSpPr>
            <a:cxnSpLocks/>
          </p:cNvCxnSpPr>
          <p:nvPr/>
        </p:nvCxnSpPr>
        <p:spPr>
          <a:xfrm>
            <a:off x="5800400" y="870635"/>
            <a:ext cx="0" cy="571020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9">
            <a:extLst>
              <a:ext uri="{FF2B5EF4-FFF2-40B4-BE49-F238E27FC236}">
                <a16:creationId xmlns:a16="http://schemas.microsoft.com/office/drawing/2014/main" id="{0DE4C85A-4FB4-4083-B301-75C7ABBF7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055" y="875452"/>
            <a:ext cx="59228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ШАҒЫМДАРДЫ ҚАРАУДЫҢ </a:t>
            </a:r>
            <a:endParaRPr lang="en-US" sz="2000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lvl="0" algn="ctr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ҰСЫНЫЛЫП ОТЫРҒАН ТЕТІГІ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4" name="object 23">
            <a:extLst>
              <a:ext uri="{FF2B5EF4-FFF2-40B4-BE49-F238E27FC236}">
                <a16:creationId xmlns:a16="http://schemas.microsoft.com/office/drawing/2014/main" id="{FB4A4A3C-6B38-47DF-8ABD-6555EAC61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028" y="2924805"/>
            <a:ext cx="2485712" cy="2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4393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1" hangingPunct="1">
              <a:lnSpc>
                <a:spcPct val="114000"/>
              </a:lnSpc>
              <a:spcBef>
                <a:spcPts val="113"/>
              </a:spcBef>
              <a:defRPr/>
            </a:pPr>
            <a:r>
              <a:rPr lang="ru-RU" altLang="ru-RU" sz="1600" i="1" dirty="0" err="1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шағым</a:t>
            </a:r>
            <a:r>
              <a:rPr lang="ru-RU" altLang="ru-RU" sz="1600" i="1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altLang="ru-RU" sz="1600" i="1" dirty="0" err="1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жасалған</a:t>
            </a:r>
            <a:r>
              <a:rPr lang="ru-RU" altLang="ru-RU" sz="1600" i="1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altLang="ru-RU" sz="1600" i="1" dirty="0" err="1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жағдайда</a:t>
            </a:r>
            <a:endParaRPr kumimoji="0" lang="ru-RU" altLang="ru-RU" sz="181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6" name="Прямоугольник 9">
            <a:extLst>
              <a:ext uri="{FF2B5EF4-FFF2-40B4-BE49-F238E27FC236}">
                <a16:creationId xmlns:a16="http://schemas.microsoft.com/office/drawing/2014/main" id="{520AC2F0-218F-490E-A777-AE2FA69F8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21" y="1660995"/>
            <a:ext cx="5472927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C3585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1. КАМЕРАЛДЫҚ БАҚЫЛАУ</a:t>
            </a:r>
            <a:endParaRPr lang="en-US" sz="1600" dirty="0">
              <a:solidFill>
                <a:srgbClr val="C35855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lvl="0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Ұйымдастырушының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конкурстық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құжаттамада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жоғарылатылған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талаптарды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     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белгілеуі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тұрғысынан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ІМАД</a:t>
            </a:r>
            <a:r>
              <a:rPr lang="en-US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камералдық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бақылауды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жүзеге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асыру</a:t>
            </a:r>
            <a:endParaRPr kumimoji="0" lang="ru-RU" sz="1535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8" name="Прямоугольник 9">
            <a:extLst>
              <a:ext uri="{FF2B5EF4-FFF2-40B4-BE49-F238E27FC236}">
                <a16:creationId xmlns:a16="http://schemas.microsoft.com/office/drawing/2014/main" id="{7198BCBB-889A-42BC-AEA3-C4DC9D31A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21" y="2470521"/>
            <a:ext cx="547292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C35855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2. </a:t>
            </a:r>
            <a:r>
              <a:rPr lang="ru-RU" sz="1600" dirty="0">
                <a:solidFill>
                  <a:srgbClr val="C3585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КОНКУРС ЖЕҢІМПАЗЫН АНЫҚТАУ</a:t>
            </a:r>
          </a:p>
          <a:p>
            <a:pPr lvl="0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Ұйымдастырушының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конкурс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қорытындылары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туралы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хаттаманы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қалыптастыруы</a:t>
            </a:r>
            <a:endParaRPr kumimoji="0" lang="ru-RU" sz="1535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9" name="Прямоугольник 9">
            <a:extLst>
              <a:ext uri="{FF2B5EF4-FFF2-40B4-BE49-F238E27FC236}">
                <a16:creationId xmlns:a16="http://schemas.microsoft.com/office/drawing/2014/main" id="{88F1BEEB-4AF9-4AE1-B3A3-F0C849BE1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16" y="3235469"/>
            <a:ext cx="547292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C3585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3. ШАҒЫМДЫ ІМАД ҚАРАУ</a:t>
            </a:r>
          </a:p>
          <a:p>
            <a:pPr lvl="0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Әлеуетті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жеткізушінің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шағымын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5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жұмыс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күні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ішінде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қарау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1" name="Прямоугольник 9">
            <a:extLst>
              <a:ext uri="{FF2B5EF4-FFF2-40B4-BE49-F238E27FC236}">
                <a16:creationId xmlns:a16="http://schemas.microsoft.com/office/drawing/2014/main" id="{CB931B43-B3D2-4C1E-996C-61411C6E6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54" y="3863275"/>
            <a:ext cx="5472927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C3585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4. ІМАК САПАСЫН БАҚЫЛАУ</a:t>
            </a:r>
          </a:p>
          <a:p>
            <a:pPr lvl="0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ІМАД</a:t>
            </a:r>
            <a:r>
              <a:rPr lang="en-US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шешімімен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келіспеген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жағдайда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әлеуетті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өнім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беруші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5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жұмыс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күні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ішінде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шығарылған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ІМАД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шешімнің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сапасын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бақылауды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жүзеге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асыратын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kk-KZ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ІМАК</a:t>
            </a:r>
            <a:r>
              <a:rPr lang="en-US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жүгінеді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2" name="Прямоугольник 9">
            <a:extLst>
              <a:ext uri="{FF2B5EF4-FFF2-40B4-BE49-F238E27FC236}">
                <a16:creationId xmlns:a16="http://schemas.microsoft.com/office/drawing/2014/main" id="{CB095031-EAD9-4E0B-92FC-0A455D647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249" y="4875079"/>
            <a:ext cx="5472927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C35855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5. </a:t>
            </a:r>
            <a:r>
              <a:rPr lang="ru-RU" sz="1600" dirty="0">
                <a:solidFill>
                  <a:srgbClr val="C3585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АПЕЛЛЯЦИЯЛЫҚ ОРГАН</a:t>
            </a:r>
          </a:p>
          <a:p>
            <a:pPr lvl="0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ІМАК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шешімімен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келіспеген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жағдайда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әлеуетті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өнім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беруші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ҚМ ІМААД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жүгінеді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ол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30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жұмыс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күні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ішінде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 ІМАД мен ІМАК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қабылданған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шешімдерінің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заңдылығы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туралы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шешім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шығарады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3" name="Прямоугольник 9">
            <a:extLst>
              <a:ext uri="{FF2B5EF4-FFF2-40B4-BE49-F238E27FC236}">
                <a16:creationId xmlns:a16="http://schemas.microsoft.com/office/drawing/2014/main" id="{87C31AB6-030A-45FD-9FE1-49C09EED8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487" y="5886883"/>
            <a:ext cx="5472927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C35855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6. </a:t>
            </a:r>
            <a:r>
              <a:rPr lang="ru-RU" sz="1600" dirty="0">
                <a:solidFill>
                  <a:srgbClr val="C3585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СОТ ОРГАНДАРЫ</a:t>
            </a:r>
          </a:p>
          <a:p>
            <a:pPr lvl="0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Қаржымині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kk-KZ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ҚМ ІМААД</a:t>
            </a:r>
            <a:r>
              <a:rPr lang="en-US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шешімімен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келіспеген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жағдайда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әлеуетті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өнім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беруші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сотқа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жүгінеді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4" name="Прямоугольник 9">
            <a:extLst>
              <a:ext uri="{FF2B5EF4-FFF2-40B4-BE49-F238E27FC236}">
                <a16:creationId xmlns:a16="http://schemas.microsoft.com/office/drawing/2014/main" id="{3DDDAF6E-C008-4436-BD20-39E86EF18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720" y="1783611"/>
            <a:ext cx="603955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1. КАМЕРАЛДЫҚ БАҚЫЛАУ</a:t>
            </a:r>
          </a:p>
          <a:p>
            <a:pPr lvl="0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Ұйымдастырушының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конкурстық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құжаттамада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жоғарылатылған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талаптарды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белгілеуі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тұрғысынан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kk-KZ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ІМАД</a:t>
            </a:r>
            <a:r>
              <a:rPr lang="en-US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камералдық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бақылауды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жүзеге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асыру</a:t>
            </a:r>
            <a:endParaRPr kumimoji="0" lang="ru-RU" sz="1535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5" name="Прямоугольник 9">
            <a:extLst>
              <a:ext uri="{FF2B5EF4-FFF2-40B4-BE49-F238E27FC236}">
                <a16:creationId xmlns:a16="http://schemas.microsoft.com/office/drawing/2014/main" id="{C4F0BBEE-6547-4F53-8B20-01F245202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719" y="2698858"/>
            <a:ext cx="601516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2. </a:t>
            </a:r>
            <a:r>
              <a:rPr lang="ru-RU" sz="160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КОНКУРСТЫ ҰЙЫМДАСТЫРУШЫНЫҢ КОНКУРС ЖЕҢІМПАЗЫН АНЫҚТАУЫ:</a:t>
            </a:r>
          </a:p>
          <a:p>
            <a:pPr lvl="0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Алдын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ала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шешім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шығару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(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қорытындылар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туралы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алдын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ала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хаттама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);</a:t>
            </a:r>
          </a:p>
          <a:p>
            <a:pPr lvl="0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Ұйымдастырушының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алдын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ала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шешімімен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келіспеген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жағдайда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конкурсқа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қатысушылардың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ескертулер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(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түсініктемелер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беруі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;</a:t>
            </a:r>
          </a:p>
          <a:p>
            <a:pPr lvl="0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Түпкілікті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шешім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(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қорытындылар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туралы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хаттама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 </a:t>
            </a:r>
            <a:r>
              <a:rPr lang="ru-RU" sz="1200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шығару</a:t>
            </a:r>
            <a:r>
              <a:rPr lang="ru-RU" sz="1200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6" name="Прямоугольник 9">
            <a:extLst>
              <a:ext uri="{FF2B5EF4-FFF2-40B4-BE49-F238E27FC236}">
                <a16:creationId xmlns:a16="http://schemas.microsoft.com/office/drawing/2014/main" id="{6528822D-DFAE-4109-BB48-7091C07D2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8388" y="4493490"/>
            <a:ext cx="6015166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3. </a:t>
            </a:r>
            <a:r>
              <a:rPr lang="ru-RU" sz="160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ШАҒЫМДАРДЫ ҚАРАУ ЖӨНІНДЕГІ КОМИССИЯ</a:t>
            </a:r>
          </a:p>
          <a:p>
            <a:pPr lvl="0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i="1" spc="73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Ұйымдастырушының</a:t>
            </a:r>
            <a:r>
              <a:rPr lang="ru-RU" sz="1200" i="1" spc="73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spc="73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шешімімен</a:t>
            </a:r>
            <a:r>
              <a:rPr lang="ru-RU" sz="1200" i="1" spc="73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spc="73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келіспеген</a:t>
            </a:r>
            <a:r>
              <a:rPr lang="ru-RU" sz="1200" i="1" spc="73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spc="73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жағдайда</a:t>
            </a:r>
            <a:r>
              <a:rPr lang="ru-RU" sz="1200" i="1" spc="73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spc="73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шағымды</a:t>
            </a:r>
            <a:r>
              <a:rPr lang="ru-RU" sz="1200" i="1" spc="73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spc="73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қараудың</a:t>
            </a:r>
            <a:r>
              <a:rPr lang="ru-RU" sz="1200" i="1" spc="73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spc="73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құрамына</a:t>
            </a:r>
            <a:r>
              <a:rPr lang="ru-RU" sz="1200" i="1" spc="73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spc="73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Ұйымдастырушы</a:t>
            </a:r>
            <a:r>
              <a:rPr lang="ru-RU" sz="1200" i="1" spc="73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ІМАД, ҰКП, </a:t>
            </a:r>
            <a:r>
              <a:rPr lang="ru-RU" sz="1200" i="1" spc="73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қоғамдық</a:t>
            </a:r>
            <a:r>
              <a:rPr lang="ru-RU" sz="1200" i="1" spc="73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spc="73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кеңестер</a:t>
            </a:r>
            <a:r>
              <a:rPr lang="ru-RU" sz="1200" i="1" spc="73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spc="73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өкілдері</a:t>
            </a:r>
            <a:r>
              <a:rPr lang="ru-RU" sz="1200" i="1" spc="73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spc="73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кіретін</a:t>
            </a:r>
            <a:r>
              <a:rPr lang="ru-RU" sz="1200" i="1" spc="73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spc="73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шағымдарды</a:t>
            </a:r>
            <a:r>
              <a:rPr lang="ru-RU" sz="1200" i="1" spc="73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spc="73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қарау</a:t>
            </a:r>
            <a:r>
              <a:rPr lang="ru-RU" sz="1200" i="1" spc="73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spc="73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жөніндегі</a:t>
            </a:r>
            <a:r>
              <a:rPr lang="ru-RU" sz="1200" i="1" spc="73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комиссия </a:t>
            </a:r>
            <a:r>
              <a:rPr lang="ru-RU" sz="1200" i="1" spc="73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жүзеге</a:t>
            </a:r>
            <a:r>
              <a:rPr lang="ru-RU" sz="1200" i="1" spc="73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spc="73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асырады</a:t>
            </a:r>
            <a:r>
              <a:rPr lang="ru-RU" sz="1200" i="1" spc="73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9" name="object 23">
            <a:extLst>
              <a:ext uri="{FF2B5EF4-FFF2-40B4-BE49-F238E27FC236}">
                <a16:creationId xmlns:a16="http://schemas.microsoft.com/office/drawing/2014/main" id="{05E31623-A786-4087-8B78-69F7DA7B1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63" y="4149421"/>
            <a:ext cx="2485712" cy="3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4393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1" hangingPunct="1">
              <a:lnSpc>
                <a:spcPct val="114000"/>
              </a:lnSpc>
              <a:spcBef>
                <a:spcPts val="113"/>
              </a:spcBef>
              <a:defRPr/>
            </a:pPr>
            <a:r>
              <a:rPr lang="ru-RU" altLang="ru-RU" sz="1600" i="1" dirty="0" err="1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шағым</a:t>
            </a:r>
            <a:r>
              <a:rPr lang="ru-RU" altLang="ru-RU" sz="1600" i="1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altLang="ru-RU" sz="1600" i="1" dirty="0" err="1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жасалған</a:t>
            </a:r>
            <a:r>
              <a:rPr lang="ru-RU" altLang="ru-RU" sz="1600" i="1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altLang="ru-RU" sz="1600" i="1" dirty="0" err="1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жағдайда</a:t>
            </a:r>
            <a:endParaRPr lang="ru-RU" altLang="ru-RU" sz="181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12700" marR="0" lvl="0" indent="0" algn="ctr" defTabSz="1088364" rtl="0" eaLnBrk="1" fontAlgn="auto" latinLnBrk="0" hangingPunct="1">
              <a:lnSpc>
                <a:spcPct val="114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1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1" name="Прямоугольник 9">
            <a:extLst>
              <a:ext uri="{FF2B5EF4-FFF2-40B4-BE49-F238E27FC236}">
                <a16:creationId xmlns:a16="http://schemas.microsoft.com/office/drawing/2014/main" id="{572F0EF1-3FE5-46AA-8EA6-7D408A0CF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911" y="5798288"/>
            <a:ext cx="601516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4. </a:t>
            </a:r>
            <a:r>
              <a:rPr lang="ru-RU" sz="160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СОТ ОРГАНДАРЫ</a:t>
            </a:r>
          </a:p>
          <a:p>
            <a:pPr lvl="0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i="1" spc="73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Шағымдарды</a:t>
            </a:r>
            <a:r>
              <a:rPr lang="ru-RU" sz="1200" i="1" spc="73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spc="73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қарау</a:t>
            </a:r>
            <a:r>
              <a:rPr lang="ru-RU" sz="1200" i="1" spc="73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spc="73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жөніндегі</a:t>
            </a:r>
            <a:r>
              <a:rPr lang="ru-RU" sz="1200" i="1" spc="73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spc="73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комиссияның</a:t>
            </a:r>
            <a:r>
              <a:rPr lang="ru-RU" sz="1200" i="1" spc="73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spc="73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шешімімен</a:t>
            </a:r>
            <a:r>
              <a:rPr lang="ru-RU" sz="1200" i="1" spc="73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spc="73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келіспеген</a:t>
            </a:r>
            <a:r>
              <a:rPr lang="ru-RU" sz="1200" i="1" spc="73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spc="73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жағдайда</a:t>
            </a:r>
            <a:r>
              <a:rPr lang="ru-RU" sz="1200" i="1" spc="73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spc="73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әлеуетті</a:t>
            </a:r>
            <a:r>
              <a:rPr lang="ru-RU" sz="1200" i="1" spc="73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spc="73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өнім</a:t>
            </a:r>
            <a:r>
              <a:rPr lang="ru-RU" sz="1200" i="1" spc="73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spc="73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беруші</a:t>
            </a:r>
            <a:r>
              <a:rPr lang="ru-RU" sz="1200" i="1" spc="73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spc="73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сотқа</a:t>
            </a:r>
            <a:r>
              <a:rPr lang="ru-RU" sz="1200" i="1" spc="73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1200" i="1" spc="73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жүгінеді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" name="Прямоугольник: усеченные противолежащие углы 1">
            <a:extLst>
              <a:ext uri="{FF2B5EF4-FFF2-40B4-BE49-F238E27FC236}">
                <a16:creationId xmlns:a16="http://schemas.microsoft.com/office/drawing/2014/main" id="{6D4A6DB1-3508-733C-4E57-3EF7CE690728}"/>
              </a:ext>
            </a:extLst>
          </p:cNvPr>
          <p:cNvSpPr/>
          <p:nvPr/>
        </p:nvSpPr>
        <p:spPr>
          <a:xfrm>
            <a:off x="140264" y="852640"/>
            <a:ext cx="5433839" cy="664324"/>
          </a:xfrm>
          <a:prstGeom prst="snip2DiagRect">
            <a:avLst/>
          </a:prstGeom>
          <a:solidFill>
            <a:srgbClr val="D9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3" name="Прямоугольник 9">
            <a:extLst>
              <a:ext uri="{FF2B5EF4-FFF2-40B4-BE49-F238E27FC236}">
                <a16:creationId xmlns:a16="http://schemas.microsoft.com/office/drawing/2014/main" id="{5C22A6CE-8007-4509-A444-CBEAC245C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906" y="870633"/>
            <a:ext cx="53882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ШАҒЫМДАРДЫ ҚАРАУДЫҢ </a:t>
            </a:r>
            <a:endParaRPr lang="en-US" sz="1800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lvl="0" algn="ctr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ҚОЛДАНЫСТАҒЫ ТЕТІГІ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A16602-F5E6-492B-BC11-E3A3543C0B9C}"/>
              </a:ext>
            </a:extLst>
          </p:cNvPr>
          <p:cNvSpPr txBox="1"/>
          <p:nvPr/>
        </p:nvSpPr>
        <p:spPr>
          <a:xfrm>
            <a:off x="11683855" y="6568219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C3080EF-AAA5-42DA-BDA0-38BB30C4D1F5}"/>
              </a:ext>
            </a:extLst>
          </p:cNvPr>
          <p:cNvSpPr txBox="1">
            <a:spLocks/>
          </p:cNvSpPr>
          <p:nvPr/>
        </p:nvSpPr>
        <p:spPr>
          <a:xfrm>
            <a:off x="190550" y="114427"/>
            <a:ext cx="9505056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1265801">
              <a:buClr>
                <a:srgbClr val="002060"/>
              </a:buClr>
              <a:buSzPct val="100000"/>
              <a:defRPr/>
            </a:pPr>
            <a:r>
              <a:rPr lang="ru-RU" sz="2000" b="1" cap="small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МЕМЛЕКЕТТІК САТЫП АЛУЛАРҒА ШАҒЫМДАНУДЫҢ ЖАҢА ТӘСІЛДЕРІ</a:t>
            </a:r>
            <a:endParaRPr kumimoji="0" lang="ru-RU" sz="2000" b="1" i="0" u="none" strike="noStrike" kern="1200" cap="sm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80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: усеченные противолежащие углы 47">
            <a:extLst>
              <a:ext uri="{FF2B5EF4-FFF2-40B4-BE49-F238E27FC236}">
                <a16:creationId xmlns:a16="http://schemas.microsoft.com/office/drawing/2014/main" id="{855B2738-3840-46C5-ADF3-634B44CF9749}"/>
              </a:ext>
            </a:extLst>
          </p:cNvPr>
          <p:cNvSpPr/>
          <p:nvPr/>
        </p:nvSpPr>
        <p:spPr>
          <a:xfrm>
            <a:off x="406573" y="860718"/>
            <a:ext cx="3936209" cy="655360"/>
          </a:xfrm>
          <a:prstGeom prst="snip2DiagRect">
            <a:avLst/>
          </a:prstGeom>
          <a:solidFill>
            <a:srgbClr val="D9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4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ШАРАЛАР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0" name="Прямоугольник: усеченные противолежащие углы 47">
            <a:extLst>
              <a:ext uri="{FF2B5EF4-FFF2-40B4-BE49-F238E27FC236}">
                <a16:creationId xmlns:a16="http://schemas.microsoft.com/office/drawing/2014/main" id="{855B2738-3840-46C5-ADF3-634B44CF9749}"/>
              </a:ext>
            </a:extLst>
          </p:cNvPr>
          <p:cNvSpPr/>
          <p:nvPr/>
        </p:nvSpPr>
        <p:spPr>
          <a:xfrm>
            <a:off x="4564151" y="869562"/>
            <a:ext cx="7537625" cy="651034"/>
          </a:xfrm>
          <a:prstGeom prst="snip2DiagRect">
            <a:avLst/>
          </a:prstGeom>
          <a:solidFill>
            <a:srgbClr val="005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ctr">
              <a:defRPr/>
            </a:pPr>
            <a:r>
              <a:rPr lang="kk-KZ" sz="24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РЕЗУЛЬТАТ</a:t>
            </a:r>
            <a:endParaRPr lang="ru-RU" sz="2400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ADB031F-2D41-40ED-BEEC-4F86A0DCEDC5}"/>
              </a:ext>
            </a:extLst>
          </p:cNvPr>
          <p:cNvSpPr/>
          <p:nvPr/>
        </p:nvSpPr>
        <p:spPr>
          <a:xfrm>
            <a:off x="408956" y="1601397"/>
            <a:ext cx="3937047" cy="48432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33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Arial"/>
              </a:rPr>
              <a:t>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ADB031F-2D41-40ED-BEEC-4F86A0DCEDC5}"/>
              </a:ext>
            </a:extLst>
          </p:cNvPr>
          <p:cNvSpPr/>
          <p:nvPr/>
        </p:nvSpPr>
        <p:spPr>
          <a:xfrm>
            <a:off x="4564151" y="1627277"/>
            <a:ext cx="7537625" cy="48432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3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396068-5F70-9842-F09D-8206D4AF38A1}"/>
              </a:ext>
            </a:extLst>
          </p:cNvPr>
          <p:cNvSpPr/>
          <p:nvPr/>
        </p:nvSpPr>
        <p:spPr>
          <a:xfrm flipV="1">
            <a:off x="4569400" y="6424825"/>
            <a:ext cx="7524000" cy="51741"/>
          </a:xfrm>
          <a:prstGeom prst="rect">
            <a:avLst/>
          </a:prstGeom>
          <a:solidFill>
            <a:srgbClr val="0058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AE4823-5446-A8FB-CF9E-4E40974E19E5}"/>
              </a:ext>
            </a:extLst>
          </p:cNvPr>
          <p:cNvSpPr/>
          <p:nvPr/>
        </p:nvSpPr>
        <p:spPr>
          <a:xfrm flipV="1">
            <a:off x="405736" y="6418801"/>
            <a:ext cx="3937047" cy="517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F70B26-E6D4-47EC-9812-490DC9B63217}"/>
              </a:ext>
            </a:extLst>
          </p:cNvPr>
          <p:cNvSpPr txBox="1"/>
          <p:nvPr/>
        </p:nvSpPr>
        <p:spPr>
          <a:xfrm>
            <a:off x="11683855" y="6568219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4A7F21-476D-44F0-8C29-4BD36E4E19E4}"/>
              </a:ext>
            </a:extLst>
          </p:cNvPr>
          <p:cNvSpPr txBox="1"/>
          <p:nvPr/>
        </p:nvSpPr>
        <p:spPr>
          <a:xfrm>
            <a:off x="377909" y="1627277"/>
            <a:ext cx="396487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 b="1" noProof="0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 </a:t>
            </a: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САТЫП АЛУ ҚОРЫТЫНДЫЛАРЫНА ШАҒЫМДАНУ ТӘРТІБІН ҚАЙТА ҚАРАУ </a:t>
            </a:r>
            <a:r>
              <a:rPr lang="ru-RU" sz="1600" b="1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(конкурстық комиссия </a:t>
            </a:r>
            <a:r>
              <a:rPr lang="ru-RU" sz="1600" b="1" i="1" dirty="0" err="1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жеңімпазды</a:t>
            </a:r>
            <a:r>
              <a:rPr lang="ru-RU" sz="1600" b="1" i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анықтаған кезде)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46080A-6F49-4BAF-A044-21EB8868117E}"/>
              </a:ext>
            </a:extLst>
          </p:cNvPr>
          <p:cNvSpPr txBox="1"/>
          <p:nvPr/>
        </p:nvSpPr>
        <p:spPr>
          <a:xfrm>
            <a:off x="4564293" y="1652201"/>
            <a:ext cx="74469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00588F"/>
              </a:buClr>
              <a:buFont typeface="Wingdings" panose="05000000000000000000" pitchFamily="2" charset="2"/>
              <a:buChar char="ü"/>
              <a:defRPr/>
            </a:pPr>
            <a:r>
              <a:rPr lang="kk-KZ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Мемлекеттік аудит органдарының қатысуын қысқарту, Әкімшілік рәсімдік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-</a:t>
            </a:r>
            <a:r>
              <a:rPr lang="kk-KZ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процестік Кодексі талаптарына сәйкес келтіру</a:t>
            </a:r>
            <a:endParaRPr lang="ru-RU" sz="20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6E1A47-A7E7-4F44-B3C9-82569E2422A0}"/>
              </a:ext>
            </a:extLst>
          </p:cNvPr>
          <p:cNvSpPr txBox="1"/>
          <p:nvPr/>
        </p:nvSpPr>
        <p:spPr>
          <a:xfrm>
            <a:off x="380645" y="2906594"/>
            <a:ext cx="39621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kk-KZ" sz="1800" b="1" spc="23" noProof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</a:t>
            </a:r>
            <a:r>
              <a:rPr kumimoji="0" lang="kk-KZ" sz="1800" b="1" i="0" u="none" strike="noStrike" kern="1200" cap="none" spc="23" normalizeH="0" baseline="0" noProof="0" dirty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 </a:t>
            </a:r>
            <a:r>
              <a:rPr lang="kk-KZ" sz="1800" b="1" spc="23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МЕРЗІМДЕРДІ ҚЫСҚАРТУ</a:t>
            </a:r>
            <a:endParaRPr kumimoji="0" lang="ru-RU" sz="1800" b="1" i="0" u="none" strike="noStrike" kern="1200" cap="none" spc="23" normalizeH="0" baseline="0" noProof="0" dirty="0">
              <a:ln>
                <a:noFill/>
              </a:ln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02A19D-F94B-4B74-AE6C-28BC890E8927}"/>
              </a:ext>
            </a:extLst>
          </p:cNvPr>
          <p:cNvSpPr txBox="1"/>
          <p:nvPr/>
        </p:nvSpPr>
        <p:spPr>
          <a:xfrm>
            <a:off x="4502272" y="2848438"/>
            <a:ext cx="75911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 algn="just">
              <a:lnSpc>
                <a:spcPct val="150000"/>
              </a:lnSpc>
              <a:buClr>
                <a:srgbClr val="00588F"/>
              </a:buClr>
              <a:buFont typeface="Wingdings" panose="05000000000000000000" pitchFamily="2" charset="2"/>
              <a:buChar char="ü"/>
              <a:defRPr sz="16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ru-RU" sz="2000" dirty="0">
                <a:solidFill>
                  <a:prstClr val="black"/>
                </a:solidFill>
              </a:rPr>
              <a:t>1 ай </a:t>
            </a:r>
            <a:r>
              <a:rPr lang="ru-RU" sz="2000" dirty="0" err="1">
                <a:solidFill>
                  <a:prstClr val="black"/>
                </a:solidFill>
              </a:rPr>
              <a:t>ішінде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жеңімпазды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анықтау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және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шарт</a:t>
            </a:r>
            <a:r>
              <a:rPr lang="ru-RU" sz="2000" dirty="0">
                <a:solidFill>
                  <a:prstClr val="black"/>
                </a:solidFill>
              </a:rPr>
              <a:t> жасасу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53B431-C668-4DEE-A136-96B000D144D7}"/>
              </a:ext>
            </a:extLst>
          </p:cNvPr>
          <p:cNvSpPr txBox="1"/>
          <p:nvPr/>
        </p:nvSpPr>
        <p:spPr>
          <a:xfrm>
            <a:off x="405735" y="3412772"/>
            <a:ext cx="3817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 b="1" noProof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 </a:t>
            </a:r>
            <a:r>
              <a:rPr lang="ru-RU" sz="18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БІР КӨЗДЕН САТЫП АЛУДЫ ЖЕТІЛДІРУ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73433D-D98D-4A24-A090-2C2CC5831ABA}"/>
              </a:ext>
            </a:extLst>
          </p:cNvPr>
          <p:cNvSpPr txBox="1"/>
          <p:nvPr/>
        </p:nvSpPr>
        <p:spPr>
          <a:xfrm>
            <a:off x="4564151" y="3373434"/>
            <a:ext cx="74471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00588F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100 АЕК дейін тауар сатып алу мүмкіндігі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500 АЕК дейін жұмыстар мен қызметтер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ТЖҚ ауылдық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әкімдіктері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b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үшін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3 000 АЕК дейін</a:t>
            </a:r>
            <a:endParaRPr kumimoji="0" lang="ru-RU" sz="20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3F5BF4-A10D-4C97-8AF3-1A8A734EFB3C}"/>
              </a:ext>
            </a:extLst>
          </p:cNvPr>
          <p:cNvSpPr/>
          <p:nvPr/>
        </p:nvSpPr>
        <p:spPr>
          <a:xfrm>
            <a:off x="118542" y="-229559"/>
            <a:ext cx="84249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50000"/>
              </a:lnSpc>
              <a:spcAft>
                <a:spcPts val="1800"/>
              </a:spcAft>
              <a:buClr>
                <a:srgbClr val="00588F"/>
              </a:buClr>
            </a:pPr>
            <a:r>
              <a:rPr lang="kk-KZ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САТЫП АЛУ РӘСІМДЕРІН ОҢАЙЛАТУ ЖӘНЕ БЮРОКРАТИЯДАН АРЫЛТУ </a:t>
            </a:r>
            <a:endParaRPr lang="ru-RU" sz="2000" b="1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8" name="Прямоугольник: усеченные противолежащие углы 47">
            <a:extLst>
              <a:ext uri="{FF2B5EF4-FFF2-40B4-BE49-F238E27FC236}">
                <a16:creationId xmlns:a16="http://schemas.microsoft.com/office/drawing/2014/main" id="{421863E1-714C-496B-B401-096F1A253FC8}"/>
              </a:ext>
            </a:extLst>
          </p:cNvPr>
          <p:cNvSpPr/>
          <p:nvPr/>
        </p:nvSpPr>
        <p:spPr>
          <a:xfrm>
            <a:off x="4583038" y="909514"/>
            <a:ext cx="7399297" cy="651034"/>
          </a:xfrm>
          <a:prstGeom prst="snip2DiagRect">
            <a:avLst/>
          </a:prstGeom>
          <a:solidFill>
            <a:srgbClr val="005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k-KZ" sz="24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НӘТИЖЕСІ</a:t>
            </a:r>
            <a:endParaRPr lang="ru-RU" sz="2400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53B431-C668-4DEE-A136-96B000D144D7}"/>
              </a:ext>
            </a:extLst>
          </p:cNvPr>
          <p:cNvSpPr txBox="1"/>
          <p:nvPr/>
        </p:nvSpPr>
        <p:spPr>
          <a:xfrm>
            <a:off x="405737" y="4389097"/>
            <a:ext cx="38172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 </a:t>
            </a:r>
            <a:r>
              <a:rPr lang="ru-RU" sz="18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КЕЗ КЕЛГЕН КЕЗЕҢДЕ ЕКІНШІ ЖЕҢІМПАЗМЕН ШАРТ ЖАСАСУ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53B431-C668-4DEE-A136-96B000D144D7}"/>
              </a:ext>
            </a:extLst>
          </p:cNvPr>
          <p:cNvSpPr txBox="1"/>
          <p:nvPr/>
        </p:nvSpPr>
        <p:spPr>
          <a:xfrm>
            <a:off x="377909" y="5172620"/>
            <a:ext cx="3845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 b="1" noProof="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5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 </a:t>
            </a:r>
            <a:r>
              <a:rPr lang="ru-RU" sz="18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ШАРТТАРДЫ 3 ЖЫЛҒА ДЕЙІН ҰЗАРТУ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73433D-D98D-4A24-A090-2C2CC5831ABA}"/>
              </a:ext>
            </a:extLst>
          </p:cNvPr>
          <p:cNvSpPr txBox="1"/>
          <p:nvPr/>
        </p:nvSpPr>
        <p:spPr>
          <a:xfrm>
            <a:off x="4583038" y="4389097"/>
            <a:ext cx="75806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00588F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Тапсырыс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берушілердің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шартты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орындаудың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кез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келген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кезеңінде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екінші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жеңімпазбен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шарт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жасасу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құқығы</a:t>
            </a:r>
            <a:endParaRPr kumimoji="0" lang="ru-RU" sz="20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73433D-D98D-4A24-A090-2C2CC5831ABA}"/>
              </a:ext>
            </a:extLst>
          </p:cNvPr>
          <p:cNvSpPr txBox="1"/>
          <p:nvPr/>
        </p:nvSpPr>
        <p:spPr>
          <a:xfrm>
            <a:off x="4586907" y="5140417"/>
            <a:ext cx="77330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00588F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Тапсырыс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берушілердің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тұрақты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қажеттілік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шарттарын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ұзарту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құқығы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(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сатып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алу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санын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қысқартады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және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өнім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берушілерді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міндеттемелерді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сапалы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орындауға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sz="20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ынталандырады</a:t>
            </a:r>
            <a:r>
              <a:rPr lang="ru-RU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</a:t>
            </a:r>
            <a:endParaRPr kumimoji="0" lang="ru-RU" sz="20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49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809413"/>
              </p:ext>
            </p:extLst>
          </p:nvPr>
        </p:nvGraphicFramePr>
        <p:xfrm>
          <a:off x="190550" y="693490"/>
          <a:ext cx="11729308" cy="587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853">
                  <a:extLst>
                    <a:ext uri="{9D8B030D-6E8A-4147-A177-3AD203B41FA5}">
                      <a16:colId xmlns:a16="http://schemas.microsoft.com/office/drawing/2014/main" val="830792889"/>
                    </a:ext>
                  </a:extLst>
                </a:gridCol>
                <a:gridCol w="2525273">
                  <a:extLst>
                    <a:ext uri="{9D8B030D-6E8A-4147-A177-3AD203B41FA5}">
                      <a16:colId xmlns:a16="http://schemas.microsoft.com/office/drawing/2014/main" val="2278519603"/>
                    </a:ext>
                  </a:extLst>
                </a:gridCol>
                <a:gridCol w="1520466">
                  <a:extLst>
                    <a:ext uri="{9D8B030D-6E8A-4147-A177-3AD203B41FA5}">
                      <a16:colId xmlns:a16="http://schemas.microsoft.com/office/drawing/2014/main" val="418187770"/>
                    </a:ext>
                  </a:extLst>
                </a:gridCol>
                <a:gridCol w="1520466">
                  <a:extLst>
                    <a:ext uri="{9D8B030D-6E8A-4147-A177-3AD203B41FA5}">
                      <a16:colId xmlns:a16="http://schemas.microsoft.com/office/drawing/2014/main" val="3803763428"/>
                    </a:ext>
                  </a:extLst>
                </a:gridCol>
                <a:gridCol w="5792250">
                  <a:extLst>
                    <a:ext uri="{9D8B030D-6E8A-4147-A177-3AD203B41FA5}">
                      <a16:colId xmlns:a16="http://schemas.microsoft.com/office/drawing/2014/main" val="885698434"/>
                    </a:ext>
                  </a:extLst>
                </a:gridCol>
              </a:tblGrid>
              <a:tr h="398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№ р/н</a:t>
                      </a:r>
                    </a:p>
                  </a:txBody>
                  <a:tcPr marL="19501" marR="19501" marT="0" marB="0">
                    <a:solidFill>
                      <a:srgbClr val="0058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РӘСІМНІҢ АТАУЫ</a:t>
                      </a:r>
                    </a:p>
                  </a:txBody>
                  <a:tcPr marL="19501" marR="19501" marT="0" marB="0" anchor="ctr">
                    <a:solidFill>
                      <a:srgbClr val="0058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ҚОЛДАНЫСТАҒЫ МЕРЗІМДЕР</a:t>
                      </a:r>
                    </a:p>
                  </a:txBody>
                  <a:tcPr marL="19501" marR="19501" marT="0" marB="0" anchor="ctr">
                    <a:solidFill>
                      <a:srgbClr val="0058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ҰСЫНЫЛАТЫН МЕРЗІМДЕР</a:t>
                      </a:r>
                    </a:p>
                  </a:txBody>
                  <a:tcPr marL="19501" marR="19501" marT="0" marB="0" anchor="ctr">
                    <a:solidFill>
                      <a:srgbClr val="0058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НЕГІЗДЕМЕ</a:t>
                      </a:r>
                    </a:p>
                  </a:txBody>
                  <a:tcPr marL="19501" marR="19501" marT="0" marB="0" anchor="ctr">
                    <a:solidFill>
                      <a:srgbClr val="0058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726948"/>
                  </a:ext>
                </a:extLst>
              </a:tr>
              <a:tr h="486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1</a:t>
                      </a:r>
                    </a:p>
                  </a:txBody>
                  <a:tcPr marL="19501" marR="19501" marT="0" marB="0">
                    <a:solidFill>
                      <a:srgbClr val="0058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КҚ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жобасын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алдын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ала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талқылау</a:t>
                      </a:r>
                      <a:endParaRPr lang="ru-RU" sz="12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501" marR="19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5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жұмыс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күні</a:t>
                      </a:r>
                      <a:endParaRPr lang="ru-RU" sz="12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501" marR="19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3 </a:t>
                      </a:r>
                      <a:r>
                        <a:rPr lang="ru-RU" sz="1200" b="1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жұмыс</a:t>
                      </a:r>
                      <a:r>
                        <a:rPr lang="ru-RU" sz="1200" b="1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күні</a:t>
                      </a:r>
                      <a:endParaRPr lang="ru-RU" sz="12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501" marR="19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Іс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жүзінде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КҚ-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ға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сұрау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салулар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мен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ескертулер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хабарландыру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жарияланғаннан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кейін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алғашқы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2-3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күн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ішінде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келіп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түседі</a:t>
                      </a:r>
                      <a:endParaRPr lang="ru-RU" sz="12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501" marR="19501" marT="0" marB="0"/>
                </a:tc>
                <a:extLst>
                  <a:ext uri="{0D108BD9-81ED-4DB2-BD59-A6C34878D82A}">
                    <a16:rowId xmlns:a16="http://schemas.microsoft.com/office/drawing/2014/main" val="3097502204"/>
                  </a:ext>
                </a:extLst>
              </a:tr>
              <a:tr h="640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2</a:t>
                      </a:r>
                    </a:p>
                  </a:txBody>
                  <a:tcPr marL="19501" marR="19501" marT="0" marB="0">
                    <a:solidFill>
                      <a:srgbClr val="0058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КҚ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жобасын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алдын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ала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талқылау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нәтижелері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бойынша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шешім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қабылдау</a:t>
                      </a:r>
                      <a:endParaRPr lang="ru-RU" sz="12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501" marR="19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5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жұмыс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күні</a:t>
                      </a:r>
                      <a:endParaRPr lang="ru-RU" sz="12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501" marR="19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3 </a:t>
                      </a:r>
                      <a:r>
                        <a:rPr lang="ru-RU" sz="1200" b="1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жұмыс</a:t>
                      </a:r>
                      <a:r>
                        <a:rPr lang="ru-RU" sz="1200" b="1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күні</a:t>
                      </a:r>
                      <a:endParaRPr lang="ru-RU" sz="12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501" marR="19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Негізінен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осы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ерекшеліктердің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ережелеріне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қатысты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КҚ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жобасына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сұрау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салулар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мен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ескертулер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келіп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түседі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.</a:t>
                      </a:r>
                    </a:p>
                  </a:txBody>
                  <a:tcPr marL="19501" marR="19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472638"/>
                  </a:ext>
                </a:extLst>
              </a:tr>
              <a:tr h="989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3</a:t>
                      </a:r>
                    </a:p>
                  </a:txBody>
                  <a:tcPr marL="19501" marR="19501" marT="0" marB="0">
                    <a:solidFill>
                      <a:srgbClr val="0058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Әлеуетті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өнім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берушілердің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конкурсына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қатысуға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өтінімдерді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қабылдау</a:t>
                      </a:r>
                      <a:endParaRPr lang="ru-RU" sz="12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501" marR="19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15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күнтізбелік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күн</a:t>
                      </a:r>
                      <a:endParaRPr lang="ru-RU" sz="12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501" marR="19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7 </a:t>
                      </a:r>
                      <a:r>
                        <a:rPr lang="ru-RU" sz="1200" b="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күнтізбелік</a:t>
                      </a:r>
                      <a:r>
                        <a:rPr lang="ru-RU" sz="1200" b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b="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күн</a:t>
                      </a:r>
                      <a:endParaRPr lang="ru-RU" sz="12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501" marR="19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Бүгінгі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таңда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әлеуетті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өнім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берушілер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конкурсқа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қатысуға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өтінімде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ұсынатын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мәліметтердің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көпшілігі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өзге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жүйелермен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біріктірілген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және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автоматтандырылған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бұл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өтінімдерде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қамтылған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құжаттар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пакетін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айтарлықтай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қысқартты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.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Сәйкесінше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өтінімді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қалыптастыруға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аз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уақыт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талап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етіледі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.</a:t>
                      </a:r>
                    </a:p>
                  </a:txBody>
                  <a:tcPr marL="19501" marR="19501" marT="0" marB="0"/>
                </a:tc>
                <a:extLst>
                  <a:ext uri="{0D108BD9-81ED-4DB2-BD59-A6C34878D82A}">
                    <a16:rowId xmlns:a16="http://schemas.microsoft.com/office/drawing/2014/main" val="391936850"/>
                  </a:ext>
                </a:extLst>
              </a:tr>
              <a:tr h="989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4</a:t>
                      </a:r>
                    </a:p>
                  </a:txBody>
                  <a:tcPr marL="19501" marR="19501" marT="0" marB="0">
                    <a:solidFill>
                      <a:srgbClr val="0058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Әлеуетті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өнім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берушілердің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өтінімдерін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қарау</a:t>
                      </a:r>
                      <a:endParaRPr lang="ru-RU" sz="12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501" marR="19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10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жұмыс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күні</a:t>
                      </a:r>
                      <a:endParaRPr lang="ru-RU" sz="12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501" marR="19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10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жұмыс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күні</a:t>
                      </a:r>
                      <a:endParaRPr lang="ru-RU" sz="12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501" marR="19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Бірыңғай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ұйымдастырушылардың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қарауында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100-ден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астам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конкурстық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рәсімдер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болуы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мүмкін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сонымен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қатар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мамандар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өзге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конкурстық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рәсімдерді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қарайды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қалыптастырады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және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жариялайды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.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Сонымен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қатар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бірыңғай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ұйымдастырушылардың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штат саны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оңтайландырылды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.</a:t>
                      </a:r>
                    </a:p>
                  </a:txBody>
                  <a:tcPr marL="19501" marR="19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147288"/>
                  </a:ext>
                </a:extLst>
              </a:tr>
              <a:tr h="7896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5</a:t>
                      </a:r>
                    </a:p>
                  </a:txBody>
                  <a:tcPr marL="19501" marR="19501" marT="0" marB="0">
                    <a:solidFill>
                      <a:srgbClr val="0058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Конкурсқа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қатысуға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өтінімдерді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біліктілік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талаптарына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және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КҚ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талаптарына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сәйкес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келтіру</a:t>
                      </a:r>
                      <a:endParaRPr lang="ru-RU" sz="12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501" marR="19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3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жұмыс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күні</a:t>
                      </a:r>
                      <a:endParaRPr lang="ru-RU" sz="12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501" marR="19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Алдын</a:t>
                      </a:r>
                      <a:r>
                        <a:rPr lang="ru-RU" sz="1200" b="1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ала </a:t>
                      </a:r>
                      <a:r>
                        <a:rPr lang="ru-RU" sz="1200" b="1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рұқсат</a:t>
                      </a:r>
                      <a:r>
                        <a:rPr lang="ru-RU" sz="1200" b="1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етуді</a:t>
                      </a:r>
                      <a:r>
                        <a:rPr lang="ru-RU" sz="1200" b="1" baseline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b="1" baseline="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алып</a:t>
                      </a:r>
                      <a:r>
                        <a:rPr lang="ru-RU" sz="1200" b="1" baseline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b="1" baseline="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тастау</a:t>
                      </a:r>
                      <a:endParaRPr lang="ru-RU" sz="12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501" marR="19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Жүйелердің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интеграциясына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және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өтінімдерде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қамтылған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құжаттарды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қалыптастыруға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байланысты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толық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электрондық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форматта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болуы</a:t>
                      </a:r>
                      <a:endParaRPr lang="ru-RU" sz="12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501" marR="19501" marT="0" marB="0"/>
                </a:tc>
                <a:extLst>
                  <a:ext uri="{0D108BD9-81ED-4DB2-BD59-A6C34878D82A}">
                    <a16:rowId xmlns:a16="http://schemas.microsoft.com/office/drawing/2014/main" val="762690135"/>
                  </a:ext>
                </a:extLst>
              </a:tr>
              <a:tr h="588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6</a:t>
                      </a:r>
                    </a:p>
                  </a:txBody>
                  <a:tcPr marL="19501" marR="19501" marT="0" marB="0">
                    <a:solidFill>
                      <a:srgbClr val="0058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Әлеуетті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өнім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берушілер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өтінімдерінің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толықтыруларын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қарау</a:t>
                      </a:r>
                      <a:endParaRPr lang="ru-RU" sz="12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501" marR="19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5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жұмыс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күні</a:t>
                      </a:r>
                      <a:endParaRPr lang="ru-RU" sz="12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501" marR="19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Алдын</a:t>
                      </a:r>
                      <a:r>
                        <a:rPr lang="ru-RU" sz="1200" b="1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ала </a:t>
                      </a:r>
                      <a:r>
                        <a:rPr lang="ru-RU" sz="1200" b="1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рұқсат</a:t>
                      </a:r>
                      <a:r>
                        <a:rPr lang="ru-RU" sz="1200" b="1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етуді</a:t>
                      </a:r>
                      <a:r>
                        <a:rPr lang="ru-RU" sz="1200" b="1" baseline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b="1" baseline="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алып</a:t>
                      </a:r>
                      <a:r>
                        <a:rPr lang="ru-RU" sz="1200" b="1" baseline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b="1" baseline="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тастау</a:t>
                      </a:r>
                      <a:endParaRPr lang="ru-RU" sz="12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501" marR="19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Жүйелердің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интеграциясына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және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өтінімдерде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қамтылған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құжаттарды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қалыптастыруға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байланысты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толық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электрондық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форматта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болуы</a:t>
                      </a:r>
                      <a:endParaRPr lang="ru-RU" sz="12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501" marR="19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525296"/>
                  </a:ext>
                </a:extLst>
              </a:tr>
              <a:tr h="5362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7</a:t>
                      </a:r>
                    </a:p>
                  </a:txBody>
                  <a:tcPr marL="19501" marR="19501" marT="0" marB="0">
                    <a:solidFill>
                      <a:srgbClr val="0058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Конкурс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қорытындыларына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шағымдану</a:t>
                      </a:r>
                      <a:endParaRPr lang="ru-RU" sz="12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501" marR="19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5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жұмыс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күні</a:t>
                      </a:r>
                      <a:endParaRPr lang="ru-RU" sz="12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501" marR="19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3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жұмыс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күні</a:t>
                      </a:r>
                      <a:endParaRPr lang="ru-RU" sz="12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501" marR="19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Тәжірибеде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қорытындыларға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шағымдар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хабарландыру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жарияланғаннан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кейін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алғашқы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2-3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күн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ішінде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келіп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түседі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.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Осылайша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қорытындыларға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шағымдану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үшін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3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жұмыс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күні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жеткілікті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.</a:t>
                      </a:r>
                    </a:p>
                  </a:txBody>
                  <a:tcPr marL="19501" marR="19501" marT="0" marB="0"/>
                </a:tc>
                <a:extLst>
                  <a:ext uri="{0D108BD9-81ED-4DB2-BD59-A6C34878D82A}">
                    <a16:rowId xmlns:a16="http://schemas.microsoft.com/office/drawing/2014/main" val="582447050"/>
                  </a:ext>
                </a:extLst>
              </a:tr>
              <a:tr h="417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 </a:t>
                      </a:r>
                    </a:p>
                  </a:txBody>
                  <a:tcPr marL="19501" marR="19501" marT="0" marB="0">
                    <a:solidFill>
                      <a:srgbClr val="0058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Конкурсты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жүзеге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асырудың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шамамен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алғандағы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мерзімінің</a:t>
                      </a: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жиыны</a:t>
                      </a:r>
                      <a:endParaRPr lang="ru-RU" sz="12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501" marR="19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836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ең</a:t>
                      </a:r>
                      <a:r>
                        <a:rPr lang="ru-RU" sz="1200" b="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аз </a:t>
                      </a:r>
                      <a:r>
                        <a:rPr lang="ru-RU" sz="1200" b="0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мерзім</a:t>
                      </a:r>
                      <a:endParaRPr lang="ru-RU" sz="12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2 </a:t>
                      </a:r>
                      <a:r>
                        <a:rPr lang="ru-RU" sz="1200" b="1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айдан</a:t>
                      </a:r>
                      <a:r>
                        <a:rPr lang="ru-RU" sz="1200" b="1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бастап</a:t>
                      </a:r>
                      <a:endParaRPr lang="ru-RU" sz="12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501" marR="19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1 </a:t>
                      </a:r>
                      <a:r>
                        <a:rPr lang="ru-RU" sz="1200" b="1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айға</a:t>
                      </a:r>
                      <a:r>
                        <a:rPr lang="ru-RU" sz="1200" b="1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дейін</a:t>
                      </a:r>
                      <a:endParaRPr lang="ru-RU" sz="12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marL="19501" marR="19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 </a:t>
                      </a:r>
                    </a:p>
                  </a:txBody>
                  <a:tcPr marL="19501" marR="1950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16473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DDA81F4-2670-435A-9334-39B08ADB684C}"/>
              </a:ext>
            </a:extLst>
          </p:cNvPr>
          <p:cNvSpPr txBox="1"/>
          <p:nvPr/>
        </p:nvSpPr>
        <p:spPr>
          <a:xfrm>
            <a:off x="11683855" y="6568219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B2275E5-98F5-4848-AFB1-B4DBC70FF323}"/>
              </a:ext>
            </a:extLst>
          </p:cNvPr>
          <p:cNvSpPr txBox="1">
            <a:spLocks/>
          </p:cNvSpPr>
          <p:nvPr/>
        </p:nvSpPr>
        <p:spPr>
          <a:xfrm>
            <a:off x="190550" y="114427"/>
            <a:ext cx="9505056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65801">
              <a:buClr>
                <a:srgbClr val="002060"/>
              </a:buClr>
              <a:buSzPct val="100000"/>
              <a:defRPr/>
            </a:pPr>
            <a:r>
              <a:rPr lang="ru-RU" sz="2000" b="1" cap="small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САТЫП АЛУДЫ ӨТКІЗУ МЕРЗІМДЕРІН ҚЫСҚАРТУ</a:t>
            </a:r>
          </a:p>
        </p:txBody>
      </p:sp>
    </p:spTree>
    <p:extLst>
      <p:ext uri="{BB962C8B-B14F-4D97-AF65-F5344CB8AC3E}">
        <p14:creationId xmlns:p14="http://schemas.microsoft.com/office/powerpoint/2010/main" val="4292983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: усеченные противолежащие углы 47">
            <a:extLst>
              <a:ext uri="{FF2B5EF4-FFF2-40B4-BE49-F238E27FC236}">
                <a16:creationId xmlns:a16="http://schemas.microsoft.com/office/drawing/2014/main" id="{855B2738-3840-46C5-ADF3-634B44CF9749}"/>
              </a:ext>
            </a:extLst>
          </p:cNvPr>
          <p:cNvSpPr/>
          <p:nvPr/>
        </p:nvSpPr>
        <p:spPr>
          <a:xfrm>
            <a:off x="406573" y="860718"/>
            <a:ext cx="3936209" cy="655360"/>
          </a:xfrm>
          <a:prstGeom prst="snip2DiagRect">
            <a:avLst/>
          </a:prstGeom>
          <a:solidFill>
            <a:srgbClr val="D9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400" noProof="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ШАРАЛАР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0" name="Прямоугольник: усеченные противолежащие углы 47">
            <a:extLst>
              <a:ext uri="{FF2B5EF4-FFF2-40B4-BE49-F238E27FC236}">
                <a16:creationId xmlns:a16="http://schemas.microsoft.com/office/drawing/2014/main" id="{855B2738-3840-46C5-ADF3-634B44CF9749}"/>
              </a:ext>
            </a:extLst>
          </p:cNvPr>
          <p:cNvSpPr/>
          <p:nvPr/>
        </p:nvSpPr>
        <p:spPr>
          <a:xfrm>
            <a:off x="4564151" y="869562"/>
            <a:ext cx="7537625" cy="651034"/>
          </a:xfrm>
          <a:prstGeom prst="snip2DiagRect">
            <a:avLst/>
          </a:prstGeom>
          <a:solidFill>
            <a:srgbClr val="005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ctr">
              <a:defRPr/>
            </a:pPr>
            <a:r>
              <a:rPr lang="kk-KZ" sz="24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РЕЗУЛЬТАТ</a:t>
            </a:r>
            <a:endParaRPr lang="ru-RU" sz="2400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ADB031F-2D41-40ED-BEEC-4F86A0DCEDC5}"/>
              </a:ext>
            </a:extLst>
          </p:cNvPr>
          <p:cNvSpPr/>
          <p:nvPr/>
        </p:nvSpPr>
        <p:spPr>
          <a:xfrm>
            <a:off x="430477" y="1596575"/>
            <a:ext cx="3937047" cy="48432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  <a:p>
            <a:pPr marL="0" marR="0" lvl="0" indent="0" algn="ctr" defTabSz="108836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33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ADB031F-2D41-40ED-BEEC-4F86A0DCEDC5}"/>
              </a:ext>
            </a:extLst>
          </p:cNvPr>
          <p:cNvSpPr/>
          <p:nvPr/>
        </p:nvSpPr>
        <p:spPr>
          <a:xfrm>
            <a:off x="4564151" y="1627277"/>
            <a:ext cx="7537625" cy="48432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3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396068-5F70-9842-F09D-8206D4AF38A1}"/>
              </a:ext>
            </a:extLst>
          </p:cNvPr>
          <p:cNvSpPr/>
          <p:nvPr/>
        </p:nvSpPr>
        <p:spPr>
          <a:xfrm flipV="1">
            <a:off x="4569400" y="6424825"/>
            <a:ext cx="7524000" cy="51741"/>
          </a:xfrm>
          <a:prstGeom prst="rect">
            <a:avLst/>
          </a:prstGeom>
          <a:solidFill>
            <a:srgbClr val="0058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DAE4823-5446-A8FB-CF9E-4E40974E19E5}"/>
              </a:ext>
            </a:extLst>
          </p:cNvPr>
          <p:cNvSpPr/>
          <p:nvPr/>
        </p:nvSpPr>
        <p:spPr>
          <a:xfrm flipV="1">
            <a:off x="405736" y="6418801"/>
            <a:ext cx="3937047" cy="517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F70B26-E6D4-47EC-9812-490DC9B63217}"/>
              </a:ext>
            </a:extLst>
          </p:cNvPr>
          <p:cNvSpPr txBox="1"/>
          <p:nvPr/>
        </p:nvSpPr>
        <p:spPr>
          <a:xfrm>
            <a:off x="11683855" y="6568219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88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4A7F21-476D-44F0-8C29-4BD36E4E19E4}"/>
              </a:ext>
            </a:extLst>
          </p:cNvPr>
          <p:cNvSpPr txBox="1"/>
          <p:nvPr/>
        </p:nvSpPr>
        <p:spPr>
          <a:xfrm>
            <a:off x="376752" y="3317950"/>
            <a:ext cx="38469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2. </a:t>
            </a: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ӘРБІР ҚОЛДАНЫСТАҒЫ ШАРТ ҮШІН ЖАЛПЫ ШАРТТЫ ЖЕҢІЛДІКТЕН 0,1% ШЕГЕРІМ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46080A-6F49-4BAF-A044-21EB8868117E}"/>
              </a:ext>
            </a:extLst>
          </p:cNvPr>
          <p:cNvSpPr txBox="1"/>
          <p:nvPr/>
        </p:nvSpPr>
        <p:spPr>
          <a:xfrm>
            <a:off x="4553761" y="3334584"/>
            <a:ext cx="75230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00588F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Roboto Condensed" panose="020B0604020202020204" charset="0"/>
                <a:ea typeface="Roboto Condensed" panose="020B0604020202020204" charset="0"/>
              </a:rPr>
              <a:t>Мемлекеттік сатып алу көлемін біркелкі және әділ бөлу</a:t>
            </a:r>
            <a:endParaRPr lang="kk-KZ" sz="2000" dirty="0">
              <a:latin typeface="Roboto Condensed" panose="020B0604020202020204" charset="0"/>
              <a:ea typeface="Roboto Condensed" panose="020B0604020202020204" charset="0"/>
              <a:cs typeface="Roboto Condensed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53B431-C668-4DEE-A136-96B000D144D7}"/>
              </a:ext>
            </a:extLst>
          </p:cNvPr>
          <p:cNvSpPr txBox="1"/>
          <p:nvPr/>
        </p:nvSpPr>
        <p:spPr>
          <a:xfrm>
            <a:off x="384792" y="4861648"/>
            <a:ext cx="399341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kk-KZ" sz="1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Arial"/>
              </a:rPr>
              <a:t>3. </a:t>
            </a:r>
            <a:r>
              <a:rPr lang="kk-KZ" sz="18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Arial"/>
              </a:rPr>
              <a:t>ҚОСАЛҚЫ МЕРДІГЕРЛЕРДІ ТАРТУ КЕЗІНДЕ ТАЛАПТАРДЫ БҰЗҒАНЫ ҮШІН ШАРТТЫ БҰЗУ </a:t>
            </a:r>
            <a:r>
              <a:rPr lang="kk-KZ" sz="1600" i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sym typeface="Arial"/>
              </a:rPr>
              <a:t>(тапсырыс берушімен келісілмеген)  </a:t>
            </a:r>
            <a:endParaRPr kumimoji="0" lang="ru-RU" sz="16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FF81E9-6346-4EFE-A3A4-B456DF6187C8}"/>
              </a:ext>
            </a:extLst>
          </p:cNvPr>
          <p:cNvSpPr txBox="1"/>
          <p:nvPr/>
        </p:nvSpPr>
        <p:spPr>
          <a:xfrm>
            <a:off x="403249" y="1692542"/>
            <a:ext cx="38331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800" b="1" dirty="0">
                <a:solidFill>
                  <a:prstClr val="black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1. ЖҰМЫСТАРДЫ ОРЫНДАУ МЕКЕНІНДЕ ТІРКЕЛГЕН ӨНІМ БЕРУШІЛЕРГЕ 1% ШАРТТЫ ЖЕҢІЛДІК БЕРУ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3F5BF4-A10D-4C97-8AF3-1A8A734EFB3C}"/>
              </a:ext>
            </a:extLst>
          </p:cNvPr>
          <p:cNvSpPr/>
          <p:nvPr/>
        </p:nvSpPr>
        <p:spPr>
          <a:xfrm>
            <a:off x="118542" y="-229559"/>
            <a:ext cx="7307977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  <a:spcAft>
                <a:spcPts val="1800"/>
              </a:spcAft>
              <a:buClr>
                <a:srgbClr val="00588F"/>
              </a:buClr>
            </a:pPr>
            <a:r>
              <a:rPr lang="ru-RU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ҚҰРЫЛЫС НАРЫҒЫН МОНОПОЛИЯСЫЗДАНДЫРУ</a:t>
            </a:r>
          </a:p>
        </p:txBody>
      </p:sp>
      <p:sp>
        <p:nvSpPr>
          <p:cNvPr id="18" name="Прямоугольник: усеченные противолежащие углы 47">
            <a:extLst>
              <a:ext uri="{FF2B5EF4-FFF2-40B4-BE49-F238E27FC236}">
                <a16:creationId xmlns:a16="http://schemas.microsoft.com/office/drawing/2014/main" id="{421863E1-714C-496B-B401-096F1A253FC8}"/>
              </a:ext>
            </a:extLst>
          </p:cNvPr>
          <p:cNvSpPr/>
          <p:nvPr/>
        </p:nvSpPr>
        <p:spPr>
          <a:xfrm>
            <a:off x="4583038" y="909514"/>
            <a:ext cx="7399297" cy="651034"/>
          </a:xfrm>
          <a:prstGeom prst="snip2DiagRect">
            <a:avLst/>
          </a:prstGeom>
          <a:solidFill>
            <a:srgbClr val="005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k-KZ" sz="24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НӘТИЖЕСІ</a:t>
            </a:r>
            <a:endParaRPr lang="ru-RU" sz="2400" dirty="0">
              <a:solidFill>
                <a:prstClr val="whit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84A264-4406-4626-9C56-8825D2F1D78C}"/>
              </a:ext>
            </a:extLst>
          </p:cNvPr>
          <p:cNvSpPr txBox="1"/>
          <p:nvPr/>
        </p:nvSpPr>
        <p:spPr>
          <a:xfrm>
            <a:off x="4488220" y="4861648"/>
            <a:ext cx="75230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00588F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Roboto Condensed" panose="020B0604020202020204" charset="0"/>
                <a:ea typeface="Roboto Condensed" panose="020B0604020202020204" charset="0"/>
              </a:rPr>
              <a:t>Жекелеген ірі компаниялардың монополиясын шектеу</a:t>
            </a:r>
            <a:endParaRPr lang="kk-KZ" sz="2000" dirty="0">
              <a:latin typeface="Roboto Condensed" panose="020B0604020202020204" charset="0"/>
              <a:ea typeface="Roboto Condensed" panose="020B0604020202020204" charset="0"/>
              <a:cs typeface="Roboto Condensed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B2F8FE-0E8E-4576-8268-FA4222D49D99}"/>
              </a:ext>
            </a:extLst>
          </p:cNvPr>
          <p:cNvSpPr txBox="1"/>
          <p:nvPr/>
        </p:nvSpPr>
        <p:spPr>
          <a:xfrm>
            <a:off x="4462341" y="1710907"/>
            <a:ext cx="75230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588F"/>
              </a:buClr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Roboto Condensed" panose="020B0604020202020204" charset="0"/>
                <a:ea typeface="Roboto Condensed" panose="020B0604020202020204" charset="0"/>
              </a:rPr>
              <a:t>Шағын және орта кәсіпкерлікті дамыту және өңірлерде салық түсімдерін ұлғайту</a:t>
            </a:r>
            <a:endParaRPr lang="kk-KZ" sz="2000" dirty="0">
              <a:latin typeface="Roboto Condensed" panose="020B0604020202020204" charset="0"/>
              <a:ea typeface="Roboto Condensed" panose="020B0604020202020204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8666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22430</TotalTime>
  <Words>1647</Words>
  <Application>Microsoft Office PowerPoint</Application>
  <PresentationFormat>Произвольный</PresentationFormat>
  <Paragraphs>305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Tahoma</vt:lpstr>
      <vt:lpstr>Arial</vt:lpstr>
      <vt:lpstr>Calibri</vt:lpstr>
      <vt:lpstr>Roboto Condensed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ИСНА</dc:title>
  <dc:creator>Альбина Талипова</dc:creator>
  <cp:lastModifiedBy>Мейрамбек Танжариков</cp:lastModifiedBy>
  <cp:revision>700</cp:revision>
  <cp:lastPrinted>2023-11-13T05:42:33Z</cp:lastPrinted>
  <dcterms:created xsi:type="dcterms:W3CDTF">2019-05-23T11:14:30Z</dcterms:created>
  <dcterms:modified xsi:type="dcterms:W3CDTF">2023-11-13T07:05:17Z</dcterms:modified>
</cp:coreProperties>
</file>