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485" r:id="rId2"/>
    <p:sldId id="2145707565" r:id="rId3"/>
    <p:sldId id="2145707564" r:id="rId4"/>
    <p:sldId id="860" r:id="rId5"/>
    <p:sldId id="4728" r:id="rId6"/>
    <p:sldId id="4815" r:id="rId7"/>
    <p:sldId id="2145707556" r:id="rId8"/>
    <p:sldId id="4792" r:id="rId9"/>
    <p:sldId id="291" r:id="rId10"/>
    <p:sldId id="4764" r:id="rId11"/>
    <p:sldId id="4784" r:id="rId12"/>
    <p:sldId id="2145707562" r:id="rId13"/>
    <p:sldId id="2145707557" r:id="rId14"/>
    <p:sldId id="2145707561" r:id="rId15"/>
    <p:sldId id="2145707563" r:id="rId16"/>
    <p:sldId id="2145707558" r:id="rId17"/>
    <p:sldId id="4818" r:id="rId18"/>
    <p:sldId id="2145707560" r:id="rId19"/>
    <p:sldId id="214570755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CA4"/>
    <a:srgbClr val="00437D"/>
    <a:srgbClr val="548235"/>
    <a:srgbClr val="13294E"/>
    <a:srgbClr val="007DC3"/>
    <a:srgbClr val="A50021"/>
    <a:srgbClr val="323E4E"/>
    <a:srgbClr val="696565"/>
    <a:srgbClr val="979696"/>
    <a:srgbClr val="33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5" autoAdjust="0"/>
    <p:restoredTop sz="96340" autoAdjust="0"/>
  </p:normalViewPr>
  <p:slideViewPr>
    <p:cSldViewPr snapToGrid="0">
      <p:cViewPr>
        <p:scale>
          <a:sx n="75" d="100"/>
          <a:sy n="75" d="100"/>
        </p:scale>
        <p:origin x="105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045786600434793E-2"/>
          <c:y val="5.0828100940406733E-2"/>
          <c:w val="0.93609934287985674"/>
          <c:h val="0.88817849817399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7DC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1EC-4B49-8D86-F660A4B00EAF}"/>
              </c:ext>
            </c:extLst>
          </c:dPt>
          <c:dPt>
            <c:idx val="1"/>
            <c:bubble3D val="0"/>
            <c:explosion val="8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1EC-4B49-8D86-F660A4B00EAF}"/>
              </c:ext>
            </c:extLst>
          </c:dPt>
          <c:dPt>
            <c:idx val="2"/>
            <c:bubble3D val="0"/>
            <c:explosion val="6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1EC-4B49-8D86-F660A4B00EAF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  <c:extLst/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65</c:v>
                </c:pt>
                <c:pt idx="1">
                  <c:v>4.3</c:v>
                </c:pt>
                <c:pt idx="2">
                  <c:v>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1EC-4B49-8D86-F660A4B00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A1-49D1-8034-716A02000F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A1-49D1-8034-716A02000FE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A1-49D1-8034-716A02000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CE-481B-987F-BC4B7C98021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CE-481B-987F-BC4B7C980211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E-481B-987F-BC4B7C980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277514138640679"/>
          <c:w val="1"/>
          <c:h val="0.76484094359885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FF17EB-2242-4F90-BC04-4DF0EE351CA4}" type="VALUE">
                      <a:rPr lang="en-US">
                        <a:solidFill>
                          <a:srgbClr val="00B05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47-4557-8F5F-EF234900A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130 кВт.ч</c:v>
                </c:pt>
                <c:pt idx="1">
                  <c:v>от 130 до 190 кВт.ч</c:v>
                </c:pt>
                <c:pt idx="2">
                  <c:v>от 190 кВт.ч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_-* #\ ##0.0_-;\-* #\ ##0.0_-;_-* "-"??_-;_-@_-</c:formatCode>
                <c:ptCount val="4"/>
                <c:pt idx="0">
                  <c:v>73.8</c:v>
                </c:pt>
                <c:pt idx="1">
                  <c:v>88.6</c:v>
                </c:pt>
                <c:pt idx="2">
                  <c:v>110.7</c:v>
                </c:pt>
                <c:pt idx="3">
                  <c:v>147.6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7-4557-8F5F-EF234900A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2"/>
        <c:axId val="199535328"/>
        <c:axId val="199535888"/>
      </c:barChart>
      <c:catAx>
        <c:axId val="19953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535888"/>
        <c:crosses val="autoZero"/>
        <c:auto val="1"/>
        <c:lblAlgn val="ctr"/>
        <c:lblOffset val="100"/>
        <c:noMultiLvlLbl val="0"/>
      </c:catAx>
      <c:valAx>
        <c:axId val="199535888"/>
        <c:scaling>
          <c:orientation val="minMax"/>
          <c:max val="150"/>
          <c:min val="0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out"/>
        <c:minorTickMark val="none"/>
        <c:tickLblPos val="nextTo"/>
        <c:crossAx val="1995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19-456C-B84B-6BCB8E633A8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19-456C-B84B-6BCB8E633A8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19-456C-B84B-6BCB8E633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D-4107-A50D-67D4971A2D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8D-4107-A50D-67D4971A2D0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D-4107-A50D-67D4971A2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D2-4C7F-B0C4-FC4499DD355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D2-4C7F-B0C4-FC4499DD355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D2-4C7F-B0C4-FC4499DD3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04-4766-B484-378D22682BF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04-4766-B484-378D22682BF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04-4766-B484-378D22682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0189225912398"/>
          <c:y val="7.3921239811214595E-2"/>
          <c:w val="0.86675054213402525"/>
          <c:h val="0.54906411744442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пределах нормы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6-40C0-BEF5-CB171DDF2A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Сврх потребление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6-40C0-BEF5-CB171DDF2A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Сврх потребление2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56-40C0-BEF5-CB171DDF2A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144576"/>
        <c:axId val="50631168"/>
      </c:barChart>
      <c:catAx>
        <c:axId val="4514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631168"/>
        <c:crosses val="autoZero"/>
        <c:auto val="1"/>
        <c:lblAlgn val="ctr"/>
        <c:lblOffset val="100"/>
        <c:noMultiLvlLbl val="0"/>
      </c:catAx>
      <c:valAx>
        <c:axId val="506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4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0CB6D-F859-4F5F-BEB2-09A1F49B2AB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205D1-8B46-47AC-8E2F-CC8BF2F6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2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14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7ECC4-DA53-8CAD-C7D4-3C2439BEF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275DB8-5FC1-4E57-6486-3221CDDA3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E53B66-AC08-C460-7E3F-87B408B52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13DE99-84A4-B782-8BFC-BD7BA1CE3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999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B28A2-E0A9-D880-0502-D06DADAE8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23BC98D-2802-B576-CDAC-E1AC15AB5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8EA399A-AB16-4630-5457-F58772423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026B6-BB85-BB9A-D053-624C0C6BF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BB8E6-E594-4EAD-B101-E713F92D0BE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80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22B7D-DBF6-008E-C1F6-56F4CDB01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2AF4124-F175-5A59-F77B-660520806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A436EE8-0648-D822-BDDA-9EC17A256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2C9C02-9EAB-2457-289C-CF21B70CD0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BB8E6-E594-4EAD-B101-E713F92D0B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29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EF0EB-626B-56BD-5F01-61572D4E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B9A528C-03D2-87EF-BA32-126082441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84B4799-B982-CAE8-61F6-B827DC4A6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3280BF-FDBD-E5F1-6878-376A84894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77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BB8E6-E594-4EAD-B101-E713F92D0B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9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C43C3-4474-CE1A-561A-2B7BC0A3C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92927C3-DCE1-4F2A-7E13-6B6114242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32E60F3-AAA8-0F50-6DB2-E97003CEC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8532A1-A674-0C50-B0D2-863B8BB63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BB8E6-E594-4EAD-B101-E713F92D0B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6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B3E98-A809-1AB6-D656-1D9B7CC67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362BE7-F936-E0D9-E5C0-2A4E38DA8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B804D0C-4EF6-D761-222E-3C263A381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CC151C-620C-6D6B-17B2-49D41D86D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BB8E6-E594-4EAD-B101-E713F92D0B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0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BB8E6-E594-4EAD-B101-E713F92D0B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4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ADF3A-04BF-44BE-A459-CC1F89DD7E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9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7F6CF-7EF6-4F37-BDC3-023575699E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2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BE31A-888A-6C98-A6F2-B9F6BF914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BCEFD82-3B5D-FB73-569C-7B7907A23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4844F5-EC95-59E5-BA7D-BB962BC53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A71C54-4389-F9F0-30D9-A43C162C6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2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50A55-9DDA-7D87-C67A-E69F55D5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10449E-55D0-4564-C4F4-59C89A669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E169F75-5247-FEE4-8505-C3CA147E4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D4CB10-8109-F4BE-3CD9-A2B40791D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5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E76A-87FA-3230-CF9D-231A981EC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ED5952-52D2-A1F8-79B2-BCFB142B3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175E9-5BBF-7C1F-88D5-56ABF8BD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3987F-6E64-71A8-247C-5EEFAB04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3074F-DF9E-39A1-84E5-9AC9CAED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0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73B73-6424-9128-3BE1-49B4657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9C80C3-02BB-9DFC-FE18-67FFF3C07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9E591-370F-FA57-D178-5F7A1D02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4165F-18C6-B81E-D898-819D2FF2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4A659-45A8-9907-AAC7-CD3A0D8A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2CF1F2-BCDC-0CBF-4D96-F0E31E53C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40A95-C726-7562-E2B6-78C443661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E3983-7233-F960-4D9C-1FC9C7A2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D801F-51BB-CEF3-6BD3-2DB6B13D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FCFA3-AC33-DC62-CDC2-031B32BF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8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9997-17B9-B180-0A56-A1843868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BDAF2-37A6-8BC9-1D12-1DA0E4EE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AFB2C-22F1-E061-20B2-8C5E6554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E8EF7F-792B-CB8B-66DA-7B6FA09D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C4E53-9810-ECC1-1EFA-FDBA0266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0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64C82-6063-1F4F-161B-CB5BF204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89B87-5911-EA7A-DEC1-4F7F9D9D3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738B4-C706-D31C-EAF1-95A8536E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066E3-BEAE-CE1A-3400-DB5DE0A9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A384B-E077-AD4B-15B2-D2A48B50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72F79-8935-0E30-6261-DB7F201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13A1EE-C213-F06F-88CE-77F63E6EC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F3663A-F99B-F8A1-D97A-16505AF2C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D18A99-35EF-4678-8142-D54DA30C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98F3F1-737E-AD17-9961-AE88F20D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5379EC-8882-310D-4301-9985515B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2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308B6-C618-64AD-3A21-0F0C5926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C43B76-03F7-515E-AFB7-68833EE28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CE6C23-C6C2-0356-8CE2-FB6970198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E96987-9D67-3D7B-A320-231BB035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F6E477-69DD-27A6-77C0-31608BA98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26452F-3D3A-3892-6630-D1211B0A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58724B-B6D8-1189-1C12-CDF84D8A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52B1-E1AA-0199-F531-AE3452C8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CF569-BC45-6162-1CCA-D9F304EA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33E93-2373-1803-F76D-EF2A9C4A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CBFB29-E232-52EB-F505-AEAE1B5F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C56E7E-87DB-A66A-91B7-FE6FD01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0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477BF-DA03-4446-233E-14FC58A2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800141-0016-686A-6838-D5D7936B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C3072C-6676-5C8C-4AA9-3CD77D3D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0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A59B6-CE37-950B-F443-B7883813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49AC0-E67C-CE54-6FAE-31B62B54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127F5-A221-EFC2-9A6F-85D4A0C32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006DEA-5A69-97F1-EA3D-EE3D4376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0377DC-62E0-3105-0377-9520A7FC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C1D061-B009-DFA9-427C-8D8B0FBC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6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93B34-20C4-AA96-79D0-18651FDD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CBFF8A-C706-0C2E-E4A8-E54DC4F27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9CC073-59F9-2131-71EB-66978D4D2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0B36CE-0DFF-D815-4104-AF48740B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E8A994-6AA2-5924-67FB-F7709017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7D1905-14D6-A737-A6CA-0E5220A5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0BC73-AF5C-6126-3207-2842A3A5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C2FC2D-DAEC-8281-327B-45522298F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AC9BB-E8E0-B124-5899-3AEDF3EBF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5E8F-4245-4E66-B3BD-591EADEC170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60AA4-6672-787C-F623-856D9B710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E1705-1FB0-534A-78A7-E167BD6A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FF7D-28B8-4BFB-B9F4-BB8421D22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72.png"/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svg"/><Relationship Id="rId11" Type="http://schemas.openxmlformats.org/officeDocument/2006/relationships/chart" Target="../charts/chart8.xml"/><Relationship Id="rId5" Type="http://schemas.openxmlformats.org/officeDocument/2006/relationships/image" Target="../media/image69.png"/><Relationship Id="rId15" Type="http://schemas.openxmlformats.org/officeDocument/2006/relationships/image" Target="../media/image74.png"/><Relationship Id="rId10" Type="http://schemas.openxmlformats.org/officeDocument/2006/relationships/chart" Target="../charts/chart7.xml"/><Relationship Id="rId4" Type="http://schemas.openxmlformats.org/officeDocument/2006/relationships/chart" Target="../charts/chart3.xml"/><Relationship Id="rId9" Type="http://schemas.openxmlformats.org/officeDocument/2006/relationships/chart" Target="../charts/chart6.xml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18" Type="http://schemas.openxmlformats.org/officeDocument/2006/relationships/image" Target="../media/image90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67.svg"/><Relationship Id="rId17" Type="http://schemas.openxmlformats.org/officeDocument/2006/relationships/image" Target="../media/image89.png"/><Relationship Id="rId2" Type="http://schemas.openxmlformats.org/officeDocument/2006/relationships/image" Target="../media/image3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66.png"/><Relationship Id="rId5" Type="http://schemas.openxmlformats.org/officeDocument/2006/relationships/image" Target="../media/image79.png"/><Relationship Id="rId15" Type="http://schemas.openxmlformats.org/officeDocument/2006/relationships/image" Target="../media/image87.png"/><Relationship Id="rId10" Type="http://schemas.openxmlformats.org/officeDocument/2006/relationships/image" Target="../media/image84.svg"/><Relationship Id="rId4" Type="http://schemas.openxmlformats.org/officeDocument/2006/relationships/image" Target="../media/image78.sv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8.png"/><Relationship Id="rId21" Type="http://schemas.openxmlformats.org/officeDocument/2006/relationships/image" Target="../media/image35.sv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microsoft.com/office/2007/relationships/hdphoto" Target="../media/hdphoto3.wdp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4" Type="http://schemas.openxmlformats.org/officeDocument/2006/relationships/image" Target="../media/image49.sv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37B914-8984-010C-35D3-D54C76275DF7}"/>
              </a:ext>
            </a:extLst>
          </p:cNvPr>
          <p:cNvSpPr/>
          <p:nvPr/>
        </p:nvSpPr>
        <p:spPr>
          <a:xfrm>
            <a:off x="-8" y="2702473"/>
            <a:ext cx="12192000" cy="42171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1000">
                <a:schemeClr val="bg1">
                  <a:lumMod val="95000"/>
                </a:schemeClr>
              </a:gs>
              <a:gs pos="6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379B7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9026FE-327F-43D9-B6C6-6F8A1C319AC7}"/>
              </a:ext>
            </a:extLst>
          </p:cNvPr>
          <p:cNvSpPr/>
          <p:nvPr/>
        </p:nvSpPr>
        <p:spPr>
          <a:xfrm>
            <a:off x="0" y="-1693"/>
            <a:ext cx="12192000" cy="3430693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379B7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D4840-43AA-A697-DB10-054CC8FC8692}"/>
              </a:ext>
            </a:extLst>
          </p:cNvPr>
          <p:cNvSpPr/>
          <p:nvPr/>
        </p:nvSpPr>
        <p:spPr>
          <a:xfrm>
            <a:off x="-16" y="2924175"/>
            <a:ext cx="12192016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Google Shape;91;p1">
            <a:extLst>
              <a:ext uri="{FF2B5EF4-FFF2-40B4-BE49-F238E27FC236}">
                <a16:creationId xmlns:a16="http://schemas.microsoft.com/office/drawing/2014/main" id="{4137A8F3-73C2-4F12-888D-7C4DB5A66F57}"/>
              </a:ext>
            </a:extLst>
          </p:cNvPr>
          <p:cNvSpPr txBox="1"/>
          <p:nvPr/>
        </p:nvSpPr>
        <p:spPr>
          <a:xfrm>
            <a:off x="1542065" y="1946829"/>
            <a:ext cx="9107854" cy="53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pc="300" dirty="0">
                <a:solidFill>
                  <a:schemeClr val="bg1"/>
                </a:solidFill>
                <a:latin typeface="Bahnschrift SemiBold Condensed" panose="020B0502040204020203" pitchFamily="34" charset="0"/>
                <a:ea typeface="Oswald"/>
                <a:cs typeface="Arial" panose="020B0604020202020204" pitchFamily="34" charset="0"/>
                <a:sym typeface="Oswald"/>
              </a:rPr>
              <a:t>МИНИСТЕРСТВО ВОДНЫХ РЕСУРСОВ И ИРРИГАЦИИ РЕСПУБЛИКИ КАЗАХСТАН</a:t>
            </a:r>
            <a:endParaRPr lang="ru-RU" sz="2000" spc="300" dirty="0">
              <a:solidFill>
                <a:schemeClr val="bg1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1;p1">
            <a:extLst>
              <a:ext uri="{FF2B5EF4-FFF2-40B4-BE49-F238E27FC236}">
                <a16:creationId xmlns:a16="http://schemas.microsoft.com/office/drawing/2014/main" id="{97848E8E-D6D3-EDEA-9272-F09F4EB5CEF2}"/>
              </a:ext>
            </a:extLst>
          </p:cNvPr>
          <p:cNvSpPr txBox="1"/>
          <p:nvPr/>
        </p:nvSpPr>
        <p:spPr>
          <a:xfrm>
            <a:off x="5407840" y="6188193"/>
            <a:ext cx="1376321" cy="44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1600" b="1" dirty="0">
                <a:latin typeface="Bahnschrift" panose="020B0502040204020203" pitchFamily="34" charset="0"/>
                <a:cs typeface="Arial" panose="020B0604020202020204" pitchFamily="34" charset="0"/>
                <a:sym typeface="Oswald"/>
              </a:rPr>
              <a:t>Астана </a:t>
            </a:r>
            <a:r>
              <a:rPr lang="en-US" sz="1600" b="1" dirty="0">
                <a:latin typeface="Bahnschrift" panose="020B0502040204020203" pitchFamily="34" charset="0"/>
                <a:cs typeface="Arial" panose="020B0604020202020204" pitchFamily="34" charset="0"/>
                <a:sym typeface="Oswald"/>
              </a:rPr>
              <a:t>| </a:t>
            </a:r>
            <a:r>
              <a:rPr lang="ru-RU" sz="1600" b="1" dirty="0">
                <a:latin typeface="Bahnschrift" panose="020B0502040204020203" pitchFamily="34" charset="0"/>
                <a:cs typeface="Arial" panose="020B0604020202020204" pitchFamily="34" charset="0"/>
                <a:sym typeface="Oswald"/>
              </a:rPr>
              <a:t>2024</a:t>
            </a:r>
            <a:endParaRPr lang="ru-RU" sz="1600" b="1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F0D7F7-DE1B-A20D-10E2-2F56A1EC6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66" y="291966"/>
            <a:ext cx="1580855" cy="1639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EC9548A-34A2-4EC4-AED5-97E47155CCFD}"/>
              </a:ext>
            </a:extLst>
          </p:cNvPr>
          <p:cNvSpPr txBox="1"/>
          <p:nvPr/>
        </p:nvSpPr>
        <p:spPr>
          <a:xfrm>
            <a:off x="540996" y="3047217"/>
            <a:ext cx="11262378" cy="1350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300" normalizeH="0" baseline="0" noProof="0" dirty="0">
                <a:ln>
                  <a:noFill/>
                </a:ln>
                <a:solidFill>
                  <a:srgbClr val="0379B7"/>
                </a:solidFill>
                <a:effectLst/>
                <a:uLnTx/>
                <a:uFillTx/>
                <a:latin typeface="Bahnschrift SemiCondensed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 ДАЛЬНЕЙШЕМ РАЗВИТИИ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300" normalizeH="0" baseline="0" noProof="0" dirty="0">
                <a:ln>
                  <a:noFill/>
                </a:ln>
                <a:solidFill>
                  <a:srgbClr val="0379B7"/>
                </a:solidFill>
                <a:effectLst/>
                <a:uLnTx/>
                <a:uFillTx/>
                <a:latin typeface="Bahnschrift SemiCondensed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ВОДНОЙ ОТРАСЛИ</a:t>
            </a:r>
            <a:endParaRPr kumimoji="0" lang="ru-RU" sz="3600" b="1" i="0" u="none" strike="noStrike" kern="1200" cap="none" spc="30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Bahnschrift SemiCondensed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9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A4C35BD8-079F-41A8-927F-749EA7277245}"/>
              </a:ext>
            </a:extLst>
          </p:cNvPr>
          <p:cNvSpPr txBox="1"/>
          <p:nvPr/>
        </p:nvSpPr>
        <p:spPr>
          <a:xfrm>
            <a:off x="6456317" y="2623883"/>
            <a:ext cx="5235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0379B7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ВИДЫ ИССЛЕДОВАНИЯ: </a:t>
            </a:r>
            <a:endParaRPr lang="ru-RU" sz="1600" b="1" dirty="0">
              <a:solidFill>
                <a:srgbClr val="0379B7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Bahnschrift" panose="020B0502040204020203" pitchFamily="34" charset="0"/>
                <a:cs typeface="Times New Roman" panose="02020603050405020304" pitchFamily="18" charset="0"/>
              </a:rPr>
              <a:t>Государственный мониторинг всех компонентов экосистемы Каспийского море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Bahnschrift" panose="020B0502040204020203" pitchFamily="34" charset="0"/>
                <a:cs typeface="Times New Roman" panose="02020603050405020304" pitchFamily="18" charset="0"/>
              </a:rPr>
              <a:t>Причины и последствия обмеления Каспия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Bahnschrift" panose="020B0502040204020203" pitchFamily="34" charset="0"/>
                <a:cs typeface="Times New Roman" panose="02020603050405020304" pitchFamily="18" charset="0"/>
              </a:rPr>
              <a:t>Ихтиология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Bahnschrift" panose="020B0502040204020203" pitchFamily="34" charset="0"/>
                <a:cs typeface="Times New Roman" panose="02020603050405020304" pitchFamily="18" charset="0"/>
              </a:rPr>
              <a:t>Исследования животного мира (тюленей)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Bahnschrift" panose="020B0502040204020203" pitchFamily="34" charset="0"/>
                <a:cs typeface="Times New Roman" panose="02020603050405020304" pitchFamily="18" charset="0"/>
              </a:rPr>
              <a:t>Воздействие нефтяных операции 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A9C2C6F-122B-490D-AD86-DF6CFB15AD7A}"/>
              </a:ext>
            </a:extLst>
          </p:cNvPr>
          <p:cNvCxnSpPr>
            <a:cxnSpLocks/>
          </p:cNvCxnSpPr>
          <p:nvPr/>
        </p:nvCxnSpPr>
        <p:spPr>
          <a:xfrm>
            <a:off x="6110748" y="2396213"/>
            <a:ext cx="0" cy="286737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BB2C94-590C-0CE8-A805-67F0CEDE1406}"/>
              </a:ext>
            </a:extLst>
          </p:cNvPr>
          <p:cNvSpPr/>
          <p:nvPr/>
        </p:nvSpPr>
        <p:spPr>
          <a:xfrm>
            <a:off x="11" y="988835"/>
            <a:ext cx="12191989" cy="1106872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ЦЕЛЬ ИНСТИТУТА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разработка научно-обоснованных мер для сохранения и рационального использования Каспийского моря природно-ресурсного потенциала, а также содействие экономическому и социальному развитию региона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DDB0B2-76D0-2B47-28EC-63ED9D0F146F}"/>
              </a:ext>
            </a:extLst>
          </p:cNvPr>
          <p:cNvSpPr/>
          <p:nvPr/>
        </p:nvSpPr>
        <p:spPr>
          <a:xfrm>
            <a:off x="363541" y="2561718"/>
            <a:ext cx="5227633" cy="2739460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9030F-875D-C97E-6B62-904E7598DCEF}"/>
              </a:ext>
            </a:extLst>
          </p:cNvPr>
          <p:cNvSpPr txBox="1"/>
          <p:nvPr/>
        </p:nvSpPr>
        <p:spPr>
          <a:xfrm>
            <a:off x="1885112" y="2371553"/>
            <a:ext cx="17545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7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014F2-F7DA-7F46-291A-C7260B7212BE}"/>
              </a:ext>
            </a:extLst>
          </p:cNvPr>
          <p:cNvSpPr txBox="1"/>
          <p:nvPr/>
        </p:nvSpPr>
        <p:spPr>
          <a:xfrm>
            <a:off x="1318133" y="2873800"/>
            <a:ext cx="368869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Bahnschrift" panose="020B0502040204020203" pitchFamily="34" charset="0"/>
              </a:rPr>
              <a:t>ПОЛЕВЫЕ </a:t>
            </a:r>
            <a:r>
              <a:rPr lang="ru-RU" dirty="0">
                <a:latin typeface="Bahnschrift" panose="020B0502040204020203" pitchFamily="34" charset="0"/>
              </a:rPr>
              <a:t>МОРСКИЕ </a:t>
            </a:r>
            <a:r>
              <a:rPr lang="ru-RU" sz="1800" dirty="0">
                <a:solidFill>
                  <a:schemeClr val="tx1"/>
                </a:solidFill>
                <a:latin typeface="Bahnschrift" panose="020B0502040204020203" pitchFamily="34" charset="0"/>
              </a:rPr>
              <a:t>РАБОТЫ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7A220-0849-ADB1-89E1-5DC8F838CF02}"/>
              </a:ext>
            </a:extLst>
          </p:cNvPr>
          <p:cNvSpPr txBox="1"/>
          <p:nvPr/>
        </p:nvSpPr>
        <p:spPr>
          <a:xfrm>
            <a:off x="1301856" y="3564181"/>
            <a:ext cx="3404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Bahnschrift" panose="020B0502040204020203" pitchFamily="34" charset="0"/>
              </a:rPr>
              <a:t>ЛАБОРАТОРНЫЕ ИСПЫТАНИЯ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E4CD72-9D99-7EBA-C512-87894550F0E5}"/>
              </a:ext>
            </a:extLst>
          </p:cNvPr>
          <p:cNvSpPr txBox="1"/>
          <p:nvPr/>
        </p:nvSpPr>
        <p:spPr>
          <a:xfrm>
            <a:off x="1305609" y="4241568"/>
            <a:ext cx="3971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Bahnschrift" panose="020B0502040204020203" pitchFamily="34" charset="0"/>
              </a:rPr>
              <a:t>НАУЧНО-ПРИКЛАДНЫЕ ИССЛЕДОВАНИЯ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5AF5E2-6B77-E9D7-580B-16D801A23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0" y="2879645"/>
            <a:ext cx="534137" cy="5341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572E2D-E95B-2E9F-3CA0-D8A4FA79C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1" y="4385629"/>
            <a:ext cx="499232" cy="4992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8B53C0-3503-B759-3538-8589D7B6F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8" y="3620277"/>
            <a:ext cx="534137" cy="5341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ABF202-FC11-BDF9-B5F0-B24196DD3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" y="5531566"/>
            <a:ext cx="12191989" cy="10051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146A40-41A7-A112-7C3F-A79089A7C22D}"/>
              </a:ext>
            </a:extLst>
          </p:cNvPr>
          <p:cNvSpPr txBox="1"/>
          <p:nvPr/>
        </p:nvSpPr>
        <p:spPr>
          <a:xfrm>
            <a:off x="139348" y="5537191"/>
            <a:ext cx="11899982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altLang="ko-KR" b="1" dirty="0">
                <a:solidFill>
                  <a:srgbClr val="C00000"/>
                </a:solidFill>
                <a:latin typeface="Bahnschrift" panose="020B0502040204020203" pitchFamily="34" charset="0"/>
                <a:cs typeface="Arial" pitchFamily="34" charset="0"/>
              </a:rPr>
              <a:t>Постановлением Правительства Республики Казахстан от 25 января 2024 № 36 </a:t>
            </a:r>
            <a:r>
              <a:rPr lang="ru-RU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создан НАО "Казахский научно-исследовательский институт Каспийского моря"</a:t>
            </a:r>
            <a:endParaRPr lang="en-US" altLang="ko-KR" b="1" dirty="0">
              <a:solidFill>
                <a:srgbClr val="C00000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A8850-8AA7-D034-AE2F-19AF8868663F}"/>
              </a:ext>
            </a:extLst>
          </p:cNvPr>
          <p:cNvSpPr txBox="1"/>
          <p:nvPr/>
        </p:nvSpPr>
        <p:spPr>
          <a:xfrm>
            <a:off x="1472027" y="6155974"/>
            <a:ext cx="9247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379B7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ОТКРЫВАЕТСЯ ИНСТИТУТ В ГОРОДЕ АКТАУ, ФИЛИАЛ В ГОРОДЕ АТЫРАУ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6D03F93-D7FA-5B9A-FAFF-EF180E0554D4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EA68E433-475D-BBEA-B596-4B00EA0208C4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C30E25F-AF9B-4889-5849-20A52F68970F}"/>
              </a:ext>
            </a:extLst>
          </p:cNvPr>
          <p:cNvCxnSpPr>
            <a:cxnSpLocks/>
          </p:cNvCxnSpPr>
          <p:nvPr/>
        </p:nvCxnSpPr>
        <p:spPr>
          <a:xfrm>
            <a:off x="235024" y="2978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E7FFBE-D16C-8F76-2D07-1BEF91E99F7A}"/>
              </a:ext>
            </a:extLst>
          </p:cNvPr>
          <p:cNvSpPr/>
          <p:nvPr/>
        </p:nvSpPr>
        <p:spPr>
          <a:xfrm>
            <a:off x="1210571" y="80595"/>
            <a:ext cx="1000661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4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НАО «КАЗАХСКИЙ НАУЧНО-ИССЛЕДОВАТЕЛЬСКИЙ ИНСТИТУТ КАСПИЙСКОГО МОРЯ»</a:t>
            </a:r>
          </a:p>
        </p:txBody>
      </p:sp>
    </p:spTree>
    <p:extLst>
      <p:ext uri="{BB962C8B-B14F-4D97-AF65-F5344CB8AC3E}">
        <p14:creationId xmlns:p14="http://schemas.microsoft.com/office/powerpoint/2010/main" val="399294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BB2C94-590C-0CE8-A805-67F0CEDE1406}"/>
              </a:ext>
            </a:extLst>
          </p:cNvPr>
          <p:cNvSpPr/>
          <p:nvPr/>
        </p:nvSpPr>
        <p:spPr>
          <a:xfrm>
            <a:off x="11" y="605598"/>
            <a:ext cx="12191989" cy="980117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ЦЕЛЬ:</a:t>
            </a:r>
            <a:endParaRPr lang="ru-RU" sz="2400" b="1" dirty="0">
              <a:solidFill>
                <a:schemeClr val="bg1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изученности </a:t>
            </a: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подземных вод </a:t>
            </a:r>
            <a:r>
              <a:rPr lang="ru-RU" sz="20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охран от истощения и загрязнения</a:t>
            </a:r>
            <a:endParaRPr lang="ru-RU" sz="2000" dirty="0">
              <a:solidFill>
                <a:schemeClr val="bg1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C006579-C15B-71CE-8FB1-22BCD714B4E7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F9CAAF-B995-DDDE-60FB-ADF8CD3D4455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DF6AA62-9594-0805-780D-734EBD0E60A3}"/>
              </a:ext>
            </a:extLst>
          </p:cNvPr>
          <p:cNvCxnSpPr>
            <a:cxnSpLocks/>
          </p:cNvCxnSpPr>
          <p:nvPr/>
        </p:nvCxnSpPr>
        <p:spPr>
          <a:xfrm>
            <a:off x="235024" y="2978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336347-56A0-1BB7-F182-3512B37718E1}"/>
              </a:ext>
            </a:extLst>
          </p:cNvPr>
          <p:cNvSpPr/>
          <p:nvPr/>
        </p:nvSpPr>
        <p:spPr>
          <a:xfrm>
            <a:off x="2202623" y="56660"/>
            <a:ext cx="78905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4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НАЦИОНАЛЬНАЯ ГИДРОГЕОЛОГИЧЕСКАЯ СЛУЖБА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FDB6C20-8F50-711D-508B-7B97C87ADCB5}"/>
              </a:ext>
            </a:extLst>
          </p:cNvPr>
          <p:cNvSpPr/>
          <p:nvPr/>
        </p:nvSpPr>
        <p:spPr>
          <a:xfrm>
            <a:off x="335947" y="1997603"/>
            <a:ext cx="7091227" cy="4423590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F2037-DB38-F8DA-6D29-13F1D3563C1C}"/>
              </a:ext>
            </a:extLst>
          </p:cNvPr>
          <p:cNvSpPr txBox="1"/>
          <p:nvPr/>
        </p:nvSpPr>
        <p:spPr>
          <a:xfrm>
            <a:off x="1262610" y="1699283"/>
            <a:ext cx="52378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b="1" dirty="0">
                <a:solidFill>
                  <a:srgbClr val="0379B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ПЕРЕДАЧА ФУНКЦИИ МИНИСТЕРСТВУ ВОДНЫХ РЕСУРСОВ И ИРРИГАЦИИ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709CC4B-1832-5687-74E4-EADE06711664}"/>
              </a:ext>
            </a:extLst>
          </p:cNvPr>
          <p:cNvSpPr/>
          <p:nvPr/>
        </p:nvSpPr>
        <p:spPr>
          <a:xfrm>
            <a:off x="7660390" y="2358550"/>
            <a:ext cx="4216708" cy="3128126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9EB59-7484-2B31-6322-C923BBFAD8E1}"/>
              </a:ext>
            </a:extLst>
          </p:cNvPr>
          <p:cNvSpPr txBox="1"/>
          <p:nvPr/>
        </p:nvSpPr>
        <p:spPr>
          <a:xfrm>
            <a:off x="7919614" y="2205746"/>
            <a:ext cx="36982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b="1" dirty="0">
                <a:solidFill>
                  <a:srgbClr val="0379B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ОЖИДАЕМЫЕ РЕЗУЛЬТАТЫ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E5B30-4996-9C9D-5591-684354F0CE12}"/>
              </a:ext>
            </a:extLst>
          </p:cNvPr>
          <p:cNvSpPr txBox="1"/>
          <p:nvPr/>
        </p:nvSpPr>
        <p:spPr>
          <a:xfrm>
            <a:off x="8455345" y="2665746"/>
            <a:ext cx="3330421" cy="263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1600" kern="1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концентрация подземных </a:t>
            </a:r>
            <a:r>
              <a:rPr lang="ru-RU" sz="1600" kern="1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 </a:t>
            </a:r>
            <a:r>
              <a:rPr lang="ru-RU" sz="1600" kern="1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 уполномоченном органе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kk-KZ" sz="1600" spc="1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spc="1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беспечение</a:t>
            </a:r>
            <a:r>
              <a:rPr lang="ru-RU" sz="1600" spc="1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интенсивного вовлечения подземных водных ресурсов в </a:t>
            </a:r>
            <a:r>
              <a:rPr lang="ru-RU" sz="1600" spc="1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экономику страны</a:t>
            </a:r>
            <a:endParaRPr lang="kk-KZ" sz="1600" spc="1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kk-KZ" sz="1600" spc="1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spc="1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ешение</a:t>
            </a:r>
            <a:r>
              <a:rPr lang="ru-RU" sz="1600" spc="1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насущных проблем водоснабжения населения качественной питьевой водой</a:t>
            </a:r>
            <a:endParaRPr lang="ru-RU" sz="16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214B6B-1631-0E1D-F8B0-194C4778A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87" y="2739136"/>
            <a:ext cx="448026" cy="4480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0FC5D7-75B0-3215-12ED-64EA88212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22" y="3596684"/>
            <a:ext cx="446491" cy="4464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EEE6670-6E2D-2289-3FAB-7A1A88D99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87" y="4655259"/>
            <a:ext cx="448026" cy="4480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BD12F9-D8CA-1CF7-E4A5-B2B75600C807}"/>
              </a:ext>
            </a:extLst>
          </p:cNvPr>
          <p:cNvSpPr txBox="1"/>
          <p:nvPr/>
        </p:nvSpPr>
        <p:spPr>
          <a:xfrm>
            <a:off x="870702" y="2339394"/>
            <a:ext cx="64724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379B7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от</a:t>
            </a:r>
            <a:r>
              <a:rPr lang="ru-RU" sz="1600" dirty="0"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379B7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МИО</a:t>
            </a:r>
            <a:r>
              <a:rPr lang="ru-RU" sz="1600" dirty="0">
                <a:latin typeface="Bahnschrift" panose="020B0502040204020203" pitchFamily="34" charset="0"/>
                <a:ea typeface="Calibri" panose="020F0502020204030204" pitchFamily="34" charset="0"/>
              </a:rPr>
              <a:t> по проведению поисково-разведочных работ на подземные воды для хозяйственно-питьевого водоснабжения, разведку и доразведку месторождений подземных вод.</a:t>
            </a:r>
          </a:p>
          <a:p>
            <a:pPr algn="just"/>
            <a:r>
              <a:rPr lang="ru-RU" sz="1600" b="1" dirty="0">
                <a:solidFill>
                  <a:srgbClr val="0379B7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от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379B7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Комгеологии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1600" spc="10" dirty="0">
                <a:latin typeface="Bahnschrift" panose="020B0502040204020203" pitchFamily="34" charset="0"/>
                <a:ea typeface="Times New Roman" panose="02020603050405020304" pitchFamily="18" charset="0"/>
              </a:rPr>
              <a:t>реализацию государственной политики, выполнение стратегических, регулятивных, реализационных и контрольно-надзорных функций в сфере управления подземными водными ресурсами, а также по: </a:t>
            </a:r>
            <a:r>
              <a:rPr lang="ru-RU" sz="1600" dirty="0">
                <a:latin typeface="Bahnschrift" panose="020B0502040204020203" pitchFamily="34" charset="0"/>
                <a:ea typeface="Calibri" panose="020F0502020204030204" pitchFamily="34" charset="0"/>
              </a:rPr>
              <a:t>осуществлению государственного мониторинга подземных вод и опасных геологических процессов, сбору и обобщению информации; участию в ведении государственного водного кадастра в части подземных вод; осуществлению ликвидации и консервации бесхозных самоизливающихся и аварийных гидрогеологических скважин.</a:t>
            </a:r>
          </a:p>
          <a:p>
            <a:pPr algn="just"/>
            <a:r>
              <a:rPr lang="ru-RU" sz="1600" b="1" dirty="0">
                <a:solidFill>
                  <a:srgbClr val="0379B7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от</a:t>
            </a:r>
            <a:r>
              <a:rPr lang="ru-RU" sz="1600" dirty="0"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2000" b="1" kern="1800" dirty="0">
                <a:solidFill>
                  <a:srgbClr val="0379B7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МСХ</a:t>
            </a:r>
            <a:r>
              <a:rPr lang="ru-RU" sz="1600" b="1" kern="18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Bahnschrift" panose="020B0502040204020203" pitchFamily="34" charset="0"/>
                <a:ea typeface="Calibri" panose="020F0502020204030204" pitchFamily="34" charset="0"/>
              </a:rPr>
              <a:t>осуществление мониторинга и оценки </a:t>
            </a:r>
            <a:r>
              <a:rPr lang="ru-RU" sz="1600" dirty="0" err="1">
                <a:latin typeface="Bahnschrift" panose="020B0502040204020203" pitchFamily="34" charset="0"/>
                <a:ea typeface="Calibri" panose="020F0502020204030204" pitchFamily="34" charset="0"/>
              </a:rPr>
              <a:t>гидрогеолого</a:t>
            </a:r>
            <a:r>
              <a:rPr lang="ru-RU" sz="1600" dirty="0">
                <a:latin typeface="Bahnschrift" panose="020B0502040204020203" pitchFamily="34" charset="0"/>
                <a:ea typeface="Calibri" panose="020F0502020204030204" pitchFamily="34" charset="0"/>
              </a:rPr>
              <a:t>-мелиоративного состояния орошаемых земель.</a:t>
            </a:r>
            <a:endParaRPr lang="ru-RU" sz="1600" noProof="1">
              <a:latin typeface="Bahnschrift" panose="020B0502040204020203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2A8EB-28AD-9A43-78D8-F499595DC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5" y="2552840"/>
            <a:ext cx="446491" cy="44649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93869B-8BEA-941A-E988-0979573EF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6" y="4122944"/>
            <a:ext cx="448026" cy="4480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A351E2-CC1A-C461-2C9E-F08C5ADD6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3" y="5810649"/>
            <a:ext cx="446532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7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CF914D-9F7E-318A-D314-EA8585B211AF}"/>
              </a:ext>
            </a:extLst>
          </p:cNvPr>
          <p:cNvSpPr txBox="1"/>
          <p:nvPr/>
        </p:nvSpPr>
        <p:spPr>
          <a:xfrm>
            <a:off x="818626" y="620337"/>
            <a:ext cx="4466516" cy="4205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133" b="1" spc="400" dirty="0">
                <a:latin typeface="Bahnschrift" panose="020B0502040204020203" pitchFamily="34" charset="0"/>
              </a:rPr>
              <a:t>ТЕКУЩАЯ СИТУАЦИЯ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C2E09-2E87-5F71-87BD-AAA0A5E99879}"/>
              </a:ext>
            </a:extLst>
          </p:cNvPr>
          <p:cNvSpPr txBox="1"/>
          <p:nvPr/>
        </p:nvSpPr>
        <p:spPr>
          <a:xfrm>
            <a:off x="6906859" y="529618"/>
            <a:ext cx="4500879" cy="420564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133" b="1" spc="400" dirty="0">
                <a:solidFill>
                  <a:schemeClr val="bg1"/>
                </a:solidFill>
                <a:latin typeface="Bahnschrift" panose="020B0502040204020203" pitchFamily="34" charset="0"/>
              </a:rPr>
              <a:t>ЭФФЕКТ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7DE932-F6B8-EE75-207B-C8E9123319BD}"/>
              </a:ext>
            </a:extLst>
          </p:cNvPr>
          <p:cNvCxnSpPr>
            <a:cxnSpLocks/>
          </p:cNvCxnSpPr>
          <p:nvPr/>
        </p:nvCxnSpPr>
        <p:spPr>
          <a:xfrm flipV="1">
            <a:off x="5740634" y="582646"/>
            <a:ext cx="0" cy="54665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4466" y="4184415"/>
            <a:ext cx="571616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968" indent="-380990" defTabSz="121917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spc="-20" dirty="0">
                <a:latin typeface="Bahnschrift" panose="020B0502040204020203" pitchFamily="34" charset="0"/>
                <a:cs typeface="Microsoft Sans Serif"/>
              </a:rPr>
              <a:t>Водопроводные сети СНП эксплуатируют разрозненные предприятия</a:t>
            </a:r>
          </a:p>
          <a:p>
            <a:pPr marL="474968" indent="-380990" defTabSz="121917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spc="-20" dirty="0">
                <a:latin typeface="Bahnschrift" panose="020B0502040204020203" pitchFamily="34" charset="0"/>
                <a:cs typeface="Microsoft Sans Serif"/>
              </a:rPr>
              <a:t>Несогласованность действий при строительстве и реконструкции ГВ</a:t>
            </a:r>
          </a:p>
          <a:p>
            <a:pPr marL="474968" indent="-380990" defTabSz="121917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spc="-20" dirty="0">
                <a:latin typeface="Bahnschrift" panose="020B0502040204020203" pitchFamily="34" charset="0"/>
                <a:cs typeface="Microsoft Sans Serif"/>
              </a:rPr>
              <a:t>Различные тарифы на один комплекс водоснабжения</a:t>
            </a:r>
          </a:p>
          <a:p>
            <a:pPr marL="474968" indent="-380990" defTabSz="121917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spc="-20" dirty="0">
                <a:latin typeface="Bahnschrift" panose="020B0502040204020203" pitchFamily="34" charset="0"/>
                <a:cs typeface="Microsoft Sans Serif"/>
              </a:rPr>
              <a:t>Субсидирование через МПС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3226" y="922216"/>
            <a:ext cx="5668143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78" algn="just" defTabSz="1219170">
              <a:spcAft>
                <a:spcPts val="600"/>
              </a:spcAft>
            </a:pPr>
            <a:r>
              <a:rPr lang="ru-RU" sz="1600" spc="-20" dirty="0">
                <a:latin typeface="Bahnschrift" panose="020B0502040204020203" pitchFamily="34" charset="0"/>
                <a:cs typeface="Microsoft Sans Serif"/>
              </a:rPr>
              <a:t>Обеспечивается единая политика в части водоснабжения населения (определение водоисточников, лимиты водопотребления, централизованное субсидирование)</a:t>
            </a:r>
          </a:p>
          <a:p>
            <a:pPr marL="93978" algn="just" defTabSz="1219170">
              <a:spcAft>
                <a:spcPts val="600"/>
              </a:spcAft>
            </a:pPr>
            <a:r>
              <a:rPr lang="ru-RU" sz="1600" spc="-20" dirty="0">
                <a:latin typeface="Bahnschrift" panose="020B0502040204020203" pitchFamily="34" charset="0"/>
                <a:cs typeface="Microsoft Sans Serif"/>
              </a:rPr>
              <a:t>Исключается несогласованность действий между ГО при строительстве и реконструкции систем водоснабжения (групповой водопровод и разводящие сети)</a:t>
            </a:r>
          </a:p>
          <a:p>
            <a:pPr marL="93978" algn="just" defTabSz="1219170">
              <a:spcAft>
                <a:spcPts val="600"/>
              </a:spcAft>
            </a:pPr>
            <a:r>
              <a:rPr lang="ru-RU" sz="1600" spc="-20" dirty="0">
                <a:latin typeface="Bahnschrift" panose="020B0502040204020203" pitchFamily="34" charset="0"/>
                <a:cs typeface="Microsoft Sans Serif"/>
              </a:rPr>
              <a:t>Снижаются затраты на эксплуатацию комплекса систем водоснабжения</a:t>
            </a:r>
          </a:p>
          <a:p>
            <a:pPr marL="93978" algn="just" defTabSz="1219170">
              <a:spcAft>
                <a:spcPts val="600"/>
              </a:spcAft>
            </a:pPr>
            <a:r>
              <a:rPr lang="ru-RU" sz="1600" spc="-20" dirty="0">
                <a:latin typeface="Bahnschrift" panose="020B0502040204020203" pitchFamily="34" charset="0"/>
                <a:cs typeface="Microsoft Sans Serif"/>
              </a:rPr>
              <a:t>Определяется единый тариф на весь комплекс систем водоснабжения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7DE9E-208F-8D01-EF6B-A64EB12482A5}"/>
              </a:ext>
            </a:extLst>
          </p:cNvPr>
          <p:cNvSpPr txBox="1"/>
          <p:nvPr/>
        </p:nvSpPr>
        <p:spPr>
          <a:xfrm>
            <a:off x="6332492" y="4088367"/>
            <a:ext cx="5568619" cy="173725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Bahnschrift" panose="020B0502040204020203" pitchFamily="34" charset="0"/>
              </a:rPr>
              <a:t>За МВРИ - определение политики</a:t>
            </a:r>
            <a:endParaRPr lang="x-none" sz="1400" b="1" baseline="30000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marL="228594" indent="-22859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Bahnschrift" panose="020B0502040204020203" pitchFamily="34" charset="0"/>
              </a:rPr>
              <a:t>Ведения мониторинга обеспеченности питьевой водой сельских населенных пунктов</a:t>
            </a:r>
          </a:p>
          <a:p>
            <a:pPr marL="228594" indent="-22859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Bahnschrift" panose="020B0502040204020203" pitchFamily="34" charset="0"/>
              </a:rPr>
              <a:t>Соблюдения принципов водной политики в части водоснабжения и водоотведения через механизмы субсидирования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B39881F9-A63B-DB1C-899F-7302882149D5}"/>
              </a:ext>
            </a:extLst>
          </p:cNvPr>
          <p:cNvGraphicFramePr>
            <a:graphicFrameLocks noGrp="1"/>
          </p:cNvGraphicFramePr>
          <p:nvPr/>
        </p:nvGraphicFramePr>
        <p:xfrm>
          <a:off x="344972" y="1201765"/>
          <a:ext cx="5234733" cy="295073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44911">
                  <a:extLst>
                    <a:ext uri="{9D8B030D-6E8A-4147-A177-3AD203B41FA5}">
                      <a16:colId xmlns:a16="http://schemas.microsoft.com/office/drawing/2014/main" val="2664492591"/>
                    </a:ext>
                  </a:extLst>
                </a:gridCol>
                <a:gridCol w="1744911">
                  <a:extLst>
                    <a:ext uri="{9D8B030D-6E8A-4147-A177-3AD203B41FA5}">
                      <a16:colId xmlns:a16="http://schemas.microsoft.com/office/drawing/2014/main" val="3281315657"/>
                    </a:ext>
                  </a:extLst>
                </a:gridCol>
                <a:gridCol w="1744911">
                  <a:extLst>
                    <a:ext uri="{9D8B030D-6E8A-4147-A177-3AD203B41FA5}">
                      <a16:colId xmlns:a16="http://schemas.microsoft.com/office/drawing/2014/main" val="3459491326"/>
                    </a:ext>
                  </a:extLst>
                </a:gridCol>
              </a:tblGrid>
              <a:tr h="51714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Bahnschrift" panose="020B0502040204020203" pitchFamily="34" charset="0"/>
                        </a:rPr>
                        <a:t>Собственность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Bahnschrift" panose="020B0502040204020203" pitchFamily="34" charset="0"/>
                        </a:rPr>
                        <a:t>НГВ и Казводхоз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Bahnschrift" panose="020B0502040204020203" pitchFamily="34" charset="0"/>
                        </a:rPr>
                        <a:t>МИО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6543199"/>
                  </a:ext>
                </a:extLst>
              </a:tr>
              <a:tr h="70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Bahnschrift" panose="020B0502040204020203" pitchFamily="34" charset="0"/>
                        </a:rPr>
                        <a:t>Кол-во ГВ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/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41 ед.</a:t>
                      </a:r>
                    </a:p>
                    <a:p>
                      <a:pPr marL="0" algn="ctr" defTabSz="715792" rtl="0" eaLnBrk="1" fontAlgn="ctr" latinLnBrk="0" hangingPunct="1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15 144 км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/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39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kk-KZ" sz="2000" b="1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ед.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algn="ctr" defTabSz="715792" rtl="0" eaLnBrk="1" fontAlgn="ctr" latinLnBrk="0" hangingPunct="1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2 507 км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846589"/>
                  </a:ext>
                </a:extLst>
              </a:tr>
              <a:tr h="978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Bahnschrift" panose="020B0502040204020203" pitchFamily="34" charset="0"/>
                        </a:rPr>
                        <a:t>Сельских населенных пунктов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655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 СНП</a:t>
                      </a:r>
                    </a:p>
                    <a:p>
                      <a:pPr marL="0" algn="ctr" defTabSz="715792" rtl="0" eaLnBrk="1" fontAlgn="ctr" latinLnBrk="0" hangingPunct="1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1 437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тыс. человек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146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 СНП</a:t>
                      </a:r>
                    </a:p>
                    <a:p>
                      <a:pPr marL="0" algn="ctr" defTabSz="715792" rtl="0" eaLnBrk="1" fontAlgn="ctr" latinLnBrk="0" hangingPunct="1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378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 тыс. человек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181490"/>
                  </a:ext>
                </a:extLst>
              </a:tr>
              <a:tr h="6888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Bahnschrift" panose="020B0502040204020203" pitchFamily="34" charset="0"/>
                        </a:rPr>
                        <a:t>Ср. тариф,</a:t>
                      </a:r>
                    </a:p>
                    <a:p>
                      <a:pPr algn="ctr"/>
                      <a:r>
                        <a:rPr lang="ru-RU" sz="1600" b="1" dirty="0">
                          <a:latin typeface="Bahnschrift" panose="020B0502040204020203" pitchFamily="34" charset="0"/>
                        </a:rPr>
                        <a:t>тенге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545-809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100-150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204563"/>
                  </a:ext>
                </a:extLst>
              </a:tr>
            </a:tbl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C8AB2F-28D7-264F-9B4A-807DE0CECB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3614" y="1250662"/>
            <a:ext cx="426682" cy="4266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95A959-0333-AAB7-4EE5-4493951F3C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0830" y="2183876"/>
            <a:ext cx="452249" cy="4522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2FC4A23-7922-BED2-8930-7EFBD7347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1358" y="2925198"/>
            <a:ext cx="371191" cy="3711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D883B9-F8AA-CAC1-CCB2-5221FAE2BDA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4437" y="3445255"/>
            <a:ext cx="452249" cy="452249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C59FEFF-C9CD-1E22-7055-C753D2A154D6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E36CA61-7548-485B-F3FC-D6762E07F33A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E590392-5C9A-DC2A-8C81-3A7C35382908}"/>
              </a:ext>
            </a:extLst>
          </p:cNvPr>
          <p:cNvCxnSpPr>
            <a:cxnSpLocks/>
          </p:cNvCxnSpPr>
          <p:nvPr/>
        </p:nvCxnSpPr>
        <p:spPr>
          <a:xfrm>
            <a:off x="235024" y="2978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2D76ED-AB53-5D59-249F-A998B8EEEC2D}"/>
              </a:ext>
            </a:extLst>
          </p:cNvPr>
          <p:cNvSpPr/>
          <p:nvPr/>
        </p:nvSpPr>
        <p:spPr>
          <a:xfrm>
            <a:off x="2202623" y="56660"/>
            <a:ext cx="78905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4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ПЕРЕДАЧА ГРУППОВЫХ ВОДОПРОВОДОВ (ГВ) В МИО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7C457-D3B9-C83A-5949-4B44572BE48A}"/>
              </a:ext>
            </a:extLst>
          </p:cNvPr>
          <p:cNvSpPr txBox="1"/>
          <p:nvPr/>
        </p:nvSpPr>
        <p:spPr>
          <a:xfrm>
            <a:off x="0" y="6000694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В соответствие Конституционным Законом и Законом по вопросам административный реформы, предлагается децентрализация полномочии где МИО передаются вопросы по обеспечению жизнедеятельности местного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76458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2F889-A175-AF83-9109-E265AFE30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F36CA3-2381-556D-DED6-8A05C541BC60}"/>
              </a:ext>
            </a:extLst>
          </p:cNvPr>
          <p:cNvSpPr/>
          <p:nvPr/>
        </p:nvSpPr>
        <p:spPr>
          <a:xfrm>
            <a:off x="-8205" y="882203"/>
            <a:ext cx="12208878" cy="98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spc="-12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Прямоугольник: скругленные углы 39">
            <a:extLst>
              <a:ext uri="{FF2B5EF4-FFF2-40B4-BE49-F238E27FC236}">
                <a16:creationId xmlns:a16="http://schemas.microsoft.com/office/drawing/2014/main" id="{9512C437-97D2-1695-B016-0A16DBFFEDA1}"/>
              </a:ext>
            </a:extLst>
          </p:cNvPr>
          <p:cNvSpPr/>
          <p:nvPr/>
        </p:nvSpPr>
        <p:spPr>
          <a:xfrm>
            <a:off x="970767" y="1002916"/>
            <a:ext cx="2024385" cy="769441"/>
          </a:xfrm>
          <a:prstGeom prst="roundRect">
            <a:avLst>
              <a:gd name="adj" fmla="val 493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611505A-129C-EE97-F85D-6D1D358C130A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6D1F5B10-65DF-83E9-BBFE-D52366C372D8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7DBD131E-8A93-A9B9-2898-C87DA1AC7E13}"/>
              </a:ext>
            </a:extLst>
          </p:cNvPr>
          <p:cNvSpPr/>
          <p:nvPr/>
        </p:nvSpPr>
        <p:spPr>
          <a:xfrm flipV="1">
            <a:off x="8709668" y="2181120"/>
            <a:ext cx="1815041" cy="681061"/>
          </a:xfrm>
          <a:prstGeom prst="triangl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B3BD9E7-EE55-358F-02EB-B880D46C2A67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E68A69-BA5D-E48F-8CE5-6B76D748C191}"/>
              </a:ext>
            </a:extLst>
          </p:cNvPr>
          <p:cNvSpPr/>
          <p:nvPr/>
        </p:nvSpPr>
        <p:spPr>
          <a:xfrm>
            <a:off x="4491813" y="170960"/>
            <a:ext cx="32139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ВОДОПОТРЕБЛЕНИЕ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FF243-6375-6272-1EBD-0BBF6898FEE4}"/>
              </a:ext>
            </a:extLst>
          </p:cNvPr>
          <p:cNvSpPr txBox="1"/>
          <p:nvPr/>
        </p:nvSpPr>
        <p:spPr>
          <a:xfrm>
            <a:off x="3314700" y="1024518"/>
            <a:ext cx="8324850" cy="7028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 defTabSz="1219170">
              <a:spcAft>
                <a:spcPts val="600"/>
              </a:spcAft>
              <a:defRPr/>
            </a:pPr>
            <a:r>
              <a:rPr lang="ru-RU" sz="2000" b="1" dirty="0">
                <a:latin typeface="Bahnschrift" panose="020B0502040204020203" pitchFamily="34" charset="0"/>
              </a:rPr>
              <a:t>водозабор на нужды отраслей экономики и населения в 202</a:t>
            </a:r>
            <a:r>
              <a:rPr lang="" sz="2000" b="1" dirty="0">
                <a:latin typeface="Bahnschrift" panose="020B0502040204020203" pitchFamily="34" charset="0"/>
              </a:rPr>
              <a:t>2</a:t>
            </a:r>
            <a:r>
              <a:rPr lang="ru-RU" sz="2000" b="1" dirty="0">
                <a:latin typeface="Bahnschrift" panose="020B0502040204020203" pitchFamily="34" charset="0"/>
              </a:rPr>
              <a:t> году  </a:t>
            </a:r>
          </a:p>
          <a:p>
            <a:pPr algn="just" defTabSz="1219170">
              <a:spcAft>
                <a:spcPts val="600"/>
              </a:spcAft>
              <a:defRPr/>
            </a:pPr>
            <a:r>
              <a:rPr lang="ru-RU" sz="1467" b="1" dirty="0">
                <a:latin typeface="Bahnschrift" panose="020B0502040204020203" pitchFamily="34" charset="0"/>
              </a:rPr>
              <a:t>(более </a:t>
            </a:r>
            <a:r>
              <a:rPr lang="ru-RU" sz="1467" b="1" dirty="0">
                <a:solidFill>
                  <a:srgbClr val="0070C0"/>
                </a:solidFill>
                <a:latin typeface="Bahnschrift" panose="020B0502040204020203" pitchFamily="34" charset="0"/>
              </a:rPr>
              <a:t>9</a:t>
            </a:r>
            <a:r>
              <a:rPr lang="" sz="1467" b="1" dirty="0">
                <a:solidFill>
                  <a:srgbClr val="0070C0"/>
                </a:solidFill>
                <a:latin typeface="Bahnschrift" panose="020B0502040204020203" pitchFamily="34" charset="0"/>
              </a:rPr>
              <a:t>5</a:t>
            </a:r>
            <a:r>
              <a:rPr lang="ru-RU" sz="1467" b="1" dirty="0">
                <a:solidFill>
                  <a:srgbClr val="0070C0"/>
                </a:solidFill>
                <a:latin typeface="Bahnschrift" panose="020B0502040204020203" pitchFamily="34" charset="0"/>
              </a:rPr>
              <a:t>%</a:t>
            </a:r>
            <a:r>
              <a:rPr lang="ru-RU" sz="1467" b="1" dirty="0">
                <a:latin typeface="Bahnschrift" panose="020B0502040204020203" pitchFamily="34" charset="0"/>
              </a:rPr>
              <a:t> водозабора приходится на поверхностные воды</a:t>
            </a:r>
            <a:r>
              <a:rPr lang="" sz="1467" b="1" dirty="0">
                <a:latin typeface="Bahnschrift" panose="020B0502040204020203" pitchFamily="34" charset="0"/>
              </a:rPr>
              <a:t>)</a:t>
            </a:r>
            <a:r>
              <a:rPr lang="ru-RU" sz="1467" b="1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830FB2-7605-6E16-C95A-B0A4B2387165}"/>
              </a:ext>
            </a:extLst>
          </p:cNvPr>
          <p:cNvSpPr/>
          <p:nvPr/>
        </p:nvSpPr>
        <p:spPr>
          <a:xfrm>
            <a:off x="1202888" y="990878"/>
            <a:ext cx="1626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Bahnschrift" panose="020B0502040204020203" pitchFamily="34" charset="0"/>
              </a:rPr>
              <a:t>2</a:t>
            </a:r>
            <a:r>
              <a:rPr lang="" sz="4400" b="1" dirty="0">
                <a:solidFill>
                  <a:srgbClr val="0070C0"/>
                </a:solidFill>
                <a:latin typeface="Bahnschrift" panose="020B0502040204020203" pitchFamily="34" charset="0"/>
              </a:rPr>
              <a:t>5</a:t>
            </a:r>
            <a:r>
              <a:rPr lang="ru-RU" sz="4400" b="1" dirty="0">
                <a:latin typeface="Bahnschrift" panose="020B0502040204020203" pitchFamily="34" charset="0"/>
              </a:rPr>
              <a:t> </a:t>
            </a:r>
            <a:r>
              <a:rPr lang="ru-RU" sz="3600" b="1" dirty="0">
                <a:latin typeface="Bahnschrift" panose="020B0502040204020203" pitchFamily="34" charset="0"/>
                <a:cs typeface="Segoe UI Semibold" panose="020B0702040204020203" pitchFamily="34" charset="0"/>
              </a:rPr>
              <a:t>км</a:t>
            </a:r>
            <a:r>
              <a:rPr lang="ru-RU" sz="3600" b="1" baseline="30000" dirty="0">
                <a:latin typeface="Bahnschrift" panose="020B0502040204020203" pitchFamily="34" charset="0"/>
                <a:cs typeface="Segoe UI Semibold" panose="020B0702040204020203" pitchFamily="34" charset="0"/>
              </a:rPr>
              <a:t>3</a:t>
            </a:r>
            <a:endParaRPr lang="ru-RU" sz="3600" b="1" dirty="0">
              <a:latin typeface="Bahnschrift" panose="020B05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F8BF83D-533D-647F-B59A-219D0A27E703}"/>
              </a:ext>
            </a:extLst>
          </p:cNvPr>
          <p:cNvGrpSpPr/>
          <p:nvPr/>
        </p:nvGrpSpPr>
        <p:grpSpPr>
          <a:xfrm>
            <a:off x="7085774" y="3047143"/>
            <a:ext cx="5004237" cy="3160122"/>
            <a:chOff x="7022681" y="2447016"/>
            <a:chExt cx="4372412" cy="2498625"/>
          </a:xfrm>
        </p:grpSpPr>
        <p:graphicFrame>
          <p:nvGraphicFramePr>
            <p:cNvPr id="35" name="Диаграмма 34">
              <a:extLst>
                <a:ext uri="{FF2B5EF4-FFF2-40B4-BE49-F238E27FC236}">
                  <a16:creationId xmlns:a16="http://schemas.microsoft.com/office/drawing/2014/main" id="{D6DAF8BE-FEC1-776F-2CE9-6B4E5E065E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58296173"/>
                </p:ext>
              </p:extLst>
            </p:nvPr>
          </p:nvGraphicFramePr>
          <p:xfrm>
            <a:off x="7022681" y="2447016"/>
            <a:ext cx="4372412" cy="2498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4B288B70-4470-D86F-7CB0-284C10E74F9B}"/>
                </a:ext>
              </a:extLst>
            </p:cNvPr>
            <p:cNvSpPr/>
            <p:nvPr/>
          </p:nvSpPr>
          <p:spPr>
            <a:xfrm rot="266578">
              <a:off x="7801660" y="4125213"/>
              <a:ext cx="906158" cy="365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2</a:t>
              </a:r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5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%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88A0C273-8EF1-1409-6D57-CB13AA3FDCD4}"/>
                </a:ext>
              </a:extLst>
            </p:cNvPr>
            <p:cNvSpPr/>
            <p:nvPr/>
          </p:nvSpPr>
          <p:spPr>
            <a:xfrm>
              <a:off x="8935297" y="4278877"/>
              <a:ext cx="795394" cy="365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4,3%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67F14D08-E073-9107-F5E4-E9D994645FE9}"/>
                </a:ext>
              </a:extLst>
            </p:cNvPr>
            <p:cNvSpPr/>
            <p:nvPr/>
          </p:nvSpPr>
          <p:spPr>
            <a:xfrm rot="21334978">
              <a:off x="9854969" y="3986285"/>
              <a:ext cx="795394" cy="365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65%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C874048-2C27-34E8-B28B-43BBCECA5A2C}"/>
              </a:ext>
            </a:extLst>
          </p:cNvPr>
          <p:cNvGrpSpPr/>
          <p:nvPr/>
        </p:nvGrpSpPr>
        <p:grpSpPr>
          <a:xfrm>
            <a:off x="211972" y="2404459"/>
            <a:ext cx="6965135" cy="3752052"/>
            <a:chOff x="325298" y="1995910"/>
            <a:chExt cx="5164030" cy="3060474"/>
          </a:xfrm>
        </p:grpSpPr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A0DFE354-5E04-BF15-97D9-2B2BBABF5432}"/>
                </a:ext>
              </a:extLst>
            </p:cNvPr>
            <p:cNvSpPr/>
            <p:nvPr/>
          </p:nvSpPr>
          <p:spPr>
            <a:xfrm>
              <a:off x="1480816" y="2283453"/>
              <a:ext cx="3975123" cy="476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latin typeface="Bahnschrift" panose="020B0502040204020203" pitchFamily="34" charset="0"/>
                </a:rPr>
                <a:t>В</a:t>
              </a:r>
              <a:r>
                <a:rPr lang="" sz="1600" dirty="0">
                  <a:latin typeface="Bahnschrift" panose="020B0502040204020203" pitchFamily="34" charset="0"/>
                </a:rPr>
                <a:t> </a:t>
              </a:r>
              <a:r>
                <a:rPr lang="ru-RU" sz="1600" dirty="0">
                  <a:latin typeface="Bahnschrift" panose="020B0502040204020203" pitchFamily="34" charset="0"/>
                </a:rPr>
                <a:t>202</a:t>
              </a:r>
              <a:r>
                <a:rPr lang="" sz="1600" dirty="0">
                  <a:latin typeface="Bahnschrift" panose="020B0502040204020203" pitchFamily="34" charset="0"/>
                </a:rPr>
                <a:t>2</a:t>
              </a:r>
              <a:r>
                <a:rPr lang="ru-RU" sz="1600" dirty="0">
                  <a:latin typeface="Bahnschrift" panose="020B0502040204020203" pitchFamily="34" charset="0"/>
                </a:rPr>
                <a:t> г. – 1</a:t>
              </a:r>
              <a:r>
                <a:rPr lang="" sz="1600" dirty="0">
                  <a:latin typeface="Bahnschrift" panose="020B0502040204020203" pitchFamily="34" charset="0"/>
                </a:rPr>
                <a:t>4</a:t>
              </a:r>
              <a:r>
                <a:rPr lang="ru-RU" sz="1600" dirty="0">
                  <a:latin typeface="Bahnschrift" panose="020B0502040204020203" pitchFamily="34" charset="0"/>
                </a:rPr>
                <a:t>,</a:t>
              </a:r>
              <a:r>
                <a:rPr lang="" sz="1600" dirty="0">
                  <a:latin typeface="Bahnschrift" panose="020B0502040204020203" pitchFamily="34" charset="0"/>
                </a:rPr>
                <a:t>2</a:t>
              </a:r>
              <a:r>
                <a:rPr lang="ru-RU" sz="1600" dirty="0">
                  <a:latin typeface="Bahnschrift" panose="020B0502040204020203" pitchFamily="34" charset="0"/>
                </a:rPr>
                <a:t> км</a:t>
              </a:r>
              <a:r>
                <a:rPr lang="ru-RU" sz="1600" baseline="30000" dirty="0">
                  <a:latin typeface="Bahnschrift" panose="020B0502040204020203" pitchFamily="34" charset="0"/>
                </a:rPr>
                <a:t>3</a:t>
              </a:r>
              <a:r>
                <a:rPr lang="ru-RU" sz="1600" dirty="0">
                  <a:latin typeface="Bahnschrift" panose="020B0502040204020203" pitchFamily="34" charset="0"/>
                </a:rPr>
                <a:t>, из которых 77% использовалось на нужды регулярного орошения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B5ECFC0-25D2-3D9B-D8DB-126F71D58EB2}"/>
                </a:ext>
              </a:extLst>
            </p:cNvPr>
            <p:cNvSpPr txBox="1"/>
            <p:nvPr/>
          </p:nvSpPr>
          <p:spPr>
            <a:xfrm>
              <a:off x="1476167" y="2008095"/>
              <a:ext cx="2208444" cy="326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07DC3"/>
                  </a:solidFill>
                  <a:latin typeface="Bahnschrift" panose="020B0502040204020203" pitchFamily="34" charset="0"/>
                </a:rPr>
                <a:t>СЕЛЬСКОЕ ХОЗЯЙСТВО</a:t>
              </a:r>
              <a:endParaRPr lang="en-US" sz="2000" b="1" dirty="0">
                <a:solidFill>
                  <a:srgbClr val="007DC3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BAA5AA5-6B48-A386-03D6-424D820A4349}"/>
                </a:ext>
              </a:extLst>
            </p:cNvPr>
            <p:cNvSpPr txBox="1"/>
            <p:nvPr/>
          </p:nvSpPr>
          <p:spPr>
            <a:xfrm>
              <a:off x="401164" y="1995910"/>
              <a:ext cx="880906" cy="6778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4800" b="1" dirty="0">
                  <a:solidFill>
                    <a:srgbClr val="007DC3"/>
                  </a:solidFill>
                  <a:latin typeface="Bahnschrift" panose="020B0502040204020203" pitchFamily="34" charset="0"/>
                </a:rPr>
                <a:t>65</a:t>
              </a:r>
              <a:r>
                <a:rPr lang="en-US" sz="4000" b="1" dirty="0">
                  <a:solidFill>
                    <a:srgbClr val="007DC3"/>
                  </a:solidFill>
                  <a:latin typeface="Bahnschrift" panose="020B0502040204020203" pitchFamily="34" charset="0"/>
                </a:rPr>
                <a:t>%</a:t>
              </a:r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A008277B-8E42-D016-4FE0-A8F4D6450872}"/>
                </a:ext>
              </a:extLst>
            </p:cNvPr>
            <p:cNvSpPr/>
            <p:nvPr/>
          </p:nvSpPr>
          <p:spPr>
            <a:xfrm>
              <a:off x="1449940" y="3334020"/>
              <a:ext cx="3977861" cy="677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latin typeface="Bahnschrift" panose="020B0502040204020203" pitchFamily="34" charset="0"/>
                </a:rPr>
                <a:t>Наибольший водозабор: предприятия теплоэнергетики, цветной металлургии, нефтяной промышленности</a:t>
              </a:r>
              <a:endParaRPr lang="en-US" sz="1600" dirty="0">
                <a:latin typeface="Bahnschrift" panose="020B0502040204020203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383169-525A-183B-7B75-E6FDE377D18B}"/>
                </a:ext>
              </a:extLst>
            </p:cNvPr>
            <p:cNvSpPr txBox="1"/>
            <p:nvPr/>
          </p:nvSpPr>
          <p:spPr>
            <a:xfrm>
              <a:off x="1449345" y="3051013"/>
              <a:ext cx="1954108" cy="326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</a:rPr>
                <a:t>ПРОМЫШЛЕННОСТЬ</a:t>
              </a:r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FF3C236-0A62-8E2A-CC6F-308F37406DC2}"/>
                </a:ext>
              </a:extLst>
            </p:cNvPr>
            <p:cNvSpPr txBox="1"/>
            <p:nvPr/>
          </p:nvSpPr>
          <p:spPr>
            <a:xfrm>
              <a:off x="399977" y="3218545"/>
              <a:ext cx="882093" cy="6778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48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</a:rPr>
                <a:t>25</a:t>
              </a:r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</a:rPr>
                <a:t>%</a:t>
              </a:r>
            </a:p>
          </p:txBody>
        </p:sp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D1F6256A-6CD9-DA0F-585F-E34EA42314AA}"/>
                </a:ext>
              </a:extLst>
            </p:cNvPr>
            <p:cNvSpPr/>
            <p:nvPr/>
          </p:nvSpPr>
          <p:spPr>
            <a:xfrm flipH="1">
              <a:off x="1466624" y="4507440"/>
              <a:ext cx="3969181" cy="476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latin typeface="Bahnschrift" panose="020B0502040204020203" pitchFamily="34" charset="0"/>
                </a:rPr>
                <a:t>60,5% - из поверхностных источников, 39,5% – из подземных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2AC2FAF-9999-5FCD-0DB2-1493C41C78BC}"/>
                </a:ext>
              </a:extLst>
            </p:cNvPr>
            <p:cNvSpPr txBox="1"/>
            <p:nvPr/>
          </p:nvSpPr>
          <p:spPr>
            <a:xfrm flipH="1">
              <a:off x="1456880" y="4230906"/>
              <a:ext cx="4032448" cy="32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rPr>
                <a:t>КОММУНАЛЬНО-БЫТОВЫЕ НУЖДЫ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54E7D64-5BB0-BB4E-6897-78AEB1446408}"/>
                </a:ext>
              </a:extLst>
            </p:cNvPr>
            <p:cNvSpPr txBox="1"/>
            <p:nvPr/>
          </p:nvSpPr>
          <p:spPr>
            <a:xfrm flipH="1">
              <a:off x="325298" y="4378556"/>
              <a:ext cx="1028276" cy="6778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" sz="4800" b="1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rPr>
                <a:t>4</a:t>
              </a:r>
              <a:r>
                <a:rPr lang="ru-RU" sz="4800" b="1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rPr>
                <a:t>,</a:t>
              </a:r>
              <a:r>
                <a:rPr lang="" sz="4800" b="1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rPr>
                <a:t>3</a:t>
              </a:r>
              <a:r>
                <a:rPr lang="en-US" sz="4000" b="1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80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B4E51-B1E1-2743-1E91-BF2A31645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687598B-3414-C28C-5C4C-1CD59D587893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2874AD1C-F398-9C9E-C279-B7C97A996E35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D133FEB-58DC-E827-9836-D0EDACC43F4E}"/>
              </a:ext>
            </a:extLst>
          </p:cNvPr>
          <p:cNvCxnSpPr>
            <a:cxnSpLocks/>
          </p:cNvCxnSpPr>
          <p:nvPr/>
        </p:nvCxnSpPr>
        <p:spPr>
          <a:xfrm>
            <a:off x="235024" y="307669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94FC3ED-EC5F-B176-3CDC-6472CD447593}"/>
              </a:ext>
            </a:extLst>
          </p:cNvPr>
          <p:cNvSpPr/>
          <p:nvPr/>
        </p:nvSpPr>
        <p:spPr>
          <a:xfrm>
            <a:off x="3297378" y="66452"/>
            <a:ext cx="560278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 ИСПОЛЬЗОВАНИЕ ВОДНЫХ РЕСУРСОВ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0533D11-D949-7311-908D-DA76D830F214}"/>
              </a:ext>
            </a:extLst>
          </p:cNvPr>
          <p:cNvSpPr/>
          <p:nvPr/>
        </p:nvSpPr>
        <p:spPr>
          <a:xfrm>
            <a:off x="0" y="730599"/>
            <a:ext cx="12192000" cy="2023713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A3AD1-C269-4637-2EF1-B1D4E05F2E43}"/>
              </a:ext>
            </a:extLst>
          </p:cNvPr>
          <p:cNvSpPr txBox="1"/>
          <p:nvPr/>
        </p:nvSpPr>
        <p:spPr>
          <a:xfrm>
            <a:off x="245806" y="1102649"/>
            <a:ext cx="4224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П</a:t>
            </a:r>
            <a:r>
              <a:rPr lang="ru-RU" sz="18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о состоянию на 1 октября 2023 года количество зарегистрированных автотранспортных средств составило порядка </a:t>
            </a:r>
            <a:r>
              <a:rPr lang="ru-RU" sz="24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5 млн. </a:t>
            </a:r>
            <a:r>
              <a:rPr lang="ru-RU" sz="18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единиц</a:t>
            </a:r>
            <a:endParaRPr lang="ru-RU" sz="1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28864DF-12CE-015D-2C3C-D5B1E5028835}"/>
              </a:ext>
            </a:extLst>
          </p:cNvPr>
          <p:cNvSpPr/>
          <p:nvPr/>
        </p:nvSpPr>
        <p:spPr>
          <a:xfrm>
            <a:off x="5010662" y="903662"/>
            <a:ext cx="6954246" cy="1626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0E905A33-58E6-9600-2271-8986393303A5}"/>
              </a:ext>
            </a:extLst>
          </p:cNvPr>
          <p:cNvSpPr/>
          <p:nvPr/>
        </p:nvSpPr>
        <p:spPr>
          <a:xfrm rot="16200000" flipV="1">
            <a:off x="4242635" y="1578714"/>
            <a:ext cx="996125" cy="34053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C4C65B1C-8942-4170-D8DE-8D42EC70DE3C}"/>
              </a:ext>
            </a:extLst>
          </p:cNvPr>
          <p:cNvGrpSpPr/>
          <p:nvPr/>
        </p:nvGrpSpPr>
        <p:grpSpPr>
          <a:xfrm>
            <a:off x="5450891" y="1013104"/>
            <a:ext cx="2835757" cy="1407518"/>
            <a:chOff x="5150003" y="982505"/>
            <a:chExt cx="2835757" cy="14075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06A60D-787E-5D97-F2E6-8DB2A291100C}"/>
                </a:ext>
              </a:extLst>
            </p:cNvPr>
            <p:cNvSpPr txBox="1"/>
            <p:nvPr/>
          </p:nvSpPr>
          <p:spPr>
            <a:xfrm>
              <a:off x="5693060" y="1056083"/>
              <a:ext cx="21281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71551"/>
              <a:r>
                <a:rPr lang="kk-KZ" sz="20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  <a:cs typeface="Arial" pitchFamily="34" charset="0"/>
                </a:rPr>
                <a:t>88,1% </a:t>
              </a:r>
              <a:r>
                <a:rPr lang="kk-KZ" sz="16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  <a:cs typeface="Arial" pitchFamily="34" charset="0"/>
                </a:rPr>
                <a:t>- </a:t>
              </a: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легковые</a:t>
              </a:r>
              <a:endParaRPr lang="kk-KZ" sz="16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78F94B-D723-A01B-A1B1-698EF9644DCF}"/>
                </a:ext>
              </a:extLst>
            </p:cNvPr>
            <p:cNvSpPr txBox="1"/>
            <p:nvPr/>
          </p:nvSpPr>
          <p:spPr>
            <a:xfrm>
              <a:off x="5689932" y="1459368"/>
              <a:ext cx="2066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71551"/>
              <a:r>
                <a:rPr lang="kk-KZ" sz="20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  <a:cs typeface="Arial" pitchFamily="34" charset="0"/>
                </a:rPr>
                <a:t>10% </a:t>
              </a:r>
              <a:r>
                <a:rPr lang="kk-KZ" sz="16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  <a:cs typeface="Arial" pitchFamily="34" charset="0"/>
                </a:rPr>
                <a:t>- </a:t>
              </a: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</a:rPr>
                <a:t>грузовые</a:t>
              </a:r>
              <a:endParaRPr lang="kk-KZ" sz="2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4B8F827-3C3D-583D-9CD3-9A5F47C93A32}"/>
                </a:ext>
              </a:extLst>
            </p:cNvPr>
            <p:cNvSpPr txBox="1"/>
            <p:nvPr/>
          </p:nvSpPr>
          <p:spPr>
            <a:xfrm>
              <a:off x="5689930" y="1888557"/>
              <a:ext cx="22958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71551"/>
              <a:r>
                <a:rPr lang="kk-KZ" sz="20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  <a:cs typeface="Arial" pitchFamily="34" charset="0"/>
                </a:rPr>
                <a:t>2,1% </a:t>
              </a:r>
              <a:r>
                <a:rPr lang="kk-KZ" sz="16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  <a:cs typeface="Arial" pitchFamily="34" charset="0"/>
                </a:rPr>
                <a:t>- </a:t>
              </a: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автобусы</a:t>
              </a:r>
              <a:endParaRPr lang="kk-KZ" sz="2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906BB96B-7163-958D-674F-07575ACEB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587" y="1853200"/>
              <a:ext cx="536823" cy="536823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62999D4-2011-58F8-3275-620737AA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003" y="982505"/>
              <a:ext cx="536823" cy="536823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68DC6C32-7B40-1BC0-DD82-0C09A25B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56237" y="1306537"/>
              <a:ext cx="536823" cy="514529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34DE317-6D2C-AC32-8CD1-AF74BA023427}"/>
              </a:ext>
            </a:extLst>
          </p:cNvPr>
          <p:cNvSpPr txBox="1"/>
          <p:nvPr/>
        </p:nvSpPr>
        <p:spPr>
          <a:xfrm>
            <a:off x="8160242" y="1103959"/>
            <a:ext cx="877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551"/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18,6</a:t>
            </a:r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0D4073-9C47-316B-9236-7570D94A0DAE}"/>
              </a:ext>
            </a:extLst>
          </p:cNvPr>
          <p:cNvSpPr txBox="1"/>
          <p:nvPr/>
        </p:nvSpPr>
        <p:spPr>
          <a:xfrm>
            <a:off x="8157114" y="1507244"/>
            <a:ext cx="875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551"/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15 %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3B873C-4E70-268E-64F0-081C888E2EA5}"/>
              </a:ext>
            </a:extLst>
          </p:cNvPr>
          <p:cNvSpPr txBox="1"/>
          <p:nvPr/>
        </p:nvSpPr>
        <p:spPr>
          <a:xfrm>
            <a:off x="8157113" y="1936433"/>
            <a:ext cx="1056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551"/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23,4 %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F3E0E7E-0003-3450-7590-772251ACEE0E}"/>
              </a:ext>
            </a:extLst>
          </p:cNvPr>
          <p:cNvSpPr/>
          <p:nvPr/>
        </p:nvSpPr>
        <p:spPr>
          <a:xfrm>
            <a:off x="9321915" y="1013104"/>
            <a:ext cx="2506948" cy="1407518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046ADF-5897-9466-47D4-8B6181E66528}"/>
              </a:ext>
            </a:extLst>
          </p:cNvPr>
          <p:cNvSpPr txBox="1"/>
          <p:nvPr/>
        </p:nvSpPr>
        <p:spPr>
          <a:xfrm>
            <a:off x="9316724" y="1019454"/>
            <a:ext cx="25069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551"/>
            <a:r>
              <a:rPr lang="ru-RU" sz="16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По сравнению с аналогичным периодом 2022 года количество автомобилей в среднем </a:t>
            </a:r>
            <a:r>
              <a:rPr lang="ru-RU" sz="20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выросло</a:t>
            </a:r>
            <a:r>
              <a:rPr lang="ru-RU" sz="16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на </a:t>
            </a:r>
            <a:r>
              <a:rPr lang="ru-RU" sz="20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18,3%</a:t>
            </a:r>
            <a:endParaRPr lang="kk-KZ" sz="1600" b="1" dirty="0">
              <a:solidFill>
                <a:schemeClr val="bg1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72" name="Стрелка: вверх 71">
            <a:extLst>
              <a:ext uri="{FF2B5EF4-FFF2-40B4-BE49-F238E27FC236}">
                <a16:creationId xmlns:a16="http://schemas.microsoft.com/office/drawing/2014/main" id="{83A3AEFA-0B47-906E-E53E-FF651073B95F}"/>
              </a:ext>
            </a:extLst>
          </p:cNvPr>
          <p:cNvSpPr/>
          <p:nvPr/>
        </p:nvSpPr>
        <p:spPr>
          <a:xfrm>
            <a:off x="7984389" y="1187916"/>
            <a:ext cx="146050" cy="22349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верх 72">
            <a:extLst>
              <a:ext uri="{FF2B5EF4-FFF2-40B4-BE49-F238E27FC236}">
                <a16:creationId xmlns:a16="http://schemas.microsoft.com/office/drawing/2014/main" id="{90934204-01D7-DFA5-1E83-5A232CAD2FC1}"/>
              </a:ext>
            </a:extLst>
          </p:cNvPr>
          <p:cNvSpPr/>
          <p:nvPr/>
        </p:nvSpPr>
        <p:spPr>
          <a:xfrm>
            <a:off x="7984389" y="1628172"/>
            <a:ext cx="146050" cy="22349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: вверх 73">
            <a:extLst>
              <a:ext uri="{FF2B5EF4-FFF2-40B4-BE49-F238E27FC236}">
                <a16:creationId xmlns:a16="http://schemas.microsoft.com/office/drawing/2014/main" id="{9C761EA0-472F-A402-A443-A19CB758B48C}"/>
              </a:ext>
            </a:extLst>
          </p:cNvPr>
          <p:cNvSpPr/>
          <p:nvPr/>
        </p:nvSpPr>
        <p:spPr>
          <a:xfrm>
            <a:off x="7986301" y="2055210"/>
            <a:ext cx="146050" cy="22349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17BB653-FA93-06DF-4089-504F832CCD3C}"/>
              </a:ext>
            </a:extLst>
          </p:cNvPr>
          <p:cNvSpPr/>
          <p:nvPr/>
        </p:nvSpPr>
        <p:spPr>
          <a:xfrm>
            <a:off x="228599" y="3007079"/>
            <a:ext cx="4491864" cy="34769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A0D83B-5CE8-125A-C768-46E61C916E30}"/>
              </a:ext>
            </a:extLst>
          </p:cNvPr>
          <p:cNvSpPr txBox="1"/>
          <p:nvPr/>
        </p:nvSpPr>
        <p:spPr>
          <a:xfrm>
            <a:off x="1409699" y="3238270"/>
            <a:ext cx="30597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РАСХОД ВОДЫ НА МЫТЬЕ </a:t>
            </a:r>
            <a:r>
              <a:rPr lang="ru-RU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</a:t>
            </a:r>
            <a:r>
              <a:rPr lang="ru-RU" sz="18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АВТОТРАНСПОРТА</a:t>
            </a:r>
            <a:endParaRPr lang="ru-RU" b="1" dirty="0">
              <a:latin typeface="Bahnschrift" panose="020B050204020402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A3FB4F-E03B-8663-2F87-F42BF915E47E}"/>
              </a:ext>
            </a:extLst>
          </p:cNvPr>
          <p:cNvSpPr txBox="1"/>
          <p:nvPr/>
        </p:nvSpPr>
        <p:spPr>
          <a:xfrm>
            <a:off x="962497" y="4481900"/>
            <a:ext cx="305975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0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Легковой автомобиль</a:t>
            </a:r>
          </a:p>
          <a:p>
            <a:pPr algn="ctr">
              <a:lnSpc>
                <a:spcPts val="2700"/>
              </a:lnSpc>
            </a:pPr>
            <a:r>
              <a:rPr lang="ru-RU" sz="28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200-250</a:t>
            </a:r>
            <a:r>
              <a:rPr lang="ru-RU" sz="2800" b="1" dirty="0">
                <a:solidFill>
                  <a:srgbClr val="C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литров</a:t>
            </a:r>
            <a:endParaRPr lang="ru-RU" sz="2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5B70F13-BC16-C6B2-D72D-2A8C728EC3D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05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9" y="3333621"/>
            <a:ext cx="762000" cy="762000"/>
          </a:xfrm>
          <a:prstGeom prst="rect">
            <a:avLst/>
          </a:prstGeom>
          <a:noFill/>
        </p:spPr>
      </p:pic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B096088F-7C15-77DF-BE5C-667B6831095D}"/>
              </a:ext>
            </a:extLst>
          </p:cNvPr>
          <p:cNvCxnSpPr>
            <a:cxnSpLocks/>
          </p:cNvCxnSpPr>
          <p:nvPr/>
        </p:nvCxnSpPr>
        <p:spPr>
          <a:xfrm>
            <a:off x="1172789" y="5392071"/>
            <a:ext cx="26071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05C247C-CC87-256E-DDC3-CFC6F2EA4F70}"/>
              </a:ext>
            </a:extLst>
          </p:cNvPr>
          <p:cNvSpPr txBox="1"/>
          <p:nvPr/>
        </p:nvSpPr>
        <p:spPr>
          <a:xfrm>
            <a:off x="962497" y="5498630"/>
            <a:ext cx="305975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0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Грузовой автомобиль</a:t>
            </a:r>
          </a:p>
          <a:p>
            <a:pPr algn="ctr">
              <a:lnSpc>
                <a:spcPts val="2700"/>
              </a:lnSpc>
            </a:pPr>
            <a:r>
              <a:rPr lang="ru-RU" sz="28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500-700</a:t>
            </a:r>
            <a:r>
              <a:rPr lang="ru-RU" sz="20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литров</a:t>
            </a:r>
            <a:endParaRPr lang="ru-RU" sz="2800" b="1" dirty="0">
              <a:solidFill>
                <a:srgbClr val="C00000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FFB3AB5-46E1-D890-4019-1A7AD009732A}"/>
              </a:ext>
            </a:extLst>
          </p:cNvPr>
          <p:cNvSpPr/>
          <p:nvPr/>
        </p:nvSpPr>
        <p:spPr>
          <a:xfrm>
            <a:off x="4910963" y="3026486"/>
            <a:ext cx="7064727" cy="1659897"/>
          </a:xfrm>
          <a:prstGeom prst="rect">
            <a:avLst/>
          </a:prstGeom>
          <a:gradFill flip="none" rotWithShape="1">
            <a:gsLst>
              <a:gs pos="0">
                <a:srgbClr val="2E6CA4">
                  <a:tint val="66000"/>
                  <a:satMod val="160000"/>
                </a:srgbClr>
              </a:gs>
              <a:gs pos="50000">
                <a:srgbClr val="2E6CA4">
                  <a:tint val="44500"/>
                  <a:satMod val="160000"/>
                </a:srgbClr>
              </a:gs>
              <a:gs pos="100000">
                <a:srgbClr val="2E6CA4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D68D4F0-234C-31F1-7677-2F146D45D42B}"/>
              </a:ext>
            </a:extLst>
          </p:cNvPr>
          <p:cNvSpPr txBox="1"/>
          <p:nvPr/>
        </p:nvSpPr>
        <p:spPr>
          <a:xfrm>
            <a:off x="6193252" y="3087798"/>
            <a:ext cx="45001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В ГОДОВОМ ВЫРАЖЕНИИ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09C635-EDFD-1FCA-CE23-7A8217BCF39B}"/>
              </a:ext>
            </a:extLst>
          </p:cNvPr>
          <p:cNvSpPr txBox="1"/>
          <p:nvPr/>
        </p:nvSpPr>
        <p:spPr>
          <a:xfrm>
            <a:off x="5188275" y="4035333"/>
            <a:ext cx="678741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млн. </a:t>
            </a:r>
            <a:r>
              <a:rPr lang="ru-RU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м</a:t>
            </a:r>
            <a:r>
              <a:rPr lang="ru-RU" sz="2400" b="1" baseline="30000" dirty="0">
                <a:solidFill>
                  <a:srgbClr val="C00000"/>
                </a:solidFill>
                <a:latin typeface="Bahnschrift" panose="020B0502040204020203" pitchFamily="34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потребление воды банными комплексами</a:t>
            </a:r>
            <a:endParaRPr lang="ru-RU" sz="24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E6DBE60-82BF-62CA-23FA-79A454863237}"/>
              </a:ext>
            </a:extLst>
          </p:cNvPr>
          <p:cNvSpPr txBox="1"/>
          <p:nvPr/>
        </p:nvSpPr>
        <p:spPr>
          <a:xfrm>
            <a:off x="5326062" y="4762073"/>
            <a:ext cx="62345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Внедрение технологий локальных очистных сооружений, что позволит включить во вторичный и постоянный оборот водный ресурс, без постоянного подключения и потребления «чистой воды» с централизованных источников водоснабжения.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F72C203-3D7E-089A-8C45-A99EF978A0E1}"/>
              </a:ext>
            </a:extLst>
          </p:cNvPr>
          <p:cNvSpPr txBox="1"/>
          <p:nvPr/>
        </p:nvSpPr>
        <p:spPr>
          <a:xfrm>
            <a:off x="5207000" y="3532820"/>
            <a:ext cx="678741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млн. </a:t>
            </a:r>
            <a:r>
              <a:rPr lang="ru-RU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м</a:t>
            </a:r>
            <a:r>
              <a:rPr lang="ru-RU" sz="2400" b="1" baseline="30000" dirty="0">
                <a:solidFill>
                  <a:srgbClr val="C00000"/>
                </a:solidFill>
                <a:latin typeface="Bahnschrift" panose="020B0502040204020203" pitchFamily="34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потребление воды автомобилями</a:t>
            </a:r>
            <a:endParaRPr lang="ru-RU" sz="24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2E05D-02F3-5F22-9122-0F16F1C6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4DA316-8FA7-6809-2CC1-FD364F5B5334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4556FD28-AAFD-042C-C862-6445E5630EEA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2CB4A5E-02CB-1140-FDE5-AF38B92EB375}"/>
              </a:ext>
            </a:extLst>
          </p:cNvPr>
          <p:cNvCxnSpPr>
            <a:cxnSpLocks/>
          </p:cNvCxnSpPr>
          <p:nvPr/>
        </p:nvCxnSpPr>
        <p:spPr>
          <a:xfrm>
            <a:off x="235024" y="307669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EA244A-B1B5-1431-D2E0-53F534B9B78F}"/>
              </a:ext>
            </a:extLst>
          </p:cNvPr>
          <p:cNvSpPr/>
          <p:nvPr/>
        </p:nvSpPr>
        <p:spPr>
          <a:xfrm>
            <a:off x="911229" y="66452"/>
            <a:ext cx="103750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ВОДОСНАБЖЕНИЕ: ДИФФЕРЕНЦИАЦИЯ ПО ОБЪЕМУ ПОТРЕБЛЕНИЯ НА 1 ЧЕЛОВЕКА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628E648-6E2C-9CD0-25D9-331DFA265D42}"/>
              </a:ext>
            </a:extLst>
          </p:cNvPr>
          <p:cNvSpPr/>
          <p:nvPr/>
        </p:nvSpPr>
        <p:spPr>
          <a:xfrm>
            <a:off x="9160675" y="1483525"/>
            <a:ext cx="2674273" cy="1632181"/>
          </a:xfrm>
          <a:prstGeom prst="roundRect">
            <a:avLst>
              <a:gd name="adj" fmla="val 8886"/>
            </a:avLst>
          </a:prstGeom>
          <a:solidFill>
            <a:schemeClr val="bg1"/>
          </a:solidFill>
          <a:ln>
            <a:noFill/>
          </a:ln>
          <a:effectLst>
            <a:outerShdw blurRad="63500" sx="98000" sy="98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latin typeface="Bahnschrift" panose="020B0502040204020203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5836F4A-7F0F-2182-5A89-D9A33F363C22}"/>
              </a:ext>
            </a:extLst>
          </p:cNvPr>
          <p:cNvSpPr/>
          <p:nvPr/>
        </p:nvSpPr>
        <p:spPr>
          <a:xfrm>
            <a:off x="192226" y="576575"/>
            <a:ext cx="5791200" cy="6001804"/>
          </a:xfrm>
          <a:prstGeom prst="roundRect">
            <a:avLst>
              <a:gd name="adj" fmla="val 1279"/>
            </a:avLst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15A5F0-80AF-72D9-F09E-842B66937D84}"/>
              </a:ext>
            </a:extLst>
          </p:cNvPr>
          <p:cNvSpPr/>
          <p:nvPr/>
        </p:nvSpPr>
        <p:spPr>
          <a:xfrm>
            <a:off x="279966" y="5790614"/>
            <a:ext cx="2400267" cy="73866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09">
              <a:defRPr/>
            </a:pPr>
            <a:r>
              <a:rPr lang="ru-RU" sz="1400" b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Дополнительный доход</a:t>
            </a:r>
            <a:endParaRPr lang="en-US" sz="2000" b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ru-RU" sz="2800" b="1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+13 </a:t>
            </a:r>
            <a:r>
              <a:rPr lang="ru-RU" sz="2000" b="1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млрд </a:t>
            </a:r>
            <a:r>
              <a:rPr lang="ru-RU" sz="2000" b="1" kern="0" dirty="0" err="1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тг</a:t>
            </a:r>
            <a:r>
              <a:rPr lang="ru-RU" sz="2000" b="1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en-US" sz="2000" b="1" kern="0" cap="small" dirty="0">
              <a:solidFill>
                <a:srgbClr val="FF0000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AD126-BFAB-6497-FB21-BA43762C1170}"/>
              </a:ext>
            </a:extLst>
          </p:cNvPr>
          <p:cNvSpPr txBox="1"/>
          <p:nvPr/>
        </p:nvSpPr>
        <p:spPr>
          <a:xfrm>
            <a:off x="2858626" y="5795257"/>
            <a:ext cx="30656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будет направлен на внеплановый текущий и кап. ремонты </a:t>
            </a:r>
            <a:r>
              <a:rPr lang="ru-RU" sz="1100" i="1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(снижение износа), </a:t>
            </a:r>
            <a:r>
              <a:rPr lang="ru-RU" sz="1400" dirty="0" err="1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приборизация</a:t>
            </a:r>
            <a:endParaRPr lang="ru-RU" sz="1400" dirty="0">
              <a:solidFill>
                <a:schemeClr val="tx2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C8A9606-F370-6606-F535-0B5A76DB35F3}"/>
              </a:ext>
            </a:extLst>
          </p:cNvPr>
          <p:cNvSpPr/>
          <p:nvPr/>
        </p:nvSpPr>
        <p:spPr>
          <a:xfrm>
            <a:off x="6313749" y="2402992"/>
            <a:ext cx="2674273" cy="7551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98000" sy="98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latin typeface="Bahnschrift" panose="020B0502040204020203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68BE8A6-55EF-977F-9214-CB973F3126A4}"/>
              </a:ext>
            </a:extLst>
          </p:cNvPr>
          <p:cNvSpPr/>
          <p:nvPr/>
        </p:nvSpPr>
        <p:spPr>
          <a:xfrm>
            <a:off x="6313749" y="1514005"/>
            <a:ext cx="2674273" cy="7551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98000" sy="98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latin typeface="Bahnschrift" panose="020B0502040204020203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2FEBFAA-8634-6648-6766-C7A896A6AC80}"/>
              </a:ext>
            </a:extLst>
          </p:cNvPr>
          <p:cNvSpPr/>
          <p:nvPr/>
        </p:nvSpPr>
        <p:spPr>
          <a:xfrm>
            <a:off x="9160675" y="619844"/>
            <a:ext cx="2674273" cy="7551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98000" sy="98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latin typeface="Bahnschrift" panose="020B0502040204020203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EBE71FF-DB19-0BEF-8DB1-0BAEFBA0423C}"/>
              </a:ext>
            </a:extLst>
          </p:cNvPr>
          <p:cNvSpPr/>
          <p:nvPr/>
        </p:nvSpPr>
        <p:spPr>
          <a:xfrm>
            <a:off x="6313749" y="619844"/>
            <a:ext cx="2674273" cy="7551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98000" sy="98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latin typeface="Bahnschrift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4A3B31-AC1D-BAFA-D1CF-892824DB448F}"/>
              </a:ext>
            </a:extLst>
          </p:cNvPr>
          <p:cNvSpPr/>
          <p:nvPr/>
        </p:nvSpPr>
        <p:spPr>
          <a:xfrm>
            <a:off x="9110268" y="669136"/>
            <a:ext cx="2777129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200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Медианное потребление</a:t>
            </a:r>
            <a:endParaRPr lang="en-US" sz="1600" b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en-US" sz="2133" b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</a:t>
            </a:r>
            <a:endParaRPr lang="en-US" sz="2133" b="1" kern="0" cap="small" dirty="0">
              <a:solidFill>
                <a:schemeClr val="tx2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kk-KZ" sz="933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</a:t>
            </a:r>
            <a:r>
              <a:rPr lang="en-US" sz="933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³</a:t>
            </a:r>
            <a:r>
              <a:rPr lang="kk-KZ" sz="933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на </a:t>
            </a:r>
            <a:r>
              <a:rPr lang="ru-RU" sz="933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 чел.</a:t>
            </a:r>
            <a:r>
              <a:rPr lang="kk-KZ" sz="933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endParaRPr lang="ru-RU" sz="1333" i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7E7F274-BD06-5B1E-7F68-726976752636}"/>
              </a:ext>
            </a:extLst>
          </p:cNvPr>
          <p:cNvSpPr/>
          <p:nvPr/>
        </p:nvSpPr>
        <p:spPr>
          <a:xfrm>
            <a:off x="6374172" y="2452284"/>
            <a:ext cx="255342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kk-KZ" sz="1200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Текущий тариф </a:t>
            </a:r>
            <a:r>
              <a:rPr lang="kk-KZ" sz="1067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(без НДС)</a:t>
            </a:r>
            <a:endParaRPr lang="en-US" sz="1467" b="1" i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en-US" sz="2133" b="1" kern="0" dirty="0">
                <a:solidFill>
                  <a:srgbClr val="00B05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73</a:t>
            </a:r>
            <a:r>
              <a:rPr lang="ru-RU" sz="2133" b="1" kern="0" dirty="0">
                <a:solidFill>
                  <a:srgbClr val="00B05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  <a:r>
              <a:rPr lang="en-US" sz="2133" b="1" kern="0" dirty="0">
                <a:solidFill>
                  <a:srgbClr val="00B05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8</a:t>
            </a:r>
            <a:endParaRPr lang="en-US" sz="2133" b="1" kern="0" cap="small" dirty="0">
              <a:solidFill>
                <a:srgbClr val="00B050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kk-KZ" sz="933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тенге за м</a:t>
            </a:r>
            <a:r>
              <a:rPr lang="kk-KZ" sz="1067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³</a:t>
            </a:r>
            <a:endParaRPr lang="ru-RU" sz="1333" i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6C25F5-679C-34B2-90B1-6804319C8E34}"/>
              </a:ext>
            </a:extLst>
          </p:cNvPr>
          <p:cNvSpPr/>
          <p:nvPr/>
        </p:nvSpPr>
        <p:spPr>
          <a:xfrm>
            <a:off x="6262321" y="1563298"/>
            <a:ext cx="2777129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kk-KZ" sz="1200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Общее потребление</a:t>
            </a:r>
            <a:endParaRPr lang="en-US" sz="1600" b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ru-RU" sz="2133" b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253 053</a:t>
            </a:r>
            <a:endParaRPr lang="en-US" sz="2133" b="1" kern="0" cap="small" dirty="0">
              <a:solidFill>
                <a:schemeClr val="tx2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kk-KZ" sz="933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тыс. м³</a:t>
            </a:r>
            <a:endParaRPr lang="ru-RU" sz="1333" i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4A2B634-44E6-367F-C12C-A5B55EB3C71A}"/>
              </a:ext>
            </a:extLst>
          </p:cNvPr>
          <p:cNvSpPr/>
          <p:nvPr/>
        </p:nvSpPr>
        <p:spPr>
          <a:xfrm>
            <a:off x="6365177" y="669136"/>
            <a:ext cx="2571417" cy="656462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kk-KZ" sz="1200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Количество потребителей</a:t>
            </a:r>
            <a:endParaRPr lang="en-US" sz="1600" b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en-US" sz="2133" b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6</a:t>
            </a:r>
            <a:r>
              <a:rPr lang="kk-KZ" sz="2133" b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  <a:r>
              <a:rPr lang="en-US" sz="2133" b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7</a:t>
            </a:r>
            <a:endParaRPr lang="en-US" sz="2133" b="1" kern="0" cap="small" dirty="0">
              <a:solidFill>
                <a:schemeClr val="tx2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kk-KZ" sz="933" i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млн</a:t>
            </a:r>
            <a:endParaRPr lang="ru-RU" sz="1333" i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D310B46-2D58-A766-DCB6-DC618C137DE0}"/>
              </a:ext>
            </a:extLst>
          </p:cNvPr>
          <p:cNvCxnSpPr/>
          <p:nvPr/>
        </p:nvCxnSpPr>
        <p:spPr>
          <a:xfrm>
            <a:off x="2754121" y="5790614"/>
            <a:ext cx="0" cy="6720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579C9F8D-7386-CE49-D31A-892F3808B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87409"/>
              </p:ext>
            </p:extLst>
          </p:nvPr>
        </p:nvGraphicFramePr>
        <p:xfrm>
          <a:off x="9082971" y="1916662"/>
          <a:ext cx="172819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E2C4FAA2-4376-6A57-CE4E-F6576B5F3E87}"/>
              </a:ext>
            </a:extLst>
          </p:cNvPr>
          <p:cNvSpPr txBox="1"/>
          <p:nvPr/>
        </p:nvSpPr>
        <p:spPr>
          <a:xfrm>
            <a:off x="9717091" y="2384212"/>
            <a:ext cx="46085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65</a:t>
            </a:r>
            <a:r>
              <a:rPr lang="ru-RU" sz="14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017EC3B-60A2-C0AE-5B77-73244BF9249B}"/>
              </a:ext>
            </a:extLst>
          </p:cNvPr>
          <p:cNvSpPr/>
          <p:nvPr/>
        </p:nvSpPr>
        <p:spPr>
          <a:xfrm>
            <a:off x="9116089" y="1540676"/>
            <a:ext cx="27771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200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Оснащенность приборами учета</a:t>
            </a:r>
            <a:endParaRPr lang="en-US" sz="1600" b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B3BE3F87-4F66-A8C5-C5DB-648FFD845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46034"/>
              </p:ext>
            </p:extLst>
          </p:nvPr>
        </p:nvGraphicFramePr>
        <p:xfrm>
          <a:off x="10234350" y="1916662"/>
          <a:ext cx="172819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420735A5-76E1-C26E-BA31-BD8876B5892D}"/>
              </a:ext>
            </a:extLst>
          </p:cNvPr>
          <p:cNvSpPr txBox="1"/>
          <p:nvPr/>
        </p:nvSpPr>
        <p:spPr>
          <a:xfrm>
            <a:off x="10868470" y="2384212"/>
            <a:ext cx="46085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316EA65-0E86-290C-B1EA-C69094DD50EF}"/>
              </a:ext>
            </a:extLst>
          </p:cNvPr>
          <p:cNvSpPr/>
          <p:nvPr/>
        </p:nvSpPr>
        <p:spPr>
          <a:xfrm>
            <a:off x="9351651" y="1856682"/>
            <a:ext cx="1152128" cy="14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933" b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Общедомовые</a:t>
            </a:r>
            <a:endParaRPr lang="en-US" sz="1400" b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7E913DA-936C-3EBD-E47A-65587FBCA59C}"/>
              </a:ext>
            </a:extLst>
          </p:cNvPr>
          <p:cNvSpPr/>
          <p:nvPr/>
        </p:nvSpPr>
        <p:spPr>
          <a:xfrm>
            <a:off x="10522382" y="1856682"/>
            <a:ext cx="1152128" cy="14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933" b="1" kern="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Индивидуальные</a:t>
            </a:r>
            <a:endParaRPr lang="en-US" sz="1400" b="1" kern="0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DCEFE3-A901-C209-C02D-435C36806609}"/>
              </a:ext>
            </a:extLst>
          </p:cNvPr>
          <p:cNvSpPr txBox="1"/>
          <p:nvPr/>
        </p:nvSpPr>
        <p:spPr>
          <a:xfrm>
            <a:off x="6235768" y="3196616"/>
            <a:ext cx="5599179" cy="195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Необходимые меры: </a:t>
            </a:r>
          </a:p>
          <a:p>
            <a:endParaRPr lang="ru-RU" sz="533" b="1" dirty="0">
              <a:solidFill>
                <a:srgbClr val="FF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191995">
              <a:buAutoNum type="arabicPeriod"/>
            </a:pP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Поэтапная </a:t>
            </a:r>
            <a:r>
              <a:rPr lang="ru-RU" sz="1200" b="1" dirty="0" err="1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приборизация</a:t>
            </a:r>
            <a:r>
              <a:rPr lang="ru-RU" sz="12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в рамках Концепции развития ЖКИ                  на 2023-2029 гг. </a:t>
            </a:r>
            <a:r>
              <a:rPr lang="ru-RU" sz="1067" i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(для полной </a:t>
            </a:r>
            <a:r>
              <a:rPr lang="ru-RU" sz="1067" i="1" dirty="0" err="1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приборизации</a:t>
            </a:r>
            <a:r>
              <a:rPr lang="ru-RU" sz="1067" i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требуется 9 </a:t>
            </a:r>
            <a:r>
              <a:rPr lang="ru-RU" sz="1067" i="1" dirty="0" err="1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млрд.тг</a:t>
            </a:r>
            <a:r>
              <a:rPr lang="ru-RU" sz="1067" i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.)</a:t>
            </a: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indent="191995">
              <a:buAutoNum type="arabicPeriod"/>
            </a:pPr>
            <a:endParaRPr lang="ru-RU" sz="267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191995">
              <a:buAutoNum type="arabicPeriod"/>
            </a:pP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МИО необходимо </a:t>
            </a:r>
            <a:r>
              <a:rPr lang="ru-RU" sz="12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пересмотреть нормы потребления </a:t>
            </a: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для потребителей </a:t>
            </a:r>
            <a:r>
              <a:rPr lang="ru-RU" sz="1067" i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(ежегодно), </a:t>
            </a: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не имеющих ИПУ. </a:t>
            </a:r>
          </a:p>
          <a:p>
            <a:pPr indent="191995">
              <a:buAutoNum type="arabicPeriod"/>
            </a:pPr>
            <a:endParaRPr lang="ru-RU" sz="267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191995">
              <a:buAutoNum type="arabicPeriod"/>
            </a:pP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Предусмотреть компетенции МИИР </a:t>
            </a:r>
            <a:r>
              <a:rPr lang="ru-RU" sz="1067" i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(КДС и ЖКХ) </a:t>
            </a: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по утверждению </a:t>
            </a:r>
            <a:r>
              <a:rPr lang="ru-RU" sz="12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механизма определения норм водопотребления</a:t>
            </a: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indent="191995">
              <a:buAutoNum type="arabicPeriod"/>
            </a:pPr>
            <a:endParaRPr lang="ru-RU" sz="267" dirty="0">
              <a:solidFill>
                <a:schemeClr val="tx2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191995">
              <a:buAutoNum type="arabicPeriod"/>
            </a:pPr>
            <a:r>
              <a:rPr lang="ru-RU" sz="1200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Внесение изменений в Водный кодекс, законодательство о естественных монополиях, о МИО.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7ACC6E-3A7B-B4C5-2219-CB6A271F7807}"/>
              </a:ext>
            </a:extLst>
          </p:cNvPr>
          <p:cNvSpPr txBox="1"/>
          <p:nvPr/>
        </p:nvSpPr>
        <p:spPr>
          <a:xfrm>
            <a:off x="7100695" y="5543016"/>
            <a:ext cx="4709811" cy="8210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143996" algn="just"/>
            <a:r>
              <a:rPr lang="ru-RU" sz="1067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Аналогичный подход применяется в ряде стран ЕС, США </a:t>
            </a:r>
            <a:r>
              <a:rPr lang="ru-RU" sz="933" i="1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(3,3 м³/чел.) </a:t>
            </a:r>
            <a:endParaRPr lang="ru-RU" sz="1067" i="1" kern="0" dirty="0">
              <a:solidFill>
                <a:schemeClr val="tx2"/>
              </a:solidFill>
              <a:latin typeface="Bahnschrift" panose="020B0502040204020203" pitchFamily="34" charset="0"/>
              <a:ea typeface="ＭＳ Ｐゴシック"/>
            </a:endParaRPr>
          </a:p>
          <a:p>
            <a:pPr indent="143996" algn="just"/>
            <a:r>
              <a:rPr lang="ru-RU" sz="1067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Некоторые страны </a:t>
            </a:r>
            <a:r>
              <a:rPr lang="ru-RU" sz="933" i="1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(Украина, Австрия, Новая Зеландия, Финляндия) </a:t>
            </a:r>
            <a:r>
              <a:rPr lang="ru-RU" sz="1067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применяют </a:t>
            </a:r>
            <a:r>
              <a:rPr lang="ru-RU" sz="1067" b="1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тарифы по пиковому времени суток </a:t>
            </a:r>
            <a:r>
              <a:rPr lang="ru-RU" sz="933" i="1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(утро, вечер) </a:t>
            </a:r>
            <a:r>
              <a:rPr lang="ru-RU" sz="1067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с штрафами и скидками по объемам потребления в рамках установленных лимитов, размер сечения труб и др.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E819F53-E4D1-2F02-ADCB-F37BA5F926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2579" y="5620178"/>
            <a:ext cx="580608" cy="58060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150CCC6-E323-1AA4-C2C7-4253785E5A72}"/>
              </a:ext>
            </a:extLst>
          </p:cNvPr>
          <p:cNvSpPr txBox="1"/>
          <p:nvPr/>
        </p:nvSpPr>
        <p:spPr>
          <a:xfrm>
            <a:off x="6331779" y="5064461"/>
            <a:ext cx="2718859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67" b="1" kern="0" dirty="0">
                <a:solidFill>
                  <a:schemeClr val="tx2"/>
                </a:solidFill>
                <a:latin typeface="Bahnschrift" panose="020B0502040204020203" pitchFamily="34" charset="0"/>
                <a:ea typeface="ＭＳ Ｐゴシック"/>
              </a:rPr>
              <a:t>Международный опыт: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7EC779B-2B24-3C5E-36FD-A85260389A30}"/>
              </a:ext>
            </a:extLst>
          </p:cNvPr>
          <p:cNvCxnSpPr>
            <a:cxnSpLocks/>
          </p:cNvCxnSpPr>
          <p:nvPr/>
        </p:nvCxnSpPr>
        <p:spPr>
          <a:xfrm>
            <a:off x="6331780" y="5419883"/>
            <a:ext cx="5501265" cy="0"/>
          </a:xfrm>
          <a:prstGeom prst="line">
            <a:avLst/>
          </a:prstGeom>
          <a:ln w="12700">
            <a:solidFill>
              <a:srgbClr val="005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D6366CC-8182-609E-034C-69338016ECF1}"/>
              </a:ext>
            </a:extLst>
          </p:cNvPr>
          <p:cNvSpPr/>
          <p:nvPr/>
        </p:nvSpPr>
        <p:spPr>
          <a:xfrm>
            <a:off x="191583" y="5070104"/>
            <a:ext cx="5791200" cy="576064"/>
          </a:xfrm>
          <a:prstGeom prst="rect">
            <a:avLst/>
          </a:prstGeom>
          <a:solidFill>
            <a:srgbClr val="DEE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Bahnschrift" panose="020B0502040204020203" pitchFamily="34" charset="0"/>
            </a:endParaRP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id="{6F8665F9-0B01-6D79-F046-180F9BFF3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709234"/>
              </p:ext>
            </p:extLst>
          </p:nvPr>
        </p:nvGraphicFramePr>
        <p:xfrm>
          <a:off x="985955" y="1596806"/>
          <a:ext cx="470452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FE6E22A0-0142-C255-5192-B1CA51E46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851871"/>
              </p:ext>
            </p:extLst>
          </p:nvPr>
        </p:nvGraphicFramePr>
        <p:xfrm>
          <a:off x="692036" y="3917924"/>
          <a:ext cx="1787376" cy="119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AC243CAC-A889-F60D-6B2E-B559E02BD54E}"/>
              </a:ext>
            </a:extLst>
          </p:cNvPr>
          <p:cNvSpPr txBox="1"/>
          <p:nvPr/>
        </p:nvSpPr>
        <p:spPr>
          <a:xfrm>
            <a:off x="161103" y="4315791"/>
            <a:ext cx="115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Охват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192EFA-3868-F4C7-C814-BBEBBD00D7D5}"/>
              </a:ext>
            </a:extLst>
          </p:cNvPr>
          <p:cNvSpPr txBox="1"/>
          <p:nvPr/>
        </p:nvSpPr>
        <p:spPr>
          <a:xfrm>
            <a:off x="1291982" y="4407799"/>
            <a:ext cx="57606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49</a:t>
            </a:r>
            <a:r>
              <a:rPr lang="ru-RU" sz="1333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51" name="Диаграмма 50">
            <a:extLst>
              <a:ext uri="{FF2B5EF4-FFF2-40B4-BE49-F238E27FC236}">
                <a16:creationId xmlns:a16="http://schemas.microsoft.com/office/drawing/2014/main" id="{DA609F4F-B540-351F-93C7-1B7B83263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997904"/>
              </p:ext>
            </p:extLst>
          </p:nvPr>
        </p:nvGraphicFramePr>
        <p:xfrm>
          <a:off x="3047092" y="3917924"/>
          <a:ext cx="1787376" cy="119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15A7ABDA-B9A8-FA79-C9DC-8181CC6EEE2C}"/>
              </a:ext>
            </a:extLst>
          </p:cNvPr>
          <p:cNvSpPr txBox="1"/>
          <p:nvPr/>
        </p:nvSpPr>
        <p:spPr>
          <a:xfrm>
            <a:off x="3647038" y="4407799"/>
            <a:ext cx="57606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20</a:t>
            </a:r>
            <a:r>
              <a:rPr lang="ru-RU" sz="1333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53" name="Диаграмма 52">
            <a:extLst>
              <a:ext uri="{FF2B5EF4-FFF2-40B4-BE49-F238E27FC236}">
                <a16:creationId xmlns:a16="http://schemas.microsoft.com/office/drawing/2014/main" id="{9C5E90EA-0439-0249-AA08-DDBFC539E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171561"/>
              </p:ext>
            </p:extLst>
          </p:nvPr>
        </p:nvGraphicFramePr>
        <p:xfrm>
          <a:off x="4240122" y="3917924"/>
          <a:ext cx="1787376" cy="119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D19362DE-8809-F666-9155-72F8929D2D08}"/>
              </a:ext>
            </a:extLst>
          </p:cNvPr>
          <p:cNvSpPr txBox="1"/>
          <p:nvPr/>
        </p:nvSpPr>
        <p:spPr>
          <a:xfrm>
            <a:off x="4840067" y="4407799"/>
            <a:ext cx="57606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11</a:t>
            </a:r>
            <a:r>
              <a:rPr lang="ru-RU" sz="1333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A30BEB-F785-F084-6192-2D0521641A98}"/>
              </a:ext>
            </a:extLst>
          </p:cNvPr>
          <p:cNvSpPr txBox="1"/>
          <p:nvPr/>
        </p:nvSpPr>
        <p:spPr>
          <a:xfrm>
            <a:off x="2835896" y="2102260"/>
            <a:ext cx="48005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+2</a:t>
            </a:r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688C8A-B7FC-49A6-E1B9-4EF9937D5A02}"/>
              </a:ext>
            </a:extLst>
          </p:cNvPr>
          <p:cNvSpPr txBox="1"/>
          <p:nvPr/>
        </p:nvSpPr>
        <p:spPr>
          <a:xfrm>
            <a:off x="4734644" y="5141059"/>
            <a:ext cx="86409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867" b="1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7 571</a:t>
            </a:r>
            <a:endParaRPr lang="ru-RU" sz="1867" dirty="0">
              <a:solidFill>
                <a:schemeClr val="tx2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ru-RU" sz="933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тенге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5E5BBE-AF55-A01C-9332-32A681DB122B}"/>
              </a:ext>
            </a:extLst>
          </p:cNvPr>
          <p:cNvSpPr txBox="1"/>
          <p:nvPr/>
        </p:nvSpPr>
        <p:spPr>
          <a:xfrm>
            <a:off x="2334378" y="5141059"/>
            <a:ext cx="86409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867" b="1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1 785</a:t>
            </a:r>
            <a:endParaRPr lang="ru-RU" sz="1867" dirty="0">
              <a:solidFill>
                <a:schemeClr val="tx2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ru-RU" sz="933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тенге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613E62-7EEA-E347-D706-308D8ACF5FB4}"/>
              </a:ext>
            </a:extLst>
          </p:cNvPr>
          <p:cNvSpPr txBox="1"/>
          <p:nvPr/>
        </p:nvSpPr>
        <p:spPr>
          <a:xfrm>
            <a:off x="1041028" y="5141059"/>
            <a:ext cx="101649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867" b="1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992</a:t>
            </a:r>
          </a:p>
          <a:p>
            <a:pPr algn="ctr" defTabSz="914309">
              <a:defRPr/>
            </a:pPr>
            <a:r>
              <a:rPr lang="kk-KZ" sz="933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тенге</a:t>
            </a:r>
            <a:endParaRPr lang="ru-RU" sz="933" dirty="0">
              <a:solidFill>
                <a:schemeClr val="tx2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EEA0A2-0DE4-2FB2-D808-62F7D15D6F7D}"/>
              </a:ext>
            </a:extLst>
          </p:cNvPr>
          <p:cNvSpPr txBox="1"/>
          <p:nvPr/>
        </p:nvSpPr>
        <p:spPr>
          <a:xfrm>
            <a:off x="884868" y="616358"/>
            <a:ext cx="4728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Предлагаемая дифференцация тарифов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по объему потребления на 1 человека,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тг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0" name="Таблица 14">
            <a:extLst>
              <a:ext uri="{FF2B5EF4-FFF2-40B4-BE49-F238E27FC236}">
                <a16:creationId xmlns:a16="http://schemas.microsoft.com/office/drawing/2014/main" id="{F7298131-7019-3A9F-042E-9C58B9C02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32183"/>
              </p:ext>
            </p:extLst>
          </p:nvPr>
        </p:nvGraphicFramePr>
        <p:xfrm>
          <a:off x="1157877" y="3508154"/>
          <a:ext cx="4416493" cy="384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803">
                  <a:extLst>
                    <a:ext uri="{9D8B030D-6E8A-4147-A177-3AD203B41FA5}">
                      <a16:colId xmlns:a16="http://schemas.microsoft.com/office/drawing/2014/main" val="894908632"/>
                    </a:ext>
                  </a:extLst>
                </a:gridCol>
                <a:gridCol w="1272071">
                  <a:extLst>
                    <a:ext uri="{9D8B030D-6E8A-4147-A177-3AD203B41FA5}">
                      <a16:colId xmlns:a16="http://schemas.microsoft.com/office/drawing/2014/main" val="2439067338"/>
                    </a:ext>
                  </a:extLst>
                </a:gridCol>
                <a:gridCol w="1387300">
                  <a:extLst>
                    <a:ext uri="{9D8B030D-6E8A-4147-A177-3AD203B41FA5}">
                      <a16:colId xmlns:a16="http://schemas.microsoft.com/office/drawing/2014/main" val="3716147866"/>
                    </a:ext>
                  </a:extLst>
                </a:gridCol>
                <a:gridCol w="921319">
                  <a:extLst>
                    <a:ext uri="{9D8B030D-6E8A-4147-A177-3AD203B41FA5}">
                      <a16:colId xmlns:a16="http://schemas.microsoft.com/office/drawing/2014/main" val="214451335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До 3 м</a:t>
                      </a:r>
                      <a:r>
                        <a:rPr lang="kk-KZ" sz="1300" b="0" i="0" kern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³</a:t>
                      </a:r>
                      <a:endParaRPr lang="ru-RU" sz="1300" b="0" i="0" dirty="0">
                        <a:solidFill>
                          <a:schemeClr val="tx2"/>
                        </a:solidFill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3 м</a:t>
                      </a:r>
                      <a:r>
                        <a:rPr lang="kk-KZ" sz="1300" b="0" i="0" kern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³ </a:t>
                      </a:r>
                      <a:r>
                        <a:rPr lang="ru-RU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- 5</a:t>
                      </a:r>
                      <a:r>
                        <a:rPr lang="en-US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kk-KZ" sz="1300" b="0" i="0" kern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³</a:t>
                      </a:r>
                      <a:endParaRPr lang="ru-RU" sz="1300" b="0" i="0" dirty="0">
                        <a:solidFill>
                          <a:schemeClr val="tx2"/>
                        </a:solidFill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5 м</a:t>
                      </a:r>
                      <a:r>
                        <a:rPr lang="kk-KZ" sz="1300" b="0" i="0" kern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³ - 10 м³</a:t>
                      </a:r>
                      <a:endParaRPr lang="ru-RU" sz="1300" b="0" i="0" dirty="0">
                        <a:solidFill>
                          <a:schemeClr val="tx2"/>
                        </a:solidFill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chemeClr val="tx2"/>
                          </a:solidFill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м³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194129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8572603B-2C64-B84D-C0CA-555D0BDA4AD3}"/>
              </a:ext>
            </a:extLst>
          </p:cNvPr>
          <p:cNvSpPr txBox="1"/>
          <p:nvPr/>
        </p:nvSpPr>
        <p:spPr>
          <a:xfrm>
            <a:off x="5187056" y="1483863"/>
            <a:ext cx="48005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+10</a:t>
            </a:r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563830-46AF-388A-F940-5E6D8227E8D5}"/>
              </a:ext>
            </a:extLst>
          </p:cNvPr>
          <p:cNvSpPr txBox="1"/>
          <p:nvPr/>
        </p:nvSpPr>
        <p:spPr>
          <a:xfrm>
            <a:off x="140783" y="5155955"/>
            <a:ext cx="1152128" cy="45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Ср</a:t>
            </a:r>
            <a:r>
              <a:rPr lang="ru-RU" sz="14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чек</a:t>
            </a:r>
            <a:br>
              <a:rPr lang="ru-RU" sz="1400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sz="933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(семья 4 чел.)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17BD7A-D4C4-A9FD-BFCE-C404C9204F20}"/>
              </a:ext>
            </a:extLst>
          </p:cNvPr>
          <p:cNvSpPr txBox="1"/>
          <p:nvPr/>
        </p:nvSpPr>
        <p:spPr>
          <a:xfrm>
            <a:off x="4032388" y="1884839"/>
            <a:ext cx="48005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+5</a:t>
            </a:r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1200" b="1" dirty="0">
                <a:solidFill>
                  <a:srgbClr val="FF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id="{D3444E67-221B-FD94-281D-1F86F5E7F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14490"/>
              </p:ext>
            </p:extLst>
          </p:nvPr>
        </p:nvGraphicFramePr>
        <p:xfrm>
          <a:off x="1854324" y="3917924"/>
          <a:ext cx="1787376" cy="119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336633A7-F157-DA84-A091-0FCE834BFEFF}"/>
              </a:ext>
            </a:extLst>
          </p:cNvPr>
          <p:cNvSpPr txBox="1"/>
          <p:nvPr/>
        </p:nvSpPr>
        <p:spPr>
          <a:xfrm>
            <a:off x="2454270" y="4407799"/>
            <a:ext cx="57606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20</a:t>
            </a:r>
            <a:r>
              <a:rPr lang="ru-RU" sz="1333" b="1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F5461B-3642-51DE-0FD7-73AA4867F158}"/>
              </a:ext>
            </a:extLst>
          </p:cNvPr>
          <p:cNvSpPr txBox="1"/>
          <p:nvPr/>
        </p:nvSpPr>
        <p:spPr>
          <a:xfrm>
            <a:off x="3486506" y="5141059"/>
            <a:ext cx="86409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09">
              <a:defRPr/>
            </a:pPr>
            <a:r>
              <a:rPr lang="ru-RU" sz="1867" b="1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4 265</a:t>
            </a:r>
            <a:endParaRPr lang="ru-RU" sz="1867" dirty="0">
              <a:solidFill>
                <a:schemeClr val="tx2"/>
              </a:solidFill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914309">
              <a:defRPr/>
            </a:pPr>
            <a:r>
              <a:rPr lang="ru-RU" sz="933" dirty="0">
                <a:solidFill>
                  <a:schemeClr val="tx2"/>
                </a:solidFill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тенге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7D6B945-9C21-E80B-D09D-F056438D9F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40" y="5065675"/>
            <a:ext cx="384969" cy="28872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руг, Флаг Соединенных Штатов, символ, флаг&#10;&#10;Автоматически созданное описание">
            <a:extLst>
              <a:ext uri="{FF2B5EF4-FFF2-40B4-BE49-F238E27FC236}">
                <a16:creationId xmlns:a16="http://schemas.microsoft.com/office/drawing/2014/main" id="{1FBE930E-CAD6-A784-5A2D-F6BAAFB0B7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48" y="5069004"/>
            <a:ext cx="384969" cy="28872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D315AD7-C7DE-EAC5-078F-ECA0DF8661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02" y="5067171"/>
            <a:ext cx="379535" cy="28465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D3EA2FE-54EE-2074-5582-0E889D032E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56" y="5068667"/>
            <a:ext cx="379535" cy="28465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213D37A-D9CC-837B-6C37-0925807F37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829" y="5067919"/>
            <a:ext cx="379535" cy="28465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1F12CCC-171D-900E-056A-552CB43C3C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973" y="5066423"/>
            <a:ext cx="379533" cy="2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A84C-3C8C-990D-255D-E2635334B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60A0551C-A7F3-5C93-F3DD-BC45467D0ACB}"/>
              </a:ext>
            </a:extLst>
          </p:cNvPr>
          <p:cNvSpPr/>
          <p:nvPr/>
        </p:nvSpPr>
        <p:spPr>
          <a:xfrm>
            <a:off x="9302355" y="1859197"/>
            <a:ext cx="2688335" cy="2326314"/>
          </a:xfrm>
          <a:prstGeom prst="roundRect">
            <a:avLst>
              <a:gd name="adj" fmla="val 3262"/>
            </a:avLst>
          </a:prstGeom>
          <a:solidFill>
            <a:schemeClr val="bg1"/>
          </a:solidFill>
          <a:ln>
            <a:solidFill>
              <a:srgbClr val="024A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31ECBC0-D9D3-5CD6-C9D3-C8D785E87D8A}"/>
              </a:ext>
            </a:extLst>
          </p:cNvPr>
          <p:cNvSpPr/>
          <p:nvPr/>
        </p:nvSpPr>
        <p:spPr>
          <a:xfrm>
            <a:off x="6278507" y="1730939"/>
            <a:ext cx="2688335" cy="2438527"/>
          </a:xfrm>
          <a:prstGeom prst="roundRect">
            <a:avLst>
              <a:gd name="adj" fmla="val 3262"/>
            </a:avLst>
          </a:prstGeom>
          <a:solidFill>
            <a:schemeClr val="bg1"/>
          </a:solidFill>
          <a:ln>
            <a:solidFill>
              <a:srgbClr val="024A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64989BCF-78FC-A7BB-664D-5146F8593774}"/>
              </a:ext>
            </a:extLst>
          </p:cNvPr>
          <p:cNvSpPr/>
          <p:nvPr/>
        </p:nvSpPr>
        <p:spPr>
          <a:xfrm>
            <a:off x="3240140" y="1711858"/>
            <a:ext cx="2688335" cy="2457608"/>
          </a:xfrm>
          <a:prstGeom prst="roundRect">
            <a:avLst>
              <a:gd name="adj" fmla="val 3262"/>
            </a:avLst>
          </a:prstGeom>
          <a:solidFill>
            <a:schemeClr val="bg1"/>
          </a:solidFill>
          <a:ln>
            <a:solidFill>
              <a:srgbClr val="024A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2E1557D-B5A1-14C6-9607-AB609DA131B4}"/>
              </a:ext>
            </a:extLst>
          </p:cNvPr>
          <p:cNvSpPr/>
          <p:nvPr/>
        </p:nvSpPr>
        <p:spPr>
          <a:xfrm>
            <a:off x="201392" y="1664233"/>
            <a:ext cx="2688335" cy="2505233"/>
          </a:xfrm>
          <a:prstGeom prst="roundRect">
            <a:avLst>
              <a:gd name="adj" fmla="val 3262"/>
            </a:avLst>
          </a:prstGeom>
          <a:solidFill>
            <a:schemeClr val="bg1"/>
          </a:solidFill>
          <a:ln>
            <a:solidFill>
              <a:srgbClr val="024A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856BBE-CC69-6A90-EA50-98ABE9A67EF6}"/>
              </a:ext>
            </a:extLst>
          </p:cNvPr>
          <p:cNvSpPr/>
          <p:nvPr/>
        </p:nvSpPr>
        <p:spPr>
          <a:xfrm>
            <a:off x="0" y="730600"/>
            <a:ext cx="12192000" cy="615552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5359702-270A-E245-CD6D-4678C67056DA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37C1A7-33E9-FA81-B85A-968E5F803048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53A59-2F1A-E8D5-21C8-3736AE2C8693}"/>
              </a:ext>
            </a:extLst>
          </p:cNvPr>
          <p:cNvSpPr txBox="1"/>
          <p:nvPr/>
        </p:nvSpPr>
        <p:spPr>
          <a:xfrm>
            <a:off x="1573337" y="730599"/>
            <a:ext cx="106186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ahnschrift" panose="020B0502040204020203" pitchFamily="34" charset="0"/>
              </a:rPr>
              <a:t>ПО СРАВНЕНИЮ С 2023 ГОДОМ РОСТ СОСТАВИЛ 47%, что позволит:</a:t>
            </a:r>
          </a:p>
          <a:p>
            <a:r>
              <a:rPr lang="ru-RU" sz="1600" dirty="0">
                <a:solidFill>
                  <a:schemeClr val="bg1"/>
                </a:solidFill>
                <a:latin typeface="Bahnschrift" panose="020B0502040204020203" pitchFamily="34" charset="0"/>
              </a:rPr>
              <a:t> 	- привлечь порядка 100 млрд. тенге для выполнения инвестиционной программы;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3204EC0-B4A0-5EDE-C75C-44DBD31F1BA0}"/>
              </a:ext>
            </a:extLst>
          </p:cNvPr>
          <p:cNvSpPr/>
          <p:nvPr/>
        </p:nvSpPr>
        <p:spPr>
          <a:xfrm>
            <a:off x="99422" y="1461924"/>
            <a:ext cx="2871629" cy="6155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3F523-2F32-4417-3C59-454EDF1D9524}"/>
              </a:ext>
            </a:extLst>
          </p:cNvPr>
          <p:cNvSpPr txBox="1"/>
          <p:nvPr/>
        </p:nvSpPr>
        <p:spPr>
          <a:xfrm>
            <a:off x="266811" y="1518579"/>
            <a:ext cx="2536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551"/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ИНВЕСТИЦИОННАЯ ПРОГРАММА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D83B90B-3CED-EC3D-57BC-0BEB2ACC99E6}"/>
              </a:ext>
            </a:extLst>
          </p:cNvPr>
          <p:cNvSpPr/>
          <p:nvPr/>
        </p:nvSpPr>
        <p:spPr>
          <a:xfrm>
            <a:off x="3138440" y="1461924"/>
            <a:ext cx="2871629" cy="6155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66E34E-2FB6-C453-DF38-52CE6C248334}"/>
              </a:ext>
            </a:extLst>
          </p:cNvPr>
          <p:cNvSpPr txBox="1"/>
          <p:nvPr/>
        </p:nvSpPr>
        <p:spPr>
          <a:xfrm>
            <a:off x="3305829" y="1518579"/>
            <a:ext cx="2536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551"/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РАЗМЕР ИНВЕСТИЦИЙ</a:t>
            </a:r>
          </a:p>
          <a:p>
            <a:pPr algn="ctr" defTabSz="771551"/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100 млрд. тг.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A5E9C57-820B-F51F-1DDD-EE3825652312}"/>
              </a:ext>
            </a:extLst>
          </p:cNvPr>
          <p:cNvSpPr/>
          <p:nvPr/>
        </p:nvSpPr>
        <p:spPr>
          <a:xfrm>
            <a:off x="6177458" y="1461924"/>
            <a:ext cx="2871629" cy="6155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F75AA6-E37D-DA51-724B-19FB3704D18C}"/>
              </a:ext>
            </a:extLst>
          </p:cNvPr>
          <p:cNvSpPr txBox="1"/>
          <p:nvPr/>
        </p:nvSpPr>
        <p:spPr>
          <a:xfrm>
            <a:off x="6332492" y="1598869"/>
            <a:ext cx="2536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551"/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B9B98CA-FF84-2CC7-C676-F95C934FB9BB}"/>
              </a:ext>
            </a:extLst>
          </p:cNvPr>
          <p:cNvSpPr/>
          <p:nvPr/>
        </p:nvSpPr>
        <p:spPr>
          <a:xfrm>
            <a:off x="9216476" y="1461924"/>
            <a:ext cx="2871629" cy="6155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2AE180-70C0-E91B-8760-41B3A95303DE}"/>
              </a:ext>
            </a:extLst>
          </p:cNvPr>
          <p:cNvSpPr txBox="1"/>
          <p:nvPr/>
        </p:nvSpPr>
        <p:spPr>
          <a:xfrm>
            <a:off x="9403321" y="1401846"/>
            <a:ext cx="25368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551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ИНВЕСТИЦИОННАЯ ПРОГРАММА И ЗАРАБОТНАЯ ПЛАТА</a:t>
            </a:r>
            <a:endParaRPr lang="kk-KZ" sz="1400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34ADE5-31BB-D4F5-D76A-484F661AA228}"/>
              </a:ext>
            </a:extLst>
          </p:cNvPr>
          <p:cNvSpPr txBox="1"/>
          <p:nvPr/>
        </p:nvSpPr>
        <p:spPr>
          <a:xfrm>
            <a:off x="4091233" y="3521455"/>
            <a:ext cx="1670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3,92 </a:t>
            </a:r>
            <a:r>
              <a:rPr lang="kk-KZ" sz="1067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млрд.тенге</a:t>
            </a:r>
            <a:endParaRPr lang="ru-RU" sz="1067" b="1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47A886E-FAE6-8846-1C0A-DBB709B9744D}"/>
              </a:ext>
            </a:extLst>
          </p:cNvPr>
          <p:cNvSpPr/>
          <p:nvPr/>
        </p:nvSpPr>
        <p:spPr>
          <a:xfrm>
            <a:off x="756770" y="2169397"/>
            <a:ext cx="1888155" cy="636045"/>
          </a:xfrm>
          <a:prstGeom prst="rect">
            <a:avLst/>
          </a:prstGeom>
        </p:spPr>
        <p:txBody>
          <a:bodyPr wrap="square" lIns="81255" tIns="40627" rIns="81255" bIns="40627">
            <a:spAutoFit/>
          </a:bodyPr>
          <a:lstStyle/>
          <a:p>
            <a:pPr defTabSz="584027">
              <a:defRPr/>
            </a:pPr>
            <a:r>
              <a:rPr lang="kk-KZ" sz="1200" b="1" dirty="0"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РЕКОНСТРУКЦИЯ ГИДРОТЕХНИЧЕСКИХ СООРУЖЕНИЙ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353D27-144B-C8B9-E6AC-E7A2E72BC5BC}"/>
              </a:ext>
            </a:extLst>
          </p:cNvPr>
          <p:cNvSpPr txBox="1"/>
          <p:nvPr/>
        </p:nvSpPr>
        <p:spPr>
          <a:xfrm>
            <a:off x="6763491" y="2061852"/>
            <a:ext cx="21582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Реконструкция, разработка ПСД, автоматизация</a:t>
            </a:r>
          </a:p>
          <a:p>
            <a:endParaRPr lang="kk-KZ" sz="1200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kk-KZ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Приобретение </a:t>
            </a:r>
            <a:r>
              <a:rPr lang="kk-KZ" sz="12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электротехнических</a:t>
            </a:r>
            <a:r>
              <a:rPr lang="kk-KZ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kk-KZ" sz="12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гидротехнических</a:t>
            </a:r>
            <a:r>
              <a:rPr lang="kk-KZ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kk-KZ" sz="12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станочных</a:t>
            </a:r>
            <a:r>
              <a:rPr lang="kk-KZ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 оборудований</a:t>
            </a:r>
          </a:p>
          <a:p>
            <a:endParaRPr lang="kk-KZ" sz="1200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kk-KZ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Закуп землеройно-строительной техники в колличестве 60 ед.</a:t>
            </a:r>
            <a:endParaRPr lang="ru-RU" sz="1200" b="1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DF7C8A-D936-F5CF-CA78-6216B66F12E5}"/>
              </a:ext>
            </a:extLst>
          </p:cNvPr>
          <p:cNvSpPr txBox="1"/>
          <p:nvPr/>
        </p:nvSpPr>
        <p:spPr>
          <a:xfrm>
            <a:off x="9484445" y="3757176"/>
            <a:ext cx="2535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41,83 </a:t>
            </a:r>
            <a:r>
              <a:rPr lang="kk-KZ" sz="1200" b="1" spc="-5" dirty="0" err="1">
                <a:latin typeface="Bahnschrift" panose="020B05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млрд.тенге</a:t>
            </a:r>
            <a:endParaRPr lang="ru-RU" sz="1067" b="1" spc="-5" dirty="0">
              <a:latin typeface="Bahnschrift" panose="020B05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545029-50D4-D939-77FE-25931E637DDE}"/>
              </a:ext>
            </a:extLst>
          </p:cNvPr>
          <p:cNvSpPr txBox="1"/>
          <p:nvPr/>
        </p:nvSpPr>
        <p:spPr>
          <a:xfrm>
            <a:off x="9484445" y="2969151"/>
            <a:ext cx="2535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101</a:t>
            </a:r>
            <a:r>
              <a:rPr lang="ru-RU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  <a:r>
              <a:rPr lang="en-US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44</a:t>
            </a:r>
            <a:r>
              <a:rPr lang="ru-RU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 err="1">
                <a:latin typeface="Bahnschrift" panose="020B05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млрд.тенге</a:t>
            </a:r>
            <a:endParaRPr lang="ru-RU" sz="1067" b="1" spc="-5" dirty="0">
              <a:latin typeface="Bahnschrift" panose="020B05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D2F28AB-363A-F895-E915-AE01DBFD6601}"/>
              </a:ext>
            </a:extLst>
          </p:cNvPr>
          <p:cNvSpPr/>
          <p:nvPr/>
        </p:nvSpPr>
        <p:spPr>
          <a:xfrm>
            <a:off x="9378847" y="2707757"/>
            <a:ext cx="2535347" cy="256545"/>
          </a:xfrm>
          <a:prstGeom prst="rect">
            <a:avLst/>
          </a:prstGeom>
          <a:solidFill>
            <a:srgbClr val="2E6CA4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771551"/>
            <a:r>
              <a:rPr lang="kk-KZ" sz="1067" b="1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ИНВЕСТИЦИОННАЯ ПРОГРАММА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F95CEA9-1118-13C7-B3E8-9EA9E178B195}"/>
              </a:ext>
            </a:extLst>
          </p:cNvPr>
          <p:cNvSpPr/>
          <p:nvPr/>
        </p:nvSpPr>
        <p:spPr>
          <a:xfrm>
            <a:off x="9378849" y="3495782"/>
            <a:ext cx="2535345" cy="256545"/>
          </a:xfrm>
          <a:prstGeom prst="rect">
            <a:avLst/>
          </a:prstGeom>
          <a:solidFill>
            <a:srgbClr val="2E6CA4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771551"/>
            <a:r>
              <a:rPr lang="kk-KZ" sz="1067" b="1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ЗАРАБОТНАЯ ПЛАТА</a:t>
            </a:r>
            <a:endParaRPr lang="ru-RU" sz="1067" b="1" dirty="0">
              <a:solidFill>
                <a:schemeClr val="bg1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95BB4-7D4E-BBB7-077A-7AE90F12765B}"/>
              </a:ext>
            </a:extLst>
          </p:cNvPr>
          <p:cNvSpPr txBox="1"/>
          <p:nvPr/>
        </p:nvSpPr>
        <p:spPr>
          <a:xfrm>
            <a:off x="9466241" y="2187719"/>
            <a:ext cx="2535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143</a:t>
            </a:r>
            <a:r>
              <a:rPr lang="ru-RU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  <a:r>
              <a:rPr lang="en-US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27</a:t>
            </a:r>
            <a:r>
              <a:rPr lang="ru-RU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kk-KZ" sz="1200" b="1" spc="-5" dirty="0" err="1">
                <a:latin typeface="Bahnschrift" panose="020B05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млрд.тенге</a:t>
            </a:r>
            <a:endParaRPr lang="ru-RU" sz="1067" b="1" spc="-5" dirty="0">
              <a:latin typeface="Bahnschrift" panose="020B05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543999-DBE3-4908-7C19-0C29BBBF6432}"/>
              </a:ext>
            </a:extLst>
          </p:cNvPr>
          <p:cNvSpPr txBox="1"/>
          <p:nvPr/>
        </p:nvSpPr>
        <p:spPr>
          <a:xfrm>
            <a:off x="4091781" y="2327364"/>
            <a:ext cx="16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95</a:t>
            </a:r>
            <a:r>
              <a:rPr lang="kk-KZ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  <a:r>
              <a:rPr lang="en-US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39</a:t>
            </a:r>
            <a:r>
              <a:rPr lang="ru-RU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kk-KZ" sz="1200" b="1" spc="-5" dirty="0" err="1">
                <a:latin typeface="Bahnschrift" panose="020B05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млрд.тенге</a:t>
            </a:r>
            <a:endParaRPr lang="ru-RU" sz="1067" b="1" spc="-5" dirty="0">
              <a:latin typeface="Bahnschrift" panose="020B05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1AB3C9-B9B5-6D6D-9A36-5C12FC467646}"/>
              </a:ext>
            </a:extLst>
          </p:cNvPr>
          <p:cNvSpPr txBox="1"/>
          <p:nvPr/>
        </p:nvSpPr>
        <p:spPr>
          <a:xfrm>
            <a:off x="4100839" y="2881459"/>
            <a:ext cx="16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0,63</a:t>
            </a:r>
            <a:r>
              <a:rPr lang="kk-KZ" sz="24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млрд.тенге</a:t>
            </a:r>
            <a:endParaRPr lang="ru-RU" sz="1600" b="1" dirty="0">
              <a:latin typeface="Bahnschrift" panose="020B05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EA96E9C-34B5-C5FB-5845-9B74591E240B}"/>
              </a:ext>
            </a:extLst>
          </p:cNvPr>
          <p:cNvSpPr/>
          <p:nvPr/>
        </p:nvSpPr>
        <p:spPr>
          <a:xfrm>
            <a:off x="756770" y="2836010"/>
            <a:ext cx="1385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dirty="0"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ОБОРУДОВАНИЕ</a:t>
            </a:r>
            <a:endParaRPr lang="ru-RU" sz="1200" b="1" dirty="0">
              <a:latin typeface="Bahnschrift" panose="020B0502040204020203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D8AAA4C-619E-8DE2-554C-6DAEB1EE046A}"/>
              </a:ext>
            </a:extLst>
          </p:cNvPr>
          <p:cNvSpPr/>
          <p:nvPr/>
        </p:nvSpPr>
        <p:spPr>
          <a:xfrm>
            <a:off x="756770" y="3198166"/>
            <a:ext cx="2005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dirty="0"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СПЕЦИАЛЬНАЯ ТЕХНИКА</a:t>
            </a:r>
            <a:endParaRPr lang="ru-RU" sz="1200" b="1" dirty="0">
              <a:latin typeface="Bahnschrift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4F708E1-A47B-FE13-FCCF-8D32CDC83764}"/>
              </a:ext>
            </a:extLst>
          </p:cNvPr>
          <p:cNvSpPr/>
          <p:nvPr/>
        </p:nvSpPr>
        <p:spPr>
          <a:xfrm>
            <a:off x="743491" y="3505733"/>
            <a:ext cx="2394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ahnschrift" panose="020B0502040204020203" pitchFamily="34" charset="0"/>
              </a:rPr>
              <a:t>УВЕЛИЧЕНИЕ ЗАРАБОТНОЙ ПЛАТЫ В СРЕДНЕМ НА 25 %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4E27EE20-40F5-8F29-4B28-77A3FCFC99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909" y="2852192"/>
            <a:ext cx="284537" cy="2845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AF88B91-37CE-844B-70B2-0DCD61798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84604" y="3232330"/>
            <a:ext cx="425717" cy="26244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8051762-8C20-D7F9-420A-DD7E7F0CAF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9" y="3500610"/>
            <a:ext cx="410835" cy="4108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BA2916F-8CEF-C131-637D-51AB5FADA9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8" y="2291143"/>
            <a:ext cx="328131" cy="32813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9B17C50-7CB6-8A98-1C29-9018EB3530F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59" y="2238908"/>
            <a:ext cx="597102" cy="59710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28EE054-CD5D-7182-40C1-BFEAAF334E9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59" y="2843378"/>
            <a:ext cx="597102" cy="59710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31B1762-B666-768D-8779-81F51EADD26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35" y="3435211"/>
            <a:ext cx="597102" cy="59710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8C3644F-39B6-ACE6-6A33-60BE4D0DA73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09" y="2174811"/>
            <a:ext cx="360000" cy="3600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E441F74-10A6-20DC-3190-AB5F243A9B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399407" y="2846656"/>
            <a:ext cx="360001" cy="36000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D752965-A549-93F8-4CDE-D49C35B721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382887" y="3560954"/>
            <a:ext cx="415223" cy="41522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E34C920-68F1-92B3-F46A-01437634B7C3}"/>
              </a:ext>
            </a:extLst>
          </p:cNvPr>
          <p:cNvSpPr txBox="1"/>
          <p:nvPr/>
        </p:nvSpPr>
        <p:spPr>
          <a:xfrm>
            <a:off x="0" y="4321574"/>
            <a:ext cx="12208876" cy="369332"/>
          </a:xfrm>
          <a:prstGeom prst="rect">
            <a:avLst/>
          </a:prstGeom>
          <a:gradFill flip="none" rotWithShape="1">
            <a:gsLst>
              <a:gs pos="0">
                <a:srgbClr val="2E6CA4">
                  <a:shade val="30000"/>
                  <a:satMod val="115000"/>
                </a:srgbClr>
              </a:gs>
              <a:gs pos="50000">
                <a:srgbClr val="2E6CA4">
                  <a:shade val="67500"/>
                  <a:satMod val="115000"/>
                </a:srgbClr>
              </a:gs>
              <a:gs pos="100000">
                <a:srgbClr val="2E6CA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" panose="020B0502040204020203" pitchFamily="34" charset="0"/>
                <a:cs typeface="Arial" panose="020B0604020202020204" pitchFamily="34" charset="0"/>
              </a:rPr>
              <a:t>ОЖИДАЕМЫЙ ЭФФЕКТ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82EF34D-734B-8FCD-B6B7-BD55F42B9B4D}"/>
              </a:ext>
            </a:extLst>
          </p:cNvPr>
          <p:cNvSpPr txBox="1"/>
          <p:nvPr/>
        </p:nvSpPr>
        <p:spPr>
          <a:xfrm>
            <a:off x="-38100" y="5327237"/>
            <a:ext cx="2296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ctr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Bahnschrift" panose="020B0502040204020203" pitchFamily="34" charset="0"/>
                <a:cs typeface="Arial" panose="020B0604020202020204" pitchFamily="34" charset="0"/>
              </a:rPr>
              <a:t>Повышение КПД каналов и уменьшение фильтрации воды</a:t>
            </a:r>
            <a:r>
              <a:rPr lang="en-US" sz="1600" b="1" dirty="0">
                <a:latin typeface="Bahnschrift" panose="020B0502040204020203" pitchFamily="34" charset="0"/>
                <a:cs typeface="Arial" panose="020B0604020202020204" pitchFamily="34" charset="0"/>
              </a:rPr>
              <a:t> (</a:t>
            </a:r>
            <a:r>
              <a:rPr lang="kk-KZ" sz="1600" b="1" dirty="0">
                <a:latin typeface="Bahnschrift" panose="020B0502040204020203" pitchFamily="34" charset="0"/>
                <a:cs typeface="Arial" panose="020B0604020202020204" pitchFamily="34" charset="0"/>
              </a:rPr>
              <a:t>потерь</a:t>
            </a:r>
            <a:r>
              <a:rPr lang="ru-RU" sz="1600" b="1" dirty="0">
                <a:latin typeface="Bahnschrift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8869AA-B52A-C375-582A-81482EF72234}"/>
              </a:ext>
            </a:extLst>
          </p:cNvPr>
          <p:cNvSpPr txBox="1"/>
          <p:nvPr/>
        </p:nvSpPr>
        <p:spPr>
          <a:xfrm>
            <a:off x="2491086" y="5349046"/>
            <a:ext cx="222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44" indent="-285744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 sz="1600" b="1"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Гарантированное водообеспечение орошаемых земель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494304-182E-4F3E-99BF-B6F93F76D56B}"/>
              </a:ext>
            </a:extLst>
          </p:cNvPr>
          <p:cNvSpPr txBox="1"/>
          <p:nvPr/>
        </p:nvSpPr>
        <p:spPr>
          <a:xfrm>
            <a:off x="4610630" y="5349046"/>
            <a:ext cx="272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44" indent="-285744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 sz="1600" b="1"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Автоматизированный </a:t>
            </a:r>
            <a:r>
              <a:rPr lang="ru-RU" dirty="0" err="1"/>
              <a:t>водоучет</a:t>
            </a:r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6162D22-99B1-4046-C3D3-23A825D3EB85}"/>
              </a:ext>
            </a:extLst>
          </p:cNvPr>
          <p:cNvSpPr txBox="1"/>
          <p:nvPr/>
        </p:nvSpPr>
        <p:spPr>
          <a:xfrm>
            <a:off x="7134363" y="5314237"/>
            <a:ext cx="272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44" indent="-285744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 sz="1600" b="1"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Обновление приборов и оборудования для обеспечения надежной и безаварийной работы каналов</a:t>
            </a:r>
            <a:r>
              <a:rPr lang="x-none" dirty="0"/>
              <a:t> </a:t>
            </a:r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51B5F08-6B10-1F14-A4EC-D3F5BEC2409E}"/>
              </a:ext>
            </a:extLst>
          </p:cNvPr>
          <p:cNvSpPr txBox="1"/>
          <p:nvPr/>
        </p:nvSpPr>
        <p:spPr>
          <a:xfrm>
            <a:off x="9748493" y="5352187"/>
            <a:ext cx="224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44" indent="-285744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 sz="1600" b="1"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Своевременное проведение ремонтных работ</a:t>
            </a:r>
            <a:endParaRPr lang="en-US" dirty="0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FDA5CF9-EEE0-DC8F-E7F7-B77AFF878B3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6" y="4820226"/>
            <a:ext cx="528820" cy="52882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1174C7F-5D1F-6505-9E58-9BA52F9AB90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77" y="4815698"/>
            <a:ext cx="528820" cy="52882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794C435-EBBC-57BA-1A52-05087807C79F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9" y="4838289"/>
            <a:ext cx="528820" cy="52882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C36A2A5-7CFF-7BD5-D8C0-273C8E464A9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31" y="4830864"/>
            <a:ext cx="528820" cy="5288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31D48C4C-B4A1-A27F-A9D4-70EC322C51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10752118" y="4816167"/>
            <a:ext cx="536020" cy="536020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167B3DE-B14A-F0D0-31E2-1AF8A3470D33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D41B0E-A42B-3EB9-608A-ED57EBCCE1F2}"/>
              </a:ext>
            </a:extLst>
          </p:cNvPr>
          <p:cNvSpPr/>
          <p:nvPr/>
        </p:nvSpPr>
        <p:spPr>
          <a:xfrm>
            <a:off x="2895183" y="170960"/>
            <a:ext cx="640717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УТВЕРЖДЕН НОВЫЕ ТАРИФЫ НА 2024-2028 годы </a:t>
            </a:r>
          </a:p>
        </p:txBody>
      </p:sp>
    </p:spTree>
    <p:extLst>
      <p:ext uri="{BB962C8B-B14F-4D97-AF65-F5344CB8AC3E}">
        <p14:creationId xmlns:p14="http://schemas.microsoft.com/office/powerpoint/2010/main" val="220476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BB6A8-5D6B-3100-335F-E0F0DDC6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240858C-0F0B-C900-4340-D2FF8D91CDCA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8EF2-072A-E1CE-F611-76361F4CC3FF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DC5744-A5CA-26C3-8ED0-696DD06525FE}"/>
              </a:ext>
            </a:extLst>
          </p:cNvPr>
          <p:cNvSpPr/>
          <p:nvPr/>
        </p:nvSpPr>
        <p:spPr>
          <a:xfrm>
            <a:off x="0" y="5044454"/>
            <a:ext cx="12192000" cy="1489511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379B7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E8E2178-8B7C-8827-36C4-C9367B84C075}"/>
              </a:ext>
            </a:extLst>
          </p:cNvPr>
          <p:cNvSpPr txBox="1"/>
          <p:nvPr/>
        </p:nvSpPr>
        <p:spPr>
          <a:xfrm>
            <a:off x="6755983" y="3535471"/>
            <a:ext cx="4858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За 2023 год имеется факты превышения удельных норм Водопотребления у четырех регионов (Алматинская, Жамбылская, Туркестанская,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Жетысуйская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) на 385 млн. м3 или 11%</a:t>
            </a:r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от </a:t>
            </a:r>
            <a:r>
              <a:rPr lang="kk-KZ" sz="14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общего</a:t>
            </a:r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kk-KZ" sz="14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объема</a:t>
            </a:r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3,4 млрд. м3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F51EE915-6775-9ABE-A9A7-97835C290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757434"/>
              </p:ext>
            </p:extLst>
          </p:nvPr>
        </p:nvGraphicFramePr>
        <p:xfrm>
          <a:off x="214380" y="843811"/>
          <a:ext cx="5981325" cy="403128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8066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ДЕЙСТВУЮЩАЯ ДИФФЕРЕНЦИАЦИЯ ТАРИФОВ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427712908"/>
                  </a:ext>
                </a:extLst>
              </a:tr>
              <a:tr h="3535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Утвержден на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Утвержден на 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Тариф средний, тенге/м3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2,480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3,655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47,38</a:t>
                      </a:r>
                      <a:endParaRPr lang="ru-RU" sz="1200" b="1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Сельхоз товаропроизводители, тенге/м3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1.1.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 механизированной подачей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26,4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36,3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37,20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1.2.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самотечная подача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0,632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0,956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51,27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Водоканалы, бюджетные организации, тенге/</a:t>
                      </a:r>
                      <a:r>
                        <a:rPr lang="ru-RU" sz="1200" b="1" u="none" strike="noStrike" baseline="0" dirty="0">
                          <a:effectLst/>
                        </a:rPr>
                        <a:t>м3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2.1.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 механизированной подачей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28,5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37,22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2.2.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самотечная подача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0,794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1,07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34,89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Предприятия, производящие электроэнергию, тенге/м3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3.1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 механизированной подачей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45,6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62,6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37,19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3.2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самотечная подача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0,414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0,558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34,78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Попуски, тенге/м3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4.1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 механизированной подачей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31,9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43,8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37,22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4.2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самотечная подача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0,818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1,10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34,96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Промышленные предприятия, прочие </a:t>
                      </a:r>
                      <a:r>
                        <a:rPr lang="ru-RU" sz="1200" b="1" u="none" strike="noStrike" dirty="0" err="1">
                          <a:effectLst/>
                        </a:rPr>
                        <a:t>юр.лица</a:t>
                      </a:r>
                      <a:r>
                        <a:rPr lang="ru-RU" sz="1200" b="1" u="none" strike="noStrike" dirty="0">
                          <a:effectLst/>
                        </a:rPr>
                        <a:t> организации, тенге/м3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6" marR="3426" marT="342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5.1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 механизированной подачей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65,4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89,8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37,22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5.2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самотечная подача воды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5,48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7,4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35,40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568" marR="4568" marT="456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FDE502-8695-DFC1-FF5A-745441AF2E1D}"/>
              </a:ext>
            </a:extLst>
          </p:cNvPr>
          <p:cNvSpPr txBox="1"/>
          <p:nvPr/>
        </p:nvSpPr>
        <p:spPr>
          <a:xfrm>
            <a:off x="7151467" y="4471303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Дополнительный</a:t>
            </a:r>
            <a:r>
              <a:rPr lang="kk-KZ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kk-KZ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доход</a:t>
            </a:r>
            <a:r>
              <a:rPr lang="kk-KZ" b="1" dirty="0">
                <a:solidFill>
                  <a:srgbClr val="C00000"/>
                </a:solidFill>
                <a:latin typeface="Bahnschrift" panose="020B0502040204020203" pitchFamily="34" charset="0"/>
              </a:rPr>
              <a:t> + 200 млн. тг.</a:t>
            </a:r>
            <a:endParaRPr lang="en-US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3C7D1-2BD4-50DF-8D34-58A15A7B035D}"/>
              </a:ext>
            </a:extLst>
          </p:cNvPr>
          <p:cNvSpPr txBox="1"/>
          <p:nvPr/>
        </p:nvSpPr>
        <p:spPr>
          <a:xfrm>
            <a:off x="245806" y="5090279"/>
            <a:ext cx="117298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Bahnschrift" panose="020B0502040204020203" pitchFamily="34" charset="0"/>
              </a:rPr>
              <a:t>         </a:t>
            </a:r>
            <a:r>
              <a:rPr lang="ru-RU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Во исполнение поручения Главы государства</a:t>
            </a:r>
            <a:r>
              <a:rPr lang="ru-RU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Bahnschrift" panose="020B0502040204020203" pitchFamily="34" charset="0"/>
              </a:rPr>
              <a:t>МВРИ разработан проект приказа по изменению в Правила формирования тарифов, </a:t>
            </a:r>
            <a:r>
              <a:rPr lang="ru-RU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в части введения дифференцированных тарифов по удельным нормам потребления для СХТП. </a:t>
            </a:r>
            <a:r>
              <a:rPr lang="ru-RU" sz="1400" dirty="0">
                <a:solidFill>
                  <a:schemeClr val="bg1"/>
                </a:solidFill>
                <a:latin typeface="Bahnschrift" panose="020B0502040204020203" pitchFamily="34" charset="0"/>
              </a:rPr>
              <a:t>Предлагается для потребителей СХТП, допустивших сверх потребления воды увеличить тариф на 20% или 50%.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Bahnschrift" panose="020B0502040204020203" pitchFamily="34" charset="0"/>
              </a:rPr>
              <a:t>         </a:t>
            </a:r>
            <a:r>
              <a:rPr lang="ru-RU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Полученный Субъектом дополнительный доход (ориентировочно 200 млн. </a:t>
            </a:r>
            <a:r>
              <a:rPr lang="ru-RU" sz="14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тг</a:t>
            </a:r>
            <a:r>
              <a:rPr lang="ru-RU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.) </a:t>
            </a:r>
            <a:r>
              <a:rPr lang="ru-RU" sz="1400" dirty="0">
                <a:solidFill>
                  <a:schemeClr val="bg1"/>
                </a:solidFill>
                <a:latin typeface="Bahnschrift" panose="020B0502040204020203" pitchFamily="34" charset="0"/>
              </a:rPr>
              <a:t>будут направлены на реализацию дополнительных инвестиционных </a:t>
            </a:r>
            <a:r>
              <a:rPr lang="ru-RU" sz="1400" dirty="0" err="1">
                <a:solidFill>
                  <a:schemeClr val="bg1"/>
                </a:solidFill>
                <a:latin typeface="Bahnschrift" panose="020B0502040204020203" pitchFamily="34" charset="0"/>
              </a:rPr>
              <a:t>программ.В</a:t>
            </a:r>
            <a:r>
              <a:rPr lang="ru-RU" sz="1400" dirty="0">
                <a:solidFill>
                  <a:schemeClr val="bg1"/>
                </a:solidFill>
                <a:latin typeface="Bahnschrift" panose="020B0502040204020203" pitchFamily="34" charset="0"/>
              </a:rPr>
              <a:t> случае нецелевого использования доп. дохода, то данные средства будут возвращены потребителям путем снижения тарифов. </a:t>
            </a:r>
            <a:r>
              <a:rPr lang="ru-RU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Данный проект приказа направлен на согласовании в аккредитованные организации.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EB0A3CA-C456-11D2-9B99-E78A7D16D707}"/>
              </a:ext>
            </a:extLst>
          </p:cNvPr>
          <p:cNvGrpSpPr/>
          <p:nvPr/>
        </p:nvGrpSpPr>
        <p:grpSpPr>
          <a:xfrm>
            <a:off x="6581729" y="1598520"/>
            <a:ext cx="5038422" cy="2375736"/>
            <a:chOff x="6711904" y="1811084"/>
            <a:chExt cx="5038422" cy="237573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761181E7-F474-E0C0-4AD4-7ACCD5667445}"/>
                </a:ext>
              </a:extLst>
            </p:cNvPr>
            <p:cNvGrpSpPr/>
            <p:nvPr/>
          </p:nvGrpSpPr>
          <p:grpSpPr>
            <a:xfrm>
              <a:off x="6711904" y="1907955"/>
              <a:ext cx="5038422" cy="2278865"/>
              <a:chOff x="6711904" y="1314566"/>
              <a:chExt cx="5038422" cy="2278865"/>
            </a:xfrm>
          </p:grpSpPr>
          <p:graphicFrame>
            <p:nvGraphicFramePr>
              <p:cNvPr id="6" name="Диаграмма 5">
                <a:extLst>
                  <a:ext uri="{FF2B5EF4-FFF2-40B4-BE49-F238E27FC236}">
                    <a16:creationId xmlns:a16="http://schemas.microsoft.com/office/drawing/2014/main" id="{3AD3F82E-A530-C267-E599-9EF83A71B68C}"/>
                  </a:ext>
                </a:extLst>
              </p:cNvPr>
              <p:cNvGraphicFramePr/>
              <p:nvPr/>
            </p:nvGraphicFramePr>
            <p:xfrm>
              <a:off x="6711904" y="1314566"/>
              <a:ext cx="5038422" cy="227886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8AF186-BA2B-B822-95DE-4C8358C3FA40}"/>
                  </a:ext>
                </a:extLst>
              </p:cNvPr>
              <p:cNvSpPr txBox="1"/>
              <p:nvPr/>
            </p:nvSpPr>
            <p:spPr>
              <a:xfrm>
                <a:off x="7857198" y="2703760"/>
                <a:ext cx="1146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В пределах</a:t>
                </a:r>
              </a:p>
              <a:p>
                <a:pPr algn="ctr"/>
                <a:r>
                  <a:rPr lang="kk-KZ" sz="12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нормы</a:t>
                </a:r>
                <a:endParaRPr lang="en-US" sz="12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219D67-B219-53AD-BFF5-C18B41FD1B3B}"/>
                  </a:ext>
                </a:extLst>
              </p:cNvPr>
              <p:cNvSpPr txBox="1"/>
              <p:nvPr/>
            </p:nvSpPr>
            <p:spPr>
              <a:xfrm>
                <a:off x="9776035" y="2708915"/>
                <a:ext cx="1273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Сверх</a:t>
                </a:r>
              </a:p>
              <a:p>
                <a:pPr algn="ctr"/>
                <a:r>
                  <a:rPr lang="kk-KZ" sz="12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потребление</a:t>
                </a:r>
                <a:endParaRPr lang="en-US" sz="12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91234A-9B93-9860-2937-8A4A725B2ECF}"/>
                </a:ext>
              </a:extLst>
            </p:cNvPr>
            <p:cNvSpPr txBox="1"/>
            <p:nvPr/>
          </p:nvSpPr>
          <p:spPr>
            <a:xfrm>
              <a:off x="9347583" y="1980361"/>
              <a:ext cx="6543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1600" b="1" dirty="0">
                  <a:solidFill>
                    <a:srgbClr val="C00000"/>
                  </a:solidFill>
                  <a:latin typeface="Bahnschrift" panose="020B0502040204020203" pitchFamily="34" charset="0"/>
                </a:rPr>
                <a:t>+20</a:t>
              </a:r>
              <a:r>
                <a:rPr lang="ru-RU" sz="1600" b="1" dirty="0">
                  <a:solidFill>
                    <a:srgbClr val="C00000"/>
                  </a:solidFill>
                  <a:latin typeface="Bahnschrift" panose="020B0502040204020203" pitchFamily="34" charset="0"/>
                </a:rPr>
                <a:t>%</a:t>
              </a:r>
              <a:endParaRPr lang="en-US" sz="1600" b="1" dirty="0">
                <a:solidFill>
                  <a:srgbClr val="C00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8932A4-5681-4729-25E8-52E8B04834C5}"/>
                </a:ext>
              </a:extLst>
            </p:cNvPr>
            <p:cNvSpPr txBox="1"/>
            <p:nvPr/>
          </p:nvSpPr>
          <p:spPr>
            <a:xfrm>
              <a:off x="10412810" y="1811084"/>
              <a:ext cx="660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1600" b="1" dirty="0">
                  <a:solidFill>
                    <a:srgbClr val="C00000"/>
                  </a:solidFill>
                  <a:latin typeface="Bahnschrift" panose="020B0502040204020203" pitchFamily="34" charset="0"/>
                </a:rPr>
                <a:t>+50</a:t>
              </a:r>
              <a:r>
                <a:rPr lang="ru-RU" sz="1600" b="1" dirty="0">
                  <a:solidFill>
                    <a:srgbClr val="C00000"/>
                  </a:solidFill>
                  <a:latin typeface="Bahnschrift" panose="020B0502040204020203" pitchFamily="34" charset="0"/>
                </a:rPr>
                <a:t>%</a:t>
              </a:r>
              <a:endParaRPr lang="en-US" sz="1600" b="1" dirty="0">
                <a:solidFill>
                  <a:srgbClr val="C00000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5" name="Прямоугольник: скругленные углы 39">
            <a:extLst>
              <a:ext uri="{FF2B5EF4-FFF2-40B4-BE49-F238E27FC236}">
                <a16:creationId xmlns:a16="http://schemas.microsoft.com/office/drawing/2014/main" id="{CE95E43D-1040-76CD-83A1-13937639DBB5}"/>
              </a:ext>
            </a:extLst>
          </p:cNvPr>
          <p:cNvSpPr/>
          <p:nvPr/>
        </p:nvSpPr>
        <p:spPr>
          <a:xfrm>
            <a:off x="6337301" y="869901"/>
            <a:ext cx="5553074" cy="4014262"/>
          </a:xfrm>
          <a:prstGeom prst="roundRect">
            <a:avLst>
              <a:gd name="adj" fmla="val 3040"/>
            </a:avLst>
          </a:prstGeom>
          <a:noFill/>
          <a:ln w="19050">
            <a:solidFill>
              <a:srgbClr val="024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EE549-C564-A975-1712-0CA8D6CCF979}"/>
              </a:ext>
            </a:extLst>
          </p:cNvPr>
          <p:cNvSpPr txBox="1"/>
          <p:nvPr/>
        </p:nvSpPr>
        <p:spPr>
          <a:xfrm>
            <a:off x="7189136" y="752481"/>
            <a:ext cx="39760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ПРЕДЛАГАЕМАЯ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дифференциация тарифов по нормам потребления поливной воды</a:t>
            </a:r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, тг./м3</a:t>
            </a:r>
            <a:endParaRPr lang="ru-RU" sz="1600" b="1" spc="300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5FE55-408B-027B-68F6-B8F07A2DBFE3}"/>
              </a:ext>
            </a:extLst>
          </p:cNvPr>
          <p:cNvSpPr txBox="1"/>
          <p:nvPr/>
        </p:nvSpPr>
        <p:spPr>
          <a:xfrm>
            <a:off x="8638028" y="3089598"/>
            <a:ext cx="12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Сверх</a:t>
            </a:r>
          </a:p>
          <a:p>
            <a:pPr algn="ctr"/>
            <a:r>
              <a:rPr lang="kk-KZ" sz="1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потребление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1D3FDE6-F194-7BE1-DA36-7C07A6FD4639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CE9CF2B-88FD-C654-6DC0-565B37944C97}"/>
              </a:ext>
            </a:extLst>
          </p:cNvPr>
          <p:cNvSpPr/>
          <p:nvPr/>
        </p:nvSpPr>
        <p:spPr>
          <a:xfrm>
            <a:off x="799396" y="170960"/>
            <a:ext cx="1059874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ДИФФЕРЕНЦИРОВАННЫЕ ТАРИФЫ ПО НОРМАМ ПОТРЕБЛЕНИЯ ПО ПОЛИВНОЙ ВОДЕ</a:t>
            </a:r>
            <a:endParaRPr lang="ru-RU" sz="2000" b="1" spc="3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8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AA0D5-BE8B-4DC4-393A-FA8DAD571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39">
            <a:extLst>
              <a:ext uri="{FF2B5EF4-FFF2-40B4-BE49-F238E27FC236}">
                <a16:creationId xmlns:a16="http://schemas.microsoft.com/office/drawing/2014/main" id="{EC4A0E84-9F12-604E-2BC0-C0C94F631F4A}"/>
              </a:ext>
            </a:extLst>
          </p:cNvPr>
          <p:cNvSpPr/>
          <p:nvPr/>
        </p:nvSpPr>
        <p:spPr>
          <a:xfrm>
            <a:off x="6096000" y="697987"/>
            <a:ext cx="5838033" cy="5540719"/>
          </a:xfrm>
          <a:prstGeom prst="roundRect">
            <a:avLst>
              <a:gd name="adj" fmla="val 1795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107721-78BD-4632-476B-850A87B38771}"/>
              </a:ext>
            </a:extLst>
          </p:cNvPr>
          <p:cNvSpPr txBox="1"/>
          <p:nvPr/>
        </p:nvSpPr>
        <p:spPr>
          <a:xfrm>
            <a:off x="7435645" y="56260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37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ВОДНЫЙ КОДЕКС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8002B3-E8E0-0D34-9D30-6FDF0AAAFF99}"/>
              </a:ext>
            </a:extLst>
          </p:cNvPr>
          <p:cNvSpPr txBox="1"/>
          <p:nvPr/>
        </p:nvSpPr>
        <p:spPr>
          <a:xfrm>
            <a:off x="6780711" y="1070644"/>
            <a:ext cx="50582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buSzPts val="1200"/>
              <a:defRPr/>
            </a:pPr>
            <a:r>
              <a:rPr lang="ru-RU" sz="1600" cap="small" dirty="0">
                <a:solidFill>
                  <a:srgbClr val="13294E"/>
                </a:solidFill>
                <a:latin typeface="Bahnschrift" panose="020B0502040204020203" pitchFamily="34" charset="0"/>
              </a:rPr>
              <a:t>добавлена обязанность представлять информацию по объемам оборотного и повторного использования</a:t>
            </a:r>
          </a:p>
          <a:p>
            <a:pPr algn="just">
              <a:buSzPts val="1200"/>
              <a:defRPr/>
            </a:pPr>
            <a:endParaRPr lang="ru-RU" sz="1600" cap="small" dirty="0">
              <a:solidFill>
                <a:srgbClr val="13294E"/>
              </a:solidFill>
              <a:latin typeface="Bahnschrift" panose="020B0502040204020203" pitchFamily="34" charset="0"/>
            </a:endParaRPr>
          </a:p>
          <a:p>
            <a:pPr algn="just">
              <a:buSzPts val="1200"/>
              <a:defRPr/>
            </a:pPr>
            <a:r>
              <a:rPr lang="ru-RU" sz="1600" cap="small" dirty="0">
                <a:solidFill>
                  <a:srgbClr val="13294E"/>
                </a:solidFill>
                <a:latin typeface="Bahnschrift" panose="020B0502040204020203" pitchFamily="34" charset="0"/>
              </a:rPr>
              <a:t>разрешительные документы на использование воды (разрешения на специальное водопользование) будут выдаваться только при наличии плана по поэтапному (не более чем пять лет) переходу на оборотное и (или) повторное водоснабжение</a:t>
            </a:r>
          </a:p>
          <a:p>
            <a:pPr algn="just">
              <a:buSzPts val="1200"/>
              <a:defRPr/>
            </a:pPr>
            <a:endParaRPr lang="ru-RU" sz="1600" cap="small" dirty="0">
              <a:solidFill>
                <a:srgbClr val="13294E"/>
              </a:solidFill>
              <a:latin typeface="Bahnschrift" panose="020B0502040204020203" pitchFamily="34" charset="0"/>
            </a:endParaRPr>
          </a:p>
          <a:p>
            <a:pPr algn="just">
              <a:buSzPts val="1200"/>
              <a:defRPr/>
            </a:pPr>
            <a:r>
              <a:rPr lang="ru-RU" sz="1600" cap="small" dirty="0">
                <a:solidFill>
                  <a:srgbClr val="13294E"/>
                </a:solidFill>
                <a:latin typeface="Bahnschrift" panose="020B0502040204020203" pitchFamily="34" charset="0"/>
              </a:rPr>
              <a:t>планы по поэтапному переходу на оборотное и (или) повторное водоснабжение должны быть разработаны не позднее двух лет с даты введения в действие нового Водного кодекса</a:t>
            </a:r>
          </a:p>
        </p:txBody>
      </p:sp>
      <p:sp>
        <p:nvSpPr>
          <p:cNvPr id="6" name="AutoShape 4" descr="Знак аварийной ситуации – Бесплатные иконки: безопасность">
            <a:extLst>
              <a:ext uri="{FF2B5EF4-FFF2-40B4-BE49-F238E27FC236}">
                <a16:creationId xmlns:a16="http://schemas.microsoft.com/office/drawing/2014/main" id="{FDC3C62A-069C-7607-B833-176392FDAB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: скругленные углы 39">
            <a:extLst>
              <a:ext uri="{FF2B5EF4-FFF2-40B4-BE49-F238E27FC236}">
                <a16:creationId xmlns:a16="http://schemas.microsoft.com/office/drawing/2014/main" id="{1C3A5E2A-85AF-66A3-B3A9-012AD56CA7DA}"/>
              </a:ext>
            </a:extLst>
          </p:cNvPr>
          <p:cNvSpPr/>
          <p:nvPr/>
        </p:nvSpPr>
        <p:spPr>
          <a:xfrm>
            <a:off x="245806" y="695925"/>
            <a:ext cx="5770094" cy="5542783"/>
          </a:xfrm>
          <a:prstGeom prst="roundRect">
            <a:avLst>
              <a:gd name="adj" fmla="val 2110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4D069-0408-B9FD-0F6B-272C4B27051C}"/>
              </a:ext>
            </a:extLst>
          </p:cNvPr>
          <p:cNvSpPr txBox="1"/>
          <p:nvPr/>
        </p:nvSpPr>
        <p:spPr>
          <a:xfrm>
            <a:off x="896712" y="540771"/>
            <a:ext cx="44003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37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 ВОДНЫЙ КОДЕКС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7567161-D088-17E3-B634-CB96ECB90DC1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B8E969-478A-1829-29E1-763CF96C9C80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CFE0EA6-A38B-43A5-3DF4-1F306E57B6F6}"/>
              </a:ext>
            </a:extLst>
          </p:cNvPr>
          <p:cNvCxnSpPr>
            <a:cxnSpLocks/>
          </p:cNvCxnSpPr>
          <p:nvPr/>
        </p:nvCxnSpPr>
        <p:spPr>
          <a:xfrm>
            <a:off x="235024" y="2978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AE55219-BFF9-B13C-2C1D-D95B458ED902}"/>
              </a:ext>
            </a:extLst>
          </p:cNvPr>
          <p:cNvSpPr/>
          <p:nvPr/>
        </p:nvSpPr>
        <p:spPr>
          <a:xfrm>
            <a:off x="1059933" y="107209"/>
            <a:ext cx="1002607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ОБОРОТНОЕ И ПОВТОРНОЕ ВОДОСНАБЖЕНИЕ, ИСПОЛЬЗОВАНИЕ СТОЧНЫХ ВОД</a:t>
            </a:r>
            <a:endParaRPr lang="ru-RU" sz="2800" b="1" spc="-15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C26FA8-1DD4-2DB7-3D4A-ECF5C9E8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00" y="1182966"/>
            <a:ext cx="515212" cy="5152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D0E4A8-B99A-5549-BB44-68805373A9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3500" y="2254281"/>
            <a:ext cx="515212" cy="5152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76710D-731E-3EA0-7991-B8B21D41E4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00" y="3611454"/>
            <a:ext cx="515212" cy="5152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50D1B1-33C9-65EE-4ACB-8E2AD6DDFEE9}"/>
              </a:ext>
            </a:extLst>
          </p:cNvPr>
          <p:cNvSpPr txBox="1"/>
          <p:nvPr/>
        </p:nvSpPr>
        <p:spPr>
          <a:xfrm>
            <a:off x="4436335" y="4591625"/>
            <a:ext cx="3200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СТОЧНЫЕ ВОДЫ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D8F970-8747-7E3C-3A25-B8369C48E6A2}"/>
              </a:ext>
            </a:extLst>
          </p:cNvPr>
          <p:cNvSpPr txBox="1"/>
          <p:nvPr/>
        </p:nvSpPr>
        <p:spPr>
          <a:xfrm>
            <a:off x="257967" y="844881"/>
            <a:ext cx="575793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spcBef>
                <a:spcPts val="600"/>
              </a:spcBef>
              <a:buSzPts val="1200"/>
              <a:buFont typeface="Wingdings" panose="05000000000000000000" pitchFamily="2" charset="2"/>
              <a:buChar char="Ø"/>
              <a:defRPr/>
            </a:pPr>
            <a:r>
              <a:rPr lang="ru-RU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Водопользователей обязаны принимать меры к внедрению оборотных и повторных систем водоснабжения</a:t>
            </a:r>
          </a:p>
          <a:p>
            <a:pPr marL="182563" indent="-182563" algn="just">
              <a:spcBef>
                <a:spcPts val="600"/>
              </a:spcBef>
              <a:buSzPts val="1200"/>
              <a:buFont typeface="Wingdings" panose="05000000000000000000" pitchFamily="2" charset="2"/>
              <a:buChar char="Ø"/>
              <a:defRPr/>
            </a:pPr>
            <a:r>
              <a:rPr lang="ru-RU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Промышленные и теплоэнергетические организации обязаны иметь оборотное водоснабжение</a:t>
            </a:r>
          </a:p>
          <a:p>
            <a:pPr marL="182563" indent="-182563" algn="just">
              <a:spcBef>
                <a:spcPts val="600"/>
              </a:spcBef>
              <a:buSzPts val="1200"/>
              <a:buFont typeface="Wingdings" panose="05000000000000000000" pitchFamily="2" charset="2"/>
              <a:buChar char="Ø"/>
              <a:defRPr/>
            </a:pPr>
            <a:r>
              <a:rPr lang="ru-RU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Организации, у которых отсутствует оборотное водоснабжение, обязаны представить в план перехода на оборотное водоснабжение с указанием конкретных сроков </a:t>
            </a:r>
          </a:p>
        </p:txBody>
      </p:sp>
      <p:sp>
        <p:nvSpPr>
          <p:cNvPr id="24" name="Выноска со стрелкой вниз 2">
            <a:extLst>
              <a:ext uri="{FF2B5EF4-FFF2-40B4-BE49-F238E27FC236}">
                <a16:creationId xmlns:a16="http://schemas.microsoft.com/office/drawing/2014/main" id="{EAC9140A-D44D-3BFF-51C9-90887DC6B329}"/>
              </a:ext>
            </a:extLst>
          </p:cNvPr>
          <p:cNvSpPr/>
          <p:nvPr/>
        </p:nvSpPr>
        <p:spPr>
          <a:xfrm>
            <a:off x="921677" y="2842113"/>
            <a:ext cx="4553023" cy="480053"/>
          </a:xfrm>
          <a:prstGeom prst="down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CC9DB6-4642-A387-229A-B7B832BB8BFD}"/>
              </a:ext>
            </a:extLst>
          </p:cNvPr>
          <p:cNvSpPr txBox="1"/>
          <p:nvPr/>
        </p:nvSpPr>
        <p:spPr>
          <a:xfrm>
            <a:off x="1011814" y="2792308"/>
            <a:ext cx="42244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cap="small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Слабые стороны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DDA651-B73B-5D14-41AD-C373966A7124}"/>
              </a:ext>
            </a:extLst>
          </p:cNvPr>
          <p:cNvSpPr txBox="1"/>
          <p:nvPr/>
        </p:nvSpPr>
        <p:spPr>
          <a:xfrm>
            <a:off x="251886" y="3361197"/>
            <a:ext cx="575793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cap="small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норма распространяется только для промышленных и теплоэнергетических организации </a:t>
            </a:r>
          </a:p>
          <a:p>
            <a:pPr marL="228594" indent="-22859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cap="small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внедрение оборотного водоснабжения упущено</a:t>
            </a:r>
          </a:p>
          <a:p>
            <a:pPr marL="228594" indent="-22859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cap="small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отсутствуют нормы, </a:t>
            </a:r>
            <a:r>
              <a:rPr lang="kk-KZ" sz="1500" b="1" cap="small" dirty="0" err="1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стимулирующи</a:t>
            </a:r>
            <a:r>
              <a:rPr lang="ru-RU" sz="1500" b="1" cap="small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е водопользователей внедрять оборотное и повторное водоснабжение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D95692-C5C3-5BCB-797F-05C5FACEE3A9}"/>
              </a:ext>
            </a:extLst>
          </p:cNvPr>
          <p:cNvSpPr txBox="1"/>
          <p:nvPr/>
        </p:nvSpPr>
        <p:spPr>
          <a:xfrm>
            <a:off x="6072972" y="4897282"/>
            <a:ext cx="58295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использование очищенных сточных вод предусмотрена как одна из задач водного законодательства 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сточные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воды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будут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являтся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одним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из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источников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водоснабжения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и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активно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использоваться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в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отраслях</a:t>
            </a:r>
            <a:r>
              <a:rPr lang="kk-KZ" sz="15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kk-KZ" sz="1500" b="1" cap="small" dirty="0" err="1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экономики</a:t>
            </a:r>
            <a:endParaRPr lang="ru-RU" sz="1500" b="1" cap="small" dirty="0">
              <a:solidFill>
                <a:srgbClr val="13294E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F8E630-DE25-9E28-CC60-474A343BB62A}"/>
              </a:ext>
            </a:extLst>
          </p:cNvPr>
          <p:cNvSpPr txBox="1"/>
          <p:nvPr/>
        </p:nvSpPr>
        <p:spPr>
          <a:xfrm>
            <a:off x="344170" y="5332238"/>
            <a:ext cx="5476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algn="just">
              <a:buFont typeface="Wingdings" panose="05000000000000000000" pitchFamily="2" charset="2"/>
              <a:buChar char="Ø"/>
            </a:pPr>
            <a:r>
              <a:rPr lang="ru-RU" sz="1600" b="1" cap="small" dirty="0">
                <a:solidFill>
                  <a:srgbClr val="13294E"/>
                </a:solidFill>
                <a:latin typeface="Bahnschrift" panose="020B0502040204020203" pitchFamily="34" charset="0"/>
                <a:cs typeface="Arial" pitchFamily="34" charset="0"/>
              </a:rPr>
              <a:t>Предусматривает их использование только для орошения</a:t>
            </a:r>
          </a:p>
        </p:txBody>
      </p:sp>
    </p:spTree>
    <p:extLst>
      <p:ext uri="{BB962C8B-B14F-4D97-AF65-F5344CB8AC3E}">
        <p14:creationId xmlns:p14="http://schemas.microsoft.com/office/powerpoint/2010/main" val="28747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A13D5-9F25-7B42-A9DB-AEA59A7D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F8EB6D-5376-DBA5-69BA-261BDFB642D3}"/>
              </a:ext>
            </a:extLst>
          </p:cNvPr>
          <p:cNvSpPr/>
          <p:nvPr/>
        </p:nvSpPr>
        <p:spPr>
          <a:xfrm>
            <a:off x="8838482" y="745882"/>
            <a:ext cx="3040012" cy="5559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spc="-12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BF71398-98F2-00B1-A844-142C46643CF7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75D5D49E-DF37-4512-4A66-03DA3E79E819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CD5F6EA-33E6-EC24-D9B7-E0BFC28026AE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5949ACA-8153-98CA-781C-02A25DB678B2}"/>
              </a:ext>
            </a:extLst>
          </p:cNvPr>
          <p:cNvSpPr/>
          <p:nvPr/>
        </p:nvSpPr>
        <p:spPr>
          <a:xfrm>
            <a:off x="1672829" y="170960"/>
            <a:ext cx="88518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ВОВЛЕЧЕНИЕ НЕИСПОЛЬЗУЕМОГО ПОТЕНЦИАЛА СТОЧНЫХ ВОД (КОС)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B9071-1278-AE9C-066D-4BE88705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2" y="1199057"/>
            <a:ext cx="8117198" cy="4488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E6593-BC0D-FF47-37D2-244A120A4FAD}"/>
              </a:ext>
            </a:extLst>
          </p:cNvPr>
          <p:cNvSpPr txBox="1"/>
          <p:nvPr/>
        </p:nvSpPr>
        <p:spPr>
          <a:xfrm>
            <a:off x="779406" y="1132520"/>
            <a:ext cx="15829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3294E"/>
                </a:solidFill>
                <a:latin typeface="Bahnschrift" panose="020B0502040204020203" pitchFamily="34" charset="0"/>
              </a:rPr>
              <a:t>Город</a:t>
            </a:r>
            <a:endParaRPr lang="kk-KZ" sz="2133" b="1" dirty="0">
              <a:solidFill>
                <a:srgbClr val="13294E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1D704-3ABE-E9C0-42B1-CE95E747C9D3}"/>
              </a:ext>
            </a:extLst>
          </p:cNvPr>
          <p:cNvSpPr txBox="1"/>
          <p:nvPr/>
        </p:nvSpPr>
        <p:spPr>
          <a:xfrm>
            <a:off x="3799813" y="1167485"/>
            <a:ext cx="18242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3294E"/>
                </a:solidFill>
                <a:latin typeface="Bahnschrift" panose="020B0502040204020203" pitchFamily="34" charset="0"/>
              </a:rPr>
              <a:t>Индустрия</a:t>
            </a:r>
            <a:endParaRPr lang="kk-KZ" sz="2133" b="1" dirty="0">
              <a:solidFill>
                <a:srgbClr val="13294E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1A6CD-88C8-2CCD-8435-F5834F0D8071}"/>
              </a:ext>
            </a:extLst>
          </p:cNvPr>
          <p:cNvSpPr txBox="1"/>
          <p:nvPr/>
        </p:nvSpPr>
        <p:spPr>
          <a:xfrm>
            <a:off x="5886247" y="1167485"/>
            <a:ext cx="19705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3294E"/>
                </a:solidFill>
                <a:latin typeface="Bahnschrift" panose="020B0502040204020203" pitchFamily="34" charset="0"/>
              </a:rPr>
              <a:t>Химическая</a:t>
            </a:r>
          </a:p>
          <a:p>
            <a:pPr algn="ctr"/>
            <a:r>
              <a:rPr lang="ru-RU" b="1" dirty="0">
                <a:solidFill>
                  <a:srgbClr val="13294E"/>
                </a:solidFill>
                <a:latin typeface="Bahnschrift" panose="020B0502040204020203" pitchFamily="34" charset="0"/>
              </a:rPr>
              <a:t>очистка</a:t>
            </a:r>
            <a:endParaRPr lang="kk-KZ" b="1" dirty="0">
              <a:solidFill>
                <a:srgbClr val="13294E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B28BFD-895E-F059-71B3-9D89A5F2E49C}"/>
              </a:ext>
            </a:extLst>
          </p:cNvPr>
          <p:cNvSpPr txBox="1"/>
          <p:nvPr/>
        </p:nvSpPr>
        <p:spPr>
          <a:xfrm>
            <a:off x="9119986" y="1102342"/>
            <a:ext cx="2496277" cy="98427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rgbClr val="C0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latin typeface="Bahnschrift" panose="020B0502040204020203" pitchFamily="34" charset="0"/>
              </a:rPr>
              <a:t>Сегодня сбрасывается </a:t>
            </a:r>
            <a:r>
              <a:rPr lang="ru-RU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0,6 км</a:t>
            </a:r>
            <a:r>
              <a:rPr lang="ru-RU" sz="2400" b="1" baseline="30000" dirty="0">
                <a:solidFill>
                  <a:srgbClr val="C00000"/>
                </a:solidFill>
                <a:latin typeface="Bahnschrift" panose="020B0502040204020203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ru-RU" sz="1600" b="1" dirty="0">
                <a:latin typeface="Bahnschrift" panose="020B0502040204020203" pitchFamily="34" charset="0"/>
              </a:rPr>
              <a:t>по стране</a:t>
            </a:r>
            <a:endParaRPr lang="aa-ET" sz="1600" b="1" dirty="0"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459C8A-AA8F-9AC4-B036-DB948D6E0A3B}"/>
              </a:ext>
            </a:extLst>
          </p:cNvPr>
          <p:cNvSpPr txBox="1"/>
          <p:nvPr/>
        </p:nvSpPr>
        <p:spPr>
          <a:xfrm>
            <a:off x="9119986" y="4898343"/>
            <a:ext cx="2496277" cy="984276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latin typeface="Bahnschrift" panose="020B0502040204020203" pitchFamily="34" charset="0"/>
              </a:rPr>
              <a:t>Повторное использование</a:t>
            </a:r>
            <a:br>
              <a:rPr lang="ru-RU" sz="1600" b="1" dirty="0">
                <a:latin typeface="Bahnschrift" panose="020B0502040204020203" pitchFamily="34" charset="0"/>
              </a:rPr>
            </a:br>
            <a:r>
              <a:rPr lang="ru-RU" sz="1600" b="1" dirty="0">
                <a:latin typeface="Bahnschrift" panose="020B0502040204020203" pitchFamily="34" charset="0"/>
              </a:rPr>
              <a:t>до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1 км</a:t>
            </a:r>
            <a:r>
              <a:rPr lang="ru-RU" sz="2400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1600" b="1" dirty="0">
                <a:latin typeface="Bahnschrift" panose="020B0502040204020203" pitchFamily="34" charset="0"/>
              </a:rPr>
              <a:t>по стране</a:t>
            </a:r>
            <a:endParaRPr lang="aa-ET" sz="16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62F93F-17FC-0809-2BEC-433657E4CBFA}"/>
              </a:ext>
            </a:extLst>
          </p:cNvPr>
          <p:cNvSpPr txBox="1"/>
          <p:nvPr/>
        </p:nvSpPr>
        <p:spPr>
          <a:xfrm>
            <a:off x="9110029" y="2617123"/>
            <a:ext cx="2496277" cy="17543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" sz="1600" dirty="0">
                <a:latin typeface="Bahnschrift" panose="020B0502040204020203" pitchFamily="34" charset="0"/>
              </a:rPr>
              <a:t>В</a:t>
            </a:r>
            <a:r>
              <a:rPr lang="ru-RU" sz="1600" dirty="0" err="1">
                <a:latin typeface="Bahnschrift" panose="020B0502040204020203" pitchFamily="34" charset="0"/>
              </a:rPr>
              <a:t>овлечение</a:t>
            </a:r>
            <a:r>
              <a:rPr lang="ru-RU" sz="1600" dirty="0">
                <a:latin typeface="Bahnschrift" panose="020B0502040204020203" pitchFamily="34" charset="0"/>
              </a:rPr>
              <a:t> </a:t>
            </a:r>
            <a:r>
              <a:rPr lang="ru-RU" sz="1600" b="1" dirty="0">
                <a:latin typeface="Bahnschrift" panose="020B0502040204020203" pitchFamily="34" charset="0"/>
              </a:rPr>
              <a:t>ТОО «</a:t>
            </a:r>
            <a:r>
              <a:rPr lang="ru-RU" sz="1600" b="1" dirty="0" err="1">
                <a:latin typeface="Bahnschrift" panose="020B0502040204020203" pitchFamily="34" charset="0"/>
              </a:rPr>
              <a:t>КазНИИВХ</a:t>
            </a:r>
            <a:r>
              <a:rPr lang="ru-RU" sz="1600" b="1" dirty="0">
                <a:latin typeface="Bahnschrift" panose="020B0502040204020203" pitchFamily="34" charset="0"/>
              </a:rPr>
              <a:t>» </a:t>
            </a:r>
            <a:r>
              <a:rPr lang="ru-RU" sz="1600" dirty="0">
                <a:latin typeface="Bahnschrift" panose="020B0502040204020203" pitchFamily="34" charset="0"/>
              </a:rPr>
              <a:t>к разработке </a:t>
            </a:r>
            <a:r>
              <a:rPr lang="ru-RU" sz="1600" b="1" dirty="0">
                <a:latin typeface="Bahnschrift" panose="020B0502040204020203" pitchFamily="34" charset="0"/>
              </a:rPr>
              <a:t>технического задания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69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КОСам</a:t>
            </a:r>
            <a:endParaRPr lang="aa-ET" sz="16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7CBC8952-2347-8840-1B07-D723711F5FCF}"/>
              </a:ext>
            </a:extLst>
          </p:cNvPr>
          <p:cNvSpPr/>
          <p:nvPr/>
        </p:nvSpPr>
        <p:spPr>
          <a:xfrm flipV="1">
            <a:off x="10009100" y="2217030"/>
            <a:ext cx="718048" cy="2235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FE1CDCCA-1801-14DE-484A-D793B901B253}"/>
              </a:ext>
            </a:extLst>
          </p:cNvPr>
          <p:cNvSpPr/>
          <p:nvPr/>
        </p:nvSpPr>
        <p:spPr>
          <a:xfrm flipV="1">
            <a:off x="10009100" y="4496801"/>
            <a:ext cx="718048" cy="22351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6FA04-F283-2A08-AD23-BFA92E95F12F}"/>
              </a:ext>
            </a:extLst>
          </p:cNvPr>
          <p:cNvSpPr txBox="1"/>
          <p:nvPr/>
        </p:nvSpPr>
        <p:spPr>
          <a:xfrm>
            <a:off x="921479" y="5577261"/>
            <a:ext cx="9981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3294E"/>
                </a:solidFill>
                <a:latin typeface="Bahnschrift" panose="020B0502040204020203" pitchFamily="34" charset="0"/>
              </a:rPr>
              <a:t>КОС</a:t>
            </a:r>
            <a:endParaRPr lang="kk-KZ" sz="2133" b="1" dirty="0">
              <a:solidFill>
                <a:srgbClr val="13294E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B3E5-6BBA-BAC4-8576-145F8B1A500F}"/>
              </a:ext>
            </a:extLst>
          </p:cNvPr>
          <p:cNvSpPr txBox="1"/>
          <p:nvPr/>
        </p:nvSpPr>
        <p:spPr>
          <a:xfrm>
            <a:off x="2569000" y="5540967"/>
            <a:ext cx="3317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3294E"/>
                </a:solidFill>
                <a:latin typeface="Bahnschrift" panose="020B0502040204020203" pitchFamily="34" charset="0"/>
              </a:rPr>
              <a:t>Сельскохозяйственные угодья</a:t>
            </a:r>
            <a:endParaRPr lang="kk-KZ" b="1" dirty="0">
              <a:solidFill>
                <a:srgbClr val="13294E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0DFE-DAE1-CB20-3C1E-54F55DCF1C4A}"/>
              </a:ext>
            </a:extLst>
          </p:cNvPr>
          <p:cNvSpPr txBox="1"/>
          <p:nvPr/>
        </p:nvSpPr>
        <p:spPr>
          <a:xfrm>
            <a:off x="5889617" y="5535414"/>
            <a:ext cx="20597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3294E"/>
                </a:solidFill>
                <a:latin typeface="Bahnschrift" panose="020B0502040204020203" pitchFamily="34" charset="0"/>
              </a:rPr>
              <a:t>Сброс в канал</a:t>
            </a:r>
            <a:endParaRPr lang="kk-KZ" b="1" dirty="0">
              <a:solidFill>
                <a:srgbClr val="13294E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E15D-F7E4-A7D7-CEE3-7B50050D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39">
            <a:extLst>
              <a:ext uri="{FF2B5EF4-FFF2-40B4-BE49-F238E27FC236}">
                <a16:creationId xmlns:a16="http://schemas.microsoft.com/office/drawing/2014/main" id="{4C71A6FB-B70A-CB0F-0C4E-57D12F5EB891}"/>
              </a:ext>
            </a:extLst>
          </p:cNvPr>
          <p:cNvSpPr/>
          <p:nvPr/>
        </p:nvSpPr>
        <p:spPr>
          <a:xfrm>
            <a:off x="4145280" y="1902542"/>
            <a:ext cx="7696523" cy="1251068"/>
          </a:xfrm>
          <a:prstGeom prst="roundRect">
            <a:avLst>
              <a:gd name="adj" fmla="val 493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285750">
              <a:buFont typeface="Wingdings" panose="05000000000000000000" pitchFamily="2" charset="2"/>
              <a:buChar char="Ø"/>
            </a:pP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водосбережения</a:t>
            </a:r>
            <a:endParaRPr lang="kk-KZ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285750">
              <a:buFont typeface="Wingdings" panose="05000000000000000000" pitchFamily="2" charset="2"/>
              <a:buChar char="Ø"/>
            </a:pP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спросом</a:t>
            </a:r>
            <a:endParaRPr lang="kk-KZ" sz="18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285750">
              <a:buFont typeface="Wingdings" panose="05000000000000000000" pitchFamily="2" charset="2"/>
              <a:buChar char="Ø"/>
            </a:pP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повторное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очищенных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сточных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</a:t>
            </a:r>
            <a:endParaRPr lang="ru-RU" dirty="0"/>
          </a:p>
        </p:txBody>
      </p:sp>
      <p:sp>
        <p:nvSpPr>
          <p:cNvPr id="15" name="Прямоугольник: скругленные углы 39">
            <a:extLst>
              <a:ext uri="{FF2B5EF4-FFF2-40B4-BE49-F238E27FC236}">
                <a16:creationId xmlns:a16="http://schemas.microsoft.com/office/drawing/2014/main" id="{543E4064-24F1-FE1C-9268-D1F95C0009E1}"/>
              </a:ext>
            </a:extLst>
          </p:cNvPr>
          <p:cNvSpPr/>
          <p:nvPr/>
        </p:nvSpPr>
        <p:spPr>
          <a:xfrm>
            <a:off x="4145280" y="3425603"/>
            <a:ext cx="7696523" cy="1251068"/>
          </a:xfrm>
          <a:prstGeom prst="roundRect">
            <a:avLst>
              <a:gd name="adj" fmla="val 493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285750">
              <a:buFont typeface="Wingdings" panose="05000000000000000000" pitchFamily="2" charset="2"/>
              <a:buChar char="Ø"/>
            </a:pP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передовых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водосберегающих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</a:t>
            </a:r>
            <a:endParaRPr lang="kk-KZ" sz="18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водоучета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распределения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воды</a:t>
            </a:r>
            <a:endParaRPr lang="kk-KZ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285750">
              <a:buFont typeface="Wingdings" panose="05000000000000000000" pitchFamily="2" charset="2"/>
              <a:buChar char="Ø"/>
            </a:pP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тарифной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</a:t>
            </a:r>
            <a:endParaRPr lang="kk-KZ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285750">
              <a:buFont typeface="Wingdings" panose="05000000000000000000" pitchFamily="2" charset="2"/>
              <a:buChar char="Ø"/>
            </a:pP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экономии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воды</a:t>
            </a:r>
            <a:endParaRPr lang="ru-RU" dirty="0"/>
          </a:p>
        </p:txBody>
      </p:sp>
      <p:sp>
        <p:nvSpPr>
          <p:cNvPr id="16" name="Прямоугольник: скругленные углы 39">
            <a:extLst>
              <a:ext uri="{FF2B5EF4-FFF2-40B4-BE49-F238E27FC236}">
                <a16:creationId xmlns:a16="http://schemas.microsoft.com/office/drawing/2014/main" id="{867AABEC-1A36-02BE-A2EF-9446EF17F377}"/>
              </a:ext>
            </a:extLst>
          </p:cNvPr>
          <p:cNvSpPr/>
          <p:nvPr/>
        </p:nvSpPr>
        <p:spPr>
          <a:xfrm>
            <a:off x="4145280" y="4906663"/>
            <a:ext cx="7696523" cy="1234658"/>
          </a:xfrm>
          <a:prstGeom prst="roundRect">
            <a:avLst>
              <a:gd name="adj" fmla="val 493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285750"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создани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новой и совершенствования существующей двусторонней и многосторонней договорной базы о совместном использовании и охране трансграничных водотоков с сопредельными государствами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Прямоугольник: скругленные углы 39">
            <a:extLst>
              <a:ext uri="{FF2B5EF4-FFF2-40B4-BE49-F238E27FC236}">
                <a16:creationId xmlns:a16="http://schemas.microsoft.com/office/drawing/2014/main" id="{6D4BC68A-F180-9F8A-F7C8-CFD0659474EC}"/>
              </a:ext>
            </a:extLst>
          </p:cNvPr>
          <p:cNvSpPr/>
          <p:nvPr/>
        </p:nvSpPr>
        <p:spPr>
          <a:xfrm>
            <a:off x="424646" y="4862393"/>
            <a:ext cx="3805239" cy="1328738"/>
          </a:xfrm>
          <a:prstGeom prst="roundRect">
            <a:avLst>
              <a:gd name="adj" fmla="val 4938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8" name="Прямоугольник: скругленные углы 39">
            <a:extLst>
              <a:ext uri="{FF2B5EF4-FFF2-40B4-BE49-F238E27FC236}">
                <a16:creationId xmlns:a16="http://schemas.microsoft.com/office/drawing/2014/main" id="{6A1BC502-BE78-62C2-3033-5A99384753FB}"/>
              </a:ext>
            </a:extLst>
          </p:cNvPr>
          <p:cNvSpPr/>
          <p:nvPr/>
        </p:nvSpPr>
        <p:spPr>
          <a:xfrm>
            <a:off x="435428" y="3379410"/>
            <a:ext cx="3805239" cy="1328738"/>
          </a:xfrm>
          <a:prstGeom prst="roundRect">
            <a:avLst>
              <a:gd name="adj" fmla="val 4938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7" name="Прямоугольник: скругленные углы 39">
            <a:extLst>
              <a:ext uri="{FF2B5EF4-FFF2-40B4-BE49-F238E27FC236}">
                <a16:creationId xmlns:a16="http://schemas.microsoft.com/office/drawing/2014/main" id="{7B63E9F1-AB42-92EA-A745-DAD20E86AFEB}"/>
              </a:ext>
            </a:extLst>
          </p:cNvPr>
          <p:cNvSpPr/>
          <p:nvPr/>
        </p:nvSpPr>
        <p:spPr>
          <a:xfrm>
            <a:off x="435428" y="1860464"/>
            <a:ext cx="3805239" cy="1328738"/>
          </a:xfrm>
          <a:prstGeom prst="roundRect">
            <a:avLst>
              <a:gd name="adj" fmla="val 4938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632F2344-3066-3107-C4D7-147FE24B1243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Номер слайда 4">
            <a:extLst>
              <a:ext uri="{FF2B5EF4-FFF2-40B4-BE49-F238E27FC236}">
                <a16:creationId xmlns:a16="http://schemas.microsoft.com/office/drawing/2014/main" id="{3A752995-CE3B-71FF-9DDC-3E021960B237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FA3025D-EA13-9394-522A-4FF00CC72927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EAA5824-5AF2-CD46-61BE-C725BCB16E65}"/>
              </a:ext>
            </a:extLst>
          </p:cNvPr>
          <p:cNvSpPr/>
          <p:nvPr/>
        </p:nvSpPr>
        <p:spPr>
          <a:xfrm>
            <a:off x="1" y="765436"/>
            <a:ext cx="12206742" cy="640874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ТРИ КЛЮЧЕВЫХ НАПРАВЛЕНИЯ МИНИСТЕРСТВА</a:t>
            </a:r>
            <a:endParaRPr lang="ru-RU" sz="28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13E20C-60B4-0C08-BBC0-0077841E9CD3}"/>
              </a:ext>
            </a:extLst>
          </p:cNvPr>
          <p:cNvSpPr/>
          <p:nvPr/>
        </p:nvSpPr>
        <p:spPr>
          <a:xfrm>
            <a:off x="1810067" y="2227633"/>
            <a:ext cx="2034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</a:p>
          <a:p>
            <a:pPr marL="12700"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НПА</a:t>
            </a:r>
            <a:endParaRPr lang="ru-RU" b="1" spc="-1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F9E832-816D-B0EC-F651-85AFD3F22F9A}"/>
              </a:ext>
            </a:extLst>
          </p:cNvPr>
          <p:cNvSpPr/>
          <p:nvPr/>
        </p:nvSpPr>
        <p:spPr>
          <a:xfrm>
            <a:off x="1414254" y="3743175"/>
            <a:ext cx="2826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ПОЛНОМАСШТАБНАЯ </a:t>
            </a:r>
          </a:p>
          <a:p>
            <a:pPr marL="12700"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</a:t>
            </a:r>
            <a:endParaRPr lang="ru-RU" b="1" spc="-1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819AEC-259C-2DCD-974C-384946BC1687}"/>
              </a:ext>
            </a:extLst>
          </p:cNvPr>
          <p:cNvSpPr/>
          <p:nvPr/>
        </p:nvSpPr>
        <p:spPr>
          <a:xfrm>
            <a:off x="1376373" y="5073415"/>
            <a:ext cx="28504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</a:t>
            </a:r>
          </a:p>
          <a:p>
            <a:pPr marL="12700"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ТРАНСГРАНИЧНОГО </a:t>
            </a:r>
          </a:p>
          <a:p>
            <a:pPr marL="12700" algn="ctr"/>
            <a:r>
              <a:rPr lang="kk-K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</a:t>
            </a:r>
            <a:endParaRPr lang="ru-RU" b="1" spc="-1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149AB3-098D-2AF1-1D4F-C94CE51F51C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9" y="5074527"/>
            <a:ext cx="972579" cy="9725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2FAD17-6DB0-E4AA-8855-FB1CBC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78180" y="3702632"/>
            <a:ext cx="646332" cy="6463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5F0CFFE-191E-4EFD-EB2D-6D732327C2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81" y="2227633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2FFCA-AFD5-092D-2077-7B8505E27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73E90A-94F5-A892-EE4E-E64B16BF625D}"/>
              </a:ext>
            </a:extLst>
          </p:cNvPr>
          <p:cNvGrpSpPr/>
          <p:nvPr/>
        </p:nvGrpSpPr>
        <p:grpSpPr>
          <a:xfrm>
            <a:off x="130055" y="3745943"/>
            <a:ext cx="11946183" cy="2180131"/>
            <a:chOff x="241972" y="3649968"/>
            <a:chExt cx="11146011" cy="2180131"/>
          </a:xfrm>
        </p:grpSpPr>
        <p:grpSp>
          <p:nvGrpSpPr>
            <p:cNvPr id="9" name="Group 38">
              <a:extLst>
                <a:ext uri="{FF2B5EF4-FFF2-40B4-BE49-F238E27FC236}">
                  <a16:creationId xmlns:a16="http://schemas.microsoft.com/office/drawing/2014/main" id="{FF3F2530-7098-2F4E-933E-38196C676359}"/>
                </a:ext>
              </a:extLst>
            </p:cNvPr>
            <p:cNvGrpSpPr/>
            <p:nvPr/>
          </p:nvGrpSpPr>
          <p:grpSpPr>
            <a:xfrm>
              <a:off x="2492900" y="3662715"/>
              <a:ext cx="1588679" cy="2167384"/>
              <a:chOff x="0" y="0"/>
              <a:chExt cx="4539547" cy="4899828"/>
            </a:xfrm>
            <a:solidFill>
              <a:schemeClr val="bg1"/>
            </a:solidFill>
            <a:effectLst/>
          </p:grpSpPr>
          <p:sp>
            <p:nvSpPr>
              <p:cNvPr id="10" name="Freeform 39">
                <a:extLst>
                  <a:ext uri="{FF2B5EF4-FFF2-40B4-BE49-F238E27FC236}">
                    <a16:creationId xmlns:a16="http://schemas.microsoft.com/office/drawing/2014/main" id="{9BE6A04D-7E51-94DB-32EE-21DC412D9FB3}"/>
                  </a:ext>
                </a:extLst>
              </p:cNvPr>
              <p:cNvSpPr/>
              <p:nvPr/>
            </p:nvSpPr>
            <p:spPr>
              <a:xfrm>
                <a:off x="0" y="0"/>
                <a:ext cx="4539488" cy="4899787"/>
              </a:xfrm>
              <a:custGeom>
                <a:avLst/>
                <a:gdLst/>
                <a:ahLst/>
                <a:cxnLst/>
                <a:rect l="l" t="t" r="r" b="b"/>
                <a:pathLst>
                  <a:path w="4539488" h="4899787">
                    <a:moveTo>
                      <a:pt x="0" y="0"/>
                    </a:moveTo>
                    <a:lnTo>
                      <a:pt x="4539488" y="0"/>
                    </a:lnTo>
                    <a:lnTo>
                      <a:pt x="4539488" y="4899787"/>
                    </a:lnTo>
                    <a:lnTo>
                      <a:pt x="0" y="4899787"/>
                    </a:lnTo>
                    <a:close/>
                  </a:path>
                </a:pathLst>
              </a:custGeom>
              <a:grpFill/>
              <a:ln w="28575">
                <a:solidFill>
                  <a:srgbClr val="0379B7"/>
                </a:solidFill>
              </a:ln>
            </p:spPr>
          </p:sp>
          <p:sp>
            <p:nvSpPr>
              <p:cNvPr id="11" name="TextBox 40">
                <a:extLst>
                  <a:ext uri="{FF2B5EF4-FFF2-40B4-BE49-F238E27FC236}">
                    <a16:creationId xmlns:a16="http://schemas.microsoft.com/office/drawing/2014/main" id="{A35290CD-0B16-2A3C-ACC8-964829125EB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4539547" cy="4909353"/>
              </a:xfrm>
              <a:prstGeom prst="rect">
                <a:avLst/>
              </a:prstGeom>
              <a:grpFill/>
              <a:ln w="28575">
                <a:solidFill>
                  <a:srgbClr val="0379B7"/>
                </a:solidFill>
              </a:ln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1"/>
                  </a:lnSpc>
                </a:pPr>
                <a:r>
                  <a:rPr lang="ru-RU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Снижение угрозы </a:t>
                </a:r>
                <a:endParaRPr lang="" sz="1570" b="1" dirty="0">
                  <a:solidFill>
                    <a:srgbClr val="0379B7"/>
                  </a:solidFill>
                  <a:latin typeface="Bahnschrift" panose="020B0502040204020203" pitchFamily="34" charset="0"/>
                </a:endParaRPr>
              </a:p>
              <a:p>
                <a:pPr algn="ctr">
                  <a:lnSpc>
                    <a:spcPts val="1681"/>
                  </a:lnSpc>
                </a:pPr>
                <a:r>
                  <a:rPr lang="ru-RU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аварий ГТС.</a:t>
                </a:r>
              </a:p>
              <a:p>
                <a:pPr algn="ctr">
                  <a:lnSpc>
                    <a:spcPts val="1681"/>
                  </a:lnSpc>
                </a:pP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Обеспечение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согласования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строительства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ГТС с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Министерством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водных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ресурсов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и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ирригации</a:t>
                </a:r>
                <a:endParaRPr lang="" sz="1570" b="1" dirty="0">
                  <a:solidFill>
                    <a:srgbClr val="0379B7"/>
                  </a:solidFill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12" name="Group 38">
              <a:extLst>
                <a:ext uri="{FF2B5EF4-FFF2-40B4-BE49-F238E27FC236}">
                  <a16:creationId xmlns:a16="http://schemas.microsoft.com/office/drawing/2014/main" id="{732C9CE5-218B-4FD7-378E-FBD903397057}"/>
                </a:ext>
              </a:extLst>
            </p:cNvPr>
            <p:cNvGrpSpPr/>
            <p:nvPr/>
          </p:nvGrpSpPr>
          <p:grpSpPr>
            <a:xfrm>
              <a:off x="5870034" y="3654414"/>
              <a:ext cx="1588679" cy="2171597"/>
              <a:chOff x="0" y="-9524"/>
              <a:chExt cx="4539547" cy="4909352"/>
            </a:xfrm>
            <a:solidFill>
              <a:schemeClr val="bg1"/>
            </a:solidFill>
            <a:effectLst/>
          </p:grpSpPr>
          <p:sp>
            <p:nvSpPr>
              <p:cNvPr id="13" name="Freeform 39">
                <a:extLst>
                  <a:ext uri="{FF2B5EF4-FFF2-40B4-BE49-F238E27FC236}">
                    <a16:creationId xmlns:a16="http://schemas.microsoft.com/office/drawing/2014/main" id="{FC24651A-024D-DE7A-A57C-6DD8055211F0}"/>
                  </a:ext>
                </a:extLst>
              </p:cNvPr>
              <p:cNvSpPr/>
              <p:nvPr/>
            </p:nvSpPr>
            <p:spPr>
              <a:xfrm>
                <a:off x="0" y="0"/>
                <a:ext cx="4539488" cy="4899787"/>
              </a:xfrm>
              <a:custGeom>
                <a:avLst/>
                <a:gdLst/>
                <a:ahLst/>
                <a:cxnLst/>
                <a:rect l="l" t="t" r="r" b="b"/>
                <a:pathLst>
                  <a:path w="4539488" h="4899787">
                    <a:moveTo>
                      <a:pt x="0" y="0"/>
                    </a:moveTo>
                    <a:lnTo>
                      <a:pt x="4539488" y="0"/>
                    </a:lnTo>
                    <a:lnTo>
                      <a:pt x="4539488" y="4899787"/>
                    </a:lnTo>
                    <a:lnTo>
                      <a:pt x="0" y="4899787"/>
                    </a:lnTo>
                    <a:close/>
                  </a:path>
                </a:pathLst>
              </a:custGeom>
              <a:grpFill/>
              <a:ln w="28575">
                <a:solidFill>
                  <a:srgbClr val="0379B7"/>
                </a:solidFill>
              </a:ln>
            </p:spPr>
          </p:sp>
          <p:sp>
            <p:nvSpPr>
              <p:cNvPr id="14" name="TextBox 40">
                <a:extLst>
                  <a:ext uri="{FF2B5EF4-FFF2-40B4-BE49-F238E27FC236}">
                    <a16:creationId xmlns:a16="http://schemas.microsoft.com/office/drawing/2014/main" id="{447F3EE7-08D6-7213-F2B2-2D012E841B69}"/>
                  </a:ext>
                </a:extLst>
              </p:cNvPr>
              <p:cNvSpPr txBox="1"/>
              <p:nvPr/>
            </p:nvSpPr>
            <p:spPr>
              <a:xfrm>
                <a:off x="0" y="-9524"/>
                <a:ext cx="4539547" cy="4909352"/>
              </a:xfrm>
              <a:prstGeom prst="rect">
                <a:avLst/>
              </a:prstGeom>
              <a:grpFill/>
              <a:ln w="28575">
                <a:solidFill>
                  <a:srgbClr val="0379B7"/>
                </a:solidFill>
              </a:ln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1"/>
                  </a:lnSpc>
                </a:pP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Обеспечение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населения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благоприятной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средой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обитания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,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гарантированной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и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качественной</a:t>
                </a:r>
                <a:r>
                  <a:rPr lang="kk-KZ" sz="1570" b="1" dirty="0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kk-KZ" sz="1570" b="1" dirty="0" err="1">
                    <a:solidFill>
                      <a:srgbClr val="0379B7"/>
                    </a:solidFill>
                    <a:latin typeface="Bahnschrift" panose="020B0502040204020203" pitchFamily="34" charset="0"/>
                  </a:rPr>
                  <a:t>водой</a:t>
                </a:r>
                <a:endParaRPr lang="" sz="1570" b="1" dirty="0">
                  <a:solidFill>
                    <a:srgbClr val="0379B7"/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7" name="TextBox 40">
              <a:extLst>
                <a:ext uri="{FF2B5EF4-FFF2-40B4-BE49-F238E27FC236}">
                  <a16:creationId xmlns:a16="http://schemas.microsoft.com/office/drawing/2014/main" id="{6A94332E-998B-2B58-2BD8-58C7FDF5071C}"/>
                </a:ext>
              </a:extLst>
            </p:cNvPr>
            <p:cNvSpPr txBox="1"/>
            <p:nvPr/>
          </p:nvSpPr>
          <p:spPr>
            <a:xfrm>
              <a:off x="7554595" y="3653766"/>
              <a:ext cx="1588679" cy="21715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79B7"/>
              </a:solidFill>
            </a:ln>
            <a:effectLst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1"/>
                </a:lnSpc>
              </a:pPr>
              <a:r>
                <a:rPr lang="ru-RU" sz="1570" b="1" dirty="0">
                  <a:solidFill>
                    <a:srgbClr val="0379B7"/>
                  </a:solidFill>
                  <a:latin typeface="Bahnschrift" panose="020B0502040204020203" pitchFamily="34" charset="0"/>
                </a:rPr>
                <a:t>Сохранение водного фонда и экологических систем</a:t>
              </a:r>
            </a:p>
          </p:txBody>
        </p:sp>
        <p:sp>
          <p:nvSpPr>
            <p:cNvPr id="20" name="TextBox 40">
              <a:extLst>
                <a:ext uri="{FF2B5EF4-FFF2-40B4-BE49-F238E27FC236}">
                  <a16:creationId xmlns:a16="http://schemas.microsoft.com/office/drawing/2014/main" id="{807BBAE1-88FD-C522-81EE-678348E583D4}"/>
                </a:ext>
              </a:extLst>
            </p:cNvPr>
            <p:cNvSpPr txBox="1"/>
            <p:nvPr/>
          </p:nvSpPr>
          <p:spPr>
            <a:xfrm>
              <a:off x="4181467" y="3653767"/>
              <a:ext cx="1588679" cy="21715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79B7"/>
              </a:solidFill>
            </a:ln>
            <a:effectLst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1"/>
                </a:lnSpc>
              </a:pPr>
              <a:r>
                <a:rPr lang="ru-RU" sz="1570" b="1" dirty="0">
                  <a:solidFill>
                    <a:srgbClr val="0379B7"/>
                  </a:solidFill>
                  <a:latin typeface="Bahnschrift" panose="020B0502040204020203" pitchFamily="34" charset="0"/>
                </a:rPr>
                <a:t>Обеспечение водной безопасности</a:t>
              </a:r>
            </a:p>
          </p:txBody>
        </p:sp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35C46F7B-4A5B-F5D6-A922-794002F8F0FE}"/>
                </a:ext>
              </a:extLst>
            </p:cNvPr>
            <p:cNvSpPr txBox="1"/>
            <p:nvPr/>
          </p:nvSpPr>
          <p:spPr>
            <a:xfrm>
              <a:off x="9247147" y="3658502"/>
              <a:ext cx="2140836" cy="21715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79B7"/>
              </a:solidFill>
            </a:ln>
            <a:effectLst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1"/>
                </a:lnSpc>
              </a:pPr>
              <a:endParaRPr lang="ru-RU" sz="1570" b="1" dirty="0">
                <a:solidFill>
                  <a:srgbClr val="0379B7"/>
                </a:solidFill>
                <a:latin typeface="Bahnschrift" panose="020B0502040204020203" pitchFamily="34" charset="0"/>
              </a:endParaRPr>
            </a:p>
            <a:p>
              <a:pPr algn="ctr">
                <a:lnSpc>
                  <a:spcPts val="1681"/>
                </a:lnSpc>
              </a:pPr>
              <a:r>
                <a:rPr lang="ru-RU" sz="1570" b="1" dirty="0">
                  <a:solidFill>
                    <a:srgbClr val="0379B7"/>
                  </a:solidFill>
                  <a:latin typeface="Bahnschrift" panose="020B0502040204020203" pitchFamily="34" charset="0"/>
                </a:rPr>
                <a:t>Развитие науки, кадрового потенциала, престижа и роли специалистов в области охраны и </a:t>
              </a:r>
              <a:r>
                <a:rPr lang="ru-RU" sz="1570" b="1" dirty="0" err="1">
                  <a:solidFill>
                    <a:srgbClr val="0379B7"/>
                  </a:solidFill>
                  <a:latin typeface="Bahnschrift" panose="020B0502040204020203" pitchFamily="34" charset="0"/>
                </a:rPr>
                <a:t>использавания</a:t>
              </a:r>
              <a:r>
                <a:rPr lang="ru-RU" sz="1570" b="1" dirty="0">
                  <a:solidFill>
                    <a:srgbClr val="0379B7"/>
                  </a:solidFill>
                  <a:latin typeface="Bahnschrift" panose="020B0502040204020203" pitchFamily="34" charset="0"/>
                </a:rPr>
                <a:t> водного фонда и водного хозяйства в обществе</a:t>
              </a:r>
            </a:p>
            <a:p>
              <a:pPr algn="ctr">
                <a:lnSpc>
                  <a:spcPts val="1681"/>
                </a:lnSpc>
              </a:pPr>
              <a:endParaRPr lang="en-US" sz="1570" b="1" dirty="0">
                <a:solidFill>
                  <a:srgbClr val="0379B7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4" name="TextBox 40">
              <a:extLst>
                <a:ext uri="{FF2B5EF4-FFF2-40B4-BE49-F238E27FC236}">
                  <a16:creationId xmlns:a16="http://schemas.microsoft.com/office/drawing/2014/main" id="{B58E1E3D-1974-2F0A-21BD-11E55CF57A49}"/>
                </a:ext>
              </a:extLst>
            </p:cNvPr>
            <p:cNvSpPr txBox="1"/>
            <p:nvPr/>
          </p:nvSpPr>
          <p:spPr>
            <a:xfrm>
              <a:off x="241972" y="3649968"/>
              <a:ext cx="2151039" cy="21715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79B7"/>
              </a:solidFill>
            </a:ln>
            <a:effectLst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1"/>
                </a:lnSpc>
              </a:pPr>
              <a:r>
                <a:rPr lang="ru-RU" sz="1570" b="1" dirty="0">
                  <a:solidFill>
                    <a:srgbClr val="0379B7"/>
                  </a:solidFill>
                  <a:latin typeface="Bahnschrift" panose="020B0502040204020203" pitchFamily="34" charset="0"/>
                </a:rPr>
                <a:t>Развитие общественных отношений в области охраны и использования водного фонда с учетом политики </a:t>
              </a:r>
              <a:r>
                <a:rPr lang="ru-RU" sz="1570" b="1" dirty="0" err="1">
                  <a:solidFill>
                    <a:srgbClr val="0379B7"/>
                  </a:solidFill>
                  <a:latin typeface="Bahnschrift" panose="020B0502040204020203" pitchFamily="34" charset="0"/>
                </a:rPr>
                <a:t>водосбережения</a:t>
              </a:r>
              <a:endParaRPr lang="en-US" sz="1570" b="1" dirty="0">
                <a:solidFill>
                  <a:srgbClr val="0379B7"/>
                </a:solidFill>
                <a:latin typeface="Bahnschrift" panose="020B0502040204020203" pitchFamily="34" charset="0"/>
              </a:endParaRPr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4EE53CD-62AC-BBBE-1566-3EB6CF2030E7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Номер слайда 4">
            <a:extLst>
              <a:ext uri="{FF2B5EF4-FFF2-40B4-BE49-F238E27FC236}">
                <a16:creationId xmlns:a16="http://schemas.microsoft.com/office/drawing/2014/main" id="{0A08D962-F712-64BB-A4EB-8A930F8D8548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FE25A585-2801-5184-6A31-E5FB827D1FEB}"/>
              </a:ext>
            </a:extLst>
          </p:cNvPr>
          <p:cNvSpPr/>
          <p:nvPr/>
        </p:nvSpPr>
        <p:spPr>
          <a:xfrm>
            <a:off x="3085980" y="3261758"/>
            <a:ext cx="636507" cy="6056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7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A45F50ED-E9C1-CDA9-489B-3A7524E1A36A}"/>
              </a:ext>
            </a:extLst>
          </p:cNvPr>
          <p:cNvSpPr/>
          <p:nvPr/>
        </p:nvSpPr>
        <p:spPr>
          <a:xfrm>
            <a:off x="959266" y="3258630"/>
            <a:ext cx="636507" cy="6056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7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CF9DEBD0-51E3-11BE-05D7-A1EEB8B43D0C}"/>
              </a:ext>
            </a:extLst>
          </p:cNvPr>
          <p:cNvSpPr/>
          <p:nvPr/>
        </p:nvSpPr>
        <p:spPr>
          <a:xfrm>
            <a:off x="4906864" y="3261133"/>
            <a:ext cx="636507" cy="6056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7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A96847B-8598-AF0B-7E59-53CD3B0EF6AC}"/>
              </a:ext>
            </a:extLst>
          </p:cNvPr>
          <p:cNvSpPr/>
          <p:nvPr/>
        </p:nvSpPr>
        <p:spPr>
          <a:xfrm>
            <a:off x="8524948" y="3247280"/>
            <a:ext cx="636507" cy="6056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7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5FD06D53-CA98-9613-2407-FA26D9590106}"/>
              </a:ext>
            </a:extLst>
          </p:cNvPr>
          <p:cNvSpPr/>
          <p:nvPr/>
        </p:nvSpPr>
        <p:spPr>
          <a:xfrm>
            <a:off x="10651662" y="3242495"/>
            <a:ext cx="636507" cy="6056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7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D779427B-7BF2-F2A2-8AAD-A239496D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8866" y="3364562"/>
            <a:ext cx="408067" cy="408067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ACB28D7-ABF9-6235-F1BB-0F9887A63C6A}"/>
              </a:ext>
            </a:extLst>
          </p:cNvPr>
          <p:cNvGrpSpPr/>
          <p:nvPr/>
        </p:nvGrpSpPr>
        <p:grpSpPr>
          <a:xfrm>
            <a:off x="354413" y="1473395"/>
            <a:ext cx="11456169" cy="1155653"/>
            <a:chOff x="344888" y="1397195"/>
            <a:chExt cx="11456169" cy="115565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3649A1-E544-B9D7-AD90-8BC9E8F3153F}"/>
                </a:ext>
              </a:extLst>
            </p:cNvPr>
            <p:cNvSpPr txBox="1"/>
            <p:nvPr/>
          </p:nvSpPr>
          <p:spPr>
            <a:xfrm>
              <a:off x="4983271" y="1787838"/>
              <a:ext cx="3254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Bahnschrift" panose="020B0502040204020203" pitchFamily="34" charset="0"/>
                </a:rPr>
                <a:t>Безопасность гидротехнических сооружений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435682-4DC9-9949-BCEC-F930887740F1}"/>
                </a:ext>
              </a:extLst>
            </p:cNvPr>
            <p:cNvSpPr txBox="1"/>
            <p:nvPr/>
          </p:nvSpPr>
          <p:spPr>
            <a:xfrm>
              <a:off x="1378540" y="1668473"/>
              <a:ext cx="275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Bahnschrift" panose="020B0502040204020203" pitchFamily="34" charset="0"/>
                </a:rPr>
                <a:t>Использование воды в сельском хозяйстве</a:t>
              </a:r>
              <a:r>
                <a:rPr lang="kk-KZ" sz="1600" b="1" dirty="0">
                  <a:latin typeface="Bahnschrift" panose="020B0502040204020203" pitchFamily="34" charset="0"/>
                </a:rPr>
                <a:t>.</a:t>
              </a:r>
              <a:endParaRPr lang="ru-RU" sz="1600" b="1" dirty="0">
                <a:latin typeface="Bahnschrift" panose="020B0502040204020203" pitchFamily="34" charset="0"/>
              </a:endParaRPr>
            </a:p>
            <a:p>
              <a:r>
                <a:rPr lang="ru-RU" sz="1600" b="1" dirty="0">
                  <a:latin typeface="Bahnschrift" panose="020B0502040204020203" pitchFamily="34" charset="0"/>
                </a:rPr>
                <a:t>Ирригация и дренаж</a:t>
              </a:r>
              <a:endParaRPr lang="x-none" sz="1600" b="1" dirty="0">
                <a:latin typeface="Bahnschrift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626756-4849-8D8C-80B2-F3C7776C3896}"/>
                </a:ext>
              </a:extLst>
            </p:cNvPr>
            <p:cNvSpPr txBox="1"/>
            <p:nvPr/>
          </p:nvSpPr>
          <p:spPr>
            <a:xfrm>
              <a:off x="9412683" y="1796937"/>
              <a:ext cx="2269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Bahnschrift" panose="020B0502040204020203" pitchFamily="34" charset="0"/>
                </a:rPr>
                <a:t>Водоснабжение и водоотведение</a:t>
              </a: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3E5F019-3412-EBBF-6C24-F07A90C9B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5266" y="1756754"/>
              <a:ext cx="648000" cy="64800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B34A715-1B96-BB98-3C43-540553ADD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46084" y="1754180"/>
              <a:ext cx="648000" cy="648000"/>
            </a:xfrm>
            <a:prstGeom prst="rect">
              <a:avLst/>
            </a:prstGeom>
          </p:spPr>
        </p:pic>
        <p:sp>
          <p:nvSpPr>
            <p:cNvPr id="113" name="Прямоугольник: скругленные углы 112">
              <a:extLst>
                <a:ext uri="{FF2B5EF4-FFF2-40B4-BE49-F238E27FC236}">
                  <a16:creationId xmlns:a16="http://schemas.microsoft.com/office/drawing/2014/main" id="{A0E7CDB2-28F3-0FF1-E63F-2FBDE3479708}"/>
                </a:ext>
              </a:extLst>
            </p:cNvPr>
            <p:cNvSpPr/>
            <p:nvPr/>
          </p:nvSpPr>
          <p:spPr>
            <a:xfrm>
              <a:off x="344888" y="1607606"/>
              <a:ext cx="11456169" cy="945242"/>
            </a:xfrm>
            <a:prstGeom prst="roundRect">
              <a:avLst>
                <a:gd name="adj" fmla="val 13387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0534D99-08AE-A367-9E46-C3EDCF50C9DB}"/>
                </a:ext>
              </a:extLst>
            </p:cNvPr>
            <p:cNvSpPr txBox="1"/>
            <p:nvPr/>
          </p:nvSpPr>
          <p:spPr>
            <a:xfrm>
              <a:off x="4362454" y="1397195"/>
              <a:ext cx="346707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rgbClr val="0379B7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НОВЕЛЛЫ</a:t>
              </a:r>
              <a:r>
                <a:rPr lang="ru-RU" sz="2000" b="1" dirty="0">
                  <a:solidFill>
                    <a:srgbClr val="0379B7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  -  3</a:t>
              </a:r>
              <a:r>
                <a:rPr lang="ru-RU" b="1" dirty="0">
                  <a:solidFill>
                    <a:srgbClr val="0379B7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 ГЛАВЫ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379B7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500665EA-026A-DF4B-0C65-79479F6CC66C}"/>
              </a:ext>
            </a:extLst>
          </p:cNvPr>
          <p:cNvSpPr txBox="1"/>
          <p:nvPr/>
        </p:nvSpPr>
        <p:spPr>
          <a:xfrm>
            <a:off x="1" y="2744555"/>
            <a:ext cx="1219198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spc="400" dirty="0">
                <a:latin typeface="Bahnschrift" panose="020B0502040204020203" pitchFamily="34" charset="0"/>
              </a:rPr>
              <a:t>ОЖИДАЕМЫЕ РЕЗУЛЬТАТЫ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5760CA-AE87-89AF-EFCB-FC81889570FD}"/>
              </a:ext>
            </a:extLst>
          </p:cNvPr>
          <p:cNvSpPr/>
          <p:nvPr/>
        </p:nvSpPr>
        <p:spPr>
          <a:xfrm>
            <a:off x="-12805" y="6056915"/>
            <a:ext cx="12208878" cy="460272"/>
          </a:xfrm>
          <a:prstGeom prst="rect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12" dirty="0">
                <a:solidFill>
                  <a:schemeClr val="bg1"/>
                </a:solidFill>
                <a:latin typeface="Bahnschrift" panose="020B0502040204020203" pitchFamily="34" charset="0"/>
              </a:rPr>
              <a:t>Проектом сопутствующего закона вносятся изменения и дополнения в </a:t>
            </a:r>
            <a:r>
              <a:rPr lang="ru-RU" sz="2400" b="1" spc="-12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r>
              <a:rPr lang="ru-RU" sz="2000" b="1" spc="-12" dirty="0">
                <a:solidFill>
                  <a:schemeClr val="bg1"/>
                </a:solidFill>
                <a:latin typeface="Bahnschrift" panose="020B0502040204020203" pitchFamily="34" charset="0"/>
              </a:rPr>
              <a:t> кодексов и</a:t>
            </a:r>
            <a:r>
              <a:rPr lang="ru-RU" sz="2400" b="1" spc="-12" dirty="0">
                <a:solidFill>
                  <a:schemeClr val="bg1"/>
                </a:solidFill>
                <a:latin typeface="Bahnschrift" panose="020B0502040204020203" pitchFamily="34" charset="0"/>
              </a:rPr>
              <a:t> 9 </a:t>
            </a:r>
            <a:r>
              <a:rPr lang="ru-RU" sz="2000" b="1" spc="-12" dirty="0">
                <a:solidFill>
                  <a:schemeClr val="bg1"/>
                </a:solidFill>
                <a:latin typeface="Bahnschrift" panose="020B0502040204020203" pitchFamily="34" charset="0"/>
              </a:rPr>
              <a:t>законов</a:t>
            </a:r>
            <a:endParaRPr lang="en-US" sz="2000" b="1" spc="-12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D92507-CF3F-AC6F-E19E-B8EEB8659933}"/>
              </a:ext>
            </a:extLst>
          </p:cNvPr>
          <p:cNvSpPr/>
          <p:nvPr/>
        </p:nvSpPr>
        <p:spPr>
          <a:xfrm>
            <a:off x="6715324" y="3252317"/>
            <a:ext cx="636507" cy="6056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7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8B5268-01E7-02BF-2804-E7174AB96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12" y="3389261"/>
            <a:ext cx="360000" cy="3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C6C779-D662-8975-1BC4-0A2DD8561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9864" y="3385943"/>
            <a:ext cx="360000" cy="3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B04234-9699-C4C2-5D5B-7A6A5EE02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84" y="3370924"/>
            <a:ext cx="360000" cy="3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CB6343-9D24-A455-A4B2-08A5FA7838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15" y="3356657"/>
            <a:ext cx="360000" cy="3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223EDA-9B7E-9615-7BA7-4389F37643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91" y="1844322"/>
            <a:ext cx="628948" cy="6289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DA1BE73-AE37-C238-77B2-E180E1DD21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77" y="3372767"/>
            <a:ext cx="360000" cy="36000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91B05501-B863-1DE7-CC78-8DB150C7E3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849629"/>
            <a:ext cx="12191989" cy="6112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5" name="Flowchart: Off-page Connector 66">
            <a:extLst>
              <a:ext uri="{FF2B5EF4-FFF2-40B4-BE49-F238E27FC236}">
                <a16:creationId xmlns:a16="http://schemas.microsoft.com/office/drawing/2014/main" id="{FED4D198-5CB8-3AF1-7220-A051D2945CEB}"/>
              </a:ext>
            </a:extLst>
          </p:cNvPr>
          <p:cNvSpPr/>
          <p:nvPr/>
        </p:nvSpPr>
        <p:spPr>
          <a:xfrm>
            <a:off x="2947480" y="732768"/>
            <a:ext cx="866372" cy="730361"/>
          </a:xfrm>
          <a:prstGeom prst="flowChartOffpageConnector">
            <a:avLst/>
          </a:prstGeom>
          <a:solidFill>
            <a:srgbClr val="0379B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A422D1A7-B8BB-6C51-D0F4-0F2BD39BB3BC}"/>
              </a:ext>
            </a:extLst>
          </p:cNvPr>
          <p:cNvSpPr/>
          <p:nvPr/>
        </p:nvSpPr>
        <p:spPr>
          <a:xfrm>
            <a:off x="3197347" y="896528"/>
            <a:ext cx="366638" cy="343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1A9A6AE-5F59-80B1-DB68-9519141C0BE6}"/>
              </a:ext>
            </a:extLst>
          </p:cNvPr>
          <p:cNvSpPr txBox="1"/>
          <p:nvPr/>
        </p:nvSpPr>
        <p:spPr>
          <a:xfrm>
            <a:off x="3961083" y="827464"/>
            <a:ext cx="5639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ru-RU" sz="20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Состоит из </a:t>
            </a:r>
            <a:r>
              <a:rPr lang="ru-RU" sz="28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6</a:t>
            </a:r>
            <a:r>
              <a:rPr lang="ru-RU" sz="20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разделов </a:t>
            </a:r>
            <a:r>
              <a:rPr lang="ru-RU" sz="28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14</a:t>
            </a:r>
            <a:r>
              <a:rPr lang="ru-RU" sz="20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глав и </a:t>
            </a:r>
            <a:r>
              <a:rPr lang="ru-RU" sz="28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121</a:t>
            </a:r>
            <a:r>
              <a:rPr lang="ru-RU" sz="20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статьи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F01D9C3-BFF7-F04A-97EC-1FF0DC389CA1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841CE15-E6B8-E54D-4A55-8FB4E2DC7E2C}"/>
              </a:ext>
            </a:extLst>
          </p:cNvPr>
          <p:cNvSpPr/>
          <p:nvPr/>
        </p:nvSpPr>
        <p:spPr>
          <a:xfrm>
            <a:off x="4229886" y="170960"/>
            <a:ext cx="373776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ПРОЕКТ ВОДНОГО КОДЕКСА</a:t>
            </a:r>
          </a:p>
        </p:txBody>
      </p:sp>
    </p:spTree>
    <p:extLst>
      <p:ext uri="{BB962C8B-B14F-4D97-AF65-F5344CB8AC3E}">
        <p14:creationId xmlns:p14="http://schemas.microsoft.com/office/powerpoint/2010/main" val="361410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413D861-7E9A-C669-21C6-5639688D9D2C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799004A0-10AE-EA7E-F8FF-C9D28F51B3C0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39">
            <a:extLst>
              <a:ext uri="{FF2B5EF4-FFF2-40B4-BE49-F238E27FC236}">
                <a16:creationId xmlns:a16="http://schemas.microsoft.com/office/drawing/2014/main" id="{C67D13EB-D056-1D2F-F607-8B347207D534}"/>
              </a:ext>
            </a:extLst>
          </p:cNvPr>
          <p:cNvSpPr/>
          <p:nvPr/>
        </p:nvSpPr>
        <p:spPr>
          <a:xfrm>
            <a:off x="431391" y="1240342"/>
            <a:ext cx="5578899" cy="973957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5EAC0E-137A-B5C8-A3BA-DDD5B8329F61}"/>
              </a:ext>
            </a:extLst>
          </p:cNvPr>
          <p:cNvSpPr txBox="1"/>
          <p:nvPr/>
        </p:nvSpPr>
        <p:spPr>
          <a:xfrm>
            <a:off x="2431353" y="999213"/>
            <a:ext cx="15789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379B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ЗАДАЧА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1BFF12-D488-8B70-427F-00EF1294F5F2}"/>
              </a:ext>
            </a:extLst>
          </p:cNvPr>
          <p:cNvSpPr txBox="1"/>
          <p:nvPr/>
        </p:nvSpPr>
        <p:spPr>
          <a:xfrm>
            <a:off x="1170196" y="1311101"/>
            <a:ext cx="4901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379B7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государственного управления в области охраны и использования водного фонда на территории соответствующего бассейна</a:t>
            </a:r>
            <a:endParaRPr lang="ru-RU" sz="1600" dirty="0">
              <a:solidFill>
                <a:srgbClr val="0379B7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2BE083-84C1-8FD0-7E20-BA9A59CB9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6382" y="1439998"/>
            <a:ext cx="588578" cy="588578"/>
          </a:xfrm>
          <a:prstGeom prst="rect">
            <a:avLst/>
          </a:prstGeom>
        </p:spPr>
      </p:pic>
      <p:sp>
        <p:nvSpPr>
          <p:cNvPr id="5" name="Прямоугольник: скругленные углы 39">
            <a:extLst>
              <a:ext uri="{FF2B5EF4-FFF2-40B4-BE49-F238E27FC236}">
                <a16:creationId xmlns:a16="http://schemas.microsoft.com/office/drawing/2014/main" id="{DDAAB399-06E8-3B02-8786-73B1EECBF9E7}"/>
              </a:ext>
            </a:extLst>
          </p:cNvPr>
          <p:cNvSpPr/>
          <p:nvPr/>
        </p:nvSpPr>
        <p:spPr>
          <a:xfrm>
            <a:off x="6155900" y="1240342"/>
            <a:ext cx="5578899" cy="973957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F5E82-3DFA-5D45-CEE5-8E9270C9750F}"/>
              </a:ext>
            </a:extLst>
          </p:cNvPr>
          <p:cNvSpPr txBox="1"/>
          <p:nvPr/>
        </p:nvSpPr>
        <p:spPr>
          <a:xfrm>
            <a:off x="8155862" y="999213"/>
            <a:ext cx="15789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379B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ФУНКЦИЯ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AE130-81A4-AC04-2D36-2B6BAB67D26D}"/>
              </a:ext>
            </a:extLst>
          </p:cNvPr>
          <p:cNvSpPr txBox="1"/>
          <p:nvPr/>
        </p:nvSpPr>
        <p:spPr>
          <a:xfrm>
            <a:off x="6906382" y="1310774"/>
            <a:ext cx="4886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379B7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функций государственного контроля бассейновые инспекции наделяется функциями надзора</a:t>
            </a:r>
            <a:endParaRPr lang="ru-RU" sz="1600" dirty="0">
              <a:solidFill>
                <a:srgbClr val="0379B7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2839D86-C6BA-6A9E-06C4-DAB453DAE2DB}"/>
              </a:ext>
            </a:extLst>
          </p:cNvPr>
          <p:cNvGrpSpPr/>
          <p:nvPr/>
        </p:nvGrpSpPr>
        <p:grpSpPr>
          <a:xfrm>
            <a:off x="236391" y="2392351"/>
            <a:ext cx="4791235" cy="3875733"/>
            <a:chOff x="440388" y="1586205"/>
            <a:chExt cx="4510681" cy="34169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E65112-655F-0E19-8479-1FCEB510E217}"/>
                </a:ext>
              </a:extLst>
            </p:cNvPr>
            <p:cNvSpPr txBox="1"/>
            <p:nvPr/>
          </p:nvSpPr>
          <p:spPr>
            <a:xfrm>
              <a:off x="499400" y="2361308"/>
              <a:ext cx="4451669" cy="2292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b="1" dirty="0">
                  <a:latin typeface="Bahnschrift" panose="020B0502040204020203" pitchFamily="34" charset="0"/>
                </a:rPr>
                <a:t>Есильская бассейновая инспекция </a:t>
              </a:r>
            </a:p>
            <a:p>
              <a:pPr>
                <a:spcAft>
                  <a:spcPts val="600"/>
                </a:spcAft>
              </a:pPr>
              <a:r>
                <a:rPr lang="ru-RU" sz="1600" b="1" dirty="0">
                  <a:latin typeface="Bahnschrift" panose="020B0502040204020203" pitchFamily="34" charset="0"/>
                </a:rPr>
                <a:t>Ертисская бассейновая инспекция </a:t>
              </a:r>
            </a:p>
            <a:p>
              <a:pPr>
                <a:spcAft>
                  <a:spcPts val="600"/>
                </a:spcAft>
              </a:pPr>
              <a:r>
                <a:rPr lang="ru-RU" sz="1600" b="1" dirty="0">
                  <a:latin typeface="Bahnschrift" panose="020B0502040204020203" pitchFamily="34" charset="0"/>
                </a:rPr>
                <a:t>Тобол-</a:t>
              </a:r>
              <a:r>
                <a:rPr lang="ru-RU" sz="1600" b="1" dirty="0" err="1">
                  <a:latin typeface="Bahnschrift" panose="020B0502040204020203" pitchFamily="34" charset="0"/>
                </a:rPr>
                <a:t>Торгайская</a:t>
              </a:r>
              <a:r>
                <a:rPr lang="ru-RU" sz="1600" b="1" dirty="0">
                  <a:latin typeface="Bahnschrift" panose="020B0502040204020203" pitchFamily="34" charset="0"/>
                </a:rPr>
                <a:t> бассейновая инспекция </a:t>
              </a:r>
            </a:p>
            <a:p>
              <a:pPr>
                <a:spcAft>
                  <a:spcPts val="600"/>
                </a:spcAft>
              </a:pPr>
              <a:r>
                <a:rPr lang="ru-RU" sz="1600" b="1" dirty="0">
                  <a:latin typeface="Bahnschrift" panose="020B0502040204020203" pitchFamily="34" charset="0"/>
                </a:rPr>
                <a:t>Нура-</a:t>
              </a:r>
              <a:r>
                <a:rPr lang="ru-RU" sz="1600" b="1" dirty="0" err="1">
                  <a:latin typeface="Bahnschrift" panose="020B0502040204020203" pitchFamily="34" charset="0"/>
                </a:rPr>
                <a:t>Сарыссуская</a:t>
              </a:r>
              <a:r>
                <a:rPr lang="ru-RU" sz="1600" b="1" dirty="0">
                  <a:latin typeface="Bahnschrift" panose="020B0502040204020203" pitchFamily="34" charset="0"/>
                </a:rPr>
                <a:t> бассейновая инспекция </a:t>
              </a:r>
            </a:p>
            <a:p>
              <a:pPr>
                <a:spcAft>
                  <a:spcPts val="600"/>
                </a:spcAft>
              </a:pPr>
              <a:r>
                <a:rPr lang="ru-RU" sz="1600" b="1" dirty="0">
                  <a:latin typeface="Bahnschrift" panose="020B0502040204020203" pitchFamily="34" charset="0"/>
                </a:rPr>
                <a:t>Балхаш-Алакольская бассейновая инспекция </a:t>
              </a:r>
            </a:p>
            <a:p>
              <a:pPr>
                <a:spcAft>
                  <a:spcPts val="600"/>
                </a:spcAft>
              </a:pPr>
              <a:r>
                <a:rPr lang="ru-RU" sz="1600" b="1" dirty="0">
                  <a:latin typeface="Bahnschrift" panose="020B0502040204020203" pitchFamily="34" charset="0"/>
                </a:rPr>
                <a:t>Шу-Таласская бассейновая инспекция </a:t>
              </a:r>
            </a:p>
            <a:p>
              <a:pPr>
                <a:spcAft>
                  <a:spcPts val="600"/>
                </a:spcAft>
              </a:pPr>
              <a:r>
                <a:rPr lang="ru-RU" sz="1600" b="1" dirty="0">
                  <a:latin typeface="Bahnschrift" panose="020B0502040204020203" pitchFamily="34" charset="0"/>
                </a:rPr>
                <a:t>Арало-Сырдарьинская бассейновая инспекция</a:t>
              </a:r>
            </a:p>
            <a:p>
              <a:pPr>
                <a:spcAft>
                  <a:spcPts val="600"/>
                </a:spcAft>
              </a:pPr>
              <a:r>
                <a:rPr lang="ru-RU" sz="1600" b="1" dirty="0">
                  <a:latin typeface="Bahnschrift" panose="020B0502040204020203" pitchFamily="34" charset="0"/>
                </a:rPr>
                <a:t>Жайык-Каспийская бассейновая инспекция </a:t>
              </a:r>
            </a:p>
          </p:txBody>
        </p:sp>
        <p:sp>
          <p:nvSpPr>
            <p:cNvPr id="11" name="Прямоугольник: скругленные углы 39">
              <a:extLst>
                <a:ext uri="{FF2B5EF4-FFF2-40B4-BE49-F238E27FC236}">
                  <a16:creationId xmlns:a16="http://schemas.microsoft.com/office/drawing/2014/main" id="{B9580DF2-A70C-24A2-1671-2C2E657CAED9}"/>
                </a:ext>
              </a:extLst>
            </p:cNvPr>
            <p:cNvSpPr/>
            <p:nvPr/>
          </p:nvSpPr>
          <p:spPr>
            <a:xfrm>
              <a:off x="440388" y="1951868"/>
              <a:ext cx="4483414" cy="3051273"/>
            </a:xfrm>
            <a:prstGeom prst="roundRect">
              <a:avLst>
                <a:gd name="adj" fmla="val 4938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02730-6E17-9C25-316D-016A1B8801A8}"/>
                </a:ext>
              </a:extLst>
            </p:cNvPr>
            <p:cNvSpPr txBox="1"/>
            <p:nvPr/>
          </p:nvSpPr>
          <p:spPr>
            <a:xfrm>
              <a:off x="979133" y="1586205"/>
              <a:ext cx="3387931" cy="5698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rgbClr val="0379B7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БАССЕЙНОВЫЕ ИНСПЕКЦИИ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379B7"/>
                  </a:solidFill>
                  <a:effectLst/>
                  <a:uLnTx/>
                  <a:uFillTx/>
                  <a:latin typeface="Bahnschrift" panose="020B0502040204020203" pitchFamily="34" charset="0"/>
                  <a:cs typeface="Arial" panose="020B0604020202020204" pitchFamily="34" charset="0"/>
                </a:rPr>
                <a:t>Р</a:t>
              </a:r>
              <a:r>
                <a:rPr lang="ru-RU" b="1" dirty="0">
                  <a:solidFill>
                    <a:srgbClr val="0379B7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ЕСПУБЛИКИ КАЗАХСТАН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379B7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940364-9672-B1B1-F5A6-F1C8E6DC72EE}"/>
              </a:ext>
            </a:extLst>
          </p:cNvPr>
          <p:cNvSpPr txBox="1"/>
          <p:nvPr/>
        </p:nvSpPr>
        <p:spPr>
          <a:xfrm>
            <a:off x="5608627" y="4430170"/>
            <a:ext cx="962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spc="-12" dirty="0">
                <a:solidFill>
                  <a:srgbClr val="C00000"/>
                </a:solidFill>
                <a:latin typeface="Bahnschrift" panose="020B0502040204020203" pitchFamily="34" charset="0"/>
              </a:rPr>
              <a:t>98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: скругленные углы 39">
            <a:extLst>
              <a:ext uri="{FF2B5EF4-FFF2-40B4-BE49-F238E27FC236}">
                <a16:creationId xmlns:a16="http://schemas.microsoft.com/office/drawing/2014/main" id="{E0DBD434-0386-FED3-33AD-F2E24F02A3A1}"/>
              </a:ext>
            </a:extLst>
          </p:cNvPr>
          <p:cNvSpPr/>
          <p:nvPr/>
        </p:nvSpPr>
        <p:spPr>
          <a:xfrm>
            <a:off x="5146525" y="2919279"/>
            <a:ext cx="1830365" cy="3163786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1EBD5-8117-01E7-36DC-8214E28EB502}"/>
              </a:ext>
            </a:extLst>
          </p:cNvPr>
          <p:cNvSpPr txBox="1"/>
          <p:nvPr/>
        </p:nvSpPr>
        <p:spPr>
          <a:xfrm>
            <a:off x="5591961" y="2747633"/>
            <a:ext cx="9394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379B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ШТАТ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0F1143CE-BA4F-A6F7-BBC9-34CA41486CFB}"/>
              </a:ext>
            </a:extLst>
          </p:cNvPr>
          <p:cNvSpPr/>
          <p:nvPr/>
        </p:nvSpPr>
        <p:spPr>
          <a:xfrm rot="10800000" flipV="1">
            <a:off x="5846421" y="4174463"/>
            <a:ext cx="487038" cy="328742"/>
          </a:xfrm>
          <a:prstGeom prst="triangle">
            <a:avLst/>
          </a:prstGeom>
          <a:gradFill flip="none" rotWithShape="1">
            <a:gsLst>
              <a:gs pos="0">
                <a:srgbClr val="0379B7">
                  <a:shade val="30000"/>
                  <a:satMod val="115000"/>
                </a:srgbClr>
              </a:gs>
              <a:gs pos="50000">
                <a:srgbClr val="0379B7">
                  <a:shade val="67500"/>
                  <a:satMod val="115000"/>
                </a:srgbClr>
              </a:gs>
              <a:gs pos="100000">
                <a:srgbClr val="0379B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E66006-4D39-92D5-6323-58020048DAFF}"/>
              </a:ext>
            </a:extLst>
          </p:cNvPr>
          <p:cNvSpPr txBox="1"/>
          <p:nvPr/>
        </p:nvSpPr>
        <p:spPr>
          <a:xfrm>
            <a:off x="5407844" y="3645078"/>
            <a:ext cx="1307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spc="-12" dirty="0">
                <a:solidFill>
                  <a:srgbClr val="0379B7"/>
                </a:solidFill>
                <a:latin typeface="Bahnschrift" panose="020B0502040204020203" pitchFamily="34" charset="0"/>
              </a:rPr>
              <a:t>242</a:t>
            </a:r>
            <a:endParaRPr lang="ru-RU" sz="1200" dirty="0">
              <a:solidFill>
                <a:srgbClr val="0379B7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C9ECAE-9E17-28DD-2AD1-F0F452942673}"/>
              </a:ext>
            </a:extLst>
          </p:cNvPr>
          <p:cNvSpPr txBox="1"/>
          <p:nvPr/>
        </p:nvSpPr>
        <p:spPr>
          <a:xfrm>
            <a:off x="5219144" y="3014189"/>
            <a:ext cx="174159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spc="-12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бассейновых инспекций увеличен</a:t>
            </a:r>
            <a:endParaRPr lang="ru-RU" sz="1500" b="1" dirty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3F33038-E881-A4DE-7EE8-4D67916480B3}"/>
              </a:ext>
            </a:extLst>
          </p:cNvPr>
          <p:cNvGrpSpPr/>
          <p:nvPr/>
        </p:nvGrpSpPr>
        <p:grpSpPr>
          <a:xfrm>
            <a:off x="7128654" y="2417880"/>
            <a:ext cx="4843227" cy="3857487"/>
            <a:chOff x="431392" y="1614975"/>
            <a:chExt cx="4499289" cy="340085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ACD812-6592-5CA0-76C1-3EE2B72FB0D2}"/>
                </a:ext>
              </a:extLst>
            </p:cNvPr>
            <p:cNvSpPr txBox="1"/>
            <p:nvPr/>
          </p:nvSpPr>
          <p:spPr>
            <a:xfrm>
              <a:off x="448350" y="2209155"/>
              <a:ext cx="4482331" cy="2455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500" spc="-12" dirty="0">
                  <a:latin typeface="Bahnschrift" panose="020B0502040204020203" pitchFamily="34" charset="0"/>
                </a:rPr>
                <a:t>Для ликвидации </a:t>
              </a:r>
              <a:r>
                <a:rPr lang="ru-RU" sz="1500" b="1" spc="-12" dirty="0">
                  <a:latin typeface="Bahnschrift" panose="020B0502040204020203" pitchFamily="34" charset="0"/>
                </a:rPr>
                <a:t>«черного рынка» </a:t>
              </a:r>
              <a:r>
                <a:rPr lang="ru-RU" sz="1500" spc="-12" dirty="0">
                  <a:latin typeface="Bahnschrift" panose="020B0502040204020203" pitchFamily="34" charset="0"/>
                </a:rPr>
                <a:t>воды ужесточена ответственность за нарушения в водной сфере. </a:t>
              </a:r>
            </a:p>
            <a:p>
              <a:pPr algn="ctr">
                <a:spcAft>
                  <a:spcPts val="600"/>
                </a:spcAft>
              </a:pPr>
              <a:r>
                <a:rPr lang="ru-RU" sz="1500" spc="-12" dirty="0">
                  <a:latin typeface="Bahnschrift" panose="020B0502040204020203" pitchFamily="34" charset="0"/>
                </a:rPr>
                <a:t>Оперативные меры реагирования в вегетационный период </a:t>
              </a:r>
              <a:r>
                <a:rPr lang="ru-RU" sz="1500" b="1" spc="-12" dirty="0">
                  <a:latin typeface="Bahnschrift" panose="020B0502040204020203" pitchFamily="34" charset="0"/>
                </a:rPr>
                <a:t>для регулировки объемом водопользования</a:t>
              </a:r>
              <a:r>
                <a:rPr lang="ru-RU" sz="1500" spc="-12" dirty="0">
                  <a:latin typeface="Bahnschrift" panose="020B0502040204020203" pitchFamily="34" charset="0"/>
                </a:rPr>
                <a:t>. </a:t>
              </a:r>
            </a:p>
            <a:p>
              <a:pPr algn="ctr">
                <a:spcAft>
                  <a:spcPts val="600"/>
                </a:spcAft>
              </a:pPr>
              <a:r>
                <a:rPr lang="ru-RU" sz="1500" spc="-12" dirty="0">
                  <a:latin typeface="Bahnschrift" panose="020B0502040204020203" pitchFamily="34" charset="0"/>
                </a:rPr>
                <a:t>Орган регулирования проводит </a:t>
              </a:r>
              <a:r>
                <a:rPr lang="ru-RU" sz="1500" b="1" spc="-12" dirty="0">
                  <a:latin typeface="Bahnschrift" panose="020B0502040204020203" pitchFamily="34" charset="0"/>
                </a:rPr>
                <a:t>внеплановую проверку</a:t>
              </a:r>
              <a:r>
                <a:rPr lang="ru-RU" sz="1500" spc="-12" dirty="0">
                  <a:latin typeface="Bahnschrift" panose="020B0502040204020203" pitchFamily="34" charset="0"/>
                </a:rPr>
                <a:t> объектов без предварительного уведомления субъекта контроля и надзора и регистрации акта о назначении проверки с последующим его представлением в течение следующего рабочего дня в уполномоченный орган по правой статистике и специальным учетам.</a:t>
              </a:r>
              <a:endParaRPr lang="ru-RU" sz="1500" dirty="0">
                <a:latin typeface="Bahnschrift" panose="020B0502040204020203" pitchFamily="34" charset="0"/>
              </a:endParaRPr>
            </a:p>
          </p:txBody>
        </p:sp>
        <p:sp>
          <p:nvSpPr>
            <p:cNvPr id="33" name="Прямоугольник: скругленные углы 39">
              <a:extLst>
                <a:ext uri="{FF2B5EF4-FFF2-40B4-BE49-F238E27FC236}">
                  <a16:creationId xmlns:a16="http://schemas.microsoft.com/office/drawing/2014/main" id="{4E0A2024-1D59-5871-C30F-67D4D92229E5}"/>
                </a:ext>
              </a:extLst>
            </p:cNvPr>
            <p:cNvSpPr/>
            <p:nvPr/>
          </p:nvSpPr>
          <p:spPr>
            <a:xfrm>
              <a:off x="431392" y="1962418"/>
              <a:ext cx="4483414" cy="3053408"/>
            </a:xfrm>
            <a:prstGeom prst="roundRect">
              <a:avLst>
                <a:gd name="adj" fmla="val 4938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C00172-5CE2-3199-C787-B574A129BE7B}"/>
                </a:ext>
              </a:extLst>
            </p:cNvPr>
            <p:cNvSpPr txBox="1"/>
            <p:nvPr/>
          </p:nvSpPr>
          <p:spPr>
            <a:xfrm>
              <a:off x="962549" y="1614975"/>
              <a:ext cx="3421100" cy="5698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rgbClr val="0379B7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ОПЕРАТИВНЫЕ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rgbClr val="0379B7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МЕРЫ РЕАГИРОВАНИЯ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379B7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B20980-7B68-E06D-C72C-6780E7869DED}"/>
              </a:ext>
            </a:extLst>
          </p:cNvPr>
          <p:cNvSpPr txBox="1"/>
          <p:nvPr/>
        </p:nvSpPr>
        <p:spPr>
          <a:xfrm>
            <a:off x="5128271" y="4862160"/>
            <a:ext cx="183036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spc="-12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Открыты отделы бассейновых инспекций в каждом областном центре</a:t>
            </a:r>
            <a:endParaRPr lang="ru-RU" sz="15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49D108-A110-A189-7CB7-4EFA9A20D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894" y="1437011"/>
            <a:ext cx="601174" cy="601174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75F3F53-632B-7E01-6444-BD7570D5E4BE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8AAAFF-BE76-D54E-7282-3BE51EAD7ECB}"/>
              </a:ext>
            </a:extLst>
          </p:cNvPr>
          <p:cNvSpPr/>
          <p:nvPr/>
        </p:nvSpPr>
        <p:spPr>
          <a:xfrm>
            <a:off x="2462701" y="170960"/>
            <a:ext cx="727213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УСИЛЕНИЕ ПОЛНОМОЧИЙ БАССЕЙНОВЫХ ИНСПЕКЦИЙ </a:t>
            </a:r>
          </a:p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В СООТВЕТСТВИИ С ВОДНЫМ КОДЕКСОМ</a:t>
            </a:r>
          </a:p>
        </p:txBody>
      </p:sp>
    </p:spTree>
    <p:extLst>
      <p:ext uri="{BB962C8B-B14F-4D97-AF65-F5344CB8AC3E}">
        <p14:creationId xmlns:p14="http://schemas.microsoft.com/office/powerpoint/2010/main" val="78891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39">
            <a:extLst>
              <a:ext uri="{FF2B5EF4-FFF2-40B4-BE49-F238E27FC236}">
                <a16:creationId xmlns:a16="http://schemas.microsoft.com/office/drawing/2014/main" id="{8E9FA4BA-9C93-44EA-AB2D-FC04EA37CC75}"/>
              </a:ext>
            </a:extLst>
          </p:cNvPr>
          <p:cNvSpPr/>
          <p:nvPr/>
        </p:nvSpPr>
        <p:spPr>
          <a:xfrm>
            <a:off x="4777826" y="1037717"/>
            <a:ext cx="7255382" cy="5230299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44938-FBB9-4722-BAEA-70332F9268DB}"/>
              </a:ext>
            </a:extLst>
          </p:cNvPr>
          <p:cNvSpPr txBox="1"/>
          <p:nvPr/>
        </p:nvSpPr>
        <p:spPr>
          <a:xfrm>
            <a:off x="6611745" y="855199"/>
            <a:ext cx="3200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37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3C4D9-008E-4EDD-9A1D-A78E7F0E1931}"/>
              </a:ext>
            </a:extLst>
          </p:cNvPr>
          <p:cNvSpPr txBox="1"/>
          <p:nvPr/>
        </p:nvSpPr>
        <p:spPr>
          <a:xfrm>
            <a:off x="5310256" y="1051206"/>
            <a:ext cx="6848053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065" marR="5080" algn="l">
              <a:spcAft>
                <a:spcPts val="300"/>
              </a:spcAft>
              <a:tabLst>
                <a:tab pos="193675" algn="l"/>
              </a:tabLst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Строительство </a:t>
            </a:r>
            <a:r>
              <a:rPr kumimoji="0" lang="kk-KZ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20</a:t>
            </a:r>
            <a:r>
              <a:rPr kumimoji="0" lang="kk-KZ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новых водохранилищ</a:t>
            </a:r>
            <a:r>
              <a:rPr kumimoji="0" lang="kk-KZ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, р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еконструкция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kk-KZ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15</a:t>
            </a:r>
            <a:r>
              <a:rPr kumimoji="0" lang="kk-KZ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действующих водохранилищ</a:t>
            </a:r>
          </a:p>
          <a:p>
            <a:pPr marL="12065" marR="5080" algn="l">
              <a:spcAft>
                <a:spcPts val="300"/>
              </a:spcAft>
              <a:tabLst>
                <a:tab pos="193675" algn="l"/>
              </a:tabLst>
            </a:pPr>
            <a:r>
              <a:rPr lang="ru-RU" sz="1600" b="0" dirty="0">
                <a:latin typeface="Bahnschrift" panose="020B0502040204020203" pitchFamily="34" charset="0"/>
              </a:rPr>
              <a:t>Реконструкция и капительный ремонт </a:t>
            </a:r>
            <a:r>
              <a:rPr lang="en-US" sz="1600" b="0" dirty="0">
                <a:latin typeface="Bahnschrift" panose="020B0502040204020203" pitchFamily="34" charset="0"/>
              </a:rPr>
              <a:t> </a:t>
            </a:r>
            <a:r>
              <a:rPr lang="ru-RU" sz="1700" b="1" baseline="0" dirty="0">
                <a:latin typeface="Bahnschrift" panose="020B0502040204020203" pitchFamily="34" charset="0"/>
              </a:rPr>
              <a:t>14 450</a:t>
            </a:r>
            <a:r>
              <a:rPr lang="ru-RU" sz="1700" b="1" dirty="0">
                <a:latin typeface="Bahnschrift" panose="020B0502040204020203" pitchFamily="34" charset="0"/>
              </a:rPr>
              <a:t>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километров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оросительных каналов</a:t>
            </a:r>
            <a:endParaRPr lang="ru-RU" sz="1600" b="0" dirty="0">
              <a:solidFill>
                <a:prstClr val="black"/>
              </a:solidFill>
              <a:latin typeface="Bahnschrift" panose="020B0502040204020203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ru-RU" sz="1600" b="0" dirty="0">
                <a:solidFill>
                  <a:prstClr val="black"/>
                </a:solidFill>
                <a:latin typeface="Bahnschrift" panose="020B0502040204020203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одписание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дополнительных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3-х Соглашений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между Республикой Казахстан и сопредельными странами в области совместного управления и использовании трансграничных водных объектов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tabLst/>
              <a:defRPr/>
            </a:pPr>
            <a:r>
              <a:rPr lang="ru-RU" sz="1600" b="0" dirty="0">
                <a:solidFill>
                  <a:prstClr val="black"/>
                </a:solidFill>
                <a:latin typeface="Bahnschrift" panose="020B0502040204020203" pitchFamily="34" charset="0"/>
              </a:rPr>
              <a:t>У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величение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общей площади орошения сельскохозяйственных земель до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2,5 млн.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гектар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tabLst/>
              <a:defRPr/>
            </a:pPr>
            <a:r>
              <a:rPr lang="ru-RU" sz="1600" b="0" dirty="0">
                <a:solidFill>
                  <a:prstClr val="black"/>
                </a:solidFill>
                <a:latin typeface="Bahnschrift" panose="020B0502040204020203" pitchFamily="34" charset="0"/>
              </a:rPr>
              <a:t>В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недрение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передовых водосберегающих технологий в сельском хозяйстве до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Bahnschrift" panose="020B0502040204020203" pitchFamily="34" charset="0"/>
              </a:rPr>
              <a:t>4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50 тысяч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гектаров </a:t>
            </a:r>
            <a:r>
              <a:rPr lang="ru-RU" sz="1600" b="0" dirty="0">
                <a:solidFill>
                  <a:prstClr val="black"/>
                </a:solidFill>
                <a:latin typeface="Bahnschrift" panose="020B0502040204020203" pitchFamily="34" charset="0"/>
              </a:rPr>
              <a:t>в течении следующих трех лет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ru-RU" sz="1600" b="0" dirty="0">
                <a:solidFill>
                  <a:prstClr val="black"/>
                </a:solidFill>
                <a:latin typeface="Bahnschrift" panose="020B0502040204020203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роведение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цифровизации и автоматизации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водоучета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магистральных и межхозяйственных каналах</a:t>
            </a:r>
          </a:p>
          <a:p>
            <a:pPr>
              <a:spcAft>
                <a:spcPts val="300"/>
              </a:spcAft>
              <a:defRPr/>
            </a:pPr>
            <a:r>
              <a:rPr lang="ru-RU" sz="1700" dirty="0">
                <a:solidFill>
                  <a:prstClr val="black"/>
                </a:solidFill>
                <a:latin typeface="Bahnschrift" panose="020B0502040204020203" pitchFamily="34" charset="0"/>
              </a:rPr>
              <a:t>С</a:t>
            </a:r>
            <a:r>
              <a:rPr kumimoji="0" lang="ru-RU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оздание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Информационно-аналитического центра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водных ресурсов</a:t>
            </a:r>
          </a:p>
          <a:p>
            <a:pPr>
              <a:spcAft>
                <a:spcPts val="300"/>
              </a:spcAft>
              <a:defRPr/>
            </a:pPr>
            <a:r>
              <a:rPr lang="ru-RU" sz="1600" b="0" dirty="0">
                <a:solidFill>
                  <a:prstClr val="black"/>
                </a:solidFill>
                <a:latin typeface="Bahnschrift" panose="020B0502040204020203" pitchFamily="34" charset="0"/>
              </a:rPr>
              <a:t>Р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азвитие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интерактивной геоинформационной платформы по   водным ресурсам Республики Казахстан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hydro.gov.kz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ru-RU" sz="1600" b="0" dirty="0">
                <a:latin typeface="Bahnschrift" panose="020B0502040204020203" pitchFamily="34" charset="0"/>
              </a:rPr>
              <a:t>Р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азвитие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 цифрового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геосервиса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flood.gharysh.kz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по   моделированию и прогнозу паводков</a:t>
            </a:r>
          </a:p>
        </p:txBody>
      </p:sp>
      <p:sp>
        <p:nvSpPr>
          <p:cNvPr id="6" name="AutoShape 4" descr="Знак аварийной ситуации – Бесплатные иконки: безопас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29BFD01-64D5-4439-A716-E5CC1D99F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41" y="3056307"/>
            <a:ext cx="387925" cy="3879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D31059-9BFE-4692-BFE9-A20E34013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86" y="4662364"/>
            <a:ext cx="423631" cy="42363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228458D-6D2E-4B3D-A212-0529F3CAC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32" y="3620856"/>
            <a:ext cx="377876" cy="3778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952157-DA28-41E8-B456-FCD5B6FA40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24" y="4168937"/>
            <a:ext cx="391029" cy="3910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D74A74F-F9E7-4DDC-ADFA-D11A3799A5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26" y="5798924"/>
            <a:ext cx="391029" cy="39102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D81FC74-9F41-4A7F-8DAE-1258077BEAA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448" y="2429088"/>
            <a:ext cx="391029" cy="39102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E7C590-0D82-4815-B748-925765595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924" y="5190490"/>
            <a:ext cx="423631" cy="423631"/>
          </a:xfrm>
          <a:prstGeom prst="rect">
            <a:avLst/>
          </a:prstGeom>
        </p:spPr>
      </p:pic>
      <p:sp>
        <p:nvSpPr>
          <p:cNvPr id="2" name="Прямоугольник: скругленные углы 39">
            <a:extLst>
              <a:ext uri="{FF2B5EF4-FFF2-40B4-BE49-F238E27FC236}">
                <a16:creationId xmlns:a16="http://schemas.microsoft.com/office/drawing/2014/main" id="{8025FDDF-E6DC-4E3E-1837-A6FF7AC39D69}"/>
              </a:ext>
            </a:extLst>
          </p:cNvPr>
          <p:cNvSpPr/>
          <p:nvPr/>
        </p:nvSpPr>
        <p:spPr>
          <a:xfrm>
            <a:off x="177868" y="1037717"/>
            <a:ext cx="4455654" cy="5230293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7947B-95C6-5D2E-529F-1D782923D64E}"/>
              </a:ext>
            </a:extLst>
          </p:cNvPr>
          <p:cNvSpPr txBox="1"/>
          <p:nvPr/>
        </p:nvSpPr>
        <p:spPr>
          <a:xfrm>
            <a:off x="616993" y="1168997"/>
            <a:ext cx="4016529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ru-RU" sz="1600" b="0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Модернизация и развитие водохозяйственной инфраструктуры</a:t>
            </a:r>
          </a:p>
          <a:p>
            <a:pPr>
              <a:spcAft>
                <a:spcPts val="1800"/>
              </a:spcAft>
            </a:pPr>
            <a:r>
              <a:rPr lang="ru-RU" sz="1600" b="0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Повышение эффективности использования водных ресурсов</a:t>
            </a:r>
          </a:p>
          <a:p>
            <a:pPr>
              <a:spcAft>
                <a:spcPts val="1800"/>
              </a:spcAft>
            </a:pPr>
            <a:r>
              <a:rPr lang="ru-RU" sz="1600" b="0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Совершенствование информационно-аналитического обеспечения системы управления водными ресурсами</a:t>
            </a:r>
          </a:p>
          <a:p>
            <a:pPr>
              <a:spcAft>
                <a:spcPts val="1800"/>
              </a:spcAft>
            </a:pPr>
            <a:r>
              <a:rPr lang="ru-RU" sz="1600" b="0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Улучшение экологической обстановки</a:t>
            </a:r>
          </a:p>
          <a:p>
            <a:pPr>
              <a:spcAft>
                <a:spcPts val="1800"/>
              </a:spcAft>
            </a:pPr>
            <a:r>
              <a:rPr lang="ru-RU" sz="1600" b="0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Развитие трансграничного сотрудничества</a:t>
            </a:r>
          </a:p>
          <a:p>
            <a:pPr>
              <a:spcAft>
                <a:spcPts val="1800"/>
              </a:spcAft>
            </a:pPr>
            <a:r>
              <a:rPr lang="ru-RU" sz="1600" b="0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Совершенствование нормативно-правовой базы, обеспечение научно-методической документацией </a:t>
            </a:r>
          </a:p>
          <a:p>
            <a:pPr>
              <a:spcAft>
                <a:spcPts val="1800"/>
              </a:spcAft>
            </a:pPr>
            <a:r>
              <a:rPr lang="ru-RU" sz="1600" b="0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Кадровое обеспечение в водной сфере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A1632-40A8-D6A7-E0C0-1CC337C950A1}"/>
              </a:ext>
            </a:extLst>
          </p:cNvPr>
          <p:cNvSpPr txBox="1"/>
          <p:nvPr/>
        </p:nvSpPr>
        <p:spPr>
          <a:xfrm>
            <a:off x="1455795" y="877324"/>
            <a:ext cx="200244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37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379B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A0D16C-9A07-F61E-05D5-9507EFC3FC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7" y="3527353"/>
            <a:ext cx="372856" cy="3728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BDD286-F685-8E80-58CA-0F40022D97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4975" y="2011469"/>
            <a:ext cx="313743" cy="313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EEFA1C-BC4D-4FED-9A67-7B667FB8D56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3040" y="2854300"/>
            <a:ext cx="313743" cy="31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9B8008-DFCE-1302-D829-7E7A939B64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6214" y="5710730"/>
            <a:ext cx="313743" cy="3137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1FAE44-AAC0-ACFD-437E-F883F29CDA6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1583" y="4154145"/>
            <a:ext cx="313743" cy="31374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D6FE408-743E-AE7D-3BD2-94A12749EE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8889" y="4982306"/>
            <a:ext cx="313743" cy="31374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451AB-4993-C705-F2F9-0995CC90980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4975" y="1298117"/>
            <a:ext cx="313743" cy="313743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1368BB5-F953-8504-7433-0303D0F1460F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7A7811-6FEC-AD15-E563-E62FA76791D8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6B55615-2BE3-3A9D-1852-4D2D6DCA878D}"/>
              </a:ext>
            </a:extLst>
          </p:cNvPr>
          <p:cNvCxnSpPr>
            <a:cxnSpLocks/>
          </p:cNvCxnSpPr>
          <p:nvPr/>
        </p:nvCxnSpPr>
        <p:spPr>
          <a:xfrm>
            <a:off x="235024" y="2978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E70C6CA-1514-C645-4F1E-A6B99B06DBB2}"/>
              </a:ext>
            </a:extLst>
          </p:cNvPr>
          <p:cNvSpPr/>
          <p:nvPr/>
        </p:nvSpPr>
        <p:spPr>
          <a:xfrm>
            <a:off x="1306670" y="107209"/>
            <a:ext cx="953260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КОНЦЕПЦИЯ РАЗВИТИЯ СИСТЕМЫ УПРАВЛЕНИЯ ВОДНЫМИ РЕСУРСАМИ</a:t>
            </a:r>
            <a:r>
              <a:rPr lang="ru-RU" sz="2000" dirty="0"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 </a:t>
            </a:r>
            <a:r>
              <a:rPr lang="ru-RU" sz="2000" b="1" dirty="0">
                <a:effectLst/>
                <a:latin typeface="Bahnschrift" panose="020B0502040204020203" pitchFamily="34" charset="0"/>
                <a:ea typeface="SimSun" panose="02010600030101010101" pitchFamily="2" charset="-122"/>
              </a:rPr>
              <a:t>РЕСПУБЛИКИ КАЗАХСТАН НА 2024-2030 ГОДЫ</a:t>
            </a:r>
            <a:endParaRPr lang="ru-RU" sz="2800" b="1" spc="-15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71CD41-A323-315E-FF5C-D330E9A2ACBC}"/>
              </a:ext>
            </a:extLst>
          </p:cNvPr>
          <p:cNvSpPr/>
          <p:nvPr/>
        </p:nvSpPr>
        <p:spPr>
          <a:xfrm>
            <a:off x="0" y="6211469"/>
            <a:ext cx="12208878" cy="460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12" dirty="0">
                <a:solidFill>
                  <a:srgbClr val="C00000"/>
                </a:solidFill>
                <a:latin typeface="Bahnschrift" panose="020B0502040204020203" pitchFamily="34" charset="0"/>
              </a:rPr>
              <a:t>Обеспечит формирование и реализацию водной политики Казахстана</a:t>
            </a:r>
            <a:endParaRPr lang="en-US" sz="2000" b="1" spc="-12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3525B4-81CD-649F-3877-75DEBBCA134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928222" y="1798564"/>
            <a:ext cx="328643" cy="3286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A0146-846A-A78E-82C3-21201222B4C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928222" y="1265164"/>
            <a:ext cx="328643" cy="3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9806C-36A2-B1FC-5F00-9856B42A2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CA24E22-1E30-2839-74C7-7BE299DF788E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66AAC3-8AC6-9D50-D820-CAB718BA3859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67B2F-0826-6EF9-3C10-3943E116DC17}"/>
              </a:ext>
            </a:extLst>
          </p:cNvPr>
          <p:cNvSpPr txBox="1"/>
          <p:nvPr/>
        </p:nvSpPr>
        <p:spPr>
          <a:xfrm>
            <a:off x="8398278" y="1195981"/>
            <a:ext cx="3531070" cy="99501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7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2,4</a:t>
            </a:r>
            <a:r>
              <a:rPr lang="aa-ET" sz="3200" dirty="0">
                <a:latin typeface="Bahnschrift" panose="020B0502040204020203" pitchFamily="34" charset="0"/>
              </a:rPr>
              <a:t> </a:t>
            </a:r>
            <a:r>
              <a:rPr lang="aa-ET" sz="2133" dirty="0">
                <a:latin typeface="Bahnschrift" panose="020B0502040204020203" pitchFamily="34" charset="0"/>
              </a:rPr>
              <a:t>км</a:t>
            </a:r>
            <a:r>
              <a:rPr lang="aa-ET" sz="2133" baseline="30000" dirty="0">
                <a:latin typeface="Bahnschrift" panose="020B0502040204020203" pitchFamily="34" charset="0"/>
              </a:rPr>
              <a:t>3</a:t>
            </a:r>
            <a:endParaRPr lang="aa-ET" sz="3200" baseline="30000" dirty="0">
              <a:latin typeface="Bahnschrift" panose="020B0502040204020203" pitchFamily="34" charset="0"/>
            </a:endParaRPr>
          </a:p>
          <a:p>
            <a:pPr algn="ctr"/>
            <a:r>
              <a:rPr lang="ru-RU" sz="2133" dirty="0">
                <a:latin typeface="Bahnschrift" panose="020B0502040204020203" pitchFamily="34" charset="0"/>
              </a:rPr>
              <a:t>ОБЩИЙ ОБЪЕМ</a:t>
            </a:r>
            <a:endParaRPr lang="aa-ET" sz="2133" dirty="0">
              <a:latin typeface="Bahnschrift" panose="020B0502040204020203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F777A33-5E4D-D020-3C0D-91E0291216DF}"/>
              </a:ext>
            </a:extLst>
          </p:cNvPr>
          <p:cNvGrpSpPr/>
          <p:nvPr/>
        </p:nvGrpSpPr>
        <p:grpSpPr>
          <a:xfrm>
            <a:off x="126749" y="917470"/>
            <a:ext cx="8915398" cy="5124659"/>
            <a:chOff x="53554" y="699542"/>
            <a:chExt cx="7210796" cy="41764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EB879398-60AE-D39D-4A4C-415078880F71}"/>
                </a:ext>
              </a:extLst>
            </p:cNvPr>
            <p:cNvSpPr/>
            <p:nvPr/>
          </p:nvSpPr>
          <p:spPr>
            <a:xfrm>
              <a:off x="2972648" y="2456904"/>
              <a:ext cx="1572259" cy="1085549"/>
            </a:xfrm>
            <a:custGeom>
              <a:avLst/>
              <a:gdLst>
                <a:gd name="connsiteX0" fmla="*/ 677333 w 1537547"/>
                <a:gd name="connsiteY0" fmla="*/ 649 h 1043742"/>
                <a:gd name="connsiteX1" fmla="*/ 751840 w 1537547"/>
                <a:gd name="connsiteY1" fmla="*/ 75156 h 1043742"/>
                <a:gd name="connsiteX2" fmla="*/ 785707 w 1537547"/>
                <a:gd name="connsiteY2" fmla="*/ 115796 h 1043742"/>
                <a:gd name="connsiteX3" fmla="*/ 866987 w 1537547"/>
                <a:gd name="connsiteY3" fmla="*/ 183529 h 1043742"/>
                <a:gd name="connsiteX4" fmla="*/ 894080 w 1537547"/>
                <a:gd name="connsiteY4" fmla="*/ 210622 h 1043742"/>
                <a:gd name="connsiteX5" fmla="*/ 921173 w 1537547"/>
                <a:gd name="connsiteY5" fmla="*/ 217396 h 1043742"/>
                <a:gd name="connsiteX6" fmla="*/ 988907 w 1537547"/>
                <a:gd name="connsiteY6" fmla="*/ 237716 h 1043742"/>
                <a:gd name="connsiteX7" fmla="*/ 1076960 w 1537547"/>
                <a:gd name="connsiteY7" fmla="*/ 224169 h 1043742"/>
                <a:gd name="connsiteX8" fmla="*/ 1117600 w 1537547"/>
                <a:gd name="connsiteY8" fmla="*/ 197076 h 1043742"/>
                <a:gd name="connsiteX9" fmla="*/ 1151467 w 1537547"/>
                <a:gd name="connsiteY9" fmla="*/ 176756 h 1043742"/>
                <a:gd name="connsiteX10" fmla="*/ 1178560 w 1537547"/>
                <a:gd name="connsiteY10" fmla="*/ 183529 h 1043742"/>
                <a:gd name="connsiteX11" fmla="*/ 1205653 w 1537547"/>
                <a:gd name="connsiteY11" fmla="*/ 197076 h 1043742"/>
                <a:gd name="connsiteX12" fmla="*/ 1246293 w 1537547"/>
                <a:gd name="connsiteY12" fmla="*/ 183529 h 1043742"/>
                <a:gd name="connsiteX13" fmla="*/ 1293707 w 1537547"/>
                <a:gd name="connsiteY13" fmla="*/ 149662 h 1043742"/>
                <a:gd name="connsiteX14" fmla="*/ 1469813 w 1537547"/>
                <a:gd name="connsiteY14" fmla="*/ 169982 h 1043742"/>
                <a:gd name="connsiteX15" fmla="*/ 1496907 w 1537547"/>
                <a:gd name="connsiteY15" fmla="*/ 197076 h 1043742"/>
                <a:gd name="connsiteX16" fmla="*/ 1530773 w 1537547"/>
                <a:gd name="connsiteY16" fmla="*/ 251262 h 1043742"/>
                <a:gd name="connsiteX17" fmla="*/ 1537547 w 1537547"/>
                <a:gd name="connsiteY17" fmla="*/ 278356 h 1043742"/>
                <a:gd name="connsiteX18" fmla="*/ 1524000 w 1537547"/>
                <a:gd name="connsiteY18" fmla="*/ 318996 h 1043742"/>
                <a:gd name="connsiteX19" fmla="*/ 1490133 w 1537547"/>
                <a:gd name="connsiteY19" fmla="*/ 339316 h 1043742"/>
                <a:gd name="connsiteX20" fmla="*/ 1463040 w 1537547"/>
                <a:gd name="connsiteY20" fmla="*/ 346089 h 1043742"/>
                <a:gd name="connsiteX21" fmla="*/ 1368213 w 1537547"/>
                <a:gd name="connsiteY21" fmla="*/ 359636 h 1043742"/>
                <a:gd name="connsiteX22" fmla="*/ 1361440 w 1537547"/>
                <a:gd name="connsiteY22" fmla="*/ 461236 h 1043742"/>
                <a:gd name="connsiteX23" fmla="*/ 1368213 w 1537547"/>
                <a:gd name="connsiteY23" fmla="*/ 508649 h 1043742"/>
                <a:gd name="connsiteX24" fmla="*/ 1381760 w 1537547"/>
                <a:gd name="connsiteY24" fmla="*/ 583156 h 1043742"/>
                <a:gd name="connsiteX25" fmla="*/ 1395307 w 1537547"/>
                <a:gd name="connsiteY25" fmla="*/ 684756 h 1043742"/>
                <a:gd name="connsiteX26" fmla="*/ 1395307 w 1537547"/>
                <a:gd name="connsiteY26" fmla="*/ 1003102 h 1043742"/>
                <a:gd name="connsiteX27" fmla="*/ 1381760 w 1537547"/>
                <a:gd name="connsiteY27" fmla="*/ 1023422 h 1043742"/>
                <a:gd name="connsiteX28" fmla="*/ 1361440 w 1537547"/>
                <a:gd name="connsiteY28" fmla="*/ 1016649 h 1043742"/>
                <a:gd name="connsiteX29" fmla="*/ 1104053 w 1537547"/>
                <a:gd name="connsiteY29" fmla="*/ 1016649 h 1043742"/>
                <a:gd name="connsiteX30" fmla="*/ 1070187 w 1537547"/>
                <a:gd name="connsiteY30" fmla="*/ 1023422 h 1043742"/>
                <a:gd name="connsiteX31" fmla="*/ 1029547 w 1537547"/>
                <a:gd name="connsiteY31" fmla="*/ 1030196 h 1043742"/>
                <a:gd name="connsiteX32" fmla="*/ 1009227 w 1537547"/>
                <a:gd name="connsiteY32" fmla="*/ 1036969 h 1043742"/>
                <a:gd name="connsiteX33" fmla="*/ 819573 w 1537547"/>
                <a:gd name="connsiteY33" fmla="*/ 1043742 h 1043742"/>
                <a:gd name="connsiteX34" fmla="*/ 643467 w 1537547"/>
                <a:gd name="connsiteY34" fmla="*/ 1023422 h 1043742"/>
                <a:gd name="connsiteX35" fmla="*/ 623147 w 1537547"/>
                <a:gd name="connsiteY35" fmla="*/ 1009876 h 1043742"/>
                <a:gd name="connsiteX36" fmla="*/ 501227 w 1537547"/>
                <a:gd name="connsiteY36" fmla="*/ 1003102 h 1043742"/>
                <a:gd name="connsiteX37" fmla="*/ 474133 w 1537547"/>
                <a:gd name="connsiteY37" fmla="*/ 996329 h 1043742"/>
                <a:gd name="connsiteX38" fmla="*/ 413173 w 1537547"/>
                <a:gd name="connsiteY38" fmla="*/ 962462 h 1043742"/>
                <a:gd name="connsiteX39" fmla="*/ 386080 w 1537547"/>
                <a:gd name="connsiteY39" fmla="*/ 942142 h 1043742"/>
                <a:gd name="connsiteX40" fmla="*/ 338667 w 1537547"/>
                <a:gd name="connsiteY40" fmla="*/ 915049 h 1043742"/>
                <a:gd name="connsiteX41" fmla="*/ 318347 w 1537547"/>
                <a:gd name="connsiteY41" fmla="*/ 894729 h 1043742"/>
                <a:gd name="connsiteX42" fmla="*/ 291253 w 1537547"/>
                <a:gd name="connsiteY42" fmla="*/ 881182 h 1043742"/>
                <a:gd name="connsiteX43" fmla="*/ 196427 w 1537547"/>
                <a:gd name="connsiteY43" fmla="*/ 847316 h 1043742"/>
                <a:gd name="connsiteX44" fmla="*/ 128693 w 1537547"/>
                <a:gd name="connsiteY44" fmla="*/ 813449 h 1043742"/>
                <a:gd name="connsiteX45" fmla="*/ 101600 w 1537547"/>
                <a:gd name="connsiteY45" fmla="*/ 806676 h 1043742"/>
                <a:gd name="connsiteX46" fmla="*/ 67733 w 1537547"/>
                <a:gd name="connsiteY46" fmla="*/ 786356 h 1043742"/>
                <a:gd name="connsiteX47" fmla="*/ 27093 w 1537547"/>
                <a:gd name="connsiteY47" fmla="*/ 759262 h 1043742"/>
                <a:gd name="connsiteX48" fmla="*/ 0 w 1537547"/>
                <a:gd name="connsiteY48" fmla="*/ 752489 h 1043742"/>
                <a:gd name="connsiteX49" fmla="*/ 6773 w 1537547"/>
                <a:gd name="connsiteY49" fmla="*/ 711849 h 1043742"/>
                <a:gd name="connsiteX50" fmla="*/ 81280 w 1537547"/>
                <a:gd name="connsiteY50" fmla="*/ 671209 h 1043742"/>
                <a:gd name="connsiteX51" fmla="*/ 115147 w 1537547"/>
                <a:gd name="connsiteY51" fmla="*/ 650889 h 1043742"/>
                <a:gd name="connsiteX52" fmla="*/ 209973 w 1537547"/>
                <a:gd name="connsiteY52" fmla="*/ 596702 h 1043742"/>
                <a:gd name="connsiteX53" fmla="*/ 203200 w 1537547"/>
                <a:gd name="connsiteY53" fmla="*/ 522196 h 1043742"/>
                <a:gd name="connsiteX54" fmla="*/ 176107 w 1537547"/>
                <a:gd name="connsiteY54" fmla="*/ 515422 h 1043742"/>
                <a:gd name="connsiteX55" fmla="*/ 223520 w 1537547"/>
                <a:gd name="connsiteY55" fmla="*/ 468009 h 1043742"/>
                <a:gd name="connsiteX56" fmla="*/ 264160 w 1537547"/>
                <a:gd name="connsiteY56" fmla="*/ 454462 h 1043742"/>
                <a:gd name="connsiteX57" fmla="*/ 304800 w 1537547"/>
                <a:gd name="connsiteY57" fmla="*/ 386729 h 1043742"/>
                <a:gd name="connsiteX58" fmla="*/ 277707 w 1537547"/>
                <a:gd name="connsiteY58" fmla="*/ 332542 h 1043742"/>
                <a:gd name="connsiteX59" fmla="*/ 298027 w 1537547"/>
                <a:gd name="connsiteY59" fmla="*/ 312222 h 1043742"/>
                <a:gd name="connsiteX60" fmla="*/ 508000 w 1537547"/>
                <a:gd name="connsiteY60" fmla="*/ 271582 h 1043742"/>
                <a:gd name="connsiteX61" fmla="*/ 596053 w 1537547"/>
                <a:gd name="connsiteY61" fmla="*/ 210622 h 1043742"/>
                <a:gd name="connsiteX62" fmla="*/ 616373 w 1537547"/>
                <a:gd name="connsiteY62" fmla="*/ 183529 h 1043742"/>
                <a:gd name="connsiteX63" fmla="*/ 657013 w 1537547"/>
                <a:gd name="connsiteY63" fmla="*/ 75156 h 1043742"/>
                <a:gd name="connsiteX64" fmla="*/ 663787 w 1537547"/>
                <a:gd name="connsiteY64" fmla="*/ 41289 h 1043742"/>
                <a:gd name="connsiteX65" fmla="*/ 677333 w 1537547"/>
                <a:gd name="connsiteY65" fmla="*/ 649 h 104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37547" h="1043742">
                  <a:moveTo>
                    <a:pt x="677333" y="649"/>
                  </a:moveTo>
                  <a:cubicBezTo>
                    <a:pt x="692008" y="6293"/>
                    <a:pt x="660084" y="-16600"/>
                    <a:pt x="751840" y="75156"/>
                  </a:cubicBezTo>
                  <a:cubicBezTo>
                    <a:pt x="764309" y="87625"/>
                    <a:pt x="773238" y="103327"/>
                    <a:pt x="785707" y="115796"/>
                  </a:cubicBezTo>
                  <a:cubicBezTo>
                    <a:pt x="884132" y="214221"/>
                    <a:pt x="803880" y="128311"/>
                    <a:pt x="866987" y="183529"/>
                  </a:cubicBezTo>
                  <a:cubicBezTo>
                    <a:pt x="876599" y="191939"/>
                    <a:pt x="883250" y="203853"/>
                    <a:pt x="894080" y="210622"/>
                  </a:cubicBezTo>
                  <a:cubicBezTo>
                    <a:pt x="901974" y="215556"/>
                    <a:pt x="912342" y="214452"/>
                    <a:pt x="921173" y="217396"/>
                  </a:cubicBezTo>
                  <a:cubicBezTo>
                    <a:pt x="988002" y="239672"/>
                    <a:pt x="922028" y="224339"/>
                    <a:pt x="988907" y="237716"/>
                  </a:cubicBezTo>
                  <a:cubicBezTo>
                    <a:pt x="998867" y="236720"/>
                    <a:pt x="1055528" y="236075"/>
                    <a:pt x="1076960" y="224169"/>
                  </a:cubicBezTo>
                  <a:cubicBezTo>
                    <a:pt x="1091192" y="216262"/>
                    <a:pt x="1103864" y="205817"/>
                    <a:pt x="1117600" y="197076"/>
                  </a:cubicBezTo>
                  <a:cubicBezTo>
                    <a:pt x="1128707" y="190008"/>
                    <a:pt x="1151467" y="176756"/>
                    <a:pt x="1151467" y="176756"/>
                  </a:cubicBezTo>
                  <a:cubicBezTo>
                    <a:pt x="1160498" y="179014"/>
                    <a:pt x="1169844" y="180260"/>
                    <a:pt x="1178560" y="183529"/>
                  </a:cubicBezTo>
                  <a:cubicBezTo>
                    <a:pt x="1188014" y="187074"/>
                    <a:pt x="1195556" y="197076"/>
                    <a:pt x="1205653" y="197076"/>
                  </a:cubicBezTo>
                  <a:cubicBezTo>
                    <a:pt x="1219932" y="197076"/>
                    <a:pt x="1233035" y="188832"/>
                    <a:pt x="1246293" y="183529"/>
                  </a:cubicBezTo>
                  <a:cubicBezTo>
                    <a:pt x="1276011" y="171641"/>
                    <a:pt x="1271885" y="171484"/>
                    <a:pt x="1293707" y="149662"/>
                  </a:cubicBezTo>
                  <a:cubicBezTo>
                    <a:pt x="1352409" y="156435"/>
                    <a:pt x="1412267" y="156554"/>
                    <a:pt x="1469813" y="169982"/>
                  </a:cubicBezTo>
                  <a:cubicBezTo>
                    <a:pt x="1482251" y="172884"/>
                    <a:pt x="1488496" y="187464"/>
                    <a:pt x="1496907" y="197076"/>
                  </a:cubicBezTo>
                  <a:cubicBezTo>
                    <a:pt x="1510894" y="213061"/>
                    <a:pt x="1523262" y="231232"/>
                    <a:pt x="1530773" y="251262"/>
                  </a:cubicBezTo>
                  <a:cubicBezTo>
                    <a:pt x="1534042" y="259979"/>
                    <a:pt x="1535289" y="269325"/>
                    <a:pt x="1537547" y="278356"/>
                  </a:cubicBezTo>
                  <a:cubicBezTo>
                    <a:pt x="1533031" y="291903"/>
                    <a:pt x="1532767" y="307725"/>
                    <a:pt x="1524000" y="318996"/>
                  </a:cubicBezTo>
                  <a:cubicBezTo>
                    <a:pt x="1515917" y="329388"/>
                    <a:pt x="1502163" y="333969"/>
                    <a:pt x="1490133" y="339316"/>
                  </a:cubicBezTo>
                  <a:cubicBezTo>
                    <a:pt x="1481626" y="343097"/>
                    <a:pt x="1471991" y="343532"/>
                    <a:pt x="1463040" y="346089"/>
                  </a:cubicBezTo>
                  <a:cubicBezTo>
                    <a:pt x="1408311" y="361725"/>
                    <a:pt x="1487380" y="348802"/>
                    <a:pt x="1368213" y="359636"/>
                  </a:cubicBezTo>
                  <a:cubicBezTo>
                    <a:pt x="1328231" y="399618"/>
                    <a:pt x="1347006" y="369820"/>
                    <a:pt x="1361440" y="461236"/>
                  </a:cubicBezTo>
                  <a:cubicBezTo>
                    <a:pt x="1363930" y="477005"/>
                    <a:pt x="1365588" y="492901"/>
                    <a:pt x="1368213" y="508649"/>
                  </a:cubicBezTo>
                  <a:cubicBezTo>
                    <a:pt x="1374205" y="544600"/>
                    <a:pt x="1377240" y="544738"/>
                    <a:pt x="1381760" y="583156"/>
                  </a:cubicBezTo>
                  <a:cubicBezTo>
                    <a:pt x="1393606" y="683854"/>
                    <a:pt x="1380905" y="627152"/>
                    <a:pt x="1395307" y="684756"/>
                  </a:cubicBezTo>
                  <a:cubicBezTo>
                    <a:pt x="1400421" y="802375"/>
                    <a:pt x="1408433" y="884968"/>
                    <a:pt x="1395307" y="1003102"/>
                  </a:cubicBezTo>
                  <a:cubicBezTo>
                    <a:pt x="1394408" y="1011193"/>
                    <a:pt x="1386276" y="1016649"/>
                    <a:pt x="1381760" y="1023422"/>
                  </a:cubicBezTo>
                  <a:cubicBezTo>
                    <a:pt x="1374987" y="1021164"/>
                    <a:pt x="1368305" y="1018610"/>
                    <a:pt x="1361440" y="1016649"/>
                  </a:cubicBezTo>
                  <a:cubicBezTo>
                    <a:pt x="1271356" y="990912"/>
                    <a:pt x="1248662" y="1012396"/>
                    <a:pt x="1104053" y="1016649"/>
                  </a:cubicBezTo>
                  <a:lnTo>
                    <a:pt x="1070187" y="1023422"/>
                  </a:lnTo>
                  <a:cubicBezTo>
                    <a:pt x="1056675" y="1025879"/>
                    <a:pt x="1042954" y="1027217"/>
                    <a:pt x="1029547" y="1030196"/>
                  </a:cubicBezTo>
                  <a:cubicBezTo>
                    <a:pt x="1022577" y="1031745"/>
                    <a:pt x="1016352" y="1036509"/>
                    <a:pt x="1009227" y="1036969"/>
                  </a:cubicBezTo>
                  <a:cubicBezTo>
                    <a:pt x="946100" y="1041042"/>
                    <a:pt x="882791" y="1041484"/>
                    <a:pt x="819573" y="1043742"/>
                  </a:cubicBezTo>
                  <a:cubicBezTo>
                    <a:pt x="760871" y="1036969"/>
                    <a:pt x="701699" y="1033462"/>
                    <a:pt x="643467" y="1023422"/>
                  </a:cubicBezTo>
                  <a:cubicBezTo>
                    <a:pt x="635445" y="1022039"/>
                    <a:pt x="631206" y="1011027"/>
                    <a:pt x="623147" y="1009876"/>
                  </a:cubicBezTo>
                  <a:cubicBezTo>
                    <a:pt x="582853" y="1004120"/>
                    <a:pt x="541867" y="1005360"/>
                    <a:pt x="501227" y="1003102"/>
                  </a:cubicBezTo>
                  <a:cubicBezTo>
                    <a:pt x="492196" y="1000844"/>
                    <a:pt x="482459" y="1000492"/>
                    <a:pt x="474133" y="996329"/>
                  </a:cubicBezTo>
                  <a:cubicBezTo>
                    <a:pt x="380956" y="949742"/>
                    <a:pt x="469372" y="981197"/>
                    <a:pt x="413173" y="962462"/>
                  </a:cubicBezTo>
                  <a:cubicBezTo>
                    <a:pt x="404142" y="955689"/>
                    <a:pt x="395653" y="948125"/>
                    <a:pt x="386080" y="942142"/>
                  </a:cubicBezTo>
                  <a:cubicBezTo>
                    <a:pt x="359576" y="925577"/>
                    <a:pt x="361043" y="933696"/>
                    <a:pt x="338667" y="915049"/>
                  </a:cubicBezTo>
                  <a:cubicBezTo>
                    <a:pt x="331308" y="908917"/>
                    <a:pt x="326142" y="900297"/>
                    <a:pt x="318347" y="894729"/>
                  </a:cubicBezTo>
                  <a:cubicBezTo>
                    <a:pt x="310130" y="888860"/>
                    <a:pt x="300445" y="885360"/>
                    <a:pt x="291253" y="881182"/>
                  </a:cubicBezTo>
                  <a:cubicBezTo>
                    <a:pt x="215846" y="846906"/>
                    <a:pt x="272692" y="872737"/>
                    <a:pt x="196427" y="847316"/>
                  </a:cubicBezTo>
                  <a:cubicBezTo>
                    <a:pt x="120725" y="822082"/>
                    <a:pt x="205049" y="847384"/>
                    <a:pt x="128693" y="813449"/>
                  </a:cubicBezTo>
                  <a:cubicBezTo>
                    <a:pt x="120186" y="809668"/>
                    <a:pt x="110631" y="808934"/>
                    <a:pt x="101600" y="806676"/>
                  </a:cubicBezTo>
                  <a:cubicBezTo>
                    <a:pt x="90311" y="799903"/>
                    <a:pt x="78840" y="793424"/>
                    <a:pt x="67733" y="786356"/>
                  </a:cubicBezTo>
                  <a:cubicBezTo>
                    <a:pt x="53997" y="777615"/>
                    <a:pt x="42888" y="763211"/>
                    <a:pt x="27093" y="759262"/>
                  </a:cubicBezTo>
                  <a:lnTo>
                    <a:pt x="0" y="752489"/>
                  </a:lnTo>
                  <a:cubicBezTo>
                    <a:pt x="2258" y="738942"/>
                    <a:pt x="-1103" y="723100"/>
                    <a:pt x="6773" y="711849"/>
                  </a:cubicBezTo>
                  <a:cubicBezTo>
                    <a:pt x="22946" y="688745"/>
                    <a:pt x="58124" y="682787"/>
                    <a:pt x="81280" y="671209"/>
                  </a:cubicBezTo>
                  <a:cubicBezTo>
                    <a:pt x="93055" y="665321"/>
                    <a:pt x="103372" y="656777"/>
                    <a:pt x="115147" y="650889"/>
                  </a:cubicBezTo>
                  <a:cubicBezTo>
                    <a:pt x="202164" y="607380"/>
                    <a:pt x="123997" y="658114"/>
                    <a:pt x="209973" y="596702"/>
                  </a:cubicBezTo>
                  <a:cubicBezTo>
                    <a:pt x="229372" y="567605"/>
                    <a:pt x="237868" y="566770"/>
                    <a:pt x="203200" y="522196"/>
                  </a:cubicBezTo>
                  <a:cubicBezTo>
                    <a:pt x="197485" y="514848"/>
                    <a:pt x="185138" y="517680"/>
                    <a:pt x="176107" y="515422"/>
                  </a:cubicBezTo>
                  <a:cubicBezTo>
                    <a:pt x="191633" y="492132"/>
                    <a:pt x="194021" y="484099"/>
                    <a:pt x="223520" y="468009"/>
                  </a:cubicBezTo>
                  <a:cubicBezTo>
                    <a:pt x="236056" y="461171"/>
                    <a:pt x="264160" y="454462"/>
                    <a:pt x="264160" y="454462"/>
                  </a:cubicBezTo>
                  <a:cubicBezTo>
                    <a:pt x="273837" y="441560"/>
                    <a:pt x="305903" y="402171"/>
                    <a:pt x="304800" y="386729"/>
                  </a:cubicBezTo>
                  <a:cubicBezTo>
                    <a:pt x="303361" y="366586"/>
                    <a:pt x="277707" y="332542"/>
                    <a:pt x="277707" y="332542"/>
                  </a:cubicBezTo>
                  <a:cubicBezTo>
                    <a:pt x="284480" y="325769"/>
                    <a:pt x="290364" y="317969"/>
                    <a:pt x="298027" y="312222"/>
                  </a:cubicBezTo>
                  <a:cubicBezTo>
                    <a:pt x="362583" y="263805"/>
                    <a:pt x="408501" y="283063"/>
                    <a:pt x="508000" y="271582"/>
                  </a:cubicBezTo>
                  <a:cubicBezTo>
                    <a:pt x="540095" y="255535"/>
                    <a:pt x="573074" y="241260"/>
                    <a:pt x="596053" y="210622"/>
                  </a:cubicBezTo>
                  <a:cubicBezTo>
                    <a:pt x="602826" y="201591"/>
                    <a:pt x="611324" y="193626"/>
                    <a:pt x="616373" y="183529"/>
                  </a:cubicBezTo>
                  <a:cubicBezTo>
                    <a:pt x="624590" y="167095"/>
                    <a:pt x="649977" y="100956"/>
                    <a:pt x="657013" y="75156"/>
                  </a:cubicBezTo>
                  <a:cubicBezTo>
                    <a:pt x="660042" y="64049"/>
                    <a:pt x="659745" y="52069"/>
                    <a:pt x="663787" y="41289"/>
                  </a:cubicBezTo>
                  <a:cubicBezTo>
                    <a:pt x="668914" y="27616"/>
                    <a:pt x="662658" y="-4995"/>
                    <a:pt x="677333" y="649"/>
                  </a:cubicBez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33">
                <a:latin typeface="Bahnschrift" panose="020B0502040204020203" pitchFamily="34" charset="0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456C521-583A-4B66-6A34-5293A91B7476}"/>
                </a:ext>
              </a:extLst>
            </p:cNvPr>
            <p:cNvSpPr/>
            <p:nvPr/>
          </p:nvSpPr>
          <p:spPr>
            <a:xfrm>
              <a:off x="3696865" y="1927833"/>
              <a:ext cx="2037868" cy="1567208"/>
            </a:xfrm>
            <a:custGeom>
              <a:avLst/>
              <a:gdLst>
                <a:gd name="connsiteX0" fmla="*/ 1375 w 2020468"/>
                <a:gd name="connsiteY0" fmla="*/ 536001 h 1531681"/>
                <a:gd name="connsiteX1" fmla="*/ 55562 w 2020468"/>
                <a:gd name="connsiteY1" fmla="*/ 461494 h 1531681"/>
                <a:gd name="connsiteX2" fmla="*/ 69108 w 2020468"/>
                <a:gd name="connsiteY2" fmla="*/ 441174 h 1531681"/>
                <a:gd name="connsiteX3" fmla="*/ 102975 w 2020468"/>
                <a:gd name="connsiteY3" fmla="*/ 427628 h 1531681"/>
                <a:gd name="connsiteX4" fmla="*/ 116522 w 2020468"/>
                <a:gd name="connsiteY4" fmla="*/ 407308 h 1531681"/>
                <a:gd name="connsiteX5" fmla="*/ 136842 w 2020468"/>
                <a:gd name="connsiteY5" fmla="*/ 393761 h 1531681"/>
                <a:gd name="connsiteX6" fmla="*/ 143615 w 2020468"/>
                <a:gd name="connsiteY6" fmla="*/ 373441 h 1531681"/>
                <a:gd name="connsiteX7" fmla="*/ 163935 w 2020468"/>
                <a:gd name="connsiteY7" fmla="*/ 353121 h 1531681"/>
                <a:gd name="connsiteX8" fmla="*/ 177482 w 2020468"/>
                <a:gd name="connsiteY8" fmla="*/ 332801 h 1531681"/>
                <a:gd name="connsiteX9" fmla="*/ 245215 w 2020468"/>
                <a:gd name="connsiteY9" fmla="*/ 278614 h 1531681"/>
                <a:gd name="connsiteX10" fmla="*/ 279082 w 2020468"/>
                <a:gd name="connsiteY10" fmla="*/ 271841 h 1531681"/>
                <a:gd name="connsiteX11" fmla="*/ 340042 w 2020468"/>
                <a:gd name="connsiteY11" fmla="*/ 285388 h 1531681"/>
                <a:gd name="connsiteX12" fmla="*/ 360362 w 2020468"/>
                <a:gd name="connsiteY12" fmla="*/ 305708 h 1531681"/>
                <a:gd name="connsiteX13" fmla="*/ 380682 w 2020468"/>
                <a:gd name="connsiteY13" fmla="*/ 359894 h 1531681"/>
                <a:gd name="connsiteX14" fmla="*/ 387455 w 2020468"/>
                <a:gd name="connsiteY14" fmla="*/ 380214 h 1531681"/>
                <a:gd name="connsiteX15" fmla="*/ 434868 w 2020468"/>
                <a:gd name="connsiteY15" fmla="*/ 400534 h 1531681"/>
                <a:gd name="connsiteX16" fmla="*/ 455188 w 2020468"/>
                <a:gd name="connsiteY16" fmla="*/ 414081 h 1531681"/>
                <a:gd name="connsiteX17" fmla="*/ 482282 w 2020468"/>
                <a:gd name="connsiteY17" fmla="*/ 420854 h 1531681"/>
                <a:gd name="connsiteX18" fmla="*/ 529695 w 2020468"/>
                <a:gd name="connsiteY18" fmla="*/ 434401 h 1531681"/>
                <a:gd name="connsiteX19" fmla="*/ 550015 w 2020468"/>
                <a:gd name="connsiteY19" fmla="*/ 447948 h 1531681"/>
                <a:gd name="connsiteX20" fmla="*/ 610975 w 2020468"/>
                <a:gd name="connsiteY20" fmla="*/ 420854 h 1531681"/>
                <a:gd name="connsiteX21" fmla="*/ 624522 w 2020468"/>
                <a:gd name="connsiteY21" fmla="*/ 400534 h 1531681"/>
                <a:gd name="connsiteX22" fmla="*/ 638068 w 2020468"/>
                <a:gd name="connsiteY22" fmla="*/ 353121 h 1531681"/>
                <a:gd name="connsiteX23" fmla="*/ 658388 w 2020468"/>
                <a:gd name="connsiteY23" fmla="*/ 326028 h 1531681"/>
                <a:gd name="connsiteX24" fmla="*/ 671935 w 2020468"/>
                <a:gd name="connsiteY24" fmla="*/ 305708 h 1531681"/>
                <a:gd name="connsiteX25" fmla="*/ 692255 w 2020468"/>
                <a:gd name="connsiteY25" fmla="*/ 298934 h 1531681"/>
                <a:gd name="connsiteX26" fmla="*/ 719348 w 2020468"/>
                <a:gd name="connsiteY26" fmla="*/ 278614 h 1531681"/>
                <a:gd name="connsiteX27" fmla="*/ 753215 w 2020468"/>
                <a:gd name="connsiteY27" fmla="*/ 244748 h 1531681"/>
                <a:gd name="connsiteX28" fmla="*/ 807402 w 2020468"/>
                <a:gd name="connsiteY28" fmla="*/ 204108 h 1531681"/>
                <a:gd name="connsiteX29" fmla="*/ 848042 w 2020468"/>
                <a:gd name="connsiteY29" fmla="*/ 156694 h 1531681"/>
                <a:gd name="connsiteX30" fmla="*/ 915775 w 2020468"/>
                <a:gd name="connsiteY30" fmla="*/ 116054 h 1531681"/>
                <a:gd name="connsiteX31" fmla="*/ 936095 w 2020468"/>
                <a:gd name="connsiteY31" fmla="*/ 102508 h 1531681"/>
                <a:gd name="connsiteX32" fmla="*/ 956415 w 2020468"/>
                <a:gd name="connsiteY32" fmla="*/ 95734 h 1531681"/>
                <a:gd name="connsiteX33" fmla="*/ 1024148 w 2020468"/>
                <a:gd name="connsiteY33" fmla="*/ 68641 h 1531681"/>
                <a:gd name="connsiteX34" fmla="*/ 1064788 w 2020468"/>
                <a:gd name="connsiteY34" fmla="*/ 55094 h 1531681"/>
                <a:gd name="connsiteX35" fmla="*/ 1085108 w 2020468"/>
                <a:gd name="connsiteY35" fmla="*/ 34774 h 1531681"/>
                <a:gd name="connsiteX36" fmla="*/ 1159615 w 2020468"/>
                <a:gd name="connsiteY36" fmla="*/ 14454 h 1531681"/>
                <a:gd name="connsiteX37" fmla="*/ 1186708 w 2020468"/>
                <a:gd name="connsiteY37" fmla="*/ 908 h 1531681"/>
                <a:gd name="connsiteX38" fmla="*/ 1200255 w 2020468"/>
                <a:gd name="connsiteY38" fmla="*/ 34774 h 1531681"/>
                <a:gd name="connsiteX39" fmla="*/ 1207028 w 2020468"/>
                <a:gd name="connsiteY39" fmla="*/ 116054 h 1531681"/>
                <a:gd name="connsiteX40" fmla="*/ 1220575 w 2020468"/>
                <a:gd name="connsiteY40" fmla="*/ 143148 h 1531681"/>
                <a:gd name="connsiteX41" fmla="*/ 1301855 w 2020468"/>
                <a:gd name="connsiteY41" fmla="*/ 210881 h 1531681"/>
                <a:gd name="connsiteX42" fmla="*/ 1322175 w 2020468"/>
                <a:gd name="connsiteY42" fmla="*/ 231201 h 1531681"/>
                <a:gd name="connsiteX43" fmla="*/ 1383135 w 2020468"/>
                <a:gd name="connsiteY43" fmla="*/ 251521 h 1531681"/>
                <a:gd name="connsiteX44" fmla="*/ 1410228 w 2020468"/>
                <a:gd name="connsiteY44" fmla="*/ 285388 h 1531681"/>
                <a:gd name="connsiteX45" fmla="*/ 1430548 w 2020468"/>
                <a:gd name="connsiteY45" fmla="*/ 298934 h 1531681"/>
                <a:gd name="connsiteX46" fmla="*/ 1444095 w 2020468"/>
                <a:gd name="connsiteY46" fmla="*/ 319254 h 1531681"/>
                <a:gd name="connsiteX47" fmla="*/ 1545695 w 2020468"/>
                <a:gd name="connsiteY47" fmla="*/ 380214 h 1531681"/>
                <a:gd name="connsiteX48" fmla="*/ 1660842 w 2020468"/>
                <a:gd name="connsiteY48" fmla="*/ 414081 h 1531681"/>
                <a:gd name="connsiteX49" fmla="*/ 1721802 w 2020468"/>
                <a:gd name="connsiteY49" fmla="*/ 386988 h 1531681"/>
                <a:gd name="connsiteX50" fmla="*/ 1789535 w 2020468"/>
                <a:gd name="connsiteY50" fmla="*/ 326028 h 1531681"/>
                <a:gd name="connsiteX51" fmla="*/ 1803082 w 2020468"/>
                <a:gd name="connsiteY51" fmla="*/ 305708 h 1531681"/>
                <a:gd name="connsiteX52" fmla="*/ 1836948 w 2020468"/>
                <a:gd name="connsiteY52" fmla="*/ 278614 h 1531681"/>
                <a:gd name="connsiteX53" fmla="*/ 1897908 w 2020468"/>
                <a:gd name="connsiteY53" fmla="*/ 258294 h 1531681"/>
                <a:gd name="connsiteX54" fmla="*/ 1931775 w 2020468"/>
                <a:gd name="connsiteY54" fmla="*/ 278614 h 1531681"/>
                <a:gd name="connsiteX55" fmla="*/ 1952095 w 2020468"/>
                <a:gd name="connsiteY55" fmla="*/ 326028 h 1531681"/>
                <a:gd name="connsiteX56" fmla="*/ 1925002 w 2020468"/>
                <a:gd name="connsiteY56" fmla="*/ 407308 h 1531681"/>
                <a:gd name="connsiteX57" fmla="*/ 1904682 w 2020468"/>
                <a:gd name="connsiteY57" fmla="*/ 420854 h 1531681"/>
                <a:gd name="connsiteX58" fmla="*/ 1891135 w 2020468"/>
                <a:gd name="connsiteY58" fmla="*/ 441174 h 1531681"/>
                <a:gd name="connsiteX59" fmla="*/ 1870815 w 2020468"/>
                <a:gd name="connsiteY59" fmla="*/ 454721 h 1531681"/>
                <a:gd name="connsiteX60" fmla="*/ 1864042 w 2020468"/>
                <a:gd name="connsiteY60" fmla="*/ 481814 h 1531681"/>
                <a:gd name="connsiteX61" fmla="*/ 1884362 w 2020468"/>
                <a:gd name="connsiteY61" fmla="*/ 495361 h 1531681"/>
                <a:gd name="connsiteX62" fmla="*/ 1897908 w 2020468"/>
                <a:gd name="connsiteY62" fmla="*/ 536001 h 1531681"/>
                <a:gd name="connsiteX63" fmla="*/ 1877588 w 2020468"/>
                <a:gd name="connsiteY63" fmla="*/ 610508 h 1531681"/>
                <a:gd name="connsiteX64" fmla="*/ 1870815 w 2020468"/>
                <a:gd name="connsiteY64" fmla="*/ 630828 h 1531681"/>
                <a:gd name="connsiteX65" fmla="*/ 1884362 w 2020468"/>
                <a:gd name="connsiteY65" fmla="*/ 725654 h 1531681"/>
                <a:gd name="connsiteX66" fmla="*/ 1918228 w 2020468"/>
                <a:gd name="connsiteY66" fmla="*/ 779841 h 1531681"/>
                <a:gd name="connsiteX67" fmla="*/ 1925002 w 2020468"/>
                <a:gd name="connsiteY67" fmla="*/ 813708 h 1531681"/>
                <a:gd name="connsiteX68" fmla="*/ 1884362 w 2020468"/>
                <a:gd name="connsiteY68" fmla="*/ 908534 h 1531681"/>
                <a:gd name="connsiteX69" fmla="*/ 1877588 w 2020468"/>
                <a:gd name="connsiteY69" fmla="*/ 928854 h 1531681"/>
                <a:gd name="connsiteX70" fmla="*/ 1918228 w 2020468"/>
                <a:gd name="connsiteY70" fmla="*/ 962721 h 1531681"/>
                <a:gd name="connsiteX71" fmla="*/ 1897908 w 2020468"/>
                <a:gd name="connsiteY71" fmla="*/ 1044001 h 1531681"/>
                <a:gd name="connsiteX72" fmla="*/ 1884362 w 2020468"/>
                <a:gd name="connsiteY72" fmla="*/ 1118508 h 1531681"/>
                <a:gd name="connsiteX73" fmla="*/ 1897908 w 2020468"/>
                <a:gd name="connsiteY73" fmla="*/ 1138828 h 1531681"/>
                <a:gd name="connsiteX74" fmla="*/ 1904682 w 2020468"/>
                <a:gd name="connsiteY74" fmla="*/ 1186241 h 1531681"/>
                <a:gd name="connsiteX75" fmla="*/ 1925002 w 2020468"/>
                <a:gd name="connsiteY75" fmla="*/ 1199788 h 1531681"/>
                <a:gd name="connsiteX76" fmla="*/ 1972415 w 2020468"/>
                <a:gd name="connsiteY76" fmla="*/ 1193014 h 1531681"/>
                <a:gd name="connsiteX77" fmla="*/ 1992735 w 2020468"/>
                <a:gd name="connsiteY77" fmla="*/ 1179468 h 1531681"/>
                <a:gd name="connsiteX78" fmla="*/ 2013055 w 2020468"/>
                <a:gd name="connsiteY78" fmla="*/ 1199788 h 1531681"/>
                <a:gd name="connsiteX79" fmla="*/ 2006282 w 2020468"/>
                <a:gd name="connsiteY79" fmla="*/ 1267521 h 1531681"/>
                <a:gd name="connsiteX80" fmla="*/ 1992735 w 2020468"/>
                <a:gd name="connsiteY80" fmla="*/ 1301388 h 1531681"/>
                <a:gd name="connsiteX81" fmla="*/ 1985962 w 2020468"/>
                <a:gd name="connsiteY81" fmla="*/ 1321708 h 1531681"/>
                <a:gd name="connsiteX82" fmla="*/ 1952095 w 2020468"/>
                <a:gd name="connsiteY82" fmla="*/ 1335254 h 1531681"/>
                <a:gd name="connsiteX83" fmla="*/ 1843722 w 2020468"/>
                <a:gd name="connsiteY83" fmla="*/ 1348801 h 1531681"/>
                <a:gd name="connsiteX84" fmla="*/ 1437322 w 2020468"/>
                <a:gd name="connsiteY84" fmla="*/ 1369121 h 1531681"/>
                <a:gd name="connsiteX85" fmla="*/ 1410228 w 2020468"/>
                <a:gd name="connsiteY85" fmla="*/ 1382668 h 1531681"/>
                <a:gd name="connsiteX86" fmla="*/ 1403455 w 2020468"/>
                <a:gd name="connsiteY86" fmla="*/ 1409761 h 1531681"/>
                <a:gd name="connsiteX87" fmla="*/ 1383135 w 2020468"/>
                <a:gd name="connsiteY87" fmla="*/ 1416534 h 1531681"/>
                <a:gd name="connsiteX88" fmla="*/ 1362815 w 2020468"/>
                <a:gd name="connsiteY88" fmla="*/ 1430081 h 1531681"/>
                <a:gd name="connsiteX89" fmla="*/ 1342495 w 2020468"/>
                <a:gd name="connsiteY89" fmla="*/ 1450401 h 1531681"/>
                <a:gd name="connsiteX90" fmla="*/ 1315402 w 2020468"/>
                <a:gd name="connsiteY90" fmla="*/ 1470721 h 1531681"/>
                <a:gd name="connsiteX91" fmla="*/ 1274762 w 2020468"/>
                <a:gd name="connsiteY91" fmla="*/ 1504588 h 1531681"/>
                <a:gd name="connsiteX92" fmla="*/ 1159615 w 2020468"/>
                <a:gd name="connsiteY92" fmla="*/ 1491041 h 1531681"/>
                <a:gd name="connsiteX93" fmla="*/ 1085108 w 2020468"/>
                <a:gd name="connsiteY93" fmla="*/ 1504588 h 1531681"/>
                <a:gd name="connsiteX94" fmla="*/ 1037695 w 2020468"/>
                <a:gd name="connsiteY94" fmla="*/ 1511361 h 1531681"/>
                <a:gd name="connsiteX95" fmla="*/ 997055 w 2020468"/>
                <a:gd name="connsiteY95" fmla="*/ 1518134 h 1531681"/>
                <a:gd name="connsiteX96" fmla="*/ 963188 w 2020468"/>
                <a:gd name="connsiteY96" fmla="*/ 1524908 h 1531681"/>
                <a:gd name="connsiteX97" fmla="*/ 841268 w 2020468"/>
                <a:gd name="connsiteY97" fmla="*/ 1531681 h 1531681"/>
                <a:gd name="connsiteX98" fmla="*/ 712575 w 2020468"/>
                <a:gd name="connsiteY98" fmla="*/ 1497814 h 1531681"/>
                <a:gd name="connsiteX99" fmla="*/ 705802 w 2020468"/>
                <a:gd name="connsiteY99" fmla="*/ 1450401 h 1531681"/>
                <a:gd name="connsiteX100" fmla="*/ 719348 w 2020468"/>
                <a:gd name="connsiteY100" fmla="*/ 1362348 h 1531681"/>
                <a:gd name="connsiteX101" fmla="*/ 705802 w 2020468"/>
                <a:gd name="connsiteY101" fmla="*/ 1199788 h 1531681"/>
                <a:gd name="connsiteX102" fmla="*/ 692255 w 2020468"/>
                <a:gd name="connsiteY102" fmla="*/ 1145601 h 1531681"/>
                <a:gd name="connsiteX103" fmla="*/ 678708 w 2020468"/>
                <a:gd name="connsiteY103" fmla="*/ 976268 h 1531681"/>
                <a:gd name="connsiteX104" fmla="*/ 665162 w 2020468"/>
                <a:gd name="connsiteY104" fmla="*/ 922081 h 1531681"/>
                <a:gd name="connsiteX105" fmla="*/ 699028 w 2020468"/>
                <a:gd name="connsiteY105" fmla="*/ 894988 h 1531681"/>
                <a:gd name="connsiteX106" fmla="*/ 719348 w 2020468"/>
                <a:gd name="connsiteY106" fmla="*/ 874668 h 1531681"/>
                <a:gd name="connsiteX107" fmla="*/ 759988 w 2020468"/>
                <a:gd name="connsiteY107" fmla="*/ 867894 h 1531681"/>
                <a:gd name="connsiteX108" fmla="*/ 787082 w 2020468"/>
                <a:gd name="connsiteY108" fmla="*/ 861121 h 1531681"/>
                <a:gd name="connsiteX109" fmla="*/ 807402 w 2020468"/>
                <a:gd name="connsiteY109" fmla="*/ 854348 h 1531681"/>
                <a:gd name="connsiteX110" fmla="*/ 848042 w 2020468"/>
                <a:gd name="connsiteY110" fmla="*/ 847574 h 1531681"/>
                <a:gd name="connsiteX111" fmla="*/ 875135 w 2020468"/>
                <a:gd name="connsiteY111" fmla="*/ 834028 h 1531681"/>
                <a:gd name="connsiteX112" fmla="*/ 868362 w 2020468"/>
                <a:gd name="connsiteY112" fmla="*/ 779841 h 1531681"/>
                <a:gd name="connsiteX113" fmla="*/ 834495 w 2020468"/>
                <a:gd name="connsiteY113" fmla="*/ 759521 h 1531681"/>
                <a:gd name="connsiteX114" fmla="*/ 814175 w 2020468"/>
                <a:gd name="connsiteY114" fmla="*/ 745974 h 1531681"/>
                <a:gd name="connsiteX115" fmla="*/ 793855 w 2020468"/>
                <a:gd name="connsiteY115" fmla="*/ 718881 h 1531681"/>
                <a:gd name="connsiteX116" fmla="*/ 746442 w 2020468"/>
                <a:gd name="connsiteY116" fmla="*/ 691788 h 1531681"/>
                <a:gd name="connsiteX117" fmla="*/ 617748 w 2020468"/>
                <a:gd name="connsiteY117" fmla="*/ 698561 h 1531681"/>
                <a:gd name="connsiteX118" fmla="*/ 563562 w 2020468"/>
                <a:gd name="connsiteY118" fmla="*/ 678241 h 1531681"/>
                <a:gd name="connsiteX119" fmla="*/ 543242 w 2020468"/>
                <a:gd name="connsiteY119" fmla="*/ 712108 h 1531681"/>
                <a:gd name="connsiteX120" fmla="*/ 522922 w 2020468"/>
                <a:gd name="connsiteY120" fmla="*/ 718881 h 1531681"/>
                <a:gd name="connsiteX121" fmla="*/ 489055 w 2020468"/>
                <a:gd name="connsiteY121" fmla="*/ 705334 h 1531681"/>
                <a:gd name="connsiteX122" fmla="*/ 468735 w 2020468"/>
                <a:gd name="connsiteY122" fmla="*/ 698561 h 1531681"/>
                <a:gd name="connsiteX123" fmla="*/ 434868 w 2020468"/>
                <a:gd name="connsiteY123" fmla="*/ 705334 h 1531681"/>
                <a:gd name="connsiteX124" fmla="*/ 414548 w 2020468"/>
                <a:gd name="connsiteY124" fmla="*/ 725654 h 1531681"/>
                <a:gd name="connsiteX125" fmla="*/ 360362 w 2020468"/>
                <a:gd name="connsiteY125" fmla="*/ 745974 h 1531681"/>
                <a:gd name="connsiteX126" fmla="*/ 312948 w 2020468"/>
                <a:gd name="connsiteY126" fmla="*/ 766294 h 1531681"/>
                <a:gd name="connsiteX127" fmla="*/ 251988 w 2020468"/>
                <a:gd name="connsiteY127" fmla="*/ 739201 h 1531681"/>
                <a:gd name="connsiteX128" fmla="*/ 211348 w 2020468"/>
                <a:gd name="connsiteY128" fmla="*/ 725654 h 1531681"/>
                <a:gd name="connsiteX129" fmla="*/ 191028 w 2020468"/>
                <a:gd name="connsiteY129" fmla="*/ 712108 h 1531681"/>
                <a:gd name="connsiteX130" fmla="*/ 130068 w 2020468"/>
                <a:gd name="connsiteY130" fmla="*/ 698561 h 1531681"/>
                <a:gd name="connsiteX131" fmla="*/ 75882 w 2020468"/>
                <a:gd name="connsiteY131" fmla="*/ 657921 h 1531681"/>
                <a:gd name="connsiteX132" fmla="*/ 69108 w 2020468"/>
                <a:gd name="connsiteY132" fmla="*/ 630828 h 1531681"/>
                <a:gd name="connsiteX133" fmla="*/ 48788 w 2020468"/>
                <a:gd name="connsiteY133" fmla="*/ 583414 h 1531681"/>
                <a:gd name="connsiteX134" fmla="*/ 42015 w 2020468"/>
                <a:gd name="connsiteY134" fmla="*/ 556321 h 1531681"/>
                <a:gd name="connsiteX135" fmla="*/ 1375 w 2020468"/>
                <a:gd name="connsiteY135" fmla="*/ 536001 h 153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020468" h="1531681">
                  <a:moveTo>
                    <a:pt x="1375" y="536001"/>
                  </a:moveTo>
                  <a:cubicBezTo>
                    <a:pt x="3633" y="520197"/>
                    <a:pt x="-18301" y="572293"/>
                    <a:pt x="55562" y="461494"/>
                  </a:cubicBezTo>
                  <a:cubicBezTo>
                    <a:pt x="60077" y="454721"/>
                    <a:pt x="62484" y="445905"/>
                    <a:pt x="69108" y="441174"/>
                  </a:cubicBezTo>
                  <a:cubicBezTo>
                    <a:pt x="79002" y="434107"/>
                    <a:pt x="91686" y="432143"/>
                    <a:pt x="102975" y="427628"/>
                  </a:cubicBezTo>
                  <a:cubicBezTo>
                    <a:pt x="107491" y="420855"/>
                    <a:pt x="110766" y="413064"/>
                    <a:pt x="116522" y="407308"/>
                  </a:cubicBezTo>
                  <a:cubicBezTo>
                    <a:pt x="122278" y="401552"/>
                    <a:pt x="131757" y="400118"/>
                    <a:pt x="136842" y="393761"/>
                  </a:cubicBezTo>
                  <a:cubicBezTo>
                    <a:pt x="141302" y="388186"/>
                    <a:pt x="139655" y="379382"/>
                    <a:pt x="143615" y="373441"/>
                  </a:cubicBezTo>
                  <a:cubicBezTo>
                    <a:pt x="148928" y="365471"/>
                    <a:pt x="157803" y="360480"/>
                    <a:pt x="163935" y="353121"/>
                  </a:cubicBezTo>
                  <a:cubicBezTo>
                    <a:pt x="169147" y="346867"/>
                    <a:pt x="172184" y="338982"/>
                    <a:pt x="177482" y="332801"/>
                  </a:cubicBezTo>
                  <a:cubicBezTo>
                    <a:pt x="190016" y="318178"/>
                    <a:pt x="227184" y="282220"/>
                    <a:pt x="245215" y="278614"/>
                  </a:cubicBezTo>
                  <a:lnTo>
                    <a:pt x="279082" y="271841"/>
                  </a:lnTo>
                  <a:cubicBezTo>
                    <a:pt x="299402" y="276357"/>
                    <a:pt x="320828" y="277382"/>
                    <a:pt x="340042" y="285388"/>
                  </a:cubicBezTo>
                  <a:cubicBezTo>
                    <a:pt x="348884" y="289072"/>
                    <a:pt x="354794" y="297913"/>
                    <a:pt x="360362" y="305708"/>
                  </a:cubicBezTo>
                  <a:cubicBezTo>
                    <a:pt x="375391" y="326749"/>
                    <a:pt x="373930" y="336262"/>
                    <a:pt x="380682" y="359894"/>
                  </a:cubicBezTo>
                  <a:cubicBezTo>
                    <a:pt x="382643" y="366759"/>
                    <a:pt x="381743" y="375930"/>
                    <a:pt x="387455" y="380214"/>
                  </a:cubicBezTo>
                  <a:cubicBezTo>
                    <a:pt x="401211" y="390531"/>
                    <a:pt x="419489" y="392844"/>
                    <a:pt x="434868" y="400534"/>
                  </a:cubicBezTo>
                  <a:cubicBezTo>
                    <a:pt x="442149" y="404175"/>
                    <a:pt x="447706" y="410874"/>
                    <a:pt x="455188" y="414081"/>
                  </a:cubicBezTo>
                  <a:cubicBezTo>
                    <a:pt x="463745" y="417748"/>
                    <a:pt x="473301" y="418405"/>
                    <a:pt x="482282" y="420854"/>
                  </a:cubicBezTo>
                  <a:cubicBezTo>
                    <a:pt x="498140" y="425179"/>
                    <a:pt x="513891" y="429885"/>
                    <a:pt x="529695" y="434401"/>
                  </a:cubicBezTo>
                  <a:cubicBezTo>
                    <a:pt x="536468" y="438917"/>
                    <a:pt x="541956" y="446797"/>
                    <a:pt x="550015" y="447948"/>
                  </a:cubicBezTo>
                  <a:cubicBezTo>
                    <a:pt x="568796" y="450631"/>
                    <a:pt x="598943" y="428073"/>
                    <a:pt x="610975" y="420854"/>
                  </a:cubicBezTo>
                  <a:cubicBezTo>
                    <a:pt x="615491" y="414081"/>
                    <a:pt x="621315" y="408016"/>
                    <a:pt x="624522" y="400534"/>
                  </a:cubicBezTo>
                  <a:cubicBezTo>
                    <a:pt x="630177" y="387339"/>
                    <a:pt x="630537" y="366301"/>
                    <a:pt x="638068" y="353121"/>
                  </a:cubicBezTo>
                  <a:cubicBezTo>
                    <a:pt x="643669" y="343320"/>
                    <a:pt x="651826" y="335214"/>
                    <a:pt x="658388" y="326028"/>
                  </a:cubicBezTo>
                  <a:cubicBezTo>
                    <a:pt x="663120" y="319404"/>
                    <a:pt x="665578" y="310793"/>
                    <a:pt x="671935" y="305708"/>
                  </a:cubicBezTo>
                  <a:cubicBezTo>
                    <a:pt x="677510" y="301248"/>
                    <a:pt x="685482" y="301192"/>
                    <a:pt x="692255" y="298934"/>
                  </a:cubicBezTo>
                  <a:cubicBezTo>
                    <a:pt x="701286" y="292161"/>
                    <a:pt x="711366" y="286596"/>
                    <a:pt x="719348" y="278614"/>
                  </a:cubicBezTo>
                  <a:cubicBezTo>
                    <a:pt x="776544" y="221418"/>
                    <a:pt x="686989" y="292912"/>
                    <a:pt x="753215" y="244748"/>
                  </a:cubicBezTo>
                  <a:cubicBezTo>
                    <a:pt x="771475" y="231468"/>
                    <a:pt x="807402" y="204108"/>
                    <a:pt x="807402" y="204108"/>
                  </a:cubicBezTo>
                  <a:cubicBezTo>
                    <a:pt x="820420" y="184580"/>
                    <a:pt x="827136" y="171627"/>
                    <a:pt x="848042" y="156694"/>
                  </a:cubicBezTo>
                  <a:cubicBezTo>
                    <a:pt x="869467" y="141390"/>
                    <a:pt x="893867" y="130659"/>
                    <a:pt x="915775" y="116054"/>
                  </a:cubicBezTo>
                  <a:cubicBezTo>
                    <a:pt x="922548" y="111539"/>
                    <a:pt x="928814" y="106149"/>
                    <a:pt x="936095" y="102508"/>
                  </a:cubicBezTo>
                  <a:cubicBezTo>
                    <a:pt x="942481" y="99315"/>
                    <a:pt x="949891" y="98634"/>
                    <a:pt x="956415" y="95734"/>
                  </a:cubicBezTo>
                  <a:cubicBezTo>
                    <a:pt x="1047747" y="55141"/>
                    <a:pt x="956323" y="88989"/>
                    <a:pt x="1024148" y="68641"/>
                  </a:cubicBezTo>
                  <a:cubicBezTo>
                    <a:pt x="1037825" y="64538"/>
                    <a:pt x="1064788" y="55094"/>
                    <a:pt x="1064788" y="55094"/>
                  </a:cubicBezTo>
                  <a:cubicBezTo>
                    <a:pt x="1071561" y="48321"/>
                    <a:pt x="1076985" y="39851"/>
                    <a:pt x="1085108" y="34774"/>
                  </a:cubicBezTo>
                  <a:cubicBezTo>
                    <a:pt x="1108839" y="19943"/>
                    <a:pt x="1132835" y="18918"/>
                    <a:pt x="1159615" y="14454"/>
                  </a:cubicBezTo>
                  <a:cubicBezTo>
                    <a:pt x="1168646" y="9939"/>
                    <a:pt x="1177677" y="-3607"/>
                    <a:pt x="1186708" y="908"/>
                  </a:cubicBezTo>
                  <a:cubicBezTo>
                    <a:pt x="1197583" y="6345"/>
                    <a:pt x="1198142" y="22801"/>
                    <a:pt x="1200255" y="34774"/>
                  </a:cubicBezTo>
                  <a:cubicBezTo>
                    <a:pt x="1204980" y="61548"/>
                    <a:pt x="1202018" y="89332"/>
                    <a:pt x="1207028" y="116054"/>
                  </a:cubicBezTo>
                  <a:cubicBezTo>
                    <a:pt x="1208889" y="125978"/>
                    <a:pt x="1215380" y="134490"/>
                    <a:pt x="1220575" y="143148"/>
                  </a:cubicBezTo>
                  <a:cubicBezTo>
                    <a:pt x="1253399" y="197855"/>
                    <a:pt x="1239891" y="179900"/>
                    <a:pt x="1301855" y="210881"/>
                  </a:cubicBezTo>
                  <a:cubicBezTo>
                    <a:pt x="1308628" y="217654"/>
                    <a:pt x="1313607" y="226917"/>
                    <a:pt x="1322175" y="231201"/>
                  </a:cubicBezTo>
                  <a:cubicBezTo>
                    <a:pt x="1341333" y="240780"/>
                    <a:pt x="1383135" y="251521"/>
                    <a:pt x="1383135" y="251521"/>
                  </a:cubicBezTo>
                  <a:cubicBezTo>
                    <a:pt x="1441372" y="290347"/>
                    <a:pt x="1372836" y="238648"/>
                    <a:pt x="1410228" y="285388"/>
                  </a:cubicBezTo>
                  <a:cubicBezTo>
                    <a:pt x="1415313" y="291745"/>
                    <a:pt x="1423775" y="294419"/>
                    <a:pt x="1430548" y="298934"/>
                  </a:cubicBezTo>
                  <a:cubicBezTo>
                    <a:pt x="1435064" y="305707"/>
                    <a:pt x="1438339" y="313498"/>
                    <a:pt x="1444095" y="319254"/>
                  </a:cubicBezTo>
                  <a:cubicBezTo>
                    <a:pt x="1471821" y="346980"/>
                    <a:pt x="1510170" y="366313"/>
                    <a:pt x="1545695" y="380214"/>
                  </a:cubicBezTo>
                  <a:cubicBezTo>
                    <a:pt x="1585291" y="395708"/>
                    <a:pt x="1621342" y="404207"/>
                    <a:pt x="1660842" y="414081"/>
                  </a:cubicBezTo>
                  <a:cubicBezTo>
                    <a:pt x="1685942" y="405714"/>
                    <a:pt x="1702862" y="404034"/>
                    <a:pt x="1721802" y="386988"/>
                  </a:cubicBezTo>
                  <a:cubicBezTo>
                    <a:pt x="1797758" y="318627"/>
                    <a:pt x="1742318" y="357504"/>
                    <a:pt x="1789535" y="326028"/>
                  </a:cubicBezTo>
                  <a:cubicBezTo>
                    <a:pt x="1794051" y="319255"/>
                    <a:pt x="1797326" y="311464"/>
                    <a:pt x="1803082" y="305708"/>
                  </a:cubicBezTo>
                  <a:cubicBezTo>
                    <a:pt x="1813304" y="295485"/>
                    <a:pt x="1824551" y="286052"/>
                    <a:pt x="1836948" y="278614"/>
                  </a:cubicBezTo>
                  <a:cubicBezTo>
                    <a:pt x="1855162" y="267686"/>
                    <a:pt x="1877622" y="263366"/>
                    <a:pt x="1897908" y="258294"/>
                  </a:cubicBezTo>
                  <a:cubicBezTo>
                    <a:pt x="1909197" y="265067"/>
                    <a:pt x="1922466" y="269305"/>
                    <a:pt x="1931775" y="278614"/>
                  </a:cubicBezTo>
                  <a:cubicBezTo>
                    <a:pt x="1940146" y="286985"/>
                    <a:pt x="1948047" y="313883"/>
                    <a:pt x="1952095" y="326028"/>
                  </a:cubicBezTo>
                  <a:cubicBezTo>
                    <a:pt x="1945950" y="353681"/>
                    <a:pt x="1946509" y="385801"/>
                    <a:pt x="1925002" y="407308"/>
                  </a:cubicBezTo>
                  <a:cubicBezTo>
                    <a:pt x="1919246" y="413064"/>
                    <a:pt x="1911455" y="416339"/>
                    <a:pt x="1904682" y="420854"/>
                  </a:cubicBezTo>
                  <a:cubicBezTo>
                    <a:pt x="1900166" y="427627"/>
                    <a:pt x="1896891" y="435418"/>
                    <a:pt x="1891135" y="441174"/>
                  </a:cubicBezTo>
                  <a:cubicBezTo>
                    <a:pt x="1885379" y="446930"/>
                    <a:pt x="1875331" y="447948"/>
                    <a:pt x="1870815" y="454721"/>
                  </a:cubicBezTo>
                  <a:cubicBezTo>
                    <a:pt x="1865651" y="462467"/>
                    <a:pt x="1866300" y="472783"/>
                    <a:pt x="1864042" y="481814"/>
                  </a:cubicBezTo>
                  <a:cubicBezTo>
                    <a:pt x="1870815" y="486330"/>
                    <a:pt x="1880048" y="488458"/>
                    <a:pt x="1884362" y="495361"/>
                  </a:cubicBezTo>
                  <a:cubicBezTo>
                    <a:pt x="1891930" y="507470"/>
                    <a:pt x="1897908" y="536001"/>
                    <a:pt x="1897908" y="536001"/>
                  </a:cubicBezTo>
                  <a:cubicBezTo>
                    <a:pt x="1891135" y="560837"/>
                    <a:pt x="1884660" y="585756"/>
                    <a:pt x="1877588" y="610508"/>
                  </a:cubicBezTo>
                  <a:cubicBezTo>
                    <a:pt x="1875627" y="617373"/>
                    <a:pt x="1870396" y="623701"/>
                    <a:pt x="1870815" y="630828"/>
                  </a:cubicBezTo>
                  <a:cubicBezTo>
                    <a:pt x="1872690" y="662702"/>
                    <a:pt x="1874681" y="695227"/>
                    <a:pt x="1884362" y="725654"/>
                  </a:cubicBezTo>
                  <a:cubicBezTo>
                    <a:pt x="1890820" y="745951"/>
                    <a:pt x="1918228" y="779841"/>
                    <a:pt x="1918228" y="779841"/>
                  </a:cubicBezTo>
                  <a:cubicBezTo>
                    <a:pt x="1920486" y="791130"/>
                    <a:pt x="1926523" y="802296"/>
                    <a:pt x="1925002" y="813708"/>
                  </a:cubicBezTo>
                  <a:cubicBezTo>
                    <a:pt x="1917360" y="871025"/>
                    <a:pt x="1911200" y="872750"/>
                    <a:pt x="1884362" y="908534"/>
                  </a:cubicBezTo>
                  <a:cubicBezTo>
                    <a:pt x="1882104" y="915307"/>
                    <a:pt x="1875330" y="922081"/>
                    <a:pt x="1877588" y="928854"/>
                  </a:cubicBezTo>
                  <a:cubicBezTo>
                    <a:pt x="1881313" y="940029"/>
                    <a:pt x="1908933" y="956524"/>
                    <a:pt x="1918228" y="962721"/>
                  </a:cubicBezTo>
                  <a:cubicBezTo>
                    <a:pt x="1911455" y="989814"/>
                    <a:pt x="1904304" y="1016816"/>
                    <a:pt x="1897908" y="1044001"/>
                  </a:cubicBezTo>
                  <a:cubicBezTo>
                    <a:pt x="1892499" y="1066988"/>
                    <a:pt x="1888187" y="1095556"/>
                    <a:pt x="1884362" y="1118508"/>
                  </a:cubicBezTo>
                  <a:cubicBezTo>
                    <a:pt x="1888877" y="1125281"/>
                    <a:pt x="1895569" y="1131031"/>
                    <a:pt x="1897908" y="1138828"/>
                  </a:cubicBezTo>
                  <a:cubicBezTo>
                    <a:pt x="1902495" y="1154120"/>
                    <a:pt x="1898198" y="1171652"/>
                    <a:pt x="1904682" y="1186241"/>
                  </a:cubicBezTo>
                  <a:cubicBezTo>
                    <a:pt x="1907988" y="1193680"/>
                    <a:pt x="1918229" y="1195272"/>
                    <a:pt x="1925002" y="1199788"/>
                  </a:cubicBezTo>
                  <a:cubicBezTo>
                    <a:pt x="1940806" y="1197530"/>
                    <a:pt x="1957123" y="1197601"/>
                    <a:pt x="1972415" y="1193014"/>
                  </a:cubicBezTo>
                  <a:cubicBezTo>
                    <a:pt x="1980212" y="1190675"/>
                    <a:pt x="1984705" y="1178130"/>
                    <a:pt x="1992735" y="1179468"/>
                  </a:cubicBezTo>
                  <a:cubicBezTo>
                    <a:pt x="2002184" y="1181043"/>
                    <a:pt x="2006282" y="1193015"/>
                    <a:pt x="2013055" y="1199788"/>
                  </a:cubicBezTo>
                  <a:cubicBezTo>
                    <a:pt x="2024464" y="1234017"/>
                    <a:pt x="2023082" y="1217121"/>
                    <a:pt x="2006282" y="1267521"/>
                  </a:cubicBezTo>
                  <a:cubicBezTo>
                    <a:pt x="2002437" y="1279056"/>
                    <a:pt x="1997004" y="1290003"/>
                    <a:pt x="1992735" y="1301388"/>
                  </a:cubicBezTo>
                  <a:cubicBezTo>
                    <a:pt x="1990228" y="1308073"/>
                    <a:pt x="1991447" y="1317137"/>
                    <a:pt x="1985962" y="1321708"/>
                  </a:cubicBezTo>
                  <a:cubicBezTo>
                    <a:pt x="1976621" y="1329492"/>
                    <a:pt x="1963891" y="1332305"/>
                    <a:pt x="1952095" y="1335254"/>
                  </a:cubicBezTo>
                  <a:cubicBezTo>
                    <a:pt x="1936622" y="1339122"/>
                    <a:pt x="1853726" y="1347689"/>
                    <a:pt x="1843722" y="1348801"/>
                  </a:cubicBezTo>
                  <a:cubicBezTo>
                    <a:pt x="1588071" y="1343120"/>
                    <a:pt x="1608079" y="1315198"/>
                    <a:pt x="1437322" y="1369121"/>
                  </a:cubicBezTo>
                  <a:cubicBezTo>
                    <a:pt x="1427693" y="1372162"/>
                    <a:pt x="1419259" y="1378152"/>
                    <a:pt x="1410228" y="1382668"/>
                  </a:cubicBezTo>
                  <a:cubicBezTo>
                    <a:pt x="1407970" y="1391699"/>
                    <a:pt x="1409270" y="1402492"/>
                    <a:pt x="1403455" y="1409761"/>
                  </a:cubicBezTo>
                  <a:cubicBezTo>
                    <a:pt x="1398995" y="1415336"/>
                    <a:pt x="1389521" y="1413341"/>
                    <a:pt x="1383135" y="1416534"/>
                  </a:cubicBezTo>
                  <a:cubicBezTo>
                    <a:pt x="1375854" y="1420175"/>
                    <a:pt x="1369069" y="1424869"/>
                    <a:pt x="1362815" y="1430081"/>
                  </a:cubicBezTo>
                  <a:cubicBezTo>
                    <a:pt x="1355456" y="1436213"/>
                    <a:pt x="1349768" y="1444167"/>
                    <a:pt x="1342495" y="1450401"/>
                  </a:cubicBezTo>
                  <a:cubicBezTo>
                    <a:pt x="1333924" y="1457748"/>
                    <a:pt x="1323973" y="1463374"/>
                    <a:pt x="1315402" y="1470721"/>
                  </a:cubicBezTo>
                  <a:cubicBezTo>
                    <a:pt x="1269768" y="1509836"/>
                    <a:pt x="1319673" y="1474647"/>
                    <a:pt x="1274762" y="1504588"/>
                  </a:cubicBezTo>
                  <a:cubicBezTo>
                    <a:pt x="1236380" y="1500072"/>
                    <a:pt x="1198231" y="1492586"/>
                    <a:pt x="1159615" y="1491041"/>
                  </a:cubicBezTo>
                  <a:cubicBezTo>
                    <a:pt x="1087216" y="1488145"/>
                    <a:pt x="1127061" y="1496197"/>
                    <a:pt x="1085108" y="1504588"/>
                  </a:cubicBezTo>
                  <a:cubicBezTo>
                    <a:pt x="1069453" y="1507719"/>
                    <a:pt x="1053474" y="1508934"/>
                    <a:pt x="1037695" y="1511361"/>
                  </a:cubicBezTo>
                  <a:cubicBezTo>
                    <a:pt x="1024121" y="1513449"/>
                    <a:pt x="1010567" y="1515677"/>
                    <a:pt x="997055" y="1518134"/>
                  </a:cubicBezTo>
                  <a:cubicBezTo>
                    <a:pt x="985728" y="1520193"/>
                    <a:pt x="974657" y="1523911"/>
                    <a:pt x="963188" y="1524908"/>
                  </a:cubicBezTo>
                  <a:cubicBezTo>
                    <a:pt x="922638" y="1528434"/>
                    <a:pt x="881908" y="1529423"/>
                    <a:pt x="841268" y="1531681"/>
                  </a:cubicBezTo>
                  <a:cubicBezTo>
                    <a:pt x="798370" y="1520392"/>
                    <a:pt x="750612" y="1520636"/>
                    <a:pt x="712575" y="1497814"/>
                  </a:cubicBezTo>
                  <a:cubicBezTo>
                    <a:pt x="698885" y="1489600"/>
                    <a:pt x="705802" y="1466366"/>
                    <a:pt x="705802" y="1450401"/>
                  </a:cubicBezTo>
                  <a:cubicBezTo>
                    <a:pt x="705802" y="1441686"/>
                    <a:pt x="717448" y="1373751"/>
                    <a:pt x="719348" y="1362348"/>
                  </a:cubicBezTo>
                  <a:cubicBezTo>
                    <a:pt x="715804" y="1298557"/>
                    <a:pt x="717920" y="1256337"/>
                    <a:pt x="705802" y="1199788"/>
                  </a:cubicBezTo>
                  <a:cubicBezTo>
                    <a:pt x="701901" y="1181583"/>
                    <a:pt x="692255" y="1145601"/>
                    <a:pt x="692255" y="1145601"/>
                  </a:cubicBezTo>
                  <a:cubicBezTo>
                    <a:pt x="689509" y="1096177"/>
                    <a:pt x="689312" y="1029287"/>
                    <a:pt x="678708" y="976268"/>
                  </a:cubicBezTo>
                  <a:cubicBezTo>
                    <a:pt x="675057" y="958011"/>
                    <a:pt x="665162" y="922081"/>
                    <a:pt x="665162" y="922081"/>
                  </a:cubicBezTo>
                  <a:cubicBezTo>
                    <a:pt x="676451" y="913050"/>
                    <a:pt x="688148" y="904508"/>
                    <a:pt x="699028" y="894988"/>
                  </a:cubicBezTo>
                  <a:cubicBezTo>
                    <a:pt x="706237" y="888680"/>
                    <a:pt x="710595" y="878558"/>
                    <a:pt x="719348" y="874668"/>
                  </a:cubicBezTo>
                  <a:cubicBezTo>
                    <a:pt x="731898" y="869090"/>
                    <a:pt x="746521" y="870587"/>
                    <a:pt x="759988" y="867894"/>
                  </a:cubicBezTo>
                  <a:cubicBezTo>
                    <a:pt x="769116" y="866068"/>
                    <a:pt x="778131" y="863678"/>
                    <a:pt x="787082" y="861121"/>
                  </a:cubicBezTo>
                  <a:cubicBezTo>
                    <a:pt x="793947" y="859160"/>
                    <a:pt x="800432" y="855897"/>
                    <a:pt x="807402" y="854348"/>
                  </a:cubicBezTo>
                  <a:cubicBezTo>
                    <a:pt x="820809" y="851369"/>
                    <a:pt x="834495" y="849832"/>
                    <a:pt x="848042" y="847574"/>
                  </a:cubicBezTo>
                  <a:cubicBezTo>
                    <a:pt x="857073" y="843059"/>
                    <a:pt x="869266" y="842244"/>
                    <a:pt x="875135" y="834028"/>
                  </a:cubicBezTo>
                  <a:cubicBezTo>
                    <a:pt x="888825" y="814862"/>
                    <a:pt x="884532" y="793701"/>
                    <a:pt x="868362" y="779841"/>
                  </a:cubicBezTo>
                  <a:cubicBezTo>
                    <a:pt x="858366" y="771273"/>
                    <a:pt x="845659" y="766499"/>
                    <a:pt x="834495" y="759521"/>
                  </a:cubicBezTo>
                  <a:cubicBezTo>
                    <a:pt x="827592" y="755206"/>
                    <a:pt x="819931" y="751730"/>
                    <a:pt x="814175" y="745974"/>
                  </a:cubicBezTo>
                  <a:cubicBezTo>
                    <a:pt x="806193" y="737992"/>
                    <a:pt x="801837" y="726863"/>
                    <a:pt x="793855" y="718881"/>
                  </a:cubicBezTo>
                  <a:cubicBezTo>
                    <a:pt x="784280" y="709306"/>
                    <a:pt x="757070" y="697102"/>
                    <a:pt x="746442" y="691788"/>
                  </a:cubicBezTo>
                  <a:cubicBezTo>
                    <a:pt x="703544" y="694046"/>
                    <a:pt x="660588" y="701734"/>
                    <a:pt x="617748" y="698561"/>
                  </a:cubicBezTo>
                  <a:cubicBezTo>
                    <a:pt x="598510" y="697136"/>
                    <a:pt x="582541" y="674790"/>
                    <a:pt x="563562" y="678241"/>
                  </a:cubicBezTo>
                  <a:cubicBezTo>
                    <a:pt x="550609" y="680596"/>
                    <a:pt x="552551" y="702799"/>
                    <a:pt x="543242" y="712108"/>
                  </a:cubicBezTo>
                  <a:cubicBezTo>
                    <a:pt x="538193" y="717157"/>
                    <a:pt x="529695" y="716623"/>
                    <a:pt x="522922" y="718881"/>
                  </a:cubicBezTo>
                  <a:cubicBezTo>
                    <a:pt x="511633" y="714365"/>
                    <a:pt x="500440" y="709603"/>
                    <a:pt x="489055" y="705334"/>
                  </a:cubicBezTo>
                  <a:cubicBezTo>
                    <a:pt x="482370" y="702827"/>
                    <a:pt x="475875" y="698561"/>
                    <a:pt x="468735" y="698561"/>
                  </a:cubicBezTo>
                  <a:cubicBezTo>
                    <a:pt x="457222" y="698561"/>
                    <a:pt x="446157" y="703076"/>
                    <a:pt x="434868" y="705334"/>
                  </a:cubicBezTo>
                  <a:cubicBezTo>
                    <a:pt x="428095" y="712107"/>
                    <a:pt x="422343" y="720086"/>
                    <a:pt x="414548" y="725654"/>
                  </a:cubicBezTo>
                  <a:cubicBezTo>
                    <a:pt x="395475" y="739278"/>
                    <a:pt x="382180" y="740520"/>
                    <a:pt x="360362" y="745974"/>
                  </a:cubicBezTo>
                  <a:cubicBezTo>
                    <a:pt x="359770" y="746270"/>
                    <a:pt x="319593" y="767955"/>
                    <a:pt x="312948" y="766294"/>
                  </a:cubicBezTo>
                  <a:cubicBezTo>
                    <a:pt x="291375" y="760901"/>
                    <a:pt x="272634" y="747459"/>
                    <a:pt x="251988" y="739201"/>
                  </a:cubicBezTo>
                  <a:cubicBezTo>
                    <a:pt x="238730" y="733898"/>
                    <a:pt x="224397" y="731453"/>
                    <a:pt x="211348" y="725654"/>
                  </a:cubicBezTo>
                  <a:cubicBezTo>
                    <a:pt x="203909" y="722348"/>
                    <a:pt x="198510" y="715315"/>
                    <a:pt x="191028" y="712108"/>
                  </a:cubicBezTo>
                  <a:cubicBezTo>
                    <a:pt x="182652" y="708518"/>
                    <a:pt x="136103" y="699768"/>
                    <a:pt x="130068" y="698561"/>
                  </a:cubicBezTo>
                  <a:cubicBezTo>
                    <a:pt x="106313" y="686683"/>
                    <a:pt x="91442" y="682817"/>
                    <a:pt x="75882" y="657921"/>
                  </a:cubicBezTo>
                  <a:cubicBezTo>
                    <a:pt x="70948" y="650027"/>
                    <a:pt x="72377" y="639544"/>
                    <a:pt x="69108" y="630828"/>
                  </a:cubicBezTo>
                  <a:cubicBezTo>
                    <a:pt x="47441" y="573048"/>
                    <a:pt x="62240" y="630496"/>
                    <a:pt x="48788" y="583414"/>
                  </a:cubicBezTo>
                  <a:cubicBezTo>
                    <a:pt x="46231" y="574463"/>
                    <a:pt x="46949" y="564215"/>
                    <a:pt x="42015" y="556321"/>
                  </a:cubicBezTo>
                  <a:cubicBezTo>
                    <a:pt x="11729" y="507863"/>
                    <a:pt x="-883" y="551805"/>
                    <a:pt x="1375" y="536001"/>
                  </a:cubicBez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33">
                <a:latin typeface="Bahnschrift" panose="020B0502040204020203" pitchFamily="34" charset="0"/>
              </a:endParaRPr>
            </a:p>
          </p:txBody>
        </p:sp>
        <p:sp>
          <p:nvSpPr>
            <p:cNvPr id="36" name="Полилиния 54">
              <a:extLst>
                <a:ext uri="{FF2B5EF4-FFF2-40B4-BE49-F238E27FC236}">
                  <a16:creationId xmlns:a16="http://schemas.microsoft.com/office/drawing/2014/main" id="{C82227C5-69FF-F8ED-A9C4-8D52A7766309}"/>
                </a:ext>
              </a:extLst>
            </p:cNvPr>
            <p:cNvSpPr/>
            <p:nvPr/>
          </p:nvSpPr>
          <p:spPr>
            <a:xfrm>
              <a:off x="3286131" y="1470915"/>
              <a:ext cx="1639347" cy="934289"/>
            </a:xfrm>
            <a:custGeom>
              <a:avLst/>
              <a:gdLst>
                <a:gd name="connsiteX0" fmla="*/ 861646 w 2074984"/>
                <a:gd name="connsiteY0" fmla="*/ 967154 h 1182565"/>
                <a:gd name="connsiteX1" fmla="*/ 1085850 w 2074984"/>
                <a:gd name="connsiteY1" fmla="*/ 1173773 h 1182565"/>
                <a:gd name="connsiteX2" fmla="*/ 1169376 w 2074984"/>
                <a:gd name="connsiteY2" fmla="*/ 1160585 h 1182565"/>
                <a:gd name="connsiteX3" fmla="*/ 1200150 w 2074984"/>
                <a:gd name="connsiteY3" fmla="*/ 1182565 h 1182565"/>
                <a:gd name="connsiteX4" fmla="*/ 1516673 w 2074984"/>
                <a:gd name="connsiteY4" fmla="*/ 888023 h 1182565"/>
                <a:gd name="connsiteX5" fmla="*/ 1705707 w 2074984"/>
                <a:gd name="connsiteY5" fmla="*/ 747346 h 1182565"/>
                <a:gd name="connsiteX6" fmla="*/ 1903534 w 2074984"/>
                <a:gd name="connsiteY6" fmla="*/ 672612 h 1182565"/>
                <a:gd name="connsiteX7" fmla="*/ 1960684 w 2074984"/>
                <a:gd name="connsiteY7" fmla="*/ 615462 h 1182565"/>
                <a:gd name="connsiteX8" fmla="*/ 2074984 w 2074984"/>
                <a:gd name="connsiteY8" fmla="*/ 531935 h 1182565"/>
                <a:gd name="connsiteX9" fmla="*/ 2026626 w 2074984"/>
                <a:gd name="connsiteY9" fmla="*/ 382465 h 1182565"/>
                <a:gd name="connsiteX10" fmla="*/ 2044211 w 2074984"/>
                <a:gd name="connsiteY10" fmla="*/ 211015 h 1182565"/>
                <a:gd name="connsiteX11" fmla="*/ 1973873 w 2074984"/>
                <a:gd name="connsiteY11" fmla="*/ 87923 h 1182565"/>
                <a:gd name="connsiteX12" fmla="*/ 1723292 w 2074984"/>
                <a:gd name="connsiteY12" fmla="*/ 0 h 1182565"/>
                <a:gd name="connsiteX13" fmla="*/ 1661746 w 2074984"/>
                <a:gd name="connsiteY13" fmla="*/ 0 h 1182565"/>
                <a:gd name="connsiteX14" fmla="*/ 1644161 w 2074984"/>
                <a:gd name="connsiteY14" fmla="*/ 136281 h 1182565"/>
                <a:gd name="connsiteX15" fmla="*/ 1534257 w 2074984"/>
                <a:gd name="connsiteY15" fmla="*/ 211015 h 1182565"/>
                <a:gd name="connsiteX16" fmla="*/ 1402373 w 2074984"/>
                <a:gd name="connsiteY16" fmla="*/ 197827 h 1182565"/>
                <a:gd name="connsiteX17" fmla="*/ 1340826 w 2074984"/>
                <a:gd name="connsiteY17" fmla="*/ 224204 h 1182565"/>
                <a:gd name="connsiteX18" fmla="*/ 1305657 w 2074984"/>
                <a:gd name="connsiteY18" fmla="*/ 316523 h 1182565"/>
                <a:gd name="connsiteX19" fmla="*/ 1244111 w 2074984"/>
                <a:gd name="connsiteY19" fmla="*/ 250581 h 1182565"/>
                <a:gd name="connsiteX20" fmla="*/ 1164980 w 2074984"/>
                <a:gd name="connsiteY20" fmla="*/ 189035 h 1182565"/>
                <a:gd name="connsiteX21" fmla="*/ 1081453 w 2074984"/>
                <a:gd name="connsiteY21" fmla="*/ 241788 h 1182565"/>
                <a:gd name="connsiteX22" fmla="*/ 1046284 w 2074984"/>
                <a:gd name="connsiteY22" fmla="*/ 285750 h 1182565"/>
                <a:gd name="connsiteX23" fmla="*/ 975946 w 2074984"/>
                <a:gd name="connsiteY23" fmla="*/ 303335 h 1182565"/>
                <a:gd name="connsiteX24" fmla="*/ 953965 w 2074984"/>
                <a:gd name="connsiteY24" fmla="*/ 232996 h 1182565"/>
                <a:gd name="connsiteX25" fmla="*/ 844061 w 2074984"/>
                <a:gd name="connsiteY25" fmla="*/ 162658 h 1182565"/>
                <a:gd name="connsiteX26" fmla="*/ 690196 w 2074984"/>
                <a:gd name="connsiteY26" fmla="*/ 281354 h 1182565"/>
                <a:gd name="connsiteX27" fmla="*/ 659423 w 2074984"/>
                <a:gd name="connsiteY27" fmla="*/ 373673 h 1182565"/>
                <a:gd name="connsiteX28" fmla="*/ 553915 w 2074984"/>
                <a:gd name="connsiteY28" fmla="*/ 347296 h 1182565"/>
                <a:gd name="connsiteX29" fmla="*/ 527538 w 2074984"/>
                <a:gd name="connsiteY29" fmla="*/ 382465 h 1182565"/>
                <a:gd name="connsiteX30" fmla="*/ 246184 w 2074984"/>
                <a:gd name="connsiteY30" fmla="*/ 316523 h 1182565"/>
                <a:gd name="connsiteX31" fmla="*/ 0 w 2074984"/>
                <a:gd name="connsiteY31" fmla="*/ 408842 h 1182565"/>
                <a:gd name="connsiteX32" fmla="*/ 61546 w 2074984"/>
                <a:gd name="connsiteY32" fmla="*/ 619858 h 1182565"/>
                <a:gd name="connsiteX33" fmla="*/ 70338 w 2074984"/>
                <a:gd name="connsiteY33" fmla="*/ 791308 h 1182565"/>
                <a:gd name="connsiteX34" fmla="*/ 70338 w 2074984"/>
                <a:gd name="connsiteY34" fmla="*/ 791308 h 1182565"/>
                <a:gd name="connsiteX35" fmla="*/ 48357 w 2074984"/>
                <a:gd name="connsiteY35" fmla="*/ 905608 h 1182565"/>
                <a:gd name="connsiteX36" fmla="*/ 246184 w 2074984"/>
                <a:gd name="connsiteY36" fmla="*/ 936381 h 1182565"/>
                <a:gd name="connsiteX37" fmla="*/ 347296 w 2074984"/>
                <a:gd name="connsiteY37" fmla="*/ 945173 h 1182565"/>
                <a:gd name="connsiteX38" fmla="*/ 413238 w 2074984"/>
                <a:gd name="connsiteY38" fmla="*/ 980342 h 1182565"/>
                <a:gd name="connsiteX39" fmla="*/ 505557 w 2074984"/>
                <a:gd name="connsiteY39" fmla="*/ 1006719 h 1182565"/>
                <a:gd name="connsiteX40" fmla="*/ 646234 w 2074984"/>
                <a:gd name="connsiteY40" fmla="*/ 1041888 h 1182565"/>
                <a:gd name="connsiteX41" fmla="*/ 738553 w 2074984"/>
                <a:gd name="connsiteY41" fmla="*/ 1072662 h 1182565"/>
                <a:gd name="connsiteX42" fmla="*/ 861646 w 2074984"/>
                <a:gd name="connsiteY42" fmla="*/ 967154 h 118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4984" h="1182565">
                  <a:moveTo>
                    <a:pt x="861646" y="967154"/>
                  </a:moveTo>
                  <a:lnTo>
                    <a:pt x="1085850" y="1173773"/>
                  </a:lnTo>
                  <a:lnTo>
                    <a:pt x="1169376" y="1160585"/>
                  </a:lnTo>
                  <a:lnTo>
                    <a:pt x="1200150" y="1182565"/>
                  </a:lnTo>
                  <a:lnTo>
                    <a:pt x="1516673" y="888023"/>
                  </a:lnTo>
                  <a:lnTo>
                    <a:pt x="1705707" y="747346"/>
                  </a:lnTo>
                  <a:lnTo>
                    <a:pt x="1903534" y="672612"/>
                  </a:lnTo>
                  <a:lnTo>
                    <a:pt x="1960684" y="615462"/>
                  </a:lnTo>
                  <a:lnTo>
                    <a:pt x="2074984" y="531935"/>
                  </a:lnTo>
                  <a:lnTo>
                    <a:pt x="2026626" y="382465"/>
                  </a:lnTo>
                  <a:lnTo>
                    <a:pt x="2044211" y="211015"/>
                  </a:lnTo>
                  <a:lnTo>
                    <a:pt x="1973873" y="87923"/>
                  </a:lnTo>
                  <a:lnTo>
                    <a:pt x="1723292" y="0"/>
                  </a:lnTo>
                  <a:lnTo>
                    <a:pt x="1661746" y="0"/>
                  </a:lnTo>
                  <a:lnTo>
                    <a:pt x="1644161" y="136281"/>
                  </a:lnTo>
                  <a:lnTo>
                    <a:pt x="1534257" y="211015"/>
                  </a:lnTo>
                  <a:lnTo>
                    <a:pt x="1402373" y="197827"/>
                  </a:lnTo>
                  <a:lnTo>
                    <a:pt x="1340826" y="224204"/>
                  </a:lnTo>
                  <a:lnTo>
                    <a:pt x="1305657" y="316523"/>
                  </a:lnTo>
                  <a:lnTo>
                    <a:pt x="1244111" y="250581"/>
                  </a:lnTo>
                  <a:lnTo>
                    <a:pt x="1164980" y="189035"/>
                  </a:lnTo>
                  <a:lnTo>
                    <a:pt x="1081453" y="241788"/>
                  </a:lnTo>
                  <a:lnTo>
                    <a:pt x="1046284" y="285750"/>
                  </a:lnTo>
                  <a:lnTo>
                    <a:pt x="975946" y="303335"/>
                  </a:lnTo>
                  <a:lnTo>
                    <a:pt x="953965" y="232996"/>
                  </a:lnTo>
                  <a:lnTo>
                    <a:pt x="844061" y="162658"/>
                  </a:lnTo>
                  <a:lnTo>
                    <a:pt x="690196" y="281354"/>
                  </a:lnTo>
                  <a:lnTo>
                    <a:pt x="659423" y="373673"/>
                  </a:lnTo>
                  <a:lnTo>
                    <a:pt x="553915" y="347296"/>
                  </a:lnTo>
                  <a:lnTo>
                    <a:pt x="527538" y="382465"/>
                  </a:lnTo>
                  <a:lnTo>
                    <a:pt x="246184" y="316523"/>
                  </a:lnTo>
                  <a:lnTo>
                    <a:pt x="0" y="408842"/>
                  </a:lnTo>
                  <a:lnTo>
                    <a:pt x="61546" y="619858"/>
                  </a:lnTo>
                  <a:lnTo>
                    <a:pt x="70338" y="791308"/>
                  </a:lnTo>
                  <a:lnTo>
                    <a:pt x="70338" y="791308"/>
                  </a:lnTo>
                  <a:lnTo>
                    <a:pt x="48357" y="905608"/>
                  </a:lnTo>
                  <a:lnTo>
                    <a:pt x="246184" y="936381"/>
                  </a:lnTo>
                  <a:lnTo>
                    <a:pt x="347296" y="945173"/>
                  </a:lnTo>
                  <a:lnTo>
                    <a:pt x="413238" y="980342"/>
                  </a:lnTo>
                  <a:lnTo>
                    <a:pt x="505557" y="1006719"/>
                  </a:lnTo>
                  <a:lnTo>
                    <a:pt x="646234" y="1041888"/>
                  </a:lnTo>
                  <a:lnTo>
                    <a:pt x="738553" y="1072662"/>
                  </a:lnTo>
                  <a:lnTo>
                    <a:pt x="861646" y="967154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0" name="Полилиния 57">
              <a:extLst>
                <a:ext uri="{FF2B5EF4-FFF2-40B4-BE49-F238E27FC236}">
                  <a16:creationId xmlns:a16="http://schemas.microsoft.com/office/drawing/2014/main" id="{0C083CF4-B750-9980-1502-EAD29F4F3B2E}"/>
                </a:ext>
              </a:extLst>
            </p:cNvPr>
            <p:cNvSpPr/>
            <p:nvPr/>
          </p:nvSpPr>
          <p:spPr>
            <a:xfrm>
              <a:off x="2420257" y="973002"/>
              <a:ext cx="1437902" cy="2024872"/>
            </a:xfrm>
            <a:custGeom>
              <a:avLst/>
              <a:gdLst>
                <a:gd name="connsiteX0" fmla="*/ 945173 w 1820007"/>
                <a:gd name="connsiteY0" fmla="*/ 2562958 h 2562958"/>
                <a:gd name="connsiteX1" fmla="*/ 1059473 w 1820007"/>
                <a:gd name="connsiteY1" fmla="*/ 2483827 h 2562958"/>
                <a:gd name="connsiteX2" fmla="*/ 1103434 w 1820007"/>
                <a:gd name="connsiteY2" fmla="*/ 2290396 h 2562958"/>
                <a:gd name="connsiteX3" fmla="*/ 1257300 w 1820007"/>
                <a:gd name="connsiteY3" fmla="*/ 2312377 h 2562958"/>
                <a:gd name="connsiteX4" fmla="*/ 1349619 w 1820007"/>
                <a:gd name="connsiteY4" fmla="*/ 2246435 h 2562958"/>
                <a:gd name="connsiteX5" fmla="*/ 1437542 w 1820007"/>
                <a:gd name="connsiteY5" fmla="*/ 2228850 h 2562958"/>
                <a:gd name="connsiteX6" fmla="*/ 1543050 w 1820007"/>
                <a:gd name="connsiteY6" fmla="*/ 2048608 h 2562958"/>
                <a:gd name="connsiteX7" fmla="*/ 1617784 w 1820007"/>
                <a:gd name="connsiteY7" fmla="*/ 1934308 h 2562958"/>
                <a:gd name="connsiteX8" fmla="*/ 1644161 w 1820007"/>
                <a:gd name="connsiteY8" fmla="*/ 1841988 h 2562958"/>
                <a:gd name="connsiteX9" fmla="*/ 1820007 w 1820007"/>
                <a:gd name="connsiteY9" fmla="*/ 1714500 h 2562958"/>
                <a:gd name="connsiteX10" fmla="*/ 1573823 w 1820007"/>
                <a:gd name="connsiteY10" fmla="*/ 1639765 h 2562958"/>
                <a:gd name="connsiteX11" fmla="*/ 1415561 w 1820007"/>
                <a:gd name="connsiteY11" fmla="*/ 1569427 h 2562958"/>
                <a:gd name="connsiteX12" fmla="*/ 1204546 w 1820007"/>
                <a:gd name="connsiteY12" fmla="*/ 1538654 h 2562958"/>
                <a:gd name="connsiteX13" fmla="*/ 1112226 w 1820007"/>
                <a:gd name="connsiteY13" fmla="*/ 1543050 h 2562958"/>
                <a:gd name="connsiteX14" fmla="*/ 1143000 w 1820007"/>
                <a:gd name="connsiteY14" fmla="*/ 1472712 h 2562958"/>
                <a:gd name="connsiteX15" fmla="*/ 1169376 w 1820007"/>
                <a:gd name="connsiteY15" fmla="*/ 1336431 h 2562958"/>
                <a:gd name="connsiteX16" fmla="*/ 1143000 w 1820007"/>
                <a:gd name="connsiteY16" fmla="*/ 1217735 h 2562958"/>
                <a:gd name="connsiteX17" fmla="*/ 1094642 w 1820007"/>
                <a:gd name="connsiteY17" fmla="*/ 1041888 h 2562958"/>
                <a:gd name="connsiteX18" fmla="*/ 1340826 w 1820007"/>
                <a:gd name="connsiteY18" fmla="*/ 962758 h 2562958"/>
                <a:gd name="connsiteX19" fmla="*/ 1371600 w 1820007"/>
                <a:gd name="connsiteY19" fmla="*/ 720969 h 2562958"/>
                <a:gd name="connsiteX20" fmla="*/ 1415561 w 1820007"/>
                <a:gd name="connsiteY20" fmla="*/ 655027 h 2562958"/>
                <a:gd name="connsiteX21" fmla="*/ 1345223 w 1820007"/>
                <a:gd name="connsiteY21" fmla="*/ 294542 h 2562958"/>
                <a:gd name="connsiteX22" fmla="*/ 1397976 w 1820007"/>
                <a:gd name="connsiteY22" fmla="*/ 237392 h 2562958"/>
                <a:gd name="connsiteX23" fmla="*/ 1367203 w 1820007"/>
                <a:gd name="connsiteY23" fmla="*/ 0 h 2562958"/>
                <a:gd name="connsiteX24" fmla="*/ 1151792 w 1820007"/>
                <a:gd name="connsiteY24" fmla="*/ 39565 h 2562958"/>
                <a:gd name="connsiteX25" fmla="*/ 1081453 w 1820007"/>
                <a:gd name="connsiteY25" fmla="*/ 87923 h 2562958"/>
                <a:gd name="connsiteX26" fmla="*/ 584688 w 1820007"/>
                <a:gd name="connsiteY26" fmla="*/ 254977 h 2562958"/>
                <a:gd name="connsiteX27" fmla="*/ 430823 w 1820007"/>
                <a:gd name="connsiteY27" fmla="*/ 215412 h 2562958"/>
                <a:gd name="connsiteX28" fmla="*/ 272561 w 1820007"/>
                <a:gd name="connsiteY28" fmla="*/ 250581 h 2562958"/>
                <a:gd name="connsiteX29" fmla="*/ 228600 w 1820007"/>
                <a:gd name="connsiteY29" fmla="*/ 298938 h 2562958"/>
                <a:gd name="connsiteX30" fmla="*/ 224203 w 1820007"/>
                <a:gd name="connsiteY30" fmla="*/ 457200 h 2562958"/>
                <a:gd name="connsiteX31" fmla="*/ 263769 w 1820007"/>
                <a:gd name="connsiteY31" fmla="*/ 514350 h 2562958"/>
                <a:gd name="connsiteX32" fmla="*/ 276957 w 1820007"/>
                <a:gd name="connsiteY32" fmla="*/ 602273 h 2562958"/>
                <a:gd name="connsiteX33" fmla="*/ 369276 w 1820007"/>
                <a:gd name="connsiteY33" fmla="*/ 655027 h 2562958"/>
                <a:gd name="connsiteX34" fmla="*/ 298938 w 1820007"/>
                <a:gd name="connsiteY34" fmla="*/ 668215 h 2562958"/>
                <a:gd name="connsiteX35" fmla="*/ 167053 w 1820007"/>
                <a:gd name="connsiteY35" fmla="*/ 773723 h 2562958"/>
                <a:gd name="connsiteX36" fmla="*/ 215411 w 1820007"/>
                <a:gd name="connsiteY36" fmla="*/ 962758 h 2562958"/>
                <a:gd name="connsiteX37" fmla="*/ 136280 w 1820007"/>
                <a:gd name="connsiteY37" fmla="*/ 1015512 h 2562958"/>
                <a:gd name="connsiteX38" fmla="*/ 17584 w 1820007"/>
                <a:gd name="connsiteY38" fmla="*/ 1046285 h 2562958"/>
                <a:gd name="connsiteX39" fmla="*/ 0 w 1820007"/>
                <a:gd name="connsiteY39" fmla="*/ 1121019 h 2562958"/>
                <a:gd name="connsiteX40" fmla="*/ 127488 w 1820007"/>
                <a:gd name="connsiteY40" fmla="*/ 1252904 h 2562958"/>
                <a:gd name="connsiteX41" fmla="*/ 338503 w 1820007"/>
                <a:gd name="connsiteY41" fmla="*/ 1389185 h 2562958"/>
                <a:gd name="connsiteX42" fmla="*/ 540726 w 1820007"/>
                <a:gd name="connsiteY42" fmla="*/ 1507881 h 2562958"/>
                <a:gd name="connsiteX43" fmla="*/ 663819 w 1820007"/>
                <a:gd name="connsiteY43" fmla="*/ 1872762 h 2562958"/>
                <a:gd name="connsiteX44" fmla="*/ 545123 w 1820007"/>
                <a:gd name="connsiteY44" fmla="*/ 2039815 h 2562958"/>
                <a:gd name="connsiteX45" fmla="*/ 597876 w 1820007"/>
                <a:gd name="connsiteY45" fmla="*/ 2180492 h 2562958"/>
                <a:gd name="connsiteX46" fmla="*/ 716573 w 1820007"/>
                <a:gd name="connsiteY46" fmla="*/ 2369527 h 2562958"/>
                <a:gd name="connsiteX47" fmla="*/ 866042 w 1820007"/>
                <a:gd name="connsiteY47" fmla="*/ 2457450 h 2562958"/>
                <a:gd name="connsiteX48" fmla="*/ 945173 w 1820007"/>
                <a:gd name="connsiteY48" fmla="*/ 2562958 h 25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20007" h="2562958">
                  <a:moveTo>
                    <a:pt x="945173" y="2562958"/>
                  </a:moveTo>
                  <a:lnTo>
                    <a:pt x="1059473" y="2483827"/>
                  </a:lnTo>
                  <a:lnTo>
                    <a:pt x="1103434" y="2290396"/>
                  </a:lnTo>
                  <a:lnTo>
                    <a:pt x="1257300" y="2312377"/>
                  </a:lnTo>
                  <a:lnTo>
                    <a:pt x="1349619" y="2246435"/>
                  </a:lnTo>
                  <a:lnTo>
                    <a:pt x="1437542" y="2228850"/>
                  </a:lnTo>
                  <a:lnTo>
                    <a:pt x="1543050" y="2048608"/>
                  </a:lnTo>
                  <a:lnTo>
                    <a:pt x="1617784" y="1934308"/>
                  </a:lnTo>
                  <a:lnTo>
                    <a:pt x="1644161" y="1841988"/>
                  </a:lnTo>
                  <a:lnTo>
                    <a:pt x="1820007" y="1714500"/>
                  </a:lnTo>
                  <a:lnTo>
                    <a:pt x="1573823" y="1639765"/>
                  </a:lnTo>
                  <a:lnTo>
                    <a:pt x="1415561" y="1569427"/>
                  </a:lnTo>
                  <a:lnTo>
                    <a:pt x="1204546" y="1538654"/>
                  </a:lnTo>
                  <a:lnTo>
                    <a:pt x="1112226" y="1543050"/>
                  </a:lnTo>
                  <a:lnTo>
                    <a:pt x="1143000" y="1472712"/>
                  </a:lnTo>
                  <a:lnTo>
                    <a:pt x="1169376" y="1336431"/>
                  </a:lnTo>
                  <a:lnTo>
                    <a:pt x="1143000" y="1217735"/>
                  </a:lnTo>
                  <a:lnTo>
                    <a:pt x="1094642" y="1041888"/>
                  </a:lnTo>
                  <a:lnTo>
                    <a:pt x="1340826" y="962758"/>
                  </a:lnTo>
                  <a:lnTo>
                    <a:pt x="1371600" y="720969"/>
                  </a:lnTo>
                  <a:lnTo>
                    <a:pt x="1415561" y="655027"/>
                  </a:lnTo>
                  <a:lnTo>
                    <a:pt x="1345223" y="294542"/>
                  </a:lnTo>
                  <a:lnTo>
                    <a:pt x="1397976" y="237392"/>
                  </a:lnTo>
                  <a:lnTo>
                    <a:pt x="1367203" y="0"/>
                  </a:lnTo>
                  <a:lnTo>
                    <a:pt x="1151792" y="39565"/>
                  </a:lnTo>
                  <a:lnTo>
                    <a:pt x="1081453" y="87923"/>
                  </a:lnTo>
                  <a:lnTo>
                    <a:pt x="584688" y="254977"/>
                  </a:lnTo>
                  <a:lnTo>
                    <a:pt x="430823" y="215412"/>
                  </a:lnTo>
                  <a:lnTo>
                    <a:pt x="272561" y="250581"/>
                  </a:lnTo>
                  <a:lnTo>
                    <a:pt x="228600" y="298938"/>
                  </a:lnTo>
                  <a:lnTo>
                    <a:pt x="224203" y="457200"/>
                  </a:lnTo>
                  <a:lnTo>
                    <a:pt x="263769" y="514350"/>
                  </a:lnTo>
                  <a:lnTo>
                    <a:pt x="276957" y="602273"/>
                  </a:lnTo>
                  <a:lnTo>
                    <a:pt x="369276" y="655027"/>
                  </a:lnTo>
                  <a:lnTo>
                    <a:pt x="298938" y="668215"/>
                  </a:lnTo>
                  <a:lnTo>
                    <a:pt x="167053" y="773723"/>
                  </a:lnTo>
                  <a:lnTo>
                    <a:pt x="215411" y="962758"/>
                  </a:lnTo>
                  <a:lnTo>
                    <a:pt x="136280" y="1015512"/>
                  </a:lnTo>
                  <a:lnTo>
                    <a:pt x="17584" y="1046285"/>
                  </a:lnTo>
                  <a:lnTo>
                    <a:pt x="0" y="1121019"/>
                  </a:lnTo>
                  <a:lnTo>
                    <a:pt x="127488" y="1252904"/>
                  </a:lnTo>
                  <a:lnTo>
                    <a:pt x="338503" y="1389185"/>
                  </a:lnTo>
                  <a:lnTo>
                    <a:pt x="540726" y="1507881"/>
                  </a:lnTo>
                  <a:lnTo>
                    <a:pt x="663819" y="1872762"/>
                  </a:lnTo>
                  <a:lnTo>
                    <a:pt x="545123" y="2039815"/>
                  </a:lnTo>
                  <a:lnTo>
                    <a:pt x="597876" y="2180492"/>
                  </a:lnTo>
                  <a:lnTo>
                    <a:pt x="716573" y="2369527"/>
                  </a:lnTo>
                  <a:lnTo>
                    <a:pt x="866042" y="2457450"/>
                  </a:lnTo>
                  <a:lnTo>
                    <a:pt x="945173" y="2562958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1" name="Полилиния 58">
              <a:extLst>
                <a:ext uri="{FF2B5EF4-FFF2-40B4-BE49-F238E27FC236}">
                  <a16:creationId xmlns:a16="http://schemas.microsoft.com/office/drawing/2014/main" id="{1E2474EF-74F9-665F-C031-BADF50C79B13}"/>
                </a:ext>
              </a:extLst>
            </p:cNvPr>
            <p:cNvSpPr/>
            <p:nvPr/>
          </p:nvSpPr>
          <p:spPr>
            <a:xfrm>
              <a:off x="3477760" y="699542"/>
              <a:ext cx="1371912" cy="1080163"/>
            </a:xfrm>
            <a:custGeom>
              <a:avLst/>
              <a:gdLst>
                <a:gd name="connsiteX0" fmla="*/ 17585 w 1736481"/>
                <a:gd name="connsiteY0" fmla="*/ 351692 h 1367204"/>
                <a:gd name="connsiteX1" fmla="*/ 52754 w 1736481"/>
                <a:gd name="connsiteY1" fmla="*/ 615461 h 1367204"/>
                <a:gd name="connsiteX2" fmla="*/ 8793 w 1736481"/>
                <a:gd name="connsiteY2" fmla="*/ 659423 h 1367204"/>
                <a:gd name="connsiteX3" fmla="*/ 65943 w 1736481"/>
                <a:gd name="connsiteY3" fmla="*/ 1011115 h 1367204"/>
                <a:gd name="connsiteX4" fmla="*/ 21981 w 1736481"/>
                <a:gd name="connsiteY4" fmla="*/ 1059473 h 1367204"/>
                <a:gd name="connsiteX5" fmla="*/ 0 w 1736481"/>
                <a:gd name="connsiteY5" fmla="*/ 1301261 h 1367204"/>
                <a:gd name="connsiteX6" fmla="*/ 285750 w 1736481"/>
                <a:gd name="connsiteY6" fmla="*/ 1367204 h 1367204"/>
                <a:gd name="connsiteX7" fmla="*/ 307731 w 1736481"/>
                <a:gd name="connsiteY7" fmla="*/ 1318846 h 1367204"/>
                <a:gd name="connsiteX8" fmla="*/ 404446 w 1736481"/>
                <a:gd name="connsiteY8" fmla="*/ 1349619 h 1367204"/>
                <a:gd name="connsiteX9" fmla="*/ 435220 w 1736481"/>
                <a:gd name="connsiteY9" fmla="*/ 1270488 h 1367204"/>
                <a:gd name="connsiteX10" fmla="*/ 597877 w 1736481"/>
                <a:gd name="connsiteY10" fmla="*/ 1134208 h 1367204"/>
                <a:gd name="connsiteX11" fmla="*/ 716573 w 1736481"/>
                <a:gd name="connsiteY11" fmla="*/ 1217734 h 1367204"/>
                <a:gd name="connsiteX12" fmla="*/ 756139 w 1736481"/>
                <a:gd name="connsiteY12" fmla="*/ 1279281 h 1367204"/>
                <a:gd name="connsiteX13" fmla="*/ 835270 w 1736481"/>
                <a:gd name="connsiteY13" fmla="*/ 1235319 h 1367204"/>
                <a:gd name="connsiteX14" fmla="*/ 896816 w 1736481"/>
                <a:gd name="connsiteY14" fmla="*/ 1160584 h 1367204"/>
                <a:gd name="connsiteX15" fmla="*/ 1006720 w 1736481"/>
                <a:gd name="connsiteY15" fmla="*/ 1222131 h 1367204"/>
                <a:gd name="connsiteX16" fmla="*/ 1041889 w 1736481"/>
                <a:gd name="connsiteY16" fmla="*/ 1301261 h 1367204"/>
                <a:gd name="connsiteX17" fmla="*/ 1081454 w 1736481"/>
                <a:gd name="connsiteY17" fmla="*/ 1217734 h 1367204"/>
                <a:gd name="connsiteX18" fmla="*/ 1164981 w 1736481"/>
                <a:gd name="connsiteY18" fmla="*/ 1164981 h 1367204"/>
                <a:gd name="connsiteX19" fmla="*/ 1283677 w 1736481"/>
                <a:gd name="connsiteY19" fmla="*/ 1186961 h 1367204"/>
                <a:gd name="connsiteX20" fmla="*/ 1393581 w 1736481"/>
                <a:gd name="connsiteY20" fmla="*/ 1112227 h 1367204"/>
                <a:gd name="connsiteX21" fmla="*/ 1433146 w 1736481"/>
                <a:gd name="connsiteY21" fmla="*/ 975946 h 1367204"/>
                <a:gd name="connsiteX22" fmla="*/ 1472712 w 1736481"/>
                <a:gd name="connsiteY22" fmla="*/ 967154 h 1367204"/>
                <a:gd name="connsiteX23" fmla="*/ 1718896 w 1736481"/>
                <a:gd name="connsiteY23" fmla="*/ 1063869 h 1367204"/>
                <a:gd name="connsiteX24" fmla="*/ 1736481 w 1736481"/>
                <a:gd name="connsiteY24" fmla="*/ 967154 h 1367204"/>
                <a:gd name="connsiteX25" fmla="*/ 1652954 w 1736481"/>
                <a:gd name="connsiteY25" fmla="*/ 910004 h 1367204"/>
                <a:gd name="connsiteX26" fmla="*/ 1674935 w 1736481"/>
                <a:gd name="connsiteY26" fmla="*/ 857250 h 1367204"/>
                <a:gd name="connsiteX27" fmla="*/ 1608993 w 1736481"/>
                <a:gd name="connsiteY27" fmla="*/ 681404 h 1367204"/>
                <a:gd name="connsiteX28" fmla="*/ 1582616 w 1736481"/>
                <a:gd name="connsiteY28" fmla="*/ 668215 h 1367204"/>
                <a:gd name="connsiteX29" fmla="*/ 1630973 w 1736481"/>
                <a:gd name="connsiteY29" fmla="*/ 602273 h 1367204"/>
                <a:gd name="connsiteX30" fmla="*/ 1710104 w 1736481"/>
                <a:gd name="connsiteY30" fmla="*/ 567104 h 1367204"/>
                <a:gd name="connsiteX31" fmla="*/ 1696916 w 1736481"/>
                <a:gd name="connsiteY31" fmla="*/ 448408 h 1367204"/>
                <a:gd name="connsiteX32" fmla="*/ 1543050 w 1736481"/>
                <a:gd name="connsiteY32" fmla="*/ 461596 h 1367204"/>
                <a:gd name="connsiteX33" fmla="*/ 1463920 w 1736481"/>
                <a:gd name="connsiteY33" fmla="*/ 400050 h 1367204"/>
                <a:gd name="connsiteX34" fmla="*/ 1239716 w 1736481"/>
                <a:gd name="connsiteY34" fmla="*/ 316523 h 1367204"/>
                <a:gd name="connsiteX35" fmla="*/ 1164981 w 1736481"/>
                <a:gd name="connsiteY35" fmla="*/ 509954 h 1367204"/>
                <a:gd name="connsiteX36" fmla="*/ 1103435 w 1736481"/>
                <a:gd name="connsiteY36" fmla="*/ 509954 h 1367204"/>
                <a:gd name="connsiteX37" fmla="*/ 1103435 w 1736481"/>
                <a:gd name="connsiteY37" fmla="*/ 496765 h 1367204"/>
                <a:gd name="connsiteX38" fmla="*/ 1138604 w 1736481"/>
                <a:gd name="connsiteY38" fmla="*/ 347296 h 1367204"/>
                <a:gd name="connsiteX39" fmla="*/ 1125416 w 1736481"/>
                <a:gd name="connsiteY39" fmla="*/ 285750 h 1367204"/>
                <a:gd name="connsiteX40" fmla="*/ 1081454 w 1736481"/>
                <a:gd name="connsiteY40" fmla="*/ 250581 h 1367204"/>
                <a:gd name="connsiteX41" fmla="*/ 1055077 w 1736481"/>
                <a:gd name="connsiteY41" fmla="*/ 92319 h 1367204"/>
                <a:gd name="connsiteX42" fmla="*/ 975946 w 1736481"/>
                <a:gd name="connsiteY42" fmla="*/ 17584 h 1367204"/>
                <a:gd name="connsiteX43" fmla="*/ 848458 w 1736481"/>
                <a:gd name="connsiteY43" fmla="*/ 92319 h 1367204"/>
                <a:gd name="connsiteX44" fmla="*/ 773723 w 1736481"/>
                <a:gd name="connsiteY44" fmla="*/ 35169 h 1367204"/>
                <a:gd name="connsiteX45" fmla="*/ 606670 w 1736481"/>
                <a:gd name="connsiteY45" fmla="*/ 0 h 1367204"/>
                <a:gd name="connsiteX46" fmla="*/ 518746 w 1736481"/>
                <a:gd name="connsiteY46" fmla="*/ 74734 h 1367204"/>
                <a:gd name="connsiteX47" fmla="*/ 417635 w 1736481"/>
                <a:gd name="connsiteY47" fmla="*/ 101111 h 1367204"/>
                <a:gd name="connsiteX48" fmla="*/ 413239 w 1736481"/>
                <a:gd name="connsiteY48" fmla="*/ 219808 h 1367204"/>
                <a:gd name="connsiteX49" fmla="*/ 263770 w 1736481"/>
                <a:gd name="connsiteY49" fmla="*/ 285750 h 1367204"/>
                <a:gd name="connsiteX50" fmla="*/ 131885 w 1736481"/>
                <a:gd name="connsiteY50" fmla="*/ 320919 h 1367204"/>
                <a:gd name="connsiteX51" fmla="*/ 17585 w 1736481"/>
                <a:gd name="connsiteY51" fmla="*/ 351692 h 13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36481" h="1367204">
                  <a:moveTo>
                    <a:pt x="17585" y="351692"/>
                  </a:moveTo>
                  <a:lnTo>
                    <a:pt x="52754" y="615461"/>
                  </a:lnTo>
                  <a:lnTo>
                    <a:pt x="8793" y="659423"/>
                  </a:lnTo>
                  <a:lnTo>
                    <a:pt x="65943" y="1011115"/>
                  </a:lnTo>
                  <a:lnTo>
                    <a:pt x="21981" y="1059473"/>
                  </a:lnTo>
                  <a:lnTo>
                    <a:pt x="0" y="1301261"/>
                  </a:lnTo>
                  <a:lnTo>
                    <a:pt x="285750" y="1367204"/>
                  </a:lnTo>
                  <a:lnTo>
                    <a:pt x="307731" y="1318846"/>
                  </a:lnTo>
                  <a:lnTo>
                    <a:pt x="404446" y="1349619"/>
                  </a:lnTo>
                  <a:lnTo>
                    <a:pt x="435220" y="1270488"/>
                  </a:lnTo>
                  <a:lnTo>
                    <a:pt x="597877" y="1134208"/>
                  </a:lnTo>
                  <a:lnTo>
                    <a:pt x="716573" y="1217734"/>
                  </a:lnTo>
                  <a:lnTo>
                    <a:pt x="756139" y="1279281"/>
                  </a:lnTo>
                  <a:lnTo>
                    <a:pt x="835270" y="1235319"/>
                  </a:lnTo>
                  <a:lnTo>
                    <a:pt x="896816" y="1160584"/>
                  </a:lnTo>
                  <a:lnTo>
                    <a:pt x="1006720" y="1222131"/>
                  </a:lnTo>
                  <a:lnTo>
                    <a:pt x="1041889" y="1301261"/>
                  </a:lnTo>
                  <a:lnTo>
                    <a:pt x="1081454" y="1217734"/>
                  </a:lnTo>
                  <a:lnTo>
                    <a:pt x="1164981" y="1164981"/>
                  </a:lnTo>
                  <a:lnTo>
                    <a:pt x="1283677" y="1186961"/>
                  </a:lnTo>
                  <a:lnTo>
                    <a:pt x="1393581" y="1112227"/>
                  </a:lnTo>
                  <a:lnTo>
                    <a:pt x="1433146" y="975946"/>
                  </a:lnTo>
                  <a:lnTo>
                    <a:pt x="1472712" y="967154"/>
                  </a:lnTo>
                  <a:lnTo>
                    <a:pt x="1718896" y="1063869"/>
                  </a:lnTo>
                  <a:lnTo>
                    <a:pt x="1736481" y="967154"/>
                  </a:lnTo>
                  <a:lnTo>
                    <a:pt x="1652954" y="910004"/>
                  </a:lnTo>
                  <a:lnTo>
                    <a:pt x="1674935" y="857250"/>
                  </a:lnTo>
                  <a:lnTo>
                    <a:pt x="1608993" y="681404"/>
                  </a:lnTo>
                  <a:lnTo>
                    <a:pt x="1582616" y="668215"/>
                  </a:lnTo>
                  <a:lnTo>
                    <a:pt x="1630973" y="602273"/>
                  </a:lnTo>
                  <a:lnTo>
                    <a:pt x="1710104" y="567104"/>
                  </a:lnTo>
                  <a:lnTo>
                    <a:pt x="1696916" y="448408"/>
                  </a:lnTo>
                  <a:lnTo>
                    <a:pt x="1543050" y="461596"/>
                  </a:lnTo>
                  <a:lnTo>
                    <a:pt x="1463920" y="400050"/>
                  </a:lnTo>
                  <a:lnTo>
                    <a:pt x="1239716" y="316523"/>
                  </a:lnTo>
                  <a:lnTo>
                    <a:pt x="1164981" y="509954"/>
                  </a:lnTo>
                  <a:lnTo>
                    <a:pt x="1103435" y="509954"/>
                  </a:lnTo>
                  <a:lnTo>
                    <a:pt x="1103435" y="496765"/>
                  </a:lnTo>
                  <a:lnTo>
                    <a:pt x="1138604" y="347296"/>
                  </a:lnTo>
                  <a:lnTo>
                    <a:pt x="1125416" y="285750"/>
                  </a:lnTo>
                  <a:lnTo>
                    <a:pt x="1081454" y="250581"/>
                  </a:lnTo>
                  <a:lnTo>
                    <a:pt x="1055077" y="92319"/>
                  </a:lnTo>
                  <a:lnTo>
                    <a:pt x="975946" y="17584"/>
                  </a:lnTo>
                  <a:lnTo>
                    <a:pt x="848458" y="92319"/>
                  </a:lnTo>
                  <a:lnTo>
                    <a:pt x="773723" y="35169"/>
                  </a:lnTo>
                  <a:lnTo>
                    <a:pt x="606670" y="0"/>
                  </a:lnTo>
                  <a:lnTo>
                    <a:pt x="518746" y="74734"/>
                  </a:lnTo>
                  <a:lnTo>
                    <a:pt x="417635" y="101111"/>
                  </a:lnTo>
                  <a:lnTo>
                    <a:pt x="413239" y="219808"/>
                  </a:lnTo>
                  <a:lnTo>
                    <a:pt x="263770" y="285750"/>
                  </a:lnTo>
                  <a:lnTo>
                    <a:pt x="131885" y="320919"/>
                  </a:lnTo>
                  <a:lnTo>
                    <a:pt x="17585" y="351692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2" name="Полилиния 59">
              <a:extLst>
                <a:ext uri="{FF2B5EF4-FFF2-40B4-BE49-F238E27FC236}">
                  <a16:creationId xmlns:a16="http://schemas.microsoft.com/office/drawing/2014/main" id="{ED286C0C-7E10-3DA1-3B7E-89F8516713C0}"/>
                </a:ext>
              </a:extLst>
            </p:cNvPr>
            <p:cNvSpPr/>
            <p:nvPr/>
          </p:nvSpPr>
          <p:spPr>
            <a:xfrm>
              <a:off x="4755771" y="1080185"/>
              <a:ext cx="1191304" cy="1312868"/>
            </a:xfrm>
            <a:custGeom>
              <a:avLst/>
              <a:gdLst>
                <a:gd name="connsiteX0" fmla="*/ 1507880 w 1507880"/>
                <a:gd name="connsiteY0" fmla="*/ 1068265 h 1661746"/>
                <a:gd name="connsiteX1" fmla="*/ 1235319 w 1507880"/>
                <a:gd name="connsiteY1" fmla="*/ 1274884 h 1661746"/>
                <a:gd name="connsiteX2" fmla="*/ 1358411 w 1507880"/>
                <a:gd name="connsiteY2" fmla="*/ 1406769 h 1661746"/>
                <a:gd name="connsiteX3" fmla="*/ 1433146 w 1507880"/>
                <a:gd name="connsiteY3" fmla="*/ 1543050 h 1661746"/>
                <a:gd name="connsiteX4" fmla="*/ 1367203 w 1507880"/>
                <a:gd name="connsiteY4" fmla="*/ 1661746 h 1661746"/>
                <a:gd name="connsiteX5" fmla="*/ 1138603 w 1507880"/>
                <a:gd name="connsiteY5" fmla="*/ 1569427 h 1661746"/>
                <a:gd name="connsiteX6" fmla="*/ 1112227 w 1507880"/>
                <a:gd name="connsiteY6" fmla="*/ 1481503 h 1661746"/>
                <a:gd name="connsiteX7" fmla="*/ 984738 w 1507880"/>
                <a:gd name="connsiteY7" fmla="*/ 1437542 h 1661746"/>
                <a:gd name="connsiteX8" fmla="*/ 927588 w 1507880"/>
                <a:gd name="connsiteY8" fmla="*/ 1490296 h 1661746"/>
                <a:gd name="connsiteX9" fmla="*/ 822080 w 1507880"/>
                <a:gd name="connsiteY9" fmla="*/ 1565030 h 1661746"/>
                <a:gd name="connsiteX10" fmla="*/ 492369 w 1507880"/>
                <a:gd name="connsiteY10" fmla="*/ 1573823 h 1661746"/>
                <a:gd name="connsiteX11" fmla="*/ 444011 w 1507880"/>
                <a:gd name="connsiteY11" fmla="*/ 1481503 h 1661746"/>
                <a:gd name="connsiteX12" fmla="*/ 193430 w 1507880"/>
                <a:gd name="connsiteY12" fmla="*/ 1362807 h 1661746"/>
                <a:gd name="connsiteX13" fmla="*/ 189034 w 1507880"/>
                <a:gd name="connsiteY13" fmla="*/ 1164980 h 1661746"/>
                <a:gd name="connsiteX14" fmla="*/ 101111 w 1507880"/>
                <a:gd name="connsiteY14" fmla="*/ 1107830 h 1661746"/>
                <a:gd name="connsiteX15" fmla="*/ 224203 w 1507880"/>
                <a:gd name="connsiteY15" fmla="*/ 1024303 h 1661746"/>
                <a:gd name="connsiteX16" fmla="*/ 167053 w 1507880"/>
                <a:gd name="connsiteY16" fmla="*/ 879230 h 1661746"/>
                <a:gd name="connsiteX17" fmla="*/ 184638 w 1507880"/>
                <a:gd name="connsiteY17" fmla="*/ 707780 h 1661746"/>
                <a:gd name="connsiteX18" fmla="*/ 118696 w 1507880"/>
                <a:gd name="connsiteY18" fmla="*/ 584688 h 1661746"/>
                <a:gd name="connsiteX19" fmla="*/ 131884 w 1507880"/>
                <a:gd name="connsiteY19" fmla="*/ 483577 h 1661746"/>
                <a:gd name="connsiteX20" fmla="*/ 48357 w 1507880"/>
                <a:gd name="connsiteY20" fmla="*/ 417634 h 1661746"/>
                <a:gd name="connsiteX21" fmla="*/ 70338 w 1507880"/>
                <a:gd name="connsiteY21" fmla="*/ 382465 h 1661746"/>
                <a:gd name="connsiteX22" fmla="*/ 0 w 1507880"/>
                <a:gd name="connsiteY22" fmla="*/ 219807 h 1661746"/>
                <a:gd name="connsiteX23" fmla="*/ 35169 w 1507880"/>
                <a:gd name="connsiteY23" fmla="*/ 175846 h 1661746"/>
                <a:gd name="connsiteX24" fmla="*/ 219807 w 1507880"/>
                <a:gd name="connsiteY24" fmla="*/ 184638 h 1661746"/>
                <a:gd name="connsiteX25" fmla="*/ 307730 w 1507880"/>
                <a:gd name="connsiteY25" fmla="*/ 153865 h 1661746"/>
                <a:gd name="connsiteX26" fmla="*/ 444011 w 1507880"/>
                <a:gd name="connsiteY26" fmla="*/ 136280 h 1661746"/>
                <a:gd name="connsiteX27" fmla="*/ 487973 w 1507880"/>
                <a:gd name="connsiteY27" fmla="*/ 52753 h 1661746"/>
                <a:gd name="connsiteX28" fmla="*/ 672611 w 1507880"/>
                <a:gd name="connsiteY28" fmla="*/ 0 h 1661746"/>
                <a:gd name="connsiteX29" fmla="*/ 883627 w 1507880"/>
                <a:gd name="connsiteY29" fmla="*/ 0 h 1661746"/>
                <a:gd name="connsiteX30" fmla="*/ 905607 w 1507880"/>
                <a:gd name="connsiteY30" fmla="*/ 87923 h 1661746"/>
                <a:gd name="connsiteX31" fmla="*/ 852853 w 1507880"/>
                <a:gd name="connsiteY31" fmla="*/ 153865 h 1661746"/>
                <a:gd name="connsiteX32" fmla="*/ 896815 w 1507880"/>
                <a:gd name="connsiteY32" fmla="*/ 232996 h 1661746"/>
                <a:gd name="connsiteX33" fmla="*/ 1169377 w 1507880"/>
                <a:gd name="connsiteY33" fmla="*/ 487973 h 1661746"/>
                <a:gd name="connsiteX34" fmla="*/ 1507880 w 1507880"/>
                <a:gd name="connsiteY34" fmla="*/ 1068265 h 166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07880" h="1661746">
                  <a:moveTo>
                    <a:pt x="1507880" y="1068265"/>
                  </a:moveTo>
                  <a:lnTo>
                    <a:pt x="1235319" y="1274884"/>
                  </a:lnTo>
                  <a:lnTo>
                    <a:pt x="1358411" y="1406769"/>
                  </a:lnTo>
                  <a:lnTo>
                    <a:pt x="1433146" y="1543050"/>
                  </a:lnTo>
                  <a:lnTo>
                    <a:pt x="1367203" y="1661746"/>
                  </a:lnTo>
                  <a:lnTo>
                    <a:pt x="1138603" y="1569427"/>
                  </a:lnTo>
                  <a:lnTo>
                    <a:pt x="1112227" y="1481503"/>
                  </a:lnTo>
                  <a:lnTo>
                    <a:pt x="984738" y="1437542"/>
                  </a:lnTo>
                  <a:lnTo>
                    <a:pt x="927588" y="1490296"/>
                  </a:lnTo>
                  <a:lnTo>
                    <a:pt x="822080" y="1565030"/>
                  </a:lnTo>
                  <a:lnTo>
                    <a:pt x="492369" y="1573823"/>
                  </a:lnTo>
                  <a:lnTo>
                    <a:pt x="444011" y="1481503"/>
                  </a:lnTo>
                  <a:lnTo>
                    <a:pt x="193430" y="1362807"/>
                  </a:lnTo>
                  <a:cubicBezTo>
                    <a:pt x="191965" y="1296865"/>
                    <a:pt x="190499" y="1230922"/>
                    <a:pt x="189034" y="1164980"/>
                  </a:cubicBezTo>
                  <a:lnTo>
                    <a:pt x="101111" y="1107830"/>
                  </a:lnTo>
                  <a:lnTo>
                    <a:pt x="224203" y="1024303"/>
                  </a:lnTo>
                  <a:lnTo>
                    <a:pt x="167053" y="879230"/>
                  </a:lnTo>
                  <a:lnTo>
                    <a:pt x="184638" y="707780"/>
                  </a:lnTo>
                  <a:lnTo>
                    <a:pt x="118696" y="584688"/>
                  </a:lnTo>
                  <a:lnTo>
                    <a:pt x="131884" y="483577"/>
                  </a:lnTo>
                  <a:lnTo>
                    <a:pt x="48357" y="417634"/>
                  </a:lnTo>
                  <a:lnTo>
                    <a:pt x="70338" y="382465"/>
                  </a:lnTo>
                  <a:lnTo>
                    <a:pt x="0" y="219807"/>
                  </a:lnTo>
                  <a:lnTo>
                    <a:pt x="35169" y="175846"/>
                  </a:lnTo>
                  <a:lnTo>
                    <a:pt x="219807" y="184638"/>
                  </a:lnTo>
                  <a:lnTo>
                    <a:pt x="307730" y="153865"/>
                  </a:lnTo>
                  <a:lnTo>
                    <a:pt x="444011" y="136280"/>
                  </a:lnTo>
                  <a:lnTo>
                    <a:pt x="487973" y="52753"/>
                  </a:lnTo>
                  <a:lnTo>
                    <a:pt x="672611" y="0"/>
                  </a:lnTo>
                  <a:lnTo>
                    <a:pt x="883627" y="0"/>
                  </a:lnTo>
                  <a:lnTo>
                    <a:pt x="905607" y="87923"/>
                  </a:lnTo>
                  <a:lnTo>
                    <a:pt x="852853" y="153865"/>
                  </a:lnTo>
                  <a:lnTo>
                    <a:pt x="896815" y="232996"/>
                  </a:lnTo>
                  <a:lnTo>
                    <a:pt x="1169377" y="487973"/>
                  </a:lnTo>
                  <a:lnTo>
                    <a:pt x="1507880" y="1068265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3" name="Полилиния 60">
              <a:extLst>
                <a:ext uri="{FF2B5EF4-FFF2-40B4-BE49-F238E27FC236}">
                  <a16:creationId xmlns:a16="http://schemas.microsoft.com/office/drawing/2014/main" id="{72D96C64-4C0A-FE6E-89BB-FEB7672B04FA}"/>
                </a:ext>
              </a:extLst>
            </p:cNvPr>
            <p:cNvSpPr/>
            <p:nvPr/>
          </p:nvSpPr>
          <p:spPr>
            <a:xfrm>
              <a:off x="6284909" y="2123039"/>
              <a:ext cx="979441" cy="1021120"/>
            </a:xfrm>
            <a:custGeom>
              <a:avLst/>
              <a:gdLst>
                <a:gd name="connsiteX0" fmla="*/ 1055077 w 1239715"/>
                <a:gd name="connsiteY0" fmla="*/ 852854 h 1292470"/>
                <a:gd name="connsiteX1" fmla="*/ 1204546 w 1239715"/>
                <a:gd name="connsiteY1" fmla="*/ 764931 h 1292470"/>
                <a:gd name="connsiteX2" fmla="*/ 1239715 w 1239715"/>
                <a:gd name="connsiteY2" fmla="*/ 628650 h 1292470"/>
                <a:gd name="connsiteX3" fmla="*/ 1239715 w 1239715"/>
                <a:gd name="connsiteY3" fmla="*/ 479181 h 1292470"/>
                <a:gd name="connsiteX4" fmla="*/ 1204546 w 1239715"/>
                <a:gd name="connsiteY4" fmla="*/ 435220 h 1292470"/>
                <a:gd name="connsiteX5" fmla="*/ 1200150 w 1239715"/>
                <a:gd name="connsiteY5" fmla="*/ 369277 h 1292470"/>
                <a:gd name="connsiteX6" fmla="*/ 1138604 w 1239715"/>
                <a:gd name="connsiteY6" fmla="*/ 334108 h 1292470"/>
                <a:gd name="connsiteX7" fmla="*/ 1024304 w 1239715"/>
                <a:gd name="connsiteY7" fmla="*/ 435220 h 1292470"/>
                <a:gd name="connsiteX8" fmla="*/ 901211 w 1239715"/>
                <a:gd name="connsiteY8" fmla="*/ 439616 h 1292470"/>
                <a:gd name="connsiteX9" fmla="*/ 861646 w 1239715"/>
                <a:gd name="connsiteY9" fmla="*/ 338504 h 1292470"/>
                <a:gd name="connsiteX10" fmla="*/ 817684 w 1239715"/>
                <a:gd name="connsiteY10" fmla="*/ 285750 h 1292470"/>
                <a:gd name="connsiteX11" fmla="*/ 698988 w 1239715"/>
                <a:gd name="connsiteY11" fmla="*/ 224204 h 1292470"/>
                <a:gd name="connsiteX12" fmla="*/ 681404 w 1239715"/>
                <a:gd name="connsiteY12" fmla="*/ 118697 h 1292470"/>
                <a:gd name="connsiteX13" fmla="*/ 505557 w 1239715"/>
                <a:gd name="connsiteY13" fmla="*/ 8793 h 1292470"/>
                <a:gd name="connsiteX14" fmla="*/ 426427 w 1239715"/>
                <a:gd name="connsiteY14" fmla="*/ 0 h 1292470"/>
                <a:gd name="connsiteX15" fmla="*/ 268165 w 1239715"/>
                <a:gd name="connsiteY15" fmla="*/ 70339 h 1292470"/>
                <a:gd name="connsiteX16" fmla="*/ 96715 w 1239715"/>
                <a:gd name="connsiteY16" fmla="*/ 35170 h 1292470"/>
                <a:gd name="connsiteX17" fmla="*/ 0 w 1239715"/>
                <a:gd name="connsiteY17" fmla="*/ 523143 h 1292470"/>
                <a:gd name="connsiteX18" fmla="*/ 259373 w 1239715"/>
                <a:gd name="connsiteY18" fmla="*/ 725366 h 1292470"/>
                <a:gd name="connsiteX19" fmla="*/ 422030 w 1239715"/>
                <a:gd name="connsiteY19" fmla="*/ 804497 h 1292470"/>
                <a:gd name="connsiteX20" fmla="*/ 509954 w 1239715"/>
                <a:gd name="connsiteY20" fmla="*/ 971550 h 1292470"/>
                <a:gd name="connsiteX21" fmla="*/ 567104 w 1239715"/>
                <a:gd name="connsiteY21" fmla="*/ 1261697 h 1292470"/>
                <a:gd name="connsiteX22" fmla="*/ 910004 w 1239715"/>
                <a:gd name="connsiteY22" fmla="*/ 1292470 h 1292470"/>
                <a:gd name="connsiteX23" fmla="*/ 1072661 w 1239715"/>
                <a:gd name="connsiteY23" fmla="*/ 1191358 h 1292470"/>
                <a:gd name="connsiteX24" fmla="*/ 1046284 w 1239715"/>
                <a:gd name="connsiteY24" fmla="*/ 997927 h 1292470"/>
                <a:gd name="connsiteX25" fmla="*/ 1055077 w 1239715"/>
                <a:gd name="connsiteY25" fmla="*/ 852854 h 129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9715" h="1292470">
                  <a:moveTo>
                    <a:pt x="1055077" y="852854"/>
                  </a:moveTo>
                  <a:lnTo>
                    <a:pt x="1204546" y="764931"/>
                  </a:lnTo>
                  <a:lnTo>
                    <a:pt x="1239715" y="628650"/>
                  </a:lnTo>
                  <a:lnTo>
                    <a:pt x="1239715" y="479181"/>
                  </a:lnTo>
                  <a:lnTo>
                    <a:pt x="1204546" y="435220"/>
                  </a:lnTo>
                  <a:lnTo>
                    <a:pt x="1200150" y="369277"/>
                  </a:lnTo>
                  <a:lnTo>
                    <a:pt x="1138604" y="334108"/>
                  </a:lnTo>
                  <a:lnTo>
                    <a:pt x="1024304" y="435220"/>
                  </a:lnTo>
                  <a:lnTo>
                    <a:pt x="901211" y="439616"/>
                  </a:lnTo>
                  <a:lnTo>
                    <a:pt x="861646" y="338504"/>
                  </a:lnTo>
                  <a:lnTo>
                    <a:pt x="817684" y="285750"/>
                  </a:lnTo>
                  <a:lnTo>
                    <a:pt x="698988" y="224204"/>
                  </a:lnTo>
                  <a:lnTo>
                    <a:pt x="681404" y="118697"/>
                  </a:lnTo>
                  <a:lnTo>
                    <a:pt x="505557" y="8793"/>
                  </a:lnTo>
                  <a:lnTo>
                    <a:pt x="426427" y="0"/>
                  </a:lnTo>
                  <a:lnTo>
                    <a:pt x="268165" y="70339"/>
                  </a:lnTo>
                  <a:lnTo>
                    <a:pt x="96715" y="35170"/>
                  </a:lnTo>
                  <a:lnTo>
                    <a:pt x="0" y="523143"/>
                  </a:lnTo>
                  <a:lnTo>
                    <a:pt x="259373" y="725366"/>
                  </a:lnTo>
                  <a:lnTo>
                    <a:pt x="422030" y="804497"/>
                  </a:lnTo>
                  <a:lnTo>
                    <a:pt x="509954" y="971550"/>
                  </a:lnTo>
                  <a:lnTo>
                    <a:pt x="567104" y="1261697"/>
                  </a:lnTo>
                  <a:lnTo>
                    <a:pt x="910004" y="1292470"/>
                  </a:lnTo>
                  <a:lnTo>
                    <a:pt x="1072661" y="1191358"/>
                  </a:lnTo>
                  <a:lnTo>
                    <a:pt x="1046284" y="997927"/>
                  </a:lnTo>
                  <a:lnTo>
                    <a:pt x="1055077" y="852854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4" name="Полилиния 61">
              <a:extLst>
                <a:ext uri="{FF2B5EF4-FFF2-40B4-BE49-F238E27FC236}">
                  <a16:creationId xmlns:a16="http://schemas.microsoft.com/office/drawing/2014/main" id="{65036AEE-AE08-8AAD-35D7-2044C6D9CB93}"/>
                </a:ext>
              </a:extLst>
            </p:cNvPr>
            <p:cNvSpPr/>
            <p:nvPr/>
          </p:nvSpPr>
          <p:spPr>
            <a:xfrm>
              <a:off x="5589933" y="1927832"/>
              <a:ext cx="1132261" cy="1521258"/>
            </a:xfrm>
            <a:custGeom>
              <a:avLst/>
              <a:gdLst>
                <a:gd name="connsiteX0" fmla="*/ 874835 w 1433146"/>
                <a:gd name="connsiteY0" fmla="*/ 751742 h 1925515"/>
                <a:gd name="connsiteX1" fmla="*/ 1121019 w 1433146"/>
                <a:gd name="connsiteY1" fmla="*/ 953965 h 1925515"/>
                <a:gd name="connsiteX2" fmla="*/ 1288073 w 1433146"/>
                <a:gd name="connsiteY2" fmla="*/ 1046284 h 1925515"/>
                <a:gd name="connsiteX3" fmla="*/ 1389185 w 1433146"/>
                <a:gd name="connsiteY3" fmla="*/ 1222131 h 1925515"/>
                <a:gd name="connsiteX4" fmla="*/ 1433146 w 1433146"/>
                <a:gd name="connsiteY4" fmla="*/ 1507881 h 1925515"/>
                <a:gd name="connsiteX5" fmla="*/ 1371600 w 1433146"/>
                <a:gd name="connsiteY5" fmla="*/ 1749669 h 1925515"/>
                <a:gd name="connsiteX6" fmla="*/ 1362808 w 1433146"/>
                <a:gd name="connsiteY6" fmla="*/ 1925515 h 1925515"/>
                <a:gd name="connsiteX7" fmla="*/ 1235319 w 1433146"/>
                <a:gd name="connsiteY7" fmla="*/ 1863969 h 1925515"/>
                <a:gd name="connsiteX8" fmla="*/ 1112227 w 1433146"/>
                <a:gd name="connsiteY8" fmla="*/ 1727688 h 1925515"/>
                <a:gd name="connsiteX9" fmla="*/ 773723 w 1433146"/>
                <a:gd name="connsiteY9" fmla="*/ 1604596 h 1925515"/>
                <a:gd name="connsiteX10" fmla="*/ 655027 w 1433146"/>
                <a:gd name="connsiteY10" fmla="*/ 1630973 h 1925515"/>
                <a:gd name="connsiteX11" fmla="*/ 589085 w 1433146"/>
                <a:gd name="connsiteY11" fmla="*/ 1573823 h 1925515"/>
                <a:gd name="connsiteX12" fmla="*/ 378069 w 1433146"/>
                <a:gd name="connsiteY12" fmla="*/ 1494692 h 1925515"/>
                <a:gd name="connsiteX13" fmla="*/ 145073 w 1433146"/>
                <a:gd name="connsiteY13" fmla="*/ 1534258 h 1925515"/>
                <a:gd name="connsiteX14" fmla="*/ 26377 w 1433146"/>
                <a:gd name="connsiteY14" fmla="*/ 1547446 h 1925515"/>
                <a:gd name="connsiteX15" fmla="*/ 13189 w 1433146"/>
                <a:gd name="connsiteY15" fmla="*/ 1499088 h 1925515"/>
                <a:gd name="connsiteX16" fmla="*/ 43962 w 1433146"/>
                <a:gd name="connsiteY16" fmla="*/ 1301261 h 1925515"/>
                <a:gd name="connsiteX17" fmla="*/ 109904 w 1433146"/>
                <a:gd name="connsiteY17" fmla="*/ 1239715 h 1925515"/>
                <a:gd name="connsiteX18" fmla="*/ 0 w 1433146"/>
                <a:gd name="connsiteY18" fmla="*/ 1164981 h 1925515"/>
                <a:gd name="connsiteX19" fmla="*/ 61546 w 1433146"/>
                <a:gd name="connsiteY19" fmla="*/ 1037492 h 1925515"/>
                <a:gd name="connsiteX20" fmla="*/ 52754 w 1433146"/>
                <a:gd name="connsiteY20" fmla="*/ 918796 h 1925515"/>
                <a:gd name="connsiteX21" fmla="*/ 8792 w 1433146"/>
                <a:gd name="connsiteY21" fmla="*/ 879231 h 1925515"/>
                <a:gd name="connsiteX22" fmla="*/ 52754 w 1433146"/>
                <a:gd name="connsiteY22" fmla="*/ 800100 h 1925515"/>
                <a:gd name="connsiteX23" fmla="*/ 57150 w 1433146"/>
                <a:gd name="connsiteY23" fmla="*/ 729761 h 1925515"/>
                <a:gd name="connsiteX24" fmla="*/ 8792 w 1433146"/>
                <a:gd name="connsiteY24" fmla="*/ 624254 h 1925515"/>
                <a:gd name="connsiteX25" fmla="*/ 83527 w 1433146"/>
                <a:gd name="connsiteY25" fmla="*/ 553915 h 1925515"/>
                <a:gd name="connsiteX26" fmla="*/ 105508 w 1433146"/>
                <a:gd name="connsiteY26" fmla="*/ 505558 h 1925515"/>
                <a:gd name="connsiteX27" fmla="*/ 325315 w 1433146"/>
                <a:gd name="connsiteY27" fmla="*/ 589084 h 1925515"/>
                <a:gd name="connsiteX28" fmla="*/ 391258 w 1433146"/>
                <a:gd name="connsiteY28" fmla="*/ 496765 h 1925515"/>
                <a:gd name="connsiteX29" fmla="*/ 334108 w 1433146"/>
                <a:gd name="connsiteY29" fmla="*/ 342900 h 1925515"/>
                <a:gd name="connsiteX30" fmla="*/ 202223 w 1433146"/>
                <a:gd name="connsiteY30" fmla="*/ 224204 h 1925515"/>
                <a:gd name="connsiteX31" fmla="*/ 470389 w 1433146"/>
                <a:gd name="connsiteY31" fmla="*/ 0 h 1925515"/>
                <a:gd name="connsiteX32" fmla="*/ 641839 w 1433146"/>
                <a:gd name="connsiteY32" fmla="*/ 307731 h 1925515"/>
                <a:gd name="connsiteX33" fmla="*/ 694592 w 1433146"/>
                <a:gd name="connsiteY33" fmla="*/ 254977 h 1925515"/>
                <a:gd name="connsiteX34" fmla="*/ 703385 w 1433146"/>
                <a:gd name="connsiteY34" fmla="*/ 184638 h 1925515"/>
                <a:gd name="connsiteX35" fmla="*/ 813289 w 1433146"/>
                <a:gd name="connsiteY35" fmla="*/ 149469 h 1925515"/>
                <a:gd name="connsiteX36" fmla="*/ 901212 w 1433146"/>
                <a:gd name="connsiteY36" fmla="*/ 193431 h 1925515"/>
                <a:gd name="connsiteX37" fmla="*/ 962758 w 1433146"/>
                <a:gd name="connsiteY37" fmla="*/ 276958 h 1925515"/>
                <a:gd name="connsiteX38" fmla="*/ 945173 w 1433146"/>
                <a:gd name="connsiteY38" fmla="*/ 413238 h 1925515"/>
                <a:gd name="connsiteX39" fmla="*/ 874835 w 1433146"/>
                <a:gd name="connsiteY39" fmla="*/ 751742 h 192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3146" h="1925515">
                  <a:moveTo>
                    <a:pt x="874835" y="751742"/>
                  </a:moveTo>
                  <a:lnTo>
                    <a:pt x="1121019" y="953965"/>
                  </a:lnTo>
                  <a:lnTo>
                    <a:pt x="1288073" y="1046284"/>
                  </a:lnTo>
                  <a:lnTo>
                    <a:pt x="1389185" y="1222131"/>
                  </a:lnTo>
                  <a:lnTo>
                    <a:pt x="1433146" y="1507881"/>
                  </a:lnTo>
                  <a:lnTo>
                    <a:pt x="1371600" y="1749669"/>
                  </a:lnTo>
                  <a:lnTo>
                    <a:pt x="1362808" y="1925515"/>
                  </a:lnTo>
                  <a:lnTo>
                    <a:pt x="1235319" y="1863969"/>
                  </a:lnTo>
                  <a:lnTo>
                    <a:pt x="1112227" y="1727688"/>
                  </a:lnTo>
                  <a:lnTo>
                    <a:pt x="773723" y="1604596"/>
                  </a:lnTo>
                  <a:lnTo>
                    <a:pt x="655027" y="1630973"/>
                  </a:lnTo>
                  <a:lnTo>
                    <a:pt x="589085" y="1573823"/>
                  </a:lnTo>
                  <a:lnTo>
                    <a:pt x="378069" y="1494692"/>
                  </a:lnTo>
                  <a:lnTo>
                    <a:pt x="145073" y="1534258"/>
                  </a:lnTo>
                  <a:lnTo>
                    <a:pt x="26377" y="1547446"/>
                  </a:lnTo>
                  <a:lnTo>
                    <a:pt x="13189" y="1499088"/>
                  </a:lnTo>
                  <a:lnTo>
                    <a:pt x="43962" y="1301261"/>
                  </a:lnTo>
                  <a:lnTo>
                    <a:pt x="109904" y="1239715"/>
                  </a:lnTo>
                  <a:lnTo>
                    <a:pt x="0" y="1164981"/>
                  </a:lnTo>
                  <a:lnTo>
                    <a:pt x="61546" y="1037492"/>
                  </a:lnTo>
                  <a:lnTo>
                    <a:pt x="52754" y="918796"/>
                  </a:lnTo>
                  <a:lnTo>
                    <a:pt x="8792" y="879231"/>
                  </a:lnTo>
                  <a:lnTo>
                    <a:pt x="52754" y="800100"/>
                  </a:lnTo>
                  <a:lnTo>
                    <a:pt x="57150" y="729761"/>
                  </a:lnTo>
                  <a:lnTo>
                    <a:pt x="8792" y="624254"/>
                  </a:lnTo>
                  <a:lnTo>
                    <a:pt x="83527" y="553915"/>
                  </a:lnTo>
                  <a:lnTo>
                    <a:pt x="105508" y="505558"/>
                  </a:lnTo>
                  <a:lnTo>
                    <a:pt x="325315" y="589084"/>
                  </a:lnTo>
                  <a:lnTo>
                    <a:pt x="391258" y="496765"/>
                  </a:lnTo>
                  <a:lnTo>
                    <a:pt x="334108" y="342900"/>
                  </a:lnTo>
                  <a:lnTo>
                    <a:pt x="202223" y="224204"/>
                  </a:lnTo>
                  <a:lnTo>
                    <a:pt x="470389" y="0"/>
                  </a:lnTo>
                  <a:lnTo>
                    <a:pt x="641839" y="307731"/>
                  </a:lnTo>
                  <a:lnTo>
                    <a:pt x="694592" y="254977"/>
                  </a:lnTo>
                  <a:lnTo>
                    <a:pt x="703385" y="184638"/>
                  </a:lnTo>
                  <a:lnTo>
                    <a:pt x="813289" y="149469"/>
                  </a:lnTo>
                  <a:lnTo>
                    <a:pt x="901212" y="193431"/>
                  </a:lnTo>
                  <a:lnTo>
                    <a:pt x="962758" y="276958"/>
                  </a:lnTo>
                  <a:lnTo>
                    <a:pt x="945173" y="413238"/>
                  </a:lnTo>
                  <a:lnTo>
                    <a:pt x="874835" y="751742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5" name="Полилиния 62">
              <a:extLst>
                <a:ext uri="{FF2B5EF4-FFF2-40B4-BE49-F238E27FC236}">
                  <a16:creationId xmlns:a16="http://schemas.microsoft.com/office/drawing/2014/main" id="{EAE3FCE6-5BFF-114A-CA67-E478FE6EC12D}"/>
                </a:ext>
              </a:extLst>
            </p:cNvPr>
            <p:cNvSpPr/>
            <p:nvPr/>
          </p:nvSpPr>
          <p:spPr>
            <a:xfrm>
              <a:off x="5008574" y="3301639"/>
              <a:ext cx="1413590" cy="1191305"/>
            </a:xfrm>
            <a:custGeom>
              <a:avLst/>
              <a:gdLst>
                <a:gd name="connsiteX0" fmla="*/ 1600200 w 1789235"/>
                <a:gd name="connsiteY0" fmla="*/ 1507881 h 1507881"/>
                <a:gd name="connsiteX1" fmla="*/ 1661746 w 1789235"/>
                <a:gd name="connsiteY1" fmla="*/ 1485900 h 1507881"/>
                <a:gd name="connsiteX2" fmla="*/ 1657350 w 1789235"/>
                <a:gd name="connsiteY2" fmla="*/ 1336431 h 1507881"/>
                <a:gd name="connsiteX3" fmla="*/ 1771650 w 1789235"/>
                <a:gd name="connsiteY3" fmla="*/ 1134208 h 1507881"/>
                <a:gd name="connsiteX4" fmla="*/ 1789235 w 1789235"/>
                <a:gd name="connsiteY4" fmla="*/ 1002323 h 1507881"/>
                <a:gd name="connsiteX5" fmla="*/ 1758462 w 1789235"/>
                <a:gd name="connsiteY5" fmla="*/ 905608 h 1507881"/>
                <a:gd name="connsiteX6" fmla="*/ 1402373 w 1789235"/>
                <a:gd name="connsiteY6" fmla="*/ 844062 h 1507881"/>
                <a:gd name="connsiteX7" fmla="*/ 1279281 w 1789235"/>
                <a:gd name="connsiteY7" fmla="*/ 879231 h 1507881"/>
                <a:gd name="connsiteX8" fmla="*/ 1138604 w 1789235"/>
                <a:gd name="connsiteY8" fmla="*/ 861646 h 1507881"/>
                <a:gd name="connsiteX9" fmla="*/ 984739 w 1789235"/>
                <a:gd name="connsiteY9" fmla="*/ 804496 h 1507881"/>
                <a:gd name="connsiteX10" fmla="*/ 874835 w 1789235"/>
                <a:gd name="connsiteY10" fmla="*/ 672612 h 1507881"/>
                <a:gd name="connsiteX11" fmla="*/ 822081 w 1789235"/>
                <a:gd name="connsiteY11" fmla="*/ 501162 h 1507881"/>
                <a:gd name="connsiteX12" fmla="*/ 804496 w 1789235"/>
                <a:gd name="connsiteY12" fmla="*/ 307731 h 1507881"/>
                <a:gd name="connsiteX13" fmla="*/ 655027 w 1789235"/>
                <a:gd name="connsiteY13" fmla="*/ 232996 h 1507881"/>
                <a:gd name="connsiteX14" fmla="*/ 597877 w 1789235"/>
                <a:gd name="connsiteY14" fmla="*/ 0 h 1507881"/>
                <a:gd name="connsiteX15" fmla="*/ 465993 w 1789235"/>
                <a:gd name="connsiteY15" fmla="*/ 0 h 1507881"/>
                <a:gd name="connsiteX16" fmla="*/ 202223 w 1789235"/>
                <a:gd name="connsiteY16" fmla="*/ 35169 h 1507881"/>
                <a:gd name="connsiteX17" fmla="*/ 17585 w 1789235"/>
                <a:gd name="connsiteY17" fmla="*/ 171450 h 1507881"/>
                <a:gd name="connsiteX18" fmla="*/ 0 w 1789235"/>
                <a:gd name="connsiteY18" fmla="*/ 334108 h 1507881"/>
                <a:gd name="connsiteX19" fmla="*/ 39566 w 1789235"/>
                <a:gd name="connsiteY19" fmla="*/ 470389 h 1507881"/>
                <a:gd name="connsiteX20" fmla="*/ 237393 w 1789235"/>
                <a:gd name="connsiteY20" fmla="*/ 690196 h 1507881"/>
                <a:gd name="connsiteX21" fmla="*/ 444012 w 1789235"/>
                <a:gd name="connsiteY21" fmla="*/ 769327 h 1507881"/>
                <a:gd name="connsiteX22" fmla="*/ 465993 w 1789235"/>
                <a:gd name="connsiteY22" fmla="*/ 870439 h 1507881"/>
                <a:gd name="connsiteX23" fmla="*/ 417635 w 1789235"/>
                <a:gd name="connsiteY23" fmla="*/ 914400 h 1507881"/>
                <a:gd name="connsiteX24" fmla="*/ 439616 w 1789235"/>
                <a:gd name="connsiteY24" fmla="*/ 989135 h 1507881"/>
                <a:gd name="connsiteX25" fmla="*/ 540727 w 1789235"/>
                <a:gd name="connsiteY25" fmla="*/ 1081454 h 1507881"/>
                <a:gd name="connsiteX26" fmla="*/ 597877 w 1789235"/>
                <a:gd name="connsiteY26" fmla="*/ 1252904 h 1507881"/>
                <a:gd name="connsiteX27" fmla="*/ 1195754 w 1789235"/>
                <a:gd name="connsiteY27" fmla="*/ 1288073 h 1507881"/>
                <a:gd name="connsiteX28" fmla="*/ 1310054 w 1789235"/>
                <a:gd name="connsiteY28" fmla="*/ 1310054 h 1507881"/>
                <a:gd name="connsiteX29" fmla="*/ 1393581 w 1789235"/>
                <a:gd name="connsiteY29" fmla="*/ 1402373 h 1507881"/>
                <a:gd name="connsiteX30" fmla="*/ 1521070 w 1789235"/>
                <a:gd name="connsiteY30" fmla="*/ 1428750 h 1507881"/>
                <a:gd name="connsiteX31" fmla="*/ 1600200 w 1789235"/>
                <a:gd name="connsiteY31" fmla="*/ 1507881 h 150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9235" h="1507881">
                  <a:moveTo>
                    <a:pt x="1600200" y="1507881"/>
                  </a:moveTo>
                  <a:lnTo>
                    <a:pt x="1661746" y="1485900"/>
                  </a:lnTo>
                  <a:lnTo>
                    <a:pt x="1657350" y="1336431"/>
                  </a:lnTo>
                  <a:lnTo>
                    <a:pt x="1771650" y="1134208"/>
                  </a:lnTo>
                  <a:lnTo>
                    <a:pt x="1789235" y="1002323"/>
                  </a:lnTo>
                  <a:lnTo>
                    <a:pt x="1758462" y="905608"/>
                  </a:lnTo>
                  <a:lnTo>
                    <a:pt x="1402373" y="844062"/>
                  </a:lnTo>
                  <a:lnTo>
                    <a:pt x="1279281" y="879231"/>
                  </a:lnTo>
                  <a:lnTo>
                    <a:pt x="1138604" y="861646"/>
                  </a:lnTo>
                  <a:lnTo>
                    <a:pt x="984739" y="804496"/>
                  </a:lnTo>
                  <a:lnTo>
                    <a:pt x="874835" y="672612"/>
                  </a:lnTo>
                  <a:lnTo>
                    <a:pt x="822081" y="501162"/>
                  </a:lnTo>
                  <a:lnTo>
                    <a:pt x="804496" y="307731"/>
                  </a:lnTo>
                  <a:lnTo>
                    <a:pt x="655027" y="232996"/>
                  </a:lnTo>
                  <a:lnTo>
                    <a:pt x="597877" y="0"/>
                  </a:lnTo>
                  <a:lnTo>
                    <a:pt x="465993" y="0"/>
                  </a:lnTo>
                  <a:lnTo>
                    <a:pt x="202223" y="35169"/>
                  </a:lnTo>
                  <a:lnTo>
                    <a:pt x="17585" y="171450"/>
                  </a:lnTo>
                  <a:lnTo>
                    <a:pt x="0" y="334108"/>
                  </a:lnTo>
                  <a:lnTo>
                    <a:pt x="39566" y="470389"/>
                  </a:lnTo>
                  <a:lnTo>
                    <a:pt x="237393" y="690196"/>
                  </a:lnTo>
                  <a:lnTo>
                    <a:pt x="444012" y="769327"/>
                  </a:lnTo>
                  <a:lnTo>
                    <a:pt x="465993" y="870439"/>
                  </a:lnTo>
                  <a:lnTo>
                    <a:pt x="417635" y="914400"/>
                  </a:lnTo>
                  <a:lnTo>
                    <a:pt x="439616" y="989135"/>
                  </a:lnTo>
                  <a:lnTo>
                    <a:pt x="540727" y="1081454"/>
                  </a:lnTo>
                  <a:lnTo>
                    <a:pt x="597877" y="1252904"/>
                  </a:lnTo>
                  <a:lnTo>
                    <a:pt x="1195754" y="1288073"/>
                  </a:lnTo>
                  <a:lnTo>
                    <a:pt x="1310054" y="1310054"/>
                  </a:lnTo>
                  <a:lnTo>
                    <a:pt x="1393581" y="1402373"/>
                  </a:lnTo>
                  <a:lnTo>
                    <a:pt x="1521070" y="1428750"/>
                  </a:lnTo>
                  <a:lnTo>
                    <a:pt x="1600200" y="1507881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6" name="Полилиния 63">
              <a:extLst>
                <a:ext uri="{FF2B5EF4-FFF2-40B4-BE49-F238E27FC236}">
                  <a16:creationId xmlns:a16="http://schemas.microsoft.com/office/drawing/2014/main" id="{E6CC7879-9317-538B-0742-D3224D43A756}"/>
                </a:ext>
              </a:extLst>
            </p:cNvPr>
            <p:cNvSpPr/>
            <p:nvPr/>
          </p:nvSpPr>
          <p:spPr>
            <a:xfrm>
              <a:off x="4124575" y="3454459"/>
              <a:ext cx="1351073" cy="1038485"/>
            </a:xfrm>
            <a:custGeom>
              <a:avLst/>
              <a:gdLst>
                <a:gd name="connsiteX0" fmla="*/ 1068266 w 1710104"/>
                <a:gd name="connsiteY0" fmla="*/ 1213339 h 1314450"/>
                <a:gd name="connsiteX1" fmla="*/ 650631 w 1710104"/>
                <a:gd name="connsiteY1" fmla="*/ 1147396 h 1314450"/>
                <a:gd name="connsiteX2" fmla="*/ 518747 w 1710104"/>
                <a:gd name="connsiteY2" fmla="*/ 1217735 h 1314450"/>
                <a:gd name="connsiteX3" fmla="*/ 457200 w 1710104"/>
                <a:gd name="connsiteY3" fmla="*/ 1314450 h 1314450"/>
                <a:gd name="connsiteX4" fmla="*/ 373673 w 1710104"/>
                <a:gd name="connsiteY4" fmla="*/ 1208943 h 1314450"/>
                <a:gd name="connsiteX5" fmla="*/ 254977 w 1710104"/>
                <a:gd name="connsiteY5" fmla="*/ 1129812 h 1314450"/>
                <a:gd name="connsiteX6" fmla="*/ 211016 w 1710104"/>
                <a:gd name="connsiteY6" fmla="*/ 1024304 h 1314450"/>
                <a:gd name="connsiteX7" fmla="*/ 96716 w 1710104"/>
                <a:gd name="connsiteY7" fmla="*/ 958362 h 1314450"/>
                <a:gd name="connsiteX8" fmla="*/ 92320 w 1710104"/>
                <a:gd name="connsiteY8" fmla="*/ 857250 h 1314450"/>
                <a:gd name="connsiteX9" fmla="*/ 162658 w 1710104"/>
                <a:gd name="connsiteY9" fmla="*/ 707781 h 1314450"/>
                <a:gd name="connsiteX10" fmla="*/ 158262 w 1710104"/>
                <a:gd name="connsiteY10" fmla="*/ 531935 h 1314450"/>
                <a:gd name="connsiteX11" fmla="*/ 101112 w 1710104"/>
                <a:gd name="connsiteY11" fmla="*/ 356089 h 1314450"/>
                <a:gd name="connsiteX12" fmla="*/ 26377 w 1710104"/>
                <a:gd name="connsiteY12" fmla="*/ 184639 h 1314450"/>
                <a:gd name="connsiteX13" fmla="*/ 0 w 1710104"/>
                <a:gd name="connsiteY13" fmla="*/ 118696 h 1314450"/>
                <a:gd name="connsiteX14" fmla="*/ 1116623 w 1710104"/>
                <a:gd name="connsiteY14" fmla="*/ 0 h 1314450"/>
                <a:gd name="connsiteX15" fmla="*/ 1094643 w 1710104"/>
                <a:gd name="connsiteY15" fmla="*/ 162658 h 1314450"/>
                <a:gd name="connsiteX16" fmla="*/ 1151793 w 1710104"/>
                <a:gd name="connsiteY16" fmla="*/ 290146 h 1314450"/>
                <a:gd name="connsiteX17" fmla="*/ 1340827 w 1710104"/>
                <a:gd name="connsiteY17" fmla="*/ 496766 h 1314450"/>
                <a:gd name="connsiteX18" fmla="*/ 1538654 w 1710104"/>
                <a:gd name="connsiteY18" fmla="*/ 593481 h 1314450"/>
                <a:gd name="connsiteX19" fmla="*/ 1573823 w 1710104"/>
                <a:gd name="connsiteY19" fmla="*/ 681404 h 1314450"/>
                <a:gd name="connsiteX20" fmla="*/ 1529862 w 1710104"/>
                <a:gd name="connsiteY20" fmla="*/ 760535 h 1314450"/>
                <a:gd name="connsiteX21" fmla="*/ 1560635 w 1710104"/>
                <a:gd name="connsiteY21" fmla="*/ 822081 h 1314450"/>
                <a:gd name="connsiteX22" fmla="*/ 1630973 w 1710104"/>
                <a:gd name="connsiteY22" fmla="*/ 883627 h 1314450"/>
                <a:gd name="connsiteX23" fmla="*/ 1688123 w 1710104"/>
                <a:gd name="connsiteY23" fmla="*/ 997927 h 1314450"/>
                <a:gd name="connsiteX24" fmla="*/ 1710104 w 1710104"/>
                <a:gd name="connsiteY24" fmla="*/ 1077058 h 1314450"/>
                <a:gd name="connsiteX25" fmla="*/ 1547447 w 1710104"/>
                <a:gd name="connsiteY25" fmla="*/ 1063870 h 1314450"/>
                <a:gd name="connsiteX26" fmla="*/ 1305658 w 1710104"/>
                <a:gd name="connsiteY26" fmla="*/ 945173 h 1314450"/>
                <a:gd name="connsiteX27" fmla="*/ 1116623 w 1710104"/>
                <a:gd name="connsiteY27" fmla="*/ 980343 h 1314450"/>
                <a:gd name="connsiteX28" fmla="*/ 1090247 w 1710104"/>
                <a:gd name="connsiteY28" fmla="*/ 1077058 h 1314450"/>
                <a:gd name="connsiteX29" fmla="*/ 1121020 w 1710104"/>
                <a:gd name="connsiteY29" fmla="*/ 1160585 h 1314450"/>
                <a:gd name="connsiteX30" fmla="*/ 1068266 w 1710104"/>
                <a:gd name="connsiteY30" fmla="*/ 1213339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0104" h="1314450">
                  <a:moveTo>
                    <a:pt x="1068266" y="1213339"/>
                  </a:moveTo>
                  <a:lnTo>
                    <a:pt x="650631" y="1147396"/>
                  </a:lnTo>
                  <a:lnTo>
                    <a:pt x="518747" y="1217735"/>
                  </a:lnTo>
                  <a:lnTo>
                    <a:pt x="457200" y="1314450"/>
                  </a:lnTo>
                  <a:lnTo>
                    <a:pt x="373673" y="1208943"/>
                  </a:lnTo>
                  <a:lnTo>
                    <a:pt x="254977" y="1129812"/>
                  </a:lnTo>
                  <a:lnTo>
                    <a:pt x="211016" y="1024304"/>
                  </a:lnTo>
                  <a:lnTo>
                    <a:pt x="96716" y="958362"/>
                  </a:lnTo>
                  <a:lnTo>
                    <a:pt x="92320" y="857250"/>
                  </a:lnTo>
                  <a:lnTo>
                    <a:pt x="162658" y="707781"/>
                  </a:lnTo>
                  <a:lnTo>
                    <a:pt x="158262" y="531935"/>
                  </a:lnTo>
                  <a:lnTo>
                    <a:pt x="101112" y="356089"/>
                  </a:lnTo>
                  <a:lnTo>
                    <a:pt x="26377" y="184639"/>
                  </a:lnTo>
                  <a:lnTo>
                    <a:pt x="0" y="118696"/>
                  </a:lnTo>
                  <a:lnTo>
                    <a:pt x="1116623" y="0"/>
                  </a:lnTo>
                  <a:lnTo>
                    <a:pt x="1094643" y="162658"/>
                  </a:lnTo>
                  <a:lnTo>
                    <a:pt x="1151793" y="290146"/>
                  </a:lnTo>
                  <a:lnTo>
                    <a:pt x="1340827" y="496766"/>
                  </a:lnTo>
                  <a:lnTo>
                    <a:pt x="1538654" y="593481"/>
                  </a:lnTo>
                  <a:lnTo>
                    <a:pt x="1573823" y="681404"/>
                  </a:lnTo>
                  <a:lnTo>
                    <a:pt x="1529862" y="760535"/>
                  </a:lnTo>
                  <a:lnTo>
                    <a:pt x="1560635" y="822081"/>
                  </a:lnTo>
                  <a:lnTo>
                    <a:pt x="1630973" y="883627"/>
                  </a:lnTo>
                  <a:lnTo>
                    <a:pt x="1688123" y="997927"/>
                  </a:lnTo>
                  <a:lnTo>
                    <a:pt x="1710104" y="1077058"/>
                  </a:lnTo>
                  <a:lnTo>
                    <a:pt x="1547447" y="1063870"/>
                  </a:lnTo>
                  <a:lnTo>
                    <a:pt x="1305658" y="945173"/>
                  </a:lnTo>
                  <a:lnTo>
                    <a:pt x="1116623" y="980343"/>
                  </a:lnTo>
                  <a:lnTo>
                    <a:pt x="1090247" y="1077058"/>
                  </a:lnTo>
                  <a:lnTo>
                    <a:pt x="1121020" y="1160585"/>
                  </a:lnTo>
                  <a:lnTo>
                    <a:pt x="1068266" y="1213339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7" name="Полилиния 64">
              <a:extLst>
                <a:ext uri="{FF2B5EF4-FFF2-40B4-BE49-F238E27FC236}">
                  <a16:creationId xmlns:a16="http://schemas.microsoft.com/office/drawing/2014/main" id="{8EE985BF-17F5-8733-3349-064310795E7D}"/>
                </a:ext>
              </a:extLst>
            </p:cNvPr>
            <p:cNvSpPr/>
            <p:nvPr/>
          </p:nvSpPr>
          <p:spPr>
            <a:xfrm>
              <a:off x="3513791" y="3549246"/>
              <a:ext cx="955128" cy="1326760"/>
            </a:xfrm>
            <a:custGeom>
              <a:avLst/>
              <a:gdLst>
                <a:gd name="connsiteX0" fmla="*/ 1208942 w 1208942"/>
                <a:gd name="connsiteY0" fmla="*/ 1191358 h 1679331"/>
                <a:gd name="connsiteX1" fmla="*/ 962758 w 1208942"/>
                <a:gd name="connsiteY1" fmla="*/ 1367204 h 1679331"/>
                <a:gd name="connsiteX2" fmla="*/ 822081 w 1208942"/>
                <a:gd name="connsiteY2" fmla="*/ 1490297 h 1679331"/>
                <a:gd name="connsiteX3" fmla="*/ 720969 w 1208942"/>
                <a:gd name="connsiteY3" fmla="*/ 1595804 h 1679331"/>
                <a:gd name="connsiteX4" fmla="*/ 716573 w 1208942"/>
                <a:gd name="connsiteY4" fmla="*/ 1670539 h 1679331"/>
                <a:gd name="connsiteX5" fmla="*/ 589085 w 1208942"/>
                <a:gd name="connsiteY5" fmla="*/ 1679331 h 1679331"/>
                <a:gd name="connsiteX6" fmla="*/ 470389 w 1208942"/>
                <a:gd name="connsiteY6" fmla="*/ 1595804 h 1679331"/>
                <a:gd name="connsiteX7" fmla="*/ 470389 w 1208942"/>
                <a:gd name="connsiteY7" fmla="*/ 1595804 h 1679331"/>
                <a:gd name="connsiteX8" fmla="*/ 263769 w 1208942"/>
                <a:gd name="connsiteY8" fmla="*/ 1538654 h 1679331"/>
                <a:gd name="connsiteX9" fmla="*/ 87923 w 1208942"/>
                <a:gd name="connsiteY9" fmla="*/ 1354016 h 1679331"/>
                <a:gd name="connsiteX10" fmla="*/ 0 w 1208942"/>
                <a:gd name="connsiteY10" fmla="*/ 1274885 h 1679331"/>
                <a:gd name="connsiteX11" fmla="*/ 8792 w 1208942"/>
                <a:gd name="connsiteY11" fmla="*/ 1156189 h 1679331"/>
                <a:gd name="connsiteX12" fmla="*/ 312127 w 1208942"/>
                <a:gd name="connsiteY12" fmla="*/ 971550 h 1679331"/>
                <a:gd name="connsiteX13" fmla="*/ 465992 w 1208942"/>
                <a:gd name="connsiteY13" fmla="*/ 681404 h 1679331"/>
                <a:gd name="connsiteX14" fmla="*/ 422031 w 1208942"/>
                <a:gd name="connsiteY14" fmla="*/ 562708 h 1679331"/>
                <a:gd name="connsiteX15" fmla="*/ 408842 w 1208942"/>
                <a:gd name="connsiteY15" fmla="*/ 470389 h 1679331"/>
                <a:gd name="connsiteX16" fmla="*/ 329712 w 1208942"/>
                <a:gd name="connsiteY16" fmla="*/ 320920 h 1679331"/>
                <a:gd name="connsiteX17" fmla="*/ 294542 w 1208942"/>
                <a:gd name="connsiteY17" fmla="*/ 237393 h 1679331"/>
                <a:gd name="connsiteX18" fmla="*/ 307731 w 1208942"/>
                <a:gd name="connsiteY18" fmla="*/ 35170 h 1679331"/>
                <a:gd name="connsiteX19" fmla="*/ 756139 w 1208942"/>
                <a:gd name="connsiteY19" fmla="*/ 0 h 1679331"/>
                <a:gd name="connsiteX20" fmla="*/ 883627 w 1208942"/>
                <a:gd name="connsiteY20" fmla="*/ 320920 h 1679331"/>
                <a:gd name="connsiteX21" fmla="*/ 931985 w 1208942"/>
                <a:gd name="connsiteY21" fmla="*/ 514350 h 1679331"/>
                <a:gd name="connsiteX22" fmla="*/ 923192 w 1208942"/>
                <a:gd name="connsiteY22" fmla="*/ 606670 h 1679331"/>
                <a:gd name="connsiteX23" fmla="*/ 852854 w 1208942"/>
                <a:gd name="connsiteY23" fmla="*/ 756139 h 1679331"/>
                <a:gd name="connsiteX24" fmla="*/ 848458 w 1208942"/>
                <a:gd name="connsiteY24" fmla="*/ 839666 h 1679331"/>
                <a:gd name="connsiteX25" fmla="*/ 971550 w 1208942"/>
                <a:gd name="connsiteY25" fmla="*/ 918797 h 1679331"/>
                <a:gd name="connsiteX26" fmla="*/ 1011115 w 1208942"/>
                <a:gd name="connsiteY26" fmla="*/ 1024304 h 1679331"/>
                <a:gd name="connsiteX27" fmla="*/ 1134208 w 1208942"/>
                <a:gd name="connsiteY27" fmla="*/ 1090247 h 1679331"/>
                <a:gd name="connsiteX28" fmla="*/ 1208942 w 1208942"/>
                <a:gd name="connsiteY28" fmla="*/ 1191358 h 167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8942" h="1679331">
                  <a:moveTo>
                    <a:pt x="1208942" y="1191358"/>
                  </a:moveTo>
                  <a:lnTo>
                    <a:pt x="962758" y="1367204"/>
                  </a:lnTo>
                  <a:lnTo>
                    <a:pt x="822081" y="1490297"/>
                  </a:lnTo>
                  <a:lnTo>
                    <a:pt x="720969" y="1595804"/>
                  </a:lnTo>
                  <a:lnTo>
                    <a:pt x="716573" y="1670539"/>
                  </a:lnTo>
                  <a:lnTo>
                    <a:pt x="589085" y="1679331"/>
                  </a:lnTo>
                  <a:lnTo>
                    <a:pt x="470389" y="1595804"/>
                  </a:lnTo>
                  <a:lnTo>
                    <a:pt x="470389" y="1595804"/>
                  </a:lnTo>
                  <a:lnTo>
                    <a:pt x="263769" y="1538654"/>
                  </a:lnTo>
                  <a:lnTo>
                    <a:pt x="87923" y="1354016"/>
                  </a:lnTo>
                  <a:lnTo>
                    <a:pt x="0" y="1274885"/>
                  </a:lnTo>
                  <a:lnTo>
                    <a:pt x="8792" y="1156189"/>
                  </a:lnTo>
                  <a:lnTo>
                    <a:pt x="312127" y="971550"/>
                  </a:lnTo>
                  <a:lnTo>
                    <a:pt x="465992" y="681404"/>
                  </a:lnTo>
                  <a:lnTo>
                    <a:pt x="422031" y="562708"/>
                  </a:lnTo>
                  <a:lnTo>
                    <a:pt x="408842" y="470389"/>
                  </a:lnTo>
                  <a:lnTo>
                    <a:pt x="329712" y="320920"/>
                  </a:lnTo>
                  <a:lnTo>
                    <a:pt x="294542" y="237393"/>
                  </a:lnTo>
                  <a:lnTo>
                    <a:pt x="307731" y="35170"/>
                  </a:lnTo>
                  <a:lnTo>
                    <a:pt x="756139" y="0"/>
                  </a:lnTo>
                  <a:lnTo>
                    <a:pt x="883627" y="320920"/>
                  </a:lnTo>
                  <a:lnTo>
                    <a:pt x="931985" y="514350"/>
                  </a:lnTo>
                  <a:lnTo>
                    <a:pt x="923192" y="606670"/>
                  </a:lnTo>
                  <a:lnTo>
                    <a:pt x="852854" y="756139"/>
                  </a:lnTo>
                  <a:lnTo>
                    <a:pt x="848458" y="839666"/>
                  </a:lnTo>
                  <a:lnTo>
                    <a:pt x="971550" y="918797"/>
                  </a:lnTo>
                  <a:lnTo>
                    <a:pt x="1011115" y="1024304"/>
                  </a:lnTo>
                  <a:lnTo>
                    <a:pt x="1134208" y="1090247"/>
                  </a:lnTo>
                  <a:lnTo>
                    <a:pt x="1208942" y="1191358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8" name="Полилиния 65">
              <a:extLst>
                <a:ext uri="{FF2B5EF4-FFF2-40B4-BE49-F238E27FC236}">
                  <a16:creationId xmlns:a16="http://schemas.microsoft.com/office/drawing/2014/main" id="{D9B1A31F-4F87-097A-EAD3-A09800EED9FD}"/>
                </a:ext>
              </a:extLst>
            </p:cNvPr>
            <p:cNvSpPr/>
            <p:nvPr/>
          </p:nvSpPr>
          <p:spPr>
            <a:xfrm>
              <a:off x="2236915" y="3089884"/>
              <a:ext cx="1646295" cy="1351073"/>
            </a:xfrm>
            <a:custGeom>
              <a:avLst/>
              <a:gdLst>
                <a:gd name="connsiteX0" fmla="*/ 698988 w 2083777"/>
                <a:gd name="connsiteY0" fmla="*/ 1437542 h 1710104"/>
                <a:gd name="connsiteX1" fmla="*/ 1090246 w 2083777"/>
                <a:gd name="connsiteY1" fmla="*/ 1367204 h 1710104"/>
                <a:gd name="connsiteX2" fmla="*/ 1292469 w 2083777"/>
                <a:gd name="connsiteY2" fmla="*/ 1415562 h 1710104"/>
                <a:gd name="connsiteX3" fmla="*/ 1437542 w 2083777"/>
                <a:gd name="connsiteY3" fmla="*/ 1367204 h 1710104"/>
                <a:gd name="connsiteX4" fmla="*/ 1617784 w 2083777"/>
                <a:gd name="connsiteY4" fmla="*/ 1630973 h 1710104"/>
                <a:gd name="connsiteX5" fmla="*/ 1626577 w 2083777"/>
                <a:gd name="connsiteY5" fmla="*/ 1710104 h 1710104"/>
                <a:gd name="connsiteX6" fmla="*/ 1912327 w 2083777"/>
                <a:gd name="connsiteY6" fmla="*/ 1525465 h 1710104"/>
                <a:gd name="connsiteX7" fmla="*/ 2083777 w 2083777"/>
                <a:gd name="connsiteY7" fmla="*/ 1248508 h 1710104"/>
                <a:gd name="connsiteX8" fmla="*/ 2022231 w 2083777"/>
                <a:gd name="connsiteY8" fmla="*/ 1099039 h 1710104"/>
                <a:gd name="connsiteX9" fmla="*/ 2009042 w 2083777"/>
                <a:gd name="connsiteY9" fmla="*/ 1011115 h 1710104"/>
                <a:gd name="connsiteX10" fmla="*/ 1899138 w 2083777"/>
                <a:gd name="connsiteY10" fmla="*/ 786912 h 1710104"/>
                <a:gd name="connsiteX11" fmla="*/ 1907931 w 2083777"/>
                <a:gd name="connsiteY11" fmla="*/ 597877 h 1710104"/>
                <a:gd name="connsiteX12" fmla="*/ 1767254 w 2083777"/>
                <a:gd name="connsiteY12" fmla="*/ 545123 h 1710104"/>
                <a:gd name="connsiteX13" fmla="*/ 1534257 w 2083777"/>
                <a:gd name="connsiteY13" fmla="*/ 531935 h 1710104"/>
                <a:gd name="connsiteX14" fmla="*/ 1459523 w 2083777"/>
                <a:gd name="connsiteY14" fmla="*/ 461596 h 1710104"/>
                <a:gd name="connsiteX15" fmla="*/ 835269 w 2083777"/>
                <a:gd name="connsiteY15" fmla="*/ 197827 h 1710104"/>
                <a:gd name="connsiteX16" fmla="*/ 747346 w 2083777"/>
                <a:gd name="connsiteY16" fmla="*/ 8792 h 1710104"/>
                <a:gd name="connsiteX17" fmla="*/ 602273 w 2083777"/>
                <a:gd name="connsiteY17" fmla="*/ 0 h 1710104"/>
                <a:gd name="connsiteX18" fmla="*/ 465992 w 2083777"/>
                <a:gd name="connsiteY18" fmla="*/ 316523 h 1710104"/>
                <a:gd name="connsiteX19" fmla="*/ 347296 w 2083777"/>
                <a:gd name="connsiteY19" fmla="*/ 285750 h 1710104"/>
                <a:gd name="connsiteX20" fmla="*/ 0 w 2083777"/>
                <a:gd name="connsiteY20" fmla="*/ 707781 h 1710104"/>
                <a:gd name="connsiteX21" fmla="*/ 48357 w 2083777"/>
                <a:gd name="connsiteY21" fmla="*/ 786912 h 1710104"/>
                <a:gd name="connsiteX22" fmla="*/ 448407 w 2083777"/>
                <a:gd name="connsiteY22" fmla="*/ 1041889 h 1710104"/>
                <a:gd name="connsiteX23" fmla="*/ 698988 w 2083777"/>
                <a:gd name="connsiteY23" fmla="*/ 1437542 h 17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3777" h="1710104">
                  <a:moveTo>
                    <a:pt x="698988" y="1437542"/>
                  </a:moveTo>
                  <a:lnTo>
                    <a:pt x="1090246" y="1367204"/>
                  </a:lnTo>
                  <a:lnTo>
                    <a:pt x="1292469" y="1415562"/>
                  </a:lnTo>
                  <a:lnTo>
                    <a:pt x="1437542" y="1367204"/>
                  </a:lnTo>
                  <a:lnTo>
                    <a:pt x="1617784" y="1630973"/>
                  </a:lnTo>
                  <a:lnTo>
                    <a:pt x="1626577" y="1710104"/>
                  </a:lnTo>
                  <a:lnTo>
                    <a:pt x="1912327" y="1525465"/>
                  </a:lnTo>
                  <a:lnTo>
                    <a:pt x="2083777" y="1248508"/>
                  </a:lnTo>
                  <a:lnTo>
                    <a:pt x="2022231" y="1099039"/>
                  </a:lnTo>
                  <a:lnTo>
                    <a:pt x="2009042" y="1011115"/>
                  </a:lnTo>
                  <a:lnTo>
                    <a:pt x="1899138" y="786912"/>
                  </a:lnTo>
                  <a:lnTo>
                    <a:pt x="1907931" y="597877"/>
                  </a:lnTo>
                  <a:lnTo>
                    <a:pt x="1767254" y="545123"/>
                  </a:lnTo>
                  <a:lnTo>
                    <a:pt x="1534257" y="531935"/>
                  </a:lnTo>
                  <a:lnTo>
                    <a:pt x="1459523" y="461596"/>
                  </a:lnTo>
                  <a:lnTo>
                    <a:pt x="835269" y="197827"/>
                  </a:lnTo>
                  <a:lnTo>
                    <a:pt x="747346" y="8792"/>
                  </a:lnTo>
                  <a:lnTo>
                    <a:pt x="602273" y="0"/>
                  </a:lnTo>
                  <a:lnTo>
                    <a:pt x="465992" y="316523"/>
                  </a:lnTo>
                  <a:lnTo>
                    <a:pt x="347296" y="285750"/>
                  </a:lnTo>
                  <a:lnTo>
                    <a:pt x="0" y="707781"/>
                  </a:lnTo>
                  <a:lnTo>
                    <a:pt x="48357" y="786912"/>
                  </a:lnTo>
                  <a:lnTo>
                    <a:pt x="448407" y="1041889"/>
                  </a:lnTo>
                  <a:lnTo>
                    <a:pt x="698988" y="1437542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49" name="Полилиния 66">
              <a:extLst>
                <a:ext uri="{FF2B5EF4-FFF2-40B4-BE49-F238E27FC236}">
                  <a16:creationId xmlns:a16="http://schemas.microsoft.com/office/drawing/2014/main" id="{02A3FB5C-2A32-0E85-B496-9EF8805FEB3C}"/>
                </a:ext>
              </a:extLst>
            </p:cNvPr>
            <p:cNvSpPr/>
            <p:nvPr/>
          </p:nvSpPr>
          <p:spPr>
            <a:xfrm>
              <a:off x="1352800" y="1985438"/>
              <a:ext cx="1833847" cy="1733124"/>
            </a:xfrm>
            <a:custGeom>
              <a:avLst/>
              <a:gdLst>
                <a:gd name="connsiteX0" fmla="*/ 1107831 w 2321170"/>
                <a:gd name="connsiteY0" fmla="*/ 2092570 h 2193681"/>
                <a:gd name="connsiteX1" fmla="*/ 1441939 w 2321170"/>
                <a:gd name="connsiteY1" fmla="*/ 1670539 h 2193681"/>
                <a:gd name="connsiteX2" fmla="*/ 1578220 w 2321170"/>
                <a:gd name="connsiteY2" fmla="*/ 1696916 h 2193681"/>
                <a:gd name="connsiteX3" fmla="*/ 1718896 w 2321170"/>
                <a:gd name="connsiteY3" fmla="*/ 1384789 h 2193681"/>
                <a:gd name="connsiteX4" fmla="*/ 1846385 w 2321170"/>
                <a:gd name="connsiteY4" fmla="*/ 1393581 h 2193681"/>
                <a:gd name="connsiteX5" fmla="*/ 1943100 w 2321170"/>
                <a:gd name="connsiteY5" fmla="*/ 1595804 h 2193681"/>
                <a:gd name="connsiteX6" fmla="*/ 2022231 w 2321170"/>
                <a:gd name="connsiteY6" fmla="*/ 1622181 h 2193681"/>
                <a:gd name="connsiteX7" fmla="*/ 2321170 w 2321170"/>
                <a:gd name="connsiteY7" fmla="*/ 1358412 h 2193681"/>
                <a:gd name="connsiteX8" fmla="*/ 2246435 w 2321170"/>
                <a:gd name="connsiteY8" fmla="*/ 1182566 h 2193681"/>
                <a:gd name="connsiteX9" fmla="*/ 2053004 w 2321170"/>
                <a:gd name="connsiteY9" fmla="*/ 1072662 h 2193681"/>
                <a:gd name="connsiteX10" fmla="*/ 1947496 w 2321170"/>
                <a:gd name="connsiteY10" fmla="*/ 910004 h 2193681"/>
                <a:gd name="connsiteX11" fmla="*/ 1894743 w 2321170"/>
                <a:gd name="connsiteY11" fmla="*/ 747347 h 2193681"/>
                <a:gd name="connsiteX12" fmla="*/ 2022231 w 2321170"/>
                <a:gd name="connsiteY12" fmla="*/ 602274 h 2193681"/>
                <a:gd name="connsiteX13" fmla="*/ 1899139 w 2321170"/>
                <a:gd name="connsiteY13" fmla="*/ 224204 h 2193681"/>
                <a:gd name="connsiteX14" fmla="*/ 1701312 w 2321170"/>
                <a:gd name="connsiteY14" fmla="*/ 118697 h 2193681"/>
                <a:gd name="connsiteX15" fmla="*/ 1648558 w 2321170"/>
                <a:gd name="connsiteY15" fmla="*/ 268166 h 2193681"/>
                <a:gd name="connsiteX16" fmla="*/ 1525466 w 2321170"/>
                <a:gd name="connsiteY16" fmla="*/ 294543 h 2193681"/>
                <a:gd name="connsiteX17" fmla="*/ 1485900 w 2321170"/>
                <a:gd name="connsiteY17" fmla="*/ 241789 h 2193681"/>
                <a:gd name="connsiteX18" fmla="*/ 1406770 w 2321170"/>
                <a:gd name="connsiteY18" fmla="*/ 211016 h 2193681"/>
                <a:gd name="connsiteX19" fmla="*/ 1340827 w 2321170"/>
                <a:gd name="connsiteY19" fmla="*/ 290147 h 2193681"/>
                <a:gd name="connsiteX20" fmla="*/ 1143000 w 2321170"/>
                <a:gd name="connsiteY20" fmla="*/ 215412 h 2193681"/>
                <a:gd name="connsiteX21" fmla="*/ 1107831 w 2321170"/>
                <a:gd name="connsiteY21" fmla="*/ 105508 h 2193681"/>
                <a:gd name="connsiteX22" fmla="*/ 923193 w 2321170"/>
                <a:gd name="connsiteY22" fmla="*/ 61547 h 2193681"/>
                <a:gd name="connsiteX23" fmla="*/ 870439 w 2321170"/>
                <a:gd name="connsiteY23" fmla="*/ 118697 h 2193681"/>
                <a:gd name="connsiteX24" fmla="*/ 751743 w 2321170"/>
                <a:gd name="connsiteY24" fmla="*/ 35170 h 2193681"/>
                <a:gd name="connsiteX25" fmla="*/ 545123 w 2321170"/>
                <a:gd name="connsiteY25" fmla="*/ 83527 h 2193681"/>
                <a:gd name="connsiteX26" fmla="*/ 509954 w 2321170"/>
                <a:gd name="connsiteY26" fmla="*/ 171450 h 2193681"/>
                <a:gd name="connsiteX27" fmla="*/ 465993 w 2321170"/>
                <a:gd name="connsiteY27" fmla="*/ 202224 h 2193681"/>
                <a:gd name="connsiteX28" fmla="*/ 259373 w 2321170"/>
                <a:gd name="connsiteY28" fmla="*/ 13189 h 2193681"/>
                <a:gd name="connsiteX29" fmla="*/ 193431 w 2321170"/>
                <a:gd name="connsiteY29" fmla="*/ 0 h 2193681"/>
                <a:gd name="connsiteX30" fmla="*/ 206620 w 2321170"/>
                <a:gd name="connsiteY30" fmla="*/ 347297 h 2193681"/>
                <a:gd name="connsiteX31" fmla="*/ 162658 w 2321170"/>
                <a:gd name="connsiteY31" fmla="*/ 540727 h 2193681"/>
                <a:gd name="connsiteX32" fmla="*/ 48358 w 2321170"/>
                <a:gd name="connsiteY32" fmla="*/ 549520 h 2193681"/>
                <a:gd name="connsiteX33" fmla="*/ 0 w 2321170"/>
                <a:gd name="connsiteY33" fmla="*/ 650631 h 2193681"/>
                <a:gd name="connsiteX34" fmla="*/ 79131 w 2321170"/>
                <a:gd name="connsiteY34" fmla="*/ 874835 h 2193681"/>
                <a:gd name="connsiteX35" fmla="*/ 246185 w 2321170"/>
                <a:gd name="connsiteY35" fmla="*/ 958362 h 2193681"/>
                <a:gd name="connsiteX36" fmla="*/ 285750 w 2321170"/>
                <a:gd name="connsiteY36" fmla="*/ 1085850 h 2193681"/>
                <a:gd name="connsiteX37" fmla="*/ 276958 w 2321170"/>
                <a:gd name="connsiteY37" fmla="*/ 1266093 h 2193681"/>
                <a:gd name="connsiteX38" fmla="*/ 290146 w 2321170"/>
                <a:gd name="connsiteY38" fmla="*/ 1450731 h 2193681"/>
                <a:gd name="connsiteX39" fmla="*/ 338504 w 2321170"/>
                <a:gd name="connsiteY39" fmla="*/ 1573824 h 2193681"/>
                <a:gd name="connsiteX40" fmla="*/ 465993 w 2321170"/>
                <a:gd name="connsiteY40" fmla="*/ 1666143 h 2193681"/>
                <a:gd name="connsiteX41" fmla="*/ 615462 w 2321170"/>
                <a:gd name="connsiteY41" fmla="*/ 1754066 h 2193681"/>
                <a:gd name="connsiteX42" fmla="*/ 685800 w 2321170"/>
                <a:gd name="connsiteY42" fmla="*/ 2193681 h 2193681"/>
                <a:gd name="connsiteX43" fmla="*/ 1107831 w 2321170"/>
                <a:gd name="connsiteY43" fmla="*/ 2092570 h 219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21170" h="2193681">
                  <a:moveTo>
                    <a:pt x="1107831" y="2092570"/>
                  </a:moveTo>
                  <a:lnTo>
                    <a:pt x="1441939" y="1670539"/>
                  </a:lnTo>
                  <a:lnTo>
                    <a:pt x="1578220" y="1696916"/>
                  </a:lnTo>
                  <a:lnTo>
                    <a:pt x="1718896" y="1384789"/>
                  </a:lnTo>
                  <a:lnTo>
                    <a:pt x="1846385" y="1393581"/>
                  </a:lnTo>
                  <a:lnTo>
                    <a:pt x="1943100" y="1595804"/>
                  </a:lnTo>
                  <a:lnTo>
                    <a:pt x="2022231" y="1622181"/>
                  </a:lnTo>
                  <a:lnTo>
                    <a:pt x="2321170" y="1358412"/>
                  </a:lnTo>
                  <a:lnTo>
                    <a:pt x="2246435" y="1182566"/>
                  </a:lnTo>
                  <a:lnTo>
                    <a:pt x="2053004" y="1072662"/>
                  </a:lnTo>
                  <a:lnTo>
                    <a:pt x="1947496" y="910004"/>
                  </a:lnTo>
                  <a:lnTo>
                    <a:pt x="1894743" y="747347"/>
                  </a:lnTo>
                  <a:lnTo>
                    <a:pt x="2022231" y="602274"/>
                  </a:lnTo>
                  <a:lnTo>
                    <a:pt x="1899139" y="224204"/>
                  </a:lnTo>
                  <a:lnTo>
                    <a:pt x="1701312" y="118697"/>
                  </a:lnTo>
                  <a:lnTo>
                    <a:pt x="1648558" y="268166"/>
                  </a:lnTo>
                  <a:lnTo>
                    <a:pt x="1525466" y="294543"/>
                  </a:lnTo>
                  <a:lnTo>
                    <a:pt x="1485900" y="241789"/>
                  </a:lnTo>
                  <a:lnTo>
                    <a:pt x="1406770" y="211016"/>
                  </a:lnTo>
                  <a:lnTo>
                    <a:pt x="1340827" y="290147"/>
                  </a:lnTo>
                  <a:lnTo>
                    <a:pt x="1143000" y="215412"/>
                  </a:lnTo>
                  <a:lnTo>
                    <a:pt x="1107831" y="105508"/>
                  </a:lnTo>
                  <a:lnTo>
                    <a:pt x="923193" y="61547"/>
                  </a:lnTo>
                  <a:lnTo>
                    <a:pt x="870439" y="118697"/>
                  </a:lnTo>
                  <a:lnTo>
                    <a:pt x="751743" y="35170"/>
                  </a:lnTo>
                  <a:lnTo>
                    <a:pt x="545123" y="83527"/>
                  </a:lnTo>
                  <a:lnTo>
                    <a:pt x="509954" y="171450"/>
                  </a:lnTo>
                  <a:lnTo>
                    <a:pt x="465993" y="202224"/>
                  </a:lnTo>
                  <a:lnTo>
                    <a:pt x="259373" y="13189"/>
                  </a:lnTo>
                  <a:lnTo>
                    <a:pt x="193431" y="0"/>
                  </a:lnTo>
                  <a:lnTo>
                    <a:pt x="206620" y="347297"/>
                  </a:lnTo>
                  <a:lnTo>
                    <a:pt x="162658" y="540727"/>
                  </a:lnTo>
                  <a:lnTo>
                    <a:pt x="48358" y="549520"/>
                  </a:lnTo>
                  <a:lnTo>
                    <a:pt x="0" y="650631"/>
                  </a:lnTo>
                  <a:lnTo>
                    <a:pt x="79131" y="874835"/>
                  </a:lnTo>
                  <a:lnTo>
                    <a:pt x="246185" y="958362"/>
                  </a:lnTo>
                  <a:lnTo>
                    <a:pt x="285750" y="1085850"/>
                  </a:lnTo>
                  <a:lnTo>
                    <a:pt x="276958" y="1266093"/>
                  </a:lnTo>
                  <a:lnTo>
                    <a:pt x="290146" y="1450731"/>
                  </a:lnTo>
                  <a:lnTo>
                    <a:pt x="338504" y="1573824"/>
                  </a:lnTo>
                  <a:lnTo>
                    <a:pt x="465993" y="1666143"/>
                  </a:lnTo>
                  <a:lnTo>
                    <a:pt x="615462" y="1754066"/>
                  </a:lnTo>
                  <a:lnTo>
                    <a:pt x="685800" y="2193681"/>
                  </a:lnTo>
                  <a:lnTo>
                    <a:pt x="1107831" y="2092570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50" name="Полилиния 67">
              <a:extLst>
                <a:ext uri="{FF2B5EF4-FFF2-40B4-BE49-F238E27FC236}">
                  <a16:creationId xmlns:a16="http://schemas.microsoft.com/office/drawing/2014/main" id="{39B228A4-51AE-DA11-68C5-62BFE6BAA839}"/>
                </a:ext>
              </a:extLst>
            </p:cNvPr>
            <p:cNvSpPr/>
            <p:nvPr/>
          </p:nvSpPr>
          <p:spPr>
            <a:xfrm>
              <a:off x="680839" y="3308094"/>
              <a:ext cx="1219091" cy="1312868"/>
            </a:xfrm>
            <a:custGeom>
              <a:avLst/>
              <a:gdLst>
                <a:gd name="connsiteX0" fmla="*/ 1389185 w 1543050"/>
                <a:gd name="connsiteY0" fmla="*/ 549519 h 1661746"/>
                <a:gd name="connsiteX1" fmla="*/ 1375996 w 1543050"/>
                <a:gd name="connsiteY1" fmla="*/ 1661746 h 1661746"/>
                <a:gd name="connsiteX2" fmla="*/ 1230923 w 1543050"/>
                <a:gd name="connsiteY2" fmla="*/ 1657350 h 1661746"/>
                <a:gd name="connsiteX3" fmla="*/ 804496 w 1543050"/>
                <a:gd name="connsiteY3" fmla="*/ 1129811 h 1661746"/>
                <a:gd name="connsiteX4" fmla="*/ 698988 w 1543050"/>
                <a:gd name="connsiteY4" fmla="*/ 1178169 h 1661746"/>
                <a:gd name="connsiteX5" fmla="*/ 558312 w 1543050"/>
                <a:gd name="connsiteY5" fmla="*/ 1266092 h 1661746"/>
                <a:gd name="connsiteX6" fmla="*/ 496765 w 1543050"/>
                <a:gd name="connsiteY6" fmla="*/ 1169377 h 1661746"/>
                <a:gd name="connsiteX7" fmla="*/ 540727 w 1543050"/>
                <a:gd name="connsiteY7" fmla="*/ 1002323 h 1661746"/>
                <a:gd name="connsiteX8" fmla="*/ 281354 w 1543050"/>
                <a:gd name="connsiteY8" fmla="*/ 879231 h 1661746"/>
                <a:gd name="connsiteX9" fmla="*/ 197827 w 1543050"/>
                <a:gd name="connsiteY9" fmla="*/ 751742 h 1661746"/>
                <a:gd name="connsiteX10" fmla="*/ 167054 w 1543050"/>
                <a:gd name="connsiteY10" fmla="*/ 545123 h 1661746"/>
                <a:gd name="connsiteX11" fmla="*/ 0 w 1543050"/>
                <a:gd name="connsiteY11" fmla="*/ 435219 h 1661746"/>
                <a:gd name="connsiteX12" fmla="*/ 74735 w 1543050"/>
                <a:gd name="connsiteY12" fmla="*/ 320919 h 1661746"/>
                <a:gd name="connsiteX13" fmla="*/ 219808 w 1543050"/>
                <a:gd name="connsiteY13" fmla="*/ 320919 h 1661746"/>
                <a:gd name="connsiteX14" fmla="*/ 219808 w 1543050"/>
                <a:gd name="connsiteY14" fmla="*/ 246184 h 1661746"/>
                <a:gd name="connsiteX15" fmla="*/ 294542 w 1543050"/>
                <a:gd name="connsiteY15" fmla="*/ 158261 h 1661746"/>
                <a:gd name="connsiteX16" fmla="*/ 404446 w 1543050"/>
                <a:gd name="connsiteY16" fmla="*/ 105507 h 1661746"/>
                <a:gd name="connsiteX17" fmla="*/ 589085 w 1543050"/>
                <a:gd name="connsiteY17" fmla="*/ 127488 h 1661746"/>
                <a:gd name="connsiteX18" fmla="*/ 650631 w 1543050"/>
                <a:gd name="connsiteY18" fmla="*/ 0 h 1661746"/>
                <a:gd name="connsiteX19" fmla="*/ 993531 w 1543050"/>
                <a:gd name="connsiteY19" fmla="*/ 70338 h 1661746"/>
                <a:gd name="connsiteX20" fmla="*/ 1138604 w 1543050"/>
                <a:gd name="connsiteY20" fmla="*/ 74734 h 1661746"/>
                <a:gd name="connsiteX21" fmla="*/ 1222131 w 1543050"/>
                <a:gd name="connsiteY21" fmla="*/ 39565 h 1661746"/>
                <a:gd name="connsiteX22" fmla="*/ 1490296 w 1543050"/>
                <a:gd name="connsiteY22" fmla="*/ 158261 h 1661746"/>
                <a:gd name="connsiteX23" fmla="*/ 1543050 w 1543050"/>
                <a:gd name="connsiteY23" fmla="*/ 518746 h 1661746"/>
                <a:gd name="connsiteX24" fmla="*/ 1389185 w 1543050"/>
                <a:gd name="connsiteY24" fmla="*/ 549519 h 166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3050" h="1661746">
                  <a:moveTo>
                    <a:pt x="1389185" y="549519"/>
                  </a:moveTo>
                  <a:lnTo>
                    <a:pt x="1375996" y="1661746"/>
                  </a:lnTo>
                  <a:lnTo>
                    <a:pt x="1230923" y="1657350"/>
                  </a:lnTo>
                  <a:lnTo>
                    <a:pt x="804496" y="1129811"/>
                  </a:lnTo>
                  <a:lnTo>
                    <a:pt x="698988" y="1178169"/>
                  </a:lnTo>
                  <a:lnTo>
                    <a:pt x="558312" y="1266092"/>
                  </a:lnTo>
                  <a:lnTo>
                    <a:pt x="496765" y="1169377"/>
                  </a:lnTo>
                  <a:lnTo>
                    <a:pt x="540727" y="1002323"/>
                  </a:lnTo>
                  <a:lnTo>
                    <a:pt x="281354" y="879231"/>
                  </a:lnTo>
                  <a:lnTo>
                    <a:pt x="197827" y="751742"/>
                  </a:lnTo>
                  <a:lnTo>
                    <a:pt x="167054" y="545123"/>
                  </a:lnTo>
                  <a:lnTo>
                    <a:pt x="0" y="435219"/>
                  </a:lnTo>
                  <a:lnTo>
                    <a:pt x="74735" y="320919"/>
                  </a:lnTo>
                  <a:lnTo>
                    <a:pt x="219808" y="320919"/>
                  </a:lnTo>
                  <a:lnTo>
                    <a:pt x="219808" y="246184"/>
                  </a:lnTo>
                  <a:lnTo>
                    <a:pt x="294542" y="158261"/>
                  </a:lnTo>
                  <a:lnTo>
                    <a:pt x="404446" y="105507"/>
                  </a:lnTo>
                  <a:lnTo>
                    <a:pt x="589085" y="127488"/>
                  </a:lnTo>
                  <a:lnTo>
                    <a:pt x="650631" y="0"/>
                  </a:lnTo>
                  <a:lnTo>
                    <a:pt x="993531" y="70338"/>
                  </a:lnTo>
                  <a:lnTo>
                    <a:pt x="1138604" y="74734"/>
                  </a:lnTo>
                  <a:lnTo>
                    <a:pt x="1222131" y="39565"/>
                  </a:lnTo>
                  <a:lnTo>
                    <a:pt x="1490296" y="158261"/>
                  </a:lnTo>
                  <a:lnTo>
                    <a:pt x="1543050" y="518746"/>
                  </a:lnTo>
                  <a:lnTo>
                    <a:pt x="1389185" y="549519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51" name="Полилиния 68">
              <a:extLst>
                <a:ext uri="{FF2B5EF4-FFF2-40B4-BE49-F238E27FC236}">
                  <a16:creationId xmlns:a16="http://schemas.microsoft.com/office/drawing/2014/main" id="{CAC30D9B-757A-7630-810F-CADCA625643A}"/>
                </a:ext>
              </a:extLst>
            </p:cNvPr>
            <p:cNvSpPr/>
            <p:nvPr/>
          </p:nvSpPr>
          <p:spPr>
            <a:xfrm>
              <a:off x="278216" y="2495680"/>
              <a:ext cx="1559464" cy="934289"/>
            </a:xfrm>
            <a:custGeom>
              <a:avLst/>
              <a:gdLst>
                <a:gd name="connsiteX0" fmla="*/ 1582615 w 1973873"/>
                <a:gd name="connsiteY0" fmla="*/ 303335 h 1182565"/>
                <a:gd name="connsiteX1" fmla="*/ 1450731 w 1973873"/>
                <a:gd name="connsiteY1" fmla="*/ 232996 h 1182565"/>
                <a:gd name="connsiteX2" fmla="*/ 1345223 w 1973873"/>
                <a:gd name="connsiteY2" fmla="*/ 0 h 1182565"/>
                <a:gd name="connsiteX3" fmla="*/ 1274885 w 1973873"/>
                <a:gd name="connsiteY3" fmla="*/ 74735 h 1182565"/>
                <a:gd name="connsiteX4" fmla="*/ 1103435 w 1973873"/>
                <a:gd name="connsiteY4" fmla="*/ 87923 h 1182565"/>
                <a:gd name="connsiteX5" fmla="*/ 1107831 w 1973873"/>
                <a:gd name="connsiteY5" fmla="*/ 145073 h 1182565"/>
                <a:gd name="connsiteX6" fmla="*/ 1094642 w 1973873"/>
                <a:gd name="connsiteY6" fmla="*/ 215412 h 1182565"/>
                <a:gd name="connsiteX7" fmla="*/ 901212 w 1973873"/>
                <a:gd name="connsiteY7" fmla="*/ 145073 h 1182565"/>
                <a:gd name="connsiteX8" fmla="*/ 844062 w 1973873"/>
                <a:gd name="connsiteY8" fmla="*/ 114300 h 1182565"/>
                <a:gd name="connsiteX9" fmla="*/ 742950 w 1973873"/>
                <a:gd name="connsiteY9" fmla="*/ 123092 h 1182565"/>
                <a:gd name="connsiteX10" fmla="*/ 663819 w 1973873"/>
                <a:gd name="connsiteY10" fmla="*/ 171450 h 1182565"/>
                <a:gd name="connsiteX11" fmla="*/ 567104 w 1973873"/>
                <a:gd name="connsiteY11" fmla="*/ 224204 h 1182565"/>
                <a:gd name="connsiteX12" fmla="*/ 487973 w 1973873"/>
                <a:gd name="connsiteY12" fmla="*/ 285750 h 1182565"/>
                <a:gd name="connsiteX13" fmla="*/ 149469 w 1973873"/>
                <a:gd name="connsiteY13" fmla="*/ 259373 h 1182565"/>
                <a:gd name="connsiteX14" fmla="*/ 0 w 1973873"/>
                <a:gd name="connsiteY14" fmla="*/ 307731 h 1182565"/>
                <a:gd name="connsiteX15" fmla="*/ 180242 w 1973873"/>
                <a:gd name="connsiteY15" fmla="*/ 624254 h 1182565"/>
                <a:gd name="connsiteX16" fmla="*/ 105508 w 1973873"/>
                <a:gd name="connsiteY16" fmla="*/ 637442 h 1182565"/>
                <a:gd name="connsiteX17" fmla="*/ 92319 w 1973873"/>
                <a:gd name="connsiteY17" fmla="*/ 720969 h 1182565"/>
                <a:gd name="connsiteX18" fmla="*/ 338504 w 1973873"/>
                <a:gd name="connsiteY18" fmla="*/ 918796 h 1182565"/>
                <a:gd name="connsiteX19" fmla="*/ 615462 w 1973873"/>
                <a:gd name="connsiteY19" fmla="*/ 822081 h 1182565"/>
                <a:gd name="connsiteX20" fmla="*/ 646235 w 1973873"/>
                <a:gd name="connsiteY20" fmla="*/ 751742 h 1182565"/>
                <a:gd name="connsiteX21" fmla="*/ 778119 w 1973873"/>
                <a:gd name="connsiteY21" fmla="*/ 703385 h 1182565"/>
                <a:gd name="connsiteX22" fmla="*/ 1002323 w 1973873"/>
                <a:gd name="connsiteY22" fmla="*/ 830873 h 1182565"/>
                <a:gd name="connsiteX23" fmla="*/ 1121019 w 1973873"/>
                <a:gd name="connsiteY23" fmla="*/ 804496 h 1182565"/>
                <a:gd name="connsiteX24" fmla="*/ 1164981 w 1973873"/>
                <a:gd name="connsiteY24" fmla="*/ 861646 h 1182565"/>
                <a:gd name="connsiteX25" fmla="*/ 1147396 w 1973873"/>
                <a:gd name="connsiteY25" fmla="*/ 1006719 h 1182565"/>
                <a:gd name="connsiteX26" fmla="*/ 1516673 w 1973873"/>
                <a:gd name="connsiteY26" fmla="*/ 1099039 h 1182565"/>
                <a:gd name="connsiteX27" fmla="*/ 1630973 w 1973873"/>
                <a:gd name="connsiteY27" fmla="*/ 1099039 h 1182565"/>
                <a:gd name="connsiteX28" fmla="*/ 1705708 w 1973873"/>
                <a:gd name="connsiteY28" fmla="*/ 1068265 h 1182565"/>
                <a:gd name="connsiteX29" fmla="*/ 1855177 w 1973873"/>
                <a:gd name="connsiteY29" fmla="*/ 1116623 h 1182565"/>
                <a:gd name="connsiteX30" fmla="*/ 1973873 w 1973873"/>
                <a:gd name="connsiteY30" fmla="*/ 1182565 h 1182565"/>
                <a:gd name="connsiteX31" fmla="*/ 1956289 w 1973873"/>
                <a:gd name="connsiteY31" fmla="*/ 1090246 h 1182565"/>
                <a:gd name="connsiteX32" fmla="*/ 1696915 w 1973873"/>
                <a:gd name="connsiteY32" fmla="*/ 945173 h 1182565"/>
                <a:gd name="connsiteX33" fmla="*/ 1635369 w 1973873"/>
                <a:gd name="connsiteY33" fmla="*/ 817685 h 1182565"/>
                <a:gd name="connsiteX34" fmla="*/ 1617785 w 1973873"/>
                <a:gd name="connsiteY34" fmla="*/ 628650 h 1182565"/>
                <a:gd name="connsiteX35" fmla="*/ 1635369 w 1973873"/>
                <a:gd name="connsiteY35" fmla="*/ 439615 h 1182565"/>
                <a:gd name="connsiteX36" fmla="*/ 1582615 w 1973873"/>
                <a:gd name="connsiteY36" fmla="*/ 303335 h 118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73873" h="1182565">
                  <a:moveTo>
                    <a:pt x="1582615" y="303335"/>
                  </a:moveTo>
                  <a:lnTo>
                    <a:pt x="1450731" y="232996"/>
                  </a:lnTo>
                  <a:lnTo>
                    <a:pt x="1345223" y="0"/>
                  </a:lnTo>
                  <a:lnTo>
                    <a:pt x="1274885" y="74735"/>
                  </a:lnTo>
                  <a:lnTo>
                    <a:pt x="1103435" y="87923"/>
                  </a:lnTo>
                  <a:lnTo>
                    <a:pt x="1107831" y="145073"/>
                  </a:lnTo>
                  <a:lnTo>
                    <a:pt x="1094642" y="215412"/>
                  </a:lnTo>
                  <a:lnTo>
                    <a:pt x="901212" y="145073"/>
                  </a:lnTo>
                  <a:lnTo>
                    <a:pt x="844062" y="114300"/>
                  </a:lnTo>
                  <a:lnTo>
                    <a:pt x="742950" y="123092"/>
                  </a:lnTo>
                  <a:lnTo>
                    <a:pt x="663819" y="171450"/>
                  </a:lnTo>
                  <a:lnTo>
                    <a:pt x="567104" y="224204"/>
                  </a:lnTo>
                  <a:lnTo>
                    <a:pt x="487973" y="285750"/>
                  </a:lnTo>
                  <a:lnTo>
                    <a:pt x="149469" y="259373"/>
                  </a:lnTo>
                  <a:lnTo>
                    <a:pt x="0" y="307731"/>
                  </a:lnTo>
                  <a:lnTo>
                    <a:pt x="180242" y="624254"/>
                  </a:lnTo>
                  <a:lnTo>
                    <a:pt x="105508" y="637442"/>
                  </a:lnTo>
                  <a:lnTo>
                    <a:pt x="92319" y="720969"/>
                  </a:lnTo>
                  <a:lnTo>
                    <a:pt x="338504" y="918796"/>
                  </a:lnTo>
                  <a:lnTo>
                    <a:pt x="615462" y="822081"/>
                  </a:lnTo>
                  <a:lnTo>
                    <a:pt x="646235" y="751742"/>
                  </a:lnTo>
                  <a:lnTo>
                    <a:pt x="778119" y="703385"/>
                  </a:lnTo>
                  <a:lnTo>
                    <a:pt x="1002323" y="830873"/>
                  </a:lnTo>
                  <a:lnTo>
                    <a:pt x="1121019" y="804496"/>
                  </a:lnTo>
                  <a:lnTo>
                    <a:pt x="1164981" y="861646"/>
                  </a:lnTo>
                  <a:lnTo>
                    <a:pt x="1147396" y="1006719"/>
                  </a:lnTo>
                  <a:lnTo>
                    <a:pt x="1516673" y="1099039"/>
                  </a:lnTo>
                  <a:lnTo>
                    <a:pt x="1630973" y="1099039"/>
                  </a:lnTo>
                  <a:lnTo>
                    <a:pt x="1705708" y="1068265"/>
                  </a:lnTo>
                  <a:lnTo>
                    <a:pt x="1855177" y="1116623"/>
                  </a:lnTo>
                  <a:lnTo>
                    <a:pt x="1973873" y="1182565"/>
                  </a:lnTo>
                  <a:lnTo>
                    <a:pt x="1956289" y="1090246"/>
                  </a:lnTo>
                  <a:lnTo>
                    <a:pt x="1696915" y="945173"/>
                  </a:lnTo>
                  <a:lnTo>
                    <a:pt x="1635369" y="817685"/>
                  </a:lnTo>
                  <a:lnTo>
                    <a:pt x="1617785" y="628650"/>
                  </a:lnTo>
                  <a:lnTo>
                    <a:pt x="1635369" y="439615"/>
                  </a:lnTo>
                  <a:lnTo>
                    <a:pt x="1582615" y="303335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52" name="Полилиния 69">
              <a:extLst>
                <a:ext uri="{FF2B5EF4-FFF2-40B4-BE49-F238E27FC236}">
                  <a16:creationId xmlns:a16="http://schemas.microsoft.com/office/drawing/2014/main" id="{E415F569-6E67-FE46-E63F-821286E0AF8A}"/>
                </a:ext>
              </a:extLst>
            </p:cNvPr>
            <p:cNvSpPr/>
            <p:nvPr/>
          </p:nvSpPr>
          <p:spPr>
            <a:xfrm>
              <a:off x="53554" y="1615616"/>
              <a:ext cx="1459899" cy="1098687"/>
            </a:xfrm>
            <a:custGeom>
              <a:avLst/>
              <a:gdLst>
                <a:gd name="connsiteX0" fmla="*/ 298450 w 1847850"/>
                <a:gd name="connsiteY0" fmla="*/ 1390650 h 1390650"/>
                <a:gd name="connsiteX1" fmla="*/ 431800 w 1847850"/>
                <a:gd name="connsiteY1" fmla="*/ 1346200 h 1390650"/>
                <a:gd name="connsiteX2" fmla="*/ 787400 w 1847850"/>
                <a:gd name="connsiteY2" fmla="*/ 1365250 h 1390650"/>
                <a:gd name="connsiteX3" fmla="*/ 946150 w 1847850"/>
                <a:gd name="connsiteY3" fmla="*/ 1263650 h 1390650"/>
                <a:gd name="connsiteX4" fmla="*/ 1104900 w 1847850"/>
                <a:gd name="connsiteY4" fmla="*/ 1193800 h 1390650"/>
                <a:gd name="connsiteX5" fmla="*/ 1104900 w 1847850"/>
                <a:gd name="connsiteY5" fmla="*/ 1193800 h 1390650"/>
                <a:gd name="connsiteX6" fmla="*/ 1365250 w 1847850"/>
                <a:gd name="connsiteY6" fmla="*/ 1301750 h 1390650"/>
                <a:gd name="connsiteX7" fmla="*/ 1403350 w 1847850"/>
                <a:gd name="connsiteY7" fmla="*/ 1257300 h 1390650"/>
                <a:gd name="connsiteX8" fmla="*/ 1397000 w 1847850"/>
                <a:gd name="connsiteY8" fmla="*/ 1187450 h 1390650"/>
                <a:gd name="connsiteX9" fmla="*/ 1397000 w 1847850"/>
                <a:gd name="connsiteY9" fmla="*/ 1187450 h 1390650"/>
                <a:gd name="connsiteX10" fmla="*/ 1555750 w 1847850"/>
                <a:gd name="connsiteY10" fmla="*/ 1155700 h 1390650"/>
                <a:gd name="connsiteX11" fmla="*/ 1638300 w 1847850"/>
                <a:gd name="connsiteY11" fmla="*/ 1092200 h 1390650"/>
                <a:gd name="connsiteX12" fmla="*/ 1695450 w 1847850"/>
                <a:gd name="connsiteY12" fmla="*/ 984250 h 1390650"/>
                <a:gd name="connsiteX13" fmla="*/ 1803400 w 1847850"/>
                <a:gd name="connsiteY13" fmla="*/ 984250 h 1390650"/>
                <a:gd name="connsiteX14" fmla="*/ 1803400 w 1847850"/>
                <a:gd name="connsiteY14" fmla="*/ 901700 h 1390650"/>
                <a:gd name="connsiteX15" fmla="*/ 1841500 w 1847850"/>
                <a:gd name="connsiteY15" fmla="*/ 831850 h 1390650"/>
                <a:gd name="connsiteX16" fmla="*/ 1847850 w 1847850"/>
                <a:gd name="connsiteY16" fmla="*/ 431800 h 1390650"/>
                <a:gd name="connsiteX17" fmla="*/ 1714500 w 1847850"/>
                <a:gd name="connsiteY17" fmla="*/ 336550 h 1390650"/>
                <a:gd name="connsiteX18" fmla="*/ 1638300 w 1847850"/>
                <a:gd name="connsiteY18" fmla="*/ 222250 h 1390650"/>
                <a:gd name="connsiteX19" fmla="*/ 1625600 w 1847850"/>
                <a:gd name="connsiteY19" fmla="*/ 209550 h 1390650"/>
                <a:gd name="connsiteX20" fmla="*/ 1441450 w 1847850"/>
                <a:gd name="connsiteY20" fmla="*/ 190500 h 1390650"/>
                <a:gd name="connsiteX21" fmla="*/ 1403350 w 1847850"/>
                <a:gd name="connsiteY21" fmla="*/ 76200 h 1390650"/>
                <a:gd name="connsiteX22" fmla="*/ 1257300 w 1847850"/>
                <a:gd name="connsiteY22" fmla="*/ 69850 h 1390650"/>
                <a:gd name="connsiteX23" fmla="*/ 1212850 w 1847850"/>
                <a:gd name="connsiteY23" fmla="*/ 127000 h 1390650"/>
                <a:gd name="connsiteX24" fmla="*/ 1174750 w 1847850"/>
                <a:gd name="connsiteY24" fmla="*/ 76200 h 1390650"/>
                <a:gd name="connsiteX25" fmla="*/ 1073150 w 1847850"/>
                <a:gd name="connsiteY25" fmla="*/ 6350 h 1390650"/>
                <a:gd name="connsiteX26" fmla="*/ 1016000 w 1847850"/>
                <a:gd name="connsiteY26" fmla="*/ 0 h 1390650"/>
                <a:gd name="connsiteX27" fmla="*/ 958850 w 1847850"/>
                <a:gd name="connsiteY27" fmla="*/ 69850 h 1390650"/>
                <a:gd name="connsiteX28" fmla="*/ 895350 w 1847850"/>
                <a:gd name="connsiteY28" fmla="*/ 133350 h 1390650"/>
                <a:gd name="connsiteX29" fmla="*/ 787400 w 1847850"/>
                <a:gd name="connsiteY29" fmla="*/ 184150 h 1390650"/>
                <a:gd name="connsiteX30" fmla="*/ 679450 w 1847850"/>
                <a:gd name="connsiteY30" fmla="*/ 203200 h 1390650"/>
                <a:gd name="connsiteX31" fmla="*/ 641350 w 1847850"/>
                <a:gd name="connsiteY31" fmla="*/ 279400 h 1390650"/>
                <a:gd name="connsiteX32" fmla="*/ 590550 w 1847850"/>
                <a:gd name="connsiteY32" fmla="*/ 317500 h 1390650"/>
                <a:gd name="connsiteX33" fmla="*/ 450850 w 1847850"/>
                <a:gd name="connsiteY33" fmla="*/ 317500 h 1390650"/>
                <a:gd name="connsiteX34" fmla="*/ 488950 w 1847850"/>
                <a:gd name="connsiteY34" fmla="*/ 469900 h 1390650"/>
                <a:gd name="connsiteX35" fmla="*/ 495300 w 1847850"/>
                <a:gd name="connsiteY35" fmla="*/ 584200 h 1390650"/>
                <a:gd name="connsiteX36" fmla="*/ 457200 w 1847850"/>
                <a:gd name="connsiteY36" fmla="*/ 577850 h 1390650"/>
                <a:gd name="connsiteX37" fmla="*/ 406400 w 1847850"/>
                <a:gd name="connsiteY37" fmla="*/ 457200 h 1390650"/>
                <a:gd name="connsiteX38" fmla="*/ 311150 w 1847850"/>
                <a:gd name="connsiteY38" fmla="*/ 330200 h 1390650"/>
                <a:gd name="connsiteX39" fmla="*/ 190500 w 1847850"/>
                <a:gd name="connsiteY39" fmla="*/ 349250 h 1390650"/>
                <a:gd name="connsiteX40" fmla="*/ 184150 w 1847850"/>
                <a:gd name="connsiteY40" fmla="*/ 463550 h 1390650"/>
                <a:gd name="connsiteX41" fmla="*/ 57150 w 1847850"/>
                <a:gd name="connsiteY41" fmla="*/ 584200 h 1390650"/>
                <a:gd name="connsiteX42" fmla="*/ 31750 w 1847850"/>
                <a:gd name="connsiteY42" fmla="*/ 692150 h 1390650"/>
                <a:gd name="connsiteX43" fmla="*/ 31750 w 1847850"/>
                <a:gd name="connsiteY43" fmla="*/ 723900 h 1390650"/>
                <a:gd name="connsiteX44" fmla="*/ 76200 w 1847850"/>
                <a:gd name="connsiteY44" fmla="*/ 787400 h 1390650"/>
                <a:gd name="connsiteX45" fmla="*/ 6350 w 1847850"/>
                <a:gd name="connsiteY45" fmla="*/ 863600 h 1390650"/>
                <a:gd name="connsiteX46" fmla="*/ 0 w 1847850"/>
                <a:gd name="connsiteY46" fmla="*/ 965200 h 1390650"/>
                <a:gd name="connsiteX47" fmla="*/ 19050 w 1847850"/>
                <a:gd name="connsiteY47" fmla="*/ 1085850 h 1390650"/>
                <a:gd name="connsiteX48" fmla="*/ 38100 w 1847850"/>
                <a:gd name="connsiteY48" fmla="*/ 1200150 h 1390650"/>
                <a:gd name="connsiteX49" fmla="*/ 63500 w 1847850"/>
                <a:gd name="connsiteY49" fmla="*/ 1263650 h 1390650"/>
                <a:gd name="connsiteX50" fmla="*/ 133350 w 1847850"/>
                <a:gd name="connsiteY50" fmla="*/ 1371600 h 1390650"/>
                <a:gd name="connsiteX51" fmla="*/ 133350 w 1847850"/>
                <a:gd name="connsiteY51" fmla="*/ 1371600 h 1390650"/>
                <a:gd name="connsiteX52" fmla="*/ 234950 w 1847850"/>
                <a:gd name="connsiteY52" fmla="*/ 1352550 h 1390650"/>
                <a:gd name="connsiteX53" fmla="*/ 298450 w 1847850"/>
                <a:gd name="connsiteY53" fmla="*/ 139065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847850" h="1390650">
                  <a:moveTo>
                    <a:pt x="298450" y="1390650"/>
                  </a:moveTo>
                  <a:lnTo>
                    <a:pt x="431800" y="1346200"/>
                  </a:lnTo>
                  <a:lnTo>
                    <a:pt x="787400" y="1365250"/>
                  </a:lnTo>
                  <a:lnTo>
                    <a:pt x="946150" y="1263650"/>
                  </a:lnTo>
                  <a:lnTo>
                    <a:pt x="1104900" y="1193800"/>
                  </a:lnTo>
                  <a:lnTo>
                    <a:pt x="1104900" y="1193800"/>
                  </a:lnTo>
                  <a:lnTo>
                    <a:pt x="1365250" y="1301750"/>
                  </a:lnTo>
                  <a:lnTo>
                    <a:pt x="1403350" y="1257300"/>
                  </a:lnTo>
                  <a:lnTo>
                    <a:pt x="1397000" y="1187450"/>
                  </a:lnTo>
                  <a:lnTo>
                    <a:pt x="1397000" y="1187450"/>
                  </a:lnTo>
                  <a:lnTo>
                    <a:pt x="1555750" y="1155700"/>
                  </a:lnTo>
                  <a:lnTo>
                    <a:pt x="1638300" y="1092200"/>
                  </a:lnTo>
                  <a:lnTo>
                    <a:pt x="1695450" y="984250"/>
                  </a:lnTo>
                  <a:lnTo>
                    <a:pt x="1803400" y="984250"/>
                  </a:lnTo>
                  <a:lnTo>
                    <a:pt x="1803400" y="901700"/>
                  </a:lnTo>
                  <a:lnTo>
                    <a:pt x="1841500" y="831850"/>
                  </a:lnTo>
                  <a:lnTo>
                    <a:pt x="1847850" y="431800"/>
                  </a:lnTo>
                  <a:lnTo>
                    <a:pt x="1714500" y="336550"/>
                  </a:lnTo>
                  <a:lnTo>
                    <a:pt x="1638300" y="222250"/>
                  </a:lnTo>
                  <a:lnTo>
                    <a:pt x="1625600" y="209550"/>
                  </a:lnTo>
                  <a:lnTo>
                    <a:pt x="1441450" y="190500"/>
                  </a:lnTo>
                  <a:lnTo>
                    <a:pt x="1403350" y="76200"/>
                  </a:lnTo>
                  <a:lnTo>
                    <a:pt x="1257300" y="69850"/>
                  </a:lnTo>
                  <a:lnTo>
                    <a:pt x="1212850" y="127000"/>
                  </a:lnTo>
                  <a:lnTo>
                    <a:pt x="1174750" y="76200"/>
                  </a:lnTo>
                  <a:lnTo>
                    <a:pt x="1073150" y="6350"/>
                  </a:lnTo>
                  <a:lnTo>
                    <a:pt x="1016000" y="0"/>
                  </a:lnTo>
                  <a:lnTo>
                    <a:pt x="958850" y="69850"/>
                  </a:lnTo>
                  <a:lnTo>
                    <a:pt x="895350" y="133350"/>
                  </a:lnTo>
                  <a:lnTo>
                    <a:pt x="787400" y="184150"/>
                  </a:lnTo>
                  <a:lnTo>
                    <a:pt x="679450" y="203200"/>
                  </a:lnTo>
                  <a:lnTo>
                    <a:pt x="641350" y="279400"/>
                  </a:lnTo>
                  <a:lnTo>
                    <a:pt x="590550" y="317500"/>
                  </a:lnTo>
                  <a:lnTo>
                    <a:pt x="450850" y="317500"/>
                  </a:lnTo>
                  <a:lnTo>
                    <a:pt x="488950" y="469900"/>
                  </a:lnTo>
                  <a:lnTo>
                    <a:pt x="495300" y="584200"/>
                  </a:lnTo>
                  <a:lnTo>
                    <a:pt x="457200" y="577850"/>
                  </a:lnTo>
                  <a:lnTo>
                    <a:pt x="406400" y="457200"/>
                  </a:lnTo>
                  <a:lnTo>
                    <a:pt x="311150" y="330200"/>
                  </a:lnTo>
                  <a:lnTo>
                    <a:pt x="190500" y="349250"/>
                  </a:lnTo>
                  <a:lnTo>
                    <a:pt x="184150" y="463550"/>
                  </a:lnTo>
                  <a:lnTo>
                    <a:pt x="57150" y="584200"/>
                  </a:lnTo>
                  <a:lnTo>
                    <a:pt x="31750" y="692150"/>
                  </a:lnTo>
                  <a:lnTo>
                    <a:pt x="31750" y="723900"/>
                  </a:lnTo>
                  <a:lnTo>
                    <a:pt x="76200" y="787400"/>
                  </a:lnTo>
                  <a:lnTo>
                    <a:pt x="6350" y="863600"/>
                  </a:lnTo>
                  <a:lnTo>
                    <a:pt x="0" y="965200"/>
                  </a:lnTo>
                  <a:lnTo>
                    <a:pt x="19050" y="1085850"/>
                  </a:lnTo>
                  <a:lnTo>
                    <a:pt x="38100" y="1200150"/>
                  </a:lnTo>
                  <a:lnTo>
                    <a:pt x="63500" y="1263650"/>
                  </a:lnTo>
                  <a:lnTo>
                    <a:pt x="133350" y="1371600"/>
                  </a:lnTo>
                  <a:lnTo>
                    <a:pt x="133350" y="1371600"/>
                  </a:lnTo>
                  <a:lnTo>
                    <a:pt x="234950" y="1352550"/>
                  </a:lnTo>
                  <a:lnTo>
                    <a:pt x="298450" y="1390650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53" name="Полилиния 71">
              <a:extLst>
                <a:ext uri="{FF2B5EF4-FFF2-40B4-BE49-F238E27FC236}">
                  <a16:creationId xmlns:a16="http://schemas.microsoft.com/office/drawing/2014/main" id="{7C8B935F-CA8E-BFA6-FB49-8FAC7801545D}"/>
                </a:ext>
              </a:extLst>
            </p:cNvPr>
            <p:cNvSpPr/>
            <p:nvPr/>
          </p:nvSpPr>
          <p:spPr>
            <a:xfrm>
              <a:off x="5472182" y="3108649"/>
              <a:ext cx="1302448" cy="896084"/>
            </a:xfrm>
            <a:custGeom>
              <a:avLst/>
              <a:gdLst>
                <a:gd name="connsiteX0" fmla="*/ 1648558 w 1648558"/>
                <a:gd name="connsiteY0" fmla="*/ 536331 h 1134208"/>
                <a:gd name="connsiteX1" fmla="*/ 1525466 w 1648558"/>
                <a:gd name="connsiteY1" fmla="*/ 439615 h 1134208"/>
                <a:gd name="connsiteX2" fmla="*/ 1345223 w 1648558"/>
                <a:gd name="connsiteY2" fmla="*/ 329712 h 1134208"/>
                <a:gd name="connsiteX3" fmla="*/ 1270489 w 1648558"/>
                <a:gd name="connsiteY3" fmla="*/ 224204 h 1134208"/>
                <a:gd name="connsiteX4" fmla="*/ 936381 w 1648558"/>
                <a:gd name="connsiteY4" fmla="*/ 105508 h 1134208"/>
                <a:gd name="connsiteX5" fmla="*/ 813289 w 1648558"/>
                <a:gd name="connsiteY5" fmla="*/ 136281 h 1134208"/>
                <a:gd name="connsiteX6" fmla="*/ 756139 w 1648558"/>
                <a:gd name="connsiteY6" fmla="*/ 83527 h 1134208"/>
                <a:gd name="connsiteX7" fmla="*/ 531935 w 1648558"/>
                <a:gd name="connsiteY7" fmla="*/ 0 h 1134208"/>
                <a:gd name="connsiteX8" fmla="*/ 316523 w 1648558"/>
                <a:gd name="connsiteY8" fmla="*/ 35169 h 1134208"/>
                <a:gd name="connsiteX9" fmla="*/ 338504 w 1648558"/>
                <a:gd name="connsiteY9" fmla="*/ 232996 h 1134208"/>
                <a:gd name="connsiteX10" fmla="*/ 219808 w 1648558"/>
                <a:gd name="connsiteY10" fmla="*/ 246185 h 1134208"/>
                <a:gd name="connsiteX11" fmla="*/ 0 w 1648558"/>
                <a:gd name="connsiteY11" fmla="*/ 237392 h 1134208"/>
                <a:gd name="connsiteX12" fmla="*/ 48358 w 1648558"/>
                <a:gd name="connsiteY12" fmla="*/ 483577 h 1134208"/>
                <a:gd name="connsiteX13" fmla="*/ 202223 w 1648558"/>
                <a:gd name="connsiteY13" fmla="*/ 558312 h 1134208"/>
                <a:gd name="connsiteX14" fmla="*/ 215412 w 1648558"/>
                <a:gd name="connsiteY14" fmla="*/ 707781 h 1134208"/>
                <a:gd name="connsiteX15" fmla="*/ 263770 w 1648558"/>
                <a:gd name="connsiteY15" fmla="*/ 910004 h 1134208"/>
                <a:gd name="connsiteX16" fmla="*/ 373673 w 1648558"/>
                <a:gd name="connsiteY16" fmla="*/ 1033096 h 1134208"/>
                <a:gd name="connsiteX17" fmla="*/ 514350 w 1648558"/>
                <a:gd name="connsiteY17" fmla="*/ 1103435 h 1134208"/>
                <a:gd name="connsiteX18" fmla="*/ 672612 w 1648558"/>
                <a:gd name="connsiteY18" fmla="*/ 1125415 h 1134208"/>
                <a:gd name="connsiteX19" fmla="*/ 817685 w 1648558"/>
                <a:gd name="connsiteY19" fmla="*/ 1090246 h 1134208"/>
                <a:gd name="connsiteX20" fmla="*/ 949570 w 1648558"/>
                <a:gd name="connsiteY20" fmla="*/ 1107831 h 1134208"/>
                <a:gd name="connsiteX21" fmla="*/ 1059473 w 1648558"/>
                <a:gd name="connsiteY21" fmla="*/ 1116623 h 1134208"/>
                <a:gd name="connsiteX22" fmla="*/ 1156189 w 1648558"/>
                <a:gd name="connsiteY22" fmla="*/ 1134208 h 1134208"/>
                <a:gd name="connsiteX23" fmla="*/ 1081454 w 1648558"/>
                <a:gd name="connsiteY23" fmla="*/ 874835 h 1134208"/>
                <a:gd name="connsiteX24" fmla="*/ 1107831 w 1648558"/>
                <a:gd name="connsiteY24" fmla="*/ 778119 h 1134208"/>
                <a:gd name="connsiteX25" fmla="*/ 1024304 w 1648558"/>
                <a:gd name="connsiteY25" fmla="*/ 716573 h 1134208"/>
                <a:gd name="connsiteX26" fmla="*/ 1375997 w 1648558"/>
                <a:gd name="connsiteY26" fmla="*/ 646235 h 1134208"/>
                <a:gd name="connsiteX27" fmla="*/ 1512277 w 1648558"/>
                <a:gd name="connsiteY27" fmla="*/ 716573 h 1134208"/>
                <a:gd name="connsiteX28" fmla="*/ 1604597 w 1648558"/>
                <a:gd name="connsiteY28" fmla="*/ 712177 h 1134208"/>
                <a:gd name="connsiteX29" fmla="*/ 1648558 w 1648558"/>
                <a:gd name="connsiteY29" fmla="*/ 536331 h 113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48558" h="1134208">
                  <a:moveTo>
                    <a:pt x="1648558" y="536331"/>
                  </a:moveTo>
                  <a:lnTo>
                    <a:pt x="1525466" y="439615"/>
                  </a:lnTo>
                  <a:lnTo>
                    <a:pt x="1345223" y="329712"/>
                  </a:lnTo>
                  <a:lnTo>
                    <a:pt x="1270489" y="224204"/>
                  </a:lnTo>
                  <a:lnTo>
                    <a:pt x="936381" y="105508"/>
                  </a:lnTo>
                  <a:lnTo>
                    <a:pt x="813289" y="136281"/>
                  </a:lnTo>
                  <a:lnTo>
                    <a:pt x="756139" y="83527"/>
                  </a:lnTo>
                  <a:lnTo>
                    <a:pt x="531935" y="0"/>
                  </a:lnTo>
                  <a:lnTo>
                    <a:pt x="316523" y="35169"/>
                  </a:lnTo>
                  <a:lnTo>
                    <a:pt x="338504" y="232996"/>
                  </a:lnTo>
                  <a:lnTo>
                    <a:pt x="219808" y="246185"/>
                  </a:lnTo>
                  <a:lnTo>
                    <a:pt x="0" y="237392"/>
                  </a:lnTo>
                  <a:lnTo>
                    <a:pt x="48358" y="483577"/>
                  </a:lnTo>
                  <a:lnTo>
                    <a:pt x="202223" y="558312"/>
                  </a:lnTo>
                  <a:lnTo>
                    <a:pt x="215412" y="707781"/>
                  </a:lnTo>
                  <a:lnTo>
                    <a:pt x="263770" y="910004"/>
                  </a:lnTo>
                  <a:lnTo>
                    <a:pt x="373673" y="1033096"/>
                  </a:lnTo>
                  <a:lnTo>
                    <a:pt x="514350" y="1103435"/>
                  </a:lnTo>
                  <a:lnTo>
                    <a:pt x="672612" y="1125415"/>
                  </a:lnTo>
                  <a:lnTo>
                    <a:pt x="817685" y="1090246"/>
                  </a:lnTo>
                  <a:lnTo>
                    <a:pt x="949570" y="1107831"/>
                  </a:lnTo>
                  <a:lnTo>
                    <a:pt x="1059473" y="1116623"/>
                  </a:lnTo>
                  <a:lnTo>
                    <a:pt x="1156189" y="1134208"/>
                  </a:lnTo>
                  <a:lnTo>
                    <a:pt x="1081454" y="874835"/>
                  </a:lnTo>
                  <a:lnTo>
                    <a:pt x="1107831" y="778119"/>
                  </a:lnTo>
                  <a:lnTo>
                    <a:pt x="1024304" y="716573"/>
                  </a:lnTo>
                  <a:lnTo>
                    <a:pt x="1375997" y="646235"/>
                  </a:lnTo>
                  <a:lnTo>
                    <a:pt x="1512277" y="716573"/>
                  </a:lnTo>
                  <a:lnTo>
                    <a:pt x="1604597" y="712177"/>
                  </a:lnTo>
                  <a:lnTo>
                    <a:pt x="1648558" y="536331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C7DF53F-0E3C-907B-3601-D1A83AD1CF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2671" y="2230351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B9EEA87-ED70-5ABA-DAFE-E77E9F77A9DE}"/>
              </a:ext>
            </a:extLst>
          </p:cNvPr>
          <p:cNvSpPr txBox="1"/>
          <p:nvPr/>
        </p:nvSpPr>
        <p:spPr>
          <a:xfrm>
            <a:off x="4548657" y="2202819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E26CB9-2100-D55A-0EB2-163855018DF5}"/>
              </a:ext>
            </a:extLst>
          </p:cNvPr>
          <p:cNvSpPr txBox="1">
            <a:spLocks/>
          </p:cNvSpPr>
          <p:nvPr/>
        </p:nvSpPr>
        <p:spPr>
          <a:xfrm>
            <a:off x="3495669" y="1610267"/>
            <a:ext cx="13807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Есильский</a:t>
            </a: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контррегулятор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57" name="Соединительная линия уступом 101">
            <a:extLst>
              <a:ext uri="{FF2B5EF4-FFF2-40B4-BE49-F238E27FC236}">
                <a16:creationId xmlns:a16="http://schemas.microsoft.com/office/drawing/2014/main" id="{86548C70-E823-FE39-1099-C967C9F651DB}"/>
              </a:ext>
            </a:extLst>
          </p:cNvPr>
          <p:cNvCxnSpPr>
            <a:cxnSpLocks/>
            <a:stCxn id="54" idx="0"/>
            <a:endCxn id="56" idx="0"/>
          </p:cNvCxnSpPr>
          <p:nvPr/>
        </p:nvCxnSpPr>
        <p:spPr>
          <a:xfrm rot="16200000" flipV="1">
            <a:off x="4289637" y="1506667"/>
            <a:ext cx="620084" cy="827284"/>
          </a:xfrm>
          <a:prstGeom prst="bentConnector3">
            <a:avLst>
              <a:gd name="adj1" fmla="val 136866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1468A75-7D9D-78BC-2D25-A6EFEF9A06E3}"/>
              </a:ext>
            </a:extLst>
          </p:cNvPr>
          <p:cNvSpPr txBox="1"/>
          <p:nvPr/>
        </p:nvSpPr>
        <p:spPr>
          <a:xfrm>
            <a:off x="4064340" y="999691"/>
            <a:ext cx="10615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833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F55F97-DD63-4F26-FEB2-880B7D10D93F}"/>
              </a:ext>
            </a:extLst>
          </p:cNvPr>
          <p:cNvSpPr txBox="1"/>
          <p:nvPr/>
        </p:nvSpPr>
        <p:spPr>
          <a:xfrm>
            <a:off x="4302535" y="2585387"/>
            <a:ext cx="146327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Акмолинская</a:t>
            </a:r>
          </a:p>
          <a:p>
            <a:pPr algn="ctr"/>
            <a:r>
              <a:rPr lang="aa-ET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E329993-23B0-819B-3AC3-45B1F0963B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3960" y="2702819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BBA2806-D26C-B97D-5D92-595B49FB00E2}"/>
              </a:ext>
            </a:extLst>
          </p:cNvPr>
          <p:cNvSpPr txBox="1"/>
          <p:nvPr/>
        </p:nvSpPr>
        <p:spPr>
          <a:xfrm>
            <a:off x="5560415" y="2615224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360A7CE-D407-5EC1-0C07-2BD088910B3E}"/>
              </a:ext>
            </a:extLst>
          </p:cNvPr>
          <p:cNvSpPr txBox="1"/>
          <p:nvPr/>
        </p:nvSpPr>
        <p:spPr>
          <a:xfrm>
            <a:off x="6142396" y="2178864"/>
            <a:ext cx="846386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Нура</a:t>
            </a: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Садовое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63" name="Соединительная линия уступом 101">
            <a:extLst>
              <a:ext uri="{FF2B5EF4-FFF2-40B4-BE49-F238E27FC236}">
                <a16:creationId xmlns:a16="http://schemas.microsoft.com/office/drawing/2014/main" id="{68713FD2-9B5D-DBCA-73CA-C9B196BE155B}"/>
              </a:ext>
            </a:extLst>
          </p:cNvPr>
          <p:cNvCxnSpPr>
            <a:cxnSpLocks/>
            <a:stCxn id="60" idx="0"/>
            <a:endCxn id="62" idx="0"/>
          </p:cNvCxnSpPr>
          <p:nvPr/>
        </p:nvCxnSpPr>
        <p:spPr>
          <a:xfrm rot="5400000" flipH="1" flipV="1">
            <a:off x="6048122" y="2185353"/>
            <a:ext cx="523955" cy="510979"/>
          </a:xfrm>
          <a:prstGeom prst="bentConnector3">
            <a:avLst>
              <a:gd name="adj1" fmla="val 143630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370FEF7-4BB3-C0B8-7ED5-D70CF53FFF69}"/>
              </a:ext>
            </a:extLst>
          </p:cNvPr>
          <p:cNvSpPr txBox="1"/>
          <p:nvPr/>
        </p:nvSpPr>
        <p:spPr>
          <a:xfrm>
            <a:off x="5832556" y="1572334"/>
            <a:ext cx="9717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94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AD2AB2-40F3-A91A-60B8-213930B1A815}"/>
              </a:ext>
            </a:extLst>
          </p:cNvPr>
          <p:cNvSpPr txBox="1"/>
          <p:nvPr/>
        </p:nvSpPr>
        <p:spPr>
          <a:xfrm>
            <a:off x="5290094" y="3085822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Карагандинская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A8831CC-0D0A-91F9-B390-9BF460B3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7627" y="3584231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F1FC64C-28E6-1C89-9DC8-62830A17E08F}"/>
              </a:ext>
            </a:extLst>
          </p:cNvPr>
          <p:cNvSpPr txBox="1"/>
          <p:nvPr/>
        </p:nvSpPr>
        <p:spPr>
          <a:xfrm>
            <a:off x="7874272" y="3399865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7B359D-348B-A1B1-EBDF-915250F6CCF4}"/>
              </a:ext>
            </a:extLst>
          </p:cNvPr>
          <p:cNvSpPr txBox="1"/>
          <p:nvPr/>
        </p:nvSpPr>
        <p:spPr>
          <a:xfrm>
            <a:off x="7304614" y="2821727"/>
            <a:ext cx="1022716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Карабута</a:t>
            </a:r>
            <a:endParaRPr lang="ru-RU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Кендерлык</a:t>
            </a:r>
            <a:endParaRPr lang="ru-RU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Каргыба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69" name="Соединительная линия уступом 101">
            <a:extLst>
              <a:ext uri="{FF2B5EF4-FFF2-40B4-BE49-F238E27FC236}">
                <a16:creationId xmlns:a16="http://schemas.microsoft.com/office/drawing/2014/main" id="{51294744-8E47-902A-89F4-256B58705569}"/>
              </a:ext>
            </a:extLst>
          </p:cNvPr>
          <p:cNvCxnSpPr>
            <a:cxnSpLocks/>
            <a:stCxn id="66" idx="0"/>
            <a:endCxn id="68" idx="0"/>
          </p:cNvCxnSpPr>
          <p:nvPr/>
        </p:nvCxnSpPr>
        <p:spPr>
          <a:xfrm rot="16200000" flipV="1">
            <a:off x="7725873" y="2911826"/>
            <a:ext cx="762504" cy="582305"/>
          </a:xfrm>
          <a:prstGeom prst="bentConnector3">
            <a:avLst>
              <a:gd name="adj1" fmla="val 129980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3EC35F2-DF56-814D-E343-DDBB27D55FF1}"/>
              </a:ext>
            </a:extLst>
          </p:cNvPr>
          <p:cNvSpPr txBox="1"/>
          <p:nvPr/>
        </p:nvSpPr>
        <p:spPr>
          <a:xfrm>
            <a:off x="7608656" y="2235598"/>
            <a:ext cx="102303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25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DBF254-D10F-3723-1672-7E23FAA90220}"/>
              </a:ext>
            </a:extLst>
          </p:cNvPr>
          <p:cNvSpPr txBox="1"/>
          <p:nvPr/>
        </p:nvSpPr>
        <p:spPr>
          <a:xfrm>
            <a:off x="7631786" y="3773865"/>
            <a:ext cx="15532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ВКО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F56CF0F6-A58C-5454-6891-FF7F8D9080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4951" y="4446845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1DB0452-2492-57E0-6AB4-EFCFF67BEDD8}"/>
              </a:ext>
            </a:extLst>
          </p:cNvPr>
          <p:cNvSpPr txBox="1"/>
          <p:nvPr/>
        </p:nvSpPr>
        <p:spPr>
          <a:xfrm>
            <a:off x="7355452" y="4397580"/>
            <a:ext cx="118494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82550" algn="ctr"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Покатиловка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74" name="Соединительная линия уступом 101">
            <a:extLst>
              <a:ext uri="{FF2B5EF4-FFF2-40B4-BE49-F238E27FC236}">
                <a16:creationId xmlns:a16="http://schemas.microsoft.com/office/drawing/2014/main" id="{EDD8E1BC-694D-640D-496A-BC0094B2D60F}"/>
              </a:ext>
            </a:extLst>
          </p:cNvPr>
          <p:cNvCxnSpPr>
            <a:cxnSpLocks/>
            <a:stCxn id="72" idx="0"/>
            <a:endCxn id="73" idx="0"/>
          </p:cNvCxnSpPr>
          <p:nvPr/>
        </p:nvCxnSpPr>
        <p:spPr>
          <a:xfrm rot="5400000" flipH="1" flipV="1">
            <a:off x="7567130" y="4066052"/>
            <a:ext cx="49265" cy="712322"/>
          </a:xfrm>
          <a:prstGeom prst="bentConnector3">
            <a:avLst>
              <a:gd name="adj1" fmla="val 564021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5871BB9-B355-22C3-02B7-2A853B4E6881}"/>
              </a:ext>
            </a:extLst>
          </p:cNvPr>
          <p:cNvSpPr txBox="1"/>
          <p:nvPr/>
        </p:nvSpPr>
        <p:spPr>
          <a:xfrm>
            <a:off x="7040023" y="3911997"/>
            <a:ext cx="97654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80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BA8149-EB0B-A1F2-1D37-C3A5B6169D7C}"/>
              </a:ext>
            </a:extLst>
          </p:cNvPr>
          <p:cNvSpPr txBox="1"/>
          <p:nvPr/>
        </p:nvSpPr>
        <p:spPr>
          <a:xfrm>
            <a:off x="6724836" y="4414390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7FB0DD6-5E30-E21E-1712-6BA470010D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085" y="5210780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292821A-4FC9-ED2F-076E-1BDBD2FC3CD2}"/>
              </a:ext>
            </a:extLst>
          </p:cNvPr>
          <p:cNvSpPr txBox="1"/>
          <p:nvPr/>
        </p:nvSpPr>
        <p:spPr>
          <a:xfrm>
            <a:off x="3257781" y="5181995"/>
            <a:ext cx="1178207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Байдибек</a:t>
            </a: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ата</a:t>
            </a:r>
            <a:endParaRPr lang="ru-RU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Боралдай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79" name="Соединительная линия уступом 101">
            <a:extLst>
              <a:ext uri="{FF2B5EF4-FFF2-40B4-BE49-F238E27FC236}">
                <a16:creationId xmlns:a16="http://schemas.microsoft.com/office/drawing/2014/main" id="{8A95A659-26BE-6FEE-B267-4232276ACA88}"/>
              </a:ext>
            </a:extLst>
          </p:cNvPr>
          <p:cNvCxnSpPr>
            <a:cxnSpLocks/>
            <a:stCxn id="77" idx="0"/>
            <a:endCxn id="78" idx="0"/>
          </p:cNvCxnSpPr>
          <p:nvPr/>
        </p:nvCxnSpPr>
        <p:spPr>
          <a:xfrm rot="16200000" flipV="1">
            <a:off x="4371918" y="4656963"/>
            <a:ext cx="28785" cy="1078850"/>
          </a:xfrm>
          <a:prstGeom prst="bentConnector3">
            <a:avLst>
              <a:gd name="adj1" fmla="val 894164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9B11868-5BE1-AE3B-AADD-855EDF152697}"/>
              </a:ext>
            </a:extLst>
          </p:cNvPr>
          <p:cNvSpPr txBox="1"/>
          <p:nvPr/>
        </p:nvSpPr>
        <p:spPr>
          <a:xfrm>
            <a:off x="3893769" y="4611347"/>
            <a:ext cx="9877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13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CEFE7C0-F779-F42D-F472-668D4D5DBA0B}"/>
              </a:ext>
            </a:extLst>
          </p:cNvPr>
          <p:cNvSpPr txBox="1"/>
          <p:nvPr/>
        </p:nvSpPr>
        <p:spPr>
          <a:xfrm>
            <a:off x="4161219" y="5593783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Туркестанская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C25F40-390C-4BEB-0D22-130094BD6A5E}"/>
              </a:ext>
            </a:extLst>
          </p:cNvPr>
          <p:cNvSpPr txBox="1"/>
          <p:nvPr/>
        </p:nvSpPr>
        <p:spPr>
          <a:xfrm>
            <a:off x="4410129" y="5152499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9491EB5-47EC-3232-9C5B-10AB799201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5839" y="2645077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A7EFCB52-65C4-81E3-0067-5F3912BD9FDD}"/>
              </a:ext>
            </a:extLst>
          </p:cNvPr>
          <p:cNvSpPr txBox="1"/>
          <p:nvPr/>
        </p:nvSpPr>
        <p:spPr>
          <a:xfrm>
            <a:off x="1803158" y="2014718"/>
            <a:ext cx="899284" cy="74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Темир</a:t>
            </a: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Жамбыл</a:t>
            </a: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Коктерек</a:t>
            </a:r>
            <a:endParaRPr lang="ru-RU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Олке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85" name="Соединительная линия уступом 101">
            <a:extLst>
              <a:ext uri="{FF2B5EF4-FFF2-40B4-BE49-F238E27FC236}">
                <a16:creationId xmlns:a16="http://schemas.microsoft.com/office/drawing/2014/main" id="{80761AD4-A7C9-E504-75D5-58C873470FC7}"/>
              </a:ext>
            </a:extLst>
          </p:cNvPr>
          <p:cNvCxnSpPr>
            <a:cxnSpLocks/>
            <a:stCxn id="83" idx="0"/>
            <a:endCxn id="84" idx="0"/>
          </p:cNvCxnSpPr>
          <p:nvPr/>
        </p:nvCxnSpPr>
        <p:spPr>
          <a:xfrm rot="16200000" flipV="1">
            <a:off x="2314466" y="1953053"/>
            <a:ext cx="630359" cy="753689"/>
          </a:xfrm>
          <a:prstGeom prst="bentConnector3">
            <a:avLst>
              <a:gd name="adj1" fmla="val 136265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361A3844-DE4C-A03D-26E6-A78AC860DEBD}"/>
              </a:ext>
            </a:extLst>
          </p:cNvPr>
          <p:cNvSpPr txBox="1"/>
          <p:nvPr/>
        </p:nvSpPr>
        <p:spPr>
          <a:xfrm>
            <a:off x="2097915" y="1436603"/>
            <a:ext cx="105509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333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C27C3A-6BAE-7AB3-C035-86ED9188892F}"/>
              </a:ext>
            </a:extLst>
          </p:cNvPr>
          <p:cNvSpPr txBox="1"/>
          <p:nvPr/>
        </p:nvSpPr>
        <p:spPr>
          <a:xfrm>
            <a:off x="2241973" y="3028080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Актюбинская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D801F1-0287-AC27-C955-CB76852BD819}"/>
              </a:ext>
            </a:extLst>
          </p:cNvPr>
          <p:cNvSpPr txBox="1"/>
          <p:nvPr/>
        </p:nvSpPr>
        <p:spPr>
          <a:xfrm>
            <a:off x="2489708" y="2595755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4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DAFDC41-E9AD-C9AC-C76F-CF36E74E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104" y="2592579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B24591B5-D0CD-253A-4C11-6F91D485AA3B}"/>
              </a:ext>
            </a:extLst>
          </p:cNvPr>
          <p:cNvSpPr txBox="1"/>
          <p:nvPr/>
        </p:nvSpPr>
        <p:spPr>
          <a:xfrm>
            <a:off x="641853" y="1950656"/>
            <a:ext cx="112747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Большой и Малый Узени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91" name="Соединительная линия уступом 101">
            <a:extLst>
              <a:ext uri="{FF2B5EF4-FFF2-40B4-BE49-F238E27FC236}">
                <a16:creationId xmlns:a16="http://schemas.microsoft.com/office/drawing/2014/main" id="{A13CC214-8082-B615-8400-80E93394795D}"/>
              </a:ext>
            </a:extLst>
          </p:cNvPr>
          <p:cNvCxnSpPr>
            <a:cxnSpLocks/>
            <a:stCxn id="89" idx="0"/>
            <a:endCxn id="90" idx="0"/>
          </p:cNvCxnSpPr>
          <p:nvPr/>
        </p:nvCxnSpPr>
        <p:spPr>
          <a:xfrm rot="5400000" flipH="1" flipV="1">
            <a:off x="578710" y="1965701"/>
            <a:ext cx="641923" cy="611835"/>
          </a:xfrm>
          <a:prstGeom prst="bentConnector3">
            <a:avLst>
              <a:gd name="adj1" fmla="val 135612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26EBD62-D223-4207-D1CA-7E404E384CA3}"/>
              </a:ext>
            </a:extLst>
          </p:cNvPr>
          <p:cNvSpPr txBox="1"/>
          <p:nvPr/>
        </p:nvSpPr>
        <p:spPr>
          <a:xfrm>
            <a:off x="430483" y="1367852"/>
            <a:ext cx="9717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38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DB450C-E64A-160A-40F6-E32B227B8B43}"/>
              </a:ext>
            </a:extLst>
          </p:cNvPr>
          <p:cNvSpPr txBox="1"/>
          <p:nvPr/>
        </p:nvSpPr>
        <p:spPr>
          <a:xfrm>
            <a:off x="-170762" y="2975582"/>
            <a:ext cx="15532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ЗКО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05CA8F9-E27A-5303-F61F-3A4BFA1241ED}"/>
              </a:ext>
            </a:extLst>
          </p:cNvPr>
          <p:cNvSpPr txBox="1"/>
          <p:nvPr/>
        </p:nvSpPr>
        <p:spPr>
          <a:xfrm>
            <a:off x="105559" y="2575371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EBAB5FF0-28FA-EB3C-BF49-C0ECB3504E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9808" y="4225529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FE46D3FB-97EC-21DB-12A0-67D47A7A7B8E}"/>
              </a:ext>
            </a:extLst>
          </p:cNvPr>
          <p:cNvSpPr txBox="1"/>
          <p:nvPr/>
        </p:nvSpPr>
        <p:spPr>
          <a:xfrm>
            <a:off x="2053614" y="4082941"/>
            <a:ext cx="76655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Караузяк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97" name="Соединительная линия уступом 101">
            <a:extLst>
              <a:ext uri="{FF2B5EF4-FFF2-40B4-BE49-F238E27FC236}">
                <a16:creationId xmlns:a16="http://schemas.microsoft.com/office/drawing/2014/main" id="{46E51340-453F-46EC-8FC1-920F4CE5720A}"/>
              </a:ext>
            </a:extLst>
          </p:cNvPr>
          <p:cNvCxnSpPr>
            <a:cxnSpLocks/>
            <a:stCxn id="95" idx="0"/>
            <a:endCxn id="96" idx="0"/>
          </p:cNvCxnSpPr>
          <p:nvPr/>
        </p:nvCxnSpPr>
        <p:spPr>
          <a:xfrm rot="16200000" flipV="1">
            <a:off x="2817382" y="3702452"/>
            <a:ext cx="142588" cy="903565"/>
          </a:xfrm>
          <a:prstGeom prst="bentConnector3">
            <a:avLst>
              <a:gd name="adj1" fmla="val 260322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E33AA5C-3BB0-95DB-7CEE-A507D5E1D3A5}"/>
              </a:ext>
            </a:extLst>
          </p:cNvPr>
          <p:cNvSpPr txBox="1"/>
          <p:nvPr/>
        </p:nvSpPr>
        <p:spPr>
          <a:xfrm>
            <a:off x="2386543" y="3422839"/>
            <a:ext cx="10615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700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061877F-5625-962D-0426-83DD143B6C9B}"/>
              </a:ext>
            </a:extLst>
          </p:cNvPr>
          <p:cNvSpPr txBox="1"/>
          <p:nvPr/>
        </p:nvSpPr>
        <p:spPr>
          <a:xfrm>
            <a:off x="2842495" y="4137984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36ADE02-315A-355A-8E28-7C6D5E60FA41}"/>
              </a:ext>
            </a:extLst>
          </p:cNvPr>
          <p:cNvSpPr txBox="1"/>
          <p:nvPr/>
        </p:nvSpPr>
        <p:spPr>
          <a:xfrm>
            <a:off x="2568479" y="4620071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Кызылординская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4B019E5-9C8D-6D70-28D9-EC486AB0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3676" y="4748957"/>
            <a:ext cx="401299" cy="4012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B9DA2AE0-7B83-5C84-7A91-9E145589D143}"/>
              </a:ext>
            </a:extLst>
          </p:cNvPr>
          <p:cNvSpPr txBox="1"/>
          <p:nvPr/>
        </p:nvSpPr>
        <p:spPr>
          <a:xfrm>
            <a:off x="5591545" y="4702436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  <a:endParaRPr lang="aa-ET" sz="2133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BF4DA0B-7E92-A71C-9239-D91BD7A67D2A}"/>
              </a:ext>
            </a:extLst>
          </p:cNvPr>
          <p:cNvSpPr txBox="1"/>
          <p:nvPr/>
        </p:nvSpPr>
        <p:spPr>
          <a:xfrm>
            <a:off x="5166423" y="4129636"/>
            <a:ext cx="830356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Ргайты</a:t>
            </a:r>
            <a:endParaRPr lang="ru-RU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Калгуты</a:t>
            </a:r>
            <a:endParaRPr lang="ru-RU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Акмола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104" name="Соединительная линия уступом 101">
            <a:extLst>
              <a:ext uri="{FF2B5EF4-FFF2-40B4-BE49-F238E27FC236}">
                <a16:creationId xmlns:a16="http://schemas.microsoft.com/office/drawing/2014/main" id="{1DDCCF26-7EEA-8545-ED65-0FA36183AE29}"/>
              </a:ext>
            </a:extLst>
          </p:cNvPr>
          <p:cNvCxnSpPr>
            <a:cxnSpLocks/>
            <a:stCxn id="101" idx="0"/>
            <a:endCxn id="103" idx="0"/>
          </p:cNvCxnSpPr>
          <p:nvPr/>
        </p:nvCxnSpPr>
        <p:spPr>
          <a:xfrm rot="16200000" flipV="1">
            <a:off x="5523304" y="4187934"/>
            <a:ext cx="619321" cy="502725"/>
          </a:xfrm>
          <a:prstGeom prst="bentConnector3">
            <a:avLst>
              <a:gd name="adj1" fmla="val 136911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32689B6-31AE-C33A-9938-D7B298BC8205}"/>
              </a:ext>
            </a:extLst>
          </p:cNvPr>
          <p:cNvSpPr txBox="1"/>
          <p:nvPr/>
        </p:nvSpPr>
        <p:spPr>
          <a:xfrm>
            <a:off x="5342743" y="3548447"/>
            <a:ext cx="9717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49 млн. </a:t>
            </a:r>
            <a:r>
              <a:rPr lang="aa-ET" sz="1333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8526A64-8712-BF58-F45B-6CBDE33D62C6}"/>
              </a:ext>
            </a:extLst>
          </p:cNvPr>
          <p:cNvSpPr txBox="1"/>
          <p:nvPr/>
        </p:nvSpPr>
        <p:spPr>
          <a:xfrm>
            <a:off x="5373541" y="5103993"/>
            <a:ext cx="146327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Жамбылская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DD8D0A-236D-EB0B-AF5F-A6F01582DFD3}"/>
              </a:ext>
            </a:extLst>
          </p:cNvPr>
          <p:cNvSpPr txBox="1"/>
          <p:nvPr/>
        </p:nvSpPr>
        <p:spPr>
          <a:xfrm>
            <a:off x="6485640" y="4809946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Жетысуйская</a:t>
            </a:r>
            <a:endParaRPr lang="aa-ET" sz="1067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FF98B9-41D9-FF1C-88DD-BFED7887324B}"/>
              </a:ext>
            </a:extLst>
          </p:cNvPr>
          <p:cNvSpPr txBox="1"/>
          <p:nvPr/>
        </p:nvSpPr>
        <p:spPr>
          <a:xfrm>
            <a:off x="207870" y="6236335"/>
            <a:ext cx="7042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*Кенсай-Коскорган-2 (Туркестанская область) сдано в эксплуатацию в 2022 году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604853-86D2-A5C8-4F45-4558C991FC66}"/>
              </a:ext>
            </a:extLst>
          </p:cNvPr>
          <p:cNvSpPr txBox="1"/>
          <p:nvPr/>
        </p:nvSpPr>
        <p:spPr>
          <a:xfrm>
            <a:off x="8717939" y="4642481"/>
            <a:ext cx="2975537" cy="60542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67" dirty="0">
                <a:latin typeface="Bahnschrift" panose="020B0502040204020203" pitchFamily="34" charset="0"/>
              </a:rPr>
              <a:t>Увеличение орошаемой площади на </a:t>
            </a:r>
            <a:r>
              <a:rPr lang="ru-RU" sz="1867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400</a:t>
            </a:r>
            <a:r>
              <a:rPr lang="ru-RU" sz="1867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тыс. га</a:t>
            </a:r>
            <a:endParaRPr lang="aa-ET" sz="1333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3" name="Половина рамки 112">
            <a:extLst>
              <a:ext uri="{FF2B5EF4-FFF2-40B4-BE49-F238E27FC236}">
                <a16:creationId xmlns:a16="http://schemas.microsoft.com/office/drawing/2014/main" id="{31CC813C-F401-3F97-F414-1F4BCED69284}"/>
              </a:ext>
            </a:extLst>
          </p:cNvPr>
          <p:cNvSpPr/>
          <p:nvPr/>
        </p:nvSpPr>
        <p:spPr>
          <a:xfrm rot="13515148">
            <a:off x="9592843" y="2084751"/>
            <a:ext cx="1177136" cy="1177136"/>
          </a:xfrm>
          <a:prstGeom prst="halfFram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133">
              <a:solidFill>
                <a:schemeClr val="tx1"/>
              </a:solidFill>
            </a:endParaRPr>
          </a:p>
        </p:txBody>
      </p:sp>
      <p:sp>
        <p:nvSpPr>
          <p:cNvPr id="114" name="Половина рамки 113">
            <a:extLst>
              <a:ext uri="{FF2B5EF4-FFF2-40B4-BE49-F238E27FC236}">
                <a16:creationId xmlns:a16="http://schemas.microsoft.com/office/drawing/2014/main" id="{36CE64A5-62ED-4B45-5CC1-706767F01701}"/>
              </a:ext>
            </a:extLst>
          </p:cNvPr>
          <p:cNvSpPr/>
          <p:nvPr/>
        </p:nvSpPr>
        <p:spPr>
          <a:xfrm rot="13515148">
            <a:off x="9592841" y="2336757"/>
            <a:ext cx="1177136" cy="1177136"/>
          </a:xfrm>
          <a:prstGeom prst="halfFram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133">
              <a:solidFill>
                <a:schemeClr val="tx1"/>
              </a:solidFill>
            </a:endParaRPr>
          </a:p>
        </p:txBody>
      </p:sp>
      <p:sp>
        <p:nvSpPr>
          <p:cNvPr id="115" name="Половина рамки 114">
            <a:extLst>
              <a:ext uri="{FF2B5EF4-FFF2-40B4-BE49-F238E27FC236}">
                <a16:creationId xmlns:a16="http://schemas.microsoft.com/office/drawing/2014/main" id="{B8B46A92-EDE3-3353-5009-272E67AA173C}"/>
              </a:ext>
            </a:extLst>
          </p:cNvPr>
          <p:cNvSpPr/>
          <p:nvPr/>
        </p:nvSpPr>
        <p:spPr>
          <a:xfrm rot="13515148">
            <a:off x="9592840" y="2566548"/>
            <a:ext cx="1177136" cy="1177136"/>
          </a:xfrm>
          <a:prstGeom prst="halfFram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133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68209E7-2190-A579-B17C-0B88B52E733C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E2309C-ABCF-4019-E591-ACADB476D686}"/>
              </a:ext>
            </a:extLst>
          </p:cNvPr>
          <p:cNvSpPr/>
          <p:nvPr/>
        </p:nvSpPr>
        <p:spPr>
          <a:xfrm>
            <a:off x="2081988" y="170960"/>
            <a:ext cx="803356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СТРОИТЕЛЬСТВО 20-и ПЕРВООЧЕРЕДНЫХ ВОДОХРАНИЛИЩ</a:t>
            </a:r>
          </a:p>
        </p:txBody>
      </p:sp>
    </p:spTree>
    <p:extLst>
      <p:ext uri="{BB962C8B-B14F-4D97-AF65-F5344CB8AC3E}">
        <p14:creationId xmlns:p14="http://schemas.microsoft.com/office/powerpoint/2010/main" val="426920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1A15-3F3E-1FC2-867E-31A73BE4A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1F13674-14CA-73EE-35CA-5E1087E31EE5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F3EF80-92D7-5628-FCCB-1E23A9007123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0627E6F1-569A-F201-C511-FB91ACE4BF0F}"/>
              </a:ext>
            </a:extLst>
          </p:cNvPr>
          <p:cNvGrpSpPr/>
          <p:nvPr/>
        </p:nvGrpSpPr>
        <p:grpSpPr>
          <a:xfrm>
            <a:off x="104452" y="610629"/>
            <a:ext cx="8611996" cy="4988033"/>
            <a:chOff x="53554" y="699542"/>
            <a:chExt cx="7210796" cy="41764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33ED39EA-69D7-116A-3DB6-135B8AC14ABE}"/>
                </a:ext>
              </a:extLst>
            </p:cNvPr>
            <p:cNvSpPr/>
            <p:nvPr/>
          </p:nvSpPr>
          <p:spPr>
            <a:xfrm>
              <a:off x="2972648" y="2456904"/>
              <a:ext cx="1572259" cy="1085549"/>
            </a:xfrm>
            <a:custGeom>
              <a:avLst/>
              <a:gdLst>
                <a:gd name="connsiteX0" fmla="*/ 677333 w 1537547"/>
                <a:gd name="connsiteY0" fmla="*/ 649 h 1043742"/>
                <a:gd name="connsiteX1" fmla="*/ 751840 w 1537547"/>
                <a:gd name="connsiteY1" fmla="*/ 75156 h 1043742"/>
                <a:gd name="connsiteX2" fmla="*/ 785707 w 1537547"/>
                <a:gd name="connsiteY2" fmla="*/ 115796 h 1043742"/>
                <a:gd name="connsiteX3" fmla="*/ 866987 w 1537547"/>
                <a:gd name="connsiteY3" fmla="*/ 183529 h 1043742"/>
                <a:gd name="connsiteX4" fmla="*/ 894080 w 1537547"/>
                <a:gd name="connsiteY4" fmla="*/ 210622 h 1043742"/>
                <a:gd name="connsiteX5" fmla="*/ 921173 w 1537547"/>
                <a:gd name="connsiteY5" fmla="*/ 217396 h 1043742"/>
                <a:gd name="connsiteX6" fmla="*/ 988907 w 1537547"/>
                <a:gd name="connsiteY6" fmla="*/ 237716 h 1043742"/>
                <a:gd name="connsiteX7" fmla="*/ 1076960 w 1537547"/>
                <a:gd name="connsiteY7" fmla="*/ 224169 h 1043742"/>
                <a:gd name="connsiteX8" fmla="*/ 1117600 w 1537547"/>
                <a:gd name="connsiteY8" fmla="*/ 197076 h 1043742"/>
                <a:gd name="connsiteX9" fmla="*/ 1151467 w 1537547"/>
                <a:gd name="connsiteY9" fmla="*/ 176756 h 1043742"/>
                <a:gd name="connsiteX10" fmla="*/ 1178560 w 1537547"/>
                <a:gd name="connsiteY10" fmla="*/ 183529 h 1043742"/>
                <a:gd name="connsiteX11" fmla="*/ 1205653 w 1537547"/>
                <a:gd name="connsiteY11" fmla="*/ 197076 h 1043742"/>
                <a:gd name="connsiteX12" fmla="*/ 1246293 w 1537547"/>
                <a:gd name="connsiteY12" fmla="*/ 183529 h 1043742"/>
                <a:gd name="connsiteX13" fmla="*/ 1293707 w 1537547"/>
                <a:gd name="connsiteY13" fmla="*/ 149662 h 1043742"/>
                <a:gd name="connsiteX14" fmla="*/ 1469813 w 1537547"/>
                <a:gd name="connsiteY14" fmla="*/ 169982 h 1043742"/>
                <a:gd name="connsiteX15" fmla="*/ 1496907 w 1537547"/>
                <a:gd name="connsiteY15" fmla="*/ 197076 h 1043742"/>
                <a:gd name="connsiteX16" fmla="*/ 1530773 w 1537547"/>
                <a:gd name="connsiteY16" fmla="*/ 251262 h 1043742"/>
                <a:gd name="connsiteX17" fmla="*/ 1537547 w 1537547"/>
                <a:gd name="connsiteY17" fmla="*/ 278356 h 1043742"/>
                <a:gd name="connsiteX18" fmla="*/ 1524000 w 1537547"/>
                <a:gd name="connsiteY18" fmla="*/ 318996 h 1043742"/>
                <a:gd name="connsiteX19" fmla="*/ 1490133 w 1537547"/>
                <a:gd name="connsiteY19" fmla="*/ 339316 h 1043742"/>
                <a:gd name="connsiteX20" fmla="*/ 1463040 w 1537547"/>
                <a:gd name="connsiteY20" fmla="*/ 346089 h 1043742"/>
                <a:gd name="connsiteX21" fmla="*/ 1368213 w 1537547"/>
                <a:gd name="connsiteY21" fmla="*/ 359636 h 1043742"/>
                <a:gd name="connsiteX22" fmla="*/ 1361440 w 1537547"/>
                <a:gd name="connsiteY22" fmla="*/ 461236 h 1043742"/>
                <a:gd name="connsiteX23" fmla="*/ 1368213 w 1537547"/>
                <a:gd name="connsiteY23" fmla="*/ 508649 h 1043742"/>
                <a:gd name="connsiteX24" fmla="*/ 1381760 w 1537547"/>
                <a:gd name="connsiteY24" fmla="*/ 583156 h 1043742"/>
                <a:gd name="connsiteX25" fmla="*/ 1395307 w 1537547"/>
                <a:gd name="connsiteY25" fmla="*/ 684756 h 1043742"/>
                <a:gd name="connsiteX26" fmla="*/ 1395307 w 1537547"/>
                <a:gd name="connsiteY26" fmla="*/ 1003102 h 1043742"/>
                <a:gd name="connsiteX27" fmla="*/ 1381760 w 1537547"/>
                <a:gd name="connsiteY27" fmla="*/ 1023422 h 1043742"/>
                <a:gd name="connsiteX28" fmla="*/ 1361440 w 1537547"/>
                <a:gd name="connsiteY28" fmla="*/ 1016649 h 1043742"/>
                <a:gd name="connsiteX29" fmla="*/ 1104053 w 1537547"/>
                <a:gd name="connsiteY29" fmla="*/ 1016649 h 1043742"/>
                <a:gd name="connsiteX30" fmla="*/ 1070187 w 1537547"/>
                <a:gd name="connsiteY30" fmla="*/ 1023422 h 1043742"/>
                <a:gd name="connsiteX31" fmla="*/ 1029547 w 1537547"/>
                <a:gd name="connsiteY31" fmla="*/ 1030196 h 1043742"/>
                <a:gd name="connsiteX32" fmla="*/ 1009227 w 1537547"/>
                <a:gd name="connsiteY32" fmla="*/ 1036969 h 1043742"/>
                <a:gd name="connsiteX33" fmla="*/ 819573 w 1537547"/>
                <a:gd name="connsiteY33" fmla="*/ 1043742 h 1043742"/>
                <a:gd name="connsiteX34" fmla="*/ 643467 w 1537547"/>
                <a:gd name="connsiteY34" fmla="*/ 1023422 h 1043742"/>
                <a:gd name="connsiteX35" fmla="*/ 623147 w 1537547"/>
                <a:gd name="connsiteY35" fmla="*/ 1009876 h 1043742"/>
                <a:gd name="connsiteX36" fmla="*/ 501227 w 1537547"/>
                <a:gd name="connsiteY36" fmla="*/ 1003102 h 1043742"/>
                <a:gd name="connsiteX37" fmla="*/ 474133 w 1537547"/>
                <a:gd name="connsiteY37" fmla="*/ 996329 h 1043742"/>
                <a:gd name="connsiteX38" fmla="*/ 413173 w 1537547"/>
                <a:gd name="connsiteY38" fmla="*/ 962462 h 1043742"/>
                <a:gd name="connsiteX39" fmla="*/ 386080 w 1537547"/>
                <a:gd name="connsiteY39" fmla="*/ 942142 h 1043742"/>
                <a:gd name="connsiteX40" fmla="*/ 338667 w 1537547"/>
                <a:gd name="connsiteY40" fmla="*/ 915049 h 1043742"/>
                <a:gd name="connsiteX41" fmla="*/ 318347 w 1537547"/>
                <a:gd name="connsiteY41" fmla="*/ 894729 h 1043742"/>
                <a:gd name="connsiteX42" fmla="*/ 291253 w 1537547"/>
                <a:gd name="connsiteY42" fmla="*/ 881182 h 1043742"/>
                <a:gd name="connsiteX43" fmla="*/ 196427 w 1537547"/>
                <a:gd name="connsiteY43" fmla="*/ 847316 h 1043742"/>
                <a:gd name="connsiteX44" fmla="*/ 128693 w 1537547"/>
                <a:gd name="connsiteY44" fmla="*/ 813449 h 1043742"/>
                <a:gd name="connsiteX45" fmla="*/ 101600 w 1537547"/>
                <a:gd name="connsiteY45" fmla="*/ 806676 h 1043742"/>
                <a:gd name="connsiteX46" fmla="*/ 67733 w 1537547"/>
                <a:gd name="connsiteY46" fmla="*/ 786356 h 1043742"/>
                <a:gd name="connsiteX47" fmla="*/ 27093 w 1537547"/>
                <a:gd name="connsiteY47" fmla="*/ 759262 h 1043742"/>
                <a:gd name="connsiteX48" fmla="*/ 0 w 1537547"/>
                <a:gd name="connsiteY48" fmla="*/ 752489 h 1043742"/>
                <a:gd name="connsiteX49" fmla="*/ 6773 w 1537547"/>
                <a:gd name="connsiteY49" fmla="*/ 711849 h 1043742"/>
                <a:gd name="connsiteX50" fmla="*/ 81280 w 1537547"/>
                <a:gd name="connsiteY50" fmla="*/ 671209 h 1043742"/>
                <a:gd name="connsiteX51" fmla="*/ 115147 w 1537547"/>
                <a:gd name="connsiteY51" fmla="*/ 650889 h 1043742"/>
                <a:gd name="connsiteX52" fmla="*/ 209973 w 1537547"/>
                <a:gd name="connsiteY52" fmla="*/ 596702 h 1043742"/>
                <a:gd name="connsiteX53" fmla="*/ 203200 w 1537547"/>
                <a:gd name="connsiteY53" fmla="*/ 522196 h 1043742"/>
                <a:gd name="connsiteX54" fmla="*/ 176107 w 1537547"/>
                <a:gd name="connsiteY54" fmla="*/ 515422 h 1043742"/>
                <a:gd name="connsiteX55" fmla="*/ 223520 w 1537547"/>
                <a:gd name="connsiteY55" fmla="*/ 468009 h 1043742"/>
                <a:gd name="connsiteX56" fmla="*/ 264160 w 1537547"/>
                <a:gd name="connsiteY56" fmla="*/ 454462 h 1043742"/>
                <a:gd name="connsiteX57" fmla="*/ 304800 w 1537547"/>
                <a:gd name="connsiteY57" fmla="*/ 386729 h 1043742"/>
                <a:gd name="connsiteX58" fmla="*/ 277707 w 1537547"/>
                <a:gd name="connsiteY58" fmla="*/ 332542 h 1043742"/>
                <a:gd name="connsiteX59" fmla="*/ 298027 w 1537547"/>
                <a:gd name="connsiteY59" fmla="*/ 312222 h 1043742"/>
                <a:gd name="connsiteX60" fmla="*/ 508000 w 1537547"/>
                <a:gd name="connsiteY60" fmla="*/ 271582 h 1043742"/>
                <a:gd name="connsiteX61" fmla="*/ 596053 w 1537547"/>
                <a:gd name="connsiteY61" fmla="*/ 210622 h 1043742"/>
                <a:gd name="connsiteX62" fmla="*/ 616373 w 1537547"/>
                <a:gd name="connsiteY62" fmla="*/ 183529 h 1043742"/>
                <a:gd name="connsiteX63" fmla="*/ 657013 w 1537547"/>
                <a:gd name="connsiteY63" fmla="*/ 75156 h 1043742"/>
                <a:gd name="connsiteX64" fmla="*/ 663787 w 1537547"/>
                <a:gd name="connsiteY64" fmla="*/ 41289 h 1043742"/>
                <a:gd name="connsiteX65" fmla="*/ 677333 w 1537547"/>
                <a:gd name="connsiteY65" fmla="*/ 649 h 104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37547" h="1043742">
                  <a:moveTo>
                    <a:pt x="677333" y="649"/>
                  </a:moveTo>
                  <a:cubicBezTo>
                    <a:pt x="692008" y="6293"/>
                    <a:pt x="660084" y="-16600"/>
                    <a:pt x="751840" y="75156"/>
                  </a:cubicBezTo>
                  <a:cubicBezTo>
                    <a:pt x="764309" y="87625"/>
                    <a:pt x="773238" y="103327"/>
                    <a:pt x="785707" y="115796"/>
                  </a:cubicBezTo>
                  <a:cubicBezTo>
                    <a:pt x="884132" y="214221"/>
                    <a:pt x="803880" y="128311"/>
                    <a:pt x="866987" y="183529"/>
                  </a:cubicBezTo>
                  <a:cubicBezTo>
                    <a:pt x="876599" y="191939"/>
                    <a:pt x="883250" y="203853"/>
                    <a:pt x="894080" y="210622"/>
                  </a:cubicBezTo>
                  <a:cubicBezTo>
                    <a:pt x="901974" y="215556"/>
                    <a:pt x="912342" y="214452"/>
                    <a:pt x="921173" y="217396"/>
                  </a:cubicBezTo>
                  <a:cubicBezTo>
                    <a:pt x="988002" y="239672"/>
                    <a:pt x="922028" y="224339"/>
                    <a:pt x="988907" y="237716"/>
                  </a:cubicBezTo>
                  <a:cubicBezTo>
                    <a:pt x="998867" y="236720"/>
                    <a:pt x="1055528" y="236075"/>
                    <a:pt x="1076960" y="224169"/>
                  </a:cubicBezTo>
                  <a:cubicBezTo>
                    <a:pt x="1091192" y="216262"/>
                    <a:pt x="1103864" y="205817"/>
                    <a:pt x="1117600" y="197076"/>
                  </a:cubicBezTo>
                  <a:cubicBezTo>
                    <a:pt x="1128707" y="190008"/>
                    <a:pt x="1151467" y="176756"/>
                    <a:pt x="1151467" y="176756"/>
                  </a:cubicBezTo>
                  <a:cubicBezTo>
                    <a:pt x="1160498" y="179014"/>
                    <a:pt x="1169844" y="180260"/>
                    <a:pt x="1178560" y="183529"/>
                  </a:cubicBezTo>
                  <a:cubicBezTo>
                    <a:pt x="1188014" y="187074"/>
                    <a:pt x="1195556" y="197076"/>
                    <a:pt x="1205653" y="197076"/>
                  </a:cubicBezTo>
                  <a:cubicBezTo>
                    <a:pt x="1219932" y="197076"/>
                    <a:pt x="1233035" y="188832"/>
                    <a:pt x="1246293" y="183529"/>
                  </a:cubicBezTo>
                  <a:cubicBezTo>
                    <a:pt x="1276011" y="171641"/>
                    <a:pt x="1271885" y="171484"/>
                    <a:pt x="1293707" y="149662"/>
                  </a:cubicBezTo>
                  <a:cubicBezTo>
                    <a:pt x="1352409" y="156435"/>
                    <a:pt x="1412267" y="156554"/>
                    <a:pt x="1469813" y="169982"/>
                  </a:cubicBezTo>
                  <a:cubicBezTo>
                    <a:pt x="1482251" y="172884"/>
                    <a:pt x="1488496" y="187464"/>
                    <a:pt x="1496907" y="197076"/>
                  </a:cubicBezTo>
                  <a:cubicBezTo>
                    <a:pt x="1510894" y="213061"/>
                    <a:pt x="1523262" y="231232"/>
                    <a:pt x="1530773" y="251262"/>
                  </a:cubicBezTo>
                  <a:cubicBezTo>
                    <a:pt x="1534042" y="259979"/>
                    <a:pt x="1535289" y="269325"/>
                    <a:pt x="1537547" y="278356"/>
                  </a:cubicBezTo>
                  <a:cubicBezTo>
                    <a:pt x="1533031" y="291903"/>
                    <a:pt x="1532767" y="307725"/>
                    <a:pt x="1524000" y="318996"/>
                  </a:cubicBezTo>
                  <a:cubicBezTo>
                    <a:pt x="1515917" y="329388"/>
                    <a:pt x="1502163" y="333969"/>
                    <a:pt x="1490133" y="339316"/>
                  </a:cubicBezTo>
                  <a:cubicBezTo>
                    <a:pt x="1481626" y="343097"/>
                    <a:pt x="1471991" y="343532"/>
                    <a:pt x="1463040" y="346089"/>
                  </a:cubicBezTo>
                  <a:cubicBezTo>
                    <a:pt x="1408311" y="361725"/>
                    <a:pt x="1487380" y="348802"/>
                    <a:pt x="1368213" y="359636"/>
                  </a:cubicBezTo>
                  <a:cubicBezTo>
                    <a:pt x="1328231" y="399618"/>
                    <a:pt x="1347006" y="369820"/>
                    <a:pt x="1361440" y="461236"/>
                  </a:cubicBezTo>
                  <a:cubicBezTo>
                    <a:pt x="1363930" y="477005"/>
                    <a:pt x="1365588" y="492901"/>
                    <a:pt x="1368213" y="508649"/>
                  </a:cubicBezTo>
                  <a:cubicBezTo>
                    <a:pt x="1374205" y="544600"/>
                    <a:pt x="1377240" y="544738"/>
                    <a:pt x="1381760" y="583156"/>
                  </a:cubicBezTo>
                  <a:cubicBezTo>
                    <a:pt x="1393606" y="683854"/>
                    <a:pt x="1380905" y="627152"/>
                    <a:pt x="1395307" y="684756"/>
                  </a:cubicBezTo>
                  <a:cubicBezTo>
                    <a:pt x="1400421" y="802375"/>
                    <a:pt x="1408433" y="884968"/>
                    <a:pt x="1395307" y="1003102"/>
                  </a:cubicBezTo>
                  <a:cubicBezTo>
                    <a:pt x="1394408" y="1011193"/>
                    <a:pt x="1386276" y="1016649"/>
                    <a:pt x="1381760" y="1023422"/>
                  </a:cubicBezTo>
                  <a:cubicBezTo>
                    <a:pt x="1374987" y="1021164"/>
                    <a:pt x="1368305" y="1018610"/>
                    <a:pt x="1361440" y="1016649"/>
                  </a:cubicBezTo>
                  <a:cubicBezTo>
                    <a:pt x="1271356" y="990912"/>
                    <a:pt x="1248662" y="1012396"/>
                    <a:pt x="1104053" y="1016649"/>
                  </a:cubicBezTo>
                  <a:lnTo>
                    <a:pt x="1070187" y="1023422"/>
                  </a:lnTo>
                  <a:cubicBezTo>
                    <a:pt x="1056675" y="1025879"/>
                    <a:pt x="1042954" y="1027217"/>
                    <a:pt x="1029547" y="1030196"/>
                  </a:cubicBezTo>
                  <a:cubicBezTo>
                    <a:pt x="1022577" y="1031745"/>
                    <a:pt x="1016352" y="1036509"/>
                    <a:pt x="1009227" y="1036969"/>
                  </a:cubicBezTo>
                  <a:cubicBezTo>
                    <a:pt x="946100" y="1041042"/>
                    <a:pt x="882791" y="1041484"/>
                    <a:pt x="819573" y="1043742"/>
                  </a:cubicBezTo>
                  <a:cubicBezTo>
                    <a:pt x="760871" y="1036969"/>
                    <a:pt x="701699" y="1033462"/>
                    <a:pt x="643467" y="1023422"/>
                  </a:cubicBezTo>
                  <a:cubicBezTo>
                    <a:pt x="635445" y="1022039"/>
                    <a:pt x="631206" y="1011027"/>
                    <a:pt x="623147" y="1009876"/>
                  </a:cubicBezTo>
                  <a:cubicBezTo>
                    <a:pt x="582853" y="1004120"/>
                    <a:pt x="541867" y="1005360"/>
                    <a:pt x="501227" y="1003102"/>
                  </a:cubicBezTo>
                  <a:cubicBezTo>
                    <a:pt x="492196" y="1000844"/>
                    <a:pt x="482459" y="1000492"/>
                    <a:pt x="474133" y="996329"/>
                  </a:cubicBezTo>
                  <a:cubicBezTo>
                    <a:pt x="380956" y="949742"/>
                    <a:pt x="469372" y="981197"/>
                    <a:pt x="413173" y="962462"/>
                  </a:cubicBezTo>
                  <a:cubicBezTo>
                    <a:pt x="404142" y="955689"/>
                    <a:pt x="395653" y="948125"/>
                    <a:pt x="386080" y="942142"/>
                  </a:cubicBezTo>
                  <a:cubicBezTo>
                    <a:pt x="359576" y="925577"/>
                    <a:pt x="361043" y="933696"/>
                    <a:pt x="338667" y="915049"/>
                  </a:cubicBezTo>
                  <a:cubicBezTo>
                    <a:pt x="331308" y="908917"/>
                    <a:pt x="326142" y="900297"/>
                    <a:pt x="318347" y="894729"/>
                  </a:cubicBezTo>
                  <a:cubicBezTo>
                    <a:pt x="310130" y="888860"/>
                    <a:pt x="300445" y="885360"/>
                    <a:pt x="291253" y="881182"/>
                  </a:cubicBezTo>
                  <a:cubicBezTo>
                    <a:pt x="215846" y="846906"/>
                    <a:pt x="272692" y="872737"/>
                    <a:pt x="196427" y="847316"/>
                  </a:cubicBezTo>
                  <a:cubicBezTo>
                    <a:pt x="120725" y="822082"/>
                    <a:pt x="205049" y="847384"/>
                    <a:pt x="128693" y="813449"/>
                  </a:cubicBezTo>
                  <a:cubicBezTo>
                    <a:pt x="120186" y="809668"/>
                    <a:pt x="110631" y="808934"/>
                    <a:pt x="101600" y="806676"/>
                  </a:cubicBezTo>
                  <a:cubicBezTo>
                    <a:pt x="90311" y="799903"/>
                    <a:pt x="78840" y="793424"/>
                    <a:pt x="67733" y="786356"/>
                  </a:cubicBezTo>
                  <a:cubicBezTo>
                    <a:pt x="53997" y="777615"/>
                    <a:pt x="42888" y="763211"/>
                    <a:pt x="27093" y="759262"/>
                  </a:cubicBezTo>
                  <a:lnTo>
                    <a:pt x="0" y="752489"/>
                  </a:lnTo>
                  <a:cubicBezTo>
                    <a:pt x="2258" y="738942"/>
                    <a:pt x="-1103" y="723100"/>
                    <a:pt x="6773" y="711849"/>
                  </a:cubicBezTo>
                  <a:cubicBezTo>
                    <a:pt x="22946" y="688745"/>
                    <a:pt x="58124" y="682787"/>
                    <a:pt x="81280" y="671209"/>
                  </a:cubicBezTo>
                  <a:cubicBezTo>
                    <a:pt x="93055" y="665321"/>
                    <a:pt x="103372" y="656777"/>
                    <a:pt x="115147" y="650889"/>
                  </a:cubicBezTo>
                  <a:cubicBezTo>
                    <a:pt x="202164" y="607380"/>
                    <a:pt x="123997" y="658114"/>
                    <a:pt x="209973" y="596702"/>
                  </a:cubicBezTo>
                  <a:cubicBezTo>
                    <a:pt x="229372" y="567605"/>
                    <a:pt x="237868" y="566770"/>
                    <a:pt x="203200" y="522196"/>
                  </a:cubicBezTo>
                  <a:cubicBezTo>
                    <a:pt x="197485" y="514848"/>
                    <a:pt x="185138" y="517680"/>
                    <a:pt x="176107" y="515422"/>
                  </a:cubicBezTo>
                  <a:cubicBezTo>
                    <a:pt x="191633" y="492132"/>
                    <a:pt x="194021" y="484099"/>
                    <a:pt x="223520" y="468009"/>
                  </a:cubicBezTo>
                  <a:cubicBezTo>
                    <a:pt x="236056" y="461171"/>
                    <a:pt x="264160" y="454462"/>
                    <a:pt x="264160" y="454462"/>
                  </a:cubicBezTo>
                  <a:cubicBezTo>
                    <a:pt x="273837" y="441560"/>
                    <a:pt x="305903" y="402171"/>
                    <a:pt x="304800" y="386729"/>
                  </a:cubicBezTo>
                  <a:cubicBezTo>
                    <a:pt x="303361" y="366586"/>
                    <a:pt x="277707" y="332542"/>
                    <a:pt x="277707" y="332542"/>
                  </a:cubicBezTo>
                  <a:cubicBezTo>
                    <a:pt x="284480" y="325769"/>
                    <a:pt x="290364" y="317969"/>
                    <a:pt x="298027" y="312222"/>
                  </a:cubicBezTo>
                  <a:cubicBezTo>
                    <a:pt x="362583" y="263805"/>
                    <a:pt x="408501" y="283063"/>
                    <a:pt x="508000" y="271582"/>
                  </a:cubicBezTo>
                  <a:cubicBezTo>
                    <a:pt x="540095" y="255535"/>
                    <a:pt x="573074" y="241260"/>
                    <a:pt x="596053" y="210622"/>
                  </a:cubicBezTo>
                  <a:cubicBezTo>
                    <a:pt x="602826" y="201591"/>
                    <a:pt x="611324" y="193626"/>
                    <a:pt x="616373" y="183529"/>
                  </a:cubicBezTo>
                  <a:cubicBezTo>
                    <a:pt x="624590" y="167095"/>
                    <a:pt x="649977" y="100956"/>
                    <a:pt x="657013" y="75156"/>
                  </a:cubicBezTo>
                  <a:cubicBezTo>
                    <a:pt x="660042" y="64049"/>
                    <a:pt x="659745" y="52069"/>
                    <a:pt x="663787" y="41289"/>
                  </a:cubicBezTo>
                  <a:cubicBezTo>
                    <a:pt x="668914" y="27616"/>
                    <a:pt x="662658" y="-4995"/>
                    <a:pt x="677333" y="649"/>
                  </a:cubicBez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33">
                <a:latin typeface="Bahnschrift" panose="020B0502040204020203" pitchFamily="34" charset="0"/>
              </a:endParaRPr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38DCAD93-B875-5AE3-5120-E6ABA6251D68}"/>
                </a:ext>
              </a:extLst>
            </p:cNvPr>
            <p:cNvSpPr/>
            <p:nvPr/>
          </p:nvSpPr>
          <p:spPr>
            <a:xfrm>
              <a:off x="3696865" y="1927833"/>
              <a:ext cx="2037868" cy="1567208"/>
            </a:xfrm>
            <a:custGeom>
              <a:avLst/>
              <a:gdLst>
                <a:gd name="connsiteX0" fmla="*/ 1375 w 2020468"/>
                <a:gd name="connsiteY0" fmla="*/ 536001 h 1531681"/>
                <a:gd name="connsiteX1" fmla="*/ 55562 w 2020468"/>
                <a:gd name="connsiteY1" fmla="*/ 461494 h 1531681"/>
                <a:gd name="connsiteX2" fmla="*/ 69108 w 2020468"/>
                <a:gd name="connsiteY2" fmla="*/ 441174 h 1531681"/>
                <a:gd name="connsiteX3" fmla="*/ 102975 w 2020468"/>
                <a:gd name="connsiteY3" fmla="*/ 427628 h 1531681"/>
                <a:gd name="connsiteX4" fmla="*/ 116522 w 2020468"/>
                <a:gd name="connsiteY4" fmla="*/ 407308 h 1531681"/>
                <a:gd name="connsiteX5" fmla="*/ 136842 w 2020468"/>
                <a:gd name="connsiteY5" fmla="*/ 393761 h 1531681"/>
                <a:gd name="connsiteX6" fmla="*/ 143615 w 2020468"/>
                <a:gd name="connsiteY6" fmla="*/ 373441 h 1531681"/>
                <a:gd name="connsiteX7" fmla="*/ 163935 w 2020468"/>
                <a:gd name="connsiteY7" fmla="*/ 353121 h 1531681"/>
                <a:gd name="connsiteX8" fmla="*/ 177482 w 2020468"/>
                <a:gd name="connsiteY8" fmla="*/ 332801 h 1531681"/>
                <a:gd name="connsiteX9" fmla="*/ 245215 w 2020468"/>
                <a:gd name="connsiteY9" fmla="*/ 278614 h 1531681"/>
                <a:gd name="connsiteX10" fmla="*/ 279082 w 2020468"/>
                <a:gd name="connsiteY10" fmla="*/ 271841 h 1531681"/>
                <a:gd name="connsiteX11" fmla="*/ 340042 w 2020468"/>
                <a:gd name="connsiteY11" fmla="*/ 285388 h 1531681"/>
                <a:gd name="connsiteX12" fmla="*/ 360362 w 2020468"/>
                <a:gd name="connsiteY12" fmla="*/ 305708 h 1531681"/>
                <a:gd name="connsiteX13" fmla="*/ 380682 w 2020468"/>
                <a:gd name="connsiteY13" fmla="*/ 359894 h 1531681"/>
                <a:gd name="connsiteX14" fmla="*/ 387455 w 2020468"/>
                <a:gd name="connsiteY14" fmla="*/ 380214 h 1531681"/>
                <a:gd name="connsiteX15" fmla="*/ 434868 w 2020468"/>
                <a:gd name="connsiteY15" fmla="*/ 400534 h 1531681"/>
                <a:gd name="connsiteX16" fmla="*/ 455188 w 2020468"/>
                <a:gd name="connsiteY16" fmla="*/ 414081 h 1531681"/>
                <a:gd name="connsiteX17" fmla="*/ 482282 w 2020468"/>
                <a:gd name="connsiteY17" fmla="*/ 420854 h 1531681"/>
                <a:gd name="connsiteX18" fmla="*/ 529695 w 2020468"/>
                <a:gd name="connsiteY18" fmla="*/ 434401 h 1531681"/>
                <a:gd name="connsiteX19" fmla="*/ 550015 w 2020468"/>
                <a:gd name="connsiteY19" fmla="*/ 447948 h 1531681"/>
                <a:gd name="connsiteX20" fmla="*/ 610975 w 2020468"/>
                <a:gd name="connsiteY20" fmla="*/ 420854 h 1531681"/>
                <a:gd name="connsiteX21" fmla="*/ 624522 w 2020468"/>
                <a:gd name="connsiteY21" fmla="*/ 400534 h 1531681"/>
                <a:gd name="connsiteX22" fmla="*/ 638068 w 2020468"/>
                <a:gd name="connsiteY22" fmla="*/ 353121 h 1531681"/>
                <a:gd name="connsiteX23" fmla="*/ 658388 w 2020468"/>
                <a:gd name="connsiteY23" fmla="*/ 326028 h 1531681"/>
                <a:gd name="connsiteX24" fmla="*/ 671935 w 2020468"/>
                <a:gd name="connsiteY24" fmla="*/ 305708 h 1531681"/>
                <a:gd name="connsiteX25" fmla="*/ 692255 w 2020468"/>
                <a:gd name="connsiteY25" fmla="*/ 298934 h 1531681"/>
                <a:gd name="connsiteX26" fmla="*/ 719348 w 2020468"/>
                <a:gd name="connsiteY26" fmla="*/ 278614 h 1531681"/>
                <a:gd name="connsiteX27" fmla="*/ 753215 w 2020468"/>
                <a:gd name="connsiteY27" fmla="*/ 244748 h 1531681"/>
                <a:gd name="connsiteX28" fmla="*/ 807402 w 2020468"/>
                <a:gd name="connsiteY28" fmla="*/ 204108 h 1531681"/>
                <a:gd name="connsiteX29" fmla="*/ 848042 w 2020468"/>
                <a:gd name="connsiteY29" fmla="*/ 156694 h 1531681"/>
                <a:gd name="connsiteX30" fmla="*/ 915775 w 2020468"/>
                <a:gd name="connsiteY30" fmla="*/ 116054 h 1531681"/>
                <a:gd name="connsiteX31" fmla="*/ 936095 w 2020468"/>
                <a:gd name="connsiteY31" fmla="*/ 102508 h 1531681"/>
                <a:gd name="connsiteX32" fmla="*/ 956415 w 2020468"/>
                <a:gd name="connsiteY32" fmla="*/ 95734 h 1531681"/>
                <a:gd name="connsiteX33" fmla="*/ 1024148 w 2020468"/>
                <a:gd name="connsiteY33" fmla="*/ 68641 h 1531681"/>
                <a:gd name="connsiteX34" fmla="*/ 1064788 w 2020468"/>
                <a:gd name="connsiteY34" fmla="*/ 55094 h 1531681"/>
                <a:gd name="connsiteX35" fmla="*/ 1085108 w 2020468"/>
                <a:gd name="connsiteY35" fmla="*/ 34774 h 1531681"/>
                <a:gd name="connsiteX36" fmla="*/ 1159615 w 2020468"/>
                <a:gd name="connsiteY36" fmla="*/ 14454 h 1531681"/>
                <a:gd name="connsiteX37" fmla="*/ 1186708 w 2020468"/>
                <a:gd name="connsiteY37" fmla="*/ 908 h 1531681"/>
                <a:gd name="connsiteX38" fmla="*/ 1200255 w 2020468"/>
                <a:gd name="connsiteY38" fmla="*/ 34774 h 1531681"/>
                <a:gd name="connsiteX39" fmla="*/ 1207028 w 2020468"/>
                <a:gd name="connsiteY39" fmla="*/ 116054 h 1531681"/>
                <a:gd name="connsiteX40" fmla="*/ 1220575 w 2020468"/>
                <a:gd name="connsiteY40" fmla="*/ 143148 h 1531681"/>
                <a:gd name="connsiteX41" fmla="*/ 1301855 w 2020468"/>
                <a:gd name="connsiteY41" fmla="*/ 210881 h 1531681"/>
                <a:gd name="connsiteX42" fmla="*/ 1322175 w 2020468"/>
                <a:gd name="connsiteY42" fmla="*/ 231201 h 1531681"/>
                <a:gd name="connsiteX43" fmla="*/ 1383135 w 2020468"/>
                <a:gd name="connsiteY43" fmla="*/ 251521 h 1531681"/>
                <a:gd name="connsiteX44" fmla="*/ 1410228 w 2020468"/>
                <a:gd name="connsiteY44" fmla="*/ 285388 h 1531681"/>
                <a:gd name="connsiteX45" fmla="*/ 1430548 w 2020468"/>
                <a:gd name="connsiteY45" fmla="*/ 298934 h 1531681"/>
                <a:gd name="connsiteX46" fmla="*/ 1444095 w 2020468"/>
                <a:gd name="connsiteY46" fmla="*/ 319254 h 1531681"/>
                <a:gd name="connsiteX47" fmla="*/ 1545695 w 2020468"/>
                <a:gd name="connsiteY47" fmla="*/ 380214 h 1531681"/>
                <a:gd name="connsiteX48" fmla="*/ 1660842 w 2020468"/>
                <a:gd name="connsiteY48" fmla="*/ 414081 h 1531681"/>
                <a:gd name="connsiteX49" fmla="*/ 1721802 w 2020468"/>
                <a:gd name="connsiteY49" fmla="*/ 386988 h 1531681"/>
                <a:gd name="connsiteX50" fmla="*/ 1789535 w 2020468"/>
                <a:gd name="connsiteY50" fmla="*/ 326028 h 1531681"/>
                <a:gd name="connsiteX51" fmla="*/ 1803082 w 2020468"/>
                <a:gd name="connsiteY51" fmla="*/ 305708 h 1531681"/>
                <a:gd name="connsiteX52" fmla="*/ 1836948 w 2020468"/>
                <a:gd name="connsiteY52" fmla="*/ 278614 h 1531681"/>
                <a:gd name="connsiteX53" fmla="*/ 1897908 w 2020468"/>
                <a:gd name="connsiteY53" fmla="*/ 258294 h 1531681"/>
                <a:gd name="connsiteX54" fmla="*/ 1931775 w 2020468"/>
                <a:gd name="connsiteY54" fmla="*/ 278614 h 1531681"/>
                <a:gd name="connsiteX55" fmla="*/ 1952095 w 2020468"/>
                <a:gd name="connsiteY55" fmla="*/ 326028 h 1531681"/>
                <a:gd name="connsiteX56" fmla="*/ 1925002 w 2020468"/>
                <a:gd name="connsiteY56" fmla="*/ 407308 h 1531681"/>
                <a:gd name="connsiteX57" fmla="*/ 1904682 w 2020468"/>
                <a:gd name="connsiteY57" fmla="*/ 420854 h 1531681"/>
                <a:gd name="connsiteX58" fmla="*/ 1891135 w 2020468"/>
                <a:gd name="connsiteY58" fmla="*/ 441174 h 1531681"/>
                <a:gd name="connsiteX59" fmla="*/ 1870815 w 2020468"/>
                <a:gd name="connsiteY59" fmla="*/ 454721 h 1531681"/>
                <a:gd name="connsiteX60" fmla="*/ 1864042 w 2020468"/>
                <a:gd name="connsiteY60" fmla="*/ 481814 h 1531681"/>
                <a:gd name="connsiteX61" fmla="*/ 1884362 w 2020468"/>
                <a:gd name="connsiteY61" fmla="*/ 495361 h 1531681"/>
                <a:gd name="connsiteX62" fmla="*/ 1897908 w 2020468"/>
                <a:gd name="connsiteY62" fmla="*/ 536001 h 1531681"/>
                <a:gd name="connsiteX63" fmla="*/ 1877588 w 2020468"/>
                <a:gd name="connsiteY63" fmla="*/ 610508 h 1531681"/>
                <a:gd name="connsiteX64" fmla="*/ 1870815 w 2020468"/>
                <a:gd name="connsiteY64" fmla="*/ 630828 h 1531681"/>
                <a:gd name="connsiteX65" fmla="*/ 1884362 w 2020468"/>
                <a:gd name="connsiteY65" fmla="*/ 725654 h 1531681"/>
                <a:gd name="connsiteX66" fmla="*/ 1918228 w 2020468"/>
                <a:gd name="connsiteY66" fmla="*/ 779841 h 1531681"/>
                <a:gd name="connsiteX67" fmla="*/ 1925002 w 2020468"/>
                <a:gd name="connsiteY67" fmla="*/ 813708 h 1531681"/>
                <a:gd name="connsiteX68" fmla="*/ 1884362 w 2020468"/>
                <a:gd name="connsiteY68" fmla="*/ 908534 h 1531681"/>
                <a:gd name="connsiteX69" fmla="*/ 1877588 w 2020468"/>
                <a:gd name="connsiteY69" fmla="*/ 928854 h 1531681"/>
                <a:gd name="connsiteX70" fmla="*/ 1918228 w 2020468"/>
                <a:gd name="connsiteY70" fmla="*/ 962721 h 1531681"/>
                <a:gd name="connsiteX71" fmla="*/ 1897908 w 2020468"/>
                <a:gd name="connsiteY71" fmla="*/ 1044001 h 1531681"/>
                <a:gd name="connsiteX72" fmla="*/ 1884362 w 2020468"/>
                <a:gd name="connsiteY72" fmla="*/ 1118508 h 1531681"/>
                <a:gd name="connsiteX73" fmla="*/ 1897908 w 2020468"/>
                <a:gd name="connsiteY73" fmla="*/ 1138828 h 1531681"/>
                <a:gd name="connsiteX74" fmla="*/ 1904682 w 2020468"/>
                <a:gd name="connsiteY74" fmla="*/ 1186241 h 1531681"/>
                <a:gd name="connsiteX75" fmla="*/ 1925002 w 2020468"/>
                <a:gd name="connsiteY75" fmla="*/ 1199788 h 1531681"/>
                <a:gd name="connsiteX76" fmla="*/ 1972415 w 2020468"/>
                <a:gd name="connsiteY76" fmla="*/ 1193014 h 1531681"/>
                <a:gd name="connsiteX77" fmla="*/ 1992735 w 2020468"/>
                <a:gd name="connsiteY77" fmla="*/ 1179468 h 1531681"/>
                <a:gd name="connsiteX78" fmla="*/ 2013055 w 2020468"/>
                <a:gd name="connsiteY78" fmla="*/ 1199788 h 1531681"/>
                <a:gd name="connsiteX79" fmla="*/ 2006282 w 2020468"/>
                <a:gd name="connsiteY79" fmla="*/ 1267521 h 1531681"/>
                <a:gd name="connsiteX80" fmla="*/ 1992735 w 2020468"/>
                <a:gd name="connsiteY80" fmla="*/ 1301388 h 1531681"/>
                <a:gd name="connsiteX81" fmla="*/ 1985962 w 2020468"/>
                <a:gd name="connsiteY81" fmla="*/ 1321708 h 1531681"/>
                <a:gd name="connsiteX82" fmla="*/ 1952095 w 2020468"/>
                <a:gd name="connsiteY82" fmla="*/ 1335254 h 1531681"/>
                <a:gd name="connsiteX83" fmla="*/ 1843722 w 2020468"/>
                <a:gd name="connsiteY83" fmla="*/ 1348801 h 1531681"/>
                <a:gd name="connsiteX84" fmla="*/ 1437322 w 2020468"/>
                <a:gd name="connsiteY84" fmla="*/ 1369121 h 1531681"/>
                <a:gd name="connsiteX85" fmla="*/ 1410228 w 2020468"/>
                <a:gd name="connsiteY85" fmla="*/ 1382668 h 1531681"/>
                <a:gd name="connsiteX86" fmla="*/ 1403455 w 2020468"/>
                <a:gd name="connsiteY86" fmla="*/ 1409761 h 1531681"/>
                <a:gd name="connsiteX87" fmla="*/ 1383135 w 2020468"/>
                <a:gd name="connsiteY87" fmla="*/ 1416534 h 1531681"/>
                <a:gd name="connsiteX88" fmla="*/ 1362815 w 2020468"/>
                <a:gd name="connsiteY88" fmla="*/ 1430081 h 1531681"/>
                <a:gd name="connsiteX89" fmla="*/ 1342495 w 2020468"/>
                <a:gd name="connsiteY89" fmla="*/ 1450401 h 1531681"/>
                <a:gd name="connsiteX90" fmla="*/ 1315402 w 2020468"/>
                <a:gd name="connsiteY90" fmla="*/ 1470721 h 1531681"/>
                <a:gd name="connsiteX91" fmla="*/ 1274762 w 2020468"/>
                <a:gd name="connsiteY91" fmla="*/ 1504588 h 1531681"/>
                <a:gd name="connsiteX92" fmla="*/ 1159615 w 2020468"/>
                <a:gd name="connsiteY92" fmla="*/ 1491041 h 1531681"/>
                <a:gd name="connsiteX93" fmla="*/ 1085108 w 2020468"/>
                <a:gd name="connsiteY93" fmla="*/ 1504588 h 1531681"/>
                <a:gd name="connsiteX94" fmla="*/ 1037695 w 2020468"/>
                <a:gd name="connsiteY94" fmla="*/ 1511361 h 1531681"/>
                <a:gd name="connsiteX95" fmla="*/ 997055 w 2020468"/>
                <a:gd name="connsiteY95" fmla="*/ 1518134 h 1531681"/>
                <a:gd name="connsiteX96" fmla="*/ 963188 w 2020468"/>
                <a:gd name="connsiteY96" fmla="*/ 1524908 h 1531681"/>
                <a:gd name="connsiteX97" fmla="*/ 841268 w 2020468"/>
                <a:gd name="connsiteY97" fmla="*/ 1531681 h 1531681"/>
                <a:gd name="connsiteX98" fmla="*/ 712575 w 2020468"/>
                <a:gd name="connsiteY98" fmla="*/ 1497814 h 1531681"/>
                <a:gd name="connsiteX99" fmla="*/ 705802 w 2020468"/>
                <a:gd name="connsiteY99" fmla="*/ 1450401 h 1531681"/>
                <a:gd name="connsiteX100" fmla="*/ 719348 w 2020468"/>
                <a:gd name="connsiteY100" fmla="*/ 1362348 h 1531681"/>
                <a:gd name="connsiteX101" fmla="*/ 705802 w 2020468"/>
                <a:gd name="connsiteY101" fmla="*/ 1199788 h 1531681"/>
                <a:gd name="connsiteX102" fmla="*/ 692255 w 2020468"/>
                <a:gd name="connsiteY102" fmla="*/ 1145601 h 1531681"/>
                <a:gd name="connsiteX103" fmla="*/ 678708 w 2020468"/>
                <a:gd name="connsiteY103" fmla="*/ 976268 h 1531681"/>
                <a:gd name="connsiteX104" fmla="*/ 665162 w 2020468"/>
                <a:gd name="connsiteY104" fmla="*/ 922081 h 1531681"/>
                <a:gd name="connsiteX105" fmla="*/ 699028 w 2020468"/>
                <a:gd name="connsiteY105" fmla="*/ 894988 h 1531681"/>
                <a:gd name="connsiteX106" fmla="*/ 719348 w 2020468"/>
                <a:gd name="connsiteY106" fmla="*/ 874668 h 1531681"/>
                <a:gd name="connsiteX107" fmla="*/ 759988 w 2020468"/>
                <a:gd name="connsiteY107" fmla="*/ 867894 h 1531681"/>
                <a:gd name="connsiteX108" fmla="*/ 787082 w 2020468"/>
                <a:gd name="connsiteY108" fmla="*/ 861121 h 1531681"/>
                <a:gd name="connsiteX109" fmla="*/ 807402 w 2020468"/>
                <a:gd name="connsiteY109" fmla="*/ 854348 h 1531681"/>
                <a:gd name="connsiteX110" fmla="*/ 848042 w 2020468"/>
                <a:gd name="connsiteY110" fmla="*/ 847574 h 1531681"/>
                <a:gd name="connsiteX111" fmla="*/ 875135 w 2020468"/>
                <a:gd name="connsiteY111" fmla="*/ 834028 h 1531681"/>
                <a:gd name="connsiteX112" fmla="*/ 868362 w 2020468"/>
                <a:gd name="connsiteY112" fmla="*/ 779841 h 1531681"/>
                <a:gd name="connsiteX113" fmla="*/ 834495 w 2020468"/>
                <a:gd name="connsiteY113" fmla="*/ 759521 h 1531681"/>
                <a:gd name="connsiteX114" fmla="*/ 814175 w 2020468"/>
                <a:gd name="connsiteY114" fmla="*/ 745974 h 1531681"/>
                <a:gd name="connsiteX115" fmla="*/ 793855 w 2020468"/>
                <a:gd name="connsiteY115" fmla="*/ 718881 h 1531681"/>
                <a:gd name="connsiteX116" fmla="*/ 746442 w 2020468"/>
                <a:gd name="connsiteY116" fmla="*/ 691788 h 1531681"/>
                <a:gd name="connsiteX117" fmla="*/ 617748 w 2020468"/>
                <a:gd name="connsiteY117" fmla="*/ 698561 h 1531681"/>
                <a:gd name="connsiteX118" fmla="*/ 563562 w 2020468"/>
                <a:gd name="connsiteY118" fmla="*/ 678241 h 1531681"/>
                <a:gd name="connsiteX119" fmla="*/ 543242 w 2020468"/>
                <a:gd name="connsiteY119" fmla="*/ 712108 h 1531681"/>
                <a:gd name="connsiteX120" fmla="*/ 522922 w 2020468"/>
                <a:gd name="connsiteY120" fmla="*/ 718881 h 1531681"/>
                <a:gd name="connsiteX121" fmla="*/ 489055 w 2020468"/>
                <a:gd name="connsiteY121" fmla="*/ 705334 h 1531681"/>
                <a:gd name="connsiteX122" fmla="*/ 468735 w 2020468"/>
                <a:gd name="connsiteY122" fmla="*/ 698561 h 1531681"/>
                <a:gd name="connsiteX123" fmla="*/ 434868 w 2020468"/>
                <a:gd name="connsiteY123" fmla="*/ 705334 h 1531681"/>
                <a:gd name="connsiteX124" fmla="*/ 414548 w 2020468"/>
                <a:gd name="connsiteY124" fmla="*/ 725654 h 1531681"/>
                <a:gd name="connsiteX125" fmla="*/ 360362 w 2020468"/>
                <a:gd name="connsiteY125" fmla="*/ 745974 h 1531681"/>
                <a:gd name="connsiteX126" fmla="*/ 312948 w 2020468"/>
                <a:gd name="connsiteY126" fmla="*/ 766294 h 1531681"/>
                <a:gd name="connsiteX127" fmla="*/ 251988 w 2020468"/>
                <a:gd name="connsiteY127" fmla="*/ 739201 h 1531681"/>
                <a:gd name="connsiteX128" fmla="*/ 211348 w 2020468"/>
                <a:gd name="connsiteY128" fmla="*/ 725654 h 1531681"/>
                <a:gd name="connsiteX129" fmla="*/ 191028 w 2020468"/>
                <a:gd name="connsiteY129" fmla="*/ 712108 h 1531681"/>
                <a:gd name="connsiteX130" fmla="*/ 130068 w 2020468"/>
                <a:gd name="connsiteY130" fmla="*/ 698561 h 1531681"/>
                <a:gd name="connsiteX131" fmla="*/ 75882 w 2020468"/>
                <a:gd name="connsiteY131" fmla="*/ 657921 h 1531681"/>
                <a:gd name="connsiteX132" fmla="*/ 69108 w 2020468"/>
                <a:gd name="connsiteY132" fmla="*/ 630828 h 1531681"/>
                <a:gd name="connsiteX133" fmla="*/ 48788 w 2020468"/>
                <a:gd name="connsiteY133" fmla="*/ 583414 h 1531681"/>
                <a:gd name="connsiteX134" fmla="*/ 42015 w 2020468"/>
                <a:gd name="connsiteY134" fmla="*/ 556321 h 1531681"/>
                <a:gd name="connsiteX135" fmla="*/ 1375 w 2020468"/>
                <a:gd name="connsiteY135" fmla="*/ 536001 h 153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020468" h="1531681">
                  <a:moveTo>
                    <a:pt x="1375" y="536001"/>
                  </a:moveTo>
                  <a:cubicBezTo>
                    <a:pt x="3633" y="520197"/>
                    <a:pt x="-18301" y="572293"/>
                    <a:pt x="55562" y="461494"/>
                  </a:cubicBezTo>
                  <a:cubicBezTo>
                    <a:pt x="60077" y="454721"/>
                    <a:pt x="62484" y="445905"/>
                    <a:pt x="69108" y="441174"/>
                  </a:cubicBezTo>
                  <a:cubicBezTo>
                    <a:pt x="79002" y="434107"/>
                    <a:pt x="91686" y="432143"/>
                    <a:pt x="102975" y="427628"/>
                  </a:cubicBezTo>
                  <a:cubicBezTo>
                    <a:pt x="107491" y="420855"/>
                    <a:pt x="110766" y="413064"/>
                    <a:pt x="116522" y="407308"/>
                  </a:cubicBezTo>
                  <a:cubicBezTo>
                    <a:pt x="122278" y="401552"/>
                    <a:pt x="131757" y="400118"/>
                    <a:pt x="136842" y="393761"/>
                  </a:cubicBezTo>
                  <a:cubicBezTo>
                    <a:pt x="141302" y="388186"/>
                    <a:pt x="139655" y="379382"/>
                    <a:pt x="143615" y="373441"/>
                  </a:cubicBezTo>
                  <a:cubicBezTo>
                    <a:pt x="148928" y="365471"/>
                    <a:pt x="157803" y="360480"/>
                    <a:pt x="163935" y="353121"/>
                  </a:cubicBezTo>
                  <a:cubicBezTo>
                    <a:pt x="169147" y="346867"/>
                    <a:pt x="172184" y="338982"/>
                    <a:pt x="177482" y="332801"/>
                  </a:cubicBezTo>
                  <a:cubicBezTo>
                    <a:pt x="190016" y="318178"/>
                    <a:pt x="227184" y="282220"/>
                    <a:pt x="245215" y="278614"/>
                  </a:cubicBezTo>
                  <a:lnTo>
                    <a:pt x="279082" y="271841"/>
                  </a:lnTo>
                  <a:cubicBezTo>
                    <a:pt x="299402" y="276357"/>
                    <a:pt x="320828" y="277382"/>
                    <a:pt x="340042" y="285388"/>
                  </a:cubicBezTo>
                  <a:cubicBezTo>
                    <a:pt x="348884" y="289072"/>
                    <a:pt x="354794" y="297913"/>
                    <a:pt x="360362" y="305708"/>
                  </a:cubicBezTo>
                  <a:cubicBezTo>
                    <a:pt x="375391" y="326749"/>
                    <a:pt x="373930" y="336262"/>
                    <a:pt x="380682" y="359894"/>
                  </a:cubicBezTo>
                  <a:cubicBezTo>
                    <a:pt x="382643" y="366759"/>
                    <a:pt x="381743" y="375930"/>
                    <a:pt x="387455" y="380214"/>
                  </a:cubicBezTo>
                  <a:cubicBezTo>
                    <a:pt x="401211" y="390531"/>
                    <a:pt x="419489" y="392844"/>
                    <a:pt x="434868" y="400534"/>
                  </a:cubicBezTo>
                  <a:cubicBezTo>
                    <a:pt x="442149" y="404175"/>
                    <a:pt x="447706" y="410874"/>
                    <a:pt x="455188" y="414081"/>
                  </a:cubicBezTo>
                  <a:cubicBezTo>
                    <a:pt x="463745" y="417748"/>
                    <a:pt x="473301" y="418405"/>
                    <a:pt x="482282" y="420854"/>
                  </a:cubicBezTo>
                  <a:cubicBezTo>
                    <a:pt x="498140" y="425179"/>
                    <a:pt x="513891" y="429885"/>
                    <a:pt x="529695" y="434401"/>
                  </a:cubicBezTo>
                  <a:cubicBezTo>
                    <a:pt x="536468" y="438917"/>
                    <a:pt x="541956" y="446797"/>
                    <a:pt x="550015" y="447948"/>
                  </a:cubicBezTo>
                  <a:cubicBezTo>
                    <a:pt x="568796" y="450631"/>
                    <a:pt x="598943" y="428073"/>
                    <a:pt x="610975" y="420854"/>
                  </a:cubicBezTo>
                  <a:cubicBezTo>
                    <a:pt x="615491" y="414081"/>
                    <a:pt x="621315" y="408016"/>
                    <a:pt x="624522" y="400534"/>
                  </a:cubicBezTo>
                  <a:cubicBezTo>
                    <a:pt x="630177" y="387339"/>
                    <a:pt x="630537" y="366301"/>
                    <a:pt x="638068" y="353121"/>
                  </a:cubicBezTo>
                  <a:cubicBezTo>
                    <a:pt x="643669" y="343320"/>
                    <a:pt x="651826" y="335214"/>
                    <a:pt x="658388" y="326028"/>
                  </a:cubicBezTo>
                  <a:cubicBezTo>
                    <a:pt x="663120" y="319404"/>
                    <a:pt x="665578" y="310793"/>
                    <a:pt x="671935" y="305708"/>
                  </a:cubicBezTo>
                  <a:cubicBezTo>
                    <a:pt x="677510" y="301248"/>
                    <a:pt x="685482" y="301192"/>
                    <a:pt x="692255" y="298934"/>
                  </a:cubicBezTo>
                  <a:cubicBezTo>
                    <a:pt x="701286" y="292161"/>
                    <a:pt x="711366" y="286596"/>
                    <a:pt x="719348" y="278614"/>
                  </a:cubicBezTo>
                  <a:cubicBezTo>
                    <a:pt x="776544" y="221418"/>
                    <a:pt x="686989" y="292912"/>
                    <a:pt x="753215" y="244748"/>
                  </a:cubicBezTo>
                  <a:cubicBezTo>
                    <a:pt x="771475" y="231468"/>
                    <a:pt x="807402" y="204108"/>
                    <a:pt x="807402" y="204108"/>
                  </a:cubicBezTo>
                  <a:cubicBezTo>
                    <a:pt x="820420" y="184580"/>
                    <a:pt x="827136" y="171627"/>
                    <a:pt x="848042" y="156694"/>
                  </a:cubicBezTo>
                  <a:cubicBezTo>
                    <a:pt x="869467" y="141390"/>
                    <a:pt x="893867" y="130659"/>
                    <a:pt x="915775" y="116054"/>
                  </a:cubicBezTo>
                  <a:cubicBezTo>
                    <a:pt x="922548" y="111539"/>
                    <a:pt x="928814" y="106149"/>
                    <a:pt x="936095" y="102508"/>
                  </a:cubicBezTo>
                  <a:cubicBezTo>
                    <a:pt x="942481" y="99315"/>
                    <a:pt x="949891" y="98634"/>
                    <a:pt x="956415" y="95734"/>
                  </a:cubicBezTo>
                  <a:cubicBezTo>
                    <a:pt x="1047747" y="55141"/>
                    <a:pt x="956323" y="88989"/>
                    <a:pt x="1024148" y="68641"/>
                  </a:cubicBezTo>
                  <a:cubicBezTo>
                    <a:pt x="1037825" y="64538"/>
                    <a:pt x="1064788" y="55094"/>
                    <a:pt x="1064788" y="55094"/>
                  </a:cubicBezTo>
                  <a:cubicBezTo>
                    <a:pt x="1071561" y="48321"/>
                    <a:pt x="1076985" y="39851"/>
                    <a:pt x="1085108" y="34774"/>
                  </a:cubicBezTo>
                  <a:cubicBezTo>
                    <a:pt x="1108839" y="19943"/>
                    <a:pt x="1132835" y="18918"/>
                    <a:pt x="1159615" y="14454"/>
                  </a:cubicBezTo>
                  <a:cubicBezTo>
                    <a:pt x="1168646" y="9939"/>
                    <a:pt x="1177677" y="-3607"/>
                    <a:pt x="1186708" y="908"/>
                  </a:cubicBezTo>
                  <a:cubicBezTo>
                    <a:pt x="1197583" y="6345"/>
                    <a:pt x="1198142" y="22801"/>
                    <a:pt x="1200255" y="34774"/>
                  </a:cubicBezTo>
                  <a:cubicBezTo>
                    <a:pt x="1204980" y="61548"/>
                    <a:pt x="1202018" y="89332"/>
                    <a:pt x="1207028" y="116054"/>
                  </a:cubicBezTo>
                  <a:cubicBezTo>
                    <a:pt x="1208889" y="125978"/>
                    <a:pt x="1215380" y="134490"/>
                    <a:pt x="1220575" y="143148"/>
                  </a:cubicBezTo>
                  <a:cubicBezTo>
                    <a:pt x="1253399" y="197855"/>
                    <a:pt x="1239891" y="179900"/>
                    <a:pt x="1301855" y="210881"/>
                  </a:cubicBezTo>
                  <a:cubicBezTo>
                    <a:pt x="1308628" y="217654"/>
                    <a:pt x="1313607" y="226917"/>
                    <a:pt x="1322175" y="231201"/>
                  </a:cubicBezTo>
                  <a:cubicBezTo>
                    <a:pt x="1341333" y="240780"/>
                    <a:pt x="1383135" y="251521"/>
                    <a:pt x="1383135" y="251521"/>
                  </a:cubicBezTo>
                  <a:cubicBezTo>
                    <a:pt x="1441372" y="290347"/>
                    <a:pt x="1372836" y="238648"/>
                    <a:pt x="1410228" y="285388"/>
                  </a:cubicBezTo>
                  <a:cubicBezTo>
                    <a:pt x="1415313" y="291745"/>
                    <a:pt x="1423775" y="294419"/>
                    <a:pt x="1430548" y="298934"/>
                  </a:cubicBezTo>
                  <a:cubicBezTo>
                    <a:pt x="1435064" y="305707"/>
                    <a:pt x="1438339" y="313498"/>
                    <a:pt x="1444095" y="319254"/>
                  </a:cubicBezTo>
                  <a:cubicBezTo>
                    <a:pt x="1471821" y="346980"/>
                    <a:pt x="1510170" y="366313"/>
                    <a:pt x="1545695" y="380214"/>
                  </a:cubicBezTo>
                  <a:cubicBezTo>
                    <a:pt x="1585291" y="395708"/>
                    <a:pt x="1621342" y="404207"/>
                    <a:pt x="1660842" y="414081"/>
                  </a:cubicBezTo>
                  <a:cubicBezTo>
                    <a:pt x="1685942" y="405714"/>
                    <a:pt x="1702862" y="404034"/>
                    <a:pt x="1721802" y="386988"/>
                  </a:cubicBezTo>
                  <a:cubicBezTo>
                    <a:pt x="1797758" y="318627"/>
                    <a:pt x="1742318" y="357504"/>
                    <a:pt x="1789535" y="326028"/>
                  </a:cubicBezTo>
                  <a:cubicBezTo>
                    <a:pt x="1794051" y="319255"/>
                    <a:pt x="1797326" y="311464"/>
                    <a:pt x="1803082" y="305708"/>
                  </a:cubicBezTo>
                  <a:cubicBezTo>
                    <a:pt x="1813304" y="295485"/>
                    <a:pt x="1824551" y="286052"/>
                    <a:pt x="1836948" y="278614"/>
                  </a:cubicBezTo>
                  <a:cubicBezTo>
                    <a:pt x="1855162" y="267686"/>
                    <a:pt x="1877622" y="263366"/>
                    <a:pt x="1897908" y="258294"/>
                  </a:cubicBezTo>
                  <a:cubicBezTo>
                    <a:pt x="1909197" y="265067"/>
                    <a:pt x="1922466" y="269305"/>
                    <a:pt x="1931775" y="278614"/>
                  </a:cubicBezTo>
                  <a:cubicBezTo>
                    <a:pt x="1940146" y="286985"/>
                    <a:pt x="1948047" y="313883"/>
                    <a:pt x="1952095" y="326028"/>
                  </a:cubicBezTo>
                  <a:cubicBezTo>
                    <a:pt x="1945950" y="353681"/>
                    <a:pt x="1946509" y="385801"/>
                    <a:pt x="1925002" y="407308"/>
                  </a:cubicBezTo>
                  <a:cubicBezTo>
                    <a:pt x="1919246" y="413064"/>
                    <a:pt x="1911455" y="416339"/>
                    <a:pt x="1904682" y="420854"/>
                  </a:cubicBezTo>
                  <a:cubicBezTo>
                    <a:pt x="1900166" y="427627"/>
                    <a:pt x="1896891" y="435418"/>
                    <a:pt x="1891135" y="441174"/>
                  </a:cubicBezTo>
                  <a:cubicBezTo>
                    <a:pt x="1885379" y="446930"/>
                    <a:pt x="1875331" y="447948"/>
                    <a:pt x="1870815" y="454721"/>
                  </a:cubicBezTo>
                  <a:cubicBezTo>
                    <a:pt x="1865651" y="462467"/>
                    <a:pt x="1866300" y="472783"/>
                    <a:pt x="1864042" y="481814"/>
                  </a:cubicBezTo>
                  <a:cubicBezTo>
                    <a:pt x="1870815" y="486330"/>
                    <a:pt x="1880048" y="488458"/>
                    <a:pt x="1884362" y="495361"/>
                  </a:cubicBezTo>
                  <a:cubicBezTo>
                    <a:pt x="1891930" y="507470"/>
                    <a:pt x="1897908" y="536001"/>
                    <a:pt x="1897908" y="536001"/>
                  </a:cubicBezTo>
                  <a:cubicBezTo>
                    <a:pt x="1891135" y="560837"/>
                    <a:pt x="1884660" y="585756"/>
                    <a:pt x="1877588" y="610508"/>
                  </a:cubicBezTo>
                  <a:cubicBezTo>
                    <a:pt x="1875627" y="617373"/>
                    <a:pt x="1870396" y="623701"/>
                    <a:pt x="1870815" y="630828"/>
                  </a:cubicBezTo>
                  <a:cubicBezTo>
                    <a:pt x="1872690" y="662702"/>
                    <a:pt x="1874681" y="695227"/>
                    <a:pt x="1884362" y="725654"/>
                  </a:cubicBezTo>
                  <a:cubicBezTo>
                    <a:pt x="1890820" y="745951"/>
                    <a:pt x="1918228" y="779841"/>
                    <a:pt x="1918228" y="779841"/>
                  </a:cubicBezTo>
                  <a:cubicBezTo>
                    <a:pt x="1920486" y="791130"/>
                    <a:pt x="1926523" y="802296"/>
                    <a:pt x="1925002" y="813708"/>
                  </a:cubicBezTo>
                  <a:cubicBezTo>
                    <a:pt x="1917360" y="871025"/>
                    <a:pt x="1911200" y="872750"/>
                    <a:pt x="1884362" y="908534"/>
                  </a:cubicBezTo>
                  <a:cubicBezTo>
                    <a:pt x="1882104" y="915307"/>
                    <a:pt x="1875330" y="922081"/>
                    <a:pt x="1877588" y="928854"/>
                  </a:cubicBezTo>
                  <a:cubicBezTo>
                    <a:pt x="1881313" y="940029"/>
                    <a:pt x="1908933" y="956524"/>
                    <a:pt x="1918228" y="962721"/>
                  </a:cubicBezTo>
                  <a:cubicBezTo>
                    <a:pt x="1911455" y="989814"/>
                    <a:pt x="1904304" y="1016816"/>
                    <a:pt x="1897908" y="1044001"/>
                  </a:cubicBezTo>
                  <a:cubicBezTo>
                    <a:pt x="1892499" y="1066988"/>
                    <a:pt x="1888187" y="1095556"/>
                    <a:pt x="1884362" y="1118508"/>
                  </a:cubicBezTo>
                  <a:cubicBezTo>
                    <a:pt x="1888877" y="1125281"/>
                    <a:pt x="1895569" y="1131031"/>
                    <a:pt x="1897908" y="1138828"/>
                  </a:cubicBezTo>
                  <a:cubicBezTo>
                    <a:pt x="1902495" y="1154120"/>
                    <a:pt x="1898198" y="1171652"/>
                    <a:pt x="1904682" y="1186241"/>
                  </a:cubicBezTo>
                  <a:cubicBezTo>
                    <a:pt x="1907988" y="1193680"/>
                    <a:pt x="1918229" y="1195272"/>
                    <a:pt x="1925002" y="1199788"/>
                  </a:cubicBezTo>
                  <a:cubicBezTo>
                    <a:pt x="1940806" y="1197530"/>
                    <a:pt x="1957123" y="1197601"/>
                    <a:pt x="1972415" y="1193014"/>
                  </a:cubicBezTo>
                  <a:cubicBezTo>
                    <a:pt x="1980212" y="1190675"/>
                    <a:pt x="1984705" y="1178130"/>
                    <a:pt x="1992735" y="1179468"/>
                  </a:cubicBezTo>
                  <a:cubicBezTo>
                    <a:pt x="2002184" y="1181043"/>
                    <a:pt x="2006282" y="1193015"/>
                    <a:pt x="2013055" y="1199788"/>
                  </a:cubicBezTo>
                  <a:cubicBezTo>
                    <a:pt x="2024464" y="1234017"/>
                    <a:pt x="2023082" y="1217121"/>
                    <a:pt x="2006282" y="1267521"/>
                  </a:cubicBezTo>
                  <a:cubicBezTo>
                    <a:pt x="2002437" y="1279056"/>
                    <a:pt x="1997004" y="1290003"/>
                    <a:pt x="1992735" y="1301388"/>
                  </a:cubicBezTo>
                  <a:cubicBezTo>
                    <a:pt x="1990228" y="1308073"/>
                    <a:pt x="1991447" y="1317137"/>
                    <a:pt x="1985962" y="1321708"/>
                  </a:cubicBezTo>
                  <a:cubicBezTo>
                    <a:pt x="1976621" y="1329492"/>
                    <a:pt x="1963891" y="1332305"/>
                    <a:pt x="1952095" y="1335254"/>
                  </a:cubicBezTo>
                  <a:cubicBezTo>
                    <a:pt x="1936622" y="1339122"/>
                    <a:pt x="1853726" y="1347689"/>
                    <a:pt x="1843722" y="1348801"/>
                  </a:cubicBezTo>
                  <a:cubicBezTo>
                    <a:pt x="1588071" y="1343120"/>
                    <a:pt x="1608079" y="1315198"/>
                    <a:pt x="1437322" y="1369121"/>
                  </a:cubicBezTo>
                  <a:cubicBezTo>
                    <a:pt x="1427693" y="1372162"/>
                    <a:pt x="1419259" y="1378152"/>
                    <a:pt x="1410228" y="1382668"/>
                  </a:cubicBezTo>
                  <a:cubicBezTo>
                    <a:pt x="1407970" y="1391699"/>
                    <a:pt x="1409270" y="1402492"/>
                    <a:pt x="1403455" y="1409761"/>
                  </a:cubicBezTo>
                  <a:cubicBezTo>
                    <a:pt x="1398995" y="1415336"/>
                    <a:pt x="1389521" y="1413341"/>
                    <a:pt x="1383135" y="1416534"/>
                  </a:cubicBezTo>
                  <a:cubicBezTo>
                    <a:pt x="1375854" y="1420175"/>
                    <a:pt x="1369069" y="1424869"/>
                    <a:pt x="1362815" y="1430081"/>
                  </a:cubicBezTo>
                  <a:cubicBezTo>
                    <a:pt x="1355456" y="1436213"/>
                    <a:pt x="1349768" y="1444167"/>
                    <a:pt x="1342495" y="1450401"/>
                  </a:cubicBezTo>
                  <a:cubicBezTo>
                    <a:pt x="1333924" y="1457748"/>
                    <a:pt x="1323973" y="1463374"/>
                    <a:pt x="1315402" y="1470721"/>
                  </a:cubicBezTo>
                  <a:cubicBezTo>
                    <a:pt x="1269768" y="1509836"/>
                    <a:pt x="1319673" y="1474647"/>
                    <a:pt x="1274762" y="1504588"/>
                  </a:cubicBezTo>
                  <a:cubicBezTo>
                    <a:pt x="1236380" y="1500072"/>
                    <a:pt x="1198231" y="1492586"/>
                    <a:pt x="1159615" y="1491041"/>
                  </a:cubicBezTo>
                  <a:cubicBezTo>
                    <a:pt x="1087216" y="1488145"/>
                    <a:pt x="1127061" y="1496197"/>
                    <a:pt x="1085108" y="1504588"/>
                  </a:cubicBezTo>
                  <a:cubicBezTo>
                    <a:pt x="1069453" y="1507719"/>
                    <a:pt x="1053474" y="1508934"/>
                    <a:pt x="1037695" y="1511361"/>
                  </a:cubicBezTo>
                  <a:cubicBezTo>
                    <a:pt x="1024121" y="1513449"/>
                    <a:pt x="1010567" y="1515677"/>
                    <a:pt x="997055" y="1518134"/>
                  </a:cubicBezTo>
                  <a:cubicBezTo>
                    <a:pt x="985728" y="1520193"/>
                    <a:pt x="974657" y="1523911"/>
                    <a:pt x="963188" y="1524908"/>
                  </a:cubicBezTo>
                  <a:cubicBezTo>
                    <a:pt x="922638" y="1528434"/>
                    <a:pt x="881908" y="1529423"/>
                    <a:pt x="841268" y="1531681"/>
                  </a:cubicBezTo>
                  <a:cubicBezTo>
                    <a:pt x="798370" y="1520392"/>
                    <a:pt x="750612" y="1520636"/>
                    <a:pt x="712575" y="1497814"/>
                  </a:cubicBezTo>
                  <a:cubicBezTo>
                    <a:pt x="698885" y="1489600"/>
                    <a:pt x="705802" y="1466366"/>
                    <a:pt x="705802" y="1450401"/>
                  </a:cubicBezTo>
                  <a:cubicBezTo>
                    <a:pt x="705802" y="1441686"/>
                    <a:pt x="717448" y="1373751"/>
                    <a:pt x="719348" y="1362348"/>
                  </a:cubicBezTo>
                  <a:cubicBezTo>
                    <a:pt x="715804" y="1298557"/>
                    <a:pt x="717920" y="1256337"/>
                    <a:pt x="705802" y="1199788"/>
                  </a:cubicBezTo>
                  <a:cubicBezTo>
                    <a:pt x="701901" y="1181583"/>
                    <a:pt x="692255" y="1145601"/>
                    <a:pt x="692255" y="1145601"/>
                  </a:cubicBezTo>
                  <a:cubicBezTo>
                    <a:pt x="689509" y="1096177"/>
                    <a:pt x="689312" y="1029287"/>
                    <a:pt x="678708" y="976268"/>
                  </a:cubicBezTo>
                  <a:cubicBezTo>
                    <a:pt x="675057" y="958011"/>
                    <a:pt x="665162" y="922081"/>
                    <a:pt x="665162" y="922081"/>
                  </a:cubicBezTo>
                  <a:cubicBezTo>
                    <a:pt x="676451" y="913050"/>
                    <a:pt x="688148" y="904508"/>
                    <a:pt x="699028" y="894988"/>
                  </a:cubicBezTo>
                  <a:cubicBezTo>
                    <a:pt x="706237" y="888680"/>
                    <a:pt x="710595" y="878558"/>
                    <a:pt x="719348" y="874668"/>
                  </a:cubicBezTo>
                  <a:cubicBezTo>
                    <a:pt x="731898" y="869090"/>
                    <a:pt x="746521" y="870587"/>
                    <a:pt x="759988" y="867894"/>
                  </a:cubicBezTo>
                  <a:cubicBezTo>
                    <a:pt x="769116" y="866068"/>
                    <a:pt x="778131" y="863678"/>
                    <a:pt x="787082" y="861121"/>
                  </a:cubicBezTo>
                  <a:cubicBezTo>
                    <a:pt x="793947" y="859160"/>
                    <a:pt x="800432" y="855897"/>
                    <a:pt x="807402" y="854348"/>
                  </a:cubicBezTo>
                  <a:cubicBezTo>
                    <a:pt x="820809" y="851369"/>
                    <a:pt x="834495" y="849832"/>
                    <a:pt x="848042" y="847574"/>
                  </a:cubicBezTo>
                  <a:cubicBezTo>
                    <a:pt x="857073" y="843059"/>
                    <a:pt x="869266" y="842244"/>
                    <a:pt x="875135" y="834028"/>
                  </a:cubicBezTo>
                  <a:cubicBezTo>
                    <a:pt x="888825" y="814862"/>
                    <a:pt x="884532" y="793701"/>
                    <a:pt x="868362" y="779841"/>
                  </a:cubicBezTo>
                  <a:cubicBezTo>
                    <a:pt x="858366" y="771273"/>
                    <a:pt x="845659" y="766499"/>
                    <a:pt x="834495" y="759521"/>
                  </a:cubicBezTo>
                  <a:cubicBezTo>
                    <a:pt x="827592" y="755206"/>
                    <a:pt x="819931" y="751730"/>
                    <a:pt x="814175" y="745974"/>
                  </a:cubicBezTo>
                  <a:cubicBezTo>
                    <a:pt x="806193" y="737992"/>
                    <a:pt x="801837" y="726863"/>
                    <a:pt x="793855" y="718881"/>
                  </a:cubicBezTo>
                  <a:cubicBezTo>
                    <a:pt x="784280" y="709306"/>
                    <a:pt x="757070" y="697102"/>
                    <a:pt x="746442" y="691788"/>
                  </a:cubicBezTo>
                  <a:cubicBezTo>
                    <a:pt x="703544" y="694046"/>
                    <a:pt x="660588" y="701734"/>
                    <a:pt x="617748" y="698561"/>
                  </a:cubicBezTo>
                  <a:cubicBezTo>
                    <a:pt x="598510" y="697136"/>
                    <a:pt x="582541" y="674790"/>
                    <a:pt x="563562" y="678241"/>
                  </a:cubicBezTo>
                  <a:cubicBezTo>
                    <a:pt x="550609" y="680596"/>
                    <a:pt x="552551" y="702799"/>
                    <a:pt x="543242" y="712108"/>
                  </a:cubicBezTo>
                  <a:cubicBezTo>
                    <a:pt x="538193" y="717157"/>
                    <a:pt x="529695" y="716623"/>
                    <a:pt x="522922" y="718881"/>
                  </a:cubicBezTo>
                  <a:cubicBezTo>
                    <a:pt x="511633" y="714365"/>
                    <a:pt x="500440" y="709603"/>
                    <a:pt x="489055" y="705334"/>
                  </a:cubicBezTo>
                  <a:cubicBezTo>
                    <a:pt x="482370" y="702827"/>
                    <a:pt x="475875" y="698561"/>
                    <a:pt x="468735" y="698561"/>
                  </a:cubicBezTo>
                  <a:cubicBezTo>
                    <a:pt x="457222" y="698561"/>
                    <a:pt x="446157" y="703076"/>
                    <a:pt x="434868" y="705334"/>
                  </a:cubicBezTo>
                  <a:cubicBezTo>
                    <a:pt x="428095" y="712107"/>
                    <a:pt x="422343" y="720086"/>
                    <a:pt x="414548" y="725654"/>
                  </a:cubicBezTo>
                  <a:cubicBezTo>
                    <a:pt x="395475" y="739278"/>
                    <a:pt x="382180" y="740520"/>
                    <a:pt x="360362" y="745974"/>
                  </a:cubicBezTo>
                  <a:cubicBezTo>
                    <a:pt x="359770" y="746270"/>
                    <a:pt x="319593" y="767955"/>
                    <a:pt x="312948" y="766294"/>
                  </a:cubicBezTo>
                  <a:cubicBezTo>
                    <a:pt x="291375" y="760901"/>
                    <a:pt x="272634" y="747459"/>
                    <a:pt x="251988" y="739201"/>
                  </a:cubicBezTo>
                  <a:cubicBezTo>
                    <a:pt x="238730" y="733898"/>
                    <a:pt x="224397" y="731453"/>
                    <a:pt x="211348" y="725654"/>
                  </a:cubicBezTo>
                  <a:cubicBezTo>
                    <a:pt x="203909" y="722348"/>
                    <a:pt x="198510" y="715315"/>
                    <a:pt x="191028" y="712108"/>
                  </a:cubicBezTo>
                  <a:cubicBezTo>
                    <a:pt x="182652" y="708518"/>
                    <a:pt x="136103" y="699768"/>
                    <a:pt x="130068" y="698561"/>
                  </a:cubicBezTo>
                  <a:cubicBezTo>
                    <a:pt x="106313" y="686683"/>
                    <a:pt x="91442" y="682817"/>
                    <a:pt x="75882" y="657921"/>
                  </a:cubicBezTo>
                  <a:cubicBezTo>
                    <a:pt x="70948" y="650027"/>
                    <a:pt x="72377" y="639544"/>
                    <a:pt x="69108" y="630828"/>
                  </a:cubicBezTo>
                  <a:cubicBezTo>
                    <a:pt x="47441" y="573048"/>
                    <a:pt x="62240" y="630496"/>
                    <a:pt x="48788" y="583414"/>
                  </a:cubicBezTo>
                  <a:cubicBezTo>
                    <a:pt x="46231" y="574463"/>
                    <a:pt x="46949" y="564215"/>
                    <a:pt x="42015" y="556321"/>
                  </a:cubicBezTo>
                  <a:cubicBezTo>
                    <a:pt x="11729" y="507863"/>
                    <a:pt x="-883" y="551805"/>
                    <a:pt x="1375" y="536001"/>
                  </a:cubicBez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33">
                <a:latin typeface="Bahnschrift" panose="020B0502040204020203" pitchFamily="34" charset="0"/>
              </a:endParaRPr>
            </a:p>
          </p:txBody>
        </p:sp>
        <p:sp>
          <p:nvSpPr>
            <p:cNvPr id="159" name="Полилиния 54">
              <a:extLst>
                <a:ext uri="{FF2B5EF4-FFF2-40B4-BE49-F238E27FC236}">
                  <a16:creationId xmlns:a16="http://schemas.microsoft.com/office/drawing/2014/main" id="{B66C4DCF-C1FB-2525-C474-BCD3791A3707}"/>
                </a:ext>
              </a:extLst>
            </p:cNvPr>
            <p:cNvSpPr/>
            <p:nvPr/>
          </p:nvSpPr>
          <p:spPr>
            <a:xfrm>
              <a:off x="3286131" y="1470915"/>
              <a:ext cx="1639347" cy="934289"/>
            </a:xfrm>
            <a:custGeom>
              <a:avLst/>
              <a:gdLst>
                <a:gd name="connsiteX0" fmla="*/ 861646 w 2074984"/>
                <a:gd name="connsiteY0" fmla="*/ 967154 h 1182565"/>
                <a:gd name="connsiteX1" fmla="*/ 1085850 w 2074984"/>
                <a:gd name="connsiteY1" fmla="*/ 1173773 h 1182565"/>
                <a:gd name="connsiteX2" fmla="*/ 1169376 w 2074984"/>
                <a:gd name="connsiteY2" fmla="*/ 1160585 h 1182565"/>
                <a:gd name="connsiteX3" fmla="*/ 1200150 w 2074984"/>
                <a:gd name="connsiteY3" fmla="*/ 1182565 h 1182565"/>
                <a:gd name="connsiteX4" fmla="*/ 1516673 w 2074984"/>
                <a:gd name="connsiteY4" fmla="*/ 888023 h 1182565"/>
                <a:gd name="connsiteX5" fmla="*/ 1705707 w 2074984"/>
                <a:gd name="connsiteY5" fmla="*/ 747346 h 1182565"/>
                <a:gd name="connsiteX6" fmla="*/ 1903534 w 2074984"/>
                <a:gd name="connsiteY6" fmla="*/ 672612 h 1182565"/>
                <a:gd name="connsiteX7" fmla="*/ 1960684 w 2074984"/>
                <a:gd name="connsiteY7" fmla="*/ 615462 h 1182565"/>
                <a:gd name="connsiteX8" fmla="*/ 2074984 w 2074984"/>
                <a:gd name="connsiteY8" fmla="*/ 531935 h 1182565"/>
                <a:gd name="connsiteX9" fmla="*/ 2026626 w 2074984"/>
                <a:gd name="connsiteY9" fmla="*/ 382465 h 1182565"/>
                <a:gd name="connsiteX10" fmla="*/ 2044211 w 2074984"/>
                <a:gd name="connsiteY10" fmla="*/ 211015 h 1182565"/>
                <a:gd name="connsiteX11" fmla="*/ 1973873 w 2074984"/>
                <a:gd name="connsiteY11" fmla="*/ 87923 h 1182565"/>
                <a:gd name="connsiteX12" fmla="*/ 1723292 w 2074984"/>
                <a:gd name="connsiteY12" fmla="*/ 0 h 1182565"/>
                <a:gd name="connsiteX13" fmla="*/ 1661746 w 2074984"/>
                <a:gd name="connsiteY13" fmla="*/ 0 h 1182565"/>
                <a:gd name="connsiteX14" fmla="*/ 1644161 w 2074984"/>
                <a:gd name="connsiteY14" fmla="*/ 136281 h 1182565"/>
                <a:gd name="connsiteX15" fmla="*/ 1534257 w 2074984"/>
                <a:gd name="connsiteY15" fmla="*/ 211015 h 1182565"/>
                <a:gd name="connsiteX16" fmla="*/ 1402373 w 2074984"/>
                <a:gd name="connsiteY16" fmla="*/ 197827 h 1182565"/>
                <a:gd name="connsiteX17" fmla="*/ 1340826 w 2074984"/>
                <a:gd name="connsiteY17" fmla="*/ 224204 h 1182565"/>
                <a:gd name="connsiteX18" fmla="*/ 1305657 w 2074984"/>
                <a:gd name="connsiteY18" fmla="*/ 316523 h 1182565"/>
                <a:gd name="connsiteX19" fmla="*/ 1244111 w 2074984"/>
                <a:gd name="connsiteY19" fmla="*/ 250581 h 1182565"/>
                <a:gd name="connsiteX20" fmla="*/ 1164980 w 2074984"/>
                <a:gd name="connsiteY20" fmla="*/ 189035 h 1182565"/>
                <a:gd name="connsiteX21" fmla="*/ 1081453 w 2074984"/>
                <a:gd name="connsiteY21" fmla="*/ 241788 h 1182565"/>
                <a:gd name="connsiteX22" fmla="*/ 1046284 w 2074984"/>
                <a:gd name="connsiteY22" fmla="*/ 285750 h 1182565"/>
                <a:gd name="connsiteX23" fmla="*/ 975946 w 2074984"/>
                <a:gd name="connsiteY23" fmla="*/ 303335 h 1182565"/>
                <a:gd name="connsiteX24" fmla="*/ 953965 w 2074984"/>
                <a:gd name="connsiteY24" fmla="*/ 232996 h 1182565"/>
                <a:gd name="connsiteX25" fmla="*/ 844061 w 2074984"/>
                <a:gd name="connsiteY25" fmla="*/ 162658 h 1182565"/>
                <a:gd name="connsiteX26" fmla="*/ 690196 w 2074984"/>
                <a:gd name="connsiteY26" fmla="*/ 281354 h 1182565"/>
                <a:gd name="connsiteX27" fmla="*/ 659423 w 2074984"/>
                <a:gd name="connsiteY27" fmla="*/ 373673 h 1182565"/>
                <a:gd name="connsiteX28" fmla="*/ 553915 w 2074984"/>
                <a:gd name="connsiteY28" fmla="*/ 347296 h 1182565"/>
                <a:gd name="connsiteX29" fmla="*/ 527538 w 2074984"/>
                <a:gd name="connsiteY29" fmla="*/ 382465 h 1182565"/>
                <a:gd name="connsiteX30" fmla="*/ 246184 w 2074984"/>
                <a:gd name="connsiteY30" fmla="*/ 316523 h 1182565"/>
                <a:gd name="connsiteX31" fmla="*/ 0 w 2074984"/>
                <a:gd name="connsiteY31" fmla="*/ 408842 h 1182565"/>
                <a:gd name="connsiteX32" fmla="*/ 61546 w 2074984"/>
                <a:gd name="connsiteY32" fmla="*/ 619858 h 1182565"/>
                <a:gd name="connsiteX33" fmla="*/ 70338 w 2074984"/>
                <a:gd name="connsiteY33" fmla="*/ 791308 h 1182565"/>
                <a:gd name="connsiteX34" fmla="*/ 70338 w 2074984"/>
                <a:gd name="connsiteY34" fmla="*/ 791308 h 1182565"/>
                <a:gd name="connsiteX35" fmla="*/ 48357 w 2074984"/>
                <a:gd name="connsiteY35" fmla="*/ 905608 h 1182565"/>
                <a:gd name="connsiteX36" fmla="*/ 246184 w 2074984"/>
                <a:gd name="connsiteY36" fmla="*/ 936381 h 1182565"/>
                <a:gd name="connsiteX37" fmla="*/ 347296 w 2074984"/>
                <a:gd name="connsiteY37" fmla="*/ 945173 h 1182565"/>
                <a:gd name="connsiteX38" fmla="*/ 413238 w 2074984"/>
                <a:gd name="connsiteY38" fmla="*/ 980342 h 1182565"/>
                <a:gd name="connsiteX39" fmla="*/ 505557 w 2074984"/>
                <a:gd name="connsiteY39" fmla="*/ 1006719 h 1182565"/>
                <a:gd name="connsiteX40" fmla="*/ 646234 w 2074984"/>
                <a:gd name="connsiteY40" fmla="*/ 1041888 h 1182565"/>
                <a:gd name="connsiteX41" fmla="*/ 738553 w 2074984"/>
                <a:gd name="connsiteY41" fmla="*/ 1072662 h 1182565"/>
                <a:gd name="connsiteX42" fmla="*/ 861646 w 2074984"/>
                <a:gd name="connsiteY42" fmla="*/ 967154 h 118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4984" h="1182565">
                  <a:moveTo>
                    <a:pt x="861646" y="967154"/>
                  </a:moveTo>
                  <a:lnTo>
                    <a:pt x="1085850" y="1173773"/>
                  </a:lnTo>
                  <a:lnTo>
                    <a:pt x="1169376" y="1160585"/>
                  </a:lnTo>
                  <a:lnTo>
                    <a:pt x="1200150" y="1182565"/>
                  </a:lnTo>
                  <a:lnTo>
                    <a:pt x="1516673" y="888023"/>
                  </a:lnTo>
                  <a:lnTo>
                    <a:pt x="1705707" y="747346"/>
                  </a:lnTo>
                  <a:lnTo>
                    <a:pt x="1903534" y="672612"/>
                  </a:lnTo>
                  <a:lnTo>
                    <a:pt x="1960684" y="615462"/>
                  </a:lnTo>
                  <a:lnTo>
                    <a:pt x="2074984" y="531935"/>
                  </a:lnTo>
                  <a:lnTo>
                    <a:pt x="2026626" y="382465"/>
                  </a:lnTo>
                  <a:lnTo>
                    <a:pt x="2044211" y="211015"/>
                  </a:lnTo>
                  <a:lnTo>
                    <a:pt x="1973873" y="87923"/>
                  </a:lnTo>
                  <a:lnTo>
                    <a:pt x="1723292" y="0"/>
                  </a:lnTo>
                  <a:lnTo>
                    <a:pt x="1661746" y="0"/>
                  </a:lnTo>
                  <a:lnTo>
                    <a:pt x="1644161" y="136281"/>
                  </a:lnTo>
                  <a:lnTo>
                    <a:pt x="1534257" y="211015"/>
                  </a:lnTo>
                  <a:lnTo>
                    <a:pt x="1402373" y="197827"/>
                  </a:lnTo>
                  <a:lnTo>
                    <a:pt x="1340826" y="224204"/>
                  </a:lnTo>
                  <a:lnTo>
                    <a:pt x="1305657" y="316523"/>
                  </a:lnTo>
                  <a:lnTo>
                    <a:pt x="1244111" y="250581"/>
                  </a:lnTo>
                  <a:lnTo>
                    <a:pt x="1164980" y="189035"/>
                  </a:lnTo>
                  <a:lnTo>
                    <a:pt x="1081453" y="241788"/>
                  </a:lnTo>
                  <a:lnTo>
                    <a:pt x="1046284" y="285750"/>
                  </a:lnTo>
                  <a:lnTo>
                    <a:pt x="975946" y="303335"/>
                  </a:lnTo>
                  <a:lnTo>
                    <a:pt x="953965" y="232996"/>
                  </a:lnTo>
                  <a:lnTo>
                    <a:pt x="844061" y="162658"/>
                  </a:lnTo>
                  <a:lnTo>
                    <a:pt x="690196" y="281354"/>
                  </a:lnTo>
                  <a:lnTo>
                    <a:pt x="659423" y="373673"/>
                  </a:lnTo>
                  <a:lnTo>
                    <a:pt x="553915" y="347296"/>
                  </a:lnTo>
                  <a:lnTo>
                    <a:pt x="527538" y="382465"/>
                  </a:lnTo>
                  <a:lnTo>
                    <a:pt x="246184" y="316523"/>
                  </a:lnTo>
                  <a:lnTo>
                    <a:pt x="0" y="408842"/>
                  </a:lnTo>
                  <a:lnTo>
                    <a:pt x="61546" y="619858"/>
                  </a:lnTo>
                  <a:lnTo>
                    <a:pt x="70338" y="791308"/>
                  </a:lnTo>
                  <a:lnTo>
                    <a:pt x="70338" y="791308"/>
                  </a:lnTo>
                  <a:lnTo>
                    <a:pt x="48357" y="905608"/>
                  </a:lnTo>
                  <a:lnTo>
                    <a:pt x="246184" y="936381"/>
                  </a:lnTo>
                  <a:lnTo>
                    <a:pt x="347296" y="945173"/>
                  </a:lnTo>
                  <a:lnTo>
                    <a:pt x="413238" y="980342"/>
                  </a:lnTo>
                  <a:lnTo>
                    <a:pt x="505557" y="1006719"/>
                  </a:lnTo>
                  <a:lnTo>
                    <a:pt x="646234" y="1041888"/>
                  </a:lnTo>
                  <a:lnTo>
                    <a:pt x="738553" y="1072662"/>
                  </a:lnTo>
                  <a:lnTo>
                    <a:pt x="861646" y="967154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66" name="Полилиния 57">
              <a:extLst>
                <a:ext uri="{FF2B5EF4-FFF2-40B4-BE49-F238E27FC236}">
                  <a16:creationId xmlns:a16="http://schemas.microsoft.com/office/drawing/2014/main" id="{F22FEAED-9E4E-2668-5C15-27FDD15D6E15}"/>
                </a:ext>
              </a:extLst>
            </p:cNvPr>
            <p:cNvSpPr/>
            <p:nvPr/>
          </p:nvSpPr>
          <p:spPr>
            <a:xfrm>
              <a:off x="2420257" y="973002"/>
              <a:ext cx="1437902" cy="2024872"/>
            </a:xfrm>
            <a:custGeom>
              <a:avLst/>
              <a:gdLst>
                <a:gd name="connsiteX0" fmla="*/ 945173 w 1820007"/>
                <a:gd name="connsiteY0" fmla="*/ 2562958 h 2562958"/>
                <a:gd name="connsiteX1" fmla="*/ 1059473 w 1820007"/>
                <a:gd name="connsiteY1" fmla="*/ 2483827 h 2562958"/>
                <a:gd name="connsiteX2" fmla="*/ 1103434 w 1820007"/>
                <a:gd name="connsiteY2" fmla="*/ 2290396 h 2562958"/>
                <a:gd name="connsiteX3" fmla="*/ 1257300 w 1820007"/>
                <a:gd name="connsiteY3" fmla="*/ 2312377 h 2562958"/>
                <a:gd name="connsiteX4" fmla="*/ 1349619 w 1820007"/>
                <a:gd name="connsiteY4" fmla="*/ 2246435 h 2562958"/>
                <a:gd name="connsiteX5" fmla="*/ 1437542 w 1820007"/>
                <a:gd name="connsiteY5" fmla="*/ 2228850 h 2562958"/>
                <a:gd name="connsiteX6" fmla="*/ 1543050 w 1820007"/>
                <a:gd name="connsiteY6" fmla="*/ 2048608 h 2562958"/>
                <a:gd name="connsiteX7" fmla="*/ 1617784 w 1820007"/>
                <a:gd name="connsiteY7" fmla="*/ 1934308 h 2562958"/>
                <a:gd name="connsiteX8" fmla="*/ 1644161 w 1820007"/>
                <a:gd name="connsiteY8" fmla="*/ 1841988 h 2562958"/>
                <a:gd name="connsiteX9" fmla="*/ 1820007 w 1820007"/>
                <a:gd name="connsiteY9" fmla="*/ 1714500 h 2562958"/>
                <a:gd name="connsiteX10" fmla="*/ 1573823 w 1820007"/>
                <a:gd name="connsiteY10" fmla="*/ 1639765 h 2562958"/>
                <a:gd name="connsiteX11" fmla="*/ 1415561 w 1820007"/>
                <a:gd name="connsiteY11" fmla="*/ 1569427 h 2562958"/>
                <a:gd name="connsiteX12" fmla="*/ 1204546 w 1820007"/>
                <a:gd name="connsiteY12" fmla="*/ 1538654 h 2562958"/>
                <a:gd name="connsiteX13" fmla="*/ 1112226 w 1820007"/>
                <a:gd name="connsiteY13" fmla="*/ 1543050 h 2562958"/>
                <a:gd name="connsiteX14" fmla="*/ 1143000 w 1820007"/>
                <a:gd name="connsiteY14" fmla="*/ 1472712 h 2562958"/>
                <a:gd name="connsiteX15" fmla="*/ 1169376 w 1820007"/>
                <a:gd name="connsiteY15" fmla="*/ 1336431 h 2562958"/>
                <a:gd name="connsiteX16" fmla="*/ 1143000 w 1820007"/>
                <a:gd name="connsiteY16" fmla="*/ 1217735 h 2562958"/>
                <a:gd name="connsiteX17" fmla="*/ 1094642 w 1820007"/>
                <a:gd name="connsiteY17" fmla="*/ 1041888 h 2562958"/>
                <a:gd name="connsiteX18" fmla="*/ 1340826 w 1820007"/>
                <a:gd name="connsiteY18" fmla="*/ 962758 h 2562958"/>
                <a:gd name="connsiteX19" fmla="*/ 1371600 w 1820007"/>
                <a:gd name="connsiteY19" fmla="*/ 720969 h 2562958"/>
                <a:gd name="connsiteX20" fmla="*/ 1415561 w 1820007"/>
                <a:gd name="connsiteY20" fmla="*/ 655027 h 2562958"/>
                <a:gd name="connsiteX21" fmla="*/ 1345223 w 1820007"/>
                <a:gd name="connsiteY21" fmla="*/ 294542 h 2562958"/>
                <a:gd name="connsiteX22" fmla="*/ 1397976 w 1820007"/>
                <a:gd name="connsiteY22" fmla="*/ 237392 h 2562958"/>
                <a:gd name="connsiteX23" fmla="*/ 1367203 w 1820007"/>
                <a:gd name="connsiteY23" fmla="*/ 0 h 2562958"/>
                <a:gd name="connsiteX24" fmla="*/ 1151792 w 1820007"/>
                <a:gd name="connsiteY24" fmla="*/ 39565 h 2562958"/>
                <a:gd name="connsiteX25" fmla="*/ 1081453 w 1820007"/>
                <a:gd name="connsiteY25" fmla="*/ 87923 h 2562958"/>
                <a:gd name="connsiteX26" fmla="*/ 584688 w 1820007"/>
                <a:gd name="connsiteY26" fmla="*/ 254977 h 2562958"/>
                <a:gd name="connsiteX27" fmla="*/ 430823 w 1820007"/>
                <a:gd name="connsiteY27" fmla="*/ 215412 h 2562958"/>
                <a:gd name="connsiteX28" fmla="*/ 272561 w 1820007"/>
                <a:gd name="connsiteY28" fmla="*/ 250581 h 2562958"/>
                <a:gd name="connsiteX29" fmla="*/ 228600 w 1820007"/>
                <a:gd name="connsiteY29" fmla="*/ 298938 h 2562958"/>
                <a:gd name="connsiteX30" fmla="*/ 224203 w 1820007"/>
                <a:gd name="connsiteY30" fmla="*/ 457200 h 2562958"/>
                <a:gd name="connsiteX31" fmla="*/ 263769 w 1820007"/>
                <a:gd name="connsiteY31" fmla="*/ 514350 h 2562958"/>
                <a:gd name="connsiteX32" fmla="*/ 276957 w 1820007"/>
                <a:gd name="connsiteY32" fmla="*/ 602273 h 2562958"/>
                <a:gd name="connsiteX33" fmla="*/ 369276 w 1820007"/>
                <a:gd name="connsiteY33" fmla="*/ 655027 h 2562958"/>
                <a:gd name="connsiteX34" fmla="*/ 298938 w 1820007"/>
                <a:gd name="connsiteY34" fmla="*/ 668215 h 2562958"/>
                <a:gd name="connsiteX35" fmla="*/ 167053 w 1820007"/>
                <a:gd name="connsiteY35" fmla="*/ 773723 h 2562958"/>
                <a:gd name="connsiteX36" fmla="*/ 215411 w 1820007"/>
                <a:gd name="connsiteY36" fmla="*/ 962758 h 2562958"/>
                <a:gd name="connsiteX37" fmla="*/ 136280 w 1820007"/>
                <a:gd name="connsiteY37" fmla="*/ 1015512 h 2562958"/>
                <a:gd name="connsiteX38" fmla="*/ 17584 w 1820007"/>
                <a:gd name="connsiteY38" fmla="*/ 1046285 h 2562958"/>
                <a:gd name="connsiteX39" fmla="*/ 0 w 1820007"/>
                <a:gd name="connsiteY39" fmla="*/ 1121019 h 2562958"/>
                <a:gd name="connsiteX40" fmla="*/ 127488 w 1820007"/>
                <a:gd name="connsiteY40" fmla="*/ 1252904 h 2562958"/>
                <a:gd name="connsiteX41" fmla="*/ 338503 w 1820007"/>
                <a:gd name="connsiteY41" fmla="*/ 1389185 h 2562958"/>
                <a:gd name="connsiteX42" fmla="*/ 540726 w 1820007"/>
                <a:gd name="connsiteY42" fmla="*/ 1507881 h 2562958"/>
                <a:gd name="connsiteX43" fmla="*/ 663819 w 1820007"/>
                <a:gd name="connsiteY43" fmla="*/ 1872762 h 2562958"/>
                <a:gd name="connsiteX44" fmla="*/ 545123 w 1820007"/>
                <a:gd name="connsiteY44" fmla="*/ 2039815 h 2562958"/>
                <a:gd name="connsiteX45" fmla="*/ 597876 w 1820007"/>
                <a:gd name="connsiteY45" fmla="*/ 2180492 h 2562958"/>
                <a:gd name="connsiteX46" fmla="*/ 716573 w 1820007"/>
                <a:gd name="connsiteY46" fmla="*/ 2369527 h 2562958"/>
                <a:gd name="connsiteX47" fmla="*/ 866042 w 1820007"/>
                <a:gd name="connsiteY47" fmla="*/ 2457450 h 2562958"/>
                <a:gd name="connsiteX48" fmla="*/ 945173 w 1820007"/>
                <a:gd name="connsiteY48" fmla="*/ 2562958 h 25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20007" h="2562958">
                  <a:moveTo>
                    <a:pt x="945173" y="2562958"/>
                  </a:moveTo>
                  <a:lnTo>
                    <a:pt x="1059473" y="2483827"/>
                  </a:lnTo>
                  <a:lnTo>
                    <a:pt x="1103434" y="2290396"/>
                  </a:lnTo>
                  <a:lnTo>
                    <a:pt x="1257300" y="2312377"/>
                  </a:lnTo>
                  <a:lnTo>
                    <a:pt x="1349619" y="2246435"/>
                  </a:lnTo>
                  <a:lnTo>
                    <a:pt x="1437542" y="2228850"/>
                  </a:lnTo>
                  <a:lnTo>
                    <a:pt x="1543050" y="2048608"/>
                  </a:lnTo>
                  <a:lnTo>
                    <a:pt x="1617784" y="1934308"/>
                  </a:lnTo>
                  <a:lnTo>
                    <a:pt x="1644161" y="1841988"/>
                  </a:lnTo>
                  <a:lnTo>
                    <a:pt x="1820007" y="1714500"/>
                  </a:lnTo>
                  <a:lnTo>
                    <a:pt x="1573823" y="1639765"/>
                  </a:lnTo>
                  <a:lnTo>
                    <a:pt x="1415561" y="1569427"/>
                  </a:lnTo>
                  <a:lnTo>
                    <a:pt x="1204546" y="1538654"/>
                  </a:lnTo>
                  <a:lnTo>
                    <a:pt x="1112226" y="1543050"/>
                  </a:lnTo>
                  <a:lnTo>
                    <a:pt x="1143000" y="1472712"/>
                  </a:lnTo>
                  <a:lnTo>
                    <a:pt x="1169376" y="1336431"/>
                  </a:lnTo>
                  <a:lnTo>
                    <a:pt x="1143000" y="1217735"/>
                  </a:lnTo>
                  <a:lnTo>
                    <a:pt x="1094642" y="1041888"/>
                  </a:lnTo>
                  <a:lnTo>
                    <a:pt x="1340826" y="962758"/>
                  </a:lnTo>
                  <a:lnTo>
                    <a:pt x="1371600" y="720969"/>
                  </a:lnTo>
                  <a:lnTo>
                    <a:pt x="1415561" y="655027"/>
                  </a:lnTo>
                  <a:lnTo>
                    <a:pt x="1345223" y="294542"/>
                  </a:lnTo>
                  <a:lnTo>
                    <a:pt x="1397976" y="237392"/>
                  </a:lnTo>
                  <a:lnTo>
                    <a:pt x="1367203" y="0"/>
                  </a:lnTo>
                  <a:lnTo>
                    <a:pt x="1151792" y="39565"/>
                  </a:lnTo>
                  <a:lnTo>
                    <a:pt x="1081453" y="87923"/>
                  </a:lnTo>
                  <a:lnTo>
                    <a:pt x="584688" y="254977"/>
                  </a:lnTo>
                  <a:lnTo>
                    <a:pt x="430823" y="215412"/>
                  </a:lnTo>
                  <a:lnTo>
                    <a:pt x="272561" y="250581"/>
                  </a:lnTo>
                  <a:lnTo>
                    <a:pt x="228600" y="298938"/>
                  </a:lnTo>
                  <a:lnTo>
                    <a:pt x="224203" y="457200"/>
                  </a:lnTo>
                  <a:lnTo>
                    <a:pt x="263769" y="514350"/>
                  </a:lnTo>
                  <a:lnTo>
                    <a:pt x="276957" y="602273"/>
                  </a:lnTo>
                  <a:lnTo>
                    <a:pt x="369276" y="655027"/>
                  </a:lnTo>
                  <a:lnTo>
                    <a:pt x="298938" y="668215"/>
                  </a:lnTo>
                  <a:lnTo>
                    <a:pt x="167053" y="773723"/>
                  </a:lnTo>
                  <a:lnTo>
                    <a:pt x="215411" y="962758"/>
                  </a:lnTo>
                  <a:lnTo>
                    <a:pt x="136280" y="1015512"/>
                  </a:lnTo>
                  <a:lnTo>
                    <a:pt x="17584" y="1046285"/>
                  </a:lnTo>
                  <a:lnTo>
                    <a:pt x="0" y="1121019"/>
                  </a:lnTo>
                  <a:lnTo>
                    <a:pt x="127488" y="1252904"/>
                  </a:lnTo>
                  <a:lnTo>
                    <a:pt x="338503" y="1389185"/>
                  </a:lnTo>
                  <a:lnTo>
                    <a:pt x="540726" y="1507881"/>
                  </a:lnTo>
                  <a:lnTo>
                    <a:pt x="663819" y="1872762"/>
                  </a:lnTo>
                  <a:lnTo>
                    <a:pt x="545123" y="2039815"/>
                  </a:lnTo>
                  <a:lnTo>
                    <a:pt x="597876" y="2180492"/>
                  </a:lnTo>
                  <a:lnTo>
                    <a:pt x="716573" y="2369527"/>
                  </a:lnTo>
                  <a:lnTo>
                    <a:pt x="866042" y="2457450"/>
                  </a:lnTo>
                  <a:lnTo>
                    <a:pt x="945173" y="2562958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67" name="Полилиния 58">
              <a:extLst>
                <a:ext uri="{FF2B5EF4-FFF2-40B4-BE49-F238E27FC236}">
                  <a16:creationId xmlns:a16="http://schemas.microsoft.com/office/drawing/2014/main" id="{D38E67B1-86B0-F08C-F9CF-847C0437056B}"/>
                </a:ext>
              </a:extLst>
            </p:cNvPr>
            <p:cNvSpPr/>
            <p:nvPr/>
          </p:nvSpPr>
          <p:spPr>
            <a:xfrm>
              <a:off x="3477760" y="699542"/>
              <a:ext cx="1371912" cy="1080163"/>
            </a:xfrm>
            <a:custGeom>
              <a:avLst/>
              <a:gdLst>
                <a:gd name="connsiteX0" fmla="*/ 17585 w 1736481"/>
                <a:gd name="connsiteY0" fmla="*/ 351692 h 1367204"/>
                <a:gd name="connsiteX1" fmla="*/ 52754 w 1736481"/>
                <a:gd name="connsiteY1" fmla="*/ 615461 h 1367204"/>
                <a:gd name="connsiteX2" fmla="*/ 8793 w 1736481"/>
                <a:gd name="connsiteY2" fmla="*/ 659423 h 1367204"/>
                <a:gd name="connsiteX3" fmla="*/ 65943 w 1736481"/>
                <a:gd name="connsiteY3" fmla="*/ 1011115 h 1367204"/>
                <a:gd name="connsiteX4" fmla="*/ 21981 w 1736481"/>
                <a:gd name="connsiteY4" fmla="*/ 1059473 h 1367204"/>
                <a:gd name="connsiteX5" fmla="*/ 0 w 1736481"/>
                <a:gd name="connsiteY5" fmla="*/ 1301261 h 1367204"/>
                <a:gd name="connsiteX6" fmla="*/ 285750 w 1736481"/>
                <a:gd name="connsiteY6" fmla="*/ 1367204 h 1367204"/>
                <a:gd name="connsiteX7" fmla="*/ 307731 w 1736481"/>
                <a:gd name="connsiteY7" fmla="*/ 1318846 h 1367204"/>
                <a:gd name="connsiteX8" fmla="*/ 404446 w 1736481"/>
                <a:gd name="connsiteY8" fmla="*/ 1349619 h 1367204"/>
                <a:gd name="connsiteX9" fmla="*/ 435220 w 1736481"/>
                <a:gd name="connsiteY9" fmla="*/ 1270488 h 1367204"/>
                <a:gd name="connsiteX10" fmla="*/ 597877 w 1736481"/>
                <a:gd name="connsiteY10" fmla="*/ 1134208 h 1367204"/>
                <a:gd name="connsiteX11" fmla="*/ 716573 w 1736481"/>
                <a:gd name="connsiteY11" fmla="*/ 1217734 h 1367204"/>
                <a:gd name="connsiteX12" fmla="*/ 756139 w 1736481"/>
                <a:gd name="connsiteY12" fmla="*/ 1279281 h 1367204"/>
                <a:gd name="connsiteX13" fmla="*/ 835270 w 1736481"/>
                <a:gd name="connsiteY13" fmla="*/ 1235319 h 1367204"/>
                <a:gd name="connsiteX14" fmla="*/ 896816 w 1736481"/>
                <a:gd name="connsiteY14" fmla="*/ 1160584 h 1367204"/>
                <a:gd name="connsiteX15" fmla="*/ 1006720 w 1736481"/>
                <a:gd name="connsiteY15" fmla="*/ 1222131 h 1367204"/>
                <a:gd name="connsiteX16" fmla="*/ 1041889 w 1736481"/>
                <a:gd name="connsiteY16" fmla="*/ 1301261 h 1367204"/>
                <a:gd name="connsiteX17" fmla="*/ 1081454 w 1736481"/>
                <a:gd name="connsiteY17" fmla="*/ 1217734 h 1367204"/>
                <a:gd name="connsiteX18" fmla="*/ 1164981 w 1736481"/>
                <a:gd name="connsiteY18" fmla="*/ 1164981 h 1367204"/>
                <a:gd name="connsiteX19" fmla="*/ 1283677 w 1736481"/>
                <a:gd name="connsiteY19" fmla="*/ 1186961 h 1367204"/>
                <a:gd name="connsiteX20" fmla="*/ 1393581 w 1736481"/>
                <a:gd name="connsiteY20" fmla="*/ 1112227 h 1367204"/>
                <a:gd name="connsiteX21" fmla="*/ 1433146 w 1736481"/>
                <a:gd name="connsiteY21" fmla="*/ 975946 h 1367204"/>
                <a:gd name="connsiteX22" fmla="*/ 1472712 w 1736481"/>
                <a:gd name="connsiteY22" fmla="*/ 967154 h 1367204"/>
                <a:gd name="connsiteX23" fmla="*/ 1718896 w 1736481"/>
                <a:gd name="connsiteY23" fmla="*/ 1063869 h 1367204"/>
                <a:gd name="connsiteX24" fmla="*/ 1736481 w 1736481"/>
                <a:gd name="connsiteY24" fmla="*/ 967154 h 1367204"/>
                <a:gd name="connsiteX25" fmla="*/ 1652954 w 1736481"/>
                <a:gd name="connsiteY25" fmla="*/ 910004 h 1367204"/>
                <a:gd name="connsiteX26" fmla="*/ 1674935 w 1736481"/>
                <a:gd name="connsiteY26" fmla="*/ 857250 h 1367204"/>
                <a:gd name="connsiteX27" fmla="*/ 1608993 w 1736481"/>
                <a:gd name="connsiteY27" fmla="*/ 681404 h 1367204"/>
                <a:gd name="connsiteX28" fmla="*/ 1582616 w 1736481"/>
                <a:gd name="connsiteY28" fmla="*/ 668215 h 1367204"/>
                <a:gd name="connsiteX29" fmla="*/ 1630973 w 1736481"/>
                <a:gd name="connsiteY29" fmla="*/ 602273 h 1367204"/>
                <a:gd name="connsiteX30" fmla="*/ 1710104 w 1736481"/>
                <a:gd name="connsiteY30" fmla="*/ 567104 h 1367204"/>
                <a:gd name="connsiteX31" fmla="*/ 1696916 w 1736481"/>
                <a:gd name="connsiteY31" fmla="*/ 448408 h 1367204"/>
                <a:gd name="connsiteX32" fmla="*/ 1543050 w 1736481"/>
                <a:gd name="connsiteY32" fmla="*/ 461596 h 1367204"/>
                <a:gd name="connsiteX33" fmla="*/ 1463920 w 1736481"/>
                <a:gd name="connsiteY33" fmla="*/ 400050 h 1367204"/>
                <a:gd name="connsiteX34" fmla="*/ 1239716 w 1736481"/>
                <a:gd name="connsiteY34" fmla="*/ 316523 h 1367204"/>
                <a:gd name="connsiteX35" fmla="*/ 1164981 w 1736481"/>
                <a:gd name="connsiteY35" fmla="*/ 509954 h 1367204"/>
                <a:gd name="connsiteX36" fmla="*/ 1103435 w 1736481"/>
                <a:gd name="connsiteY36" fmla="*/ 509954 h 1367204"/>
                <a:gd name="connsiteX37" fmla="*/ 1103435 w 1736481"/>
                <a:gd name="connsiteY37" fmla="*/ 496765 h 1367204"/>
                <a:gd name="connsiteX38" fmla="*/ 1138604 w 1736481"/>
                <a:gd name="connsiteY38" fmla="*/ 347296 h 1367204"/>
                <a:gd name="connsiteX39" fmla="*/ 1125416 w 1736481"/>
                <a:gd name="connsiteY39" fmla="*/ 285750 h 1367204"/>
                <a:gd name="connsiteX40" fmla="*/ 1081454 w 1736481"/>
                <a:gd name="connsiteY40" fmla="*/ 250581 h 1367204"/>
                <a:gd name="connsiteX41" fmla="*/ 1055077 w 1736481"/>
                <a:gd name="connsiteY41" fmla="*/ 92319 h 1367204"/>
                <a:gd name="connsiteX42" fmla="*/ 975946 w 1736481"/>
                <a:gd name="connsiteY42" fmla="*/ 17584 h 1367204"/>
                <a:gd name="connsiteX43" fmla="*/ 848458 w 1736481"/>
                <a:gd name="connsiteY43" fmla="*/ 92319 h 1367204"/>
                <a:gd name="connsiteX44" fmla="*/ 773723 w 1736481"/>
                <a:gd name="connsiteY44" fmla="*/ 35169 h 1367204"/>
                <a:gd name="connsiteX45" fmla="*/ 606670 w 1736481"/>
                <a:gd name="connsiteY45" fmla="*/ 0 h 1367204"/>
                <a:gd name="connsiteX46" fmla="*/ 518746 w 1736481"/>
                <a:gd name="connsiteY46" fmla="*/ 74734 h 1367204"/>
                <a:gd name="connsiteX47" fmla="*/ 417635 w 1736481"/>
                <a:gd name="connsiteY47" fmla="*/ 101111 h 1367204"/>
                <a:gd name="connsiteX48" fmla="*/ 413239 w 1736481"/>
                <a:gd name="connsiteY48" fmla="*/ 219808 h 1367204"/>
                <a:gd name="connsiteX49" fmla="*/ 263770 w 1736481"/>
                <a:gd name="connsiteY49" fmla="*/ 285750 h 1367204"/>
                <a:gd name="connsiteX50" fmla="*/ 131885 w 1736481"/>
                <a:gd name="connsiteY50" fmla="*/ 320919 h 1367204"/>
                <a:gd name="connsiteX51" fmla="*/ 17585 w 1736481"/>
                <a:gd name="connsiteY51" fmla="*/ 351692 h 13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36481" h="1367204">
                  <a:moveTo>
                    <a:pt x="17585" y="351692"/>
                  </a:moveTo>
                  <a:lnTo>
                    <a:pt x="52754" y="615461"/>
                  </a:lnTo>
                  <a:lnTo>
                    <a:pt x="8793" y="659423"/>
                  </a:lnTo>
                  <a:lnTo>
                    <a:pt x="65943" y="1011115"/>
                  </a:lnTo>
                  <a:lnTo>
                    <a:pt x="21981" y="1059473"/>
                  </a:lnTo>
                  <a:lnTo>
                    <a:pt x="0" y="1301261"/>
                  </a:lnTo>
                  <a:lnTo>
                    <a:pt x="285750" y="1367204"/>
                  </a:lnTo>
                  <a:lnTo>
                    <a:pt x="307731" y="1318846"/>
                  </a:lnTo>
                  <a:lnTo>
                    <a:pt x="404446" y="1349619"/>
                  </a:lnTo>
                  <a:lnTo>
                    <a:pt x="435220" y="1270488"/>
                  </a:lnTo>
                  <a:lnTo>
                    <a:pt x="597877" y="1134208"/>
                  </a:lnTo>
                  <a:lnTo>
                    <a:pt x="716573" y="1217734"/>
                  </a:lnTo>
                  <a:lnTo>
                    <a:pt x="756139" y="1279281"/>
                  </a:lnTo>
                  <a:lnTo>
                    <a:pt x="835270" y="1235319"/>
                  </a:lnTo>
                  <a:lnTo>
                    <a:pt x="896816" y="1160584"/>
                  </a:lnTo>
                  <a:lnTo>
                    <a:pt x="1006720" y="1222131"/>
                  </a:lnTo>
                  <a:lnTo>
                    <a:pt x="1041889" y="1301261"/>
                  </a:lnTo>
                  <a:lnTo>
                    <a:pt x="1081454" y="1217734"/>
                  </a:lnTo>
                  <a:lnTo>
                    <a:pt x="1164981" y="1164981"/>
                  </a:lnTo>
                  <a:lnTo>
                    <a:pt x="1283677" y="1186961"/>
                  </a:lnTo>
                  <a:lnTo>
                    <a:pt x="1393581" y="1112227"/>
                  </a:lnTo>
                  <a:lnTo>
                    <a:pt x="1433146" y="975946"/>
                  </a:lnTo>
                  <a:lnTo>
                    <a:pt x="1472712" y="967154"/>
                  </a:lnTo>
                  <a:lnTo>
                    <a:pt x="1718896" y="1063869"/>
                  </a:lnTo>
                  <a:lnTo>
                    <a:pt x="1736481" y="967154"/>
                  </a:lnTo>
                  <a:lnTo>
                    <a:pt x="1652954" y="910004"/>
                  </a:lnTo>
                  <a:lnTo>
                    <a:pt x="1674935" y="857250"/>
                  </a:lnTo>
                  <a:lnTo>
                    <a:pt x="1608993" y="681404"/>
                  </a:lnTo>
                  <a:lnTo>
                    <a:pt x="1582616" y="668215"/>
                  </a:lnTo>
                  <a:lnTo>
                    <a:pt x="1630973" y="602273"/>
                  </a:lnTo>
                  <a:lnTo>
                    <a:pt x="1710104" y="567104"/>
                  </a:lnTo>
                  <a:lnTo>
                    <a:pt x="1696916" y="448408"/>
                  </a:lnTo>
                  <a:lnTo>
                    <a:pt x="1543050" y="461596"/>
                  </a:lnTo>
                  <a:lnTo>
                    <a:pt x="1463920" y="400050"/>
                  </a:lnTo>
                  <a:lnTo>
                    <a:pt x="1239716" y="316523"/>
                  </a:lnTo>
                  <a:lnTo>
                    <a:pt x="1164981" y="509954"/>
                  </a:lnTo>
                  <a:lnTo>
                    <a:pt x="1103435" y="509954"/>
                  </a:lnTo>
                  <a:lnTo>
                    <a:pt x="1103435" y="496765"/>
                  </a:lnTo>
                  <a:lnTo>
                    <a:pt x="1138604" y="347296"/>
                  </a:lnTo>
                  <a:lnTo>
                    <a:pt x="1125416" y="285750"/>
                  </a:lnTo>
                  <a:lnTo>
                    <a:pt x="1081454" y="250581"/>
                  </a:lnTo>
                  <a:lnTo>
                    <a:pt x="1055077" y="92319"/>
                  </a:lnTo>
                  <a:lnTo>
                    <a:pt x="975946" y="17584"/>
                  </a:lnTo>
                  <a:lnTo>
                    <a:pt x="848458" y="92319"/>
                  </a:lnTo>
                  <a:lnTo>
                    <a:pt x="773723" y="35169"/>
                  </a:lnTo>
                  <a:lnTo>
                    <a:pt x="606670" y="0"/>
                  </a:lnTo>
                  <a:lnTo>
                    <a:pt x="518746" y="74734"/>
                  </a:lnTo>
                  <a:lnTo>
                    <a:pt x="417635" y="101111"/>
                  </a:lnTo>
                  <a:lnTo>
                    <a:pt x="413239" y="219808"/>
                  </a:lnTo>
                  <a:lnTo>
                    <a:pt x="263770" y="285750"/>
                  </a:lnTo>
                  <a:lnTo>
                    <a:pt x="131885" y="320919"/>
                  </a:lnTo>
                  <a:lnTo>
                    <a:pt x="17585" y="351692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68" name="Полилиния 59">
              <a:extLst>
                <a:ext uri="{FF2B5EF4-FFF2-40B4-BE49-F238E27FC236}">
                  <a16:creationId xmlns:a16="http://schemas.microsoft.com/office/drawing/2014/main" id="{381D7559-3BE2-033D-78FE-8964152D4150}"/>
                </a:ext>
              </a:extLst>
            </p:cNvPr>
            <p:cNvSpPr/>
            <p:nvPr/>
          </p:nvSpPr>
          <p:spPr>
            <a:xfrm>
              <a:off x="4755771" y="1080185"/>
              <a:ext cx="1191304" cy="1312868"/>
            </a:xfrm>
            <a:custGeom>
              <a:avLst/>
              <a:gdLst>
                <a:gd name="connsiteX0" fmla="*/ 1507880 w 1507880"/>
                <a:gd name="connsiteY0" fmla="*/ 1068265 h 1661746"/>
                <a:gd name="connsiteX1" fmla="*/ 1235319 w 1507880"/>
                <a:gd name="connsiteY1" fmla="*/ 1274884 h 1661746"/>
                <a:gd name="connsiteX2" fmla="*/ 1358411 w 1507880"/>
                <a:gd name="connsiteY2" fmla="*/ 1406769 h 1661746"/>
                <a:gd name="connsiteX3" fmla="*/ 1433146 w 1507880"/>
                <a:gd name="connsiteY3" fmla="*/ 1543050 h 1661746"/>
                <a:gd name="connsiteX4" fmla="*/ 1367203 w 1507880"/>
                <a:gd name="connsiteY4" fmla="*/ 1661746 h 1661746"/>
                <a:gd name="connsiteX5" fmla="*/ 1138603 w 1507880"/>
                <a:gd name="connsiteY5" fmla="*/ 1569427 h 1661746"/>
                <a:gd name="connsiteX6" fmla="*/ 1112227 w 1507880"/>
                <a:gd name="connsiteY6" fmla="*/ 1481503 h 1661746"/>
                <a:gd name="connsiteX7" fmla="*/ 984738 w 1507880"/>
                <a:gd name="connsiteY7" fmla="*/ 1437542 h 1661746"/>
                <a:gd name="connsiteX8" fmla="*/ 927588 w 1507880"/>
                <a:gd name="connsiteY8" fmla="*/ 1490296 h 1661746"/>
                <a:gd name="connsiteX9" fmla="*/ 822080 w 1507880"/>
                <a:gd name="connsiteY9" fmla="*/ 1565030 h 1661746"/>
                <a:gd name="connsiteX10" fmla="*/ 492369 w 1507880"/>
                <a:gd name="connsiteY10" fmla="*/ 1573823 h 1661746"/>
                <a:gd name="connsiteX11" fmla="*/ 444011 w 1507880"/>
                <a:gd name="connsiteY11" fmla="*/ 1481503 h 1661746"/>
                <a:gd name="connsiteX12" fmla="*/ 193430 w 1507880"/>
                <a:gd name="connsiteY12" fmla="*/ 1362807 h 1661746"/>
                <a:gd name="connsiteX13" fmla="*/ 189034 w 1507880"/>
                <a:gd name="connsiteY13" fmla="*/ 1164980 h 1661746"/>
                <a:gd name="connsiteX14" fmla="*/ 101111 w 1507880"/>
                <a:gd name="connsiteY14" fmla="*/ 1107830 h 1661746"/>
                <a:gd name="connsiteX15" fmla="*/ 224203 w 1507880"/>
                <a:gd name="connsiteY15" fmla="*/ 1024303 h 1661746"/>
                <a:gd name="connsiteX16" fmla="*/ 167053 w 1507880"/>
                <a:gd name="connsiteY16" fmla="*/ 879230 h 1661746"/>
                <a:gd name="connsiteX17" fmla="*/ 184638 w 1507880"/>
                <a:gd name="connsiteY17" fmla="*/ 707780 h 1661746"/>
                <a:gd name="connsiteX18" fmla="*/ 118696 w 1507880"/>
                <a:gd name="connsiteY18" fmla="*/ 584688 h 1661746"/>
                <a:gd name="connsiteX19" fmla="*/ 131884 w 1507880"/>
                <a:gd name="connsiteY19" fmla="*/ 483577 h 1661746"/>
                <a:gd name="connsiteX20" fmla="*/ 48357 w 1507880"/>
                <a:gd name="connsiteY20" fmla="*/ 417634 h 1661746"/>
                <a:gd name="connsiteX21" fmla="*/ 70338 w 1507880"/>
                <a:gd name="connsiteY21" fmla="*/ 382465 h 1661746"/>
                <a:gd name="connsiteX22" fmla="*/ 0 w 1507880"/>
                <a:gd name="connsiteY22" fmla="*/ 219807 h 1661746"/>
                <a:gd name="connsiteX23" fmla="*/ 35169 w 1507880"/>
                <a:gd name="connsiteY23" fmla="*/ 175846 h 1661746"/>
                <a:gd name="connsiteX24" fmla="*/ 219807 w 1507880"/>
                <a:gd name="connsiteY24" fmla="*/ 184638 h 1661746"/>
                <a:gd name="connsiteX25" fmla="*/ 307730 w 1507880"/>
                <a:gd name="connsiteY25" fmla="*/ 153865 h 1661746"/>
                <a:gd name="connsiteX26" fmla="*/ 444011 w 1507880"/>
                <a:gd name="connsiteY26" fmla="*/ 136280 h 1661746"/>
                <a:gd name="connsiteX27" fmla="*/ 487973 w 1507880"/>
                <a:gd name="connsiteY27" fmla="*/ 52753 h 1661746"/>
                <a:gd name="connsiteX28" fmla="*/ 672611 w 1507880"/>
                <a:gd name="connsiteY28" fmla="*/ 0 h 1661746"/>
                <a:gd name="connsiteX29" fmla="*/ 883627 w 1507880"/>
                <a:gd name="connsiteY29" fmla="*/ 0 h 1661746"/>
                <a:gd name="connsiteX30" fmla="*/ 905607 w 1507880"/>
                <a:gd name="connsiteY30" fmla="*/ 87923 h 1661746"/>
                <a:gd name="connsiteX31" fmla="*/ 852853 w 1507880"/>
                <a:gd name="connsiteY31" fmla="*/ 153865 h 1661746"/>
                <a:gd name="connsiteX32" fmla="*/ 896815 w 1507880"/>
                <a:gd name="connsiteY32" fmla="*/ 232996 h 1661746"/>
                <a:gd name="connsiteX33" fmla="*/ 1169377 w 1507880"/>
                <a:gd name="connsiteY33" fmla="*/ 487973 h 1661746"/>
                <a:gd name="connsiteX34" fmla="*/ 1507880 w 1507880"/>
                <a:gd name="connsiteY34" fmla="*/ 1068265 h 166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07880" h="1661746">
                  <a:moveTo>
                    <a:pt x="1507880" y="1068265"/>
                  </a:moveTo>
                  <a:lnTo>
                    <a:pt x="1235319" y="1274884"/>
                  </a:lnTo>
                  <a:lnTo>
                    <a:pt x="1358411" y="1406769"/>
                  </a:lnTo>
                  <a:lnTo>
                    <a:pt x="1433146" y="1543050"/>
                  </a:lnTo>
                  <a:lnTo>
                    <a:pt x="1367203" y="1661746"/>
                  </a:lnTo>
                  <a:lnTo>
                    <a:pt x="1138603" y="1569427"/>
                  </a:lnTo>
                  <a:lnTo>
                    <a:pt x="1112227" y="1481503"/>
                  </a:lnTo>
                  <a:lnTo>
                    <a:pt x="984738" y="1437542"/>
                  </a:lnTo>
                  <a:lnTo>
                    <a:pt x="927588" y="1490296"/>
                  </a:lnTo>
                  <a:lnTo>
                    <a:pt x="822080" y="1565030"/>
                  </a:lnTo>
                  <a:lnTo>
                    <a:pt x="492369" y="1573823"/>
                  </a:lnTo>
                  <a:lnTo>
                    <a:pt x="444011" y="1481503"/>
                  </a:lnTo>
                  <a:lnTo>
                    <a:pt x="193430" y="1362807"/>
                  </a:lnTo>
                  <a:cubicBezTo>
                    <a:pt x="191965" y="1296865"/>
                    <a:pt x="190499" y="1230922"/>
                    <a:pt x="189034" y="1164980"/>
                  </a:cubicBezTo>
                  <a:lnTo>
                    <a:pt x="101111" y="1107830"/>
                  </a:lnTo>
                  <a:lnTo>
                    <a:pt x="224203" y="1024303"/>
                  </a:lnTo>
                  <a:lnTo>
                    <a:pt x="167053" y="879230"/>
                  </a:lnTo>
                  <a:lnTo>
                    <a:pt x="184638" y="707780"/>
                  </a:lnTo>
                  <a:lnTo>
                    <a:pt x="118696" y="584688"/>
                  </a:lnTo>
                  <a:lnTo>
                    <a:pt x="131884" y="483577"/>
                  </a:lnTo>
                  <a:lnTo>
                    <a:pt x="48357" y="417634"/>
                  </a:lnTo>
                  <a:lnTo>
                    <a:pt x="70338" y="382465"/>
                  </a:lnTo>
                  <a:lnTo>
                    <a:pt x="0" y="219807"/>
                  </a:lnTo>
                  <a:lnTo>
                    <a:pt x="35169" y="175846"/>
                  </a:lnTo>
                  <a:lnTo>
                    <a:pt x="219807" y="184638"/>
                  </a:lnTo>
                  <a:lnTo>
                    <a:pt x="307730" y="153865"/>
                  </a:lnTo>
                  <a:lnTo>
                    <a:pt x="444011" y="136280"/>
                  </a:lnTo>
                  <a:lnTo>
                    <a:pt x="487973" y="52753"/>
                  </a:lnTo>
                  <a:lnTo>
                    <a:pt x="672611" y="0"/>
                  </a:lnTo>
                  <a:lnTo>
                    <a:pt x="883627" y="0"/>
                  </a:lnTo>
                  <a:lnTo>
                    <a:pt x="905607" y="87923"/>
                  </a:lnTo>
                  <a:lnTo>
                    <a:pt x="852853" y="153865"/>
                  </a:lnTo>
                  <a:lnTo>
                    <a:pt x="896815" y="232996"/>
                  </a:lnTo>
                  <a:lnTo>
                    <a:pt x="1169377" y="487973"/>
                  </a:lnTo>
                  <a:lnTo>
                    <a:pt x="1507880" y="1068265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69" name="Полилиния 60">
              <a:extLst>
                <a:ext uri="{FF2B5EF4-FFF2-40B4-BE49-F238E27FC236}">
                  <a16:creationId xmlns:a16="http://schemas.microsoft.com/office/drawing/2014/main" id="{531FCAAC-F4E9-C28E-23E3-A886F1189BE2}"/>
                </a:ext>
              </a:extLst>
            </p:cNvPr>
            <p:cNvSpPr/>
            <p:nvPr/>
          </p:nvSpPr>
          <p:spPr>
            <a:xfrm>
              <a:off x="6284909" y="2123039"/>
              <a:ext cx="979441" cy="1021120"/>
            </a:xfrm>
            <a:custGeom>
              <a:avLst/>
              <a:gdLst>
                <a:gd name="connsiteX0" fmla="*/ 1055077 w 1239715"/>
                <a:gd name="connsiteY0" fmla="*/ 852854 h 1292470"/>
                <a:gd name="connsiteX1" fmla="*/ 1204546 w 1239715"/>
                <a:gd name="connsiteY1" fmla="*/ 764931 h 1292470"/>
                <a:gd name="connsiteX2" fmla="*/ 1239715 w 1239715"/>
                <a:gd name="connsiteY2" fmla="*/ 628650 h 1292470"/>
                <a:gd name="connsiteX3" fmla="*/ 1239715 w 1239715"/>
                <a:gd name="connsiteY3" fmla="*/ 479181 h 1292470"/>
                <a:gd name="connsiteX4" fmla="*/ 1204546 w 1239715"/>
                <a:gd name="connsiteY4" fmla="*/ 435220 h 1292470"/>
                <a:gd name="connsiteX5" fmla="*/ 1200150 w 1239715"/>
                <a:gd name="connsiteY5" fmla="*/ 369277 h 1292470"/>
                <a:gd name="connsiteX6" fmla="*/ 1138604 w 1239715"/>
                <a:gd name="connsiteY6" fmla="*/ 334108 h 1292470"/>
                <a:gd name="connsiteX7" fmla="*/ 1024304 w 1239715"/>
                <a:gd name="connsiteY7" fmla="*/ 435220 h 1292470"/>
                <a:gd name="connsiteX8" fmla="*/ 901211 w 1239715"/>
                <a:gd name="connsiteY8" fmla="*/ 439616 h 1292470"/>
                <a:gd name="connsiteX9" fmla="*/ 861646 w 1239715"/>
                <a:gd name="connsiteY9" fmla="*/ 338504 h 1292470"/>
                <a:gd name="connsiteX10" fmla="*/ 817684 w 1239715"/>
                <a:gd name="connsiteY10" fmla="*/ 285750 h 1292470"/>
                <a:gd name="connsiteX11" fmla="*/ 698988 w 1239715"/>
                <a:gd name="connsiteY11" fmla="*/ 224204 h 1292470"/>
                <a:gd name="connsiteX12" fmla="*/ 681404 w 1239715"/>
                <a:gd name="connsiteY12" fmla="*/ 118697 h 1292470"/>
                <a:gd name="connsiteX13" fmla="*/ 505557 w 1239715"/>
                <a:gd name="connsiteY13" fmla="*/ 8793 h 1292470"/>
                <a:gd name="connsiteX14" fmla="*/ 426427 w 1239715"/>
                <a:gd name="connsiteY14" fmla="*/ 0 h 1292470"/>
                <a:gd name="connsiteX15" fmla="*/ 268165 w 1239715"/>
                <a:gd name="connsiteY15" fmla="*/ 70339 h 1292470"/>
                <a:gd name="connsiteX16" fmla="*/ 96715 w 1239715"/>
                <a:gd name="connsiteY16" fmla="*/ 35170 h 1292470"/>
                <a:gd name="connsiteX17" fmla="*/ 0 w 1239715"/>
                <a:gd name="connsiteY17" fmla="*/ 523143 h 1292470"/>
                <a:gd name="connsiteX18" fmla="*/ 259373 w 1239715"/>
                <a:gd name="connsiteY18" fmla="*/ 725366 h 1292470"/>
                <a:gd name="connsiteX19" fmla="*/ 422030 w 1239715"/>
                <a:gd name="connsiteY19" fmla="*/ 804497 h 1292470"/>
                <a:gd name="connsiteX20" fmla="*/ 509954 w 1239715"/>
                <a:gd name="connsiteY20" fmla="*/ 971550 h 1292470"/>
                <a:gd name="connsiteX21" fmla="*/ 567104 w 1239715"/>
                <a:gd name="connsiteY21" fmla="*/ 1261697 h 1292470"/>
                <a:gd name="connsiteX22" fmla="*/ 910004 w 1239715"/>
                <a:gd name="connsiteY22" fmla="*/ 1292470 h 1292470"/>
                <a:gd name="connsiteX23" fmla="*/ 1072661 w 1239715"/>
                <a:gd name="connsiteY23" fmla="*/ 1191358 h 1292470"/>
                <a:gd name="connsiteX24" fmla="*/ 1046284 w 1239715"/>
                <a:gd name="connsiteY24" fmla="*/ 997927 h 1292470"/>
                <a:gd name="connsiteX25" fmla="*/ 1055077 w 1239715"/>
                <a:gd name="connsiteY25" fmla="*/ 852854 h 129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9715" h="1292470">
                  <a:moveTo>
                    <a:pt x="1055077" y="852854"/>
                  </a:moveTo>
                  <a:lnTo>
                    <a:pt x="1204546" y="764931"/>
                  </a:lnTo>
                  <a:lnTo>
                    <a:pt x="1239715" y="628650"/>
                  </a:lnTo>
                  <a:lnTo>
                    <a:pt x="1239715" y="479181"/>
                  </a:lnTo>
                  <a:lnTo>
                    <a:pt x="1204546" y="435220"/>
                  </a:lnTo>
                  <a:lnTo>
                    <a:pt x="1200150" y="369277"/>
                  </a:lnTo>
                  <a:lnTo>
                    <a:pt x="1138604" y="334108"/>
                  </a:lnTo>
                  <a:lnTo>
                    <a:pt x="1024304" y="435220"/>
                  </a:lnTo>
                  <a:lnTo>
                    <a:pt x="901211" y="439616"/>
                  </a:lnTo>
                  <a:lnTo>
                    <a:pt x="861646" y="338504"/>
                  </a:lnTo>
                  <a:lnTo>
                    <a:pt x="817684" y="285750"/>
                  </a:lnTo>
                  <a:lnTo>
                    <a:pt x="698988" y="224204"/>
                  </a:lnTo>
                  <a:lnTo>
                    <a:pt x="681404" y="118697"/>
                  </a:lnTo>
                  <a:lnTo>
                    <a:pt x="505557" y="8793"/>
                  </a:lnTo>
                  <a:lnTo>
                    <a:pt x="426427" y="0"/>
                  </a:lnTo>
                  <a:lnTo>
                    <a:pt x="268165" y="70339"/>
                  </a:lnTo>
                  <a:lnTo>
                    <a:pt x="96715" y="35170"/>
                  </a:lnTo>
                  <a:lnTo>
                    <a:pt x="0" y="523143"/>
                  </a:lnTo>
                  <a:lnTo>
                    <a:pt x="259373" y="725366"/>
                  </a:lnTo>
                  <a:lnTo>
                    <a:pt x="422030" y="804497"/>
                  </a:lnTo>
                  <a:lnTo>
                    <a:pt x="509954" y="971550"/>
                  </a:lnTo>
                  <a:lnTo>
                    <a:pt x="567104" y="1261697"/>
                  </a:lnTo>
                  <a:lnTo>
                    <a:pt x="910004" y="1292470"/>
                  </a:lnTo>
                  <a:lnTo>
                    <a:pt x="1072661" y="1191358"/>
                  </a:lnTo>
                  <a:lnTo>
                    <a:pt x="1046284" y="997927"/>
                  </a:lnTo>
                  <a:lnTo>
                    <a:pt x="1055077" y="852854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0" name="Полилиния 61">
              <a:extLst>
                <a:ext uri="{FF2B5EF4-FFF2-40B4-BE49-F238E27FC236}">
                  <a16:creationId xmlns:a16="http://schemas.microsoft.com/office/drawing/2014/main" id="{692CFA31-0E11-247E-CE8D-47B2D5C684A9}"/>
                </a:ext>
              </a:extLst>
            </p:cNvPr>
            <p:cNvSpPr/>
            <p:nvPr/>
          </p:nvSpPr>
          <p:spPr>
            <a:xfrm>
              <a:off x="5589933" y="1927832"/>
              <a:ext cx="1132261" cy="1521258"/>
            </a:xfrm>
            <a:custGeom>
              <a:avLst/>
              <a:gdLst>
                <a:gd name="connsiteX0" fmla="*/ 874835 w 1433146"/>
                <a:gd name="connsiteY0" fmla="*/ 751742 h 1925515"/>
                <a:gd name="connsiteX1" fmla="*/ 1121019 w 1433146"/>
                <a:gd name="connsiteY1" fmla="*/ 953965 h 1925515"/>
                <a:gd name="connsiteX2" fmla="*/ 1288073 w 1433146"/>
                <a:gd name="connsiteY2" fmla="*/ 1046284 h 1925515"/>
                <a:gd name="connsiteX3" fmla="*/ 1389185 w 1433146"/>
                <a:gd name="connsiteY3" fmla="*/ 1222131 h 1925515"/>
                <a:gd name="connsiteX4" fmla="*/ 1433146 w 1433146"/>
                <a:gd name="connsiteY4" fmla="*/ 1507881 h 1925515"/>
                <a:gd name="connsiteX5" fmla="*/ 1371600 w 1433146"/>
                <a:gd name="connsiteY5" fmla="*/ 1749669 h 1925515"/>
                <a:gd name="connsiteX6" fmla="*/ 1362808 w 1433146"/>
                <a:gd name="connsiteY6" fmla="*/ 1925515 h 1925515"/>
                <a:gd name="connsiteX7" fmla="*/ 1235319 w 1433146"/>
                <a:gd name="connsiteY7" fmla="*/ 1863969 h 1925515"/>
                <a:gd name="connsiteX8" fmla="*/ 1112227 w 1433146"/>
                <a:gd name="connsiteY8" fmla="*/ 1727688 h 1925515"/>
                <a:gd name="connsiteX9" fmla="*/ 773723 w 1433146"/>
                <a:gd name="connsiteY9" fmla="*/ 1604596 h 1925515"/>
                <a:gd name="connsiteX10" fmla="*/ 655027 w 1433146"/>
                <a:gd name="connsiteY10" fmla="*/ 1630973 h 1925515"/>
                <a:gd name="connsiteX11" fmla="*/ 589085 w 1433146"/>
                <a:gd name="connsiteY11" fmla="*/ 1573823 h 1925515"/>
                <a:gd name="connsiteX12" fmla="*/ 378069 w 1433146"/>
                <a:gd name="connsiteY12" fmla="*/ 1494692 h 1925515"/>
                <a:gd name="connsiteX13" fmla="*/ 145073 w 1433146"/>
                <a:gd name="connsiteY13" fmla="*/ 1534258 h 1925515"/>
                <a:gd name="connsiteX14" fmla="*/ 26377 w 1433146"/>
                <a:gd name="connsiteY14" fmla="*/ 1547446 h 1925515"/>
                <a:gd name="connsiteX15" fmla="*/ 13189 w 1433146"/>
                <a:gd name="connsiteY15" fmla="*/ 1499088 h 1925515"/>
                <a:gd name="connsiteX16" fmla="*/ 43962 w 1433146"/>
                <a:gd name="connsiteY16" fmla="*/ 1301261 h 1925515"/>
                <a:gd name="connsiteX17" fmla="*/ 109904 w 1433146"/>
                <a:gd name="connsiteY17" fmla="*/ 1239715 h 1925515"/>
                <a:gd name="connsiteX18" fmla="*/ 0 w 1433146"/>
                <a:gd name="connsiteY18" fmla="*/ 1164981 h 1925515"/>
                <a:gd name="connsiteX19" fmla="*/ 61546 w 1433146"/>
                <a:gd name="connsiteY19" fmla="*/ 1037492 h 1925515"/>
                <a:gd name="connsiteX20" fmla="*/ 52754 w 1433146"/>
                <a:gd name="connsiteY20" fmla="*/ 918796 h 1925515"/>
                <a:gd name="connsiteX21" fmla="*/ 8792 w 1433146"/>
                <a:gd name="connsiteY21" fmla="*/ 879231 h 1925515"/>
                <a:gd name="connsiteX22" fmla="*/ 52754 w 1433146"/>
                <a:gd name="connsiteY22" fmla="*/ 800100 h 1925515"/>
                <a:gd name="connsiteX23" fmla="*/ 57150 w 1433146"/>
                <a:gd name="connsiteY23" fmla="*/ 729761 h 1925515"/>
                <a:gd name="connsiteX24" fmla="*/ 8792 w 1433146"/>
                <a:gd name="connsiteY24" fmla="*/ 624254 h 1925515"/>
                <a:gd name="connsiteX25" fmla="*/ 83527 w 1433146"/>
                <a:gd name="connsiteY25" fmla="*/ 553915 h 1925515"/>
                <a:gd name="connsiteX26" fmla="*/ 105508 w 1433146"/>
                <a:gd name="connsiteY26" fmla="*/ 505558 h 1925515"/>
                <a:gd name="connsiteX27" fmla="*/ 325315 w 1433146"/>
                <a:gd name="connsiteY27" fmla="*/ 589084 h 1925515"/>
                <a:gd name="connsiteX28" fmla="*/ 391258 w 1433146"/>
                <a:gd name="connsiteY28" fmla="*/ 496765 h 1925515"/>
                <a:gd name="connsiteX29" fmla="*/ 334108 w 1433146"/>
                <a:gd name="connsiteY29" fmla="*/ 342900 h 1925515"/>
                <a:gd name="connsiteX30" fmla="*/ 202223 w 1433146"/>
                <a:gd name="connsiteY30" fmla="*/ 224204 h 1925515"/>
                <a:gd name="connsiteX31" fmla="*/ 470389 w 1433146"/>
                <a:gd name="connsiteY31" fmla="*/ 0 h 1925515"/>
                <a:gd name="connsiteX32" fmla="*/ 641839 w 1433146"/>
                <a:gd name="connsiteY32" fmla="*/ 307731 h 1925515"/>
                <a:gd name="connsiteX33" fmla="*/ 694592 w 1433146"/>
                <a:gd name="connsiteY33" fmla="*/ 254977 h 1925515"/>
                <a:gd name="connsiteX34" fmla="*/ 703385 w 1433146"/>
                <a:gd name="connsiteY34" fmla="*/ 184638 h 1925515"/>
                <a:gd name="connsiteX35" fmla="*/ 813289 w 1433146"/>
                <a:gd name="connsiteY35" fmla="*/ 149469 h 1925515"/>
                <a:gd name="connsiteX36" fmla="*/ 901212 w 1433146"/>
                <a:gd name="connsiteY36" fmla="*/ 193431 h 1925515"/>
                <a:gd name="connsiteX37" fmla="*/ 962758 w 1433146"/>
                <a:gd name="connsiteY37" fmla="*/ 276958 h 1925515"/>
                <a:gd name="connsiteX38" fmla="*/ 945173 w 1433146"/>
                <a:gd name="connsiteY38" fmla="*/ 413238 h 1925515"/>
                <a:gd name="connsiteX39" fmla="*/ 874835 w 1433146"/>
                <a:gd name="connsiteY39" fmla="*/ 751742 h 192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3146" h="1925515">
                  <a:moveTo>
                    <a:pt x="874835" y="751742"/>
                  </a:moveTo>
                  <a:lnTo>
                    <a:pt x="1121019" y="953965"/>
                  </a:lnTo>
                  <a:lnTo>
                    <a:pt x="1288073" y="1046284"/>
                  </a:lnTo>
                  <a:lnTo>
                    <a:pt x="1389185" y="1222131"/>
                  </a:lnTo>
                  <a:lnTo>
                    <a:pt x="1433146" y="1507881"/>
                  </a:lnTo>
                  <a:lnTo>
                    <a:pt x="1371600" y="1749669"/>
                  </a:lnTo>
                  <a:lnTo>
                    <a:pt x="1362808" y="1925515"/>
                  </a:lnTo>
                  <a:lnTo>
                    <a:pt x="1235319" y="1863969"/>
                  </a:lnTo>
                  <a:lnTo>
                    <a:pt x="1112227" y="1727688"/>
                  </a:lnTo>
                  <a:lnTo>
                    <a:pt x="773723" y="1604596"/>
                  </a:lnTo>
                  <a:lnTo>
                    <a:pt x="655027" y="1630973"/>
                  </a:lnTo>
                  <a:lnTo>
                    <a:pt x="589085" y="1573823"/>
                  </a:lnTo>
                  <a:lnTo>
                    <a:pt x="378069" y="1494692"/>
                  </a:lnTo>
                  <a:lnTo>
                    <a:pt x="145073" y="1534258"/>
                  </a:lnTo>
                  <a:lnTo>
                    <a:pt x="26377" y="1547446"/>
                  </a:lnTo>
                  <a:lnTo>
                    <a:pt x="13189" y="1499088"/>
                  </a:lnTo>
                  <a:lnTo>
                    <a:pt x="43962" y="1301261"/>
                  </a:lnTo>
                  <a:lnTo>
                    <a:pt x="109904" y="1239715"/>
                  </a:lnTo>
                  <a:lnTo>
                    <a:pt x="0" y="1164981"/>
                  </a:lnTo>
                  <a:lnTo>
                    <a:pt x="61546" y="1037492"/>
                  </a:lnTo>
                  <a:lnTo>
                    <a:pt x="52754" y="918796"/>
                  </a:lnTo>
                  <a:lnTo>
                    <a:pt x="8792" y="879231"/>
                  </a:lnTo>
                  <a:lnTo>
                    <a:pt x="52754" y="800100"/>
                  </a:lnTo>
                  <a:lnTo>
                    <a:pt x="57150" y="729761"/>
                  </a:lnTo>
                  <a:lnTo>
                    <a:pt x="8792" y="624254"/>
                  </a:lnTo>
                  <a:lnTo>
                    <a:pt x="83527" y="553915"/>
                  </a:lnTo>
                  <a:lnTo>
                    <a:pt x="105508" y="505558"/>
                  </a:lnTo>
                  <a:lnTo>
                    <a:pt x="325315" y="589084"/>
                  </a:lnTo>
                  <a:lnTo>
                    <a:pt x="391258" y="496765"/>
                  </a:lnTo>
                  <a:lnTo>
                    <a:pt x="334108" y="342900"/>
                  </a:lnTo>
                  <a:lnTo>
                    <a:pt x="202223" y="224204"/>
                  </a:lnTo>
                  <a:lnTo>
                    <a:pt x="470389" y="0"/>
                  </a:lnTo>
                  <a:lnTo>
                    <a:pt x="641839" y="307731"/>
                  </a:lnTo>
                  <a:lnTo>
                    <a:pt x="694592" y="254977"/>
                  </a:lnTo>
                  <a:lnTo>
                    <a:pt x="703385" y="184638"/>
                  </a:lnTo>
                  <a:lnTo>
                    <a:pt x="813289" y="149469"/>
                  </a:lnTo>
                  <a:lnTo>
                    <a:pt x="901212" y="193431"/>
                  </a:lnTo>
                  <a:lnTo>
                    <a:pt x="962758" y="276958"/>
                  </a:lnTo>
                  <a:lnTo>
                    <a:pt x="945173" y="413238"/>
                  </a:lnTo>
                  <a:lnTo>
                    <a:pt x="874835" y="751742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1" name="Полилиния 62">
              <a:extLst>
                <a:ext uri="{FF2B5EF4-FFF2-40B4-BE49-F238E27FC236}">
                  <a16:creationId xmlns:a16="http://schemas.microsoft.com/office/drawing/2014/main" id="{A5D24A70-1B32-2ED5-BDA5-81B0C1135D22}"/>
                </a:ext>
              </a:extLst>
            </p:cNvPr>
            <p:cNvSpPr/>
            <p:nvPr/>
          </p:nvSpPr>
          <p:spPr>
            <a:xfrm>
              <a:off x="5008574" y="3301639"/>
              <a:ext cx="1413590" cy="1191305"/>
            </a:xfrm>
            <a:custGeom>
              <a:avLst/>
              <a:gdLst>
                <a:gd name="connsiteX0" fmla="*/ 1600200 w 1789235"/>
                <a:gd name="connsiteY0" fmla="*/ 1507881 h 1507881"/>
                <a:gd name="connsiteX1" fmla="*/ 1661746 w 1789235"/>
                <a:gd name="connsiteY1" fmla="*/ 1485900 h 1507881"/>
                <a:gd name="connsiteX2" fmla="*/ 1657350 w 1789235"/>
                <a:gd name="connsiteY2" fmla="*/ 1336431 h 1507881"/>
                <a:gd name="connsiteX3" fmla="*/ 1771650 w 1789235"/>
                <a:gd name="connsiteY3" fmla="*/ 1134208 h 1507881"/>
                <a:gd name="connsiteX4" fmla="*/ 1789235 w 1789235"/>
                <a:gd name="connsiteY4" fmla="*/ 1002323 h 1507881"/>
                <a:gd name="connsiteX5" fmla="*/ 1758462 w 1789235"/>
                <a:gd name="connsiteY5" fmla="*/ 905608 h 1507881"/>
                <a:gd name="connsiteX6" fmla="*/ 1402373 w 1789235"/>
                <a:gd name="connsiteY6" fmla="*/ 844062 h 1507881"/>
                <a:gd name="connsiteX7" fmla="*/ 1279281 w 1789235"/>
                <a:gd name="connsiteY7" fmla="*/ 879231 h 1507881"/>
                <a:gd name="connsiteX8" fmla="*/ 1138604 w 1789235"/>
                <a:gd name="connsiteY8" fmla="*/ 861646 h 1507881"/>
                <a:gd name="connsiteX9" fmla="*/ 984739 w 1789235"/>
                <a:gd name="connsiteY9" fmla="*/ 804496 h 1507881"/>
                <a:gd name="connsiteX10" fmla="*/ 874835 w 1789235"/>
                <a:gd name="connsiteY10" fmla="*/ 672612 h 1507881"/>
                <a:gd name="connsiteX11" fmla="*/ 822081 w 1789235"/>
                <a:gd name="connsiteY11" fmla="*/ 501162 h 1507881"/>
                <a:gd name="connsiteX12" fmla="*/ 804496 w 1789235"/>
                <a:gd name="connsiteY12" fmla="*/ 307731 h 1507881"/>
                <a:gd name="connsiteX13" fmla="*/ 655027 w 1789235"/>
                <a:gd name="connsiteY13" fmla="*/ 232996 h 1507881"/>
                <a:gd name="connsiteX14" fmla="*/ 597877 w 1789235"/>
                <a:gd name="connsiteY14" fmla="*/ 0 h 1507881"/>
                <a:gd name="connsiteX15" fmla="*/ 465993 w 1789235"/>
                <a:gd name="connsiteY15" fmla="*/ 0 h 1507881"/>
                <a:gd name="connsiteX16" fmla="*/ 202223 w 1789235"/>
                <a:gd name="connsiteY16" fmla="*/ 35169 h 1507881"/>
                <a:gd name="connsiteX17" fmla="*/ 17585 w 1789235"/>
                <a:gd name="connsiteY17" fmla="*/ 171450 h 1507881"/>
                <a:gd name="connsiteX18" fmla="*/ 0 w 1789235"/>
                <a:gd name="connsiteY18" fmla="*/ 334108 h 1507881"/>
                <a:gd name="connsiteX19" fmla="*/ 39566 w 1789235"/>
                <a:gd name="connsiteY19" fmla="*/ 470389 h 1507881"/>
                <a:gd name="connsiteX20" fmla="*/ 237393 w 1789235"/>
                <a:gd name="connsiteY20" fmla="*/ 690196 h 1507881"/>
                <a:gd name="connsiteX21" fmla="*/ 444012 w 1789235"/>
                <a:gd name="connsiteY21" fmla="*/ 769327 h 1507881"/>
                <a:gd name="connsiteX22" fmla="*/ 465993 w 1789235"/>
                <a:gd name="connsiteY22" fmla="*/ 870439 h 1507881"/>
                <a:gd name="connsiteX23" fmla="*/ 417635 w 1789235"/>
                <a:gd name="connsiteY23" fmla="*/ 914400 h 1507881"/>
                <a:gd name="connsiteX24" fmla="*/ 439616 w 1789235"/>
                <a:gd name="connsiteY24" fmla="*/ 989135 h 1507881"/>
                <a:gd name="connsiteX25" fmla="*/ 540727 w 1789235"/>
                <a:gd name="connsiteY25" fmla="*/ 1081454 h 1507881"/>
                <a:gd name="connsiteX26" fmla="*/ 597877 w 1789235"/>
                <a:gd name="connsiteY26" fmla="*/ 1252904 h 1507881"/>
                <a:gd name="connsiteX27" fmla="*/ 1195754 w 1789235"/>
                <a:gd name="connsiteY27" fmla="*/ 1288073 h 1507881"/>
                <a:gd name="connsiteX28" fmla="*/ 1310054 w 1789235"/>
                <a:gd name="connsiteY28" fmla="*/ 1310054 h 1507881"/>
                <a:gd name="connsiteX29" fmla="*/ 1393581 w 1789235"/>
                <a:gd name="connsiteY29" fmla="*/ 1402373 h 1507881"/>
                <a:gd name="connsiteX30" fmla="*/ 1521070 w 1789235"/>
                <a:gd name="connsiteY30" fmla="*/ 1428750 h 1507881"/>
                <a:gd name="connsiteX31" fmla="*/ 1600200 w 1789235"/>
                <a:gd name="connsiteY31" fmla="*/ 1507881 h 150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9235" h="1507881">
                  <a:moveTo>
                    <a:pt x="1600200" y="1507881"/>
                  </a:moveTo>
                  <a:lnTo>
                    <a:pt x="1661746" y="1485900"/>
                  </a:lnTo>
                  <a:lnTo>
                    <a:pt x="1657350" y="1336431"/>
                  </a:lnTo>
                  <a:lnTo>
                    <a:pt x="1771650" y="1134208"/>
                  </a:lnTo>
                  <a:lnTo>
                    <a:pt x="1789235" y="1002323"/>
                  </a:lnTo>
                  <a:lnTo>
                    <a:pt x="1758462" y="905608"/>
                  </a:lnTo>
                  <a:lnTo>
                    <a:pt x="1402373" y="844062"/>
                  </a:lnTo>
                  <a:lnTo>
                    <a:pt x="1279281" y="879231"/>
                  </a:lnTo>
                  <a:lnTo>
                    <a:pt x="1138604" y="861646"/>
                  </a:lnTo>
                  <a:lnTo>
                    <a:pt x="984739" y="804496"/>
                  </a:lnTo>
                  <a:lnTo>
                    <a:pt x="874835" y="672612"/>
                  </a:lnTo>
                  <a:lnTo>
                    <a:pt x="822081" y="501162"/>
                  </a:lnTo>
                  <a:lnTo>
                    <a:pt x="804496" y="307731"/>
                  </a:lnTo>
                  <a:lnTo>
                    <a:pt x="655027" y="232996"/>
                  </a:lnTo>
                  <a:lnTo>
                    <a:pt x="597877" y="0"/>
                  </a:lnTo>
                  <a:lnTo>
                    <a:pt x="465993" y="0"/>
                  </a:lnTo>
                  <a:lnTo>
                    <a:pt x="202223" y="35169"/>
                  </a:lnTo>
                  <a:lnTo>
                    <a:pt x="17585" y="171450"/>
                  </a:lnTo>
                  <a:lnTo>
                    <a:pt x="0" y="334108"/>
                  </a:lnTo>
                  <a:lnTo>
                    <a:pt x="39566" y="470389"/>
                  </a:lnTo>
                  <a:lnTo>
                    <a:pt x="237393" y="690196"/>
                  </a:lnTo>
                  <a:lnTo>
                    <a:pt x="444012" y="769327"/>
                  </a:lnTo>
                  <a:lnTo>
                    <a:pt x="465993" y="870439"/>
                  </a:lnTo>
                  <a:lnTo>
                    <a:pt x="417635" y="914400"/>
                  </a:lnTo>
                  <a:lnTo>
                    <a:pt x="439616" y="989135"/>
                  </a:lnTo>
                  <a:lnTo>
                    <a:pt x="540727" y="1081454"/>
                  </a:lnTo>
                  <a:lnTo>
                    <a:pt x="597877" y="1252904"/>
                  </a:lnTo>
                  <a:lnTo>
                    <a:pt x="1195754" y="1288073"/>
                  </a:lnTo>
                  <a:lnTo>
                    <a:pt x="1310054" y="1310054"/>
                  </a:lnTo>
                  <a:lnTo>
                    <a:pt x="1393581" y="1402373"/>
                  </a:lnTo>
                  <a:lnTo>
                    <a:pt x="1521070" y="1428750"/>
                  </a:lnTo>
                  <a:lnTo>
                    <a:pt x="1600200" y="1507881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2" name="Полилиния 63">
              <a:extLst>
                <a:ext uri="{FF2B5EF4-FFF2-40B4-BE49-F238E27FC236}">
                  <a16:creationId xmlns:a16="http://schemas.microsoft.com/office/drawing/2014/main" id="{C6207461-502F-171E-D0E2-4BD023506CED}"/>
                </a:ext>
              </a:extLst>
            </p:cNvPr>
            <p:cNvSpPr/>
            <p:nvPr/>
          </p:nvSpPr>
          <p:spPr>
            <a:xfrm>
              <a:off x="4124575" y="3454459"/>
              <a:ext cx="1351073" cy="1038485"/>
            </a:xfrm>
            <a:custGeom>
              <a:avLst/>
              <a:gdLst>
                <a:gd name="connsiteX0" fmla="*/ 1068266 w 1710104"/>
                <a:gd name="connsiteY0" fmla="*/ 1213339 h 1314450"/>
                <a:gd name="connsiteX1" fmla="*/ 650631 w 1710104"/>
                <a:gd name="connsiteY1" fmla="*/ 1147396 h 1314450"/>
                <a:gd name="connsiteX2" fmla="*/ 518747 w 1710104"/>
                <a:gd name="connsiteY2" fmla="*/ 1217735 h 1314450"/>
                <a:gd name="connsiteX3" fmla="*/ 457200 w 1710104"/>
                <a:gd name="connsiteY3" fmla="*/ 1314450 h 1314450"/>
                <a:gd name="connsiteX4" fmla="*/ 373673 w 1710104"/>
                <a:gd name="connsiteY4" fmla="*/ 1208943 h 1314450"/>
                <a:gd name="connsiteX5" fmla="*/ 254977 w 1710104"/>
                <a:gd name="connsiteY5" fmla="*/ 1129812 h 1314450"/>
                <a:gd name="connsiteX6" fmla="*/ 211016 w 1710104"/>
                <a:gd name="connsiteY6" fmla="*/ 1024304 h 1314450"/>
                <a:gd name="connsiteX7" fmla="*/ 96716 w 1710104"/>
                <a:gd name="connsiteY7" fmla="*/ 958362 h 1314450"/>
                <a:gd name="connsiteX8" fmla="*/ 92320 w 1710104"/>
                <a:gd name="connsiteY8" fmla="*/ 857250 h 1314450"/>
                <a:gd name="connsiteX9" fmla="*/ 162658 w 1710104"/>
                <a:gd name="connsiteY9" fmla="*/ 707781 h 1314450"/>
                <a:gd name="connsiteX10" fmla="*/ 158262 w 1710104"/>
                <a:gd name="connsiteY10" fmla="*/ 531935 h 1314450"/>
                <a:gd name="connsiteX11" fmla="*/ 101112 w 1710104"/>
                <a:gd name="connsiteY11" fmla="*/ 356089 h 1314450"/>
                <a:gd name="connsiteX12" fmla="*/ 26377 w 1710104"/>
                <a:gd name="connsiteY12" fmla="*/ 184639 h 1314450"/>
                <a:gd name="connsiteX13" fmla="*/ 0 w 1710104"/>
                <a:gd name="connsiteY13" fmla="*/ 118696 h 1314450"/>
                <a:gd name="connsiteX14" fmla="*/ 1116623 w 1710104"/>
                <a:gd name="connsiteY14" fmla="*/ 0 h 1314450"/>
                <a:gd name="connsiteX15" fmla="*/ 1094643 w 1710104"/>
                <a:gd name="connsiteY15" fmla="*/ 162658 h 1314450"/>
                <a:gd name="connsiteX16" fmla="*/ 1151793 w 1710104"/>
                <a:gd name="connsiteY16" fmla="*/ 290146 h 1314450"/>
                <a:gd name="connsiteX17" fmla="*/ 1340827 w 1710104"/>
                <a:gd name="connsiteY17" fmla="*/ 496766 h 1314450"/>
                <a:gd name="connsiteX18" fmla="*/ 1538654 w 1710104"/>
                <a:gd name="connsiteY18" fmla="*/ 593481 h 1314450"/>
                <a:gd name="connsiteX19" fmla="*/ 1573823 w 1710104"/>
                <a:gd name="connsiteY19" fmla="*/ 681404 h 1314450"/>
                <a:gd name="connsiteX20" fmla="*/ 1529862 w 1710104"/>
                <a:gd name="connsiteY20" fmla="*/ 760535 h 1314450"/>
                <a:gd name="connsiteX21" fmla="*/ 1560635 w 1710104"/>
                <a:gd name="connsiteY21" fmla="*/ 822081 h 1314450"/>
                <a:gd name="connsiteX22" fmla="*/ 1630973 w 1710104"/>
                <a:gd name="connsiteY22" fmla="*/ 883627 h 1314450"/>
                <a:gd name="connsiteX23" fmla="*/ 1688123 w 1710104"/>
                <a:gd name="connsiteY23" fmla="*/ 997927 h 1314450"/>
                <a:gd name="connsiteX24" fmla="*/ 1710104 w 1710104"/>
                <a:gd name="connsiteY24" fmla="*/ 1077058 h 1314450"/>
                <a:gd name="connsiteX25" fmla="*/ 1547447 w 1710104"/>
                <a:gd name="connsiteY25" fmla="*/ 1063870 h 1314450"/>
                <a:gd name="connsiteX26" fmla="*/ 1305658 w 1710104"/>
                <a:gd name="connsiteY26" fmla="*/ 945173 h 1314450"/>
                <a:gd name="connsiteX27" fmla="*/ 1116623 w 1710104"/>
                <a:gd name="connsiteY27" fmla="*/ 980343 h 1314450"/>
                <a:gd name="connsiteX28" fmla="*/ 1090247 w 1710104"/>
                <a:gd name="connsiteY28" fmla="*/ 1077058 h 1314450"/>
                <a:gd name="connsiteX29" fmla="*/ 1121020 w 1710104"/>
                <a:gd name="connsiteY29" fmla="*/ 1160585 h 1314450"/>
                <a:gd name="connsiteX30" fmla="*/ 1068266 w 1710104"/>
                <a:gd name="connsiteY30" fmla="*/ 1213339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0104" h="1314450">
                  <a:moveTo>
                    <a:pt x="1068266" y="1213339"/>
                  </a:moveTo>
                  <a:lnTo>
                    <a:pt x="650631" y="1147396"/>
                  </a:lnTo>
                  <a:lnTo>
                    <a:pt x="518747" y="1217735"/>
                  </a:lnTo>
                  <a:lnTo>
                    <a:pt x="457200" y="1314450"/>
                  </a:lnTo>
                  <a:lnTo>
                    <a:pt x="373673" y="1208943"/>
                  </a:lnTo>
                  <a:lnTo>
                    <a:pt x="254977" y="1129812"/>
                  </a:lnTo>
                  <a:lnTo>
                    <a:pt x="211016" y="1024304"/>
                  </a:lnTo>
                  <a:lnTo>
                    <a:pt x="96716" y="958362"/>
                  </a:lnTo>
                  <a:lnTo>
                    <a:pt x="92320" y="857250"/>
                  </a:lnTo>
                  <a:lnTo>
                    <a:pt x="162658" y="707781"/>
                  </a:lnTo>
                  <a:lnTo>
                    <a:pt x="158262" y="531935"/>
                  </a:lnTo>
                  <a:lnTo>
                    <a:pt x="101112" y="356089"/>
                  </a:lnTo>
                  <a:lnTo>
                    <a:pt x="26377" y="184639"/>
                  </a:lnTo>
                  <a:lnTo>
                    <a:pt x="0" y="118696"/>
                  </a:lnTo>
                  <a:lnTo>
                    <a:pt x="1116623" y="0"/>
                  </a:lnTo>
                  <a:lnTo>
                    <a:pt x="1094643" y="162658"/>
                  </a:lnTo>
                  <a:lnTo>
                    <a:pt x="1151793" y="290146"/>
                  </a:lnTo>
                  <a:lnTo>
                    <a:pt x="1340827" y="496766"/>
                  </a:lnTo>
                  <a:lnTo>
                    <a:pt x="1538654" y="593481"/>
                  </a:lnTo>
                  <a:lnTo>
                    <a:pt x="1573823" y="681404"/>
                  </a:lnTo>
                  <a:lnTo>
                    <a:pt x="1529862" y="760535"/>
                  </a:lnTo>
                  <a:lnTo>
                    <a:pt x="1560635" y="822081"/>
                  </a:lnTo>
                  <a:lnTo>
                    <a:pt x="1630973" y="883627"/>
                  </a:lnTo>
                  <a:lnTo>
                    <a:pt x="1688123" y="997927"/>
                  </a:lnTo>
                  <a:lnTo>
                    <a:pt x="1710104" y="1077058"/>
                  </a:lnTo>
                  <a:lnTo>
                    <a:pt x="1547447" y="1063870"/>
                  </a:lnTo>
                  <a:lnTo>
                    <a:pt x="1305658" y="945173"/>
                  </a:lnTo>
                  <a:lnTo>
                    <a:pt x="1116623" y="980343"/>
                  </a:lnTo>
                  <a:lnTo>
                    <a:pt x="1090247" y="1077058"/>
                  </a:lnTo>
                  <a:lnTo>
                    <a:pt x="1121020" y="1160585"/>
                  </a:lnTo>
                  <a:lnTo>
                    <a:pt x="1068266" y="1213339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3" name="Полилиния 64">
              <a:extLst>
                <a:ext uri="{FF2B5EF4-FFF2-40B4-BE49-F238E27FC236}">
                  <a16:creationId xmlns:a16="http://schemas.microsoft.com/office/drawing/2014/main" id="{F372C222-A4D6-0EBC-7745-ADFE427CFDAD}"/>
                </a:ext>
              </a:extLst>
            </p:cNvPr>
            <p:cNvSpPr/>
            <p:nvPr/>
          </p:nvSpPr>
          <p:spPr>
            <a:xfrm>
              <a:off x="3513791" y="3549246"/>
              <a:ext cx="955128" cy="1326760"/>
            </a:xfrm>
            <a:custGeom>
              <a:avLst/>
              <a:gdLst>
                <a:gd name="connsiteX0" fmla="*/ 1208942 w 1208942"/>
                <a:gd name="connsiteY0" fmla="*/ 1191358 h 1679331"/>
                <a:gd name="connsiteX1" fmla="*/ 962758 w 1208942"/>
                <a:gd name="connsiteY1" fmla="*/ 1367204 h 1679331"/>
                <a:gd name="connsiteX2" fmla="*/ 822081 w 1208942"/>
                <a:gd name="connsiteY2" fmla="*/ 1490297 h 1679331"/>
                <a:gd name="connsiteX3" fmla="*/ 720969 w 1208942"/>
                <a:gd name="connsiteY3" fmla="*/ 1595804 h 1679331"/>
                <a:gd name="connsiteX4" fmla="*/ 716573 w 1208942"/>
                <a:gd name="connsiteY4" fmla="*/ 1670539 h 1679331"/>
                <a:gd name="connsiteX5" fmla="*/ 589085 w 1208942"/>
                <a:gd name="connsiteY5" fmla="*/ 1679331 h 1679331"/>
                <a:gd name="connsiteX6" fmla="*/ 470389 w 1208942"/>
                <a:gd name="connsiteY6" fmla="*/ 1595804 h 1679331"/>
                <a:gd name="connsiteX7" fmla="*/ 470389 w 1208942"/>
                <a:gd name="connsiteY7" fmla="*/ 1595804 h 1679331"/>
                <a:gd name="connsiteX8" fmla="*/ 263769 w 1208942"/>
                <a:gd name="connsiteY8" fmla="*/ 1538654 h 1679331"/>
                <a:gd name="connsiteX9" fmla="*/ 87923 w 1208942"/>
                <a:gd name="connsiteY9" fmla="*/ 1354016 h 1679331"/>
                <a:gd name="connsiteX10" fmla="*/ 0 w 1208942"/>
                <a:gd name="connsiteY10" fmla="*/ 1274885 h 1679331"/>
                <a:gd name="connsiteX11" fmla="*/ 8792 w 1208942"/>
                <a:gd name="connsiteY11" fmla="*/ 1156189 h 1679331"/>
                <a:gd name="connsiteX12" fmla="*/ 312127 w 1208942"/>
                <a:gd name="connsiteY12" fmla="*/ 971550 h 1679331"/>
                <a:gd name="connsiteX13" fmla="*/ 465992 w 1208942"/>
                <a:gd name="connsiteY13" fmla="*/ 681404 h 1679331"/>
                <a:gd name="connsiteX14" fmla="*/ 422031 w 1208942"/>
                <a:gd name="connsiteY14" fmla="*/ 562708 h 1679331"/>
                <a:gd name="connsiteX15" fmla="*/ 408842 w 1208942"/>
                <a:gd name="connsiteY15" fmla="*/ 470389 h 1679331"/>
                <a:gd name="connsiteX16" fmla="*/ 329712 w 1208942"/>
                <a:gd name="connsiteY16" fmla="*/ 320920 h 1679331"/>
                <a:gd name="connsiteX17" fmla="*/ 294542 w 1208942"/>
                <a:gd name="connsiteY17" fmla="*/ 237393 h 1679331"/>
                <a:gd name="connsiteX18" fmla="*/ 307731 w 1208942"/>
                <a:gd name="connsiteY18" fmla="*/ 35170 h 1679331"/>
                <a:gd name="connsiteX19" fmla="*/ 756139 w 1208942"/>
                <a:gd name="connsiteY19" fmla="*/ 0 h 1679331"/>
                <a:gd name="connsiteX20" fmla="*/ 883627 w 1208942"/>
                <a:gd name="connsiteY20" fmla="*/ 320920 h 1679331"/>
                <a:gd name="connsiteX21" fmla="*/ 931985 w 1208942"/>
                <a:gd name="connsiteY21" fmla="*/ 514350 h 1679331"/>
                <a:gd name="connsiteX22" fmla="*/ 923192 w 1208942"/>
                <a:gd name="connsiteY22" fmla="*/ 606670 h 1679331"/>
                <a:gd name="connsiteX23" fmla="*/ 852854 w 1208942"/>
                <a:gd name="connsiteY23" fmla="*/ 756139 h 1679331"/>
                <a:gd name="connsiteX24" fmla="*/ 848458 w 1208942"/>
                <a:gd name="connsiteY24" fmla="*/ 839666 h 1679331"/>
                <a:gd name="connsiteX25" fmla="*/ 971550 w 1208942"/>
                <a:gd name="connsiteY25" fmla="*/ 918797 h 1679331"/>
                <a:gd name="connsiteX26" fmla="*/ 1011115 w 1208942"/>
                <a:gd name="connsiteY26" fmla="*/ 1024304 h 1679331"/>
                <a:gd name="connsiteX27" fmla="*/ 1134208 w 1208942"/>
                <a:gd name="connsiteY27" fmla="*/ 1090247 h 1679331"/>
                <a:gd name="connsiteX28" fmla="*/ 1208942 w 1208942"/>
                <a:gd name="connsiteY28" fmla="*/ 1191358 h 167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8942" h="1679331">
                  <a:moveTo>
                    <a:pt x="1208942" y="1191358"/>
                  </a:moveTo>
                  <a:lnTo>
                    <a:pt x="962758" y="1367204"/>
                  </a:lnTo>
                  <a:lnTo>
                    <a:pt x="822081" y="1490297"/>
                  </a:lnTo>
                  <a:lnTo>
                    <a:pt x="720969" y="1595804"/>
                  </a:lnTo>
                  <a:lnTo>
                    <a:pt x="716573" y="1670539"/>
                  </a:lnTo>
                  <a:lnTo>
                    <a:pt x="589085" y="1679331"/>
                  </a:lnTo>
                  <a:lnTo>
                    <a:pt x="470389" y="1595804"/>
                  </a:lnTo>
                  <a:lnTo>
                    <a:pt x="470389" y="1595804"/>
                  </a:lnTo>
                  <a:lnTo>
                    <a:pt x="263769" y="1538654"/>
                  </a:lnTo>
                  <a:lnTo>
                    <a:pt x="87923" y="1354016"/>
                  </a:lnTo>
                  <a:lnTo>
                    <a:pt x="0" y="1274885"/>
                  </a:lnTo>
                  <a:lnTo>
                    <a:pt x="8792" y="1156189"/>
                  </a:lnTo>
                  <a:lnTo>
                    <a:pt x="312127" y="971550"/>
                  </a:lnTo>
                  <a:lnTo>
                    <a:pt x="465992" y="681404"/>
                  </a:lnTo>
                  <a:lnTo>
                    <a:pt x="422031" y="562708"/>
                  </a:lnTo>
                  <a:lnTo>
                    <a:pt x="408842" y="470389"/>
                  </a:lnTo>
                  <a:lnTo>
                    <a:pt x="329712" y="320920"/>
                  </a:lnTo>
                  <a:lnTo>
                    <a:pt x="294542" y="237393"/>
                  </a:lnTo>
                  <a:lnTo>
                    <a:pt x="307731" y="35170"/>
                  </a:lnTo>
                  <a:lnTo>
                    <a:pt x="756139" y="0"/>
                  </a:lnTo>
                  <a:lnTo>
                    <a:pt x="883627" y="320920"/>
                  </a:lnTo>
                  <a:lnTo>
                    <a:pt x="931985" y="514350"/>
                  </a:lnTo>
                  <a:lnTo>
                    <a:pt x="923192" y="606670"/>
                  </a:lnTo>
                  <a:lnTo>
                    <a:pt x="852854" y="756139"/>
                  </a:lnTo>
                  <a:lnTo>
                    <a:pt x="848458" y="839666"/>
                  </a:lnTo>
                  <a:lnTo>
                    <a:pt x="971550" y="918797"/>
                  </a:lnTo>
                  <a:lnTo>
                    <a:pt x="1011115" y="1024304"/>
                  </a:lnTo>
                  <a:lnTo>
                    <a:pt x="1134208" y="1090247"/>
                  </a:lnTo>
                  <a:lnTo>
                    <a:pt x="1208942" y="1191358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4" name="Полилиния 65">
              <a:extLst>
                <a:ext uri="{FF2B5EF4-FFF2-40B4-BE49-F238E27FC236}">
                  <a16:creationId xmlns:a16="http://schemas.microsoft.com/office/drawing/2014/main" id="{A24E5020-D7AE-E957-F5F4-BE29E9E243AC}"/>
                </a:ext>
              </a:extLst>
            </p:cNvPr>
            <p:cNvSpPr/>
            <p:nvPr/>
          </p:nvSpPr>
          <p:spPr>
            <a:xfrm>
              <a:off x="2236915" y="3089884"/>
              <a:ext cx="1646295" cy="1351073"/>
            </a:xfrm>
            <a:custGeom>
              <a:avLst/>
              <a:gdLst>
                <a:gd name="connsiteX0" fmla="*/ 698988 w 2083777"/>
                <a:gd name="connsiteY0" fmla="*/ 1437542 h 1710104"/>
                <a:gd name="connsiteX1" fmla="*/ 1090246 w 2083777"/>
                <a:gd name="connsiteY1" fmla="*/ 1367204 h 1710104"/>
                <a:gd name="connsiteX2" fmla="*/ 1292469 w 2083777"/>
                <a:gd name="connsiteY2" fmla="*/ 1415562 h 1710104"/>
                <a:gd name="connsiteX3" fmla="*/ 1437542 w 2083777"/>
                <a:gd name="connsiteY3" fmla="*/ 1367204 h 1710104"/>
                <a:gd name="connsiteX4" fmla="*/ 1617784 w 2083777"/>
                <a:gd name="connsiteY4" fmla="*/ 1630973 h 1710104"/>
                <a:gd name="connsiteX5" fmla="*/ 1626577 w 2083777"/>
                <a:gd name="connsiteY5" fmla="*/ 1710104 h 1710104"/>
                <a:gd name="connsiteX6" fmla="*/ 1912327 w 2083777"/>
                <a:gd name="connsiteY6" fmla="*/ 1525465 h 1710104"/>
                <a:gd name="connsiteX7" fmla="*/ 2083777 w 2083777"/>
                <a:gd name="connsiteY7" fmla="*/ 1248508 h 1710104"/>
                <a:gd name="connsiteX8" fmla="*/ 2022231 w 2083777"/>
                <a:gd name="connsiteY8" fmla="*/ 1099039 h 1710104"/>
                <a:gd name="connsiteX9" fmla="*/ 2009042 w 2083777"/>
                <a:gd name="connsiteY9" fmla="*/ 1011115 h 1710104"/>
                <a:gd name="connsiteX10" fmla="*/ 1899138 w 2083777"/>
                <a:gd name="connsiteY10" fmla="*/ 786912 h 1710104"/>
                <a:gd name="connsiteX11" fmla="*/ 1907931 w 2083777"/>
                <a:gd name="connsiteY11" fmla="*/ 597877 h 1710104"/>
                <a:gd name="connsiteX12" fmla="*/ 1767254 w 2083777"/>
                <a:gd name="connsiteY12" fmla="*/ 545123 h 1710104"/>
                <a:gd name="connsiteX13" fmla="*/ 1534257 w 2083777"/>
                <a:gd name="connsiteY13" fmla="*/ 531935 h 1710104"/>
                <a:gd name="connsiteX14" fmla="*/ 1459523 w 2083777"/>
                <a:gd name="connsiteY14" fmla="*/ 461596 h 1710104"/>
                <a:gd name="connsiteX15" fmla="*/ 835269 w 2083777"/>
                <a:gd name="connsiteY15" fmla="*/ 197827 h 1710104"/>
                <a:gd name="connsiteX16" fmla="*/ 747346 w 2083777"/>
                <a:gd name="connsiteY16" fmla="*/ 8792 h 1710104"/>
                <a:gd name="connsiteX17" fmla="*/ 602273 w 2083777"/>
                <a:gd name="connsiteY17" fmla="*/ 0 h 1710104"/>
                <a:gd name="connsiteX18" fmla="*/ 465992 w 2083777"/>
                <a:gd name="connsiteY18" fmla="*/ 316523 h 1710104"/>
                <a:gd name="connsiteX19" fmla="*/ 347296 w 2083777"/>
                <a:gd name="connsiteY19" fmla="*/ 285750 h 1710104"/>
                <a:gd name="connsiteX20" fmla="*/ 0 w 2083777"/>
                <a:gd name="connsiteY20" fmla="*/ 707781 h 1710104"/>
                <a:gd name="connsiteX21" fmla="*/ 48357 w 2083777"/>
                <a:gd name="connsiteY21" fmla="*/ 786912 h 1710104"/>
                <a:gd name="connsiteX22" fmla="*/ 448407 w 2083777"/>
                <a:gd name="connsiteY22" fmla="*/ 1041889 h 1710104"/>
                <a:gd name="connsiteX23" fmla="*/ 698988 w 2083777"/>
                <a:gd name="connsiteY23" fmla="*/ 1437542 h 17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3777" h="1710104">
                  <a:moveTo>
                    <a:pt x="698988" y="1437542"/>
                  </a:moveTo>
                  <a:lnTo>
                    <a:pt x="1090246" y="1367204"/>
                  </a:lnTo>
                  <a:lnTo>
                    <a:pt x="1292469" y="1415562"/>
                  </a:lnTo>
                  <a:lnTo>
                    <a:pt x="1437542" y="1367204"/>
                  </a:lnTo>
                  <a:lnTo>
                    <a:pt x="1617784" y="1630973"/>
                  </a:lnTo>
                  <a:lnTo>
                    <a:pt x="1626577" y="1710104"/>
                  </a:lnTo>
                  <a:lnTo>
                    <a:pt x="1912327" y="1525465"/>
                  </a:lnTo>
                  <a:lnTo>
                    <a:pt x="2083777" y="1248508"/>
                  </a:lnTo>
                  <a:lnTo>
                    <a:pt x="2022231" y="1099039"/>
                  </a:lnTo>
                  <a:lnTo>
                    <a:pt x="2009042" y="1011115"/>
                  </a:lnTo>
                  <a:lnTo>
                    <a:pt x="1899138" y="786912"/>
                  </a:lnTo>
                  <a:lnTo>
                    <a:pt x="1907931" y="597877"/>
                  </a:lnTo>
                  <a:lnTo>
                    <a:pt x="1767254" y="545123"/>
                  </a:lnTo>
                  <a:lnTo>
                    <a:pt x="1534257" y="531935"/>
                  </a:lnTo>
                  <a:lnTo>
                    <a:pt x="1459523" y="461596"/>
                  </a:lnTo>
                  <a:lnTo>
                    <a:pt x="835269" y="197827"/>
                  </a:lnTo>
                  <a:lnTo>
                    <a:pt x="747346" y="8792"/>
                  </a:lnTo>
                  <a:lnTo>
                    <a:pt x="602273" y="0"/>
                  </a:lnTo>
                  <a:lnTo>
                    <a:pt x="465992" y="316523"/>
                  </a:lnTo>
                  <a:lnTo>
                    <a:pt x="347296" y="285750"/>
                  </a:lnTo>
                  <a:lnTo>
                    <a:pt x="0" y="707781"/>
                  </a:lnTo>
                  <a:lnTo>
                    <a:pt x="48357" y="786912"/>
                  </a:lnTo>
                  <a:lnTo>
                    <a:pt x="448407" y="1041889"/>
                  </a:lnTo>
                  <a:lnTo>
                    <a:pt x="698988" y="1437542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5" name="Полилиния 66">
              <a:extLst>
                <a:ext uri="{FF2B5EF4-FFF2-40B4-BE49-F238E27FC236}">
                  <a16:creationId xmlns:a16="http://schemas.microsoft.com/office/drawing/2014/main" id="{4F266764-30E2-89D6-5AE1-6C12C01B6931}"/>
                </a:ext>
              </a:extLst>
            </p:cNvPr>
            <p:cNvSpPr/>
            <p:nvPr/>
          </p:nvSpPr>
          <p:spPr>
            <a:xfrm>
              <a:off x="1352800" y="1985438"/>
              <a:ext cx="1833847" cy="1733124"/>
            </a:xfrm>
            <a:custGeom>
              <a:avLst/>
              <a:gdLst>
                <a:gd name="connsiteX0" fmla="*/ 1107831 w 2321170"/>
                <a:gd name="connsiteY0" fmla="*/ 2092570 h 2193681"/>
                <a:gd name="connsiteX1" fmla="*/ 1441939 w 2321170"/>
                <a:gd name="connsiteY1" fmla="*/ 1670539 h 2193681"/>
                <a:gd name="connsiteX2" fmla="*/ 1578220 w 2321170"/>
                <a:gd name="connsiteY2" fmla="*/ 1696916 h 2193681"/>
                <a:gd name="connsiteX3" fmla="*/ 1718896 w 2321170"/>
                <a:gd name="connsiteY3" fmla="*/ 1384789 h 2193681"/>
                <a:gd name="connsiteX4" fmla="*/ 1846385 w 2321170"/>
                <a:gd name="connsiteY4" fmla="*/ 1393581 h 2193681"/>
                <a:gd name="connsiteX5" fmla="*/ 1943100 w 2321170"/>
                <a:gd name="connsiteY5" fmla="*/ 1595804 h 2193681"/>
                <a:gd name="connsiteX6" fmla="*/ 2022231 w 2321170"/>
                <a:gd name="connsiteY6" fmla="*/ 1622181 h 2193681"/>
                <a:gd name="connsiteX7" fmla="*/ 2321170 w 2321170"/>
                <a:gd name="connsiteY7" fmla="*/ 1358412 h 2193681"/>
                <a:gd name="connsiteX8" fmla="*/ 2246435 w 2321170"/>
                <a:gd name="connsiteY8" fmla="*/ 1182566 h 2193681"/>
                <a:gd name="connsiteX9" fmla="*/ 2053004 w 2321170"/>
                <a:gd name="connsiteY9" fmla="*/ 1072662 h 2193681"/>
                <a:gd name="connsiteX10" fmla="*/ 1947496 w 2321170"/>
                <a:gd name="connsiteY10" fmla="*/ 910004 h 2193681"/>
                <a:gd name="connsiteX11" fmla="*/ 1894743 w 2321170"/>
                <a:gd name="connsiteY11" fmla="*/ 747347 h 2193681"/>
                <a:gd name="connsiteX12" fmla="*/ 2022231 w 2321170"/>
                <a:gd name="connsiteY12" fmla="*/ 602274 h 2193681"/>
                <a:gd name="connsiteX13" fmla="*/ 1899139 w 2321170"/>
                <a:gd name="connsiteY13" fmla="*/ 224204 h 2193681"/>
                <a:gd name="connsiteX14" fmla="*/ 1701312 w 2321170"/>
                <a:gd name="connsiteY14" fmla="*/ 118697 h 2193681"/>
                <a:gd name="connsiteX15" fmla="*/ 1648558 w 2321170"/>
                <a:gd name="connsiteY15" fmla="*/ 268166 h 2193681"/>
                <a:gd name="connsiteX16" fmla="*/ 1525466 w 2321170"/>
                <a:gd name="connsiteY16" fmla="*/ 294543 h 2193681"/>
                <a:gd name="connsiteX17" fmla="*/ 1485900 w 2321170"/>
                <a:gd name="connsiteY17" fmla="*/ 241789 h 2193681"/>
                <a:gd name="connsiteX18" fmla="*/ 1406770 w 2321170"/>
                <a:gd name="connsiteY18" fmla="*/ 211016 h 2193681"/>
                <a:gd name="connsiteX19" fmla="*/ 1340827 w 2321170"/>
                <a:gd name="connsiteY19" fmla="*/ 290147 h 2193681"/>
                <a:gd name="connsiteX20" fmla="*/ 1143000 w 2321170"/>
                <a:gd name="connsiteY20" fmla="*/ 215412 h 2193681"/>
                <a:gd name="connsiteX21" fmla="*/ 1107831 w 2321170"/>
                <a:gd name="connsiteY21" fmla="*/ 105508 h 2193681"/>
                <a:gd name="connsiteX22" fmla="*/ 923193 w 2321170"/>
                <a:gd name="connsiteY22" fmla="*/ 61547 h 2193681"/>
                <a:gd name="connsiteX23" fmla="*/ 870439 w 2321170"/>
                <a:gd name="connsiteY23" fmla="*/ 118697 h 2193681"/>
                <a:gd name="connsiteX24" fmla="*/ 751743 w 2321170"/>
                <a:gd name="connsiteY24" fmla="*/ 35170 h 2193681"/>
                <a:gd name="connsiteX25" fmla="*/ 545123 w 2321170"/>
                <a:gd name="connsiteY25" fmla="*/ 83527 h 2193681"/>
                <a:gd name="connsiteX26" fmla="*/ 509954 w 2321170"/>
                <a:gd name="connsiteY26" fmla="*/ 171450 h 2193681"/>
                <a:gd name="connsiteX27" fmla="*/ 465993 w 2321170"/>
                <a:gd name="connsiteY27" fmla="*/ 202224 h 2193681"/>
                <a:gd name="connsiteX28" fmla="*/ 259373 w 2321170"/>
                <a:gd name="connsiteY28" fmla="*/ 13189 h 2193681"/>
                <a:gd name="connsiteX29" fmla="*/ 193431 w 2321170"/>
                <a:gd name="connsiteY29" fmla="*/ 0 h 2193681"/>
                <a:gd name="connsiteX30" fmla="*/ 206620 w 2321170"/>
                <a:gd name="connsiteY30" fmla="*/ 347297 h 2193681"/>
                <a:gd name="connsiteX31" fmla="*/ 162658 w 2321170"/>
                <a:gd name="connsiteY31" fmla="*/ 540727 h 2193681"/>
                <a:gd name="connsiteX32" fmla="*/ 48358 w 2321170"/>
                <a:gd name="connsiteY32" fmla="*/ 549520 h 2193681"/>
                <a:gd name="connsiteX33" fmla="*/ 0 w 2321170"/>
                <a:gd name="connsiteY33" fmla="*/ 650631 h 2193681"/>
                <a:gd name="connsiteX34" fmla="*/ 79131 w 2321170"/>
                <a:gd name="connsiteY34" fmla="*/ 874835 h 2193681"/>
                <a:gd name="connsiteX35" fmla="*/ 246185 w 2321170"/>
                <a:gd name="connsiteY35" fmla="*/ 958362 h 2193681"/>
                <a:gd name="connsiteX36" fmla="*/ 285750 w 2321170"/>
                <a:gd name="connsiteY36" fmla="*/ 1085850 h 2193681"/>
                <a:gd name="connsiteX37" fmla="*/ 276958 w 2321170"/>
                <a:gd name="connsiteY37" fmla="*/ 1266093 h 2193681"/>
                <a:gd name="connsiteX38" fmla="*/ 290146 w 2321170"/>
                <a:gd name="connsiteY38" fmla="*/ 1450731 h 2193681"/>
                <a:gd name="connsiteX39" fmla="*/ 338504 w 2321170"/>
                <a:gd name="connsiteY39" fmla="*/ 1573824 h 2193681"/>
                <a:gd name="connsiteX40" fmla="*/ 465993 w 2321170"/>
                <a:gd name="connsiteY40" fmla="*/ 1666143 h 2193681"/>
                <a:gd name="connsiteX41" fmla="*/ 615462 w 2321170"/>
                <a:gd name="connsiteY41" fmla="*/ 1754066 h 2193681"/>
                <a:gd name="connsiteX42" fmla="*/ 685800 w 2321170"/>
                <a:gd name="connsiteY42" fmla="*/ 2193681 h 2193681"/>
                <a:gd name="connsiteX43" fmla="*/ 1107831 w 2321170"/>
                <a:gd name="connsiteY43" fmla="*/ 2092570 h 219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21170" h="2193681">
                  <a:moveTo>
                    <a:pt x="1107831" y="2092570"/>
                  </a:moveTo>
                  <a:lnTo>
                    <a:pt x="1441939" y="1670539"/>
                  </a:lnTo>
                  <a:lnTo>
                    <a:pt x="1578220" y="1696916"/>
                  </a:lnTo>
                  <a:lnTo>
                    <a:pt x="1718896" y="1384789"/>
                  </a:lnTo>
                  <a:lnTo>
                    <a:pt x="1846385" y="1393581"/>
                  </a:lnTo>
                  <a:lnTo>
                    <a:pt x="1943100" y="1595804"/>
                  </a:lnTo>
                  <a:lnTo>
                    <a:pt x="2022231" y="1622181"/>
                  </a:lnTo>
                  <a:lnTo>
                    <a:pt x="2321170" y="1358412"/>
                  </a:lnTo>
                  <a:lnTo>
                    <a:pt x="2246435" y="1182566"/>
                  </a:lnTo>
                  <a:lnTo>
                    <a:pt x="2053004" y="1072662"/>
                  </a:lnTo>
                  <a:lnTo>
                    <a:pt x="1947496" y="910004"/>
                  </a:lnTo>
                  <a:lnTo>
                    <a:pt x="1894743" y="747347"/>
                  </a:lnTo>
                  <a:lnTo>
                    <a:pt x="2022231" y="602274"/>
                  </a:lnTo>
                  <a:lnTo>
                    <a:pt x="1899139" y="224204"/>
                  </a:lnTo>
                  <a:lnTo>
                    <a:pt x="1701312" y="118697"/>
                  </a:lnTo>
                  <a:lnTo>
                    <a:pt x="1648558" y="268166"/>
                  </a:lnTo>
                  <a:lnTo>
                    <a:pt x="1525466" y="294543"/>
                  </a:lnTo>
                  <a:lnTo>
                    <a:pt x="1485900" y="241789"/>
                  </a:lnTo>
                  <a:lnTo>
                    <a:pt x="1406770" y="211016"/>
                  </a:lnTo>
                  <a:lnTo>
                    <a:pt x="1340827" y="290147"/>
                  </a:lnTo>
                  <a:lnTo>
                    <a:pt x="1143000" y="215412"/>
                  </a:lnTo>
                  <a:lnTo>
                    <a:pt x="1107831" y="105508"/>
                  </a:lnTo>
                  <a:lnTo>
                    <a:pt x="923193" y="61547"/>
                  </a:lnTo>
                  <a:lnTo>
                    <a:pt x="870439" y="118697"/>
                  </a:lnTo>
                  <a:lnTo>
                    <a:pt x="751743" y="35170"/>
                  </a:lnTo>
                  <a:lnTo>
                    <a:pt x="545123" y="83527"/>
                  </a:lnTo>
                  <a:lnTo>
                    <a:pt x="509954" y="171450"/>
                  </a:lnTo>
                  <a:lnTo>
                    <a:pt x="465993" y="202224"/>
                  </a:lnTo>
                  <a:lnTo>
                    <a:pt x="259373" y="13189"/>
                  </a:lnTo>
                  <a:lnTo>
                    <a:pt x="193431" y="0"/>
                  </a:lnTo>
                  <a:lnTo>
                    <a:pt x="206620" y="347297"/>
                  </a:lnTo>
                  <a:lnTo>
                    <a:pt x="162658" y="540727"/>
                  </a:lnTo>
                  <a:lnTo>
                    <a:pt x="48358" y="549520"/>
                  </a:lnTo>
                  <a:lnTo>
                    <a:pt x="0" y="650631"/>
                  </a:lnTo>
                  <a:lnTo>
                    <a:pt x="79131" y="874835"/>
                  </a:lnTo>
                  <a:lnTo>
                    <a:pt x="246185" y="958362"/>
                  </a:lnTo>
                  <a:lnTo>
                    <a:pt x="285750" y="1085850"/>
                  </a:lnTo>
                  <a:lnTo>
                    <a:pt x="276958" y="1266093"/>
                  </a:lnTo>
                  <a:lnTo>
                    <a:pt x="290146" y="1450731"/>
                  </a:lnTo>
                  <a:lnTo>
                    <a:pt x="338504" y="1573824"/>
                  </a:lnTo>
                  <a:lnTo>
                    <a:pt x="465993" y="1666143"/>
                  </a:lnTo>
                  <a:lnTo>
                    <a:pt x="615462" y="1754066"/>
                  </a:lnTo>
                  <a:lnTo>
                    <a:pt x="685800" y="2193681"/>
                  </a:lnTo>
                  <a:lnTo>
                    <a:pt x="1107831" y="2092570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6" name="Полилиния 67">
              <a:extLst>
                <a:ext uri="{FF2B5EF4-FFF2-40B4-BE49-F238E27FC236}">
                  <a16:creationId xmlns:a16="http://schemas.microsoft.com/office/drawing/2014/main" id="{33EB7844-CEB3-1A40-DE6E-9C8C971A7C9D}"/>
                </a:ext>
              </a:extLst>
            </p:cNvPr>
            <p:cNvSpPr/>
            <p:nvPr/>
          </p:nvSpPr>
          <p:spPr>
            <a:xfrm>
              <a:off x="680839" y="3308094"/>
              <a:ext cx="1219091" cy="1312868"/>
            </a:xfrm>
            <a:custGeom>
              <a:avLst/>
              <a:gdLst>
                <a:gd name="connsiteX0" fmla="*/ 1389185 w 1543050"/>
                <a:gd name="connsiteY0" fmla="*/ 549519 h 1661746"/>
                <a:gd name="connsiteX1" fmla="*/ 1375996 w 1543050"/>
                <a:gd name="connsiteY1" fmla="*/ 1661746 h 1661746"/>
                <a:gd name="connsiteX2" fmla="*/ 1230923 w 1543050"/>
                <a:gd name="connsiteY2" fmla="*/ 1657350 h 1661746"/>
                <a:gd name="connsiteX3" fmla="*/ 804496 w 1543050"/>
                <a:gd name="connsiteY3" fmla="*/ 1129811 h 1661746"/>
                <a:gd name="connsiteX4" fmla="*/ 698988 w 1543050"/>
                <a:gd name="connsiteY4" fmla="*/ 1178169 h 1661746"/>
                <a:gd name="connsiteX5" fmla="*/ 558312 w 1543050"/>
                <a:gd name="connsiteY5" fmla="*/ 1266092 h 1661746"/>
                <a:gd name="connsiteX6" fmla="*/ 496765 w 1543050"/>
                <a:gd name="connsiteY6" fmla="*/ 1169377 h 1661746"/>
                <a:gd name="connsiteX7" fmla="*/ 540727 w 1543050"/>
                <a:gd name="connsiteY7" fmla="*/ 1002323 h 1661746"/>
                <a:gd name="connsiteX8" fmla="*/ 281354 w 1543050"/>
                <a:gd name="connsiteY8" fmla="*/ 879231 h 1661746"/>
                <a:gd name="connsiteX9" fmla="*/ 197827 w 1543050"/>
                <a:gd name="connsiteY9" fmla="*/ 751742 h 1661746"/>
                <a:gd name="connsiteX10" fmla="*/ 167054 w 1543050"/>
                <a:gd name="connsiteY10" fmla="*/ 545123 h 1661746"/>
                <a:gd name="connsiteX11" fmla="*/ 0 w 1543050"/>
                <a:gd name="connsiteY11" fmla="*/ 435219 h 1661746"/>
                <a:gd name="connsiteX12" fmla="*/ 74735 w 1543050"/>
                <a:gd name="connsiteY12" fmla="*/ 320919 h 1661746"/>
                <a:gd name="connsiteX13" fmla="*/ 219808 w 1543050"/>
                <a:gd name="connsiteY13" fmla="*/ 320919 h 1661746"/>
                <a:gd name="connsiteX14" fmla="*/ 219808 w 1543050"/>
                <a:gd name="connsiteY14" fmla="*/ 246184 h 1661746"/>
                <a:gd name="connsiteX15" fmla="*/ 294542 w 1543050"/>
                <a:gd name="connsiteY15" fmla="*/ 158261 h 1661746"/>
                <a:gd name="connsiteX16" fmla="*/ 404446 w 1543050"/>
                <a:gd name="connsiteY16" fmla="*/ 105507 h 1661746"/>
                <a:gd name="connsiteX17" fmla="*/ 589085 w 1543050"/>
                <a:gd name="connsiteY17" fmla="*/ 127488 h 1661746"/>
                <a:gd name="connsiteX18" fmla="*/ 650631 w 1543050"/>
                <a:gd name="connsiteY18" fmla="*/ 0 h 1661746"/>
                <a:gd name="connsiteX19" fmla="*/ 993531 w 1543050"/>
                <a:gd name="connsiteY19" fmla="*/ 70338 h 1661746"/>
                <a:gd name="connsiteX20" fmla="*/ 1138604 w 1543050"/>
                <a:gd name="connsiteY20" fmla="*/ 74734 h 1661746"/>
                <a:gd name="connsiteX21" fmla="*/ 1222131 w 1543050"/>
                <a:gd name="connsiteY21" fmla="*/ 39565 h 1661746"/>
                <a:gd name="connsiteX22" fmla="*/ 1490296 w 1543050"/>
                <a:gd name="connsiteY22" fmla="*/ 158261 h 1661746"/>
                <a:gd name="connsiteX23" fmla="*/ 1543050 w 1543050"/>
                <a:gd name="connsiteY23" fmla="*/ 518746 h 1661746"/>
                <a:gd name="connsiteX24" fmla="*/ 1389185 w 1543050"/>
                <a:gd name="connsiteY24" fmla="*/ 549519 h 166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3050" h="1661746">
                  <a:moveTo>
                    <a:pt x="1389185" y="549519"/>
                  </a:moveTo>
                  <a:lnTo>
                    <a:pt x="1375996" y="1661746"/>
                  </a:lnTo>
                  <a:lnTo>
                    <a:pt x="1230923" y="1657350"/>
                  </a:lnTo>
                  <a:lnTo>
                    <a:pt x="804496" y="1129811"/>
                  </a:lnTo>
                  <a:lnTo>
                    <a:pt x="698988" y="1178169"/>
                  </a:lnTo>
                  <a:lnTo>
                    <a:pt x="558312" y="1266092"/>
                  </a:lnTo>
                  <a:lnTo>
                    <a:pt x="496765" y="1169377"/>
                  </a:lnTo>
                  <a:lnTo>
                    <a:pt x="540727" y="1002323"/>
                  </a:lnTo>
                  <a:lnTo>
                    <a:pt x="281354" y="879231"/>
                  </a:lnTo>
                  <a:lnTo>
                    <a:pt x="197827" y="751742"/>
                  </a:lnTo>
                  <a:lnTo>
                    <a:pt x="167054" y="545123"/>
                  </a:lnTo>
                  <a:lnTo>
                    <a:pt x="0" y="435219"/>
                  </a:lnTo>
                  <a:lnTo>
                    <a:pt x="74735" y="320919"/>
                  </a:lnTo>
                  <a:lnTo>
                    <a:pt x="219808" y="320919"/>
                  </a:lnTo>
                  <a:lnTo>
                    <a:pt x="219808" y="246184"/>
                  </a:lnTo>
                  <a:lnTo>
                    <a:pt x="294542" y="158261"/>
                  </a:lnTo>
                  <a:lnTo>
                    <a:pt x="404446" y="105507"/>
                  </a:lnTo>
                  <a:lnTo>
                    <a:pt x="589085" y="127488"/>
                  </a:lnTo>
                  <a:lnTo>
                    <a:pt x="650631" y="0"/>
                  </a:lnTo>
                  <a:lnTo>
                    <a:pt x="993531" y="70338"/>
                  </a:lnTo>
                  <a:lnTo>
                    <a:pt x="1138604" y="74734"/>
                  </a:lnTo>
                  <a:lnTo>
                    <a:pt x="1222131" y="39565"/>
                  </a:lnTo>
                  <a:lnTo>
                    <a:pt x="1490296" y="158261"/>
                  </a:lnTo>
                  <a:lnTo>
                    <a:pt x="1543050" y="518746"/>
                  </a:lnTo>
                  <a:lnTo>
                    <a:pt x="1389185" y="549519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 dirty="0">
                <a:latin typeface="Bahnschrift" panose="020B0502040204020203" pitchFamily="34" charset="0"/>
              </a:endParaRPr>
            </a:p>
          </p:txBody>
        </p:sp>
        <p:sp>
          <p:nvSpPr>
            <p:cNvPr id="177" name="Полилиния 68">
              <a:extLst>
                <a:ext uri="{FF2B5EF4-FFF2-40B4-BE49-F238E27FC236}">
                  <a16:creationId xmlns:a16="http://schemas.microsoft.com/office/drawing/2014/main" id="{20A3DD31-58AA-9EF3-73EB-D03A6EEA1212}"/>
                </a:ext>
              </a:extLst>
            </p:cNvPr>
            <p:cNvSpPr/>
            <p:nvPr/>
          </p:nvSpPr>
          <p:spPr>
            <a:xfrm>
              <a:off x="278216" y="2495680"/>
              <a:ext cx="1559464" cy="934289"/>
            </a:xfrm>
            <a:custGeom>
              <a:avLst/>
              <a:gdLst>
                <a:gd name="connsiteX0" fmla="*/ 1582615 w 1973873"/>
                <a:gd name="connsiteY0" fmla="*/ 303335 h 1182565"/>
                <a:gd name="connsiteX1" fmla="*/ 1450731 w 1973873"/>
                <a:gd name="connsiteY1" fmla="*/ 232996 h 1182565"/>
                <a:gd name="connsiteX2" fmla="*/ 1345223 w 1973873"/>
                <a:gd name="connsiteY2" fmla="*/ 0 h 1182565"/>
                <a:gd name="connsiteX3" fmla="*/ 1274885 w 1973873"/>
                <a:gd name="connsiteY3" fmla="*/ 74735 h 1182565"/>
                <a:gd name="connsiteX4" fmla="*/ 1103435 w 1973873"/>
                <a:gd name="connsiteY4" fmla="*/ 87923 h 1182565"/>
                <a:gd name="connsiteX5" fmla="*/ 1107831 w 1973873"/>
                <a:gd name="connsiteY5" fmla="*/ 145073 h 1182565"/>
                <a:gd name="connsiteX6" fmla="*/ 1094642 w 1973873"/>
                <a:gd name="connsiteY6" fmla="*/ 215412 h 1182565"/>
                <a:gd name="connsiteX7" fmla="*/ 901212 w 1973873"/>
                <a:gd name="connsiteY7" fmla="*/ 145073 h 1182565"/>
                <a:gd name="connsiteX8" fmla="*/ 844062 w 1973873"/>
                <a:gd name="connsiteY8" fmla="*/ 114300 h 1182565"/>
                <a:gd name="connsiteX9" fmla="*/ 742950 w 1973873"/>
                <a:gd name="connsiteY9" fmla="*/ 123092 h 1182565"/>
                <a:gd name="connsiteX10" fmla="*/ 663819 w 1973873"/>
                <a:gd name="connsiteY10" fmla="*/ 171450 h 1182565"/>
                <a:gd name="connsiteX11" fmla="*/ 567104 w 1973873"/>
                <a:gd name="connsiteY11" fmla="*/ 224204 h 1182565"/>
                <a:gd name="connsiteX12" fmla="*/ 487973 w 1973873"/>
                <a:gd name="connsiteY12" fmla="*/ 285750 h 1182565"/>
                <a:gd name="connsiteX13" fmla="*/ 149469 w 1973873"/>
                <a:gd name="connsiteY13" fmla="*/ 259373 h 1182565"/>
                <a:gd name="connsiteX14" fmla="*/ 0 w 1973873"/>
                <a:gd name="connsiteY14" fmla="*/ 307731 h 1182565"/>
                <a:gd name="connsiteX15" fmla="*/ 180242 w 1973873"/>
                <a:gd name="connsiteY15" fmla="*/ 624254 h 1182565"/>
                <a:gd name="connsiteX16" fmla="*/ 105508 w 1973873"/>
                <a:gd name="connsiteY16" fmla="*/ 637442 h 1182565"/>
                <a:gd name="connsiteX17" fmla="*/ 92319 w 1973873"/>
                <a:gd name="connsiteY17" fmla="*/ 720969 h 1182565"/>
                <a:gd name="connsiteX18" fmla="*/ 338504 w 1973873"/>
                <a:gd name="connsiteY18" fmla="*/ 918796 h 1182565"/>
                <a:gd name="connsiteX19" fmla="*/ 615462 w 1973873"/>
                <a:gd name="connsiteY19" fmla="*/ 822081 h 1182565"/>
                <a:gd name="connsiteX20" fmla="*/ 646235 w 1973873"/>
                <a:gd name="connsiteY20" fmla="*/ 751742 h 1182565"/>
                <a:gd name="connsiteX21" fmla="*/ 778119 w 1973873"/>
                <a:gd name="connsiteY21" fmla="*/ 703385 h 1182565"/>
                <a:gd name="connsiteX22" fmla="*/ 1002323 w 1973873"/>
                <a:gd name="connsiteY22" fmla="*/ 830873 h 1182565"/>
                <a:gd name="connsiteX23" fmla="*/ 1121019 w 1973873"/>
                <a:gd name="connsiteY23" fmla="*/ 804496 h 1182565"/>
                <a:gd name="connsiteX24" fmla="*/ 1164981 w 1973873"/>
                <a:gd name="connsiteY24" fmla="*/ 861646 h 1182565"/>
                <a:gd name="connsiteX25" fmla="*/ 1147396 w 1973873"/>
                <a:gd name="connsiteY25" fmla="*/ 1006719 h 1182565"/>
                <a:gd name="connsiteX26" fmla="*/ 1516673 w 1973873"/>
                <a:gd name="connsiteY26" fmla="*/ 1099039 h 1182565"/>
                <a:gd name="connsiteX27" fmla="*/ 1630973 w 1973873"/>
                <a:gd name="connsiteY27" fmla="*/ 1099039 h 1182565"/>
                <a:gd name="connsiteX28" fmla="*/ 1705708 w 1973873"/>
                <a:gd name="connsiteY28" fmla="*/ 1068265 h 1182565"/>
                <a:gd name="connsiteX29" fmla="*/ 1855177 w 1973873"/>
                <a:gd name="connsiteY29" fmla="*/ 1116623 h 1182565"/>
                <a:gd name="connsiteX30" fmla="*/ 1973873 w 1973873"/>
                <a:gd name="connsiteY30" fmla="*/ 1182565 h 1182565"/>
                <a:gd name="connsiteX31" fmla="*/ 1956289 w 1973873"/>
                <a:gd name="connsiteY31" fmla="*/ 1090246 h 1182565"/>
                <a:gd name="connsiteX32" fmla="*/ 1696915 w 1973873"/>
                <a:gd name="connsiteY32" fmla="*/ 945173 h 1182565"/>
                <a:gd name="connsiteX33" fmla="*/ 1635369 w 1973873"/>
                <a:gd name="connsiteY33" fmla="*/ 817685 h 1182565"/>
                <a:gd name="connsiteX34" fmla="*/ 1617785 w 1973873"/>
                <a:gd name="connsiteY34" fmla="*/ 628650 h 1182565"/>
                <a:gd name="connsiteX35" fmla="*/ 1635369 w 1973873"/>
                <a:gd name="connsiteY35" fmla="*/ 439615 h 1182565"/>
                <a:gd name="connsiteX36" fmla="*/ 1582615 w 1973873"/>
                <a:gd name="connsiteY36" fmla="*/ 303335 h 118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73873" h="1182565">
                  <a:moveTo>
                    <a:pt x="1582615" y="303335"/>
                  </a:moveTo>
                  <a:lnTo>
                    <a:pt x="1450731" y="232996"/>
                  </a:lnTo>
                  <a:lnTo>
                    <a:pt x="1345223" y="0"/>
                  </a:lnTo>
                  <a:lnTo>
                    <a:pt x="1274885" y="74735"/>
                  </a:lnTo>
                  <a:lnTo>
                    <a:pt x="1103435" y="87923"/>
                  </a:lnTo>
                  <a:lnTo>
                    <a:pt x="1107831" y="145073"/>
                  </a:lnTo>
                  <a:lnTo>
                    <a:pt x="1094642" y="215412"/>
                  </a:lnTo>
                  <a:lnTo>
                    <a:pt x="901212" y="145073"/>
                  </a:lnTo>
                  <a:lnTo>
                    <a:pt x="844062" y="114300"/>
                  </a:lnTo>
                  <a:lnTo>
                    <a:pt x="742950" y="123092"/>
                  </a:lnTo>
                  <a:lnTo>
                    <a:pt x="663819" y="171450"/>
                  </a:lnTo>
                  <a:lnTo>
                    <a:pt x="567104" y="224204"/>
                  </a:lnTo>
                  <a:lnTo>
                    <a:pt x="487973" y="285750"/>
                  </a:lnTo>
                  <a:lnTo>
                    <a:pt x="149469" y="259373"/>
                  </a:lnTo>
                  <a:lnTo>
                    <a:pt x="0" y="307731"/>
                  </a:lnTo>
                  <a:lnTo>
                    <a:pt x="180242" y="624254"/>
                  </a:lnTo>
                  <a:lnTo>
                    <a:pt x="105508" y="637442"/>
                  </a:lnTo>
                  <a:lnTo>
                    <a:pt x="92319" y="720969"/>
                  </a:lnTo>
                  <a:lnTo>
                    <a:pt x="338504" y="918796"/>
                  </a:lnTo>
                  <a:lnTo>
                    <a:pt x="615462" y="822081"/>
                  </a:lnTo>
                  <a:lnTo>
                    <a:pt x="646235" y="751742"/>
                  </a:lnTo>
                  <a:lnTo>
                    <a:pt x="778119" y="703385"/>
                  </a:lnTo>
                  <a:lnTo>
                    <a:pt x="1002323" y="830873"/>
                  </a:lnTo>
                  <a:lnTo>
                    <a:pt x="1121019" y="804496"/>
                  </a:lnTo>
                  <a:lnTo>
                    <a:pt x="1164981" y="861646"/>
                  </a:lnTo>
                  <a:lnTo>
                    <a:pt x="1147396" y="1006719"/>
                  </a:lnTo>
                  <a:lnTo>
                    <a:pt x="1516673" y="1099039"/>
                  </a:lnTo>
                  <a:lnTo>
                    <a:pt x="1630973" y="1099039"/>
                  </a:lnTo>
                  <a:lnTo>
                    <a:pt x="1705708" y="1068265"/>
                  </a:lnTo>
                  <a:lnTo>
                    <a:pt x="1855177" y="1116623"/>
                  </a:lnTo>
                  <a:lnTo>
                    <a:pt x="1973873" y="1182565"/>
                  </a:lnTo>
                  <a:lnTo>
                    <a:pt x="1956289" y="1090246"/>
                  </a:lnTo>
                  <a:lnTo>
                    <a:pt x="1696915" y="945173"/>
                  </a:lnTo>
                  <a:lnTo>
                    <a:pt x="1635369" y="817685"/>
                  </a:lnTo>
                  <a:lnTo>
                    <a:pt x="1617785" y="628650"/>
                  </a:lnTo>
                  <a:lnTo>
                    <a:pt x="1635369" y="439615"/>
                  </a:lnTo>
                  <a:lnTo>
                    <a:pt x="1582615" y="303335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8" name="Полилиния 69">
              <a:extLst>
                <a:ext uri="{FF2B5EF4-FFF2-40B4-BE49-F238E27FC236}">
                  <a16:creationId xmlns:a16="http://schemas.microsoft.com/office/drawing/2014/main" id="{E905E403-239A-4B7C-E63D-8EEDD4BF2A7F}"/>
                </a:ext>
              </a:extLst>
            </p:cNvPr>
            <p:cNvSpPr/>
            <p:nvPr/>
          </p:nvSpPr>
          <p:spPr>
            <a:xfrm>
              <a:off x="53554" y="1615616"/>
              <a:ext cx="1459899" cy="1098687"/>
            </a:xfrm>
            <a:custGeom>
              <a:avLst/>
              <a:gdLst>
                <a:gd name="connsiteX0" fmla="*/ 298450 w 1847850"/>
                <a:gd name="connsiteY0" fmla="*/ 1390650 h 1390650"/>
                <a:gd name="connsiteX1" fmla="*/ 431800 w 1847850"/>
                <a:gd name="connsiteY1" fmla="*/ 1346200 h 1390650"/>
                <a:gd name="connsiteX2" fmla="*/ 787400 w 1847850"/>
                <a:gd name="connsiteY2" fmla="*/ 1365250 h 1390650"/>
                <a:gd name="connsiteX3" fmla="*/ 946150 w 1847850"/>
                <a:gd name="connsiteY3" fmla="*/ 1263650 h 1390650"/>
                <a:gd name="connsiteX4" fmla="*/ 1104900 w 1847850"/>
                <a:gd name="connsiteY4" fmla="*/ 1193800 h 1390650"/>
                <a:gd name="connsiteX5" fmla="*/ 1104900 w 1847850"/>
                <a:gd name="connsiteY5" fmla="*/ 1193800 h 1390650"/>
                <a:gd name="connsiteX6" fmla="*/ 1365250 w 1847850"/>
                <a:gd name="connsiteY6" fmla="*/ 1301750 h 1390650"/>
                <a:gd name="connsiteX7" fmla="*/ 1403350 w 1847850"/>
                <a:gd name="connsiteY7" fmla="*/ 1257300 h 1390650"/>
                <a:gd name="connsiteX8" fmla="*/ 1397000 w 1847850"/>
                <a:gd name="connsiteY8" fmla="*/ 1187450 h 1390650"/>
                <a:gd name="connsiteX9" fmla="*/ 1397000 w 1847850"/>
                <a:gd name="connsiteY9" fmla="*/ 1187450 h 1390650"/>
                <a:gd name="connsiteX10" fmla="*/ 1555750 w 1847850"/>
                <a:gd name="connsiteY10" fmla="*/ 1155700 h 1390650"/>
                <a:gd name="connsiteX11" fmla="*/ 1638300 w 1847850"/>
                <a:gd name="connsiteY11" fmla="*/ 1092200 h 1390650"/>
                <a:gd name="connsiteX12" fmla="*/ 1695450 w 1847850"/>
                <a:gd name="connsiteY12" fmla="*/ 984250 h 1390650"/>
                <a:gd name="connsiteX13" fmla="*/ 1803400 w 1847850"/>
                <a:gd name="connsiteY13" fmla="*/ 984250 h 1390650"/>
                <a:gd name="connsiteX14" fmla="*/ 1803400 w 1847850"/>
                <a:gd name="connsiteY14" fmla="*/ 901700 h 1390650"/>
                <a:gd name="connsiteX15" fmla="*/ 1841500 w 1847850"/>
                <a:gd name="connsiteY15" fmla="*/ 831850 h 1390650"/>
                <a:gd name="connsiteX16" fmla="*/ 1847850 w 1847850"/>
                <a:gd name="connsiteY16" fmla="*/ 431800 h 1390650"/>
                <a:gd name="connsiteX17" fmla="*/ 1714500 w 1847850"/>
                <a:gd name="connsiteY17" fmla="*/ 336550 h 1390650"/>
                <a:gd name="connsiteX18" fmla="*/ 1638300 w 1847850"/>
                <a:gd name="connsiteY18" fmla="*/ 222250 h 1390650"/>
                <a:gd name="connsiteX19" fmla="*/ 1625600 w 1847850"/>
                <a:gd name="connsiteY19" fmla="*/ 209550 h 1390650"/>
                <a:gd name="connsiteX20" fmla="*/ 1441450 w 1847850"/>
                <a:gd name="connsiteY20" fmla="*/ 190500 h 1390650"/>
                <a:gd name="connsiteX21" fmla="*/ 1403350 w 1847850"/>
                <a:gd name="connsiteY21" fmla="*/ 76200 h 1390650"/>
                <a:gd name="connsiteX22" fmla="*/ 1257300 w 1847850"/>
                <a:gd name="connsiteY22" fmla="*/ 69850 h 1390650"/>
                <a:gd name="connsiteX23" fmla="*/ 1212850 w 1847850"/>
                <a:gd name="connsiteY23" fmla="*/ 127000 h 1390650"/>
                <a:gd name="connsiteX24" fmla="*/ 1174750 w 1847850"/>
                <a:gd name="connsiteY24" fmla="*/ 76200 h 1390650"/>
                <a:gd name="connsiteX25" fmla="*/ 1073150 w 1847850"/>
                <a:gd name="connsiteY25" fmla="*/ 6350 h 1390650"/>
                <a:gd name="connsiteX26" fmla="*/ 1016000 w 1847850"/>
                <a:gd name="connsiteY26" fmla="*/ 0 h 1390650"/>
                <a:gd name="connsiteX27" fmla="*/ 958850 w 1847850"/>
                <a:gd name="connsiteY27" fmla="*/ 69850 h 1390650"/>
                <a:gd name="connsiteX28" fmla="*/ 895350 w 1847850"/>
                <a:gd name="connsiteY28" fmla="*/ 133350 h 1390650"/>
                <a:gd name="connsiteX29" fmla="*/ 787400 w 1847850"/>
                <a:gd name="connsiteY29" fmla="*/ 184150 h 1390650"/>
                <a:gd name="connsiteX30" fmla="*/ 679450 w 1847850"/>
                <a:gd name="connsiteY30" fmla="*/ 203200 h 1390650"/>
                <a:gd name="connsiteX31" fmla="*/ 641350 w 1847850"/>
                <a:gd name="connsiteY31" fmla="*/ 279400 h 1390650"/>
                <a:gd name="connsiteX32" fmla="*/ 590550 w 1847850"/>
                <a:gd name="connsiteY32" fmla="*/ 317500 h 1390650"/>
                <a:gd name="connsiteX33" fmla="*/ 450850 w 1847850"/>
                <a:gd name="connsiteY33" fmla="*/ 317500 h 1390650"/>
                <a:gd name="connsiteX34" fmla="*/ 488950 w 1847850"/>
                <a:gd name="connsiteY34" fmla="*/ 469900 h 1390650"/>
                <a:gd name="connsiteX35" fmla="*/ 495300 w 1847850"/>
                <a:gd name="connsiteY35" fmla="*/ 584200 h 1390650"/>
                <a:gd name="connsiteX36" fmla="*/ 457200 w 1847850"/>
                <a:gd name="connsiteY36" fmla="*/ 577850 h 1390650"/>
                <a:gd name="connsiteX37" fmla="*/ 406400 w 1847850"/>
                <a:gd name="connsiteY37" fmla="*/ 457200 h 1390650"/>
                <a:gd name="connsiteX38" fmla="*/ 311150 w 1847850"/>
                <a:gd name="connsiteY38" fmla="*/ 330200 h 1390650"/>
                <a:gd name="connsiteX39" fmla="*/ 190500 w 1847850"/>
                <a:gd name="connsiteY39" fmla="*/ 349250 h 1390650"/>
                <a:gd name="connsiteX40" fmla="*/ 184150 w 1847850"/>
                <a:gd name="connsiteY40" fmla="*/ 463550 h 1390650"/>
                <a:gd name="connsiteX41" fmla="*/ 57150 w 1847850"/>
                <a:gd name="connsiteY41" fmla="*/ 584200 h 1390650"/>
                <a:gd name="connsiteX42" fmla="*/ 31750 w 1847850"/>
                <a:gd name="connsiteY42" fmla="*/ 692150 h 1390650"/>
                <a:gd name="connsiteX43" fmla="*/ 31750 w 1847850"/>
                <a:gd name="connsiteY43" fmla="*/ 723900 h 1390650"/>
                <a:gd name="connsiteX44" fmla="*/ 76200 w 1847850"/>
                <a:gd name="connsiteY44" fmla="*/ 787400 h 1390650"/>
                <a:gd name="connsiteX45" fmla="*/ 6350 w 1847850"/>
                <a:gd name="connsiteY45" fmla="*/ 863600 h 1390650"/>
                <a:gd name="connsiteX46" fmla="*/ 0 w 1847850"/>
                <a:gd name="connsiteY46" fmla="*/ 965200 h 1390650"/>
                <a:gd name="connsiteX47" fmla="*/ 19050 w 1847850"/>
                <a:gd name="connsiteY47" fmla="*/ 1085850 h 1390650"/>
                <a:gd name="connsiteX48" fmla="*/ 38100 w 1847850"/>
                <a:gd name="connsiteY48" fmla="*/ 1200150 h 1390650"/>
                <a:gd name="connsiteX49" fmla="*/ 63500 w 1847850"/>
                <a:gd name="connsiteY49" fmla="*/ 1263650 h 1390650"/>
                <a:gd name="connsiteX50" fmla="*/ 133350 w 1847850"/>
                <a:gd name="connsiteY50" fmla="*/ 1371600 h 1390650"/>
                <a:gd name="connsiteX51" fmla="*/ 133350 w 1847850"/>
                <a:gd name="connsiteY51" fmla="*/ 1371600 h 1390650"/>
                <a:gd name="connsiteX52" fmla="*/ 234950 w 1847850"/>
                <a:gd name="connsiteY52" fmla="*/ 1352550 h 1390650"/>
                <a:gd name="connsiteX53" fmla="*/ 298450 w 1847850"/>
                <a:gd name="connsiteY53" fmla="*/ 139065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847850" h="1390650">
                  <a:moveTo>
                    <a:pt x="298450" y="1390650"/>
                  </a:moveTo>
                  <a:lnTo>
                    <a:pt x="431800" y="1346200"/>
                  </a:lnTo>
                  <a:lnTo>
                    <a:pt x="787400" y="1365250"/>
                  </a:lnTo>
                  <a:lnTo>
                    <a:pt x="946150" y="1263650"/>
                  </a:lnTo>
                  <a:lnTo>
                    <a:pt x="1104900" y="1193800"/>
                  </a:lnTo>
                  <a:lnTo>
                    <a:pt x="1104900" y="1193800"/>
                  </a:lnTo>
                  <a:lnTo>
                    <a:pt x="1365250" y="1301750"/>
                  </a:lnTo>
                  <a:lnTo>
                    <a:pt x="1403350" y="1257300"/>
                  </a:lnTo>
                  <a:lnTo>
                    <a:pt x="1397000" y="1187450"/>
                  </a:lnTo>
                  <a:lnTo>
                    <a:pt x="1397000" y="1187450"/>
                  </a:lnTo>
                  <a:lnTo>
                    <a:pt x="1555750" y="1155700"/>
                  </a:lnTo>
                  <a:lnTo>
                    <a:pt x="1638300" y="1092200"/>
                  </a:lnTo>
                  <a:lnTo>
                    <a:pt x="1695450" y="984250"/>
                  </a:lnTo>
                  <a:lnTo>
                    <a:pt x="1803400" y="984250"/>
                  </a:lnTo>
                  <a:lnTo>
                    <a:pt x="1803400" y="901700"/>
                  </a:lnTo>
                  <a:lnTo>
                    <a:pt x="1841500" y="831850"/>
                  </a:lnTo>
                  <a:lnTo>
                    <a:pt x="1847850" y="431800"/>
                  </a:lnTo>
                  <a:lnTo>
                    <a:pt x="1714500" y="336550"/>
                  </a:lnTo>
                  <a:lnTo>
                    <a:pt x="1638300" y="222250"/>
                  </a:lnTo>
                  <a:lnTo>
                    <a:pt x="1625600" y="209550"/>
                  </a:lnTo>
                  <a:lnTo>
                    <a:pt x="1441450" y="190500"/>
                  </a:lnTo>
                  <a:lnTo>
                    <a:pt x="1403350" y="76200"/>
                  </a:lnTo>
                  <a:lnTo>
                    <a:pt x="1257300" y="69850"/>
                  </a:lnTo>
                  <a:lnTo>
                    <a:pt x="1212850" y="127000"/>
                  </a:lnTo>
                  <a:lnTo>
                    <a:pt x="1174750" y="76200"/>
                  </a:lnTo>
                  <a:lnTo>
                    <a:pt x="1073150" y="6350"/>
                  </a:lnTo>
                  <a:lnTo>
                    <a:pt x="1016000" y="0"/>
                  </a:lnTo>
                  <a:lnTo>
                    <a:pt x="958850" y="69850"/>
                  </a:lnTo>
                  <a:lnTo>
                    <a:pt x="895350" y="133350"/>
                  </a:lnTo>
                  <a:lnTo>
                    <a:pt x="787400" y="184150"/>
                  </a:lnTo>
                  <a:lnTo>
                    <a:pt x="679450" y="203200"/>
                  </a:lnTo>
                  <a:lnTo>
                    <a:pt x="641350" y="279400"/>
                  </a:lnTo>
                  <a:lnTo>
                    <a:pt x="590550" y="317500"/>
                  </a:lnTo>
                  <a:lnTo>
                    <a:pt x="450850" y="317500"/>
                  </a:lnTo>
                  <a:lnTo>
                    <a:pt x="488950" y="469900"/>
                  </a:lnTo>
                  <a:lnTo>
                    <a:pt x="495300" y="584200"/>
                  </a:lnTo>
                  <a:lnTo>
                    <a:pt x="457200" y="577850"/>
                  </a:lnTo>
                  <a:lnTo>
                    <a:pt x="406400" y="457200"/>
                  </a:lnTo>
                  <a:lnTo>
                    <a:pt x="311150" y="330200"/>
                  </a:lnTo>
                  <a:lnTo>
                    <a:pt x="190500" y="349250"/>
                  </a:lnTo>
                  <a:lnTo>
                    <a:pt x="184150" y="463550"/>
                  </a:lnTo>
                  <a:lnTo>
                    <a:pt x="57150" y="584200"/>
                  </a:lnTo>
                  <a:lnTo>
                    <a:pt x="31750" y="692150"/>
                  </a:lnTo>
                  <a:lnTo>
                    <a:pt x="31750" y="723900"/>
                  </a:lnTo>
                  <a:lnTo>
                    <a:pt x="76200" y="787400"/>
                  </a:lnTo>
                  <a:lnTo>
                    <a:pt x="6350" y="863600"/>
                  </a:lnTo>
                  <a:lnTo>
                    <a:pt x="0" y="965200"/>
                  </a:lnTo>
                  <a:lnTo>
                    <a:pt x="19050" y="1085850"/>
                  </a:lnTo>
                  <a:lnTo>
                    <a:pt x="38100" y="1200150"/>
                  </a:lnTo>
                  <a:lnTo>
                    <a:pt x="63500" y="1263650"/>
                  </a:lnTo>
                  <a:lnTo>
                    <a:pt x="133350" y="1371600"/>
                  </a:lnTo>
                  <a:lnTo>
                    <a:pt x="133350" y="1371600"/>
                  </a:lnTo>
                  <a:lnTo>
                    <a:pt x="234950" y="1352550"/>
                  </a:lnTo>
                  <a:lnTo>
                    <a:pt x="298450" y="1390650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  <p:sp>
          <p:nvSpPr>
            <p:cNvPr id="179" name="Полилиния 71">
              <a:extLst>
                <a:ext uri="{FF2B5EF4-FFF2-40B4-BE49-F238E27FC236}">
                  <a16:creationId xmlns:a16="http://schemas.microsoft.com/office/drawing/2014/main" id="{2F0B9959-310D-44A5-A368-1E6E1D5B1ADD}"/>
                </a:ext>
              </a:extLst>
            </p:cNvPr>
            <p:cNvSpPr/>
            <p:nvPr/>
          </p:nvSpPr>
          <p:spPr>
            <a:xfrm>
              <a:off x="5472182" y="3108649"/>
              <a:ext cx="1302448" cy="896084"/>
            </a:xfrm>
            <a:custGeom>
              <a:avLst/>
              <a:gdLst>
                <a:gd name="connsiteX0" fmla="*/ 1648558 w 1648558"/>
                <a:gd name="connsiteY0" fmla="*/ 536331 h 1134208"/>
                <a:gd name="connsiteX1" fmla="*/ 1525466 w 1648558"/>
                <a:gd name="connsiteY1" fmla="*/ 439615 h 1134208"/>
                <a:gd name="connsiteX2" fmla="*/ 1345223 w 1648558"/>
                <a:gd name="connsiteY2" fmla="*/ 329712 h 1134208"/>
                <a:gd name="connsiteX3" fmla="*/ 1270489 w 1648558"/>
                <a:gd name="connsiteY3" fmla="*/ 224204 h 1134208"/>
                <a:gd name="connsiteX4" fmla="*/ 936381 w 1648558"/>
                <a:gd name="connsiteY4" fmla="*/ 105508 h 1134208"/>
                <a:gd name="connsiteX5" fmla="*/ 813289 w 1648558"/>
                <a:gd name="connsiteY5" fmla="*/ 136281 h 1134208"/>
                <a:gd name="connsiteX6" fmla="*/ 756139 w 1648558"/>
                <a:gd name="connsiteY6" fmla="*/ 83527 h 1134208"/>
                <a:gd name="connsiteX7" fmla="*/ 531935 w 1648558"/>
                <a:gd name="connsiteY7" fmla="*/ 0 h 1134208"/>
                <a:gd name="connsiteX8" fmla="*/ 316523 w 1648558"/>
                <a:gd name="connsiteY8" fmla="*/ 35169 h 1134208"/>
                <a:gd name="connsiteX9" fmla="*/ 338504 w 1648558"/>
                <a:gd name="connsiteY9" fmla="*/ 232996 h 1134208"/>
                <a:gd name="connsiteX10" fmla="*/ 219808 w 1648558"/>
                <a:gd name="connsiteY10" fmla="*/ 246185 h 1134208"/>
                <a:gd name="connsiteX11" fmla="*/ 0 w 1648558"/>
                <a:gd name="connsiteY11" fmla="*/ 237392 h 1134208"/>
                <a:gd name="connsiteX12" fmla="*/ 48358 w 1648558"/>
                <a:gd name="connsiteY12" fmla="*/ 483577 h 1134208"/>
                <a:gd name="connsiteX13" fmla="*/ 202223 w 1648558"/>
                <a:gd name="connsiteY13" fmla="*/ 558312 h 1134208"/>
                <a:gd name="connsiteX14" fmla="*/ 215412 w 1648558"/>
                <a:gd name="connsiteY14" fmla="*/ 707781 h 1134208"/>
                <a:gd name="connsiteX15" fmla="*/ 263770 w 1648558"/>
                <a:gd name="connsiteY15" fmla="*/ 910004 h 1134208"/>
                <a:gd name="connsiteX16" fmla="*/ 373673 w 1648558"/>
                <a:gd name="connsiteY16" fmla="*/ 1033096 h 1134208"/>
                <a:gd name="connsiteX17" fmla="*/ 514350 w 1648558"/>
                <a:gd name="connsiteY17" fmla="*/ 1103435 h 1134208"/>
                <a:gd name="connsiteX18" fmla="*/ 672612 w 1648558"/>
                <a:gd name="connsiteY18" fmla="*/ 1125415 h 1134208"/>
                <a:gd name="connsiteX19" fmla="*/ 817685 w 1648558"/>
                <a:gd name="connsiteY19" fmla="*/ 1090246 h 1134208"/>
                <a:gd name="connsiteX20" fmla="*/ 949570 w 1648558"/>
                <a:gd name="connsiteY20" fmla="*/ 1107831 h 1134208"/>
                <a:gd name="connsiteX21" fmla="*/ 1059473 w 1648558"/>
                <a:gd name="connsiteY21" fmla="*/ 1116623 h 1134208"/>
                <a:gd name="connsiteX22" fmla="*/ 1156189 w 1648558"/>
                <a:gd name="connsiteY22" fmla="*/ 1134208 h 1134208"/>
                <a:gd name="connsiteX23" fmla="*/ 1081454 w 1648558"/>
                <a:gd name="connsiteY23" fmla="*/ 874835 h 1134208"/>
                <a:gd name="connsiteX24" fmla="*/ 1107831 w 1648558"/>
                <a:gd name="connsiteY24" fmla="*/ 778119 h 1134208"/>
                <a:gd name="connsiteX25" fmla="*/ 1024304 w 1648558"/>
                <a:gd name="connsiteY25" fmla="*/ 716573 h 1134208"/>
                <a:gd name="connsiteX26" fmla="*/ 1375997 w 1648558"/>
                <a:gd name="connsiteY26" fmla="*/ 646235 h 1134208"/>
                <a:gd name="connsiteX27" fmla="*/ 1512277 w 1648558"/>
                <a:gd name="connsiteY27" fmla="*/ 716573 h 1134208"/>
                <a:gd name="connsiteX28" fmla="*/ 1604597 w 1648558"/>
                <a:gd name="connsiteY28" fmla="*/ 712177 h 1134208"/>
                <a:gd name="connsiteX29" fmla="*/ 1648558 w 1648558"/>
                <a:gd name="connsiteY29" fmla="*/ 536331 h 113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48558" h="1134208">
                  <a:moveTo>
                    <a:pt x="1648558" y="536331"/>
                  </a:moveTo>
                  <a:lnTo>
                    <a:pt x="1525466" y="439615"/>
                  </a:lnTo>
                  <a:lnTo>
                    <a:pt x="1345223" y="329712"/>
                  </a:lnTo>
                  <a:lnTo>
                    <a:pt x="1270489" y="224204"/>
                  </a:lnTo>
                  <a:lnTo>
                    <a:pt x="936381" y="105508"/>
                  </a:lnTo>
                  <a:lnTo>
                    <a:pt x="813289" y="136281"/>
                  </a:lnTo>
                  <a:lnTo>
                    <a:pt x="756139" y="83527"/>
                  </a:lnTo>
                  <a:lnTo>
                    <a:pt x="531935" y="0"/>
                  </a:lnTo>
                  <a:lnTo>
                    <a:pt x="316523" y="35169"/>
                  </a:lnTo>
                  <a:lnTo>
                    <a:pt x="338504" y="232996"/>
                  </a:lnTo>
                  <a:lnTo>
                    <a:pt x="219808" y="246185"/>
                  </a:lnTo>
                  <a:lnTo>
                    <a:pt x="0" y="237392"/>
                  </a:lnTo>
                  <a:lnTo>
                    <a:pt x="48358" y="483577"/>
                  </a:lnTo>
                  <a:lnTo>
                    <a:pt x="202223" y="558312"/>
                  </a:lnTo>
                  <a:lnTo>
                    <a:pt x="215412" y="707781"/>
                  </a:lnTo>
                  <a:lnTo>
                    <a:pt x="263770" y="910004"/>
                  </a:lnTo>
                  <a:lnTo>
                    <a:pt x="373673" y="1033096"/>
                  </a:lnTo>
                  <a:lnTo>
                    <a:pt x="514350" y="1103435"/>
                  </a:lnTo>
                  <a:lnTo>
                    <a:pt x="672612" y="1125415"/>
                  </a:lnTo>
                  <a:lnTo>
                    <a:pt x="817685" y="1090246"/>
                  </a:lnTo>
                  <a:lnTo>
                    <a:pt x="949570" y="1107831"/>
                  </a:lnTo>
                  <a:lnTo>
                    <a:pt x="1059473" y="1116623"/>
                  </a:lnTo>
                  <a:lnTo>
                    <a:pt x="1156189" y="1134208"/>
                  </a:lnTo>
                  <a:lnTo>
                    <a:pt x="1081454" y="874835"/>
                  </a:lnTo>
                  <a:lnTo>
                    <a:pt x="1107831" y="778119"/>
                  </a:lnTo>
                  <a:lnTo>
                    <a:pt x="1024304" y="716573"/>
                  </a:lnTo>
                  <a:lnTo>
                    <a:pt x="1375997" y="646235"/>
                  </a:lnTo>
                  <a:lnTo>
                    <a:pt x="1512277" y="716573"/>
                  </a:lnTo>
                  <a:lnTo>
                    <a:pt x="1604597" y="712177"/>
                  </a:lnTo>
                  <a:lnTo>
                    <a:pt x="1648558" y="536331"/>
                  </a:lnTo>
                  <a:close/>
                </a:path>
              </a:pathLst>
            </a:custGeom>
            <a:grpFill/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33">
                <a:latin typeface="Bahnschrift" panose="020B0502040204020203" pitchFamily="34" charset="0"/>
              </a:endParaRPr>
            </a:p>
          </p:txBody>
        </p:sp>
      </p:grp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54AA552E-2342-EF80-F78F-F1632358C7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1137" y="1522151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A00D0C73-09AD-880E-A4EC-91F7A5232F17}"/>
              </a:ext>
            </a:extLst>
          </p:cNvPr>
          <p:cNvSpPr txBox="1"/>
          <p:nvPr/>
        </p:nvSpPr>
        <p:spPr>
          <a:xfrm>
            <a:off x="3871801" y="1474299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DC2655B-9056-E19C-C239-F8B7B73325B6}"/>
              </a:ext>
            </a:extLst>
          </p:cNvPr>
          <p:cNvSpPr txBox="1"/>
          <p:nvPr/>
        </p:nvSpPr>
        <p:spPr>
          <a:xfrm>
            <a:off x="2865966" y="1200927"/>
            <a:ext cx="1298432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Подлесненское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Астанинское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183" name="Соединительная линия уступом 101">
            <a:extLst>
              <a:ext uri="{FF2B5EF4-FFF2-40B4-BE49-F238E27FC236}">
                <a16:creationId xmlns:a16="http://schemas.microsoft.com/office/drawing/2014/main" id="{65258369-2F07-120A-A638-B313C99DA417}"/>
              </a:ext>
            </a:extLst>
          </p:cNvPr>
          <p:cNvCxnSpPr>
            <a:cxnSpLocks/>
            <a:stCxn id="180" idx="0"/>
            <a:endCxn id="182" idx="0"/>
          </p:cNvCxnSpPr>
          <p:nvPr/>
        </p:nvCxnSpPr>
        <p:spPr>
          <a:xfrm rot="16200000" flipV="1">
            <a:off x="3856065" y="860044"/>
            <a:ext cx="321224" cy="1002989"/>
          </a:xfrm>
          <a:prstGeom prst="bentConnector3">
            <a:avLst>
              <a:gd name="adj1" fmla="val 144054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0230FC54-3D77-CFB5-00CE-907F5A2FBFE7}"/>
              </a:ext>
            </a:extLst>
          </p:cNvPr>
          <p:cNvSpPr txBox="1"/>
          <p:nvPr/>
        </p:nvSpPr>
        <p:spPr>
          <a:xfrm>
            <a:off x="3515182" y="770125"/>
            <a:ext cx="102784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412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E5B433C-5706-C7AE-35E5-F51ABAA81B8D}"/>
              </a:ext>
            </a:extLst>
          </p:cNvPr>
          <p:cNvSpPr txBox="1"/>
          <p:nvPr/>
        </p:nvSpPr>
        <p:spPr>
          <a:xfrm>
            <a:off x="3797246" y="2069953"/>
            <a:ext cx="146327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Акмолинская</a:t>
            </a:r>
          </a:p>
          <a:p>
            <a:pPr algn="ctr"/>
            <a:r>
              <a:rPr lang="aa-ET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0ABD1491-F97E-A6BE-5549-488B893C35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9592" y="2089363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8D69E3F2-9339-846C-9C66-1F8B9CCA73C2}"/>
              </a:ext>
            </a:extLst>
          </p:cNvPr>
          <p:cNvSpPr txBox="1"/>
          <p:nvPr/>
        </p:nvSpPr>
        <p:spPr>
          <a:xfrm>
            <a:off x="5720256" y="2041511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45B6436-386E-468E-B9C8-9ACF1CA10029}"/>
              </a:ext>
            </a:extLst>
          </p:cNvPr>
          <p:cNvSpPr txBox="1"/>
          <p:nvPr/>
        </p:nvSpPr>
        <p:spPr>
          <a:xfrm>
            <a:off x="5394100" y="1737243"/>
            <a:ext cx="88197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Самарканд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189" name="Соединительная линия уступом 101">
            <a:extLst>
              <a:ext uri="{FF2B5EF4-FFF2-40B4-BE49-F238E27FC236}">
                <a16:creationId xmlns:a16="http://schemas.microsoft.com/office/drawing/2014/main" id="{0DBB7D2B-25E3-0411-5C89-8193DAABFE17}"/>
              </a:ext>
            </a:extLst>
          </p:cNvPr>
          <p:cNvCxnSpPr>
            <a:cxnSpLocks/>
            <a:stCxn id="186" idx="0"/>
            <a:endCxn id="188" idx="0"/>
          </p:cNvCxnSpPr>
          <p:nvPr/>
        </p:nvCxnSpPr>
        <p:spPr>
          <a:xfrm rot="16200000" flipV="1">
            <a:off x="5924797" y="1647533"/>
            <a:ext cx="352120" cy="531539"/>
          </a:xfrm>
          <a:prstGeom prst="bentConnector3">
            <a:avLst>
              <a:gd name="adj1" fmla="val 164921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99E6D72E-2AC4-F430-E32E-8548D5491017}"/>
              </a:ext>
            </a:extLst>
          </p:cNvPr>
          <p:cNvSpPr txBox="1"/>
          <p:nvPr/>
        </p:nvSpPr>
        <p:spPr>
          <a:xfrm>
            <a:off x="5589116" y="1211827"/>
            <a:ext cx="10534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257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F5B2EC9-A405-BAA7-8F24-00B314965939}"/>
              </a:ext>
            </a:extLst>
          </p:cNvPr>
          <p:cNvSpPr txBox="1"/>
          <p:nvPr/>
        </p:nvSpPr>
        <p:spPr>
          <a:xfrm>
            <a:off x="5591970" y="2665132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Карагандинская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B7FE7889-69E6-4A02-ECD5-358DD16F05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9677" y="2388676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43FFDC88-3D76-EB78-AEF8-94511A7AFA3E}"/>
              </a:ext>
            </a:extLst>
          </p:cNvPr>
          <p:cNvSpPr txBox="1"/>
          <p:nvPr/>
        </p:nvSpPr>
        <p:spPr>
          <a:xfrm>
            <a:off x="7830341" y="2340824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C0E83EC-E2DB-7871-1208-D0BAD81B69A3}"/>
              </a:ext>
            </a:extLst>
          </p:cNvPr>
          <p:cNvSpPr txBox="1"/>
          <p:nvPr/>
        </p:nvSpPr>
        <p:spPr>
          <a:xfrm>
            <a:off x="6979233" y="2204105"/>
            <a:ext cx="110799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Кандысуйское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195" name="Соединительная линия уступом 101">
            <a:extLst>
              <a:ext uri="{FF2B5EF4-FFF2-40B4-BE49-F238E27FC236}">
                <a16:creationId xmlns:a16="http://schemas.microsoft.com/office/drawing/2014/main" id="{036D0AFD-7357-53C1-BF3C-0CEA0DE1ADAC}"/>
              </a:ext>
            </a:extLst>
          </p:cNvPr>
          <p:cNvCxnSpPr>
            <a:cxnSpLocks/>
            <a:stCxn id="192" idx="0"/>
            <a:endCxn id="194" idx="0"/>
          </p:cNvCxnSpPr>
          <p:nvPr/>
        </p:nvCxnSpPr>
        <p:spPr>
          <a:xfrm rot="16200000" flipV="1">
            <a:off x="7912686" y="1824651"/>
            <a:ext cx="184571" cy="943480"/>
          </a:xfrm>
          <a:prstGeom prst="bentConnector3">
            <a:avLst>
              <a:gd name="adj1" fmla="val 223855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6C4022D5-52E7-9A27-2593-55E30B071938}"/>
              </a:ext>
            </a:extLst>
          </p:cNvPr>
          <p:cNvSpPr txBox="1"/>
          <p:nvPr/>
        </p:nvSpPr>
        <p:spPr>
          <a:xfrm>
            <a:off x="7429272" y="1701135"/>
            <a:ext cx="109998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43,6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46C5ED2-1865-80B1-8397-6F4B828E74BF}"/>
              </a:ext>
            </a:extLst>
          </p:cNvPr>
          <p:cNvSpPr txBox="1"/>
          <p:nvPr/>
        </p:nvSpPr>
        <p:spPr>
          <a:xfrm>
            <a:off x="7700080" y="2927833"/>
            <a:ext cx="15532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ВКО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E2EECA38-86F0-EAB4-E1B8-0810297553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4819" y="4489338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730885AE-28A4-90E6-49F0-0D224E98BE0D}"/>
              </a:ext>
            </a:extLst>
          </p:cNvPr>
          <p:cNvSpPr txBox="1"/>
          <p:nvPr/>
        </p:nvSpPr>
        <p:spPr>
          <a:xfrm>
            <a:off x="5968128" y="4126912"/>
            <a:ext cx="76976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Бартогай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00" name="Соединительная линия уступом 101">
            <a:extLst>
              <a:ext uri="{FF2B5EF4-FFF2-40B4-BE49-F238E27FC236}">
                <a16:creationId xmlns:a16="http://schemas.microsoft.com/office/drawing/2014/main" id="{9B26CA3B-9CDA-FF44-91F2-D578F54D3A95}"/>
              </a:ext>
            </a:extLst>
          </p:cNvPr>
          <p:cNvCxnSpPr>
            <a:cxnSpLocks/>
            <a:stCxn id="198" idx="0"/>
            <a:endCxn id="199" idx="0"/>
          </p:cNvCxnSpPr>
          <p:nvPr/>
        </p:nvCxnSpPr>
        <p:spPr>
          <a:xfrm rot="16200000" flipV="1">
            <a:off x="6411219" y="4068703"/>
            <a:ext cx="362426" cy="478843"/>
          </a:xfrm>
          <a:prstGeom prst="bentConnector3">
            <a:avLst>
              <a:gd name="adj1" fmla="val 163075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88B8A92A-4FC8-58E1-F2F1-9AD26650A2DB}"/>
              </a:ext>
            </a:extLst>
          </p:cNvPr>
          <p:cNvSpPr txBox="1"/>
          <p:nvPr/>
        </p:nvSpPr>
        <p:spPr>
          <a:xfrm>
            <a:off x="6089160" y="3261246"/>
            <a:ext cx="10583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320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12E51AF-7F40-1150-0F90-0A80FFBD8CF9}"/>
              </a:ext>
            </a:extLst>
          </p:cNvPr>
          <p:cNvSpPr txBox="1"/>
          <p:nvPr/>
        </p:nvSpPr>
        <p:spPr>
          <a:xfrm>
            <a:off x="6057197" y="5065107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Алматинская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7D0B27C-74F2-427D-BA15-3892165688F2}"/>
              </a:ext>
            </a:extLst>
          </p:cNvPr>
          <p:cNvSpPr txBox="1"/>
          <p:nvPr/>
        </p:nvSpPr>
        <p:spPr>
          <a:xfrm>
            <a:off x="6231770" y="4405311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5270E444-82D0-5512-7442-FA15BB7AA0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9100" y="4618571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115FA708-5911-073A-50DF-658C3CBC4B4C}"/>
              </a:ext>
            </a:extLst>
          </p:cNvPr>
          <p:cNvSpPr txBox="1"/>
          <p:nvPr/>
        </p:nvSpPr>
        <p:spPr>
          <a:xfrm>
            <a:off x="2912085" y="4573390"/>
            <a:ext cx="87716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Бадамское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06" name="Соединительная линия уступом 101">
            <a:extLst>
              <a:ext uri="{FF2B5EF4-FFF2-40B4-BE49-F238E27FC236}">
                <a16:creationId xmlns:a16="http://schemas.microsoft.com/office/drawing/2014/main" id="{2F8C8E40-8AD6-D72E-02B9-4A7CA531F07E}"/>
              </a:ext>
            </a:extLst>
          </p:cNvPr>
          <p:cNvCxnSpPr>
            <a:cxnSpLocks/>
            <a:stCxn id="204" idx="0"/>
            <a:endCxn id="205" idx="0"/>
          </p:cNvCxnSpPr>
          <p:nvPr/>
        </p:nvCxnSpPr>
        <p:spPr>
          <a:xfrm rot="16200000" flipV="1">
            <a:off x="3890811" y="4033247"/>
            <a:ext cx="45181" cy="1125467"/>
          </a:xfrm>
          <a:prstGeom prst="bentConnector3">
            <a:avLst>
              <a:gd name="adj1" fmla="val 605965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2F008D39-55B5-6125-6FC4-FC1FDE958D1C}"/>
              </a:ext>
            </a:extLst>
          </p:cNvPr>
          <p:cNvSpPr txBox="1"/>
          <p:nvPr/>
        </p:nvSpPr>
        <p:spPr>
          <a:xfrm>
            <a:off x="3470161" y="3969296"/>
            <a:ext cx="9669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59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65F4C51-23FD-DAF6-5698-0011CDC8170C}"/>
              </a:ext>
            </a:extLst>
          </p:cNvPr>
          <p:cNvSpPr txBox="1"/>
          <p:nvPr/>
        </p:nvSpPr>
        <p:spPr>
          <a:xfrm>
            <a:off x="3701478" y="5194340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Туркестанская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9A0BEC9-8C26-7078-67A1-0EA6386FAA68}"/>
              </a:ext>
            </a:extLst>
          </p:cNvPr>
          <p:cNvSpPr txBox="1"/>
          <p:nvPr/>
        </p:nvSpPr>
        <p:spPr>
          <a:xfrm>
            <a:off x="3837709" y="4592597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9B6528E9-5AC0-CED8-9D5D-B4AE554CA1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5164" y="3900992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4F0B0D87-13A9-95AF-10A2-D20D4756A161}"/>
              </a:ext>
            </a:extLst>
          </p:cNvPr>
          <p:cNvSpPr txBox="1"/>
          <p:nvPr/>
        </p:nvSpPr>
        <p:spPr>
          <a:xfrm>
            <a:off x="7305828" y="3853140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4654D2D0-55A5-123A-9AB8-C58774A7F8B7}"/>
              </a:ext>
            </a:extLst>
          </p:cNvPr>
          <p:cNvSpPr txBox="1"/>
          <p:nvPr/>
        </p:nvSpPr>
        <p:spPr>
          <a:xfrm>
            <a:off x="8280624" y="3707452"/>
            <a:ext cx="963405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Акешки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Ащыбулак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Алмалы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13" name="Соединительная линия уступом 101">
            <a:extLst>
              <a:ext uri="{FF2B5EF4-FFF2-40B4-BE49-F238E27FC236}">
                <a16:creationId xmlns:a16="http://schemas.microsoft.com/office/drawing/2014/main" id="{EFF077B4-DABE-E404-F5C3-9CDCEB8DDCAF}"/>
              </a:ext>
            </a:extLst>
          </p:cNvPr>
          <p:cNvCxnSpPr>
            <a:cxnSpLocks/>
            <a:stCxn id="210" idx="0"/>
            <a:endCxn id="212" idx="0"/>
          </p:cNvCxnSpPr>
          <p:nvPr/>
        </p:nvCxnSpPr>
        <p:spPr>
          <a:xfrm rot="5400000" flipH="1" flipV="1">
            <a:off x="8260492" y="3399158"/>
            <a:ext cx="193540" cy="810129"/>
          </a:xfrm>
          <a:prstGeom prst="bentConnector3">
            <a:avLst>
              <a:gd name="adj1" fmla="val 218115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E236C48D-5D3F-81FE-2A77-3900A2814362}"/>
              </a:ext>
            </a:extLst>
          </p:cNvPr>
          <p:cNvSpPr txBox="1"/>
          <p:nvPr/>
        </p:nvSpPr>
        <p:spPr>
          <a:xfrm>
            <a:off x="7825096" y="3246587"/>
            <a:ext cx="10615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2,5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80AFDBFD-5E9E-1C5D-BCF2-2AF901947E6B}"/>
              </a:ext>
            </a:extLst>
          </p:cNvPr>
          <p:cNvSpPr txBox="1"/>
          <p:nvPr/>
        </p:nvSpPr>
        <p:spPr>
          <a:xfrm>
            <a:off x="7189676" y="4456953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Жетысуйская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16" name="Рисунок 215">
            <a:extLst>
              <a:ext uri="{FF2B5EF4-FFF2-40B4-BE49-F238E27FC236}">
                <a16:creationId xmlns:a16="http://schemas.microsoft.com/office/drawing/2014/main" id="{F08406F0-1A47-3DD6-3C20-125BCEB238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1133" y="3056955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8FB0E302-08E5-C0FC-42E4-3F7CE217FACE}"/>
              </a:ext>
            </a:extLst>
          </p:cNvPr>
          <p:cNvSpPr txBox="1"/>
          <p:nvPr/>
        </p:nvSpPr>
        <p:spPr>
          <a:xfrm>
            <a:off x="2740684" y="2415529"/>
            <a:ext cx="1191031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Каргалинское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Илек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18" name="Соединительная линия уступом 101">
            <a:extLst>
              <a:ext uri="{FF2B5EF4-FFF2-40B4-BE49-F238E27FC236}">
                <a16:creationId xmlns:a16="http://schemas.microsoft.com/office/drawing/2014/main" id="{B2F6D420-E9E6-2B41-23F4-7F4D7134700E}"/>
              </a:ext>
            </a:extLst>
          </p:cNvPr>
          <p:cNvCxnSpPr>
            <a:cxnSpLocks/>
            <a:stCxn id="216" idx="0"/>
            <a:endCxn id="217" idx="0"/>
          </p:cNvCxnSpPr>
          <p:nvPr/>
        </p:nvCxnSpPr>
        <p:spPr>
          <a:xfrm rot="5400000" flipH="1" flipV="1">
            <a:off x="2681470" y="2402226"/>
            <a:ext cx="641426" cy="668033"/>
          </a:xfrm>
          <a:prstGeom prst="bentConnector3">
            <a:avLst>
              <a:gd name="adj1" fmla="val 127493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DAAD4473-835C-3297-84E4-B3AFA6EDA767}"/>
              </a:ext>
            </a:extLst>
          </p:cNvPr>
          <p:cNvSpPr txBox="1"/>
          <p:nvPr/>
        </p:nvSpPr>
        <p:spPr>
          <a:xfrm>
            <a:off x="2507194" y="1926743"/>
            <a:ext cx="10599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525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AD4D54D-D913-5FC1-6C20-8FB0E8B76911}"/>
              </a:ext>
            </a:extLst>
          </p:cNvPr>
          <p:cNvSpPr txBox="1"/>
          <p:nvPr/>
        </p:nvSpPr>
        <p:spPr>
          <a:xfrm>
            <a:off x="1893511" y="3632724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Актюбинская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BEDBE7F-C1A2-562D-949F-AAFA75CDBC0B}"/>
              </a:ext>
            </a:extLst>
          </p:cNvPr>
          <p:cNvSpPr txBox="1"/>
          <p:nvPr/>
        </p:nvSpPr>
        <p:spPr>
          <a:xfrm>
            <a:off x="2029742" y="3030981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22" name="Рисунок 221">
            <a:extLst>
              <a:ext uri="{FF2B5EF4-FFF2-40B4-BE49-F238E27FC236}">
                <a16:creationId xmlns:a16="http://schemas.microsoft.com/office/drawing/2014/main" id="{B0BF547B-9199-5924-B4B2-049C7AA696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258" y="2050452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23" name="TextBox 222">
            <a:extLst>
              <a:ext uri="{FF2B5EF4-FFF2-40B4-BE49-F238E27FC236}">
                <a16:creationId xmlns:a16="http://schemas.microsoft.com/office/drawing/2014/main" id="{A7AFFEFE-5BDA-4BAB-F218-8D762B9C502E}"/>
              </a:ext>
            </a:extLst>
          </p:cNvPr>
          <p:cNvSpPr txBox="1"/>
          <p:nvPr/>
        </p:nvSpPr>
        <p:spPr>
          <a:xfrm>
            <a:off x="1161729" y="1543227"/>
            <a:ext cx="1223092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Битикское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18530" indent="-118530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Донгулюкское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24" name="Соединительная линия уступом 101">
            <a:extLst>
              <a:ext uri="{FF2B5EF4-FFF2-40B4-BE49-F238E27FC236}">
                <a16:creationId xmlns:a16="http://schemas.microsoft.com/office/drawing/2014/main" id="{0B75C07A-22A5-27BD-672B-CDACFB738D31}"/>
              </a:ext>
            </a:extLst>
          </p:cNvPr>
          <p:cNvCxnSpPr>
            <a:cxnSpLocks/>
            <a:stCxn id="222" idx="0"/>
            <a:endCxn id="223" idx="0"/>
          </p:cNvCxnSpPr>
          <p:nvPr/>
        </p:nvCxnSpPr>
        <p:spPr>
          <a:xfrm rot="5400000" flipH="1" flipV="1">
            <a:off x="1166171" y="1443349"/>
            <a:ext cx="507225" cy="706983"/>
          </a:xfrm>
          <a:prstGeom prst="bentConnector3">
            <a:avLst>
              <a:gd name="adj1" fmla="val 124466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D2B62FAF-FD68-3C6B-2F11-4F0876B3477A}"/>
              </a:ext>
            </a:extLst>
          </p:cNvPr>
          <p:cNvSpPr txBox="1"/>
          <p:nvPr/>
        </p:nvSpPr>
        <p:spPr>
          <a:xfrm>
            <a:off x="934662" y="1125638"/>
            <a:ext cx="102784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64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528D7029-44F1-038E-3ECA-E963B1A5DA89}"/>
              </a:ext>
            </a:extLst>
          </p:cNvPr>
          <p:cNvSpPr txBox="1"/>
          <p:nvPr/>
        </p:nvSpPr>
        <p:spPr>
          <a:xfrm>
            <a:off x="291636" y="2626222"/>
            <a:ext cx="15532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ЗКО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C132882-D6A5-3B5E-B68C-29E37E4C914E}"/>
              </a:ext>
            </a:extLst>
          </p:cNvPr>
          <p:cNvSpPr txBox="1"/>
          <p:nvPr/>
        </p:nvSpPr>
        <p:spPr>
          <a:xfrm>
            <a:off x="427868" y="2024479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28" name="Рисунок 227">
            <a:extLst>
              <a:ext uri="{FF2B5EF4-FFF2-40B4-BE49-F238E27FC236}">
                <a16:creationId xmlns:a16="http://schemas.microsoft.com/office/drawing/2014/main" id="{93EAA15C-6558-46EE-5956-51A89F2D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4058" y="3863583"/>
            <a:ext cx="594067" cy="594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F97E0D57-F7A8-5C1E-81A8-D9428ACDBD50}"/>
              </a:ext>
            </a:extLst>
          </p:cNvPr>
          <p:cNvSpPr txBox="1"/>
          <p:nvPr/>
        </p:nvSpPr>
        <p:spPr>
          <a:xfrm>
            <a:off x="4214459" y="3312963"/>
            <a:ext cx="1415772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Терс-Ашыбулак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28594" indent="-228594" algn="ctr">
              <a:buFont typeface="Arial" panose="020B0604020202020204" pitchFamily="34" charset="0"/>
              <a:buChar char="•"/>
            </a:pPr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Караконыз</a:t>
            </a:r>
            <a:endParaRPr lang="ru-RU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30" name="Соединительная линия уступом 101">
            <a:extLst>
              <a:ext uri="{FF2B5EF4-FFF2-40B4-BE49-F238E27FC236}">
                <a16:creationId xmlns:a16="http://schemas.microsoft.com/office/drawing/2014/main" id="{299E6B68-362D-FA45-EF69-AF2F54223210}"/>
              </a:ext>
            </a:extLst>
          </p:cNvPr>
          <p:cNvCxnSpPr>
            <a:cxnSpLocks/>
            <a:stCxn id="228" idx="0"/>
            <a:endCxn id="229" idx="0"/>
          </p:cNvCxnSpPr>
          <p:nvPr/>
        </p:nvCxnSpPr>
        <p:spPr>
          <a:xfrm rot="16200000" flipV="1">
            <a:off x="5016409" y="3218899"/>
            <a:ext cx="550620" cy="738747"/>
          </a:xfrm>
          <a:prstGeom prst="bentConnector3">
            <a:avLst>
              <a:gd name="adj1" fmla="val 141517"/>
            </a:avLst>
          </a:prstGeom>
          <a:ln w="190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DD203B4C-86B4-BA68-F028-6030AACD7070}"/>
              </a:ext>
            </a:extLst>
          </p:cNvPr>
          <p:cNvSpPr txBox="1"/>
          <p:nvPr/>
        </p:nvSpPr>
        <p:spPr>
          <a:xfrm>
            <a:off x="4794328" y="2733994"/>
            <a:ext cx="103265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154 млн. </a:t>
            </a:r>
            <a:r>
              <a:rPr lang="aa-ET" sz="13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</a:t>
            </a:r>
            <a:r>
              <a:rPr lang="aa-ET" sz="1333" b="1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F04553B0-09A8-E968-FF80-7D0B020C812A}"/>
              </a:ext>
            </a:extLst>
          </p:cNvPr>
          <p:cNvSpPr txBox="1"/>
          <p:nvPr/>
        </p:nvSpPr>
        <p:spPr>
          <a:xfrm>
            <a:off x="4886436" y="4439352"/>
            <a:ext cx="155326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Жамбылская</a:t>
            </a:r>
            <a:endParaRPr lang="aa-ET" sz="1067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aa-ET" sz="1067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область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53D24FB9-36D3-ECA2-8E58-9DF16548C881}"/>
              </a:ext>
            </a:extLst>
          </p:cNvPr>
          <p:cNvSpPr txBox="1"/>
          <p:nvPr/>
        </p:nvSpPr>
        <p:spPr>
          <a:xfrm>
            <a:off x="5022668" y="3837609"/>
            <a:ext cx="349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  <a:endParaRPr lang="aa-ET" sz="2133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95898B1-58CC-4073-BE36-B573962741FB}"/>
              </a:ext>
            </a:extLst>
          </p:cNvPr>
          <p:cNvSpPr txBox="1"/>
          <p:nvPr/>
        </p:nvSpPr>
        <p:spPr>
          <a:xfrm>
            <a:off x="8648436" y="845900"/>
            <a:ext cx="3327254" cy="99501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733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1,9</a:t>
            </a:r>
            <a:r>
              <a:rPr lang="aa-ET" sz="32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aa-ET" sz="2133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км</a:t>
            </a:r>
            <a:r>
              <a:rPr lang="aa-ET" sz="2133" baseline="300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  <a:endParaRPr lang="aa-ET" sz="3200" baseline="30000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2133" dirty="0">
                <a:latin typeface="Bahnschrift" panose="020B0502040204020203" pitchFamily="34" charset="0"/>
              </a:rPr>
              <a:t>ОБЩИЙ ОБЪЕМ</a:t>
            </a:r>
            <a:endParaRPr lang="aa-ET" sz="2133" dirty="0">
              <a:latin typeface="Bahnschrift" panose="020B0502040204020203" pitchFamily="34" charset="0"/>
            </a:endParaRPr>
          </a:p>
        </p:txBody>
      </p:sp>
      <p:sp>
        <p:nvSpPr>
          <p:cNvPr id="242" name="Половина рамки 241">
            <a:extLst>
              <a:ext uri="{FF2B5EF4-FFF2-40B4-BE49-F238E27FC236}">
                <a16:creationId xmlns:a16="http://schemas.microsoft.com/office/drawing/2014/main" id="{A5A3CE0F-8A5C-787A-4999-9948EA353E81}"/>
              </a:ext>
            </a:extLst>
          </p:cNvPr>
          <p:cNvSpPr/>
          <p:nvPr/>
        </p:nvSpPr>
        <p:spPr>
          <a:xfrm rot="13515148">
            <a:off x="10270389" y="1442120"/>
            <a:ext cx="1177136" cy="1177136"/>
          </a:xfrm>
          <a:prstGeom prst="halfFram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133">
              <a:solidFill>
                <a:schemeClr val="tx1"/>
              </a:solidFill>
            </a:endParaRPr>
          </a:p>
        </p:txBody>
      </p:sp>
      <p:sp>
        <p:nvSpPr>
          <p:cNvPr id="243" name="Половина рамки 242">
            <a:extLst>
              <a:ext uri="{FF2B5EF4-FFF2-40B4-BE49-F238E27FC236}">
                <a16:creationId xmlns:a16="http://schemas.microsoft.com/office/drawing/2014/main" id="{464F38AC-BB73-5A8A-E099-7AA2CEF088ED}"/>
              </a:ext>
            </a:extLst>
          </p:cNvPr>
          <p:cNvSpPr/>
          <p:nvPr/>
        </p:nvSpPr>
        <p:spPr>
          <a:xfrm rot="13515148">
            <a:off x="10270387" y="1694126"/>
            <a:ext cx="1177136" cy="1177136"/>
          </a:xfrm>
          <a:prstGeom prst="halfFram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133">
              <a:solidFill>
                <a:schemeClr val="tx1"/>
              </a:solidFill>
            </a:endParaRPr>
          </a:p>
        </p:txBody>
      </p:sp>
      <p:sp>
        <p:nvSpPr>
          <p:cNvPr id="244" name="Половина рамки 243">
            <a:extLst>
              <a:ext uri="{FF2B5EF4-FFF2-40B4-BE49-F238E27FC236}">
                <a16:creationId xmlns:a16="http://schemas.microsoft.com/office/drawing/2014/main" id="{A126F050-0111-7DE6-BF0C-26A41D5ADED2}"/>
              </a:ext>
            </a:extLst>
          </p:cNvPr>
          <p:cNvSpPr/>
          <p:nvPr/>
        </p:nvSpPr>
        <p:spPr>
          <a:xfrm rot="13515148">
            <a:off x="10270386" y="1923917"/>
            <a:ext cx="1177136" cy="1177136"/>
          </a:xfrm>
          <a:prstGeom prst="halfFram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133">
              <a:solidFill>
                <a:schemeClr val="tx1"/>
              </a:solidFill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826446F-8C7F-CD0B-D136-BC56AC6C8CCE}"/>
              </a:ext>
            </a:extLst>
          </p:cNvPr>
          <p:cNvSpPr txBox="1"/>
          <p:nvPr/>
        </p:nvSpPr>
        <p:spPr>
          <a:xfrm>
            <a:off x="9649119" y="3497214"/>
            <a:ext cx="2335280" cy="105695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67" dirty="0">
                <a:latin typeface="Bahnschrift" panose="020B0502040204020203" pitchFamily="34" charset="0"/>
              </a:rPr>
              <a:t>Улучшение </a:t>
            </a:r>
            <a:r>
              <a:rPr lang="ru-RU" sz="1467" dirty="0" err="1">
                <a:latin typeface="Bahnschrift" panose="020B0502040204020203" pitchFamily="34" charset="0"/>
              </a:rPr>
              <a:t>водообеспеченности</a:t>
            </a:r>
            <a:r>
              <a:rPr lang="ru-RU" sz="1467" dirty="0">
                <a:latin typeface="Bahnschrift" panose="020B0502040204020203" pitchFamily="34" charset="0"/>
              </a:rPr>
              <a:t> орошаемых земель на площади </a:t>
            </a:r>
            <a:r>
              <a:rPr lang="ru-RU" sz="1867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170</a:t>
            </a:r>
            <a:r>
              <a:rPr lang="ru-RU" sz="1867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1467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тыс. га</a:t>
            </a:r>
            <a:endParaRPr lang="aa-ET" sz="1333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8" name="Прямоугольник: скругленные углы 39">
            <a:extLst>
              <a:ext uri="{FF2B5EF4-FFF2-40B4-BE49-F238E27FC236}">
                <a16:creationId xmlns:a16="http://schemas.microsoft.com/office/drawing/2014/main" id="{A926DDC2-54A0-0C5B-351F-C9532C54D6D6}"/>
              </a:ext>
            </a:extLst>
          </p:cNvPr>
          <p:cNvSpPr/>
          <p:nvPr/>
        </p:nvSpPr>
        <p:spPr>
          <a:xfrm>
            <a:off x="6584028" y="5713278"/>
            <a:ext cx="4995191" cy="859430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024A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C0915F40-7C7E-6AC6-7BAB-CBCF586592F7}"/>
              </a:ext>
            </a:extLst>
          </p:cNvPr>
          <p:cNvSpPr txBox="1"/>
          <p:nvPr/>
        </p:nvSpPr>
        <p:spPr>
          <a:xfrm>
            <a:off x="7128886" y="5781356"/>
            <a:ext cx="445352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kk-KZ" sz="300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Снижение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непродуктивные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потери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воды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при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kk-KZ" sz="1800" b="1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транспортировке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с </a:t>
            </a:r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50</a:t>
            </a: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до </a:t>
            </a:r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25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%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51" name="Прямоугольник: скругленные углы 39">
            <a:extLst>
              <a:ext uri="{FF2B5EF4-FFF2-40B4-BE49-F238E27FC236}">
                <a16:creationId xmlns:a16="http://schemas.microsoft.com/office/drawing/2014/main" id="{6DB252CC-8477-48F4-A9BB-A5F61CB93BED}"/>
              </a:ext>
            </a:extLst>
          </p:cNvPr>
          <p:cNvSpPr/>
          <p:nvPr/>
        </p:nvSpPr>
        <p:spPr>
          <a:xfrm>
            <a:off x="607046" y="5719722"/>
            <a:ext cx="4995191" cy="859430"/>
          </a:xfrm>
          <a:prstGeom prst="roundRect">
            <a:avLst>
              <a:gd name="adj" fmla="val 4938"/>
            </a:avLst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F1E26E2B-B2A9-B48D-245C-112F86EDA6E4}"/>
              </a:ext>
            </a:extLst>
          </p:cNvPr>
          <p:cNvSpPr txBox="1"/>
          <p:nvPr/>
        </p:nvSpPr>
        <p:spPr>
          <a:xfrm>
            <a:off x="1340338" y="5700466"/>
            <a:ext cx="445352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ahnschrift" panose="020B0502040204020203" pitchFamily="34" charset="0"/>
              </a:rPr>
              <a:t>Реконструкция </a:t>
            </a:r>
            <a:r>
              <a:rPr lang="ru-RU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14 450</a:t>
            </a:r>
            <a:r>
              <a:rPr lang="aa-ET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 км</a:t>
            </a:r>
            <a:r>
              <a:rPr lang="kk-KZ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kk-KZ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ирригационных</a:t>
            </a:r>
            <a:r>
              <a:rPr lang="kk-KZ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kk-KZ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каналов</a:t>
            </a:r>
            <a:r>
              <a:rPr lang="kk-KZ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endParaRPr lang="aa-ET" b="1" baseline="300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253" name="Рисунок 252">
            <a:extLst>
              <a:ext uri="{FF2B5EF4-FFF2-40B4-BE49-F238E27FC236}">
                <a16:creationId xmlns:a16="http://schemas.microsoft.com/office/drawing/2014/main" id="{7329E0FA-1593-A54B-60B3-35401BE5C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27026" y="5854312"/>
            <a:ext cx="599484" cy="599484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:a16="http://schemas.microsoft.com/office/drawing/2014/main" id="{29CD1BB8-DD22-7AF6-E021-03C7F767C23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6" y="5841135"/>
            <a:ext cx="556993" cy="556993"/>
          </a:xfrm>
          <a:prstGeom prst="rect">
            <a:avLst/>
          </a:prstGeom>
        </p:spPr>
      </p:pic>
      <p:sp>
        <p:nvSpPr>
          <p:cNvPr id="255" name="Половина рамки 254">
            <a:extLst>
              <a:ext uri="{FF2B5EF4-FFF2-40B4-BE49-F238E27FC236}">
                <a16:creationId xmlns:a16="http://schemas.microsoft.com/office/drawing/2014/main" id="{052801B1-C2AD-3A57-A65A-3B78EF0D38F6}"/>
              </a:ext>
            </a:extLst>
          </p:cNvPr>
          <p:cNvSpPr/>
          <p:nvPr/>
        </p:nvSpPr>
        <p:spPr>
          <a:xfrm rot="8113164">
            <a:off x="5678395" y="5855486"/>
            <a:ext cx="550455" cy="550455"/>
          </a:xfrm>
          <a:prstGeom prst="halfFram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133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30E054B-79D2-92BA-2AA4-547CB188B727}"/>
              </a:ext>
            </a:extLst>
          </p:cNvPr>
          <p:cNvCxnSpPr>
            <a:cxnSpLocks/>
          </p:cNvCxnSpPr>
          <p:nvPr/>
        </p:nvCxnSpPr>
        <p:spPr>
          <a:xfrm>
            <a:off x="235024" y="4121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94AD4C-5FE0-82CA-2947-3A5C5D6131F8}"/>
              </a:ext>
            </a:extLst>
          </p:cNvPr>
          <p:cNvSpPr/>
          <p:nvPr/>
        </p:nvSpPr>
        <p:spPr>
          <a:xfrm>
            <a:off x="506231" y="170960"/>
            <a:ext cx="111850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ctr"/>
            <a:r>
              <a:rPr lang="ru-RU" sz="2000" b="1" spc="-15" dirty="0">
                <a:latin typeface="Bahnschrift" panose="020B0502040204020203" pitchFamily="34" charset="0"/>
                <a:cs typeface="Arial" panose="020B0604020202020204" pitchFamily="34" charset="0"/>
              </a:rPr>
              <a:t>РЕКОНСТРУКЦИЯ 15-и ПЕРВООЧЕРЕДНЫХ ВОДОХРАНИЛИЩ И ИРРИГАЦИОННЫХ КАНАЛОВ</a:t>
            </a:r>
          </a:p>
        </p:txBody>
      </p:sp>
    </p:spTree>
    <p:extLst>
      <p:ext uri="{BB962C8B-B14F-4D97-AF65-F5344CB8AC3E}">
        <p14:creationId xmlns:p14="http://schemas.microsoft.com/office/powerpoint/2010/main" val="332868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Знак аварийной ситуации – Бесплатные иконки: безопас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E50900D-CCB9-2051-C6C0-4FCEBA840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7" y="1380330"/>
            <a:ext cx="982236" cy="98223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40498FB-80B7-945D-8518-01FCC2CAD87B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8DC6E72-039B-2919-F4AC-BE1A6CFF0280}"/>
              </a:ext>
            </a:extLst>
          </p:cNvPr>
          <p:cNvCxnSpPr>
            <a:cxnSpLocks/>
          </p:cNvCxnSpPr>
          <p:nvPr/>
        </p:nvCxnSpPr>
        <p:spPr>
          <a:xfrm>
            <a:off x="235024" y="2978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AE843C-2D04-5E29-451F-1C81983B6077}"/>
              </a:ext>
            </a:extLst>
          </p:cNvPr>
          <p:cNvSpPr/>
          <p:nvPr/>
        </p:nvSpPr>
        <p:spPr>
          <a:xfrm>
            <a:off x="3338358" y="56660"/>
            <a:ext cx="561903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ВОДОСБЕРЕГАЮЩИЕ ТЕХНОЛОГИИ</a:t>
            </a:r>
            <a:endParaRPr lang="ru-RU" sz="2800" b="1" spc="-15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38F02AB-C8A4-A317-D088-E1952C190A72}"/>
              </a:ext>
            </a:extLst>
          </p:cNvPr>
          <p:cNvGraphicFramePr>
            <a:graphicFrameLocks noGrp="1"/>
          </p:cNvGraphicFramePr>
          <p:nvPr/>
        </p:nvGraphicFramePr>
        <p:xfrm>
          <a:off x="187400" y="504212"/>
          <a:ext cx="8635444" cy="5723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8550">
                  <a:extLst>
                    <a:ext uri="{9D8B030D-6E8A-4147-A177-3AD203B41FA5}">
                      <a16:colId xmlns:a16="http://schemas.microsoft.com/office/drawing/2014/main" val="3972093152"/>
                    </a:ext>
                  </a:extLst>
                </a:gridCol>
                <a:gridCol w="1138274">
                  <a:extLst>
                    <a:ext uri="{9D8B030D-6E8A-4147-A177-3AD203B41FA5}">
                      <a16:colId xmlns:a16="http://schemas.microsoft.com/office/drawing/2014/main" val="1422383883"/>
                    </a:ext>
                  </a:extLst>
                </a:gridCol>
                <a:gridCol w="1775745">
                  <a:extLst>
                    <a:ext uri="{9D8B030D-6E8A-4147-A177-3AD203B41FA5}">
                      <a16:colId xmlns:a16="http://schemas.microsoft.com/office/drawing/2014/main" val="3528788067"/>
                    </a:ext>
                  </a:extLst>
                </a:gridCol>
                <a:gridCol w="1082672">
                  <a:extLst>
                    <a:ext uri="{9D8B030D-6E8A-4147-A177-3AD203B41FA5}">
                      <a16:colId xmlns:a16="http://schemas.microsoft.com/office/drawing/2014/main" val="2448828778"/>
                    </a:ext>
                  </a:extLst>
                </a:gridCol>
                <a:gridCol w="1107003">
                  <a:extLst>
                    <a:ext uri="{9D8B030D-6E8A-4147-A177-3AD203B41FA5}">
                      <a16:colId xmlns:a16="http://schemas.microsoft.com/office/drawing/2014/main" val="3556030380"/>
                    </a:ext>
                  </a:extLst>
                </a:gridCol>
                <a:gridCol w="950197">
                  <a:extLst>
                    <a:ext uri="{9D8B030D-6E8A-4147-A177-3AD203B41FA5}">
                      <a16:colId xmlns:a16="http://schemas.microsoft.com/office/drawing/2014/main" val="412843232"/>
                    </a:ext>
                  </a:extLst>
                </a:gridCol>
                <a:gridCol w="883003">
                  <a:extLst>
                    <a:ext uri="{9D8B030D-6E8A-4147-A177-3AD203B41FA5}">
                      <a16:colId xmlns:a16="http://schemas.microsoft.com/office/drawing/2014/main" val="1825667429"/>
                    </a:ext>
                  </a:extLst>
                </a:gridCol>
              </a:tblGrid>
              <a:tr h="651530">
                <a:tc rowSpan="2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ru-RU" sz="16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РЕГИОНЫ</a:t>
                      </a:r>
                      <a:endParaRPr lang="ru-RU" sz="1300" b="1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Наличие орошаемых земель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Bahnschrift" panose="020B0502040204020203" pitchFamily="34" charset="0"/>
                        </a:rPr>
                        <a:t>Из </a:t>
                      </a:r>
                      <a:r>
                        <a:rPr lang="ru-RU" sz="12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1,92 млн. га </a:t>
                      </a:r>
                      <a:r>
                        <a:rPr lang="ru-RU" sz="1200" dirty="0">
                          <a:latin typeface="Bahnschrift" panose="020B0502040204020203" pitchFamily="34" charset="0"/>
                        </a:rPr>
                        <a:t>орошаемых земель по стране, охвачено </a:t>
                      </a:r>
                      <a:r>
                        <a:rPr lang="ru-RU" sz="1200" dirty="0" err="1">
                          <a:latin typeface="Bahnschrift" panose="020B0502040204020203" pitchFamily="34" charset="0"/>
                        </a:rPr>
                        <a:t>водосбережением</a:t>
                      </a:r>
                      <a:r>
                        <a:rPr lang="ru-RU" sz="12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12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 тыс. га (16.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%)</a:t>
                      </a:r>
                      <a:endParaRPr lang="ru-RU" sz="1400" b="1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ПЛАНИРУЕТСЯ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 до 2030 г</a:t>
                      </a:r>
                      <a:r>
                        <a:rPr lang="ru-RU" sz="1800" b="1" spc="0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79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79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79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50116"/>
                  </a:ext>
                </a:extLst>
              </a:tr>
              <a:tr h="175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Наличие орошаемых земель</a:t>
                      </a:r>
                    </a:p>
                    <a:p>
                      <a:pPr algn="l">
                        <a:lnSpc>
                          <a:spcPts val="13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7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Охваченная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водосбережением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Доля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Охват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водосбережением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79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Доля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79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Доля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79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13697"/>
                  </a:ext>
                </a:extLst>
              </a:tr>
              <a:tr h="151887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Абай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11,9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3,5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+76,3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100 %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07860"/>
                  </a:ext>
                </a:extLst>
              </a:tr>
              <a:tr h="211692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Акмолинская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9,1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+18,8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179,5 %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67497"/>
                  </a:ext>
                </a:extLst>
              </a:tr>
              <a:tr h="211692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Актюбинская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136,1 %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+22,9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283,9 %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62380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Атырауская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8,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+16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143,4 %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48670"/>
                  </a:ext>
                </a:extLst>
              </a:tr>
              <a:tr h="151887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ЗКО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48,0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6,5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+28,3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75,4 %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257048"/>
                  </a:ext>
                </a:extLst>
              </a:tr>
              <a:tr h="211692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Карагандинская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71,1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29,3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41,2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+30,7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84,4</a:t>
                      </a: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86577"/>
                  </a:ext>
                </a:extLst>
              </a:tr>
              <a:tr h="211692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Костанайская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2,7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+25,3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203,8 %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22043"/>
                  </a:ext>
                </a:extLst>
              </a:tr>
              <a:tr h="211692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Мангистауская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142,9 %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-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46429"/>
                  </a:ext>
                </a:extLst>
              </a:tr>
              <a:tr h="211692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Павлодарская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143,1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73,2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51.1 %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163,3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+90,1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114,1 %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30207"/>
                  </a:ext>
                </a:extLst>
              </a:tr>
              <a:tr h="151887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СКО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20,6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22,8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+16,3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101,9 %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58049"/>
                  </a:ext>
                </a:extLst>
              </a:tr>
              <a:tr h="226281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ВКО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8.</a:t>
                      </a: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+83,3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163,2 %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29209"/>
                  </a:ext>
                </a:extLst>
              </a:tr>
              <a:tr h="149355">
                <a:tc>
                  <a:txBody>
                    <a:bodyPr/>
                    <a:lstStyle/>
                    <a:p>
                      <a:pPr marL="0" indent="90488" algn="l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Ұлытау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4,1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sz="1200" b="1" i="0" u="none" strike="noStrike" dirty="0">
                          <a:effectLst/>
                          <a:latin typeface="Bahnschrift" panose="020B0502040204020203" pitchFamily="34" charset="0"/>
                        </a:rPr>
                        <a:t>12</a:t>
                      </a:r>
                      <a:endParaRPr lang="ru-RU" sz="1200" b="1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+12</a:t>
                      </a:r>
                      <a:endParaRPr lang="ru-RU" sz="1200" dirty="0">
                        <a:solidFill>
                          <a:srgbClr val="0379B7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292,7 %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27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715792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15792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15792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Южные регионы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indent="0" algn="ctr" defTabSz="715792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(12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5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  из 1407 тыс. га или 8,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6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%)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15792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Южные регионы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ctr" defTabSz="715792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751,5</a:t>
                      </a:r>
                      <a:r>
                        <a:rPr lang="ru-RU" sz="12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 из 1407 тыс. га или </a:t>
                      </a:r>
                      <a:r>
                        <a:rPr lang="en-US" sz="12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53,4</a:t>
                      </a:r>
                      <a:r>
                        <a:rPr lang="ru-RU" sz="12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%)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157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Южные регионы </a:t>
                      </a:r>
                      <a:r>
                        <a:rPr lang="ru-RU" sz="1400" b="1" dirty="0">
                          <a:solidFill>
                            <a:srgbClr val="0379B7"/>
                          </a:solidFill>
                          <a:latin typeface="Bahnschrift" panose="020B0502040204020203" pitchFamily="34" charset="0"/>
                        </a:rPr>
                        <a:t>(359,5 из 1396 тыс. га или 25.8%)</a:t>
                      </a:r>
                    </a:p>
                    <a:p>
                      <a:pPr marL="0" marR="0" indent="0" algn="ctr" defTabSz="7157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157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846919"/>
                  </a:ext>
                </a:extLst>
              </a:tr>
              <a:tr h="19766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latin typeface="Bahnschrift" panose="020B0502040204020203" pitchFamily="34" charset="0"/>
                        </a:rPr>
                        <a:t>Алматинская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277,2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20,6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7.</a:t>
                      </a:r>
                      <a:r>
                        <a:rPr lang="en-US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4</a:t>
                      </a:r>
                      <a:r>
                        <a:rPr lang="ru-RU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186,6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166,0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67,3</a:t>
                      </a:r>
                      <a:r>
                        <a:rPr lang="ru-RU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 %</a:t>
                      </a:r>
                      <a:endParaRPr lang="ru-RU" sz="1400" b="0" kern="1200" dirty="0">
                        <a:solidFill>
                          <a:srgbClr val="0070C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8251"/>
                  </a:ext>
                </a:extLst>
              </a:tr>
              <a:tr h="185667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latin typeface="Bahnschrift" panose="020B0502040204020203" pitchFamily="34" charset="0"/>
                        </a:rPr>
                        <a:t>Жетысуская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225,2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4.</a:t>
                      </a:r>
                      <a:r>
                        <a:rPr lang="en-US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  <a:r>
                        <a:rPr lang="ru-RU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175,2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166,0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77,8</a:t>
                      </a:r>
                      <a:r>
                        <a:rPr lang="ru-RU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 %</a:t>
                      </a:r>
                      <a:endParaRPr lang="ru-RU" sz="1400" b="0" kern="1200" dirty="0">
                        <a:solidFill>
                          <a:srgbClr val="0070C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35175"/>
                  </a:ext>
                </a:extLst>
              </a:tr>
              <a:tr h="19766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latin typeface="Bahnschrift" panose="020B0502040204020203" pitchFamily="34" charset="0"/>
                        </a:rPr>
                        <a:t>Жамбылская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188,5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57,2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30.3 %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39,2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82,0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73,8</a:t>
                      </a:r>
                      <a:r>
                        <a:rPr lang="ru-RU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 %</a:t>
                      </a:r>
                      <a:endParaRPr lang="ru-RU" sz="1400" b="0" kern="1200" dirty="0">
                        <a:solidFill>
                          <a:srgbClr val="0070C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35073"/>
                  </a:ext>
                </a:extLst>
              </a:tr>
              <a:tr h="19766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latin typeface="Bahnschrift" panose="020B0502040204020203" pitchFamily="34" charset="0"/>
                        </a:rPr>
                        <a:t>Кызылординская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</a:rPr>
                        <a:t>228,4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  <a:r>
                        <a:rPr lang="ru-RU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34,2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32,0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65576"/>
                  </a:ext>
                </a:extLst>
              </a:tr>
              <a:tr h="19766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ru-RU" sz="1400" b="0" dirty="0">
                          <a:latin typeface="Bahnschrift" panose="020B0502040204020203" pitchFamily="34" charset="0"/>
                        </a:rPr>
                        <a:t>Туркестанская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kk-KZ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87,7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32,3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6,6</a:t>
                      </a:r>
                      <a:r>
                        <a:rPr lang="ru-RU" sz="1400" b="0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216,3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b="0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184,0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44,3</a:t>
                      </a:r>
                      <a:r>
                        <a:rPr lang="ru-RU" sz="1400" b="0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 %</a:t>
                      </a:r>
                      <a:endParaRPr lang="ru-RU" sz="1400" b="0" kern="1200" dirty="0">
                        <a:solidFill>
                          <a:srgbClr val="0070C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61177"/>
                  </a:ext>
                </a:extLst>
              </a:tr>
              <a:tr h="185667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ru-RU" sz="1400" b="1" dirty="0">
                          <a:latin typeface="Bahnschrift" panose="020B0502040204020203" pitchFamily="34" charset="0"/>
                        </a:rPr>
                        <a:t>ИТОГО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kk-KZ" sz="1400" b="1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1 920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312,2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16,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1 362,2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ru-RU" sz="1400" b="1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1 050</a:t>
                      </a:r>
                      <a:endParaRPr lang="ru-RU" sz="1400" b="1" kern="1200" dirty="0">
                        <a:solidFill>
                          <a:srgbClr val="00B05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5792" rtl="0" eaLnBrk="1" fontAlgn="ctr" latinLnBrk="0" hangingPunct="1">
                        <a:lnSpc>
                          <a:spcPts val="1300"/>
                        </a:lnSpc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70</a:t>
                      </a: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9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E980914-2BBA-DADB-1122-3E10E4682C51}"/>
              </a:ext>
            </a:extLst>
          </p:cNvPr>
          <p:cNvSpPr txBox="1"/>
          <p:nvPr/>
        </p:nvSpPr>
        <p:spPr>
          <a:xfrm>
            <a:off x="9061021" y="1252679"/>
            <a:ext cx="2934054" cy="110799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50%</a:t>
            </a:r>
            <a:endParaRPr lang="x-none" sz="2000" baseline="300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400" dirty="0">
                <a:latin typeface="Bahnschrift" panose="020B0502040204020203" pitchFamily="34" charset="0"/>
              </a:rPr>
              <a:t>доля субсидирования по возмещению части расходов СХТП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38F02-B683-5AF8-629E-1300ECF6F5A8}"/>
              </a:ext>
            </a:extLst>
          </p:cNvPr>
          <p:cNvSpPr txBox="1"/>
          <p:nvPr/>
        </p:nvSpPr>
        <p:spPr>
          <a:xfrm>
            <a:off x="9061020" y="2463716"/>
            <a:ext cx="2934053" cy="92337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1,6 </a:t>
            </a:r>
            <a:r>
              <a:rPr lang="ru-RU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млн. тенге</a:t>
            </a:r>
            <a:endParaRPr lang="x-none" sz="1600" b="1" baseline="300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400" dirty="0">
                <a:latin typeface="Bahnschrift" panose="020B0502040204020203" pitchFamily="34" charset="0"/>
              </a:rPr>
              <a:t>предельная  стоимость  внедрения технологий на 1 га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316C58-AA85-2520-54B8-ED62D1624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833" y="1288337"/>
            <a:ext cx="417235" cy="4172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0111D2-6C8C-4001-DF13-442CAEB6B48E}"/>
              </a:ext>
            </a:extLst>
          </p:cNvPr>
          <p:cNvSpPr txBox="1"/>
          <p:nvPr/>
        </p:nvSpPr>
        <p:spPr>
          <a:xfrm>
            <a:off x="9061020" y="568595"/>
            <a:ext cx="29340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spc="400" dirty="0">
                <a:latin typeface="Bahnschrift" panose="020B0502040204020203" pitchFamily="34" charset="0"/>
              </a:rPr>
              <a:t>Действующая система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59558B1-9621-A1BC-1B3B-C64EBCD60EBD}"/>
              </a:ext>
            </a:extLst>
          </p:cNvPr>
          <p:cNvCxnSpPr>
            <a:cxnSpLocks/>
          </p:cNvCxnSpPr>
          <p:nvPr/>
        </p:nvCxnSpPr>
        <p:spPr>
          <a:xfrm>
            <a:off x="8947863" y="410129"/>
            <a:ext cx="0" cy="6265750"/>
          </a:xfrm>
          <a:prstGeom prst="line">
            <a:avLst/>
          </a:prstGeom>
          <a:ln>
            <a:solidFill>
              <a:srgbClr val="0379B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E183CB-D2A9-C20D-BC4E-1FC6FBBB12DA}"/>
              </a:ext>
            </a:extLst>
          </p:cNvPr>
          <p:cNvSpPr txBox="1"/>
          <p:nvPr/>
        </p:nvSpPr>
        <p:spPr>
          <a:xfrm>
            <a:off x="9061020" y="4155475"/>
            <a:ext cx="2903886" cy="1241430"/>
          </a:xfrm>
          <a:prstGeom prst="rect">
            <a:avLst/>
          </a:prstGeom>
          <a:noFill/>
          <a:ln w="19050">
            <a:solidFill>
              <a:srgbClr val="0379B7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667" b="1" dirty="0">
                <a:solidFill>
                  <a:srgbClr val="0379B7"/>
                </a:solidFill>
                <a:latin typeface="Bahnschrift" panose="020B0502040204020203" pitchFamily="34" charset="0"/>
              </a:rPr>
              <a:t>80%</a:t>
            </a:r>
            <a:endParaRPr lang="x-none" sz="2400" baseline="30000" dirty="0">
              <a:solidFill>
                <a:srgbClr val="0379B7"/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600" dirty="0">
                <a:latin typeface="Bahnschrift" panose="020B0502040204020203" pitchFamily="34" charset="0"/>
              </a:rPr>
              <a:t>доля субсидирования по возмещению части расходов СХТП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74BD63-D781-353D-05B4-B61EE88369EF}"/>
              </a:ext>
            </a:extLst>
          </p:cNvPr>
          <p:cNvSpPr txBox="1"/>
          <p:nvPr/>
        </p:nvSpPr>
        <p:spPr>
          <a:xfrm>
            <a:off x="9061020" y="5473881"/>
            <a:ext cx="2903885" cy="1047754"/>
          </a:xfrm>
          <a:prstGeom prst="rect">
            <a:avLst/>
          </a:prstGeom>
          <a:noFill/>
          <a:ln w="19050">
            <a:solidFill>
              <a:srgbClr val="0379B7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67" b="1" dirty="0">
                <a:solidFill>
                  <a:srgbClr val="0379B7"/>
                </a:solidFill>
                <a:latin typeface="Bahnschrift" panose="020B0502040204020203" pitchFamily="34" charset="0"/>
              </a:rPr>
              <a:t>2,08 </a:t>
            </a:r>
            <a:r>
              <a:rPr lang="ru-RU" sz="1600" b="1" dirty="0">
                <a:solidFill>
                  <a:srgbClr val="0379B7"/>
                </a:solidFill>
                <a:latin typeface="Bahnschrift" panose="020B0502040204020203" pitchFamily="34" charset="0"/>
              </a:rPr>
              <a:t>млн. тенге/га</a:t>
            </a:r>
            <a:endParaRPr lang="x-none" sz="1467" b="1" baseline="30000" dirty="0">
              <a:solidFill>
                <a:srgbClr val="0379B7"/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600" dirty="0">
                <a:latin typeface="Bahnschrift" panose="020B0502040204020203" pitchFamily="34" charset="0"/>
              </a:rPr>
              <a:t>предельная  стоимость  внедрения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776B33D-5130-8615-D0AE-82B517B23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362" y="4232450"/>
            <a:ext cx="417235" cy="4172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645B9D-5D64-D5A3-3B2D-B88FB4C1946C}"/>
              </a:ext>
            </a:extLst>
          </p:cNvPr>
          <p:cNvSpPr txBox="1"/>
          <p:nvPr/>
        </p:nvSpPr>
        <p:spPr>
          <a:xfrm>
            <a:off x="9061020" y="3686455"/>
            <a:ext cx="291467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pc="400" dirty="0">
                <a:latin typeface="Bahnschrift" panose="020B0502040204020203" pitchFamily="34" charset="0"/>
              </a:rPr>
              <a:t>Предлагается</a:t>
            </a:r>
            <a:endParaRPr lang="ru-RU" sz="2400" spc="400" dirty="0">
              <a:latin typeface="Bahnschrift" panose="020B0502040204020203" pitchFamily="34" charset="0"/>
            </a:endParaRP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093D0B68-BBAD-2497-6007-440F242F3A88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B13D6-9EED-45A5-A528-E33ACD84248A}"/>
              </a:ext>
            </a:extLst>
          </p:cNvPr>
          <p:cNvSpPr txBox="1"/>
          <p:nvPr/>
        </p:nvSpPr>
        <p:spPr>
          <a:xfrm>
            <a:off x="1455830" y="6271420"/>
            <a:ext cx="6098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СОГЛАСОВАНО С МИНИСТЕРСТВОМ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12487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9">
            <a:extLst>
              <a:ext uri="{FF2B5EF4-FFF2-40B4-BE49-F238E27FC236}">
                <a16:creationId xmlns:a16="http://schemas.microsoft.com/office/drawing/2014/main" id="{448D208F-2B8F-EDE1-A4B8-276314E57C88}"/>
              </a:ext>
            </a:extLst>
          </p:cNvPr>
          <p:cNvSpPr/>
          <p:nvPr/>
        </p:nvSpPr>
        <p:spPr>
          <a:xfrm>
            <a:off x="8005761" y="2790394"/>
            <a:ext cx="3805239" cy="3350796"/>
          </a:xfrm>
          <a:prstGeom prst="roundRect">
            <a:avLst>
              <a:gd name="adj" fmla="val 351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38CF93-3EFD-4091-8A00-C338999D6928}"/>
              </a:ext>
            </a:extLst>
          </p:cNvPr>
          <p:cNvSpPr/>
          <p:nvPr/>
        </p:nvSpPr>
        <p:spPr>
          <a:xfrm>
            <a:off x="0" y="736569"/>
            <a:ext cx="12192603" cy="144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5C61BC-7AB8-487D-9C5D-787ED2CB7D2F}"/>
              </a:ext>
            </a:extLst>
          </p:cNvPr>
          <p:cNvSpPr txBox="1"/>
          <p:nvPr/>
        </p:nvSpPr>
        <p:spPr>
          <a:xfrm>
            <a:off x="2286001" y="1239124"/>
            <a:ext cx="9244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ahnschrift" panose="020B0502040204020203" pitchFamily="34" charset="0"/>
              </a:rPr>
              <a:t>Высокая зависимость от стока трансграничных рек </a:t>
            </a:r>
            <a:r>
              <a:rPr lang="kk-KZ" b="1" dirty="0">
                <a:solidFill>
                  <a:srgbClr val="C00000"/>
                </a:solidFill>
                <a:latin typeface="Bahnschrift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prstClr val="black"/>
                </a:solidFill>
                <a:latin typeface="Bahnschrift" panose="020B0502040204020203" pitchFamily="34" charset="0"/>
              </a:rPr>
              <a:t>Жайык</a:t>
            </a:r>
            <a:r>
              <a:rPr lang="ru-RU" b="1" dirty="0">
                <a:solidFill>
                  <a:prstClr val="black"/>
                </a:solidFill>
                <a:latin typeface="Bahnschrift" panose="020B0502040204020203" pitchFamily="34" charset="0"/>
              </a:rPr>
              <a:t>-Каспий </a:t>
            </a:r>
            <a:r>
              <a:rPr lang="ru-RU" b="1" dirty="0">
                <a:solidFill>
                  <a:srgbClr val="C00000"/>
                </a:solidFill>
                <a:latin typeface="Bahnschrift" panose="020B0502040204020203" pitchFamily="34" charset="0"/>
              </a:rPr>
              <a:t>80%, </a:t>
            </a:r>
            <a:r>
              <a:rPr lang="ru-RU" b="1" dirty="0">
                <a:solidFill>
                  <a:prstClr val="black"/>
                </a:solidFill>
                <a:latin typeface="Bahnschrift" panose="020B0502040204020203" pitchFamily="34" charset="0"/>
              </a:rPr>
              <a:t>Арал-Сырдарья </a:t>
            </a:r>
            <a:r>
              <a:rPr lang="ru-RU" b="1" dirty="0">
                <a:solidFill>
                  <a:srgbClr val="C00000"/>
                </a:solidFill>
                <a:latin typeface="Bahnschrift" panose="020B0502040204020203" pitchFamily="34" charset="0"/>
              </a:rPr>
              <a:t>90%, </a:t>
            </a:r>
            <a:r>
              <a:rPr lang="ru-RU" b="1" dirty="0">
                <a:solidFill>
                  <a:prstClr val="black"/>
                </a:solidFill>
                <a:latin typeface="Bahnschrift" panose="020B0502040204020203" pitchFamily="34" charset="0"/>
              </a:rPr>
              <a:t>Шу-Талас </a:t>
            </a:r>
            <a:r>
              <a:rPr lang="ru-RU" b="1" dirty="0">
                <a:solidFill>
                  <a:srgbClr val="C00000"/>
                </a:solidFill>
                <a:latin typeface="Bahnschrift" panose="020B0502040204020203" pitchFamily="34" charset="0"/>
              </a:rPr>
              <a:t>75%, </a:t>
            </a:r>
            <a:r>
              <a:rPr lang="ru-RU" b="1" dirty="0">
                <a:solidFill>
                  <a:prstClr val="black"/>
                </a:solidFill>
                <a:latin typeface="Bahnschrift" panose="020B0502040204020203" pitchFamily="34" charset="0"/>
              </a:rPr>
              <a:t>Балхаш-</a:t>
            </a:r>
            <a:r>
              <a:rPr lang="ru-RU" b="1" dirty="0" err="1">
                <a:solidFill>
                  <a:prstClr val="black"/>
                </a:solidFill>
                <a:latin typeface="Bahnschrift" panose="020B0502040204020203" pitchFamily="34" charset="0"/>
              </a:rPr>
              <a:t>Алаколь</a:t>
            </a:r>
            <a:r>
              <a:rPr lang="ru-RU" b="1" dirty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Bahnschrift" panose="020B0502040204020203" pitchFamily="34" charset="0"/>
              </a:rPr>
              <a:t>45%</a:t>
            </a:r>
            <a:endParaRPr lang="en-US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4E0A36-CB3F-4A85-922C-0AE997736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5077" y="1239125"/>
            <a:ext cx="753664" cy="75366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3B755A3-6C0F-4112-854E-00758D7DEE5C}"/>
              </a:ext>
            </a:extLst>
          </p:cNvPr>
          <p:cNvSpPr/>
          <p:nvPr/>
        </p:nvSpPr>
        <p:spPr>
          <a:xfrm>
            <a:off x="596801" y="1137082"/>
            <a:ext cx="11214199" cy="9203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5C3B2C-8CA8-40F7-BB1B-B5431E213BF3}"/>
              </a:ext>
            </a:extLst>
          </p:cNvPr>
          <p:cNvSpPr txBox="1"/>
          <p:nvPr/>
        </p:nvSpPr>
        <p:spPr>
          <a:xfrm>
            <a:off x="914400" y="798528"/>
            <a:ext cx="1752600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Arial Black"/>
                <a:cs typeface="Arial Black"/>
              </a:rPr>
              <a:t>Проблемы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CB76BD-1508-41B5-BE3E-4F7D895DE648}"/>
              </a:ext>
            </a:extLst>
          </p:cNvPr>
          <p:cNvSpPr txBox="1"/>
          <p:nvPr/>
        </p:nvSpPr>
        <p:spPr>
          <a:xfrm>
            <a:off x="1364402" y="2819400"/>
            <a:ext cx="63317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500" dirty="0">
                <a:latin typeface="Bahnschrift" pitchFamily="34" charset="0"/>
              </a:rPr>
              <a:t>Соглашения между Правительством Республики Казахстан и Правительством Республики Узбекистан о совместном управлении и использовании трансграничных водных объектов</a:t>
            </a:r>
          </a:p>
          <a:p>
            <a:pPr lvl="0">
              <a:spcAft>
                <a:spcPts val="600"/>
              </a:spcAft>
            </a:pPr>
            <a:r>
              <a:rPr lang="ru-RU" sz="1500" dirty="0">
                <a:latin typeface="Bahnschrift" pitchFamily="34" charset="0"/>
              </a:rPr>
              <a:t>Соглашения между Правительством Республики Казахстан и Правительством Китайской Народной Республики о вододелении на трансграничных реках</a:t>
            </a:r>
          </a:p>
          <a:p>
            <a:pPr lvl="0">
              <a:spcAft>
                <a:spcPts val="600"/>
              </a:spcAft>
            </a:pPr>
            <a:r>
              <a:rPr lang="ru-RU" sz="1500" dirty="0">
                <a:latin typeface="Bahnschrift" pitchFamily="34" charset="0"/>
              </a:rPr>
              <a:t>Выработка механизма водно-энергетического сотрудничества Центральной Азии</a:t>
            </a:r>
          </a:p>
          <a:p>
            <a:pPr>
              <a:spcAft>
                <a:spcPts val="600"/>
              </a:spcAft>
            </a:pPr>
            <a:r>
              <a:rPr lang="ru-RU" sz="1500" dirty="0">
                <a:latin typeface="Bahnschrift" pitchFamily="34" charset="0"/>
              </a:rPr>
              <a:t>Усиление компетенции членов переговорных групп по использованию и охране трансграничных водных объектов, в том числе путем создания специального Департамента при Министерстве водных ресурсов и ирригации, а также повышения квалификации по ведению переговоров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A5492E42-EEC3-4C8C-B59B-05E8446B4D8E}"/>
              </a:ext>
            </a:extLst>
          </p:cNvPr>
          <p:cNvSpPr/>
          <p:nvPr/>
        </p:nvSpPr>
        <p:spPr>
          <a:xfrm>
            <a:off x="596801" y="2790393"/>
            <a:ext cx="7251799" cy="3350796"/>
          </a:xfrm>
          <a:prstGeom prst="roundRect">
            <a:avLst>
              <a:gd name="adj" fmla="val 3778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496C0F-B080-4883-BBCC-8C13C8C0117B}"/>
              </a:ext>
            </a:extLst>
          </p:cNvPr>
          <p:cNvSpPr txBox="1"/>
          <p:nvPr/>
        </p:nvSpPr>
        <p:spPr>
          <a:xfrm>
            <a:off x="914400" y="2465694"/>
            <a:ext cx="2133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Arial Black"/>
                <a:cs typeface="Arial Black"/>
              </a:rPr>
              <a:t>Пути решения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B2A8F26-DFC8-41EC-AD0B-26853A456B83}"/>
              </a:ext>
            </a:extLst>
          </p:cNvPr>
          <p:cNvSpPr txBox="1"/>
          <p:nvPr/>
        </p:nvSpPr>
        <p:spPr>
          <a:xfrm>
            <a:off x="8864844" y="2896130"/>
            <a:ext cx="28071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ahnschrift" pitchFamily="34" charset="0"/>
              </a:rPr>
              <a:t>Подписание трех Соглашений между Республикой Казахстан и сопредельными государствами в области совместного управления и использовании трансграничных водных объектов, а также их реализация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967AE05-DC5D-4CFD-8C8B-283C6C3DC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99" y="4152801"/>
            <a:ext cx="555203" cy="5552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0B32F9-E28D-4E35-BEB3-D71B470B32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6" y="3843421"/>
            <a:ext cx="481009" cy="321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70A699-7906-4BD4-8202-17E76EF25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6" y="3068974"/>
            <a:ext cx="488181" cy="321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C2BD3F5-D988-4A42-9E29-80DF7700FA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6" y="5322446"/>
            <a:ext cx="481009" cy="3163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object 11">
            <a:extLst>
              <a:ext uri="{FF2B5EF4-FFF2-40B4-BE49-F238E27FC236}">
                <a16:creationId xmlns:a16="http://schemas.microsoft.com/office/drawing/2014/main" id="{2C8E0BEE-6B84-4A44-8E09-79CE0842B387}"/>
              </a:ext>
            </a:extLst>
          </p:cNvPr>
          <p:cNvSpPr txBox="1"/>
          <p:nvPr/>
        </p:nvSpPr>
        <p:spPr>
          <a:xfrm>
            <a:off x="661816" y="4356889"/>
            <a:ext cx="76212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8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Microsoft Sans Serif"/>
              </a:rPr>
              <a:t>ЦА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Microsoft Sans Serif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BABE1C5-BE21-9AAD-0784-1F1A076A7C93}"/>
              </a:ext>
            </a:extLst>
          </p:cNvPr>
          <p:cNvCxnSpPr>
            <a:cxnSpLocks/>
          </p:cNvCxnSpPr>
          <p:nvPr/>
        </p:nvCxnSpPr>
        <p:spPr>
          <a:xfrm>
            <a:off x="235024" y="297877"/>
            <a:ext cx="1172988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8A180A-F9CA-2C8B-FF3C-8CD6E4E9F04E}"/>
              </a:ext>
            </a:extLst>
          </p:cNvPr>
          <p:cNvSpPr/>
          <p:nvPr/>
        </p:nvSpPr>
        <p:spPr>
          <a:xfrm>
            <a:off x="2773344" y="107209"/>
            <a:ext cx="65992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Bahnschrift" panose="020B0502040204020203" pitchFamily="34" charset="0"/>
                <a:ea typeface="Noto Sans Symbols"/>
                <a:cs typeface="SimSun" panose="02010600030101010101" pitchFamily="2" charset="-122"/>
              </a:rPr>
              <a:t>РАЗВИТИЕ ТРАНСГРАНИЧНОГО СОТРУДНИЧЕСТВА</a:t>
            </a:r>
            <a:endParaRPr lang="ru-RU" sz="2800" b="1" spc="-15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67981ED-B5BD-48A5-AA2A-91BA26B7E1AD}"/>
              </a:ext>
            </a:extLst>
          </p:cNvPr>
          <p:cNvSpPr txBox="1"/>
          <p:nvPr/>
        </p:nvSpPr>
        <p:spPr>
          <a:xfrm>
            <a:off x="8398786" y="2449096"/>
            <a:ext cx="3048000" cy="338554"/>
          </a:xfrm>
          <a:prstGeom prst="rect">
            <a:avLst/>
          </a:prstGeom>
          <a:solidFill>
            <a:srgbClr val="00437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Bahnschrift" panose="020B0502040204020203" pitchFamily="34" charset="0"/>
                <a:cs typeface="Arial Black"/>
              </a:rPr>
              <a:t>Ожидаемые  результаты</a:t>
            </a:r>
            <a:endParaRPr lang="ru-RU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2AEF2E4-63AC-0739-D131-3890580F8A33}"/>
              </a:ext>
            </a:extLst>
          </p:cNvPr>
          <p:cNvCxnSpPr>
            <a:cxnSpLocks/>
          </p:cNvCxnSpPr>
          <p:nvPr/>
        </p:nvCxnSpPr>
        <p:spPr>
          <a:xfrm>
            <a:off x="245806" y="6675879"/>
            <a:ext cx="1172988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BFD28FCC-615D-F4D5-A1B6-0B046D6DEC0B}"/>
              </a:ext>
            </a:extLst>
          </p:cNvPr>
          <p:cNvSpPr txBox="1">
            <a:spLocks/>
          </p:cNvSpPr>
          <p:nvPr/>
        </p:nvSpPr>
        <p:spPr>
          <a:xfrm>
            <a:off x="5859507" y="6521634"/>
            <a:ext cx="472985" cy="30707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949C6-6765-407F-9D61-EFB4BF7F56FF}" type="slidenum"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2776</Words>
  <Application>Microsoft Office PowerPoint</Application>
  <PresentationFormat>Широкоэкранный</PresentationFormat>
  <Paragraphs>688</Paragraphs>
  <Slides>19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Bahnschrift</vt:lpstr>
      <vt:lpstr>Bahnschrift Condensed</vt:lpstr>
      <vt:lpstr>Bahnschrift SemiBold</vt:lpstr>
      <vt:lpstr>Bahnschrift SemiBold Condensed</vt:lpstr>
      <vt:lpstr>Bahnschrift SemiCondensed</vt:lpstr>
      <vt:lpstr>Calibri</vt:lpstr>
      <vt:lpstr>Calibri Light</vt:lpstr>
      <vt:lpstr>Century Gothic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Бақберген Әбсенов</dc:creator>
  <cp:lastModifiedBy>Бақберген Әбсенов</cp:lastModifiedBy>
  <cp:revision>14</cp:revision>
  <cp:lastPrinted>2024-02-14T03:22:30Z</cp:lastPrinted>
  <dcterms:created xsi:type="dcterms:W3CDTF">2024-02-13T12:06:30Z</dcterms:created>
  <dcterms:modified xsi:type="dcterms:W3CDTF">2024-02-14T09:49:23Z</dcterms:modified>
</cp:coreProperties>
</file>