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rawings/drawing3.xml" ContentType="application/vnd.openxmlformats-officedocument.drawingml.chartshape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5"/>
  </p:notesMasterIdLst>
  <p:handoutMasterIdLst>
    <p:handoutMasterId r:id="rId36"/>
  </p:handoutMasterIdLst>
  <p:sldIdLst>
    <p:sldId id="256" r:id="rId2"/>
    <p:sldId id="322" r:id="rId3"/>
    <p:sldId id="318" r:id="rId4"/>
    <p:sldId id="333" r:id="rId5"/>
    <p:sldId id="273" r:id="rId6"/>
    <p:sldId id="274" r:id="rId7"/>
    <p:sldId id="335" r:id="rId8"/>
    <p:sldId id="316" r:id="rId9"/>
    <p:sldId id="317" r:id="rId10"/>
    <p:sldId id="328" r:id="rId11"/>
    <p:sldId id="329" r:id="rId12"/>
    <p:sldId id="330" r:id="rId13"/>
    <p:sldId id="331" r:id="rId14"/>
    <p:sldId id="319" r:id="rId15"/>
    <p:sldId id="320" r:id="rId16"/>
    <p:sldId id="321" r:id="rId17"/>
    <p:sldId id="324" r:id="rId18"/>
    <p:sldId id="323" r:id="rId19"/>
    <p:sldId id="325" r:id="rId20"/>
    <p:sldId id="326" r:id="rId21"/>
    <p:sldId id="327" r:id="rId22"/>
    <p:sldId id="342" r:id="rId23"/>
    <p:sldId id="293" r:id="rId24"/>
    <p:sldId id="294" r:id="rId25"/>
    <p:sldId id="295" r:id="rId26"/>
    <p:sldId id="337" r:id="rId27"/>
    <p:sldId id="338" r:id="rId28"/>
    <p:sldId id="339" r:id="rId29"/>
    <p:sldId id="340" r:id="rId30"/>
    <p:sldId id="303" r:id="rId31"/>
    <p:sldId id="304" r:id="rId32"/>
    <p:sldId id="305" r:id="rId33"/>
    <p:sldId id="306" r:id="rId34"/>
  </p:sldIdLst>
  <p:sldSz cx="9906000" cy="6858000" type="A4"/>
  <p:notesSz cx="6794500" cy="9931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6902" autoAdjust="0"/>
    <p:restoredTop sz="97681" autoAdjust="0"/>
  </p:normalViewPr>
  <p:slideViewPr>
    <p:cSldViewPr>
      <p:cViewPr>
        <p:scale>
          <a:sx n="77" d="100"/>
          <a:sy n="77" d="100"/>
        </p:scale>
        <p:origin x="-570" y="-324"/>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shainova_a\&#1052;&#1086;&#1080;%20&#1076;&#1086;&#1082;&#1091;&#1084;&#1077;&#1085;&#1090;&#1099;\&#1072;&#1089;&#1099;&#1083;\6%20&#1084;&#1077;&#1089;%202012%20&#1075;&#1086;&#1076;&#1072;%20&#1086;&#1082;&#1086;&#1085;&#1095;&#1072;&#1090;%20(1)%20(2).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shainova_a\Local%20Settings\Temporary%20Internet%20Files\Content.IE5\W5M2P03V\&#1041;&#1102;&#1076;&#1078;&#1077;&#1090;%20&#1088;&#1072;&#1089;&#1093;&#1086;&#1076;&#1099;%20&#1086;&#1088;&#1075;&#1072;&#1085;&#1086;&#1074;%20&#1080;&#1089;&#1087;&#1086;&#1083;&#1085;&#1080;&#1090;&#1077;&#1083;&#1100;&#1085;&#1086;&#1075;&#1086;%20&#1087;&#1088;&#1086;&#1080;&#1079;&#1074;&#1086;&#1076;&#1089;&#1090;&#1074;&#1072;.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1050;&#1085;&#1080;&#1075;&#1072;1"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sagdat.s\Local%20Settings\Temporary%20Internet%20Files\Content.IE5\THYP7N54\6%20&#1084;&#1077;&#1089;%202012%20&#1075;&#1086;&#1076;&#1072;%20&#1086;&#1082;&#1086;&#1085;&#1095;&#1072;&#1090;%20(1)%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204" baseline="0"/>
            </a:pPr>
            <a:r>
              <a:rPr lang="ru-RU" sz="1202" baseline="0" dirty="0" smtClean="0"/>
              <a:t>2012 год</a:t>
            </a:r>
          </a:p>
          <a:p>
            <a:pPr>
              <a:defRPr sz="1204" baseline="0"/>
            </a:pPr>
            <a:r>
              <a:rPr lang="ru-RU" sz="1202" baseline="0" dirty="0" smtClean="0"/>
              <a:t>Всего </a:t>
            </a:r>
            <a:r>
              <a:rPr lang="ru-RU" sz="1202" baseline="0" dirty="0"/>
              <a:t>поступило 2453 проектов</a:t>
            </a:r>
          </a:p>
        </c:rich>
      </c:tx>
      <c:layout>
        <c:manualLayout>
          <c:xMode val="edge"/>
          <c:yMode val="edge"/>
          <c:x val="0.14093222087076557"/>
          <c:y val="5.1137893477601011E-2"/>
        </c:manualLayout>
      </c:layout>
      <c:spPr>
        <a:noFill/>
        <a:ln w="13733">
          <a:noFill/>
        </a:ln>
      </c:spPr>
    </c:title>
    <c:view3D>
      <c:rotX val="30"/>
      <c:perspective val="30"/>
    </c:view3D>
    <c:plotArea>
      <c:layout>
        <c:manualLayout>
          <c:layoutTarget val="inner"/>
          <c:xMode val="edge"/>
          <c:yMode val="edge"/>
          <c:x val="0"/>
          <c:y val="0.15633101828917009"/>
          <c:w val="0.67550613730401465"/>
          <c:h val="0.74274067948239963"/>
        </c:manualLayout>
      </c:layout>
      <c:pie3DChart>
        <c:varyColors val="1"/>
        <c:ser>
          <c:idx val="0"/>
          <c:order val="0"/>
          <c:tx>
            <c:strRef>
              <c:f>Лист1!$B$1</c:f>
              <c:strCache>
                <c:ptCount val="1"/>
                <c:pt idx="0">
                  <c:v>Всего поступило 2314 проектов</c:v>
                </c:pt>
              </c:strCache>
            </c:strRef>
          </c:tx>
          <c:spPr>
            <a:solidFill>
              <a:srgbClr val="FFC000"/>
            </a:solidFill>
          </c:spPr>
          <c:explosion val="27"/>
          <c:dPt>
            <c:idx val="0"/>
            <c:spPr>
              <a:solidFill>
                <a:schemeClr val="tx2">
                  <a:lumMod val="60000"/>
                  <a:lumOff val="40000"/>
                </a:schemeClr>
              </a:solidFill>
            </c:spPr>
          </c:dPt>
          <c:dPt>
            <c:idx val="2"/>
            <c:spPr>
              <a:solidFill>
                <a:schemeClr val="accent4">
                  <a:lumMod val="60000"/>
                  <a:lumOff val="40000"/>
                </a:schemeClr>
              </a:solidFill>
            </c:spPr>
          </c:dPt>
          <c:dPt>
            <c:idx val="3"/>
            <c:spPr>
              <a:solidFill>
                <a:srgbClr val="7030A0"/>
              </a:solidFill>
            </c:spPr>
          </c:dPt>
          <c:dPt>
            <c:idx val="4"/>
            <c:spPr>
              <a:solidFill>
                <a:srgbClr val="FF0000"/>
              </a:solidFill>
            </c:spPr>
          </c:dPt>
          <c:dLbls>
            <c:dLbl>
              <c:idx val="0"/>
              <c:layout/>
              <c:tx>
                <c:rich>
                  <a:bodyPr/>
                  <a:lstStyle/>
                  <a:p>
                    <a:r>
                      <a:rPr lang="ru-RU" sz="901" b="1" i="0" baseline="0"/>
                      <a:t>602</a:t>
                    </a:r>
                  </a:p>
                </c:rich>
              </c:tx>
            </c:dLbl>
            <c:dLbl>
              <c:idx val="1"/>
              <c:layout/>
              <c:tx>
                <c:rich>
                  <a:bodyPr/>
                  <a:lstStyle/>
                  <a:p>
                    <a:r>
                      <a:rPr lang="ru-RU" sz="901" b="1" i="0" baseline="0"/>
                      <a:t>1536</a:t>
                    </a:r>
                  </a:p>
                </c:rich>
              </c:tx>
            </c:dLbl>
            <c:dLbl>
              <c:idx val="2"/>
              <c:layout/>
              <c:tx>
                <c:rich>
                  <a:bodyPr/>
                  <a:lstStyle/>
                  <a:p>
                    <a:r>
                      <a:rPr lang="ru-RU" sz="901" b="1" i="0" baseline="0"/>
                      <a:t>180</a:t>
                    </a:r>
                  </a:p>
                </c:rich>
              </c:tx>
              <c:dLblPos val="bestFit"/>
            </c:dLbl>
            <c:dLbl>
              <c:idx val="4"/>
              <c:layout/>
              <c:tx>
                <c:rich>
                  <a:bodyPr/>
                  <a:lstStyle/>
                  <a:p>
                    <a:r>
                      <a:rPr lang="ru-RU" sz="901" b="1" i="0" baseline="0"/>
                      <a:t>133</a:t>
                    </a:r>
                  </a:p>
                </c:rich>
              </c:tx>
            </c:dLbl>
            <c:dLbl>
              <c:idx val="5"/>
              <c:delete val="1"/>
            </c:dLbl>
            <c:spPr>
              <a:noFill/>
              <a:ln w="13733">
                <a:noFill/>
              </a:ln>
            </c:spPr>
            <c:txPr>
              <a:bodyPr/>
              <a:lstStyle/>
              <a:p>
                <a:pPr>
                  <a:defRPr sz="901" b="1" i="0" baseline="0"/>
                </a:pPr>
                <a:endParaRPr lang="ru-RU"/>
              </a:p>
            </c:txPr>
            <c:showVal val="1"/>
          </c:dLbls>
          <c:cat>
            <c:strRef>
              <c:f>Лист1!$A$2:$A$7</c:f>
              <c:strCache>
                <c:ptCount val="5"/>
                <c:pt idx="0">
                  <c:v>Согласованы</c:v>
                </c:pt>
                <c:pt idx="1">
                  <c:v>Возвращены на доработку</c:v>
                </c:pt>
                <c:pt idx="2">
                  <c:v>Направлены письма об отсутствии замечаний</c:v>
                </c:pt>
                <c:pt idx="3">
                  <c:v>Отозваны</c:v>
                </c:pt>
                <c:pt idx="4">
                  <c:v>На исполнении </c:v>
                </c:pt>
              </c:strCache>
            </c:strRef>
          </c:cat>
          <c:val>
            <c:numRef>
              <c:f>Лист1!$B$2:$B$7</c:f>
              <c:numCache>
                <c:formatCode>General</c:formatCode>
                <c:ptCount val="6"/>
                <c:pt idx="0">
                  <c:v>549</c:v>
                </c:pt>
                <c:pt idx="1">
                  <c:v>1446</c:v>
                </c:pt>
                <c:pt idx="2">
                  <c:v>160</c:v>
                </c:pt>
                <c:pt idx="3">
                  <c:v>2</c:v>
                </c:pt>
                <c:pt idx="4">
                  <c:v>157</c:v>
                </c:pt>
              </c:numCache>
            </c:numRef>
          </c:val>
        </c:ser>
        <c:dLbls>
          <c:showPercent val="1"/>
        </c:dLbls>
      </c:pie3DChart>
      <c:spPr>
        <a:noFill/>
        <a:ln w="25428">
          <a:noFill/>
        </a:ln>
      </c:spPr>
    </c:plotArea>
    <c:legend>
      <c:legendPos val="r"/>
      <c:legendEntry>
        <c:idx val="5"/>
        <c:delete val="1"/>
      </c:legendEntry>
      <c:layout>
        <c:manualLayout>
          <c:xMode val="edge"/>
          <c:yMode val="edge"/>
          <c:x val="0.62480848430531688"/>
          <c:y val="0.29922926300879082"/>
          <c:w val="0.37519151569468501"/>
          <c:h val="0.51613405467173745"/>
        </c:manualLayout>
      </c:layout>
      <c:txPr>
        <a:bodyPr/>
        <a:lstStyle/>
        <a:p>
          <a:pPr>
            <a:defRPr sz="756" b="1"/>
          </a:pPr>
          <a:endParaRPr lang="ru-RU"/>
        </a:p>
      </c:txPr>
    </c:legend>
    <c:plotVisOnly val="1"/>
    <c:dispBlanksAs val="zero"/>
  </c:chart>
  <c:txPr>
    <a:bodyPr/>
    <a:lstStyle/>
    <a:p>
      <a:pPr>
        <a:defRPr sz="974"/>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view3D>
      <c:rotX val="10"/>
      <c:rotY val="10"/>
      <c:perspective val="30"/>
    </c:view3D>
    <c:plotArea>
      <c:layout>
        <c:manualLayout>
          <c:layoutTarget val="inner"/>
          <c:xMode val="edge"/>
          <c:yMode val="edge"/>
          <c:x val="7.2678279194419063E-2"/>
          <c:y val="3.6758398649438022E-2"/>
          <c:w val="0.90954406745582361"/>
          <c:h val="0.84624964346721465"/>
        </c:manualLayout>
      </c:layout>
      <c:bar3DChart>
        <c:barDir val="col"/>
        <c:grouping val="clustered"/>
        <c:ser>
          <c:idx val="0"/>
          <c:order val="0"/>
          <c:spPr>
            <a:solidFill>
              <a:schemeClr val="accent6">
                <a:lumMod val="60000"/>
                <a:lumOff val="40000"/>
              </a:schemeClr>
            </a:solidFill>
          </c:spPr>
          <c:dLbls>
            <c:dLbl>
              <c:idx val="0"/>
              <c:layout/>
              <c:showVal val="1"/>
            </c:dLbl>
            <c:dLbl>
              <c:idx val="1"/>
              <c:layout/>
              <c:showVal val="1"/>
            </c:dLbl>
            <c:delete val="1"/>
          </c:dLbls>
          <c:cat>
            <c:strRef>
              <c:f>чси!$C$93:$D$93</c:f>
              <c:strCache>
                <c:ptCount val="2"/>
                <c:pt idx="0">
                  <c:v>всего находилось на исполнении</c:v>
                </c:pt>
                <c:pt idx="1">
                  <c:v>исполнено в полном объеме</c:v>
                </c:pt>
              </c:strCache>
            </c:strRef>
          </c:cat>
          <c:val>
            <c:numRef>
              <c:f>чси!$C$94:$D$94</c:f>
              <c:numCache>
                <c:formatCode>General</c:formatCode>
                <c:ptCount val="2"/>
                <c:pt idx="0">
                  <c:v>14349</c:v>
                </c:pt>
                <c:pt idx="1">
                  <c:v>3026</c:v>
                </c:pt>
              </c:numCache>
            </c:numRef>
          </c:val>
        </c:ser>
        <c:shape val="cylinder"/>
        <c:axId val="36075008"/>
        <c:axId val="36076544"/>
        <c:axId val="0"/>
      </c:bar3DChart>
      <c:catAx>
        <c:axId val="36075008"/>
        <c:scaling>
          <c:orientation val="minMax"/>
        </c:scaling>
        <c:axPos val="b"/>
        <c:tickLblPos val="nextTo"/>
        <c:txPr>
          <a:bodyPr/>
          <a:lstStyle/>
          <a:p>
            <a:pPr>
              <a:defRPr sz="1200" b="1">
                <a:latin typeface="+mj-lt"/>
              </a:defRPr>
            </a:pPr>
            <a:endParaRPr lang="ru-RU"/>
          </a:p>
        </c:txPr>
        <c:crossAx val="36076544"/>
        <c:crosses val="autoZero"/>
        <c:auto val="1"/>
        <c:lblAlgn val="ctr"/>
        <c:lblOffset val="100"/>
      </c:catAx>
      <c:valAx>
        <c:axId val="36076544"/>
        <c:scaling>
          <c:orientation val="minMax"/>
        </c:scaling>
        <c:axPos val="l"/>
        <c:majorGridlines/>
        <c:numFmt formatCode="General" sourceLinked="1"/>
        <c:tickLblPos val="nextTo"/>
        <c:txPr>
          <a:bodyPr/>
          <a:lstStyle/>
          <a:p>
            <a:pPr>
              <a:defRPr b="1">
                <a:latin typeface="+mj-lt"/>
              </a:defRPr>
            </a:pPr>
            <a:endParaRPr lang="ru-RU"/>
          </a:p>
        </c:txPr>
        <c:crossAx val="36075008"/>
        <c:crosses val="autoZero"/>
        <c:crossBetween val="between"/>
      </c:valAx>
    </c:plotArea>
    <c:plotVisOnly val="1"/>
  </c:chart>
  <c:spPr>
    <a:gradFill>
      <a:gsLst>
        <a:gs pos="0">
          <a:srgbClr val="03D4A8"/>
        </a:gs>
        <a:gs pos="25000">
          <a:srgbClr val="21D6E0"/>
        </a:gs>
        <a:gs pos="75000">
          <a:srgbClr val="0087E6"/>
        </a:gs>
        <a:gs pos="100000">
          <a:srgbClr val="005CBF"/>
        </a:gs>
      </a:gsLst>
      <a:lin ang="5400000" scaled="0"/>
    </a:gradFill>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manualLayout>
          <c:layoutTarget val="inner"/>
          <c:xMode val="edge"/>
          <c:yMode val="edge"/>
          <c:x val="7.8823467614438994E-2"/>
          <c:y val="9.5644651838586572E-2"/>
          <c:w val="0.75325800108853525"/>
          <c:h val="0.76652642412845462"/>
        </c:manualLayout>
      </c:layout>
      <c:pie3DChart>
        <c:varyColors val="1"/>
        <c:ser>
          <c:idx val="0"/>
          <c:order val="0"/>
          <c:explosion val="25"/>
          <c:dPt>
            <c:idx val="0"/>
            <c:explosion val="77"/>
            <c:spPr>
              <a:solidFill>
                <a:schemeClr val="accent2">
                  <a:lumMod val="40000"/>
                  <a:lumOff val="60000"/>
                </a:schemeClr>
              </a:solidFill>
            </c:spPr>
          </c:dPt>
          <c:dPt>
            <c:idx val="1"/>
            <c:explosion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explosion val="38"/>
          </c:dPt>
          <c:dLbls>
            <c:dLbl>
              <c:idx val="0"/>
              <c:layout>
                <c:manualLayout>
                  <c:x val="-0.11353947559913805"/>
                  <c:y val="-9.8100935655335026E-3"/>
                </c:manualLayout>
              </c:layout>
              <c:tx>
                <c:rich>
                  <a:bodyPr/>
                  <a:lstStyle/>
                  <a:p>
                    <a:r>
                      <a:rPr lang="en-US" sz="1400" b="1"/>
                      <a:t>201</a:t>
                    </a:r>
                    <a:r>
                      <a:rPr lang="ru-RU" sz="1400" b="1"/>
                      <a:t>2г.</a:t>
                    </a:r>
                    <a:endParaRPr lang="en-US" sz="1400" b="1"/>
                  </a:p>
                </c:rich>
              </c:tx>
              <c:dLblPos val="bestFit"/>
            </c:dLbl>
            <c:dLbl>
              <c:idx val="1"/>
              <c:layout>
                <c:manualLayout>
                  <c:x val="-3.5990290603954688E-4"/>
                  <c:y val="-0.20721468634147963"/>
                </c:manualLayout>
              </c:layout>
              <c:tx>
                <c:rich>
                  <a:bodyPr/>
                  <a:lstStyle/>
                  <a:p>
                    <a:r>
                      <a:rPr lang="en-US"/>
                      <a:t>201</a:t>
                    </a:r>
                    <a:r>
                      <a:rPr lang="ru-RU"/>
                      <a:t>3г.</a:t>
                    </a:r>
                    <a:endParaRPr lang="en-US"/>
                  </a:p>
                </c:rich>
              </c:tx>
              <c:dLblPos val="bestFit"/>
            </c:dLbl>
            <c:dLbl>
              <c:idx val="2"/>
              <c:layout>
                <c:manualLayout>
                  <c:x val="0.14499332369119231"/>
                  <c:y val="-1.7025862430986763E-2"/>
                </c:manualLayout>
              </c:layout>
              <c:tx>
                <c:rich>
                  <a:bodyPr/>
                  <a:lstStyle/>
                  <a:p>
                    <a:r>
                      <a:rPr lang="en-US" dirty="0"/>
                      <a:t>201</a:t>
                    </a:r>
                    <a:r>
                      <a:rPr lang="ru-RU" dirty="0"/>
                      <a:t>1г.</a:t>
                    </a:r>
                    <a:endParaRPr lang="en-US" dirty="0"/>
                  </a:p>
                </c:rich>
              </c:tx>
              <c:dLblPos val="bestFit"/>
            </c:dLbl>
            <c:spPr>
              <a:noFill/>
              <a:ln w="25400">
                <a:noFill/>
              </a:ln>
            </c:spPr>
            <c:txPr>
              <a:bodyPr/>
              <a:lstStyle/>
              <a:p>
                <a:pPr>
                  <a:defRPr sz="1400" b="1"/>
                </a:pPr>
                <a:endParaRPr lang="ru-RU"/>
              </a:p>
            </c:txPr>
            <c:showVal val="1"/>
            <c:showLeaderLines val="1"/>
          </c:dLbls>
          <c:val>
            <c:numRef>
              <c:f>Лист1!$A$3:$C$3</c:f>
              <c:numCache>
                <c:formatCode>General</c:formatCode>
                <c:ptCount val="3"/>
                <c:pt idx="0">
                  <c:v>2011</c:v>
                </c:pt>
                <c:pt idx="1">
                  <c:v>2012</c:v>
                </c:pt>
                <c:pt idx="2">
                  <c:v>2013</c:v>
                </c:pt>
              </c:numCache>
            </c:numRef>
          </c:val>
        </c:ser>
        <c:ser>
          <c:idx val="1"/>
          <c:order val="1"/>
          <c:explosion val="25"/>
          <c:val>
            <c:numRef>
              <c:f>Лист1!$A$4:$C$4</c:f>
              <c:numCache>
                <c:formatCode>General</c:formatCode>
                <c:ptCount val="3"/>
                <c:pt idx="0">
                  <c:v>2880966000</c:v>
                </c:pt>
                <c:pt idx="1">
                  <c:v>3259050000</c:v>
                </c:pt>
                <c:pt idx="2">
                  <c:v>400000000</c:v>
                </c:pt>
              </c:numCache>
            </c:numRef>
          </c:val>
        </c:ser>
      </c:pie3DChart>
      <c:spPr>
        <a:noFill/>
        <a:ln w="25400">
          <a:noFill/>
        </a:ln>
      </c:spPr>
    </c:plotArea>
    <c:plotVisOnly val="1"/>
    <c:dispBlanksAs val="zero"/>
  </c:chart>
  <c:spPr>
    <a:gradFill>
      <a:gsLst>
        <a:gs pos="0">
          <a:srgbClr val="BBE0E3">
            <a:shade val="30000"/>
            <a:satMod val="115000"/>
          </a:srgbClr>
        </a:gs>
        <a:gs pos="50000">
          <a:srgbClr val="BBE0E3">
            <a:shade val="67500"/>
            <a:satMod val="115000"/>
          </a:srgbClr>
        </a:gs>
        <a:gs pos="100000">
          <a:srgbClr val="BBE0E3">
            <a:shade val="100000"/>
            <a:satMod val="115000"/>
          </a:srgbClr>
        </a:gs>
      </a:gsLst>
      <a:lin ang="5400000" scaled="0"/>
    </a:gradFill>
  </c:sp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style val="38"/>
  <c:chart>
    <c:view3D>
      <c:rAngAx val="1"/>
    </c:view3D>
    <c:plotArea>
      <c:layout>
        <c:manualLayout>
          <c:layoutTarget val="inner"/>
          <c:xMode val="edge"/>
          <c:yMode val="edge"/>
          <c:x val="7.2246437829181415E-2"/>
          <c:y val="4.4444133374394575E-2"/>
          <c:w val="0.6395415264644565"/>
          <c:h val="0.73490362908460005"/>
        </c:manualLayout>
      </c:layout>
      <c:bar3DChart>
        <c:barDir val="col"/>
        <c:grouping val="clustered"/>
        <c:ser>
          <c:idx val="0"/>
          <c:order val="0"/>
          <c:tx>
            <c:strRef>
              <c:f>Лист1!$A$2</c:f>
              <c:strCache>
                <c:ptCount val="1"/>
                <c:pt idx="0">
                  <c:v>здания</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dLbls>
            <c:txPr>
              <a:bodyPr/>
              <a:lstStyle/>
              <a:p>
                <a:pPr>
                  <a:defRPr b="1"/>
                </a:pPr>
                <a:endParaRPr lang="ru-RU"/>
              </a:p>
            </c:txPr>
            <c:showVal val="1"/>
          </c:dLbls>
          <c:cat>
            <c:strRef>
              <c:f>Лист1!$B$1:$E$1</c:f>
              <c:strCache>
                <c:ptCount val="4"/>
                <c:pt idx="0">
                  <c:v>2010</c:v>
                </c:pt>
                <c:pt idx="1">
                  <c:v>2011</c:v>
                </c:pt>
                <c:pt idx="2">
                  <c:v>2012</c:v>
                </c:pt>
                <c:pt idx="3">
                  <c:v>Потребность</c:v>
                </c:pt>
              </c:strCache>
            </c:strRef>
          </c:cat>
          <c:val>
            <c:numRef>
              <c:f>Лист1!$B$2:$E$2</c:f>
              <c:numCache>
                <c:formatCode>General</c:formatCode>
                <c:ptCount val="4"/>
                <c:pt idx="0">
                  <c:v>4</c:v>
                </c:pt>
                <c:pt idx="1">
                  <c:v>15</c:v>
                </c:pt>
                <c:pt idx="2">
                  <c:v>26</c:v>
                </c:pt>
                <c:pt idx="3">
                  <c:v>197</c:v>
                </c:pt>
              </c:numCache>
            </c:numRef>
          </c:val>
        </c:ser>
        <c:ser>
          <c:idx val="1"/>
          <c:order val="1"/>
          <c:tx>
            <c:strRef>
              <c:f>Лист1!$A$3</c:f>
              <c:strCache>
                <c:ptCount val="1"/>
                <c:pt idx="0">
                  <c:v>автотранспорт</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Lbls>
            <c:txPr>
              <a:bodyPr/>
              <a:lstStyle/>
              <a:p>
                <a:pPr>
                  <a:defRPr b="1"/>
                </a:pPr>
                <a:endParaRPr lang="ru-RU"/>
              </a:p>
            </c:txPr>
            <c:showVal val="1"/>
          </c:dLbls>
          <c:cat>
            <c:strRef>
              <c:f>Лист1!$B$1:$E$1</c:f>
              <c:strCache>
                <c:ptCount val="4"/>
                <c:pt idx="0">
                  <c:v>2010</c:v>
                </c:pt>
                <c:pt idx="1">
                  <c:v>2011</c:v>
                </c:pt>
                <c:pt idx="2">
                  <c:v>2012</c:v>
                </c:pt>
                <c:pt idx="3">
                  <c:v>Потребность</c:v>
                </c:pt>
              </c:strCache>
            </c:strRef>
          </c:cat>
          <c:val>
            <c:numRef>
              <c:f>Лист1!$B$3:$E$3</c:f>
              <c:numCache>
                <c:formatCode>General</c:formatCode>
                <c:ptCount val="4"/>
                <c:pt idx="0">
                  <c:v>8</c:v>
                </c:pt>
                <c:pt idx="1">
                  <c:v>111</c:v>
                </c:pt>
                <c:pt idx="2">
                  <c:v>135</c:v>
                </c:pt>
                <c:pt idx="3">
                  <c:v>159</c:v>
                </c:pt>
              </c:numCache>
            </c:numRef>
          </c:val>
        </c:ser>
        <c:shape val="box"/>
        <c:axId val="84932480"/>
        <c:axId val="84934016"/>
        <c:axId val="0"/>
      </c:bar3DChart>
      <c:catAx>
        <c:axId val="84932480"/>
        <c:scaling>
          <c:orientation val="minMax"/>
        </c:scaling>
        <c:delete val="1"/>
        <c:axPos val="b"/>
        <c:tickLblPos val="none"/>
        <c:crossAx val="84934016"/>
        <c:crosses val="autoZero"/>
        <c:auto val="1"/>
        <c:lblAlgn val="ctr"/>
        <c:lblOffset val="100"/>
      </c:catAx>
      <c:valAx>
        <c:axId val="84934016"/>
        <c:scaling>
          <c:orientation val="minMax"/>
        </c:scaling>
        <c:axPos val="l"/>
        <c:majorGridlines/>
        <c:numFmt formatCode="General" sourceLinked="1"/>
        <c:tickLblPos val="nextTo"/>
        <c:crossAx val="84932480"/>
        <c:crosses val="autoZero"/>
        <c:crossBetween val="between"/>
      </c:valAx>
    </c:plotArea>
    <c:legend>
      <c:legendPos val="r"/>
      <c:legendEntry>
        <c:idx val="0"/>
        <c:txPr>
          <a:bodyPr/>
          <a:lstStyle/>
          <a:p>
            <a:pPr>
              <a:defRPr sz="1200"/>
            </a:pPr>
            <a:endParaRPr lang="ru-RU"/>
          </a:p>
        </c:txPr>
      </c:legendEntry>
      <c:legendEntry>
        <c:idx val="1"/>
        <c:txPr>
          <a:bodyPr/>
          <a:lstStyle/>
          <a:p>
            <a:pPr>
              <a:defRPr sz="1200"/>
            </a:pPr>
            <a:endParaRPr lang="ru-RU"/>
          </a:p>
        </c:txPr>
      </c:legendEntry>
      <c:layout>
        <c:manualLayout>
          <c:xMode val="edge"/>
          <c:yMode val="edge"/>
          <c:x val="0.1168753652445805"/>
          <c:y val="0.86750907971056912"/>
          <c:w val="0.48961526267721989"/>
          <c:h val="0.10995453145639322"/>
        </c:manualLayout>
      </c:layout>
    </c:legend>
    <c:plotVisOnly val="1"/>
  </c:chart>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9.5530701729048428E-2"/>
          <c:y val="0.241873958273464"/>
          <c:w val="0.85751405248958956"/>
          <c:h val="0.61899515831074714"/>
        </c:manualLayout>
      </c:layout>
      <c:barChart>
        <c:barDir val="col"/>
        <c:grouping val="clustered"/>
        <c:ser>
          <c:idx val="0"/>
          <c:order val="0"/>
          <c:tx>
            <c:strRef>
              <c:f>Лист1!$B$1</c:f>
              <c:strCache>
                <c:ptCount val="1"/>
                <c:pt idx="0">
                  <c:v>Ряд 1</c:v>
                </c:pt>
              </c:strCache>
            </c:strRef>
          </c:tx>
          <c:dLbls>
            <c:dLbl>
              <c:idx val="0"/>
              <c:layout>
                <c:manualLayout>
                  <c:x val="-1.5194575512613609E-3"/>
                  <c:y val="-2.3880429872809032E-2"/>
                </c:manualLayout>
              </c:layout>
              <c:dLblPos val="outEnd"/>
              <c:showVal val="1"/>
            </c:dLbl>
            <c:dLbl>
              <c:idx val="1"/>
              <c:layout>
                <c:manualLayout>
                  <c:x val="1.5194575512613609E-3"/>
                  <c:y val="-3.4493954260724206E-2"/>
                </c:manualLayout>
              </c:layout>
              <c:dLblPos val="outEnd"/>
              <c:showVal val="1"/>
            </c:dLbl>
            <c:dLbl>
              <c:idx val="2"/>
              <c:layout>
                <c:manualLayout>
                  <c:x val="-4.5583726537840848E-3"/>
                  <c:y val="-1.3266905484893904E-2"/>
                </c:manualLayout>
              </c:layout>
              <c:dLblPos val="outEnd"/>
              <c:showVal val="1"/>
            </c:dLbl>
            <c:dLbl>
              <c:idx val="3"/>
              <c:layout>
                <c:manualLayout>
                  <c:x val="4.5583726537840848E-3"/>
                  <c:y val="0"/>
                </c:manualLayout>
              </c:layout>
              <c:dLblPos val="outEnd"/>
              <c:showVal val="1"/>
            </c:dLbl>
            <c:txPr>
              <a:bodyPr/>
              <a:lstStyle/>
              <a:p>
                <a:pPr>
                  <a:defRPr sz="1200" b="1" i="0" baseline="0"/>
                </a:pPr>
                <a:endParaRPr lang="ru-RU"/>
              </a:p>
            </c:txPr>
            <c:showVal val="1"/>
          </c:dLbls>
          <c:cat>
            <c:strRef>
              <c:f>Лист1!$A$2:$A$5</c:f>
              <c:strCache>
                <c:ptCount val="4"/>
                <c:pt idx="0">
                  <c:v>по вопросам деятельности Министерства</c:v>
                </c:pt>
                <c:pt idx="1">
                  <c:v>по вопросам деятельности других государственных органов</c:v>
                </c:pt>
                <c:pt idx="2">
                  <c:v>по иным правовым вопросам</c:v>
                </c:pt>
                <c:pt idx="3">
                  <c:v>по вопросам неправового характера</c:v>
                </c:pt>
              </c:strCache>
            </c:strRef>
          </c:cat>
          <c:val>
            <c:numRef>
              <c:f>Лист1!$B$2:$B$5</c:f>
              <c:numCache>
                <c:formatCode>General</c:formatCode>
                <c:ptCount val="4"/>
                <c:pt idx="0">
                  <c:v>29784</c:v>
                </c:pt>
                <c:pt idx="1">
                  <c:v>28629</c:v>
                </c:pt>
                <c:pt idx="2">
                  <c:v>9308</c:v>
                </c:pt>
                <c:pt idx="3">
                  <c:v>18073</c:v>
                </c:pt>
              </c:numCache>
            </c:numRef>
          </c:val>
        </c:ser>
        <c:ser>
          <c:idx val="1"/>
          <c:order val="1"/>
          <c:tx>
            <c:strRef>
              <c:f>Лист1!$C$1</c:f>
              <c:strCache>
                <c:ptCount val="1"/>
                <c:pt idx="0">
                  <c:v>Столбец1</c:v>
                </c:pt>
              </c:strCache>
            </c:strRef>
          </c:tx>
          <c:cat>
            <c:strRef>
              <c:f>Лист1!$A$2:$A$5</c:f>
              <c:strCache>
                <c:ptCount val="4"/>
                <c:pt idx="0">
                  <c:v>по вопросам деятельности Министерства</c:v>
                </c:pt>
                <c:pt idx="1">
                  <c:v>по вопросам деятельности других государственных органов</c:v>
                </c:pt>
                <c:pt idx="2">
                  <c:v>по иным правовым вопросам</c:v>
                </c:pt>
                <c:pt idx="3">
                  <c:v>по вопросам неправового характера</c:v>
                </c:pt>
              </c:strCache>
            </c:strRef>
          </c:cat>
          <c:val>
            <c:numRef>
              <c:f>Лист1!$C$2:$C$5</c:f>
              <c:numCache>
                <c:formatCode>General</c:formatCode>
                <c:ptCount val="4"/>
              </c:numCache>
            </c:numRef>
          </c:val>
        </c:ser>
        <c:ser>
          <c:idx val="2"/>
          <c:order val="2"/>
          <c:tx>
            <c:strRef>
              <c:f>Лист1!$D$1</c:f>
              <c:strCache>
                <c:ptCount val="1"/>
                <c:pt idx="0">
                  <c:v>Столбец2</c:v>
                </c:pt>
              </c:strCache>
            </c:strRef>
          </c:tx>
          <c:cat>
            <c:strRef>
              <c:f>Лист1!$A$2:$A$5</c:f>
              <c:strCache>
                <c:ptCount val="4"/>
                <c:pt idx="0">
                  <c:v>по вопросам деятельности Министерства</c:v>
                </c:pt>
                <c:pt idx="1">
                  <c:v>по вопросам деятельности других государственных органов</c:v>
                </c:pt>
                <c:pt idx="2">
                  <c:v>по иным правовым вопросам</c:v>
                </c:pt>
                <c:pt idx="3">
                  <c:v>по вопросам неправового характера</c:v>
                </c:pt>
              </c:strCache>
            </c:strRef>
          </c:cat>
          <c:val>
            <c:numRef>
              <c:f>Лист1!$D$2:$D$5</c:f>
              <c:numCache>
                <c:formatCode>General</c:formatCode>
                <c:ptCount val="4"/>
                <c:pt idx="2">
                  <c:v>3</c:v>
                </c:pt>
              </c:numCache>
            </c:numRef>
          </c:val>
        </c:ser>
        <c:axId val="122376960"/>
        <c:axId val="122378496"/>
      </c:barChart>
      <c:catAx>
        <c:axId val="122376960"/>
        <c:scaling>
          <c:orientation val="minMax"/>
        </c:scaling>
        <c:axPos val="b"/>
        <c:numFmt formatCode="General" sourceLinked="1"/>
        <c:tickLblPos val="nextTo"/>
        <c:txPr>
          <a:bodyPr/>
          <a:lstStyle/>
          <a:p>
            <a:pPr>
              <a:defRPr sz="900" b="1" i="0" baseline="0"/>
            </a:pPr>
            <a:endParaRPr lang="ru-RU"/>
          </a:p>
        </c:txPr>
        <c:crossAx val="122378496"/>
        <c:crosses val="autoZero"/>
        <c:auto val="1"/>
        <c:lblAlgn val="ctr"/>
        <c:lblOffset val="100"/>
      </c:catAx>
      <c:valAx>
        <c:axId val="122378496"/>
        <c:scaling>
          <c:orientation val="minMax"/>
          <c:max val="30000"/>
        </c:scaling>
        <c:axPos val="l"/>
        <c:majorGridlines/>
        <c:numFmt formatCode="General" sourceLinked="1"/>
        <c:tickLblPos val="nextTo"/>
        <c:txPr>
          <a:bodyPr/>
          <a:lstStyle/>
          <a:p>
            <a:pPr>
              <a:defRPr sz="800" b="1" i="0" baseline="0"/>
            </a:pPr>
            <a:endParaRPr lang="ru-RU"/>
          </a:p>
        </c:txPr>
        <c:crossAx val="122376960"/>
        <c:crosses val="autoZero"/>
        <c:crossBetween val="between"/>
      </c:valAx>
    </c:plotArea>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202" baseline="0"/>
            </a:pPr>
            <a:r>
              <a:rPr lang="ru-RU" sz="1201" baseline="0" dirty="0" smtClean="0"/>
              <a:t>2011 год</a:t>
            </a:r>
          </a:p>
          <a:p>
            <a:pPr>
              <a:defRPr sz="1202" baseline="0"/>
            </a:pPr>
            <a:r>
              <a:rPr lang="ru-RU" sz="1201" baseline="0" dirty="0" smtClean="0"/>
              <a:t>Всего поступило 2250 проектов</a:t>
            </a:r>
            <a:endParaRPr lang="ru-RU" sz="1200" baseline="0" dirty="0"/>
          </a:p>
        </c:rich>
      </c:tx>
      <c:layout/>
    </c:title>
    <c:view3D>
      <c:rotX val="30"/>
      <c:rotY val="340"/>
      <c:perspective val="30"/>
    </c:view3D>
    <c:plotArea>
      <c:layout>
        <c:manualLayout>
          <c:layoutTarget val="inner"/>
          <c:xMode val="edge"/>
          <c:yMode val="edge"/>
          <c:x val="2.0286012284865974E-2"/>
          <c:y val="0.22600227992979613"/>
          <c:w val="0.64549019587881284"/>
          <c:h val="0.65222849139387684"/>
        </c:manualLayout>
      </c:layout>
      <c:pie3DChart>
        <c:varyColors val="1"/>
        <c:ser>
          <c:idx val="0"/>
          <c:order val="0"/>
          <c:tx>
            <c:strRef>
              <c:f>Лист1!$B$1</c:f>
              <c:strCache>
                <c:ptCount val="1"/>
                <c:pt idx="0">
                  <c:v>Продажи</c:v>
                </c:pt>
              </c:strCache>
            </c:strRef>
          </c:tx>
          <c:explosion val="25"/>
          <c:dPt>
            <c:idx val="0"/>
            <c:spPr>
              <a:solidFill>
                <a:schemeClr val="tx2">
                  <a:lumMod val="60000"/>
                  <a:lumOff val="40000"/>
                </a:schemeClr>
              </a:solidFill>
            </c:spPr>
          </c:dPt>
          <c:dPt>
            <c:idx val="1"/>
            <c:spPr>
              <a:solidFill>
                <a:srgbClr val="FFC000"/>
              </a:solidFill>
            </c:spPr>
          </c:dPt>
          <c:dPt>
            <c:idx val="3"/>
            <c:spPr>
              <a:solidFill>
                <a:srgbClr val="7030A0"/>
              </a:solidFill>
            </c:spPr>
          </c:dPt>
          <c:dLbls>
            <c:dLbl>
              <c:idx val="0"/>
              <c:layout/>
              <c:spPr/>
              <c:txPr>
                <a:bodyPr/>
                <a:lstStyle/>
                <a:p>
                  <a:pPr>
                    <a:defRPr sz="901" b="1" i="0" baseline="0"/>
                  </a:pPr>
                  <a:endParaRPr lang="ru-RU"/>
                </a:p>
              </c:txPr>
              <c:showVal val="1"/>
            </c:dLbl>
            <c:dLbl>
              <c:idx val="1"/>
              <c:layout/>
              <c:spPr/>
              <c:txPr>
                <a:bodyPr/>
                <a:lstStyle/>
                <a:p>
                  <a:pPr>
                    <a:defRPr sz="901" b="1" i="0" baseline="0"/>
                  </a:pPr>
                  <a:endParaRPr lang="ru-RU"/>
                </a:p>
              </c:txPr>
              <c:showVal val="1"/>
            </c:dLbl>
            <c:dLbl>
              <c:idx val="2"/>
              <c:layout/>
              <c:spPr/>
              <c:txPr>
                <a:bodyPr/>
                <a:lstStyle/>
                <a:p>
                  <a:pPr>
                    <a:defRPr sz="901" b="1" i="0" baseline="0"/>
                  </a:pPr>
                  <a:endParaRPr lang="ru-RU"/>
                </a:p>
              </c:txPr>
              <c:showVal val="1"/>
            </c:dLbl>
            <c:dLbl>
              <c:idx val="3"/>
              <c:layout/>
              <c:spPr/>
              <c:txPr>
                <a:bodyPr/>
                <a:lstStyle/>
                <a:p>
                  <a:pPr>
                    <a:defRPr sz="901" b="1" i="0" baseline="0"/>
                  </a:pPr>
                  <a:endParaRPr lang="ru-RU"/>
                </a:p>
              </c:txPr>
              <c:showVal val="1"/>
            </c:dLbl>
            <c:delete val="1"/>
          </c:dLbls>
          <c:cat>
            <c:strRef>
              <c:f>Лист1!$A$2:$A$5</c:f>
              <c:strCache>
                <c:ptCount val="4"/>
                <c:pt idx="0">
                  <c:v>Согласованы</c:v>
                </c:pt>
                <c:pt idx="1">
                  <c:v>Возвращены на доработку</c:v>
                </c:pt>
                <c:pt idx="2">
                  <c:v>Направлены письма об отсутствии замечаний</c:v>
                </c:pt>
                <c:pt idx="3">
                  <c:v>Отозваны</c:v>
                </c:pt>
              </c:strCache>
            </c:strRef>
          </c:cat>
          <c:val>
            <c:numRef>
              <c:f>Лист1!$B$2:$B$5</c:f>
              <c:numCache>
                <c:formatCode>General</c:formatCode>
                <c:ptCount val="4"/>
                <c:pt idx="0">
                  <c:v>551</c:v>
                </c:pt>
                <c:pt idx="1">
                  <c:v>1414</c:v>
                </c:pt>
                <c:pt idx="2">
                  <c:v>282</c:v>
                </c:pt>
                <c:pt idx="3">
                  <c:v>3</c:v>
                </c:pt>
              </c:numCache>
            </c:numRef>
          </c:val>
        </c:ser>
      </c:pie3DChart>
      <c:spPr>
        <a:noFill/>
        <a:ln w="25419">
          <a:noFill/>
        </a:ln>
      </c:spPr>
    </c:plotArea>
    <c:legend>
      <c:legendPos val="r"/>
      <c:layout>
        <c:manualLayout>
          <c:xMode val="edge"/>
          <c:yMode val="edge"/>
          <c:x val="0.65293453989893069"/>
          <c:y val="0.28143641135767256"/>
          <c:w val="0.27567673443804597"/>
          <c:h val="0.54195255497369033"/>
        </c:manualLayout>
      </c:layout>
      <c:txPr>
        <a:bodyPr/>
        <a:lstStyle/>
        <a:p>
          <a:pPr>
            <a:defRPr sz="801" b="1" i="0" baseline="0"/>
          </a:pPr>
          <a:endParaRPr lang="ru-RU"/>
        </a:p>
      </c:txPr>
    </c:legend>
    <c:plotVisOnly val="1"/>
    <c:dispBlanksAs val="zero"/>
  </c:chart>
  <c:txPr>
    <a:bodyPr/>
    <a:lstStyle/>
    <a:p>
      <a:pPr>
        <a:defRPr sz="1801"/>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1.6512325644141353E-3"/>
          <c:y val="0.16168347745310738"/>
          <c:w val="0.70289322089299844"/>
          <c:h val="0.83831653178654852"/>
        </c:manualLayout>
      </c:layout>
      <c:pie3DChart>
        <c:varyColors val="1"/>
        <c:ser>
          <c:idx val="0"/>
          <c:order val="0"/>
          <c:tx>
            <c:strRef>
              <c:f>Лист1!$B$1</c:f>
              <c:strCache>
                <c:ptCount val="1"/>
                <c:pt idx="0">
                  <c:v>Столбец1</c:v>
                </c:pt>
              </c:strCache>
            </c:strRef>
          </c:tx>
          <c:spPr>
            <a:solidFill>
              <a:srgbClr val="FFC000"/>
            </a:solidFill>
          </c:spPr>
          <c:explosion val="27"/>
          <c:dPt>
            <c:idx val="0"/>
            <c:spPr>
              <a:solidFill>
                <a:srgbClr val="00B0F0"/>
              </a:solidFill>
            </c:spPr>
          </c:dPt>
          <c:dLbls>
            <c:dLbl>
              <c:idx val="0"/>
              <c:layout>
                <c:manualLayout>
                  <c:x val="-9.6254681049577601E-2"/>
                  <c:y val="5.1598795516368895E-2"/>
                </c:manualLayout>
              </c:layout>
              <c:tx>
                <c:rich>
                  <a:bodyPr/>
                  <a:lstStyle/>
                  <a:p>
                    <a:r>
                      <a:rPr lang="en-US" sz="1100" baseline="0" dirty="0"/>
                      <a:t>800</a:t>
                    </a:r>
                    <a:r>
                      <a:rPr lang="en-US" dirty="0"/>
                      <a:t>
88%</a:t>
                    </a:r>
                  </a:p>
                </c:rich>
              </c:tx>
              <c:dLblPos val="bestFit"/>
              <c:showVal val="1"/>
              <c:showPercent val="1"/>
              <c:separator>
</c:separator>
            </c:dLbl>
            <c:dLbl>
              <c:idx val="1"/>
              <c:layout>
                <c:manualLayout>
                  <c:x val="8.2356916450454398E-2"/>
                  <c:y val="-2.8690245674456331E-2"/>
                </c:manualLayout>
              </c:layout>
              <c:dLblPos val="bestFit"/>
              <c:showVal val="1"/>
              <c:showPercent val="1"/>
              <c:separator>
</c:separator>
            </c:dLbl>
            <c:dLbl>
              <c:idx val="2"/>
              <c:dLblPos val="bestFit"/>
              <c:showVal val="1"/>
              <c:showPercent val="1"/>
              <c:separator>
</c:separator>
            </c:dLbl>
            <c:dLbl>
              <c:idx val="5"/>
              <c:numFmt formatCode="0%" sourceLinked="0"/>
              <c:spPr>
                <a:noFill/>
                <a:ln w="12400">
                  <a:noFill/>
                </a:ln>
              </c:spPr>
              <c:txPr>
                <a:bodyPr/>
                <a:lstStyle/>
                <a:p>
                  <a:pPr>
                    <a:defRPr sz="1000" b="1" i="0" u="none" strike="noStrike" baseline="0">
                      <a:solidFill>
                        <a:srgbClr val="000000"/>
                      </a:solidFill>
                      <a:latin typeface="Calibri"/>
                      <a:ea typeface="Calibri"/>
                      <a:cs typeface="Calibri"/>
                    </a:defRPr>
                  </a:pPr>
                  <a:endParaRPr lang="ru-RU"/>
                </a:p>
              </c:txPr>
            </c:dLbl>
            <c:numFmt formatCode="0%" sourceLinked="0"/>
            <c:spPr>
              <a:noFill/>
              <a:ln w="12400">
                <a:noFill/>
              </a:ln>
            </c:spPr>
            <c:txPr>
              <a:bodyPr/>
              <a:lstStyle/>
              <a:p>
                <a:pPr>
                  <a:defRPr sz="1000" b="1" i="0" baseline="0"/>
                </a:pPr>
                <a:endParaRPr lang="ru-RU"/>
              </a:p>
            </c:txPr>
            <c:showVal val="1"/>
            <c:showPercent val="1"/>
            <c:separator>
</c:separator>
          </c:dLbls>
          <c:cat>
            <c:strRef>
              <c:f>Лист1!$A$2:$A$3</c:f>
              <c:strCache>
                <c:ptCount val="2"/>
                <c:pt idx="0">
                  <c:v>Поступило на госрегистрацию </c:v>
                </c:pt>
                <c:pt idx="1">
                  <c:v>Отказано в госрегистрации</c:v>
                </c:pt>
              </c:strCache>
            </c:strRef>
          </c:cat>
          <c:val>
            <c:numRef>
              <c:f>Лист1!$B$2:$B$3</c:f>
              <c:numCache>
                <c:formatCode>General</c:formatCode>
                <c:ptCount val="2"/>
                <c:pt idx="0">
                  <c:v>800</c:v>
                </c:pt>
                <c:pt idx="1">
                  <c:v>105</c:v>
                </c:pt>
              </c:numCache>
            </c:numRef>
          </c:val>
        </c:ser>
        <c:dLbls>
          <c:showPercent val="1"/>
        </c:dLbls>
      </c:pie3DChart>
      <c:spPr>
        <a:noFill/>
        <a:ln w="25389">
          <a:noFill/>
        </a:ln>
      </c:spPr>
    </c:plotArea>
    <c:legend>
      <c:legendPos val="b"/>
      <c:legendEntry>
        <c:idx val="5"/>
        <c:delete val="1"/>
      </c:legendEntry>
      <c:layout/>
      <c:txPr>
        <a:bodyPr/>
        <a:lstStyle/>
        <a:p>
          <a:pPr>
            <a:defRPr sz="1000" b="1" baseline="0"/>
          </a:pPr>
          <a:endParaRPr lang="ru-RU"/>
        </a:p>
      </c:txPr>
    </c:legend>
    <c:plotVisOnly val="1"/>
    <c:dispBlanksAs val="zero"/>
  </c:chart>
  <c:txPr>
    <a:bodyPr/>
    <a:lstStyle/>
    <a:p>
      <a:pPr>
        <a:defRPr sz="879"/>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baseline="0">
                <a:latin typeface="Times New Roman" pitchFamily="18" charset="0"/>
              </a:defRPr>
            </a:pPr>
            <a:r>
              <a:rPr lang="ru-RU" sz="1398" baseline="0" dirty="0" smtClean="0">
                <a:latin typeface="Times New Roman" pitchFamily="18" charset="0"/>
              </a:rPr>
              <a:t>2011 год</a:t>
            </a:r>
            <a:endParaRPr lang="ru-RU" sz="1400" baseline="0" dirty="0">
              <a:latin typeface="Times New Roman" pitchFamily="18" charset="0"/>
            </a:endParaRPr>
          </a:p>
        </c:rich>
      </c:tx>
      <c:layout>
        <c:manualLayout>
          <c:xMode val="edge"/>
          <c:yMode val="edge"/>
          <c:x val="0.39822288096341046"/>
          <c:y val="8.1602240324711015E-2"/>
        </c:manualLayout>
      </c:layout>
    </c:title>
    <c:view3D>
      <c:rotX val="30"/>
      <c:perspective val="30"/>
    </c:view3D>
    <c:plotArea>
      <c:layout>
        <c:manualLayout>
          <c:layoutTarget val="inner"/>
          <c:xMode val="edge"/>
          <c:yMode val="edge"/>
          <c:x val="4.8924507482253715E-2"/>
          <c:y val="0.18199089523461592"/>
          <c:w val="0.71771007936151365"/>
          <c:h val="0.78886549390999894"/>
        </c:manualLayout>
      </c:layout>
      <c:pie3DChart>
        <c:varyColors val="1"/>
        <c:ser>
          <c:idx val="0"/>
          <c:order val="0"/>
          <c:tx>
            <c:strRef>
              <c:f>Лист1!$B$1</c:f>
              <c:strCache>
                <c:ptCount val="1"/>
                <c:pt idx="0">
                  <c:v>Продажи</c:v>
                </c:pt>
              </c:strCache>
            </c:strRef>
          </c:tx>
          <c:explosion val="25"/>
          <c:dPt>
            <c:idx val="0"/>
            <c:spPr>
              <a:solidFill>
                <a:srgbClr val="00B0F0"/>
              </a:solidFill>
            </c:spPr>
          </c:dPt>
          <c:dPt>
            <c:idx val="1"/>
            <c:spPr>
              <a:solidFill>
                <a:srgbClr val="FFC000"/>
              </a:solidFill>
            </c:spPr>
          </c:dPt>
          <c:dLbls>
            <c:dLbl>
              <c:idx val="0"/>
              <c:layout>
                <c:manualLayout>
                  <c:x val="-3.8559237766821804E-2"/>
                  <c:y val="4.2300350779926561E-2"/>
                </c:manualLayout>
              </c:layout>
              <c:tx>
                <c:rich>
                  <a:bodyPr/>
                  <a:lstStyle/>
                  <a:p>
                    <a:r>
                      <a:rPr lang="en-US" sz="1100" baseline="0" dirty="0"/>
                      <a:t>626</a:t>
                    </a:r>
                    <a:r>
                      <a:rPr lang="en-US" dirty="0"/>
                      <a:t>
91%</a:t>
                    </a:r>
                  </a:p>
                </c:rich>
              </c:tx>
              <c:dLblPos val="bestFit"/>
              <c:showVal val="1"/>
              <c:showPercent val="1"/>
              <c:separator>
</c:separator>
            </c:dLbl>
            <c:dLbl>
              <c:idx val="1"/>
              <c:layout>
                <c:manualLayout>
                  <c:x val="2.4358888313159747E-2"/>
                  <c:y val="-2.0028831604064351E-2"/>
                </c:manualLayout>
              </c:layout>
              <c:tx>
                <c:rich>
                  <a:bodyPr/>
                  <a:lstStyle/>
                  <a:p>
                    <a:pPr>
                      <a:defRPr sz="999" b="1" i="0" kern="1700" baseline="0"/>
                    </a:pPr>
                    <a:r>
                      <a:rPr lang="en-US" sz="1100" kern="1700" baseline="0" dirty="0"/>
                      <a:t>62</a:t>
                    </a:r>
                    <a:r>
                      <a:rPr lang="en-US" kern="1700" baseline="0" dirty="0"/>
                      <a:t>
9%</a:t>
                    </a:r>
                  </a:p>
                </c:rich>
              </c:tx>
              <c:numFmt formatCode="0%" sourceLinked="0"/>
              <c:spPr/>
              <c:dLblPos val="bestFit"/>
              <c:showVal val="1"/>
              <c:showPercent val="1"/>
              <c:separator>
</c:separator>
            </c:dLbl>
            <c:numFmt formatCode="0%" sourceLinked="0"/>
            <c:txPr>
              <a:bodyPr/>
              <a:lstStyle/>
              <a:p>
                <a:pPr>
                  <a:defRPr sz="999" b="1" i="0" baseline="0"/>
                </a:pPr>
                <a:endParaRPr lang="ru-RU"/>
              </a:p>
            </c:txPr>
            <c:showVal val="1"/>
            <c:showPercent val="1"/>
            <c:separator>
</c:separator>
          </c:dLbls>
          <c:cat>
            <c:strRef>
              <c:f>Лист1!$A$2:$A$3</c:f>
              <c:strCache>
                <c:ptCount val="2"/>
                <c:pt idx="0">
                  <c:v>Поступило на госрегистрацию</c:v>
                </c:pt>
                <c:pt idx="1">
                  <c:v>Отказано в госрегистрации</c:v>
                </c:pt>
              </c:strCache>
            </c:strRef>
          </c:cat>
          <c:val>
            <c:numRef>
              <c:f>Лист1!$B$2:$B$3</c:f>
              <c:numCache>
                <c:formatCode>General</c:formatCode>
                <c:ptCount val="2"/>
                <c:pt idx="0">
                  <c:v>626</c:v>
                </c:pt>
                <c:pt idx="1">
                  <c:v>62</c:v>
                </c:pt>
              </c:numCache>
            </c:numRef>
          </c:val>
        </c:ser>
      </c:pie3DChart>
      <c:spPr>
        <a:noFill/>
        <a:ln w="25386">
          <a:noFill/>
        </a:ln>
      </c:spPr>
    </c:plotArea>
    <c:legend>
      <c:legendPos val="b"/>
      <c:legendEntry>
        <c:idx val="0"/>
        <c:txPr>
          <a:bodyPr/>
          <a:lstStyle/>
          <a:p>
            <a:pPr>
              <a:defRPr sz="998" b="1" i="0" baseline="0"/>
            </a:pPr>
            <a:endParaRPr lang="ru-RU"/>
          </a:p>
        </c:txPr>
      </c:legendEntry>
      <c:legendEntry>
        <c:idx val="1"/>
        <c:txPr>
          <a:bodyPr/>
          <a:lstStyle/>
          <a:p>
            <a:pPr>
              <a:defRPr sz="998" b="1" i="0" baseline="0"/>
            </a:pPr>
            <a:endParaRPr lang="ru-RU"/>
          </a:p>
        </c:txPr>
      </c:legendEntry>
      <c:layout/>
    </c:legend>
    <c:plotVisOnly val="1"/>
    <c:dispBlanksAs val="zero"/>
  </c:chart>
  <c:txPr>
    <a:bodyPr/>
    <a:lstStyle/>
    <a:p>
      <a:pPr>
        <a:defRPr sz="1798"/>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manualLayout>
          <c:layoutTarget val="inner"/>
          <c:xMode val="edge"/>
          <c:yMode val="edge"/>
          <c:x val="0.13304836772354306"/>
          <c:y val="1.5956620998755461E-2"/>
          <c:w val="0.83540037509294041"/>
          <c:h val="0.53873725031932163"/>
        </c:manualLayout>
      </c:layout>
      <c:bar3DChart>
        <c:barDir val="col"/>
        <c:grouping val="clustered"/>
        <c:ser>
          <c:idx val="0"/>
          <c:order val="0"/>
          <c:tx>
            <c:strRef>
              <c:f>Лист1!$B$1</c:f>
              <c:strCache>
                <c:ptCount val="1"/>
                <c:pt idx="0">
                  <c:v>2011 год</c:v>
                </c:pt>
              </c:strCache>
            </c:strRef>
          </c:tx>
          <c:spPr>
            <a:solidFill>
              <a:srgbClr val="FF0000"/>
            </a:solidFill>
          </c:spPr>
          <c:dLbls>
            <c:dLbl>
              <c:idx val="0"/>
              <c:layout>
                <c:manualLayout>
                  <c:x val="-4.6668360003386724E-3"/>
                  <c:y val="-9.1434853330077767E-2"/>
                </c:manualLayout>
              </c:layout>
              <c:tx>
                <c:rich>
                  <a:bodyPr/>
                  <a:lstStyle/>
                  <a:p>
                    <a:r>
                      <a:rPr lang="ru-RU"/>
                      <a:t>566 498</a:t>
                    </a:r>
                    <a:endParaRPr lang="en-US"/>
                  </a:p>
                </c:rich>
              </c:tx>
            </c:dLbl>
            <c:dLbl>
              <c:idx val="1"/>
              <c:layout>
                <c:manualLayout>
                  <c:x val="-1.5761578189823097E-2"/>
                  <c:y val="-6.6328086808875711E-2"/>
                </c:manualLayout>
              </c:layout>
              <c:tx>
                <c:rich>
                  <a:bodyPr/>
                  <a:lstStyle/>
                  <a:p>
                    <a:r>
                      <a:rPr lang="en-US"/>
                      <a:t>1</a:t>
                    </a:r>
                    <a:r>
                      <a:rPr lang="ru-RU"/>
                      <a:t>5 317</a:t>
                    </a:r>
                    <a:endParaRPr lang="en-US"/>
                  </a:p>
                </c:rich>
              </c:tx>
            </c:dLbl>
            <c:dLbl>
              <c:idx val="2"/>
              <c:layout>
                <c:manualLayout>
                  <c:x val="-2.7080844285145511E-2"/>
                  <c:y val="-1.1510526202669673E-2"/>
                </c:manualLayout>
              </c:layout>
              <c:tx>
                <c:rich>
                  <a:bodyPr/>
                  <a:lstStyle/>
                  <a:p>
                    <a:r>
                      <a:rPr lang="ru-RU"/>
                      <a:t>1 021 466</a:t>
                    </a:r>
                    <a:endParaRPr lang="en-US"/>
                  </a:p>
                </c:rich>
              </c:tx>
            </c:dLbl>
            <c:txPr>
              <a:bodyPr/>
              <a:lstStyle/>
              <a:p>
                <a:pPr>
                  <a:defRPr sz="1132" b="1" i="0" baseline="0"/>
                </a:pPr>
                <a:endParaRPr lang="ru-RU"/>
              </a:p>
            </c:txPr>
            <c:showVal val="1"/>
          </c:dLbls>
          <c:cat>
            <c:strRef>
              <c:f>Лист1!$A$2:$A$4</c:f>
              <c:strCache>
                <c:ptCount val="3"/>
                <c:pt idx="0">
                  <c:v>актов гражданского состояния</c:v>
                </c:pt>
                <c:pt idx="1">
                  <c:v>юридических лиц</c:v>
                </c:pt>
                <c:pt idx="2">
                  <c:v>прав на недвижимость </c:v>
                </c:pt>
              </c:strCache>
            </c:strRef>
          </c:cat>
          <c:val>
            <c:numRef>
              <c:f>Лист1!$B$2:$B$4</c:f>
              <c:numCache>
                <c:formatCode>#,##0</c:formatCode>
                <c:ptCount val="3"/>
                <c:pt idx="0">
                  <c:v>523036</c:v>
                </c:pt>
                <c:pt idx="1">
                  <c:v>14191</c:v>
                </c:pt>
                <c:pt idx="2">
                  <c:v>913159</c:v>
                </c:pt>
              </c:numCache>
            </c:numRef>
          </c:val>
        </c:ser>
        <c:ser>
          <c:idx val="1"/>
          <c:order val="1"/>
          <c:tx>
            <c:strRef>
              <c:f>Лист1!$C$1</c:f>
              <c:strCache>
                <c:ptCount val="1"/>
                <c:pt idx="0">
                  <c:v>2012 год</c:v>
                </c:pt>
              </c:strCache>
            </c:strRef>
          </c:tx>
          <c:spPr>
            <a:solidFill>
              <a:srgbClr val="00B050"/>
            </a:solidFill>
          </c:spPr>
          <c:dLbls>
            <c:dLbl>
              <c:idx val="0"/>
              <c:layout>
                <c:manualLayout>
                  <c:x val="2.6940610918258875E-2"/>
                  <c:y val="-3.4070606039109996E-2"/>
                </c:manualLayout>
              </c:layout>
              <c:tx>
                <c:rich>
                  <a:bodyPr/>
                  <a:lstStyle/>
                  <a:p>
                    <a:r>
                      <a:rPr lang="ru-RU"/>
                      <a:t>583 300</a:t>
                    </a:r>
                    <a:endParaRPr lang="en-US"/>
                  </a:p>
                </c:rich>
              </c:tx>
            </c:dLbl>
            <c:dLbl>
              <c:idx val="1"/>
              <c:layout>
                <c:manualLayout>
                  <c:x val="1.4084507042253561E-2"/>
                  <c:y val="-4.3097643097643613E-2"/>
                </c:manualLayout>
              </c:layout>
              <c:tx>
                <c:rich>
                  <a:bodyPr/>
                  <a:lstStyle/>
                  <a:p>
                    <a:r>
                      <a:rPr lang="en-US"/>
                      <a:t>1</a:t>
                    </a:r>
                    <a:r>
                      <a:rPr lang="ru-RU"/>
                      <a:t>6 140</a:t>
                    </a:r>
                    <a:endParaRPr lang="en-US"/>
                  </a:p>
                </c:rich>
              </c:tx>
            </c:dLbl>
            <c:dLbl>
              <c:idx val="2"/>
              <c:layout>
                <c:manualLayout>
                  <c:x val="6.2126642771804047E-2"/>
                  <c:y val="-2.4525546911190466E-2"/>
                </c:manualLayout>
              </c:layout>
              <c:tx>
                <c:rich>
                  <a:bodyPr/>
                  <a:lstStyle/>
                  <a:p>
                    <a:r>
                      <a:rPr lang="ru-RU"/>
                      <a:t>1 047 453</a:t>
                    </a:r>
                    <a:endParaRPr lang="en-US"/>
                  </a:p>
                </c:rich>
              </c:tx>
            </c:dLbl>
            <c:txPr>
              <a:bodyPr/>
              <a:lstStyle/>
              <a:p>
                <a:pPr>
                  <a:defRPr sz="1132" b="1" i="0" baseline="0"/>
                </a:pPr>
                <a:endParaRPr lang="ru-RU"/>
              </a:p>
            </c:txPr>
            <c:showVal val="1"/>
          </c:dLbls>
          <c:cat>
            <c:strRef>
              <c:f>Лист1!$A$2:$A$4</c:f>
              <c:strCache>
                <c:ptCount val="3"/>
                <c:pt idx="0">
                  <c:v>актов гражданского состояния</c:v>
                </c:pt>
                <c:pt idx="1">
                  <c:v>юридических лиц</c:v>
                </c:pt>
                <c:pt idx="2">
                  <c:v>прав на недвижимость </c:v>
                </c:pt>
              </c:strCache>
            </c:strRef>
          </c:cat>
          <c:val>
            <c:numRef>
              <c:f>Лист1!$C$2:$C$4</c:f>
              <c:numCache>
                <c:formatCode>#,##0</c:formatCode>
                <c:ptCount val="3"/>
                <c:pt idx="0">
                  <c:v>538698</c:v>
                </c:pt>
                <c:pt idx="1">
                  <c:v>15133</c:v>
                </c:pt>
                <c:pt idx="2">
                  <c:v>984457</c:v>
                </c:pt>
              </c:numCache>
            </c:numRef>
          </c:val>
        </c:ser>
        <c:ser>
          <c:idx val="2"/>
          <c:order val="2"/>
          <c:tx>
            <c:strRef>
              <c:f>Лист1!$D$1</c:f>
              <c:strCache>
                <c:ptCount val="1"/>
                <c:pt idx="0">
                  <c:v>Столбец1</c:v>
                </c:pt>
              </c:strCache>
            </c:strRef>
          </c:tx>
          <c:cat>
            <c:strRef>
              <c:f>Лист1!$A$2:$A$4</c:f>
              <c:strCache>
                <c:ptCount val="3"/>
                <c:pt idx="0">
                  <c:v>актов гражданского состояния</c:v>
                </c:pt>
                <c:pt idx="1">
                  <c:v>юридических лиц</c:v>
                </c:pt>
                <c:pt idx="2">
                  <c:v>прав на недвижимость </c:v>
                </c:pt>
              </c:strCache>
            </c:strRef>
          </c:cat>
          <c:val>
            <c:numRef>
              <c:f>Лист1!$D$2:$D$4</c:f>
              <c:numCache>
                <c:formatCode>General</c:formatCode>
                <c:ptCount val="3"/>
              </c:numCache>
            </c:numRef>
          </c:val>
        </c:ser>
        <c:shape val="cylinder"/>
        <c:axId val="121384320"/>
        <c:axId val="121435264"/>
        <c:axId val="0"/>
      </c:bar3DChart>
      <c:catAx>
        <c:axId val="121384320"/>
        <c:scaling>
          <c:orientation val="minMax"/>
        </c:scaling>
        <c:axPos val="b"/>
        <c:numFmt formatCode="General" sourceLinked="1"/>
        <c:tickLblPos val="nextTo"/>
        <c:txPr>
          <a:bodyPr/>
          <a:lstStyle/>
          <a:p>
            <a:pPr>
              <a:defRPr sz="1235" b="1" i="0" baseline="0"/>
            </a:pPr>
            <a:endParaRPr lang="ru-RU"/>
          </a:p>
        </c:txPr>
        <c:crossAx val="121435264"/>
        <c:crosses val="autoZero"/>
        <c:auto val="1"/>
        <c:lblAlgn val="ctr"/>
        <c:lblOffset val="100"/>
      </c:catAx>
      <c:valAx>
        <c:axId val="121435264"/>
        <c:scaling>
          <c:orientation val="minMax"/>
          <c:max val="1000000"/>
        </c:scaling>
        <c:axPos val="l"/>
        <c:numFmt formatCode="#,##0" sourceLinked="1"/>
        <c:tickLblPos val="nextTo"/>
        <c:txPr>
          <a:bodyPr/>
          <a:lstStyle/>
          <a:p>
            <a:pPr>
              <a:defRPr sz="1235" b="1" i="0" baseline="0"/>
            </a:pPr>
            <a:endParaRPr lang="ru-RU"/>
          </a:p>
        </c:txPr>
        <c:crossAx val="121384320"/>
        <c:crosses val="autoZero"/>
        <c:crossBetween val="between"/>
      </c:valAx>
      <c:spPr>
        <a:noFill/>
        <a:ln w="26150">
          <a:noFill/>
        </a:ln>
      </c:spPr>
    </c:plotArea>
    <c:legend>
      <c:legendPos val="t"/>
      <c:legendEntry>
        <c:idx val="2"/>
        <c:delete val="1"/>
      </c:legendEntry>
      <c:layout/>
      <c:txPr>
        <a:bodyPr/>
        <a:lstStyle/>
        <a:p>
          <a:pPr>
            <a:defRPr sz="1338" b="1" i="0" baseline="0"/>
          </a:pPr>
          <a:endParaRPr lang="ru-RU"/>
        </a:p>
      </c:txPr>
    </c:legend>
    <c:plotVisOnly val="1"/>
    <c:dispBlanksAs val="gap"/>
  </c:chart>
  <c:txPr>
    <a:bodyPr/>
    <a:lstStyle/>
    <a:p>
      <a:pPr>
        <a:defRPr sz="1853"/>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manualLayout>
          <c:layoutTarget val="inner"/>
          <c:xMode val="edge"/>
          <c:yMode val="edge"/>
          <c:x val="0.13304836772354306"/>
          <c:y val="1.5956620998755451E-2"/>
          <c:w val="0.83540037509294018"/>
          <c:h val="0.53873725031932163"/>
        </c:manualLayout>
      </c:layout>
      <c:bar3DChart>
        <c:barDir val="col"/>
        <c:grouping val="clustered"/>
        <c:ser>
          <c:idx val="0"/>
          <c:order val="0"/>
          <c:tx>
            <c:strRef>
              <c:f>Лист1!$B$1</c:f>
              <c:strCache>
                <c:ptCount val="1"/>
                <c:pt idx="0">
                  <c:v>2011 год</c:v>
                </c:pt>
              </c:strCache>
            </c:strRef>
          </c:tx>
          <c:spPr>
            <a:solidFill>
              <a:srgbClr val="FF0000"/>
            </a:solidFill>
          </c:spPr>
          <c:dLbls>
            <c:dLbl>
              <c:idx val="0"/>
              <c:layout>
                <c:manualLayout>
                  <c:x val="1.7051273608720081E-3"/>
                  <c:y val="-3.9166347449812046E-2"/>
                </c:manualLayout>
              </c:layout>
              <c:tx>
                <c:rich>
                  <a:bodyPr/>
                  <a:lstStyle/>
                  <a:p>
                    <a:r>
                      <a:rPr lang="ru-RU" dirty="0" smtClean="0"/>
                      <a:t>283 738</a:t>
                    </a:r>
                    <a:endParaRPr lang="en-US" dirty="0"/>
                  </a:p>
                </c:rich>
              </c:tx>
            </c:dLbl>
            <c:dLbl>
              <c:idx val="1"/>
              <c:layout>
                <c:manualLayout>
                  <c:x val="-9.3896713615023563E-3"/>
                  <c:y val="-4.3097643097643641E-2"/>
                </c:manualLayout>
              </c:layout>
              <c:tx>
                <c:rich>
                  <a:bodyPr/>
                  <a:lstStyle/>
                  <a:p>
                    <a:r>
                      <a:rPr lang="ru-RU" dirty="0" smtClean="0"/>
                      <a:t>276 218</a:t>
                    </a:r>
                  </a:p>
                </c:rich>
              </c:tx>
            </c:dLbl>
            <c:dLbl>
              <c:idx val="2"/>
              <c:layout>
                <c:manualLayout>
                  <c:x val="3.1859816806053716E-3"/>
                  <c:y val="-1.4414414414414415E-2"/>
                </c:manualLayout>
              </c:layout>
              <c:tx>
                <c:rich>
                  <a:bodyPr/>
                  <a:lstStyle/>
                  <a:p>
                    <a:r>
                      <a:rPr lang="ru-RU" dirty="0" smtClean="0"/>
                      <a:t>115 594</a:t>
                    </a:r>
                  </a:p>
                </c:rich>
              </c:tx>
            </c:dLbl>
            <c:dLbl>
              <c:idx val="3"/>
              <c:layout>
                <c:manualLayout>
                  <c:x val="-2.0344287949921751E-2"/>
                  <c:y val="-2.154882154882155E-2"/>
                </c:manualLayout>
              </c:layout>
              <c:showVal val="1"/>
            </c:dLbl>
            <c:txPr>
              <a:bodyPr/>
              <a:lstStyle/>
              <a:p>
                <a:pPr>
                  <a:defRPr sz="1132" b="1" i="0" baseline="0"/>
                </a:pPr>
                <a:endParaRPr lang="ru-RU"/>
              </a:p>
            </c:txPr>
            <c:showVal val="1"/>
          </c:dLbls>
          <c:cat>
            <c:strRef>
              <c:f>Лист1!$A$2:$A$5</c:f>
              <c:strCache>
                <c:ptCount val="4"/>
                <c:pt idx="0">
                  <c:v>Рождение</c:v>
                </c:pt>
                <c:pt idx="1">
                  <c:v>ИИН</c:v>
                </c:pt>
                <c:pt idx="2">
                  <c:v>Зарегистрированных браков </c:v>
                </c:pt>
                <c:pt idx="3">
                  <c:v>Разводы</c:v>
                </c:pt>
              </c:strCache>
            </c:strRef>
          </c:cat>
          <c:val>
            <c:numRef>
              <c:f>Лист1!$B$2:$B$5</c:f>
              <c:numCache>
                <c:formatCode>#,##0</c:formatCode>
                <c:ptCount val="4"/>
                <c:pt idx="0">
                  <c:v>273078</c:v>
                </c:pt>
                <c:pt idx="1">
                  <c:v>262656</c:v>
                </c:pt>
                <c:pt idx="2">
                  <c:v>109608</c:v>
                </c:pt>
                <c:pt idx="3">
                  <c:v>31794</c:v>
                </c:pt>
              </c:numCache>
            </c:numRef>
          </c:val>
        </c:ser>
        <c:ser>
          <c:idx val="1"/>
          <c:order val="1"/>
          <c:tx>
            <c:strRef>
              <c:f>Лист1!$C$1</c:f>
              <c:strCache>
                <c:ptCount val="1"/>
                <c:pt idx="0">
                  <c:v>2012 год</c:v>
                </c:pt>
              </c:strCache>
            </c:strRef>
          </c:tx>
          <c:spPr>
            <a:solidFill>
              <a:srgbClr val="00B050"/>
            </a:solidFill>
          </c:spPr>
          <c:dLbls>
            <c:dLbl>
              <c:idx val="0"/>
              <c:layout>
                <c:manualLayout>
                  <c:x val="4.7284881643315714E-2"/>
                  <c:y val="-2.5990084572761741E-2"/>
                </c:manualLayout>
              </c:layout>
              <c:tx>
                <c:rich>
                  <a:bodyPr/>
                  <a:lstStyle/>
                  <a:p>
                    <a:r>
                      <a:rPr lang="ru-RU" dirty="0" smtClean="0"/>
                      <a:t>273078</a:t>
                    </a:r>
                    <a:endParaRPr lang="ru-RU" dirty="0"/>
                  </a:p>
                </c:rich>
              </c:tx>
            </c:dLbl>
            <c:dLbl>
              <c:idx val="1"/>
              <c:layout>
                <c:manualLayout>
                  <c:x val="4.0688575899843572E-2"/>
                  <c:y val="-2.9629629629629759E-2"/>
                </c:manualLayout>
              </c:layout>
              <c:tx>
                <c:rich>
                  <a:bodyPr/>
                  <a:lstStyle/>
                  <a:p>
                    <a:r>
                      <a:rPr lang="ru-RU" dirty="0" smtClean="0"/>
                      <a:t>262 656</a:t>
                    </a:r>
                  </a:p>
                </c:rich>
              </c:tx>
            </c:dLbl>
            <c:dLbl>
              <c:idx val="2"/>
              <c:layout>
                <c:manualLayout>
                  <c:x val="4.8737692999643117E-2"/>
                  <c:y val="-2.7008775418224572E-2"/>
                </c:manualLayout>
              </c:layout>
              <c:tx>
                <c:rich>
                  <a:bodyPr/>
                  <a:lstStyle/>
                  <a:p>
                    <a:r>
                      <a:rPr lang="ru-RU" dirty="0" smtClean="0"/>
                      <a:t>109 608</a:t>
                    </a:r>
                    <a:endParaRPr lang="en-US" dirty="0"/>
                  </a:p>
                </c:rich>
              </c:tx>
            </c:dLbl>
            <c:dLbl>
              <c:idx val="3"/>
              <c:layout>
                <c:manualLayout>
                  <c:x val="5.1643192488262629E-2"/>
                  <c:y val="-2.154882154882155E-2"/>
                </c:manualLayout>
              </c:layout>
              <c:showVal val="1"/>
            </c:dLbl>
            <c:txPr>
              <a:bodyPr/>
              <a:lstStyle/>
              <a:p>
                <a:pPr>
                  <a:defRPr sz="1132" b="1" i="0" baseline="0"/>
                </a:pPr>
                <a:endParaRPr lang="ru-RU"/>
              </a:p>
            </c:txPr>
            <c:showVal val="1"/>
          </c:dLbls>
          <c:cat>
            <c:strRef>
              <c:f>Лист1!$A$2:$A$5</c:f>
              <c:strCache>
                <c:ptCount val="4"/>
                <c:pt idx="0">
                  <c:v>Рождение</c:v>
                </c:pt>
                <c:pt idx="1">
                  <c:v>ИИН</c:v>
                </c:pt>
                <c:pt idx="2">
                  <c:v>Зарегистрированных браков </c:v>
                </c:pt>
                <c:pt idx="3">
                  <c:v>Разводы</c:v>
                </c:pt>
              </c:strCache>
            </c:strRef>
          </c:cat>
          <c:val>
            <c:numRef>
              <c:f>Лист1!$C$2:$C$5</c:f>
              <c:numCache>
                <c:formatCode>#,##0</c:formatCode>
                <c:ptCount val="4"/>
                <c:pt idx="0">
                  <c:v>283738</c:v>
                </c:pt>
                <c:pt idx="1">
                  <c:v>276218</c:v>
                </c:pt>
                <c:pt idx="2">
                  <c:v>115594</c:v>
                </c:pt>
                <c:pt idx="3">
                  <c:v>34672</c:v>
                </c:pt>
              </c:numCache>
            </c:numRef>
          </c:val>
        </c:ser>
        <c:ser>
          <c:idx val="2"/>
          <c:order val="2"/>
          <c:tx>
            <c:strRef>
              <c:f>Лист1!$D$1</c:f>
              <c:strCache>
                <c:ptCount val="1"/>
                <c:pt idx="0">
                  <c:v>Столбец1</c:v>
                </c:pt>
              </c:strCache>
            </c:strRef>
          </c:tx>
          <c:cat>
            <c:strRef>
              <c:f>Лист1!$A$2:$A$5</c:f>
              <c:strCache>
                <c:ptCount val="4"/>
                <c:pt idx="0">
                  <c:v>Рождение</c:v>
                </c:pt>
                <c:pt idx="1">
                  <c:v>ИИН</c:v>
                </c:pt>
                <c:pt idx="2">
                  <c:v>Зарегистрированных браков </c:v>
                </c:pt>
                <c:pt idx="3">
                  <c:v>Разводы</c:v>
                </c:pt>
              </c:strCache>
            </c:strRef>
          </c:cat>
          <c:val>
            <c:numRef>
              <c:f>Лист1!$D$2:$D$5</c:f>
              <c:numCache>
                <c:formatCode>General</c:formatCode>
                <c:ptCount val="4"/>
              </c:numCache>
            </c:numRef>
          </c:val>
        </c:ser>
        <c:shape val="cylinder"/>
        <c:axId val="121594240"/>
        <c:axId val="121595776"/>
        <c:axId val="0"/>
      </c:bar3DChart>
      <c:catAx>
        <c:axId val="121594240"/>
        <c:scaling>
          <c:orientation val="minMax"/>
        </c:scaling>
        <c:axPos val="b"/>
        <c:numFmt formatCode="General" sourceLinked="1"/>
        <c:tickLblPos val="nextTo"/>
        <c:txPr>
          <a:bodyPr/>
          <a:lstStyle/>
          <a:p>
            <a:pPr>
              <a:defRPr sz="1000" b="1" i="0" baseline="0"/>
            </a:pPr>
            <a:endParaRPr lang="ru-RU"/>
          </a:p>
        </c:txPr>
        <c:crossAx val="121595776"/>
        <c:crosses val="autoZero"/>
        <c:auto val="1"/>
        <c:lblAlgn val="ctr"/>
        <c:lblOffset val="100"/>
      </c:catAx>
      <c:valAx>
        <c:axId val="121595776"/>
        <c:scaling>
          <c:orientation val="minMax"/>
          <c:max val="400000"/>
        </c:scaling>
        <c:axPos val="l"/>
        <c:numFmt formatCode="#,##0" sourceLinked="1"/>
        <c:tickLblPos val="nextTo"/>
        <c:txPr>
          <a:bodyPr/>
          <a:lstStyle/>
          <a:p>
            <a:pPr>
              <a:defRPr sz="1235" b="1" i="0" baseline="0"/>
            </a:pPr>
            <a:endParaRPr lang="ru-RU"/>
          </a:p>
        </c:txPr>
        <c:crossAx val="121594240"/>
        <c:crosses val="autoZero"/>
        <c:crossBetween val="between"/>
      </c:valAx>
      <c:spPr>
        <a:noFill/>
        <a:ln w="26150">
          <a:noFill/>
        </a:ln>
      </c:spPr>
    </c:plotArea>
    <c:legend>
      <c:legendPos val="t"/>
      <c:legendEntry>
        <c:idx val="2"/>
        <c:delete val="1"/>
      </c:legendEntry>
      <c:layout/>
      <c:txPr>
        <a:bodyPr/>
        <a:lstStyle/>
        <a:p>
          <a:pPr>
            <a:defRPr sz="1338" b="1" i="0" baseline="0"/>
          </a:pPr>
          <a:endParaRPr lang="ru-RU"/>
        </a:p>
      </c:txPr>
    </c:legend>
    <c:plotVisOnly val="1"/>
    <c:dispBlanksAs val="gap"/>
  </c:chart>
  <c:txPr>
    <a:bodyPr/>
    <a:lstStyle/>
    <a:p>
      <a:pPr>
        <a:defRPr sz="1853"/>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2011 год</c:v>
                </c:pt>
              </c:strCache>
            </c:strRef>
          </c:tx>
          <c:dLbls>
            <c:dLbl>
              <c:idx val="0"/>
              <c:layout>
                <c:manualLayout>
                  <c:x val="0"/>
                  <c:y val="-4.5791245791245792E-2"/>
                </c:manualLayout>
              </c:layout>
              <c:showVal val="1"/>
            </c:dLbl>
            <c:dLbl>
              <c:idx val="1"/>
              <c:layout>
                <c:manualLayout>
                  <c:x val="6.3910255910251904E-3"/>
                  <c:y val="-3.7710437710437812E-2"/>
                </c:manualLayout>
              </c:layout>
              <c:showVal val="1"/>
            </c:dLbl>
            <c:dLbl>
              <c:idx val="2"/>
              <c:layout>
                <c:manualLayout>
                  <c:x val="1.5977563977562976E-3"/>
                  <c:y val="-2.6936026936026935E-2"/>
                </c:manualLayout>
              </c:layout>
              <c:showVal val="1"/>
            </c:dLbl>
            <c:dLbl>
              <c:idx val="3"/>
              <c:layout>
                <c:manualLayout>
                  <c:x val="0"/>
                  <c:y val="-2.1548821548821647E-2"/>
                </c:manualLayout>
              </c:layout>
              <c:showVal val="1"/>
            </c:dLbl>
            <c:dLbl>
              <c:idx val="4"/>
              <c:layout>
                <c:manualLayout>
                  <c:x val="0"/>
                  <c:y val="-2.9629629629629641E-2"/>
                </c:manualLayout>
              </c:layout>
              <c:showVal val="1"/>
            </c:dLbl>
            <c:txPr>
              <a:bodyPr/>
              <a:lstStyle/>
              <a:p>
                <a:pPr>
                  <a:defRPr sz="1100" b="1" i="0" baseline="0"/>
                </a:pPr>
                <a:endParaRPr lang="ru-RU"/>
              </a:p>
            </c:txPr>
            <c:showVal val="1"/>
          </c:dLbls>
          <c:cat>
            <c:strRef>
              <c:f>Лист1!$A$2:$A$6</c:f>
              <c:strCache>
                <c:ptCount val="5"/>
                <c:pt idx="0">
                  <c:v>Патентные изобретения</c:v>
                </c:pt>
                <c:pt idx="1">
                  <c:v>Полезные модели</c:v>
                </c:pt>
                <c:pt idx="2">
                  <c:v>Селекционные достижения</c:v>
                </c:pt>
                <c:pt idx="3">
                  <c:v>Промышленные образцы</c:v>
                </c:pt>
                <c:pt idx="4">
                  <c:v>Товарные знаки</c:v>
                </c:pt>
              </c:strCache>
            </c:strRef>
          </c:cat>
          <c:val>
            <c:numRef>
              <c:f>Лист1!$B$2:$B$6</c:f>
              <c:numCache>
                <c:formatCode>General</c:formatCode>
                <c:ptCount val="5"/>
                <c:pt idx="0">
                  <c:v>936</c:v>
                </c:pt>
                <c:pt idx="1">
                  <c:v>52</c:v>
                </c:pt>
                <c:pt idx="2">
                  <c:v>19</c:v>
                </c:pt>
                <c:pt idx="3">
                  <c:v>165</c:v>
                </c:pt>
                <c:pt idx="4">
                  <c:v>1468</c:v>
                </c:pt>
              </c:numCache>
            </c:numRef>
          </c:val>
        </c:ser>
        <c:ser>
          <c:idx val="1"/>
          <c:order val="1"/>
          <c:tx>
            <c:strRef>
              <c:f>Лист1!$C$1</c:f>
              <c:strCache>
                <c:ptCount val="1"/>
                <c:pt idx="0">
                  <c:v>2012 год</c:v>
                </c:pt>
              </c:strCache>
            </c:strRef>
          </c:tx>
          <c:spPr>
            <a:solidFill>
              <a:srgbClr val="FF0000"/>
            </a:solidFill>
          </c:spPr>
          <c:dLbls>
            <c:dLbl>
              <c:idx val="0"/>
              <c:layout>
                <c:manualLayout>
                  <c:x val="1.4379807579806671E-2"/>
                  <c:y val="-3.5016835016835016E-2"/>
                </c:manualLayout>
              </c:layout>
              <c:showVal val="1"/>
            </c:dLbl>
            <c:dLbl>
              <c:idx val="1"/>
              <c:layout>
                <c:manualLayout>
                  <c:x val="3.1955127955125956E-3"/>
                  <c:y val="-3.2323232323232337E-2"/>
                </c:manualLayout>
              </c:layout>
              <c:showVal val="1"/>
            </c:dLbl>
            <c:dLbl>
              <c:idx val="2"/>
              <c:layout>
                <c:manualLayout>
                  <c:x val="1.1184294784294078E-2"/>
                  <c:y val="-2.9629629629629641E-2"/>
                </c:manualLayout>
              </c:layout>
              <c:showVal val="1"/>
            </c:dLbl>
            <c:dLbl>
              <c:idx val="3"/>
              <c:layout>
                <c:manualLayout>
                  <c:x val="1.9173076773075573E-2"/>
                  <c:y val="-3.2323232323232226E-2"/>
                </c:manualLayout>
              </c:layout>
              <c:showVal val="1"/>
            </c:dLbl>
            <c:dLbl>
              <c:idx val="4"/>
              <c:layout>
                <c:manualLayout>
                  <c:x val="1.4379807579806786E-2"/>
                  <c:y val="-3.5016835016835036E-2"/>
                </c:manualLayout>
              </c:layout>
              <c:showVal val="1"/>
            </c:dLbl>
            <c:txPr>
              <a:bodyPr/>
              <a:lstStyle/>
              <a:p>
                <a:pPr>
                  <a:defRPr sz="1100" b="1" i="0" baseline="0"/>
                </a:pPr>
                <a:endParaRPr lang="ru-RU"/>
              </a:p>
            </c:txPr>
            <c:showVal val="1"/>
          </c:dLbls>
          <c:cat>
            <c:strRef>
              <c:f>Лист1!$A$2:$A$6</c:f>
              <c:strCache>
                <c:ptCount val="5"/>
                <c:pt idx="0">
                  <c:v>Патентные изобретения</c:v>
                </c:pt>
                <c:pt idx="1">
                  <c:v>Полезные модели</c:v>
                </c:pt>
                <c:pt idx="2">
                  <c:v>Селекционные достижения</c:v>
                </c:pt>
                <c:pt idx="3">
                  <c:v>Промышленные образцы</c:v>
                </c:pt>
                <c:pt idx="4">
                  <c:v>Товарные знаки</c:v>
                </c:pt>
              </c:strCache>
            </c:strRef>
          </c:cat>
          <c:val>
            <c:numRef>
              <c:f>Лист1!$C$2:$C$6</c:f>
              <c:numCache>
                <c:formatCode>General</c:formatCode>
                <c:ptCount val="5"/>
                <c:pt idx="0">
                  <c:v>904</c:v>
                </c:pt>
                <c:pt idx="1">
                  <c:v>94</c:v>
                </c:pt>
                <c:pt idx="2">
                  <c:v>3</c:v>
                </c:pt>
                <c:pt idx="3">
                  <c:v>85</c:v>
                </c:pt>
                <c:pt idx="4">
                  <c:v>4662</c:v>
                </c:pt>
              </c:numCache>
            </c:numRef>
          </c:val>
        </c:ser>
        <c:shape val="box"/>
        <c:axId val="122041856"/>
        <c:axId val="122043392"/>
        <c:axId val="0"/>
      </c:bar3DChart>
      <c:catAx>
        <c:axId val="122041856"/>
        <c:scaling>
          <c:orientation val="minMax"/>
        </c:scaling>
        <c:axPos val="b"/>
        <c:tickLblPos val="nextTo"/>
        <c:txPr>
          <a:bodyPr/>
          <a:lstStyle/>
          <a:p>
            <a:pPr>
              <a:defRPr sz="900" b="1" i="0" baseline="0"/>
            </a:pPr>
            <a:endParaRPr lang="ru-RU"/>
          </a:p>
        </c:txPr>
        <c:crossAx val="122043392"/>
        <c:crosses val="autoZero"/>
        <c:auto val="1"/>
        <c:lblAlgn val="ctr"/>
        <c:lblOffset val="100"/>
      </c:catAx>
      <c:valAx>
        <c:axId val="122043392"/>
        <c:scaling>
          <c:orientation val="minMax"/>
        </c:scaling>
        <c:axPos val="l"/>
        <c:majorGridlines/>
        <c:numFmt formatCode="General" sourceLinked="1"/>
        <c:tickLblPos val="nextTo"/>
        <c:txPr>
          <a:bodyPr/>
          <a:lstStyle/>
          <a:p>
            <a:pPr>
              <a:defRPr sz="1000" b="1" i="0" baseline="0"/>
            </a:pPr>
            <a:endParaRPr lang="ru-RU"/>
          </a:p>
        </c:txPr>
        <c:crossAx val="122041856"/>
        <c:crosses val="autoZero"/>
        <c:crossBetween val="between"/>
      </c:valAx>
    </c:plotArea>
    <c:legend>
      <c:legendPos val="t"/>
      <c:layout/>
      <c:txPr>
        <a:bodyPr/>
        <a:lstStyle/>
        <a:p>
          <a:pPr>
            <a:defRPr sz="1200" b="1" i="0" baseline="0"/>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6.4799847765944316E-2"/>
          <c:y val="0.12471771472058062"/>
          <c:w val="0.88309701341531965"/>
          <c:h val="0.63322545311757628"/>
        </c:manualLayout>
      </c:layout>
      <c:barChart>
        <c:barDir val="col"/>
        <c:grouping val="clustered"/>
        <c:ser>
          <c:idx val="0"/>
          <c:order val="0"/>
          <c:tx>
            <c:strRef>
              <c:f>Sheet1!$A$2</c:f>
              <c:strCache>
                <c:ptCount val="1"/>
                <c:pt idx="0">
                  <c:v> Направлено материалов для возбуждения уголовного дела</c:v>
                </c:pt>
              </c:strCache>
            </c:strRef>
          </c:tx>
          <c:spPr>
            <a:solidFill>
              <a:srgbClr val="00B050"/>
            </a:solidFill>
            <a:ln w="7990">
              <a:solidFill>
                <a:srgbClr val="000000"/>
              </a:solidFill>
              <a:prstDash val="solid"/>
            </a:ln>
          </c:spPr>
          <c:dLbls>
            <c:txPr>
              <a:bodyPr/>
              <a:lstStyle/>
              <a:p>
                <a:pPr>
                  <a:defRPr sz="886" baseline="0">
                    <a:latin typeface="Times New Roman" pitchFamily="18" charset="0"/>
                  </a:defRPr>
                </a:pPr>
                <a:endParaRPr lang="ru-RU"/>
              </a:p>
            </c:txPr>
            <c:showVal val="1"/>
          </c:dLbls>
          <c:cat>
            <c:strRef>
              <c:f>Sheet1!$B$1:$N$1</c:f>
              <c:strCache>
                <c:ptCount val="13"/>
                <c:pt idx="0">
                  <c:v>1999 г.</c:v>
                </c:pt>
                <c:pt idx="1">
                  <c:v>2000 г.</c:v>
                </c:pt>
                <c:pt idx="2">
                  <c:v>2001 г.</c:v>
                </c:pt>
                <c:pt idx="3">
                  <c:v>2002 г.</c:v>
                </c:pt>
                <c:pt idx="4">
                  <c:v>2003 г.</c:v>
                </c:pt>
                <c:pt idx="5">
                  <c:v>2004 г.</c:v>
                </c:pt>
                <c:pt idx="6">
                  <c:v>2005 г.</c:v>
                </c:pt>
                <c:pt idx="7">
                  <c:v>2006 г.</c:v>
                </c:pt>
                <c:pt idx="8">
                  <c:v>2007 г.</c:v>
                </c:pt>
                <c:pt idx="9">
                  <c:v>2008 г.</c:v>
                </c:pt>
                <c:pt idx="10">
                  <c:v>2009 г.</c:v>
                </c:pt>
                <c:pt idx="11">
                  <c:v>2010 г.</c:v>
                </c:pt>
                <c:pt idx="12">
                  <c:v>2011 г.</c:v>
                </c:pt>
              </c:strCache>
            </c:strRef>
          </c:cat>
          <c:val>
            <c:numRef>
              <c:f>Sheet1!$B$2:$N$2</c:f>
              <c:numCache>
                <c:formatCode>#,##0</c:formatCode>
                <c:ptCount val="13"/>
                <c:pt idx="0">
                  <c:v>1467</c:v>
                </c:pt>
                <c:pt idx="1">
                  <c:v>1324</c:v>
                </c:pt>
                <c:pt idx="2">
                  <c:v>1133</c:v>
                </c:pt>
                <c:pt idx="3">
                  <c:v>1452</c:v>
                </c:pt>
                <c:pt idx="4">
                  <c:v>1563</c:v>
                </c:pt>
                <c:pt idx="5">
                  <c:v>1619</c:v>
                </c:pt>
                <c:pt idx="6">
                  <c:v>1491</c:v>
                </c:pt>
                <c:pt idx="7">
                  <c:v>1678</c:v>
                </c:pt>
                <c:pt idx="8">
                  <c:v>1754</c:v>
                </c:pt>
                <c:pt idx="9">
                  <c:v>1744</c:v>
                </c:pt>
                <c:pt idx="10" formatCode="General">
                  <c:v>1993</c:v>
                </c:pt>
                <c:pt idx="11" formatCode="General">
                  <c:v>1514</c:v>
                </c:pt>
                <c:pt idx="12" formatCode="General">
                  <c:v>1682</c:v>
                </c:pt>
              </c:numCache>
            </c:numRef>
          </c:val>
        </c:ser>
        <c:ser>
          <c:idx val="3"/>
          <c:order val="1"/>
          <c:tx>
            <c:strRef>
              <c:f>Sheet1!$A$5</c:f>
              <c:strCache>
                <c:ptCount val="1"/>
                <c:pt idx="0">
                  <c:v>Количество лиц, привлеченных к уголовной ответственности</c:v>
                </c:pt>
              </c:strCache>
            </c:strRef>
          </c:tx>
          <c:spPr>
            <a:solidFill>
              <a:srgbClr val="FF0000"/>
            </a:solidFill>
            <a:ln w="7990">
              <a:solidFill>
                <a:srgbClr val="00FFFF"/>
              </a:solidFill>
              <a:prstDash val="solid"/>
            </a:ln>
          </c:spPr>
          <c:dLbls>
            <c:dLbl>
              <c:idx val="0"/>
              <c:layout>
                <c:manualLayout>
                  <c:x val="1.4059754819033243E-2"/>
                  <c:y val="-2.4960995986979479E-3"/>
                </c:manualLayout>
              </c:layout>
              <c:dLblPos val="outEnd"/>
              <c:showVal val="1"/>
            </c:dLbl>
            <c:dLbl>
              <c:idx val="1"/>
              <c:layout>
                <c:manualLayout>
                  <c:x val="1.5621949798925863E-2"/>
                  <c:y val="-2.4960995986979479E-3"/>
                </c:manualLayout>
              </c:layout>
              <c:dLblPos val="outEnd"/>
              <c:showVal val="1"/>
            </c:dLbl>
            <c:dLbl>
              <c:idx val="2"/>
              <c:layout>
                <c:manualLayout>
                  <c:x val="6.2487799195703542E-3"/>
                  <c:y val="-7.4882987960938653E-3"/>
                </c:manualLayout>
              </c:layout>
              <c:dLblPos val="outEnd"/>
              <c:showVal val="1"/>
            </c:dLbl>
            <c:dLbl>
              <c:idx val="3"/>
              <c:layout>
                <c:manualLayout>
                  <c:x val="1.5621949798925863E-2"/>
                  <c:y val="4.992199197395894E-3"/>
                </c:manualLayout>
              </c:layout>
              <c:dLblPos val="outEnd"/>
              <c:showVal val="1"/>
            </c:dLbl>
            <c:dLbl>
              <c:idx val="4"/>
              <c:layout>
                <c:manualLayout>
                  <c:x val="1.5621949798925863E-2"/>
                  <c:y val="4.992199197395894E-3"/>
                </c:manualLayout>
              </c:layout>
              <c:dLblPos val="outEnd"/>
              <c:showVal val="1"/>
            </c:dLbl>
            <c:dLbl>
              <c:idx val="5"/>
              <c:layout>
                <c:manualLayout>
                  <c:x val="1.7184144778818407E-2"/>
                  <c:y val="0"/>
                </c:manualLayout>
              </c:layout>
              <c:dLblPos val="outEnd"/>
              <c:showVal val="1"/>
            </c:dLbl>
            <c:dLbl>
              <c:idx val="6"/>
              <c:layout>
                <c:manualLayout>
                  <c:x val="9.3731698793555317E-3"/>
                  <c:y val="4.992199197395894E-3"/>
                </c:manualLayout>
              </c:layout>
              <c:dLblPos val="outEnd"/>
              <c:showVal val="1"/>
            </c:dLbl>
            <c:dLbl>
              <c:idx val="7"/>
              <c:layout>
                <c:manualLayout>
                  <c:x val="1.2497559839140663E-2"/>
                  <c:y val="9.9843983947917603E-3"/>
                </c:manualLayout>
              </c:layout>
              <c:dLblPos val="outEnd"/>
              <c:showVal val="1"/>
            </c:dLbl>
            <c:dLbl>
              <c:idx val="8"/>
              <c:layout>
                <c:manualLayout>
                  <c:x val="1.2497559839140663E-2"/>
                  <c:y val="2.4959030554224638E-3"/>
                </c:manualLayout>
              </c:layout>
              <c:dLblPos val="outEnd"/>
              <c:showVal val="1"/>
            </c:dLbl>
            <c:dLbl>
              <c:idx val="9"/>
              <c:layout>
                <c:manualLayout>
                  <c:x val="1.4059754819033243E-2"/>
                  <c:y val="-2.4960995986979479E-3"/>
                </c:manualLayout>
              </c:layout>
              <c:dLblPos val="outEnd"/>
              <c:showVal val="1"/>
            </c:dLbl>
            <c:dLbl>
              <c:idx val="10"/>
              <c:layout>
                <c:manualLayout>
                  <c:x val="1.4059754819033243E-2"/>
                  <c:y val="-2.4960995986979479E-3"/>
                </c:manualLayout>
              </c:layout>
              <c:dLblPos val="outEnd"/>
              <c:showVal val="1"/>
            </c:dLbl>
            <c:dLbl>
              <c:idx val="11"/>
              <c:layout>
                <c:manualLayout>
                  <c:x val="6.2487799195703542E-3"/>
                  <c:y val="0"/>
                </c:manualLayout>
              </c:layout>
              <c:dLblPos val="outEnd"/>
              <c:showVal val="1"/>
            </c:dLbl>
            <c:dLbl>
              <c:idx val="12"/>
              <c:layout>
                <c:manualLayout>
                  <c:x val="7.8109748994629096E-3"/>
                  <c:y val="0"/>
                </c:manualLayout>
              </c:layout>
              <c:dLblPos val="outEnd"/>
              <c:showVal val="1"/>
            </c:dLbl>
            <c:txPr>
              <a:bodyPr/>
              <a:lstStyle/>
              <a:p>
                <a:pPr>
                  <a:defRPr sz="886" baseline="0">
                    <a:latin typeface="Times New Roman" pitchFamily="18" charset="0"/>
                  </a:defRPr>
                </a:pPr>
                <a:endParaRPr lang="ru-RU"/>
              </a:p>
            </c:txPr>
            <c:showVal val="1"/>
          </c:dLbls>
          <c:cat>
            <c:strRef>
              <c:f>Sheet1!$B$1:$N$1</c:f>
              <c:strCache>
                <c:ptCount val="13"/>
                <c:pt idx="0">
                  <c:v>1999 г.</c:v>
                </c:pt>
                <c:pt idx="1">
                  <c:v>2000 г.</c:v>
                </c:pt>
                <c:pt idx="2">
                  <c:v>2001 г.</c:v>
                </c:pt>
                <c:pt idx="3">
                  <c:v>2002 г.</c:v>
                </c:pt>
                <c:pt idx="4">
                  <c:v>2003 г.</c:v>
                </c:pt>
                <c:pt idx="5">
                  <c:v>2004 г.</c:v>
                </c:pt>
                <c:pt idx="6">
                  <c:v>2005 г.</c:v>
                </c:pt>
                <c:pt idx="7">
                  <c:v>2006 г.</c:v>
                </c:pt>
                <c:pt idx="8">
                  <c:v>2007 г.</c:v>
                </c:pt>
                <c:pt idx="9">
                  <c:v>2008 г.</c:v>
                </c:pt>
                <c:pt idx="10">
                  <c:v>2009 г.</c:v>
                </c:pt>
                <c:pt idx="11">
                  <c:v>2010 г.</c:v>
                </c:pt>
                <c:pt idx="12">
                  <c:v>2011 г.</c:v>
                </c:pt>
              </c:strCache>
            </c:strRef>
          </c:cat>
          <c:val>
            <c:numRef>
              <c:f>Sheet1!$B$5:$N$5</c:f>
              <c:numCache>
                <c:formatCode>General</c:formatCode>
                <c:ptCount val="13"/>
                <c:pt idx="0">
                  <c:v>430</c:v>
                </c:pt>
                <c:pt idx="1">
                  <c:v>794</c:v>
                </c:pt>
                <c:pt idx="2">
                  <c:v>780</c:v>
                </c:pt>
                <c:pt idx="3">
                  <c:v>786</c:v>
                </c:pt>
                <c:pt idx="4">
                  <c:v>600</c:v>
                </c:pt>
                <c:pt idx="5">
                  <c:v>287</c:v>
                </c:pt>
                <c:pt idx="6">
                  <c:v>125</c:v>
                </c:pt>
                <c:pt idx="7">
                  <c:v>99</c:v>
                </c:pt>
                <c:pt idx="8">
                  <c:v>79</c:v>
                </c:pt>
                <c:pt idx="9">
                  <c:v>63</c:v>
                </c:pt>
                <c:pt idx="10">
                  <c:v>64</c:v>
                </c:pt>
                <c:pt idx="11">
                  <c:v>39</c:v>
                </c:pt>
                <c:pt idx="12">
                  <c:v>30</c:v>
                </c:pt>
              </c:numCache>
            </c:numRef>
          </c:val>
        </c:ser>
        <c:axId val="122114432"/>
        <c:axId val="122115968"/>
      </c:barChart>
      <c:catAx>
        <c:axId val="122114432"/>
        <c:scaling>
          <c:orientation val="minMax"/>
        </c:scaling>
        <c:axPos val="b"/>
        <c:numFmt formatCode="General" sourceLinked="1"/>
        <c:majorTickMark val="none"/>
        <c:tickLblPos val="nextTo"/>
        <c:spPr>
          <a:ln w="1997">
            <a:solidFill>
              <a:srgbClr val="000000"/>
            </a:solidFill>
            <a:prstDash val="solid"/>
          </a:ln>
        </c:spPr>
        <c:txPr>
          <a:bodyPr rot="0" vert="horz"/>
          <a:lstStyle/>
          <a:p>
            <a:pPr>
              <a:defRPr sz="753" b="1" i="0" u="none" strike="noStrike" baseline="0">
                <a:solidFill>
                  <a:srgbClr val="000000"/>
                </a:solidFill>
                <a:latin typeface="Arial"/>
                <a:ea typeface="Arial"/>
                <a:cs typeface="Arial"/>
              </a:defRPr>
            </a:pPr>
            <a:endParaRPr lang="ru-RU"/>
          </a:p>
        </c:txPr>
        <c:crossAx val="122115968"/>
        <c:crosses val="autoZero"/>
        <c:auto val="1"/>
        <c:lblAlgn val="ctr"/>
        <c:lblOffset val="100"/>
        <c:tickLblSkip val="1"/>
        <c:tickMarkSkip val="1"/>
      </c:catAx>
      <c:valAx>
        <c:axId val="122115968"/>
        <c:scaling>
          <c:orientation val="minMax"/>
          <c:max val="2000"/>
        </c:scaling>
        <c:axPos val="l"/>
        <c:majorGridlines/>
        <c:numFmt formatCode="#,##0" sourceLinked="1"/>
        <c:majorTickMark val="none"/>
        <c:tickLblPos val="nextTo"/>
        <c:spPr>
          <a:ln w="1997">
            <a:solidFill>
              <a:srgbClr val="000000"/>
            </a:solidFill>
            <a:prstDash val="solid"/>
          </a:ln>
        </c:spPr>
        <c:txPr>
          <a:bodyPr rot="0" vert="horz"/>
          <a:lstStyle/>
          <a:p>
            <a:pPr>
              <a:defRPr sz="646" b="1" i="0" u="none" strike="noStrike" baseline="0">
                <a:solidFill>
                  <a:srgbClr val="000000"/>
                </a:solidFill>
                <a:latin typeface="Arial"/>
                <a:ea typeface="Arial"/>
                <a:cs typeface="Arial"/>
              </a:defRPr>
            </a:pPr>
            <a:endParaRPr lang="ru-RU"/>
          </a:p>
        </c:txPr>
        <c:crossAx val="122114432"/>
        <c:crosses val="autoZero"/>
        <c:crossBetween val="between"/>
        <c:majorUnit val="200"/>
      </c:valAx>
      <c:spPr>
        <a:noFill/>
        <a:ln w="7990">
          <a:solidFill>
            <a:srgbClr val="000000"/>
          </a:solidFill>
          <a:prstDash val="solid"/>
        </a:ln>
      </c:spPr>
    </c:plotArea>
    <c:legend>
      <c:legendPos val="b"/>
      <c:legendEntry>
        <c:idx val="0"/>
        <c:txPr>
          <a:bodyPr/>
          <a:lstStyle/>
          <a:p>
            <a:pPr>
              <a:defRPr sz="1181" b="1">
                <a:latin typeface="Times New Roman" pitchFamily="18" charset="0"/>
                <a:cs typeface="Times New Roman" pitchFamily="18" charset="0"/>
              </a:defRPr>
            </a:pPr>
            <a:endParaRPr lang="ru-RU"/>
          </a:p>
        </c:txPr>
      </c:legendEntry>
      <c:layout/>
      <c:spPr>
        <a:noFill/>
        <a:ln w="15979">
          <a:noFill/>
        </a:ln>
      </c:spPr>
      <c:txPr>
        <a:bodyPr/>
        <a:lstStyle/>
        <a:p>
          <a:pPr>
            <a:defRPr sz="1181" b="1" i="0" u="none" strike="noStrike" baseline="0">
              <a:solidFill>
                <a:srgbClr val="000000"/>
              </a:solidFill>
              <a:latin typeface="Times New Roman" pitchFamily="18" charset="0"/>
              <a:ea typeface="Times New Roman"/>
              <a:cs typeface="Times New Roman" pitchFamily="18" charset="0"/>
            </a:defRPr>
          </a:pPr>
          <a:endParaRPr lang="ru-RU"/>
        </a:p>
      </c:txPr>
    </c:legend>
    <c:plotVisOnly val="1"/>
    <c:dispBlanksAs val="gap"/>
  </c:chart>
  <c:spPr>
    <a:gradFill rotWithShape="0">
      <a:gsLst>
        <a:gs pos="0">
          <a:srgbClr val="99CCFF"/>
        </a:gs>
        <a:gs pos="50000">
          <a:srgbClr val="99CCFF">
            <a:gamma/>
            <a:tint val="0"/>
            <a:invGamma/>
          </a:srgbClr>
        </a:gs>
        <a:gs pos="100000">
          <a:srgbClr val="99CCFF"/>
        </a:gs>
      </a:gsLst>
      <a:lin ang="5400000" scaled="1"/>
    </a:gradFill>
    <a:ln>
      <a:noFill/>
    </a:ln>
  </c:spPr>
  <c:txPr>
    <a:bodyPr/>
    <a:lstStyle/>
    <a:p>
      <a:pPr>
        <a:defRPr sz="1602" b="1" i="0" u="none" strike="noStrike" baseline="0">
          <a:solidFill>
            <a:srgbClr val="000000"/>
          </a:solidFill>
          <a:latin typeface="Arial"/>
          <a:ea typeface="Arial"/>
          <a:cs typeface="Arial"/>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view3D>
      <c:rotX val="10"/>
      <c:rotY val="30"/>
      <c:depthPercent val="100"/>
      <c:rAngAx val="1"/>
    </c:view3D>
    <c:plotArea>
      <c:layout/>
      <c:bar3DChart>
        <c:barDir val="col"/>
        <c:grouping val="clustered"/>
        <c:ser>
          <c:idx val="0"/>
          <c:order val="0"/>
          <c:spPr>
            <a:solidFill>
              <a:schemeClr val="accent6">
                <a:lumMod val="60000"/>
                <a:lumOff val="40000"/>
              </a:schemeClr>
            </a:solidFill>
          </c:spPr>
          <c:dLbls>
            <c:dLbl>
              <c:idx val="0"/>
              <c:layout>
                <c:manualLayout>
                  <c:x val="2.2429902140476389E-2"/>
                  <c:y val="0"/>
                </c:manualLayout>
              </c:layout>
              <c:tx>
                <c:rich>
                  <a:bodyPr/>
                  <a:lstStyle/>
                  <a:p>
                    <a:r>
                      <a:rPr lang="ru-RU" dirty="0" smtClean="0"/>
                      <a:t>595</a:t>
                    </a:r>
                    <a:endParaRPr lang="en-US" dirty="0"/>
                  </a:p>
                </c:rich>
              </c:tx>
              <c:showVal val="1"/>
            </c:dLbl>
            <c:dLbl>
              <c:idx val="1"/>
              <c:layout>
                <c:manualLayout>
                  <c:x val="2.4922113489417832E-2"/>
                  <c:y val="0"/>
                </c:manualLayout>
              </c:layout>
              <c:tx>
                <c:rich>
                  <a:bodyPr/>
                  <a:lstStyle/>
                  <a:p>
                    <a:r>
                      <a:rPr lang="ru-RU" dirty="0" smtClean="0"/>
                      <a:t>206</a:t>
                    </a:r>
                    <a:endParaRPr lang="en-US" dirty="0"/>
                  </a:p>
                </c:rich>
              </c:tx>
              <c:showVal val="1"/>
            </c:dLbl>
            <c:txPr>
              <a:bodyPr/>
              <a:lstStyle/>
              <a:p>
                <a:pPr>
                  <a:defRPr sz="1600" b="1">
                    <a:latin typeface="Times New Roman" pitchFamily="18" charset="0"/>
                    <a:cs typeface="Times New Roman" pitchFamily="18" charset="0"/>
                  </a:defRPr>
                </a:pPr>
                <a:endParaRPr lang="ru-RU"/>
              </a:p>
            </c:txPr>
            <c:showVal val="1"/>
          </c:dLbls>
          <c:cat>
            <c:strRef>
              <c:f>чси!$B$44:$C$44</c:f>
              <c:strCache>
                <c:ptCount val="2"/>
                <c:pt idx="0">
                  <c:v>всего выдано лицензий на право осуществления частной деятельностью</c:v>
                </c:pt>
                <c:pt idx="1">
                  <c:v>Действующие частные судебные исполнители</c:v>
                </c:pt>
              </c:strCache>
            </c:strRef>
          </c:cat>
          <c:val>
            <c:numRef>
              <c:f>чси!$B$45:$C$45</c:f>
              <c:numCache>
                <c:formatCode>General</c:formatCode>
                <c:ptCount val="2"/>
                <c:pt idx="0">
                  <c:v>555</c:v>
                </c:pt>
                <c:pt idx="1">
                  <c:v>165</c:v>
                </c:pt>
              </c:numCache>
            </c:numRef>
          </c:val>
        </c:ser>
        <c:shape val="cylinder"/>
        <c:axId val="35578240"/>
        <c:axId val="35579776"/>
        <c:axId val="0"/>
      </c:bar3DChart>
      <c:catAx>
        <c:axId val="35578240"/>
        <c:scaling>
          <c:orientation val="minMax"/>
        </c:scaling>
        <c:axPos val="b"/>
        <c:numFmt formatCode="General" sourceLinked="1"/>
        <c:tickLblPos val="nextTo"/>
        <c:txPr>
          <a:bodyPr/>
          <a:lstStyle/>
          <a:p>
            <a:pPr>
              <a:defRPr sz="1200" b="1">
                <a:latin typeface="Times New Roman" pitchFamily="18" charset="0"/>
                <a:cs typeface="Times New Roman" pitchFamily="18" charset="0"/>
              </a:defRPr>
            </a:pPr>
            <a:endParaRPr lang="ru-RU"/>
          </a:p>
        </c:txPr>
        <c:crossAx val="35579776"/>
        <c:crosses val="autoZero"/>
        <c:auto val="1"/>
        <c:lblAlgn val="ctr"/>
        <c:lblOffset val="100"/>
      </c:catAx>
      <c:valAx>
        <c:axId val="35579776"/>
        <c:scaling>
          <c:orientation val="minMax"/>
        </c:scaling>
        <c:axPos val="l"/>
        <c:majorGridlines/>
        <c:numFmt formatCode="General" sourceLinked="1"/>
        <c:tickLblPos val="nextTo"/>
        <c:txPr>
          <a:bodyPr/>
          <a:lstStyle/>
          <a:p>
            <a:pPr>
              <a:defRPr b="1">
                <a:latin typeface="Times New Roman" pitchFamily="18" charset="0"/>
                <a:cs typeface="Times New Roman" pitchFamily="18" charset="0"/>
              </a:defRPr>
            </a:pPr>
            <a:endParaRPr lang="ru-RU"/>
          </a:p>
        </c:txPr>
        <c:crossAx val="35578240"/>
        <c:crosses val="autoZero"/>
        <c:crossBetween val="between"/>
      </c:valAx>
      <c:spPr>
        <a:noFill/>
        <a:ln w="25400">
          <a:noFill/>
        </a:ln>
      </c:spPr>
    </c:plotArea>
    <c:plotVisOnly val="1"/>
    <c:dispBlanksAs val="gap"/>
  </c:chart>
  <c:spPr>
    <a:gradFill>
      <a:gsLst>
        <a:gs pos="0">
          <a:srgbClr val="03D4A8"/>
        </a:gs>
        <a:gs pos="25000">
          <a:srgbClr val="21D6E0"/>
        </a:gs>
        <a:gs pos="75000">
          <a:srgbClr val="0087E6"/>
        </a:gs>
        <a:gs pos="100000">
          <a:srgbClr val="005CBF"/>
        </a:gs>
      </a:gsLst>
      <a:lin ang="5400000" scaled="0"/>
    </a:gradFill>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cdr:x>
      <cdr:y>0.01561</cdr:y>
    </cdr:from>
    <cdr:to>
      <cdr:x>1</cdr:x>
      <cdr:y>0.16393</cdr:y>
    </cdr:to>
    <cdr:sp macro="" textlink="">
      <cdr:nvSpPr>
        <cdr:cNvPr id="2" name="Заголовок 1"/>
        <cdr:cNvSpPr>
          <a:spLocks xmlns:a="http://schemas.openxmlformats.org/drawingml/2006/main" noGrp="1"/>
        </cdr:cNvSpPr>
      </cdr:nvSpPr>
      <cdr:spPr bwMode="auto">
        <a:xfrm xmlns:a="http://schemas.openxmlformats.org/drawingml/2006/main">
          <a:off x="0" y="68043"/>
          <a:ext cx="4381496" cy="6463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2075" tIns="46038" rIns="92075" bIns="46038" numCol="1" anchor="ctr" anchorCtr="0" compatLnSpc="1">
          <a:prstTxWarp prst="textNoShape">
            <a:avLst/>
          </a:prstTxWarp>
        </a:bodyPr>
        <a:lstStyle xmlns:a="http://schemas.openxmlformats.org/drawingml/2006/main">
          <a:lvl1pPr algn="l" rtl="0" eaLnBrk="0" fontAlgn="base" hangingPunct="0">
            <a:spcBef>
              <a:spcPct val="0"/>
            </a:spcBef>
            <a:spcAft>
              <a:spcPct val="0"/>
            </a:spcAft>
            <a:defRPr sz="4400">
              <a:solidFill>
                <a:srgbClr val="04617B"/>
              </a:solidFill>
              <a:latin typeface="Times New Roman"/>
            </a:defRPr>
          </a:lvl1pPr>
          <a:lvl2pPr algn="l" rtl="0" eaLnBrk="0" fontAlgn="base" hangingPunct="0">
            <a:spcBef>
              <a:spcPct val="0"/>
            </a:spcBef>
            <a:spcAft>
              <a:spcPct val="0"/>
            </a:spcAft>
            <a:defRPr sz="4400">
              <a:solidFill>
                <a:srgbClr val="04617B"/>
              </a:solidFill>
              <a:latin typeface="Times New Roman" charset="0"/>
            </a:defRPr>
          </a:lvl2pPr>
          <a:lvl3pPr algn="l" rtl="0" eaLnBrk="0" fontAlgn="base" hangingPunct="0">
            <a:spcBef>
              <a:spcPct val="0"/>
            </a:spcBef>
            <a:spcAft>
              <a:spcPct val="0"/>
            </a:spcAft>
            <a:defRPr sz="4400">
              <a:solidFill>
                <a:srgbClr val="04617B"/>
              </a:solidFill>
              <a:latin typeface="Times New Roman" charset="0"/>
            </a:defRPr>
          </a:lvl3pPr>
          <a:lvl4pPr algn="l" rtl="0" eaLnBrk="0" fontAlgn="base" hangingPunct="0">
            <a:spcBef>
              <a:spcPct val="0"/>
            </a:spcBef>
            <a:spcAft>
              <a:spcPct val="0"/>
            </a:spcAft>
            <a:defRPr sz="4400">
              <a:solidFill>
                <a:srgbClr val="04617B"/>
              </a:solidFill>
              <a:latin typeface="Times New Roman" charset="0"/>
            </a:defRPr>
          </a:lvl4pPr>
          <a:lvl5pPr algn="l" rtl="0" eaLnBrk="0" fontAlgn="base" hangingPunct="0">
            <a:spcBef>
              <a:spcPct val="0"/>
            </a:spcBef>
            <a:spcAft>
              <a:spcPct val="0"/>
            </a:spcAft>
            <a:defRPr sz="4400">
              <a:solidFill>
                <a:srgbClr val="04617B"/>
              </a:solidFill>
              <a:latin typeface="Times New Roman" charset="0"/>
            </a:defRPr>
          </a:lvl5pPr>
          <a:lvl6pPr marL="457200" algn="l" rtl="0" eaLnBrk="1" fontAlgn="base" hangingPunct="1">
            <a:spcBef>
              <a:spcPct val="0"/>
            </a:spcBef>
            <a:spcAft>
              <a:spcPct val="0"/>
            </a:spcAft>
            <a:defRPr sz="4400">
              <a:solidFill>
                <a:srgbClr val="04617B"/>
              </a:solidFill>
              <a:latin typeface="Times New Roman" charset="0"/>
            </a:defRPr>
          </a:lvl6pPr>
          <a:lvl7pPr marL="914400" algn="l" rtl="0" eaLnBrk="1" fontAlgn="base" hangingPunct="1">
            <a:spcBef>
              <a:spcPct val="0"/>
            </a:spcBef>
            <a:spcAft>
              <a:spcPct val="0"/>
            </a:spcAft>
            <a:defRPr sz="4400">
              <a:solidFill>
                <a:srgbClr val="04617B"/>
              </a:solidFill>
              <a:latin typeface="Times New Roman" charset="0"/>
            </a:defRPr>
          </a:lvl7pPr>
          <a:lvl8pPr marL="1371600" algn="l" rtl="0" eaLnBrk="1" fontAlgn="base" hangingPunct="1">
            <a:spcBef>
              <a:spcPct val="0"/>
            </a:spcBef>
            <a:spcAft>
              <a:spcPct val="0"/>
            </a:spcAft>
            <a:defRPr sz="4400">
              <a:solidFill>
                <a:srgbClr val="04617B"/>
              </a:solidFill>
              <a:latin typeface="Times New Roman" charset="0"/>
            </a:defRPr>
          </a:lvl8pPr>
          <a:lvl9pPr marL="1828800" algn="l" rtl="0" eaLnBrk="1" fontAlgn="base" hangingPunct="1">
            <a:spcBef>
              <a:spcPct val="0"/>
            </a:spcBef>
            <a:spcAft>
              <a:spcPct val="0"/>
            </a:spcAft>
            <a:defRPr sz="4400">
              <a:solidFill>
                <a:srgbClr val="04617B"/>
              </a:solidFill>
              <a:latin typeface="Times New Roman" charset="0"/>
            </a:defRPr>
          </a:lvl9pPr>
        </a:lstStyle>
        <a:p xmlns:a="http://schemas.openxmlformats.org/drawingml/2006/main">
          <a:pPr algn="ctr"/>
          <a:r>
            <a:rPr lang="ru-RU" sz="1400" b="1" dirty="0" smtClean="0">
              <a:solidFill>
                <a:sysClr val="windowText" lastClr="000000"/>
              </a:solidFill>
            </a:rPr>
            <a:t>2012 год</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1</cdr:y>
    </cdr:from>
    <cdr:to>
      <cdr:x>0.00075</cdr:x>
      <cdr:y>1</cdr:y>
    </cdr:to>
    <cdr:sp macro="" textlink="">
      <cdr:nvSpPr>
        <cdr:cNvPr id="2" name="Заголовок 1"/>
        <cdr:cNvSpPr>
          <a:spLocks xmlns:a="http://schemas.openxmlformats.org/drawingml/2006/main" noGrp="1"/>
        </cdr:cNvSpPr>
      </cdr:nvSpPr>
      <cdr:spPr bwMode="auto">
        <a:xfrm xmlns:a="http://schemas.openxmlformats.org/drawingml/2006/main">
          <a:off x="0" y="3786199"/>
          <a:ext cx="7972425" cy="15001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2075" tIns="46038" rIns="92075" bIns="46038" numCol="1" anchor="ctr" anchorCtr="0" compatLnSpc="1">
          <a:prstTxWarp prst="textNoShape">
            <a:avLst/>
          </a:prstTxWarp>
        </a:bodyPr>
        <a:lstStyle xmlns:a="http://schemas.openxmlformats.org/drawingml/2006/main">
          <a:lvl1pPr algn="l" rtl="0" eaLnBrk="0" fontAlgn="base" hangingPunct="0">
            <a:spcBef>
              <a:spcPct val="0"/>
            </a:spcBef>
            <a:spcAft>
              <a:spcPct val="0"/>
            </a:spcAft>
            <a:defRPr sz="4400">
              <a:solidFill>
                <a:srgbClr val="04617B"/>
              </a:solidFill>
              <a:latin typeface="Times New Roman"/>
            </a:defRPr>
          </a:lvl1pPr>
          <a:lvl2pPr algn="l" rtl="0" eaLnBrk="0" fontAlgn="base" hangingPunct="0">
            <a:spcBef>
              <a:spcPct val="0"/>
            </a:spcBef>
            <a:spcAft>
              <a:spcPct val="0"/>
            </a:spcAft>
            <a:defRPr sz="4400">
              <a:solidFill>
                <a:srgbClr val="04617B"/>
              </a:solidFill>
              <a:latin typeface="Times New Roman" charset="0"/>
            </a:defRPr>
          </a:lvl2pPr>
          <a:lvl3pPr algn="l" rtl="0" eaLnBrk="0" fontAlgn="base" hangingPunct="0">
            <a:spcBef>
              <a:spcPct val="0"/>
            </a:spcBef>
            <a:spcAft>
              <a:spcPct val="0"/>
            </a:spcAft>
            <a:defRPr sz="4400">
              <a:solidFill>
                <a:srgbClr val="04617B"/>
              </a:solidFill>
              <a:latin typeface="Times New Roman" charset="0"/>
            </a:defRPr>
          </a:lvl3pPr>
          <a:lvl4pPr algn="l" rtl="0" eaLnBrk="0" fontAlgn="base" hangingPunct="0">
            <a:spcBef>
              <a:spcPct val="0"/>
            </a:spcBef>
            <a:spcAft>
              <a:spcPct val="0"/>
            </a:spcAft>
            <a:defRPr sz="4400">
              <a:solidFill>
                <a:srgbClr val="04617B"/>
              </a:solidFill>
              <a:latin typeface="Times New Roman" charset="0"/>
            </a:defRPr>
          </a:lvl4pPr>
          <a:lvl5pPr algn="l" rtl="0" eaLnBrk="0" fontAlgn="base" hangingPunct="0">
            <a:spcBef>
              <a:spcPct val="0"/>
            </a:spcBef>
            <a:spcAft>
              <a:spcPct val="0"/>
            </a:spcAft>
            <a:defRPr sz="4400">
              <a:solidFill>
                <a:srgbClr val="04617B"/>
              </a:solidFill>
              <a:latin typeface="Times New Roman" charset="0"/>
            </a:defRPr>
          </a:lvl5pPr>
          <a:lvl6pPr marL="457200" algn="l" rtl="0" eaLnBrk="1" fontAlgn="base" hangingPunct="1">
            <a:spcBef>
              <a:spcPct val="0"/>
            </a:spcBef>
            <a:spcAft>
              <a:spcPct val="0"/>
            </a:spcAft>
            <a:defRPr sz="4400">
              <a:solidFill>
                <a:srgbClr val="04617B"/>
              </a:solidFill>
              <a:latin typeface="Times New Roman" charset="0"/>
            </a:defRPr>
          </a:lvl6pPr>
          <a:lvl7pPr marL="914400" algn="l" rtl="0" eaLnBrk="1" fontAlgn="base" hangingPunct="1">
            <a:spcBef>
              <a:spcPct val="0"/>
            </a:spcBef>
            <a:spcAft>
              <a:spcPct val="0"/>
            </a:spcAft>
            <a:defRPr sz="4400">
              <a:solidFill>
                <a:srgbClr val="04617B"/>
              </a:solidFill>
              <a:latin typeface="Times New Roman" charset="0"/>
            </a:defRPr>
          </a:lvl7pPr>
          <a:lvl8pPr marL="1371600" algn="l" rtl="0" eaLnBrk="1" fontAlgn="base" hangingPunct="1">
            <a:spcBef>
              <a:spcPct val="0"/>
            </a:spcBef>
            <a:spcAft>
              <a:spcPct val="0"/>
            </a:spcAft>
            <a:defRPr sz="4400">
              <a:solidFill>
                <a:srgbClr val="04617B"/>
              </a:solidFill>
              <a:latin typeface="Times New Roman" charset="0"/>
            </a:defRPr>
          </a:lvl8pPr>
          <a:lvl9pPr marL="1828800" algn="l" rtl="0" eaLnBrk="1" fontAlgn="base" hangingPunct="1">
            <a:spcBef>
              <a:spcPct val="0"/>
            </a:spcBef>
            <a:spcAft>
              <a:spcPct val="0"/>
            </a:spcAft>
            <a:defRPr sz="4400">
              <a:solidFill>
                <a:srgbClr val="04617B"/>
              </a:solidFill>
              <a:latin typeface="Times New Roman" charset="0"/>
            </a:defRPr>
          </a:lvl9pPr>
        </a:lstStyle>
        <a:p xmlns:a="http://schemas.openxmlformats.org/drawingml/2006/main">
          <a:pPr algn="ctr">
            <a:defRPr/>
          </a:pPr>
          <a:endParaRPr lang="ru-RU" sz="1600" b="1" i="1" u="sng" dirty="0" smtClean="0">
            <a:solidFill>
              <a:sysClr val="windowText" lastClr="000000"/>
            </a:solidFill>
            <a:latin typeface="Arial"/>
          </a:endParaRPr>
        </a:p>
        <a:p xmlns:a="http://schemas.openxmlformats.org/drawingml/2006/main">
          <a:pPr algn="ctr">
            <a:defRPr/>
          </a:pPr>
          <a:endParaRPr lang="ru-RU" sz="1600" b="1" i="1" u="sng" dirty="0" smtClean="0">
            <a:solidFill>
              <a:sysClr val="windowText" lastClr="000000"/>
            </a:solidFill>
            <a:latin typeface="Arial"/>
          </a:endParaRPr>
        </a:p>
        <a:p xmlns:a="http://schemas.openxmlformats.org/drawingml/2006/main">
          <a:pPr algn="ctr">
            <a:defRPr/>
          </a:pPr>
          <a:endParaRPr lang="ru-RU" sz="1600" b="1" i="1" u="sng" dirty="0" smtClean="0">
            <a:solidFill>
              <a:sysClr val="windowText" lastClr="000000"/>
            </a:solidFill>
            <a:latin typeface="Arial"/>
          </a:endParaRPr>
        </a:p>
        <a:p xmlns:a="http://schemas.openxmlformats.org/drawingml/2006/main">
          <a:pPr algn="ctr">
            <a:defRPr/>
          </a:pPr>
          <a:endParaRPr lang="ru-RU" sz="1600" b="1" i="1" u="sng" dirty="0" smtClean="0">
            <a:solidFill>
              <a:sysClr val="windowText" lastClr="000000"/>
            </a:solidFill>
            <a:latin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1</cdr:y>
    </cdr:from>
    <cdr:to>
      <cdr:x>0.00075</cdr:x>
      <cdr:y>1</cdr:y>
    </cdr:to>
    <cdr:sp macro="" textlink="">
      <cdr:nvSpPr>
        <cdr:cNvPr id="2" name="Заголовок 1"/>
        <cdr:cNvSpPr>
          <a:spLocks xmlns:a="http://schemas.openxmlformats.org/drawingml/2006/main" noGrp="1"/>
        </cdr:cNvSpPr>
      </cdr:nvSpPr>
      <cdr:spPr bwMode="auto">
        <a:xfrm xmlns:a="http://schemas.openxmlformats.org/drawingml/2006/main">
          <a:off x="0" y="3786199"/>
          <a:ext cx="7972425" cy="15001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2075" tIns="46038" rIns="92075" bIns="46038" numCol="1" anchor="ctr" anchorCtr="0" compatLnSpc="1">
          <a:prstTxWarp prst="textNoShape">
            <a:avLst/>
          </a:prstTxWarp>
        </a:bodyPr>
        <a:lstStyle xmlns:a="http://schemas.openxmlformats.org/drawingml/2006/main">
          <a:lvl1pPr algn="l" rtl="0" eaLnBrk="0" fontAlgn="base" hangingPunct="0">
            <a:spcBef>
              <a:spcPct val="0"/>
            </a:spcBef>
            <a:spcAft>
              <a:spcPct val="0"/>
            </a:spcAft>
            <a:defRPr sz="4400">
              <a:solidFill>
                <a:srgbClr val="04617B"/>
              </a:solidFill>
              <a:latin typeface="Times New Roman"/>
            </a:defRPr>
          </a:lvl1pPr>
          <a:lvl2pPr algn="l" rtl="0" eaLnBrk="0" fontAlgn="base" hangingPunct="0">
            <a:spcBef>
              <a:spcPct val="0"/>
            </a:spcBef>
            <a:spcAft>
              <a:spcPct val="0"/>
            </a:spcAft>
            <a:defRPr sz="4400">
              <a:solidFill>
                <a:srgbClr val="04617B"/>
              </a:solidFill>
              <a:latin typeface="Times New Roman" charset="0"/>
            </a:defRPr>
          </a:lvl2pPr>
          <a:lvl3pPr algn="l" rtl="0" eaLnBrk="0" fontAlgn="base" hangingPunct="0">
            <a:spcBef>
              <a:spcPct val="0"/>
            </a:spcBef>
            <a:spcAft>
              <a:spcPct val="0"/>
            </a:spcAft>
            <a:defRPr sz="4400">
              <a:solidFill>
                <a:srgbClr val="04617B"/>
              </a:solidFill>
              <a:latin typeface="Times New Roman" charset="0"/>
            </a:defRPr>
          </a:lvl3pPr>
          <a:lvl4pPr algn="l" rtl="0" eaLnBrk="0" fontAlgn="base" hangingPunct="0">
            <a:spcBef>
              <a:spcPct val="0"/>
            </a:spcBef>
            <a:spcAft>
              <a:spcPct val="0"/>
            </a:spcAft>
            <a:defRPr sz="4400">
              <a:solidFill>
                <a:srgbClr val="04617B"/>
              </a:solidFill>
              <a:latin typeface="Times New Roman" charset="0"/>
            </a:defRPr>
          </a:lvl4pPr>
          <a:lvl5pPr algn="l" rtl="0" eaLnBrk="0" fontAlgn="base" hangingPunct="0">
            <a:spcBef>
              <a:spcPct val="0"/>
            </a:spcBef>
            <a:spcAft>
              <a:spcPct val="0"/>
            </a:spcAft>
            <a:defRPr sz="4400">
              <a:solidFill>
                <a:srgbClr val="04617B"/>
              </a:solidFill>
              <a:latin typeface="Times New Roman" charset="0"/>
            </a:defRPr>
          </a:lvl5pPr>
          <a:lvl6pPr marL="457200" algn="l" rtl="0" eaLnBrk="1" fontAlgn="base" hangingPunct="1">
            <a:spcBef>
              <a:spcPct val="0"/>
            </a:spcBef>
            <a:spcAft>
              <a:spcPct val="0"/>
            </a:spcAft>
            <a:defRPr sz="4400">
              <a:solidFill>
                <a:srgbClr val="04617B"/>
              </a:solidFill>
              <a:latin typeface="Times New Roman" charset="0"/>
            </a:defRPr>
          </a:lvl6pPr>
          <a:lvl7pPr marL="914400" algn="l" rtl="0" eaLnBrk="1" fontAlgn="base" hangingPunct="1">
            <a:spcBef>
              <a:spcPct val="0"/>
            </a:spcBef>
            <a:spcAft>
              <a:spcPct val="0"/>
            </a:spcAft>
            <a:defRPr sz="4400">
              <a:solidFill>
                <a:srgbClr val="04617B"/>
              </a:solidFill>
              <a:latin typeface="Times New Roman" charset="0"/>
            </a:defRPr>
          </a:lvl7pPr>
          <a:lvl8pPr marL="1371600" algn="l" rtl="0" eaLnBrk="1" fontAlgn="base" hangingPunct="1">
            <a:spcBef>
              <a:spcPct val="0"/>
            </a:spcBef>
            <a:spcAft>
              <a:spcPct val="0"/>
            </a:spcAft>
            <a:defRPr sz="4400">
              <a:solidFill>
                <a:srgbClr val="04617B"/>
              </a:solidFill>
              <a:latin typeface="Times New Roman" charset="0"/>
            </a:defRPr>
          </a:lvl8pPr>
          <a:lvl9pPr marL="1828800" algn="l" rtl="0" eaLnBrk="1" fontAlgn="base" hangingPunct="1">
            <a:spcBef>
              <a:spcPct val="0"/>
            </a:spcBef>
            <a:spcAft>
              <a:spcPct val="0"/>
            </a:spcAft>
            <a:defRPr sz="4400">
              <a:solidFill>
                <a:srgbClr val="04617B"/>
              </a:solidFill>
              <a:latin typeface="Times New Roman" charset="0"/>
            </a:defRPr>
          </a:lvl9pPr>
        </a:lstStyle>
        <a:p xmlns:a="http://schemas.openxmlformats.org/drawingml/2006/main">
          <a:pPr algn="ctr">
            <a:defRPr/>
          </a:pPr>
          <a:endParaRPr lang="ru-RU" sz="1600" b="1" i="1" u="sng" dirty="0" smtClean="0">
            <a:solidFill>
              <a:sysClr val="windowText" lastClr="000000"/>
            </a:solidFill>
            <a:latin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0.12871</cdr:x>
      <cdr:y>0.27119</cdr:y>
    </cdr:from>
    <cdr:to>
      <cdr:x>0.41542</cdr:x>
      <cdr:y>0.39141</cdr:y>
    </cdr:to>
    <cdr:sp macro="" textlink="">
      <cdr:nvSpPr>
        <cdr:cNvPr id="2" name="TextBox 1"/>
        <cdr:cNvSpPr txBox="1"/>
      </cdr:nvSpPr>
      <cdr:spPr>
        <a:xfrm xmlns:a="http://schemas.openxmlformats.org/drawingml/2006/main">
          <a:off x="928694" y="1143008"/>
          <a:ext cx="2068645" cy="5067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500" dirty="0" smtClean="0">
              <a:solidFill>
                <a:schemeClr val="tx1"/>
              </a:solidFill>
              <a:latin typeface="Times New Roman" pitchFamily="18" charset="0"/>
              <a:cs typeface="Times New Roman" pitchFamily="18" charset="0"/>
            </a:rPr>
            <a:t>            </a:t>
          </a:r>
          <a:r>
            <a:rPr lang="en-US" sz="1500" dirty="0" smtClean="0">
              <a:solidFill>
                <a:schemeClr val="tx1"/>
              </a:solidFill>
              <a:latin typeface="Times New Roman" pitchFamily="18" charset="0"/>
              <a:cs typeface="Times New Roman" pitchFamily="18" charset="0"/>
            </a:rPr>
            <a:t>     </a:t>
          </a:r>
        </a:p>
        <a:p xmlns:a="http://schemas.openxmlformats.org/drawingml/2006/main">
          <a:r>
            <a:rPr lang="en-US" sz="1500" dirty="0">
              <a:solidFill>
                <a:schemeClr val="tx1"/>
              </a:solidFill>
              <a:latin typeface="Times New Roman" pitchFamily="18" charset="0"/>
              <a:cs typeface="Times New Roman" pitchFamily="18" charset="0"/>
            </a:rPr>
            <a:t> </a:t>
          </a:r>
          <a:r>
            <a:rPr lang="en-US" sz="1500" dirty="0" smtClean="0">
              <a:solidFill>
                <a:schemeClr val="tx1"/>
              </a:solidFill>
              <a:latin typeface="Times New Roman" pitchFamily="18" charset="0"/>
              <a:cs typeface="Times New Roman" pitchFamily="18" charset="0"/>
            </a:rPr>
            <a:t>                 </a:t>
          </a:r>
          <a:r>
            <a:rPr lang="ru-RU" sz="1500" dirty="0" smtClean="0">
              <a:solidFill>
                <a:schemeClr val="tx1"/>
              </a:solidFill>
              <a:latin typeface="Times New Roman" pitchFamily="18" charset="0"/>
              <a:cs typeface="Times New Roman" pitchFamily="18" charset="0"/>
            </a:rPr>
            <a:t>2,8</a:t>
          </a:r>
          <a:r>
            <a:rPr lang="en-US" sz="1500" dirty="0" smtClean="0">
              <a:solidFill>
                <a:schemeClr val="tx1"/>
              </a:solidFill>
              <a:latin typeface="Times New Roman" pitchFamily="18" charset="0"/>
              <a:cs typeface="Times New Roman" pitchFamily="18" charset="0"/>
            </a:rPr>
            <a:t> </a:t>
          </a:r>
          <a:r>
            <a:rPr lang="ru-RU" sz="1500" dirty="0" smtClean="0">
              <a:solidFill>
                <a:schemeClr val="tx1"/>
              </a:solidFill>
              <a:latin typeface="Times New Roman" pitchFamily="18" charset="0"/>
              <a:cs typeface="Times New Roman" pitchFamily="18" charset="0"/>
            </a:rPr>
            <a:t>млрд. </a:t>
          </a:r>
          <a:r>
            <a:rPr lang="ru-RU" sz="1500" baseline="0" dirty="0" err="1" smtClean="0">
              <a:solidFill>
                <a:schemeClr val="tx1"/>
              </a:solidFill>
              <a:latin typeface="Times New Roman" pitchFamily="18" charset="0"/>
              <a:cs typeface="Times New Roman" pitchFamily="18" charset="0"/>
            </a:rPr>
            <a:t>тг</a:t>
          </a:r>
          <a:r>
            <a:rPr lang="ru-RU" sz="1500" baseline="0" dirty="0">
              <a:solidFill>
                <a:schemeClr val="tx1"/>
              </a:solidFill>
              <a:latin typeface="Times New Roman" pitchFamily="18" charset="0"/>
              <a:cs typeface="Times New Roman" pitchFamily="18" charset="0"/>
            </a:rPr>
            <a:t>.</a:t>
          </a:r>
          <a:endParaRPr lang="ru-RU" sz="1500"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0.53719</cdr:x>
      <cdr:y>0.28</cdr:y>
    </cdr:from>
    <cdr:to>
      <cdr:x>0.8556</cdr:x>
      <cdr:y>0.35562</cdr:y>
    </cdr:to>
    <cdr:sp macro="" textlink="">
      <cdr:nvSpPr>
        <cdr:cNvPr id="3" name="TextBox 2"/>
        <cdr:cNvSpPr txBox="1"/>
      </cdr:nvSpPr>
      <cdr:spPr>
        <a:xfrm xmlns:a="http://schemas.openxmlformats.org/drawingml/2006/main">
          <a:off x="4614688" y="1500198"/>
          <a:ext cx="2735275" cy="405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500" dirty="0" smtClean="0">
              <a:solidFill>
                <a:schemeClr val="tx1"/>
              </a:solidFill>
              <a:latin typeface="Times New Roman" pitchFamily="18" charset="0"/>
              <a:cs typeface="Times New Roman" pitchFamily="18" charset="0"/>
            </a:rPr>
            <a:t>             3,2 млрд. </a:t>
          </a:r>
          <a:r>
            <a:rPr lang="ru-RU" sz="1500" dirty="0" err="1">
              <a:solidFill>
                <a:schemeClr val="tx1"/>
              </a:solidFill>
              <a:latin typeface="Times New Roman" pitchFamily="18" charset="0"/>
              <a:cs typeface="Times New Roman" pitchFamily="18" charset="0"/>
            </a:rPr>
            <a:t>тг</a:t>
          </a:r>
          <a:r>
            <a:rPr lang="ru-RU" sz="1500" dirty="0">
              <a:solidFill>
                <a:schemeClr val="tx1"/>
              </a:solidFill>
              <a:latin typeface="Times New Roman" pitchFamily="18" charset="0"/>
              <a:cs typeface="Times New Roman" pitchFamily="18" charset="0"/>
            </a:rPr>
            <a:t>.</a:t>
          </a:r>
        </a:p>
      </cdr:txBody>
    </cdr:sp>
  </cdr:relSizeAnchor>
  <cdr:relSizeAnchor xmlns:cdr="http://schemas.openxmlformats.org/drawingml/2006/chartDrawing">
    <cdr:from>
      <cdr:x>0.28099</cdr:x>
      <cdr:y>0.45333</cdr:y>
    </cdr:from>
    <cdr:to>
      <cdr:x>0.62065</cdr:x>
      <cdr:y>0.55988</cdr:y>
    </cdr:to>
    <cdr:sp macro="" textlink="">
      <cdr:nvSpPr>
        <cdr:cNvPr id="4" name="TextBox 3"/>
        <cdr:cNvSpPr txBox="1"/>
      </cdr:nvSpPr>
      <cdr:spPr>
        <a:xfrm xmlns:a="http://schemas.openxmlformats.org/drawingml/2006/main">
          <a:off x="2428892" y="2428892"/>
          <a:ext cx="2936020" cy="5708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500" dirty="0" smtClean="0">
              <a:solidFill>
                <a:schemeClr val="tx1"/>
              </a:solidFill>
            </a:rPr>
            <a:t>4,9 млрд. </a:t>
          </a:r>
          <a:r>
            <a:rPr lang="ru-RU" sz="1500" dirty="0" err="1">
              <a:solidFill>
                <a:schemeClr val="tx1"/>
              </a:solidFill>
            </a:rPr>
            <a:t>тг</a:t>
          </a:r>
          <a:r>
            <a:rPr lang="ru-RU" sz="1500" dirty="0">
              <a:solidFill>
                <a:schemeClr val="tx1"/>
              </a:solidFill>
            </a:rPr>
            <a:t>.</a:t>
          </a:r>
        </a:p>
      </cdr:txBody>
    </cdr:sp>
  </cdr:relSizeAnchor>
  <cdr:relSizeAnchor xmlns:cdr="http://schemas.openxmlformats.org/drawingml/2006/chartDrawing">
    <cdr:from>
      <cdr:x>0.18264</cdr:x>
      <cdr:y>0.19494</cdr:y>
    </cdr:from>
    <cdr:to>
      <cdr:x>0.26689</cdr:x>
      <cdr:y>0.22472</cdr:y>
    </cdr:to>
    <cdr:sp macro="" textlink="">
      <cdr:nvSpPr>
        <cdr:cNvPr id="17" name="Минус 16"/>
        <cdr:cNvSpPr/>
      </cdr:nvSpPr>
      <cdr:spPr>
        <a:xfrm xmlns:a="http://schemas.openxmlformats.org/drawingml/2006/main" rot="12806358" flipV="1">
          <a:off x="1578700" y="1044471"/>
          <a:ext cx="728323" cy="159564"/>
        </a:xfrm>
        <a:prstGeom xmlns:a="http://schemas.openxmlformats.org/drawingml/2006/main" prst="mathMinus">
          <a:avLst/>
        </a:prstGeom>
        <a:solidFill xmlns:a="http://schemas.openxmlformats.org/drawingml/2006/main">
          <a:srgbClr val="BBE0E3"/>
        </a:solidFill>
        <a:ln xmlns:a="http://schemas.openxmlformats.org/drawingml/2006/main" w="25400" cap="flat" cmpd="sng" algn="ctr">
          <a:solidFill>
            <a:srgbClr val="BBE0E3">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endParaRPr lang="ru-RU"/>
        </a:p>
      </cdr:txBody>
    </cdr:sp>
  </cdr:relSizeAnchor>
  <cdr:relSizeAnchor xmlns:cdr="http://schemas.openxmlformats.org/drawingml/2006/chartDrawing">
    <cdr:from>
      <cdr:x>0.71104</cdr:x>
      <cdr:y>0.21179</cdr:y>
    </cdr:from>
    <cdr:to>
      <cdr:x>0.79529</cdr:x>
      <cdr:y>0.24157</cdr:y>
    </cdr:to>
    <cdr:sp macro="" textlink="">
      <cdr:nvSpPr>
        <cdr:cNvPr id="18" name="Минус 17"/>
        <cdr:cNvSpPr/>
      </cdr:nvSpPr>
      <cdr:spPr>
        <a:xfrm xmlns:a="http://schemas.openxmlformats.org/drawingml/2006/main" rot="9435325" flipV="1">
          <a:off x="6146196" y="1134721"/>
          <a:ext cx="728323" cy="159564"/>
        </a:xfrm>
        <a:prstGeom xmlns:a="http://schemas.openxmlformats.org/drawingml/2006/main" prst="mathMinus">
          <a:avLst/>
        </a:prstGeom>
        <a:solidFill xmlns:a="http://schemas.openxmlformats.org/drawingml/2006/main">
          <a:srgbClr val="BBE0E3"/>
        </a:solidFill>
        <a:ln xmlns:a="http://schemas.openxmlformats.org/drawingml/2006/main" w="25400" cap="flat" cmpd="sng" algn="ctr">
          <a:solidFill>
            <a:srgbClr val="BBE0E3">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endParaRPr lang="ru-RU"/>
        </a:p>
      </cdr:txBody>
    </cdr:sp>
  </cdr:relSizeAnchor>
  <cdr:relSizeAnchor xmlns:cdr="http://schemas.openxmlformats.org/drawingml/2006/chartDrawing">
    <cdr:from>
      <cdr:x>0.44144</cdr:x>
      <cdr:y>0.57333</cdr:y>
    </cdr:from>
    <cdr:to>
      <cdr:x>0.47887</cdr:x>
      <cdr:y>0.66397</cdr:y>
    </cdr:to>
    <cdr:sp macro="" textlink="">
      <cdr:nvSpPr>
        <cdr:cNvPr id="20" name="Минус 19"/>
        <cdr:cNvSpPr/>
      </cdr:nvSpPr>
      <cdr:spPr>
        <a:xfrm xmlns:a="http://schemas.openxmlformats.org/drawingml/2006/main" rot="16200000" flipV="1">
          <a:off x="3406046" y="3166250"/>
          <a:ext cx="485634" cy="296802"/>
        </a:xfrm>
        <a:prstGeom xmlns:a="http://schemas.openxmlformats.org/drawingml/2006/main" prst="mathMinus">
          <a:avLst>
            <a:gd name="adj1" fmla="val 0"/>
          </a:avLst>
        </a:prstGeom>
        <a:solidFill xmlns:a="http://schemas.openxmlformats.org/drawingml/2006/main">
          <a:srgbClr val="BBE0E3"/>
        </a:solidFill>
        <a:ln xmlns:a="http://schemas.openxmlformats.org/drawingml/2006/main" w="25400" cap="flat" cmpd="sng" algn="ctr">
          <a:solidFill>
            <a:srgbClr val="BBE0E3">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rgbClr val="FFFFFF"/>
              </a:solidFill>
              <a:latin typeface="Arial"/>
            </a:defRPr>
          </a:lvl1pPr>
          <a:lvl2pPr marL="457200" indent="0">
            <a:defRPr sz="1100">
              <a:solidFill>
                <a:srgbClr val="FFFFFF"/>
              </a:solidFill>
              <a:latin typeface="Arial"/>
            </a:defRPr>
          </a:lvl2pPr>
          <a:lvl3pPr marL="914400" indent="0">
            <a:defRPr sz="1100">
              <a:solidFill>
                <a:srgbClr val="FFFFFF"/>
              </a:solidFill>
              <a:latin typeface="Arial"/>
            </a:defRPr>
          </a:lvl3pPr>
          <a:lvl4pPr marL="1371600" indent="0">
            <a:defRPr sz="1100">
              <a:solidFill>
                <a:srgbClr val="FFFFFF"/>
              </a:solidFill>
              <a:latin typeface="Arial"/>
            </a:defRPr>
          </a:lvl4pPr>
          <a:lvl5pPr marL="1828800" indent="0">
            <a:defRPr sz="1100">
              <a:solidFill>
                <a:srgbClr val="FFFFFF"/>
              </a:solidFill>
              <a:latin typeface="Arial"/>
            </a:defRPr>
          </a:lvl5pPr>
          <a:lvl6pPr marL="2286000" indent="0">
            <a:defRPr sz="1100">
              <a:solidFill>
                <a:srgbClr val="FFFFFF"/>
              </a:solidFill>
              <a:latin typeface="Arial"/>
            </a:defRPr>
          </a:lvl6pPr>
          <a:lvl7pPr marL="2743200" indent="0">
            <a:defRPr sz="1100">
              <a:solidFill>
                <a:srgbClr val="FFFFFF"/>
              </a:solidFill>
              <a:latin typeface="Arial"/>
            </a:defRPr>
          </a:lvl7pPr>
          <a:lvl8pPr marL="3200400" indent="0">
            <a:defRPr sz="1100">
              <a:solidFill>
                <a:srgbClr val="FFFFFF"/>
              </a:solidFill>
              <a:latin typeface="Arial"/>
            </a:defRPr>
          </a:lvl8pPr>
          <a:lvl9pPr marL="3657600" indent="0">
            <a:defRPr sz="1100">
              <a:solidFill>
                <a:srgbClr val="FFFFFF"/>
              </a:solidFill>
              <a:latin typeface="Arial"/>
            </a:defRPr>
          </a:lvl9pPr>
        </a:lstStyle>
        <a:p xmlns:a="http://schemas.openxmlformats.org/drawingml/2006/main">
          <a:endParaRPr lang="ru-RU"/>
        </a:p>
      </cdr:txBody>
    </cdr:sp>
  </cdr:relSizeAnchor>
  <cdr:relSizeAnchor xmlns:cdr="http://schemas.openxmlformats.org/drawingml/2006/chartDrawing">
    <cdr:from>
      <cdr:x>0.30908</cdr:x>
      <cdr:y>0.65333</cdr:y>
    </cdr:from>
    <cdr:to>
      <cdr:x>0.63139</cdr:x>
      <cdr:y>0.99999</cdr:y>
    </cdr:to>
    <cdr:sp macro="" textlink="">
      <cdr:nvSpPr>
        <cdr:cNvPr id="19" name="Скругленный прямоугольник 18"/>
        <cdr:cNvSpPr/>
      </cdr:nvSpPr>
      <cdr:spPr>
        <a:xfrm xmlns:a="http://schemas.openxmlformats.org/drawingml/2006/main">
          <a:off x="2655113" y="3500461"/>
          <a:ext cx="2768779" cy="1857352"/>
        </a:xfrm>
        <a:prstGeom xmlns:a="http://schemas.openxmlformats.org/drawingml/2006/main" prst="roundRect">
          <a:avLst/>
        </a:prstGeom>
        <a:solidFill xmlns:a="http://schemas.openxmlformats.org/drawingml/2006/main">
          <a:srgbClr val="FFCCFF"/>
        </a:solidFill>
        <a:ln xmlns:a="http://schemas.openxmlformats.org/drawingml/2006/main" w="9525" cap="flat" cmpd="sng" algn="ctr">
          <a:solidFill>
            <a:srgbClr val="9BBB59">
              <a:shade val="95000"/>
              <a:satMod val="105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pPr algn="l"/>
          <a:r>
            <a:rPr lang="ru-RU" sz="1200" dirty="0" smtClean="0">
              <a:latin typeface="Times New Roman" pitchFamily="18" charset="0"/>
              <a:cs typeface="Times New Roman" pitchFamily="18" charset="0"/>
            </a:rPr>
            <a:t>- покупка зданий (770 млн.)</a:t>
          </a:r>
        </a:p>
        <a:p xmlns:a="http://schemas.openxmlformats.org/drawingml/2006/main">
          <a:pPr algn="l"/>
          <a:r>
            <a:rPr lang="ru-RU" sz="1200" dirty="0" smtClean="0">
              <a:latin typeface="Times New Roman" pitchFamily="18" charset="0"/>
              <a:cs typeface="Times New Roman" pitchFamily="18" charset="0"/>
            </a:rPr>
            <a:t>- создание автоматизированной информационной системы (281 млн.)</a:t>
          </a:r>
        </a:p>
        <a:p xmlns:a="http://schemas.openxmlformats.org/drawingml/2006/main">
          <a:pPr algn="l">
            <a:buFontTx/>
            <a:buChar char="-"/>
          </a:pPr>
          <a:r>
            <a:rPr lang="ru-RU" sz="1200" dirty="0" smtClean="0">
              <a:latin typeface="Times New Roman" pitchFamily="18" charset="0"/>
              <a:cs typeface="Times New Roman" pitchFamily="18" charset="0"/>
            </a:rPr>
            <a:t>текущий  ремонт зданий (78 млн.)</a:t>
          </a:r>
        </a:p>
        <a:p xmlns:a="http://schemas.openxmlformats.org/drawingml/2006/main">
          <a:pPr algn="l">
            <a:buFontTx/>
            <a:buChar char="-"/>
          </a:pPr>
          <a:r>
            <a:rPr lang="ru-RU" sz="1200" dirty="0" smtClean="0">
              <a:latin typeface="Times New Roman" pitchFamily="18" charset="0"/>
              <a:cs typeface="Times New Roman" pitchFamily="18" charset="0"/>
            </a:rPr>
            <a:t> увеличение внештатных сотрудников на 514 ед.</a:t>
          </a:r>
          <a:r>
            <a:rPr lang="en-US" sz="1200" dirty="0" smtClean="0">
              <a:latin typeface="Times New Roman" pitchFamily="18" charset="0"/>
              <a:cs typeface="Times New Roman" pitchFamily="18" charset="0"/>
            </a:rPr>
            <a:t> = 183,9 </a:t>
          </a:r>
          <a:r>
            <a:rPr lang="kk-KZ" sz="1200" dirty="0" smtClean="0">
              <a:latin typeface="Times New Roman" pitchFamily="18" charset="0"/>
              <a:cs typeface="Times New Roman" pitchFamily="18" charset="0"/>
            </a:rPr>
            <a:t> млн</a:t>
          </a:r>
          <a:r>
            <a:rPr lang="ru-RU" sz="1200" dirty="0" smtClean="0">
              <a:latin typeface="Times New Roman" pitchFamily="18" charset="0"/>
              <a:cs typeface="Times New Roman" pitchFamily="18" charset="0"/>
            </a:rPr>
            <a:t>. (общ. 783 ед. = 280,8 млн.)</a:t>
          </a:r>
        </a:p>
      </cdr:txBody>
    </cdr:sp>
  </cdr:relSizeAnchor>
  <cdr:relSizeAnchor xmlns:cdr="http://schemas.openxmlformats.org/drawingml/2006/chartDrawing">
    <cdr:from>
      <cdr:x>0</cdr:x>
      <cdr:y>0.04</cdr:y>
    </cdr:from>
    <cdr:to>
      <cdr:x>0.20661</cdr:x>
      <cdr:y>0.45333</cdr:y>
    </cdr:to>
    <cdr:sp macro="" textlink="">
      <cdr:nvSpPr>
        <cdr:cNvPr id="12" name="Скругленный прямоугольник 11"/>
        <cdr:cNvSpPr/>
      </cdr:nvSpPr>
      <cdr:spPr>
        <a:xfrm xmlns:a="http://schemas.openxmlformats.org/drawingml/2006/main">
          <a:off x="-142876" y="214314"/>
          <a:ext cx="1638338" cy="2214578"/>
        </a:xfrm>
        <a:prstGeom xmlns:a="http://schemas.openxmlformats.org/drawingml/2006/main" prst="roundRect">
          <a:avLst/>
        </a:prstGeom>
        <a:gradFill xmlns:a="http://schemas.openxmlformats.org/drawingml/2006/main"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xmlns:a="http://schemas.openxmlformats.org/drawingml/2006/main" w="9525" cap="flat" cmpd="sng" algn="ctr">
          <a:solidFill>
            <a:srgbClr val="9BBB59">
              <a:shade val="95000"/>
              <a:satMod val="105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l"/>
          <a:r>
            <a:rPr lang="ru-RU" dirty="0" smtClean="0">
              <a:latin typeface="Times New Roman" pitchFamily="18" charset="0"/>
              <a:cs typeface="Times New Roman" pitchFamily="18" charset="0"/>
            </a:rPr>
            <a:t>– обеспечение исполнения судебных актов.</a:t>
          </a:r>
        </a:p>
        <a:p xmlns:a="http://schemas.openxmlformats.org/drawingml/2006/main">
          <a:pPr algn="l"/>
          <a:r>
            <a:rPr lang="ru-RU" dirty="0" smtClean="0">
              <a:latin typeface="Times New Roman" pitchFamily="18" charset="0"/>
              <a:cs typeface="Times New Roman" pitchFamily="18" charset="0"/>
            </a:rPr>
            <a:t>– оценка, хранение и реализация конфискованного и арестованного имущества  </a:t>
          </a:r>
        </a:p>
        <a:p xmlns:a="http://schemas.openxmlformats.org/drawingml/2006/main">
          <a:pPr algn="l"/>
          <a:r>
            <a:rPr lang="ru-RU" dirty="0" smtClean="0">
              <a:latin typeface="Times New Roman" pitchFamily="18" charset="0"/>
              <a:cs typeface="Times New Roman" pitchFamily="18" charset="0"/>
            </a:rPr>
            <a:t>– развитие и модернизация информационной системы. </a:t>
          </a:r>
        </a:p>
      </cdr:txBody>
    </cdr:sp>
  </cdr:relSizeAnchor>
  <cdr:relSizeAnchor xmlns:cdr="http://schemas.openxmlformats.org/drawingml/2006/chartDrawing">
    <cdr:from>
      <cdr:x>0.78378</cdr:x>
      <cdr:y>0.02667</cdr:y>
    </cdr:from>
    <cdr:to>
      <cdr:x>0.9904</cdr:x>
      <cdr:y>0.49334</cdr:y>
    </cdr:to>
    <cdr:sp macro="" textlink="">
      <cdr:nvSpPr>
        <cdr:cNvPr id="16" name="Скругленный прямоугольник 15"/>
        <cdr:cNvSpPr/>
      </cdr:nvSpPr>
      <cdr:spPr>
        <a:xfrm xmlns:a="http://schemas.openxmlformats.org/drawingml/2006/main">
          <a:off x="6215106" y="142876"/>
          <a:ext cx="1638417" cy="2500347"/>
        </a:xfrm>
        <a:prstGeom xmlns:a="http://schemas.openxmlformats.org/drawingml/2006/main" prst="roundRect">
          <a:avLst/>
        </a:prstGeom>
        <a:gradFill xmlns:a="http://schemas.openxmlformats.org/drawingml/2006/main"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xmlns:a="http://schemas.openxmlformats.org/drawingml/2006/main" w="9525" cap="flat" cmpd="sng" algn="ctr">
          <a:solidFill>
            <a:srgbClr val="9BBB59">
              <a:shade val="95000"/>
              <a:satMod val="105000"/>
            </a:srgbClr>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pPr algn="l"/>
          <a:r>
            <a:rPr lang="ru-RU" dirty="0" smtClean="0">
              <a:latin typeface="Times New Roman" pitchFamily="18" charset="0"/>
              <a:cs typeface="Times New Roman" pitchFamily="18" charset="0"/>
            </a:rPr>
            <a:t>– покупка автотранспорта</a:t>
          </a:r>
        </a:p>
        <a:p xmlns:a="http://schemas.openxmlformats.org/drawingml/2006/main">
          <a:pPr algn="l"/>
          <a:r>
            <a:rPr lang="ru-RU" dirty="0" smtClean="0">
              <a:latin typeface="Times New Roman" pitchFamily="18" charset="0"/>
              <a:cs typeface="Times New Roman" pitchFamily="18" charset="0"/>
            </a:rPr>
            <a:t>– сопровождение информационной системы АСУКИП </a:t>
          </a:r>
        </a:p>
        <a:p xmlns:a="http://schemas.openxmlformats.org/drawingml/2006/main">
          <a:pPr algn="l"/>
          <a:r>
            <a:rPr lang="ru-RU" dirty="0" smtClean="0">
              <a:latin typeface="Times New Roman" pitchFamily="18" charset="0"/>
              <a:cs typeface="Times New Roman" pitchFamily="18" charset="0"/>
            </a:rPr>
            <a:t>– проведение текущего ремонта </a:t>
          </a:r>
        </a:p>
        <a:p xmlns:a="http://schemas.openxmlformats.org/drawingml/2006/main">
          <a:pPr algn="l"/>
          <a:r>
            <a:rPr lang="ru-RU" dirty="0" smtClean="0">
              <a:latin typeface="Times New Roman" pitchFamily="18" charset="0"/>
              <a:cs typeface="Times New Roman" pitchFamily="18" charset="0"/>
            </a:rPr>
            <a:t>– приобретение оргтехники.</a:t>
          </a:r>
        </a:p>
        <a:p xmlns:a="http://schemas.openxmlformats.org/drawingml/2006/main">
          <a:pPr algn="l"/>
          <a:r>
            <a:rPr lang="ru-RU" dirty="0" smtClean="0">
              <a:latin typeface="Times New Roman" pitchFamily="18" charset="0"/>
              <a:cs typeface="Times New Roman" pitchFamily="18" charset="0"/>
            </a:rPr>
            <a:t> </a:t>
          </a:r>
        </a:p>
        <a:p xmlns:a="http://schemas.openxmlformats.org/drawingml/2006/main">
          <a:pPr algn="l"/>
          <a:endParaRPr lang="ru-RU" dirty="0">
            <a:latin typeface="Times New Roman" pitchFamily="18" charset="0"/>
            <a:cs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0.72072</cdr:x>
      <cdr:y>0.11364</cdr:y>
    </cdr:from>
    <cdr:to>
      <cdr:x>1</cdr:x>
      <cdr:y>0.83704</cdr:y>
    </cdr:to>
    <cdr:sp macro="" textlink="">
      <cdr:nvSpPr>
        <cdr:cNvPr id="2" name="Скругленный прямоугольник 1"/>
        <cdr:cNvSpPr/>
      </cdr:nvSpPr>
      <cdr:spPr>
        <a:xfrm xmlns:a="http://schemas.openxmlformats.org/drawingml/2006/main">
          <a:off x="5715040" y="357201"/>
          <a:ext cx="2214578" cy="2273843"/>
        </a:xfrm>
        <a:prstGeom xmlns:a="http://schemas.openxmlformats.org/drawingml/2006/main" prst="roundRect">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vertOverflow="clip" rtlCol="0" anchor="ctr"/>
        <a:lstStyle xmlns:a="http://schemas.openxmlformats.org/drawingml/2006/main"/>
        <a:p xmlns:a="http://schemas.openxmlformats.org/drawingml/2006/main">
          <a:pPr algn="just"/>
          <a:r>
            <a:rPr lang="kk-KZ" sz="1200" dirty="0" smtClean="0">
              <a:solidFill>
                <a:schemeClr val="tx1"/>
              </a:solidFill>
              <a:latin typeface="Times New Roman" pitchFamily="18" charset="0"/>
              <a:cs typeface="Times New Roman" pitchFamily="18" charset="0"/>
            </a:rPr>
            <a:t>По состоянию на 2012 года на балансе территориальных подразделений  находится 26 зданий и помещений, из них: 4 здания Департаментов, 22 помещения тер.отделов.</a:t>
          </a:r>
          <a:endParaRPr lang="ru-RU" sz="1200" dirty="0"/>
        </a:p>
      </cdr:txBody>
    </cdr:sp>
  </cdr:relSizeAnchor>
  <cdr:relSizeAnchor xmlns:cdr="http://schemas.openxmlformats.org/drawingml/2006/chartDrawing">
    <cdr:from>
      <cdr:x>0.03846</cdr:x>
      <cdr:y>0.77273</cdr:y>
    </cdr:from>
    <cdr:to>
      <cdr:x>1</cdr:x>
      <cdr:y>0.84091</cdr:y>
    </cdr:to>
    <cdr:sp macro="" textlink="">
      <cdr:nvSpPr>
        <cdr:cNvPr id="3" name="TextBox 1"/>
        <cdr:cNvSpPr txBox="1"/>
      </cdr:nvSpPr>
      <cdr:spPr>
        <a:xfrm xmlns:a="http://schemas.openxmlformats.org/drawingml/2006/main">
          <a:off x="214314" y="2428892"/>
          <a:ext cx="5357850" cy="214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Times New Roman" pitchFamily="18" charset="0"/>
              <a:cs typeface="Times New Roman" pitchFamily="18" charset="0"/>
            </a:rPr>
            <a:t> </a:t>
          </a:r>
          <a:r>
            <a:rPr lang="en-US" sz="1000" b="1" dirty="0" smtClean="0">
              <a:latin typeface="Times New Roman" pitchFamily="18" charset="0"/>
              <a:cs typeface="Times New Roman" pitchFamily="18" charset="0"/>
            </a:rPr>
            <a:t>                       2010                           2011	     2012         </a:t>
          </a:r>
          <a:r>
            <a:rPr lang="ru-RU" sz="1000" b="1" dirty="0" smtClean="0">
              <a:latin typeface="Times New Roman" pitchFamily="18" charset="0"/>
              <a:cs typeface="Times New Roman" pitchFamily="18" charset="0"/>
            </a:rPr>
            <a:t>Дополнительная потребность</a:t>
          </a:r>
          <a:endParaRPr lang="ru-RU" sz="1000" b="1"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5024" cy="497126"/>
          </a:xfrm>
          <a:prstGeom prst="rect">
            <a:avLst/>
          </a:prstGeom>
          <a:noFill/>
          <a:ln w="9525">
            <a:noFill/>
            <a:miter lim="800000"/>
            <a:headEnd/>
            <a:tailEnd/>
          </a:ln>
        </p:spPr>
        <p:txBody>
          <a:bodyPr vert="horz" wrap="square" lIns="95516" tIns="47758" rIns="95516" bIns="47758" numCol="1" anchor="t" anchorCtr="0" compatLnSpc="1">
            <a:prstTxWarp prst="textNoShape">
              <a:avLst/>
            </a:prstTxWarp>
          </a:bodyPr>
          <a:lstStyle>
            <a:lvl1pPr eaLnBrk="1" hangingPunct="1">
              <a:defRPr kumimoji="1" sz="1400">
                <a:latin typeface="Times New Roman" charset="0"/>
                <a:cs typeface="+mn-cs"/>
              </a:defRPr>
            </a:lvl1pPr>
          </a:lstStyle>
          <a:p>
            <a:pPr>
              <a:defRPr/>
            </a:pPr>
            <a:endParaRPr lang="ru-RU"/>
          </a:p>
        </p:txBody>
      </p:sp>
      <p:sp>
        <p:nvSpPr>
          <p:cNvPr id="19459" name="Rectangle 3"/>
          <p:cNvSpPr>
            <a:spLocks noGrp="1" noChangeArrowheads="1"/>
          </p:cNvSpPr>
          <p:nvPr>
            <p:ph type="dt" sz="quarter" idx="1"/>
          </p:nvPr>
        </p:nvSpPr>
        <p:spPr bwMode="auto">
          <a:xfrm>
            <a:off x="3849476" y="0"/>
            <a:ext cx="2945024" cy="497126"/>
          </a:xfrm>
          <a:prstGeom prst="rect">
            <a:avLst/>
          </a:prstGeom>
          <a:noFill/>
          <a:ln w="9525">
            <a:noFill/>
            <a:miter lim="800000"/>
            <a:headEnd/>
            <a:tailEnd/>
          </a:ln>
        </p:spPr>
        <p:txBody>
          <a:bodyPr vert="horz" wrap="square" lIns="95516" tIns="47758" rIns="95516" bIns="47758" numCol="1" anchor="t" anchorCtr="0" compatLnSpc="1">
            <a:prstTxWarp prst="textNoShape">
              <a:avLst/>
            </a:prstTxWarp>
          </a:bodyPr>
          <a:lstStyle>
            <a:lvl1pPr algn="r" eaLnBrk="1" hangingPunct="1">
              <a:defRPr kumimoji="1" sz="1400">
                <a:latin typeface="Times New Roman" charset="0"/>
                <a:cs typeface="+mn-cs"/>
              </a:defRPr>
            </a:lvl1pPr>
          </a:lstStyle>
          <a:p>
            <a:pPr>
              <a:defRPr/>
            </a:pPr>
            <a:endParaRPr lang="ru-RU"/>
          </a:p>
        </p:txBody>
      </p:sp>
      <p:sp>
        <p:nvSpPr>
          <p:cNvPr id="19460" name="Rectangle 4"/>
          <p:cNvSpPr>
            <a:spLocks noGrp="1" noChangeArrowheads="1"/>
          </p:cNvSpPr>
          <p:nvPr>
            <p:ph type="ftr" sz="quarter" idx="2"/>
          </p:nvPr>
        </p:nvSpPr>
        <p:spPr bwMode="auto">
          <a:xfrm>
            <a:off x="0" y="9434274"/>
            <a:ext cx="2945024" cy="497126"/>
          </a:xfrm>
          <a:prstGeom prst="rect">
            <a:avLst/>
          </a:prstGeom>
          <a:noFill/>
          <a:ln w="9525">
            <a:noFill/>
            <a:miter lim="800000"/>
            <a:headEnd/>
            <a:tailEnd/>
          </a:ln>
        </p:spPr>
        <p:txBody>
          <a:bodyPr vert="horz" wrap="square" lIns="95516" tIns="47758" rIns="95516" bIns="47758" numCol="1" anchor="b" anchorCtr="0" compatLnSpc="1">
            <a:prstTxWarp prst="textNoShape">
              <a:avLst/>
            </a:prstTxWarp>
          </a:bodyPr>
          <a:lstStyle>
            <a:lvl1pPr eaLnBrk="1" hangingPunct="1">
              <a:defRPr kumimoji="1" sz="1400">
                <a:latin typeface="Times New Roman" charset="0"/>
                <a:cs typeface="+mn-cs"/>
              </a:defRPr>
            </a:lvl1pPr>
          </a:lstStyle>
          <a:p>
            <a:pPr>
              <a:defRPr/>
            </a:pPr>
            <a:endParaRPr lang="ru-RU"/>
          </a:p>
        </p:txBody>
      </p:sp>
      <p:sp>
        <p:nvSpPr>
          <p:cNvPr id="19461" name="Rectangle 5"/>
          <p:cNvSpPr>
            <a:spLocks noGrp="1" noChangeArrowheads="1"/>
          </p:cNvSpPr>
          <p:nvPr>
            <p:ph type="sldNum" sz="quarter" idx="3"/>
          </p:nvPr>
        </p:nvSpPr>
        <p:spPr bwMode="auto">
          <a:xfrm>
            <a:off x="3849476" y="9434274"/>
            <a:ext cx="2945024" cy="497126"/>
          </a:xfrm>
          <a:prstGeom prst="rect">
            <a:avLst/>
          </a:prstGeom>
          <a:noFill/>
          <a:ln w="9525">
            <a:noFill/>
            <a:miter lim="800000"/>
            <a:headEnd/>
            <a:tailEnd/>
          </a:ln>
        </p:spPr>
        <p:txBody>
          <a:bodyPr vert="horz" wrap="square" lIns="95516" tIns="47758" rIns="95516" bIns="47758" numCol="1" anchor="b" anchorCtr="0" compatLnSpc="1">
            <a:prstTxWarp prst="textNoShape">
              <a:avLst/>
            </a:prstTxWarp>
          </a:bodyPr>
          <a:lstStyle>
            <a:lvl1pPr algn="r" eaLnBrk="1" hangingPunct="1">
              <a:defRPr kumimoji="1" sz="1400">
                <a:latin typeface="Times New Roman" charset="0"/>
                <a:cs typeface="+mn-cs"/>
              </a:defRPr>
            </a:lvl1pPr>
          </a:lstStyle>
          <a:p>
            <a:pPr>
              <a:defRPr/>
            </a:pPr>
            <a:fld id="{2A6D6621-2D5D-4579-913B-629E03188DE6}"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0"/>
            <a:ext cx="2945024" cy="497126"/>
          </a:xfrm>
          <a:prstGeom prst="rect">
            <a:avLst/>
          </a:prstGeom>
          <a:noFill/>
          <a:ln w="9525">
            <a:noFill/>
            <a:miter lim="800000"/>
            <a:headEnd/>
            <a:tailEnd/>
          </a:ln>
        </p:spPr>
        <p:txBody>
          <a:bodyPr vert="horz" wrap="square" lIns="95516" tIns="47758" rIns="95516" bIns="47758" numCol="1" anchor="t" anchorCtr="0" compatLnSpc="1">
            <a:prstTxWarp prst="textNoShape">
              <a:avLst/>
            </a:prstTxWarp>
          </a:bodyPr>
          <a:lstStyle>
            <a:lvl1pPr eaLnBrk="1" hangingPunct="1">
              <a:defRPr kumimoji="1" sz="1400">
                <a:latin typeface="Times New Roman" charset="0"/>
                <a:cs typeface="+mn-cs"/>
              </a:defRPr>
            </a:lvl1pPr>
          </a:lstStyle>
          <a:p>
            <a:pPr>
              <a:defRPr/>
            </a:pPr>
            <a:endParaRPr lang="ru-RU"/>
          </a:p>
        </p:txBody>
      </p:sp>
      <p:sp>
        <p:nvSpPr>
          <p:cNvPr id="18435" name="Rectangle 1027"/>
          <p:cNvSpPr>
            <a:spLocks noGrp="1" noChangeArrowheads="1"/>
          </p:cNvSpPr>
          <p:nvPr>
            <p:ph type="dt" idx="1"/>
          </p:nvPr>
        </p:nvSpPr>
        <p:spPr bwMode="auto">
          <a:xfrm>
            <a:off x="3849476" y="0"/>
            <a:ext cx="2945024" cy="497126"/>
          </a:xfrm>
          <a:prstGeom prst="rect">
            <a:avLst/>
          </a:prstGeom>
          <a:noFill/>
          <a:ln w="9525">
            <a:noFill/>
            <a:miter lim="800000"/>
            <a:headEnd/>
            <a:tailEnd/>
          </a:ln>
        </p:spPr>
        <p:txBody>
          <a:bodyPr vert="horz" wrap="square" lIns="95516" tIns="47758" rIns="95516" bIns="47758" numCol="1" anchor="t" anchorCtr="0" compatLnSpc="1">
            <a:prstTxWarp prst="textNoShape">
              <a:avLst/>
            </a:prstTxWarp>
          </a:bodyPr>
          <a:lstStyle>
            <a:lvl1pPr algn="r" eaLnBrk="1" hangingPunct="1">
              <a:defRPr kumimoji="1" sz="1400">
                <a:latin typeface="Times New Roman" charset="0"/>
                <a:cs typeface="+mn-cs"/>
              </a:defRPr>
            </a:lvl1pPr>
          </a:lstStyle>
          <a:p>
            <a:pPr>
              <a:defRPr/>
            </a:pPr>
            <a:endParaRPr lang="ru-RU"/>
          </a:p>
        </p:txBody>
      </p:sp>
      <p:sp>
        <p:nvSpPr>
          <p:cNvPr id="11268" name="Rectangle 1028"/>
          <p:cNvSpPr>
            <a:spLocks noGrp="1" noRot="1" noChangeAspect="1" noChangeArrowheads="1" noTextEdit="1"/>
          </p:cNvSpPr>
          <p:nvPr>
            <p:ph type="sldImg" idx="2"/>
          </p:nvPr>
        </p:nvSpPr>
        <p:spPr bwMode="auto">
          <a:xfrm>
            <a:off x="708025" y="744538"/>
            <a:ext cx="5378450" cy="3724275"/>
          </a:xfrm>
          <a:prstGeom prst="rect">
            <a:avLst/>
          </a:prstGeom>
          <a:noFill/>
          <a:ln w="9525">
            <a:solidFill>
              <a:srgbClr val="000000"/>
            </a:solidFill>
            <a:miter lim="800000"/>
            <a:headEnd/>
            <a:tailEnd/>
          </a:ln>
        </p:spPr>
      </p:sp>
      <p:sp>
        <p:nvSpPr>
          <p:cNvPr id="18437" name="Rectangle 1029"/>
          <p:cNvSpPr>
            <a:spLocks noGrp="1" noChangeArrowheads="1"/>
          </p:cNvSpPr>
          <p:nvPr>
            <p:ph type="body" sz="quarter" idx="3"/>
          </p:nvPr>
        </p:nvSpPr>
        <p:spPr bwMode="auto">
          <a:xfrm>
            <a:off x="906039" y="4717137"/>
            <a:ext cx="4982422" cy="4469368"/>
          </a:xfrm>
          <a:prstGeom prst="rect">
            <a:avLst/>
          </a:prstGeom>
          <a:noFill/>
          <a:ln w="9525">
            <a:noFill/>
            <a:miter lim="800000"/>
            <a:headEnd/>
            <a:tailEnd/>
          </a:ln>
        </p:spPr>
        <p:txBody>
          <a:bodyPr vert="horz" wrap="square" lIns="95516" tIns="47758" rIns="95516" bIns="4775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8438" name="Rectangle 1030"/>
          <p:cNvSpPr>
            <a:spLocks noGrp="1" noChangeArrowheads="1"/>
          </p:cNvSpPr>
          <p:nvPr>
            <p:ph type="ftr" sz="quarter" idx="4"/>
          </p:nvPr>
        </p:nvSpPr>
        <p:spPr bwMode="auto">
          <a:xfrm>
            <a:off x="0" y="9434274"/>
            <a:ext cx="2945024" cy="497126"/>
          </a:xfrm>
          <a:prstGeom prst="rect">
            <a:avLst/>
          </a:prstGeom>
          <a:noFill/>
          <a:ln w="9525">
            <a:noFill/>
            <a:miter lim="800000"/>
            <a:headEnd/>
            <a:tailEnd/>
          </a:ln>
        </p:spPr>
        <p:txBody>
          <a:bodyPr vert="horz" wrap="square" lIns="95516" tIns="47758" rIns="95516" bIns="47758" numCol="1" anchor="b" anchorCtr="0" compatLnSpc="1">
            <a:prstTxWarp prst="textNoShape">
              <a:avLst/>
            </a:prstTxWarp>
          </a:bodyPr>
          <a:lstStyle>
            <a:lvl1pPr eaLnBrk="1" hangingPunct="1">
              <a:defRPr kumimoji="1" sz="1400">
                <a:latin typeface="Times New Roman" charset="0"/>
                <a:cs typeface="+mn-cs"/>
              </a:defRPr>
            </a:lvl1pPr>
          </a:lstStyle>
          <a:p>
            <a:pPr>
              <a:defRPr/>
            </a:pPr>
            <a:endParaRPr lang="ru-RU"/>
          </a:p>
        </p:txBody>
      </p:sp>
      <p:sp>
        <p:nvSpPr>
          <p:cNvPr id="18439" name="Rectangle 1031"/>
          <p:cNvSpPr>
            <a:spLocks noGrp="1" noChangeArrowheads="1"/>
          </p:cNvSpPr>
          <p:nvPr>
            <p:ph type="sldNum" sz="quarter" idx="5"/>
          </p:nvPr>
        </p:nvSpPr>
        <p:spPr bwMode="auto">
          <a:xfrm>
            <a:off x="3849476" y="9434274"/>
            <a:ext cx="2945024" cy="497126"/>
          </a:xfrm>
          <a:prstGeom prst="rect">
            <a:avLst/>
          </a:prstGeom>
          <a:noFill/>
          <a:ln w="9525">
            <a:noFill/>
            <a:miter lim="800000"/>
            <a:headEnd/>
            <a:tailEnd/>
          </a:ln>
        </p:spPr>
        <p:txBody>
          <a:bodyPr vert="horz" wrap="square" lIns="95516" tIns="47758" rIns="95516" bIns="47758" numCol="1" anchor="b" anchorCtr="0" compatLnSpc="1">
            <a:prstTxWarp prst="textNoShape">
              <a:avLst/>
            </a:prstTxWarp>
          </a:bodyPr>
          <a:lstStyle>
            <a:lvl1pPr algn="r" eaLnBrk="1" hangingPunct="1">
              <a:defRPr kumimoji="1" sz="1400">
                <a:latin typeface="Times New Roman" charset="0"/>
                <a:cs typeface="+mn-cs"/>
              </a:defRPr>
            </a:lvl1pPr>
          </a:lstStyle>
          <a:p>
            <a:pPr>
              <a:defRPr/>
            </a:pPr>
            <a:fld id="{D3A3E3B2-CE3A-44C6-AD13-35BC035F0E5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p:spPr>
        <p:txBody>
          <a:bodyPr/>
          <a:lstStyle/>
          <a:p>
            <a:fld id="{8181CA44-0F5E-40AA-8C0B-4118260D9216}" type="slidenum">
              <a:rPr lang="ru-RU" smtClean="0">
                <a:latin typeface="Times New Roman" pitchFamily="18" charset="0"/>
                <a:cs typeface="Arial" charset="0"/>
              </a:rPr>
              <a:pPr/>
              <a:t>1</a:t>
            </a:fld>
            <a:endParaRPr lang="ru-RU" smtClean="0">
              <a:latin typeface="Times New Roman" pitchFamily="18" charset="0"/>
              <a:cs typeface="Arial" charset="0"/>
            </a:endParaRPr>
          </a:p>
        </p:txBody>
      </p:sp>
      <p:sp>
        <p:nvSpPr>
          <p:cNvPr id="12291" name="Rectangle 1026"/>
          <p:cNvSpPr>
            <a:spLocks noGrp="1" noRot="1" noChangeAspect="1" noChangeArrowheads="1" noTextEdit="1"/>
          </p:cNvSpPr>
          <p:nvPr>
            <p:ph type="sldImg"/>
          </p:nvPr>
        </p:nvSpPr>
        <p:spPr>
          <a:ln/>
        </p:spPr>
      </p:sp>
      <p:sp>
        <p:nvSpPr>
          <p:cNvPr id="12292" name="Rectangle 1027"/>
          <p:cNvSpPr>
            <a:spLocks noGrp="1" noChangeArrowheads="1"/>
          </p:cNvSpPr>
          <p:nvPr>
            <p:ph type="body" idx="1"/>
          </p:nvPr>
        </p:nvSpPr>
        <p:spPr>
          <a:noFill/>
          <a:ln/>
        </p:spPr>
        <p:txBody>
          <a:bodyPr/>
          <a:lstStyle/>
          <a:p>
            <a:endParaRPr lang="ru-RU"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E749B5-C3CF-43B1-86C8-03BCEBE4AF8A}" type="slidenum">
              <a:rPr lang="ru-RU" smtClean="0"/>
              <a:pPr>
                <a:defRPr/>
              </a:pPr>
              <a:t>10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15363" name="Заметки 2"/>
          <p:cNvSpPr>
            <a:spLocks noGrp="1"/>
          </p:cNvSpPr>
          <p:nvPr>
            <p:ph type="body" idx="1"/>
          </p:nvPr>
        </p:nvSpPr>
        <p:spPr>
          <a:noFill/>
          <a:ln/>
        </p:spPr>
        <p:txBody>
          <a:bodyPr/>
          <a:lstStyle/>
          <a:p>
            <a:endParaRPr lang="ru-RU" smtClean="0">
              <a:latin typeface="Times New Roman" pitchFamily="18" charset="0"/>
            </a:endParaRPr>
          </a:p>
        </p:txBody>
      </p:sp>
      <p:sp>
        <p:nvSpPr>
          <p:cNvPr id="4" name="Номер слайда 3"/>
          <p:cNvSpPr>
            <a:spLocks noGrp="1"/>
          </p:cNvSpPr>
          <p:nvPr>
            <p:ph type="sldNum" sz="quarter" idx="5"/>
          </p:nvPr>
        </p:nvSpPr>
        <p:spPr/>
        <p:txBody>
          <a:bodyPr/>
          <a:lstStyle/>
          <a:p>
            <a:pPr>
              <a:defRPr/>
            </a:pPr>
            <a:fld id="{86785B18-30D0-4897-A2A1-06B116DB61B0}" type="slidenum">
              <a:rPr lang="ru-RU" smtClean="0"/>
              <a:pPr>
                <a:defRPr/>
              </a:pPr>
              <a:t>17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a:ln/>
        </p:spPr>
      </p:sp>
      <p:sp>
        <p:nvSpPr>
          <p:cNvPr id="14339" name="Заметки 2"/>
          <p:cNvSpPr>
            <a:spLocks noGrp="1"/>
          </p:cNvSpPr>
          <p:nvPr>
            <p:ph type="body" idx="1"/>
          </p:nvPr>
        </p:nvSpPr>
        <p:spPr>
          <a:noFill/>
          <a:ln/>
        </p:spPr>
        <p:txBody>
          <a:bodyPr/>
          <a:lstStyle/>
          <a:p>
            <a:endParaRPr lang="ru-RU" smtClean="0">
              <a:latin typeface="Times New Roman" pitchFamily="18" charset="0"/>
            </a:endParaRPr>
          </a:p>
        </p:txBody>
      </p:sp>
      <p:sp>
        <p:nvSpPr>
          <p:cNvPr id="4" name="Номер слайда 3"/>
          <p:cNvSpPr>
            <a:spLocks noGrp="1"/>
          </p:cNvSpPr>
          <p:nvPr>
            <p:ph type="sldNum" sz="quarter" idx="5"/>
          </p:nvPr>
        </p:nvSpPr>
        <p:spPr/>
        <p:txBody>
          <a:bodyPr/>
          <a:lstStyle/>
          <a:p>
            <a:pPr>
              <a:defRPr/>
            </a:pPr>
            <a:fld id="{EE04B891-B36D-46CD-B25D-07A2DA5CDB51}" type="slidenum">
              <a:rPr lang="ru-RU" smtClean="0"/>
              <a:pPr>
                <a:defRPr/>
              </a:pPr>
              <a:t>18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a:ln/>
        </p:spPr>
      </p:sp>
      <p:sp>
        <p:nvSpPr>
          <p:cNvPr id="16387" name="Заметки 2"/>
          <p:cNvSpPr>
            <a:spLocks noGrp="1"/>
          </p:cNvSpPr>
          <p:nvPr>
            <p:ph type="body" idx="1"/>
          </p:nvPr>
        </p:nvSpPr>
        <p:spPr>
          <a:noFill/>
          <a:ln/>
        </p:spPr>
        <p:txBody>
          <a:bodyPr/>
          <a:lstStyle/>
          <a:p>
            <a:endParaRPr lang="ru-RU" smtClean="0">
              <a:latin typeface="Times New Roman" pitchFamily="18" charset="0"/>
            </a:endParaRPr>
          </a:p>
        </p:txBody>
      </p:sp>
      <p:sp>
        <p:nvSpPr>
          <p:cNvPr id="4" name="Номер слайда 3"/>
          <p:cNvSpPr>
            <a:spLocks noGrp="1"/>
          </p:cNvSpPr>
          <p:nvPr>
            <p:ph type="sldNum" sz="quarter" idx="5"/>
          </p:nvPr>
        </p:nvSpPr>
        <p:spPr/>
        <p:txBody>
          <a:bodyPr/>
          <a:lstStyle/>
          <a:p>
            <a:pPr>
              <a:defRPr/>
            </a:pPr>
            <a:fld id="{98F9D64E-05AE-4B81-99F1-E849846089FA}" type="slidenum">
              <a:rPr lang="ru-RU" smtClean="0"/>
              <a:pPr>
                <a:defRPr/>
              </a:pPr>
              <a:t>19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ln/>
        </p:spPr>
        <p:txBody>
          <a:bodyPr/>
          <a:lstStyle/>
          <a:p>
            <a:endParaRPr lang="ru-RU" smtClean="0">
              <a:latin typeface="Times New Roman" pitchFamily="18" charset="0"/>
            </a:endParaRPr>
          </a:p>
        </p:txBody>
      </p:sp>
      <p:sp>
        <p:nvSpPr>
          <p:cNvPr id="4" name="Номер слайда 3"/>
          <p:cNvSpPr>
            <a:spLocks noGrp="1"/>
          </p:cNvSpPr>
          <p:nvPr>
            <p:ph type="sldNum" sz="quarter" idx="5"/>
          </p:nvPr>
        </p:nvSpPr>
        <p:spPr/>
        <p:txBody>
          <a:bodyPr/>
          <a:lstStyle/>
          <a:p>
            <a:pPr>
              <a:defRPr/>
            </a:pPr>
            <a:fld id="{7FF08116-2DD9-4EAC-98A4-D04ABCBC7C90}" type="slidenum">
              <a:rPr lang="ru-RU" smtClean="0"/>
              <a:pPr>
                <a:defRPr/>
              </a:pPr>
              <a:t>20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a:ln/>
        </p:spPr>
      </p:sp>
      <p:sp>
        <p:nvSpPr>
          <p:cNvPr id="18435" name="Заметки 2"/>
          <p:cNvSpPr>
            <a:spLocks noGrp="1"/>
          </p:cNvSpPr>
          <p:nvPr>
            <p:ph type="body" idx="1"/>
          </p:nvPr>
        </p:nvSpPr>
        <p:spPr>
          <a:noFill/>
          <a:ln/>
        </p:spPr>
        <p:txBody>
          <a:bodyPr/>
          <a:lstStyle/>
          <a:p>
            <a:endParaRPr lang="ru-RU" smtClean="0">
              <a:latin typeface="Times New Roman" pitchFamily="18" charset="0"/>
            </a:endParaRPr>
          </a:p>
        </p:txBody>
      </p:sp>
      <p:sp>
        <p:nvSpPr>
          <p:cNvPr id="4" name="Номер слайда 3"/>
          <p:cNvSpPr>
            <a:spLocks noGrp="1"/>
          </p:cNvSpPr>
          <p:nvPr>
            <p:ph type="sldNum" sz="quarter" idx="5"/>
          </p:nvPr>
        </p:nvSpPr>
        <p:spPr/>
        <p:txBody>
          <a:bodyPr/>
          <a:lstStyle/>
          <a:p>
            <a:pPr>
              <a:defRPr/>
            </a:pPr>
            <a:fld id="{C5659634-08B6-4690-9564-BBAA113FC3E1}" type="slidenum">
              <a:rPr lang="ru-RU" smtClean="0"/>
              <a:pPr>
                <a:defRPr/>
              </a:pPr>
              <a:t>21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p:spPr>
        <p:txBody>
          <a:bodyPr/>
          <a:lstStyle/>
          <a:p>
            <a:endParaRPr lang="ru-RU" smtClean="0">
              <a:latin typeface="Times New Roman" pitchFamily="18" charset="0"/>
            </a:endParaRPr>
          </a:p>
        </p:txBody>
      </p:sp>
      <p:sp>
        <p:nvSpPr>
          <p:cNvPr id="4" name="Номер слайда 3"/>
          <p:cNvSpPr>
            <a:spLocks noGrp="1"/>
          </p:cNvSpPr>
          <p:nvPr>
            <p:ph type="sldNum" sz="quarter" idx="5"/>
          </p:nvPr>
        </p:nvSpPr>
        <p:spPr/>
        <p:txBody>
          <a:bodyPr/>
          <a:lstStyle/>
          <a:p>
            <a:pPr>
              <a:defRPr/>
            </a:pPr>
            <a:fld id="{E0F24D12-9E65-4B1B-906A-046B5F565113}" type="slidenum">
              <a:rPr lang="ru-RU" smtClean="0"/>
              <a:pPr>
                <a:defRPr/>
              </a:pPr>
              <a:t>31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5"/>
          <p:cNvGrpSpPr>
            <a:grpSpLocks/>
          </p:cNvGrpSpPr>
          <p:nvPr/>
        </p:nvGrpSpPr>
        <p:grpSpPr bwMode="auto">
          <a:xfrm>
            <a:off x="0" y="0"/>
            <a:ext cx="1687513" cy="6878638"/>
            <a:chOff x="0" y="-6"/>
            <a:chExt cx="981" cy="4333"/>
          </a:xfrm>
        </p:grpSpPr>
        <p:sp>
          <p:nvSpPr>
            <p:cNvPr id="5" name="Rectangle 6"/>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6" name="Rectangle 7"/>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7" name="Rectangle 8"/>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8" name="Rectangle 9"/>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9" name="Freeform 10"/>
            <p:cNvSpPr>
              <a:spLocks/>
            </p:cNvSpPr>
            <p:nvPr/>
          </p:nvSpPr>
          <p:spPr bwMode="auto">
            <a:xfrm>
              <a:off x="222" y="2636"/>
              <a:ext cx="341"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0" name="Freeform 11"/>
            <p:cNvSpPr>
              <a:spLocks/>
            </p:cNvSpPr>
            <p:nvPr/>
          </p:nvSpPr>
          <p:spPr bwMode="auto">
            <a:xfrm>
              <a:off x="222" y="2908"/>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1" name="Freeform 12"/>
            <p:cNvSpPr>
              <a:spLocks/>
            </p:cNvSpPr>
            <p:nvPr/>
          </p:nvSpPr>
          <p:spPr bwMode="auto">
            <a:xfrm>
              <a:off x="222" y="3165"/>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2" name="Freeform 13"/>
            <p:cNvSpPr>
              <a:spLocks/>
            </p:cNvSpPr>
            <p:nvPr/>
          </p:nvSpPr>
          <p:spPr bwMode="auto">
            <a:xfrm>
              <a:off x="222" y="3420"/>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3" name="Freeform 14"/>
            <p:cNvSpPr>
              <a:spLocks/>
            </p:cNvSpPr>
            <p:nvPr/>
          </p:nvSpPr>
          <p:spPr bwMode="auto">
            <a:xfrm>
              <a:off x="222" y="3677"/>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4" name="Freeform 15"/>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5" name="Freeform 16"/>
            <p:cNvSpPr>
              <a:spLocks/>
            </p:cNvSpPr>
            <p:nvPr/>
          </p:nvSpPr>
          <p:spPr bwMode="auto">
            <a:xfrm>
              <a:off x="222" y="2366"/>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 name="Freeform 17"/>
            <p:cNvSpPr>
              <a:spLocks/>
            </p:cNvSpPr>
            <p:nvPr/>
          </p:nvSpPr>
          <p:spPr bwMode="auto">
            <a:xfrm>
              <a:off x="222" y="2151"/>
              <a:ext cx="341"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7" name="Rectangle 18"/>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18" name="Rectangle 19"/>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19" name="Rectangle 20"/>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20" name="Rectangle 21"/>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21" name="Freeform 22"/>
            <p:cNvSpPr>
              <a:spLocks/>
            </p:cNvSpPr>
            <p:nvPr/>
          </p:nvSpPr>
          <p:spPr bwMode="auto">
            <a:xfrm>
              <a:off x="222" y="497"/>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22" name="Freeform 23"/>
            <p:cNvSpPr>
              <a:spLocks/>
            </p:cNvSpPr>
            <p:nvPr/>
          </p:nvSpPr>
          <p:spPr bwMode="auto">
            <a:xfrm>
              <a:off x="222" y="754"/>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23" name="Freeform 24"/>
            <p:cNvSpPr>
              <a:spLocks/>
            </p:cNvSpPr>
            <p:nvPr/>
          </p:nvSpPr>
          <p:spPr bwMode="auto">
            <a:xfrm>
              <a:off x="222" y="1010"/>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24" name="Freeform 25"/>
            <p:cNvSpPr>
              <a:spLocks/>
            </p:cNvSpPr>
            <p:nvPr/>
          </p:nvSpPr>
          <p:spPr bwMode="auto">
            <a:xfrm>
              <a:off x="222" y="1266"/>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25" name="Freeform 26"/>
            <p:cNvSpPr>
              <a:spLocks/>
            </p:cNvSpPr>
            <p:nvPr/>
          </p:nvSpPr>
          <p:spPr bwMode="auto">
            <a:xfrm>
              <a:off x="222" y="1522"/>
              <a:ext cx="341"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26" name="Freeform 27"/>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27" name="Freeform 28"/>
            <p:cNvSpPr>
              <a:spLocks/>
            </p:cNvSpPr>
            <p:nvPr/>
          </p:nvSpPr>
          <p:spPr bwMode="auto">
            <a:xfrm>
              <a:off x="222" y="211"/>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28" name="Freeform 29"/>
            <p:cNvSpPr>
              <a:spLocks/>
            </p:cNvSpPr>
            <p:nvPr/>
          </p:nvSpPr>
          <p:spPr bwMode="auto">
            <a:xfrm>
              <a:off x="222" y="-3"/>
              <a:ext cx="341"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29" name="Freeform 30"/>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30" name="Freeform 31"/>
            <p:cNvSpPr>
              <a:spLocks/>
            </p:cNvSpPr>
            <p:nvPr/>
          </p:nvSpPr>
          <p:spPr bwMode="auto">
            <a:xfrm>
              <a:off x="222" y="1796"/>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31" name="Rectangle 32"/>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32" name="Line 33"/>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p:spPr>
          <p:txBody>
            <a:bodyPr/>
            <a:lstStyle/>
            <a:p>
              <a:pPr>
                <a:defRPr/>
              </a:pPr>
              <a:endParaRPr lang="ru-RU"/>
            </a:p>
          </p:txBody>
        </p:sp>
        <p:sp>
          <p:nvSpPr>
            <p:cNvPr id="33" name="Line 34"/>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p:spPr>
          <p:txBody>
            <a:bodyPr/>
            <a:lstStyle/>
            <a:p>
              <a:pPr>
                <a:defRPr/>
              </a:pPr>
              <a:endParaRPr lang="ru-RU"/>
            </a:p>
          </p:txBody>
        </p:sp>
      </p:grpSp>
      <p:grpSp>
        <p:nvGrpSpPr>
          <p:cNvPr id="34" name="Group 35"/>
          <p:cNvGrpSpPr>
            <a:grpSpLocks/>
          </p:cNvGrpSpPr>
          <p:nvPr/>
        </p:nvGrpSpPr>
        <p:grpSpPr bwMode="auto">
          <a:xfrm>
            <a:off x="566738" y="1428750"/>
            <a:ext cx="2270125" cy="2095500"/>
            <a:chOff x="330" y="900"/>
            <a:chExt cx="1320" cy="1320"/>
          </a:xfrm>
        </p:grpSpPr>
        <p:sp>
          <p:nvSpPr>
            <p:cNvPr id="35" name="Rectangle 36"/>
            <p:cNvSpPr>
              <a:spLocks noChangeArrowheads="1"/>
            </p:cNvSpPr>
            <p:nvPr/>
          </p:nvSpPr>
          <p:spPr bwMode="auto">
            <a:xfrm>
              <a:off x="975" y="900"/>
              <a:ext cx="675" cy="1320"/>
            </a:xfrm>
            <a:prstGeom prst="rect">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a:lstStyle/>
            <a:p>
              <a:pPr eaLnBrk="0" hangingPunct="0">
                <a:defRPr/>
              </a:pPr>
              <a:endParaRPr lang="ru-RU">
                <a:latin typeface="Times New Roman" charset="0"/>
                <a:cs typeface="+mn-cs"/>
              </a:endParaRPr>
            </a:p>
          </p:txBody>
        </p:sp>
        <p:grpSp>
          <p:nvGrpSpPr>
            <p:cNvPr id="36" name="Group 37"/>
            <p:cNvGrpSpPr>
              <a:grpSpLocks/>
            </p:cNvGrpSpPr>
            <p:nvPr/>
          </p:nvGrpSpPr>
          <p:grpSpPr bwMode="auto">
            <a:xfrm>
              <a:off x="330" y="1015"/>
              <a:ext cx="1079" cy="1060"/>
              <a:chOff x="330" y="1015"/>
              <a:chExt cx="1079" cy="1060"/>
            </a:xfrm>
          </p:grpSpPr>
          <p:grpSp>
            <p:nvGrpSpPr>
              <p:cNvPr id="37" name="Group 38"/>
              <p:cNvGrpSpPr>
                <a:grpSpLocks/>
              </p:cNvGrpSpPr>
              <p:nvPr/>
            </p:nvGrpSpPr>
            <p:grpSpPr bwMode="auto">
              <a:xfrm>
                <a:off x="330" y="1015"/>
                <a:ext cx="1079" cy="1060"/>
                <a:chOff x="330" y="1015"/>
                <a:chExt cx="1079" cy="1060"/>
              </a:xfrm>
            </p:grpSpPr>
            <p:grpSp>
              <p:nvGrpSpPr>
                <p:cNvPr id="45" name="Group 39"/>
                <p:cNvGrpSpPr>
                  <a:grpSpLocks/>
                </p:cNvGrpSpPr>
                <p:nvPr/>
              </p:nvGrpSpPr>
              <p:grpSpPr bwMode="auto">
                <a:xfrm>
                  <a:off x="330" y="1015"/>
                  <a:ext cx="1079" cy="1060"/>
                  <a:chOff x="330" y="1015"/>
                  <a:chExt cx="1079" cy="1060"/>
                </a:xfrm>
              </p:grpSpPr>
              <p:sp>
                <p:nvSpPr>
                  <p:cNvPr id="50" name="Rectangle 40"/>
                  <p:cNvSpPr>
                    <a:spLocks noChangeArrowheads="1"/>
                  </p:cNvSpPr>
                  <p:nvPr/>
                </p:nvSpPr>
                <p:spPr bwMode="auto">
                  <a:xfrm>
                    <a:off x="333" y="1910"/>
                    <a:ext cx="1074" cy="16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51" name="Rectangle 41"/>
                  <p:cNvSpPr>
                    <a:spLocks noChangeArrowheads="1"/>
                  </p:cNvSpPr>
                  <p:nvPr/>
                </p:nvSpPr>
                <p:spPr bwMode="auto">
                  <a:xfrm>
                    <a:off x="333" y="1015"/>
                    <a:ext cx="1074" cy="165"/>
                  </a:xfrm>
                  <a:prstGeom prst="rect">
                    <a:avLst/>
                  </a:prstGeom>
                  <a:gradFill rotWithShape="0">
                    <a:gsLst>
                      <a:gs pos="0">
                        <a:schemeClr val="accent1">
                          <a:gamma/>
                          <a:shade val="46275"/>
                          <a:invGamma/>
                        </a:schemeClr>
                      </a:gs>
                      <a:gs pos="100000">
                        <a:schemeClr val="accent1"/>
                      </a:gs>
                    </a:gsLst>
                    <a:lin ang="540000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52" name="AutoShape 42"/>
                  <p:cNvSpPr>
                    <a:spLocks noChangeArrowheads="1"/>
                  </p:cNvSpPr>
                  <p:nvPr/>
                </p:nvSpPr>
                <p:spPr bwMode="auto">
                  <a:xfrm rot="5400000" flipV="1">
                    <a:off x="-91" y="144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53" name="AutoShape 43"/>
                  <p:cNvSpPr>
                    <a:spLocks noChangeArrowheads="1"/>
                  </p:cNvSpPr>
                  <p:nvPr/>
                </p:nvSpPr>
                <p:spPr bwMode="auto">
                  <a:xfrm rot="-5400000" flipH="1" flipV="1">
                    <a:off x="802" y="143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grpSp>
            <p:sp>
              <p:nvSpPr>
                <p:cNvPr id="46" name="Rectangle 44"/>
                <p:cNvSpPr>
                  <a:spLocks noChangeArrowheads="1"/>
                </p:cNvSpPr>
                <p:nvPr/>
              </p:nvSpPr>
              <p:spPr bwMode="auto">
                <a:xfrm>
                  <a:off x="433" y="1111"/>
                  <a:ext cx="870" cy="868"/>
                </a:xfrm>
                <a:prstGeom prst="rect">
                  <a:avLst/>
                </a:prstGeom>
                <a:gradFill rotWithShape="0">
                  <a:gsLst>
                    <a:gs pos="0">
                      <a:schemeClr val="accent1">
                        <a:gamma/>
                        <a:shade val="46275"/>
                        <a:invGamma/>
                      </a:schemeClr>
                    </a:gs>
                    <a:gs pos="100000">
                      <a:schemeClr val="accent1"/>
                    </a:gs>
                  </a:gsLst>
                  <a:path path="shape">
                    <a:fillToRect l="50000" t="50000" r="50000" b="50000"/>
                  </a:path>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47" name="Oval 45"/>
                <p:cNvSpPr>
                  <a:spLocks noChangeArrowheads="1"/>
                </p:cNvSpPr>
                <p:nvPr/>
              </p:nvSpPr>
              <p:spPr bwMode="auto">
                <a:xfrm>
                  <a:off x="484" y="1170"/>
                  <a:ext cx="772" cy="750"/>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48" name="Oval 46"/>
                <p:cNvSpPr>
                  <a:spLocks noChangeArrowheads="1"/>
                </p:cNvSpPr>
                <p:nvPr/>
              </p:nvSpPr>
              <p:spPr bwMode="auto">
                <a:xfrm>
                  <a:off x="559" y="1241"/>
                  <a:ext cx="622" cy="608"/>
                </a:xfrm>
                <a:prstGeom prst="ellipse">
                  <a:avLst/>
                </a:prstGeom>
                <a:gradFill rotWithShape="0">
                  <a:gsLst>
                    <a:gs pos="0">
                      <a:schemeClr val="accent1">
                        <a:gamma/>
                        <a:shade val="46275"/>
                        <a:invGamma/>
                      </a:schemeClr>
                    </a:gs>
                    <a:gs pos="100000">
                      <a:schemeClr val="accent1"/>
                    </a:gs>
                  </a:gsLst>
                  <a:lin ang="0" scaled="1"/>
                </a:gradFill>
                <a:ln w="9525">
                  <a:noFill/>
                  <a:round/>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49" name="Oval 47"/>
                <p:cNvSpPr>
                  <a:spLocks noChangeArrowheads="1"/>
                </p:cNvSpPr>
                <p:nvPr/>
              </p:nvSpPr>
              <p:spPr bwMode="auto">
                <a:xfrm>
                  <a:off x="624" y="1303"/>
                  <a:ext cx="492" cy="484"/>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grpSp>
          <p:grpSp>
            <p:nvGrpSpPr>
              <p:cNvPr id="38" name="Group 48"/>
              <p:cNvGrpSpPr>
                <a:grpSpLocks/>
              </p:cNvGrpSpPr>
              <p:nvPr/>
            </p:nvGrpSpPr>
            <p:grpSpPr bwMode="auto">
              <a:xfrm>
                <a:off x="634" y="1345"/>
                <a:ext cx="447" cy="402"/>
                <a:chOff x="634" y="1345"/>
                <a:chExt cx="447" cy="402"/>
              </a:xfrm>
            </p:grpSpPr>
            <p:sp>
              <p:nvSpPr>
                <p:cNvPr id="39" name="Arc 49"/>
                <p:cNvSpPr>
                  <a:spLocks/>
                </p:cNvSpPr>
                <p:nvPr/>
              </p:nvSpPr>
              <p:spPr bwMode="auto">
                <a:xfrm>
                  <a:off x="856" y="1409"/>
                  <a:ext cx="34" cy="28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40" name="Arc 50"/>
                <p:cNvSpPr>
                  <a:spLocks/>
                </p:cNvSpPr>
                <p:nvPr/>
              </p:nvSpPr>
              <p:spPr bwMode="auto">
                <a:xfrm>
                  <a:off x="827" y="1409"/>
                  <a:ext cx="34" cy="288"/>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accent1">
                        <a:gamma/>
                        <a:shade val="46275"/>
                        <a:invGamma/>
                      </a:schemeClr>
                    </a:gs>
                    <a:gs pos="100000">
                      <a:schemeClr val="accent1"/>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41" name="AutoShape 51"/>
                <p:cNvSpPr>
                  <a:spLocks noChangeArrowheads="1"/>
                </p:cNvSpPr>
                <p:nvPr/>
              </p:nvSpPr>
              <p:spPr bwMode="auto">
                <a:xfrm>
                  <a:off x="798" y="1694"/>
                  <a:ext cx="122" cy="53"/>
                </a:xfrm>
                <a:prstGeom prst="roundRect">
                  <a:avLst>
                    <a:gd name="adj" fmla="val 49995"/>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pPr eaLnBrk="0" hangingPunct="0">
                    <a:defRPr/>
                  </a:pPr>
                  <a:endParaRPr lang="ru-RU">
                    <a:latin typeface="Times New Roman" charset="0"/>
                    <a:cs typeface="+mn-cs"/>
                  </a:endParaRPr>
                </a:p>
              </p:txBody>
            </p:sp>
            <p:sp>
              <p:nvSpPr>
                <p:cNvPr id="42" name="Freeform 52"/>
                <p:cNvSpPr>
                  <a:spLocks/>
                </p:cNvSpPr>
                <p:nvPr/>
              </p:nvSpPr>
              <p:spPr bwMode="auto">
                <a:xfrm>
                  <a:off x="634" y="1467"/>
                  <a:ext cx="222" cy="230"/>
                </a:xfrm>
                <a:custGeom>
                  <a:avLst/>
                  <a:gdLst/>
                  <a:ahLst/>
                  <a:cxnLst>
                    <a:cxn ang="0">
                      <a:pos x="212" y="204"/>
                    </a:cxn>
                    <a:cxn ang="0">
                      <a:pos x="194" y="158"/>
                    </a:cxn>
                    <a:cxn ang="0">
                      <a:pos x="188" y="111"/>
                    </a:cxn>
                    <a:cxn ang="0">
                      <a:pos x="183" y="72"/>
                    </a:cxn>
                    <a:cxn ang="0">
                      <a:pos x="178" y="52"/>
                    </a:cxn>
                    <a:cxn ang="0">
                      <a:pos x="169" y="37"/>
                    </a:cxn>
                    <a:cxn ang="0">
                      <a:pos x="157" y="24"/>
                    </a:cxn>
                    <a:cxn ang="0">
                      <a:pos x="143" y="13"/>
                    </a:cxn>
                    <a:cxn ang="0">
                      <a:pos x="124" y="5"/>
                    </a:cxn>
                    <a:cxn ang="0">
                      <a:pos x="100" y="0"/>
                    </a:cxn>
                    <a:cxn ang="0">
                      <a:pos x="76" y="0"/>
                    </a:cxn>
                    <a:cxn ang="0">
                      <a:pos x="54" y="7"/>
                    </a:cxn>
                    <a:cxn ang="0">
                      <a:pos x="35" y="16"/>
                    </a:cxn>
                    <a:cxn ang="0">
                      <a:pos x="18" y="31"/>
                    </a:cxn>
                    <a:cxn ang="0">
                      <a:pos x="5" y="51"/>
                    </a:cxn>
                    <a:cxn ang="0">
                      <a:pos x="0" y="73"/>
                    </a:cxn>
                    <a:cxn ang="0">
                      <a:pos x="3" y="72"/>
                    </a:cxn>
                    <a:cxn ang="0">
                      <a:pos x="15" y="64"/>
                    </a:cxn>
                    <a:cxn ang="0">
                      <a:pos x="35" y="58"/>
                    </a:cxn>
                    <a:cxn ang="0">
                      <a:pos x="56" y="57"/>
                    </a:cxn>
                    <a:cxn ang="0">
                      <a:pos x="74" y="63"/>
                    </a:cxn>
                    <a:cxn ang="0">
                      <a:pos x="87" y="73"/>
                    </a:cxn>
                    <a:cxn ang="0">
                      <a:pos x="93" y="85"/>
                    </a:cxn>
                    <a:cxn ang="0">
                      <a:pos x="96" y="102"/>
                    </a:cxn>
                    <a:cxn ang="0">
                      <a:pos x="100" y="124"/>
                    </a:cxn>
                    <a:cxn ang="0">
                      <a:pos x="106" y="147"/>
                    </a:cxn>
                    <a:cxn ang="0">
                      <a:pos x="116" y="168"/>
                    </a:cxn>
                    <a:cxn ang="0">
                      <a:pos x="131" y="190"/>
                    </a:cxn>
                    <a:cxn ang="0">
                      <a:pos x="150" y="207"/>
                    </a:cxn>
                    <a:cxn ang="0">
                      <a:pos x="172" y="219"/>
                    </a:cxn>
                    <a:cxn ang="0">
                      <a:pos x="194" y="226"/>
                    </a:cxn>
                    <a:cxn ang="0">
                      <a:pos x="220" y="229"/>
                    </a:cxn>
                  </a:cxnLst>
                  <a:rect l="0" t="0" r="r" b="b"/>
                  <a:pathLst>
                    <a:path w="221" h="230">
                      <a:moveTo>
                        <a:pt x="220" y="229"/>
                      </a:moveTo>
                      <a:lnTo>
                        <a:pt x="212" y="204"/>
                      </a:lnTo>
                      <a:lnTo>
                        <a:pt x="202" y="180"/>
                      </a:lnTo>
                      <a:lnTo>
                        <a:pt x="194" y="158"/>
                      </a:lnTo>
                      <a:lnTo>
                        <a:pt x="190" y="136"/>
                      </a:lnTo>
                      <a:lnTo>
                        <a:pt x="188" y="111"/>
                      </a:lnTo>
                      <a:lnTo>
                        <a:pt x="185" y="85"/>
                      </a:lnTo>
                      <a:lnTo>
                        <a:pt x="183" y="72"/>
                      </a:lnTo>
                      <a:lnTo>
                        <a:pt x="181" y="61"/>
                      </a:lnTo>
                      <a:lnTo>
                        <a:pt x="178" y="52"/>
                      </a:lnTo>
                      <a:lnTo>
                        <a:pt x="173" y="43"/>
                      </a:lnTo>
                      <a:lnTo>
                        <a:pt x="169" y="37"/>
                      </a:lnTo>
                      <a:lnTo>
                        <a:pt x="164" y="30"/>
                      </a:lnTo>
                      <a:lnTo>
                        <a:pt x="157" y="24"/>
                      </a:lnTo>
                      <a:lnTo>
                        <a:pt x="150" y="18"/>
                      </a:lnTo>
                      <a:lnTo>
                        <a:pt x="143" y="13"/>
                      </a:lnTo>
                      <a:lnTo>
                        <a:pt x="134" y="9"/>
                      </a:lnTo>
                      <a:lnTo>
                        <a:pt x="124" y="5"/>
                      </a:lnTo>
                      <a:lnTo>
                        <a:pt x="112" y="2"/>
                      </a:lnTo>
                      <a:lnTo>
                        <a:pt x="100" y="0"/>
                      </a:lnTo>
                      <a:lnTo>
                        <a:pt x="88" y="0"/>
                      </a:lnTo>
                      <a:lnTo>
                        <a:pt x="76" y="0"/>
                      </a:lnTo>
                      <a:lnTo>
                        <a:pt x="65" y="2"/>
                      </a:lnTo>
                      <a:lnTo>
                        <a:pt x="54" y="7"/>
                      </a:lnTo>
                      <a:lnTo>
                        <a:pt x="45" y="10"/>
                      </a:lnTo>
                      <a:lnTo>
                        <a:pt x="35" y="16"/>
                      </a:lnTo>
                      <a:lnTo>
                        <a:pt x="25" y="24"/>
                      </a:lnTo>
                      <a:lnTo>
                        <a:pt x="18" y="31"/>
                      </a:lnTo>
                      <a:lnTo>
                        <a:pt x="11" y="41"/>
                      </a:lnTo>
                      <a:lnTo>
                        <a:pt x="5" y="51"/>
                      </a:lnTo>
                      <a:lnTo>
                        <a:pt x="1" y="63"/>
                      </a:lnTo>
                      <a:lnTo>
                        <a:pt x="0" y="73"/>
                      </a:lnTo>
                      <a:lnTo>
                        <a:pt x="0" y="79"/>
                      </a:lnTo>
                      <a:lnTo>
                        <a:pt x="3" y="72"/>
                      </a:lnTo>
                      <a:lnTo>
                        <a:pt x="8" y="67"/>
                      </a:lnTo>
                      <a:lnTo>
                        <a:pt x="15" y="64"/>
                      </a:lnTo>
                      <a:lnTo>
                        <a:pt x="25" y="60"/>
                      </a:lnTo>
                      <a:lnTo>
                        <a:pt x="35" y="58"/>
                      </a:lnTo>
                      <a:lnTo>
                        <a:pt x="46" y="57"/>
                      </a:lnTo>
                      <a:lnTo>
                        <a:pt x="56" y="57"/>
                      </a:lnTo>
                      <a:lnTo>
                        <a:pt x="67" y="60"/>
                      </a:lnTo>
                      <a:lnTo>
                        <a:pt x="74" y="63"/>
                      </a:lnTo>
                      <a:lnTo>
                        <a:pt x="81" y="67"/>
                      </a:lnTo>
                      <a:lnTo>
                        <a:pt x="87" y="73"/>
                      </a:lnTo>
                      <a:lnTo>
                        <a:pt x="91" y="78"/>
                      </a:lnTo>
                      <a:lnTo>
                        <a:pt x="93" y="85"/>
                      </a:lnTo>
                      <a:lnTo>
                        <a:pt x="95" y="92"/>
                      </a:lnTo>
                      <a:lnTo>
                        <a:pt x="96" y="102"/>
                      </a:lnTo>
                      <a:lnTo>
                        <a:pt x="98" y="112"/>
                      </a:lnTo>
                      <a:lnTo>
                        <a:pt x="100" y="124"/>
                      </a:lnTo>
                      <a:lnTo>
                        <a:pt x="103" y="135"/>
                      </a:lnTo>
                      <a:lnTo>
                        <a:pt x="106" y="147"/>
                      </a:lnTo>
                      <a:lnTo>
                        <a:pt x="111" y="158"/>
                      </a:lnTo>
                      <a:lnTo>
                        <a:pt x="116" y="168"/>
                      </a:lnTo>
                      <a:lnTo>
                        <a:pt x="123" y="180"/>
                      </a:lnTo>
                      <a:lnTo>
                        <a:pt x="131" y="190"/>
                      </a:lnTo>
                      <a:lnTo>
                        <a:pt x="140" y="199"/>
                      </a:lnTo>
                      <a:lnTo>
                        <a:pt x="150" y="207"/>
                      </a:lnTo>
                      <a:lnTo>
                        <a:pt x="163" y="215"/>
                      </a:lnTo>
                      <a:lnTo>
                        <a:pt x="172" y="219"/>
                      </a:lnTo>
                      <a:lnTo>
                        <a:pt x="183" y="223"/>
                      </a:lnTo>
                      <a:lnTo>
                        <a:pt x="194" y="226"/>
                      </a:lnTo>
                      <a:lnTo>
                        <a:pt x="207" y="228"/>
                      </a:lnTo>
                      <a:lnTo>
                        <a:pt x="22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43" name="Freeform 53"/>
                <p:cNvSpPr>
                  <a:spLocks/>
                </p:cNvSpPr>
                <p:nvPr/>
              </p:nvSpPr>
              <p:spPr bwMode="auto">
                <a:xfrm>
                  <a:off x="859" y="1467"/>
                  <a:ext cx="222" cy="230"/>
                </a:xfrm>
                <a:custGeom>
                  <a:avLst/>
                  <a:gdLst/>
                  <a:ahLst/>
                  <a:cxnLst>
                    <a:cxn ang="0">
                      <a:pos x="7" y="204"/>
                    </a:cxn>
                    <a:cxn ang="0">
                      <a:pos x="25" y="158"/>
                    </a:cxn>
                    <a:cxn ang="0">
                      <a:pos x="31" y="111"/>
                    </a:cxn>
                    <a:cxn ang="0">
                      <a:pos x="36" y="72"/>
                    </a:cxn>
                    <a:cxn ang="0">
                      <a:pos x="41" y="52"/>
                    </a:cxn>
                    <a:cxn ang="0">
                      <a:pos x="50" y="37"/>
                    </a:cxn>
                    <a:cxn ang="0">
                      <a:pos x="62" y="24"/>
                    </a:cxn>
                    <a:cxn ang="0">
                      <a:pos x="77" y="13"/>
                    </a:cxn>
                    <a:cxn ang="0">
                      <a:pos x="96" y="5"/>
                    </a:cxn>
                    <a:cxn ang="0">
                      <a:pos x="120" y="0"/>
                    </a:cxn>
                    <a:cxn ang="0">
                      <a:pos x="143" y="0"/>
                    </a:cxn>
                    <a:cxn ang="0">
                      <a:pos x="165" y="7"/>
                    </a:cxn>
                    <a:cxn ang="0">
                      <a:pos x="184" y="16"/>
                    </a:cxn>
                    <a:cxn ang="0">
                      <a:pos x="201" y="31"/>
                    </a:cxn>
                    <a:cxn ang="0">
                      <a:pos x="215" y="51"/>
                    </a:cxn>
                    <a:cxn ang="0">
                      <a:pos x="221" y="73"/>
                    </a:cxn>
                    <a:cxn ang="0">
                      <a:pos x="217" y="72"/>
                    </a:cxn>
                    <a:cxn ang="0">
                      <a:pos x="205" y="64"/>
                    </a:cxn>
                    <a:cxn ang="0">
                      <a:pos x="184" y="58"/>
                    </a:cxn>
                    <a:cxn ang="0">
                      <a:pos x="164" y="57"/>
                    </a:cxn>
                    <a:cxn ang="0">
                      <a:pos x="145" y="63"/>
                    </a:cxn>
                    <a:cxn ang="0">
                      <a:pos x="132" y="73"/>
                    </a:cxn>
                    <a:cxn ang="0">
                      <a:pos x="127" y="85"/>
                    </a:cxn>
                    <a:cxn ang="0">
                      <a:pos x="123" y="102"/>
                    </a:cxn>
                    <a:cxn ang="0">
                      <a:pos x="120" y="124"/>
                    </a:cxn>
                    <a:cxn ang="0">
                      <a:pos x="113" y="147"/>
                    </a:cxn>
                    <a:cxn ang="0">
                      <a:pos x="104" y="168"/>
                    </a:cxn>
                    <a:cxn ang="0">
                      <a:pos x="89" y="190"/>
                    </a:cxn>
                    <a:cxn ang="0">
                      <a:pos x="69" y="207"/>
                    </a:cxn>
                    <a:cxn ang="0">
                      <a:pos x="47" y="219"/>
                    </a:cxn>
                    <a:cxn ang="0">
                      <a:pos x="25" y="226"/>
                    </a:cxn>
                    <a:cxn ang="0">
                      <a:pos x="0" y="229"/>
                    </a:cxn>
                  </a:cxnLst>
                  <a:rect l="0" t="0" r="r" b="b"/>
                  <a:pathLst>
                    <a:path w="222" h="230">
                      <a:moveTo>
                        <a:pt x="0" y="229"/>
                      </a:moveTo>
                      <a:lnTo>
                        <a:pt x="7" y="204"/>
                      </a:lnTo>
                      <a:lnTo>
                        <a:pt x="17" y="180"/>
                      </a:lnTo>
                      <a:lnTo>
                        <a:pt x="25" y="158"/>
                      </a:lnTo>
                      <a:lnTo>
                        <a:pt x="29" y="136"/>
                      </a:lnTo>
                      <a:lnTo>
                        <a:pt x="31" y="111"/>
                      </a:lnTo>
                      <a:lnTo>
                        <a:pt x="34" y="85"/>
                      </a:lnTo>
                      <a:lnTo>
                        <a:pt x="36" y="72"/>
                      </a:lnTo>
                      <a:lnTo>
                        <a:pt x="38" y="61"/>
                      </a:lnTo>
                      <a:lnTo>
                        <a:pt x="41" y="52"/>
                      </a:lnTo>
                      <a:lnTo>
                        <a:pt x="46" y="43"/>
                      </a:lnTo>
                      <a:lnTo>
                        <a:pt x="50" y="37"/>
                      </a:lnTo>
                      <a:lnTo>
                        <a:pt x="56" y="30"/>
                      </a:lnTo>
                      <a:lnTo>
                        <a:pt x="62" y="24"/>
                      </a:lnTo>
                      <a:lnTo>
                        <a:pt x="69" y="18"/>
                      </a:lnTo>
                      <a:lnTo>
                        <a:pt x="77" y="13"/>
                      </a:lnTo>
                      <a:lnTo>
                        <a:pt x="86" y="9"/>
                      </a:lnTo>
                      <a:lnTo>
                        <a:pt x="96" y="5"/>
                      </a:lnTo>
                      <a:lnTo>
                        <a:pt x="108" y="2"/>
                      </a:lnTo>
                      <a:lnTo>
                        <a:pt x="120" y="0"/>
                      </a:lnTo>
                      <a:lnTo>
                        <a:pt x="132" y="0"/>
                      </a:lnTo>
                      <a:lnTo>
                        <a:pt x="143" y="0"/>
                      </a:lnTo>
                      <a:lnTo>
                        <a:pt x="155" y="2"/>
                      </a:lnTo>
                      <a:lnTo>
                        <a:pt x="165" y="7"/>
                      </a:lnTo>
                      <a:lnTo>
                        <a:pt x="175" y="10"/>
                      </a:lnTo>
                      <a:lnTo>
                        <a:pt x="184" y="16"/>
                      </a:lnTo>
                      <a:lnTo>
                        <a:pt x="195" y="24"/>
                      </a:lnTo>
                      <a:lnTo>
                        <a:pt x="201" y="31"/>
                      </a:lnTo>
                      <a:lnTo>
                        <a:pt x="209" y="41"/>
                      </a:lnTo>
                      <a:lnTo>
                        <a:pt x="215" y="51"/>
                      </a:lnTo>
                      <a:lnTo>
                        <a:pt x="219" y="63"/>
                      </a:lnTo>
                      <a:lnTo>
                        <a:pt x="221" y="73"/>
                      </a:lnTo>
                      <a:lnTo>
                        <a:pt x="220" y="79"/>
                      </a:lnTo>
                      <a:lnTo>
                        <a:pt x="217" y="72"/>
                      </a:lnTo>
                      <a:lnTo>
                        <a:pt x="212" y="67"/>
                      </a:lnTo>
                      <a:lnTo>
                        <a:pt x="205" y="64"/>
                      </a:lnTo>
                      <a:lnTo>
                        <a:pt x="195" y="60"/>
                      </a:lnTo>
                      <a:lnTo>
                        <a:pt x="184" y="58"/>
                      </a:lnTo>
                      <a:lnTo>
                        <a:pt x="174" y="57"/>
                      </a:lnTo>
                      <a:lnTo>
                        <a:pt x="164" y="57"/>
                      </a:lnTo>
                      <a:lnTo>
                        <a:pt x="153" y="60"/>
                      </a:lnTo>
                      <a:lnTo>
                        <a:pt x="145" y="63"/>
                      </a:lnTo>
                      <a:lnTo>
                        <a:pt x="139" y="67"/>
                      </a:lnTo>
                      <a:lnTo>
                        <a:pt x="132" y="73"/>
                      </a:lnTo>
                      <a:lnTo>
                        <a:pt x="129" y="78"/>
                      </a:lnTo>
                      <a:lnTo>
                        <a:pt x="127" y="85"/>
                      </a:lnTo>
                      <a:lnTo>
                        <a:pt x="125" y="92"/>
                      </a:lnTo>
                      <a:lnTo>
                        <a:pt x="123" y="102"/>
                      </a:lnTo>
                      <a:lnTo>
                        <a:pt x="122" y="112"/>
                      </a:lnTo>
                      <a:lnTo>
                        <a:pt x="120" y="124"/>
                      </a:lnTo>
                      <a:lnTo>
                        <a:pt x="117" y="135"/>
                      </a:lnTo>
                      <a:lnTo>
                        <a:pt x="113" y="147"/>
                      </a:lnTo>
                      <a:lnTo>
                        <a:pt x="109" y="158"/>
                      </a:lnTo>
                      <a:lnTo>
                        <a:pt x="104" y="168"/>
                      </a:lnTo>
                      <a:lnTo>
                        <a:pt x="97" y="180"/>
                      </a:lnTo>
                      <a:lnTo>
                        <a:pt x="89" y="190"/>
                      </a:lnTo>
                      <a:lnTo>
                        <a:pt x="79" y="199"/>
                      </a:lnTo>
                      <a:lnTo>
                        <a:pt x="69" y="207"/>
                      </a:lnTo>
                      <a:lnTo>
                        <a:pt x="57" y="215"/>
                      </a:lnTo>
                      <a:lnTo>
                        <a:pt x="47" y="219"/>
                      </a:lnTo>
                      <a:lnTo>
                        <a:pt x="37" y="223"/>
                      </a:lnTo>
                      <a:lnTo>
                        <a:pt x="25" y="226"/>
                      </a:lnTo>
                      <a:lnTo>
                        <a:pt x="12" y="228"/>
                      </a:lnTo>
                      <a:lnTo>
                        <a:pt x="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44" name="Oval 54"/>
                <p:cNvSpPr>
                  <a:spLocks noChangeArrowheads="1"/>
                </p:cNvSpPr>
                <p:nvPr/>
              </p:nvSpPr>
              <p:spPr bwMode="auto">
                <a:xfrm>
                  <a:off x="829" y="1345"/>
                  <a:ext cx="54" cy="52"/>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grpSp>
        </p:grpSp>
      </p:grpSp>
      <p:sp>
        <p:nvSpPr>
          <p:cNvPr id="17410" name="Rectangle 2"/>
          <p:cNvSpPr>
            <a:spLocks noGrp="1" noChangeArrowheads="1"/>
          </p:cNvSpPr>
          <p:nvPr>
            <p:ph type="ctrTitle" sz="quarter"/>
          </p:nvPr>
        </p:nvSpPr>
        <p:spPr>
          <a:xfrm>
            <a:off x="2966641" y="1381126"/>
            <a:ext cx="6774259" cy="2333625"/>
          </a:xfrm>
        </p:spPr>
        <p:txBody>
          <a:bodyPr/>
          <a:lstStyle>
            <a:lvl1pPr>
              <a:defRPr/>
            </a:lvl1pPr>
          </a:lstStyle>
          <a:p>
            <a:r>
              <a:rPr lang="ru-RU" smtClean="0"/>
              <a:t>Образец заголовка</a:t>
            </a:r>
            <a:endParaRPr lang="ru-RU"/>
          </a:p>
        </p:txBody>
      </p:sp>
      <p:sp>
        <p:nvSpPr>
          <p:cNvPr id="17411" name="Rectangle 3"/>
          <p:cNvSpPr>
            <a:spLocks noGrp="1" noChangeArrowheads="1"/>
          </p:cNvSpPr>
          <p:nvPr>
            <p:ph type="subTitle" sz="quarter" idx="1"/>
          </p:nvPr>
        </p:nvSpPr>
        <p:spPr>
          <a:xfrm>
            <a:off x="2970081" y="4124326"/>
            <a:ext cx="6770819" cy="1285875"/>
          </a:xfrm>
        </p:spPr>
        <p:txBody>
          <a:bodyPr/>
          <a:lstStyle>
            <a:lvl1pPr marL="0" indent="0">
              <a:buFont typeface="Wingdings" pitchFamily="2" charset="2"/>
              <a:buNone/>
              <a:defRPr/>
            </a:lvl1pPr>
          </a:lstStyle>
          <a:p>
            <a:r>
              <a:rPr lang="ru-RU" smtClean="0"/>
              <a:t>Образец подзаголовка</a:t>
            </a:r>
            <a:endParaRPr lang="ru-RU"/>
          </a:p>
        </p:txBody>
      </p:sp>
      <p:sp>
        <p:nvSpPr>
          <p:cNvPr id="54" name="Rectangle 4"/>
          <p:cNvSpPr>
            <a:spLocks noGrp="1" noChangeArrowheads="1"/>
          </p:cNvSpPr>
          <p:nvPr>
            <p:ph type="dt" sz="quarter" idx="10"/>
          </p:nvPr>
        </p:nvSpPr>
        <p:spPr>
          <a:xfrm>
            <a:off x="2971800" y="5410200"/>
            <a:ext cx="6769100" cy="457200"/>
          </a:xfrm>
        </p:spPr>
        <p:txBody>
          <a:bodyPr wrap="none"/>
          <a:lstStyle>
            <a:lvl1pPr>
              <a:defRPr sz="3200" b="1">
                <a:latin typeface="+mn-lt"/>
              </a:defRPr>
            </a:lvl1pPr>
          </a:lstStyle>
          <a:p>
            <a:pPr>
              <a:defRPr/>
            </a:pPr>
            <a:endParaRPr lang="ru-RU"/>
          </a:p>
        </p:txBody>
      </p:sp>
      <p:sp>
        <p:nvSpPr>
          <p:cNvPr id="55" name="Rectangle 55"/>
          <p:cNvSpPr>
            <a:spLocks noGrp="1" noChangeArrowheads="1"/>
          </p:cNvSpPr>
          <p:nvPr>
            <p:ph type="ftr" sz="quarter" idx="11"/>
          </p:nvPr>
        </p:nvSpPr>
        <p:spPr/>
        <p:txBody>
          <a:bodyPr/>
          <a:lstStyle>
            <a:lvl1pPr>
              <a:defRPr/>
            </a:lvl1pPr>
          </a:lstStyle>
          <a:p>
            <a:pPr>
              <a:defRPr/>
            </a:pPr>
            <a:endParaRPr lang="ru-RU"/>
          </a:p>
        </p:txBody>
      </p:sp>
      <p:sp>
        <p:nvSpPr>
          <p:cNvPr id="56" name="Rectangle 56"/>
          <p:cNvSpPr>
            <a:spLocks noGrp="1" noChangeArrowheads="1"/>
          </p:cNvSpPr>
          <p:nvPr>
            <p:ph type="sldNum" sz="quarter" idx="12"/>
          </p:nvPr>
        </p:nvSpPr>
        <p:spPr/>
        <p:txBody>
          <a:bodyPr/>
          <a:lstStyle>
            <a:lvl1pPr>
              <a:defRPr/>
            </a:lvl1pPr>
          </a:lstStyle>
          <a:p>
            <a:pPr>
              <a:defRPr/>
            </a:pPr>
            <a:fld id="{CF540739-B2DE-4B61-9872-0095AEDBC97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4"/>
          <p:cNvSpPr>
            <a:spLocks noGrp="1" noChangeArrowheads="1"/>
          </p:cNvSpPr>
          <p:nvPr>
            <p:ph type="dt" sz="half" idx="10"/>
          </p:nvPr>
        </p:nvSpPr>
        <p:spPr>
          <a:ln/>
        </p:spPr>
        <p:txBody>
          <a:bodyPr/>
          <a:lstStyle>
            <a:lvl1pPr>
              <a:defRPr/>
            </a:lvl1pPr>
          </a:lstStyle>
          <a:p>
            <a:pPr>
              <a:defRPr/>
            </a:pPr>
            <a:endParaRPr lang="ru-RU"/>
          </a:p>
        </p:txBody>
      </p:sp>
      <p:sp>
        <p:nvSpPr>
          <p:cNvPr id="5" name="Rectangle 35"/>
          <p:cNvSpPr>
            <a:spLocks noGrp="1" noChangeArrowheads="1"/>
          </p:cNvSpPr>
          <p:nvPr>
            <p:ph type="ftr" sz="quarter" idx="11"/>
          </p:nvPr>
        </p:nvSpPr>
        <p:spPr>
          <a:ln/>
        </p:spPr>
        <p:txBody>
          <a:bodyPr/>
          <a:lstStyle>
            <a:lvl1pPr>
              <a:defRPr/>
            </a:lvl1pPr>
          </a:lstStyle>
          <a:p>
            <a:pPr>
              <a:defRPr/>
            </a:pPr>
            <a:endParaRPr lang="ru-RU"/>
          </a:p>
        </p:txBody>
      </p:sp>
      <p:sp>
        <p:nvSpPr>
          <p:cNvPr id="6" name="Rectangle 36"/>
          <p:cNvSpPr>
            <a:spLocks noGrp="1" noChangeArrowheads="1"/>
          </p:cNvSpPr>
          <p:nvPr>
            <p:ph type="sldNum" sz="quarter" idx="12"/>
          </p:nvPr>
        </p:nvSpPr>
        <p:spPr>
          <a:ln/>
        </p:spPr>
        <p:txBody>
          <a:bodyPr/>
          <a:lstStyle>
            <a:lvl1pPr>
              <a:defRPr/>
            </a:lvl1pPr>
          </a:lstStyle>
          <a:p>
            <a:pPr>
              <a:defRPr/>
            </a:pPr>
            <a:fld id="{3641DA79-28AC-48DE-8337-3D5DE5ECF7C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13266" y="228600"/>
            <a:ext cx="2027634" cy="6010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25203" y="228600"/>
            <a:ext cx="5922963" cy="60102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4"/>
          <p:cNvSpPr>
            <a:spLocks noGrp="1" noChangeArrowheads="1"/>
          </p:cNvSpPr>
          <p:nvPr>
            <p:ph type="dt" sz="half" idx="10"/>
          </p:nvPr>
        </p:nvSpPr>
        <p:spPr>
          <a:ln/>
        </p:spPr>
        <p:txBody>
          <a:bodyPr/>
          <a:lstStyle>
            <a:lvl1pPr>
              <a:defRPr/>
            </a:lvl1pPr>
          </a:lstStyle>
          <a:p>
            <a:pPr>
              <a:defRPr/>
            </a:pPr>
            <a:endParaRPr lang="ru-RU"/>
          </a:p>
        </p:txBody>
      </p:sp>
      <p:sp>
        <p:nvSpPr>
          <p:cNvPr id="5" name="Rectangle 35"/>
          <p:cNvSpPr>
            <a:spLocks noGrp="1" noChangeArrowheads="1"/>
          </p:cNvSpPr>
          <p:nvPr>
            <p:ph type="ftr" sz="quarter" idx="11"/>
          </p:nvPr>
        </p:nvSpPr>
        <p:spPr>
          <a:ln/>
        </p:spPr>
        <p:txBody>
          <a:bodyPr/>
          <a:lstStyle>
            <a:lvl1pPr>
              <a:defRPr/>
            </a:lvl1pPr>
          </a:lstStyle>
          <a:p>
            <a:pPr>
              <a:defRPr/>
            </a:pPr>
            <a:endParaRPr lang="ru-RU"/>
          </a:p>
        </p:txBody>
      </p:sp>
      <p:sp>
        <p:nvSpPr>
          <p:cNvPr id="6" name="Rectangle 36"/>
          <p:cNvSpPr>
            <a:spLocks noGrp="1" noChangeArrowheads="1"/>
          </p:cNvSpPr>
          <p:nvPr>
            <p:ph type="sldNum" sz="quarter" idx="12"/>
          </p:nvPr>
        </p:nvSpPr>
        <p:spPr>
          <a:ln/>
        </p:spPr>
        <p:txBody>
          <a:bodyPr/>
          <a:lstStyle>
            <a:lvl1pPr>
              <a:defRPr/>
            </a:lvl1pPr>
          </a:lstStyle>
          <a:p>
            <a:pPr>
              <a:defRPr/>
            </a:pPr>
            <a:fld id="{F69482A7-81B4-4599-A01D-1BF99B8FBF8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4"/>
          <p:cNvSpPr>
            <a:spLocks noGrp="1" noChangeArrowheads="1"/>
          </p:cNvSpPr>
          <p:nvPr>
            <p:ph type="dt" sz="half" idx="10"/>
          </p:nvPr>
        </p:nvSpPr>
        <p:spPr>
          <a:ln/>
        </p:spPr>
        <p:txBody>
          <a:bodyPr/>
          <a:lstStyle>
            <a:lvl1pPr>
              <a:defRPr/>
            </a:lvl1pPr>
          </a:lstStyle>
          <a:p>
            <a:pPr>
              <a:defRPr/>
            </a:pPr>
            <a:endParaRPr lang="ru-RU"/>
          </a:p>
        </p:txBody>
      </p:sp>
      <p:sp>
        <p:nvSpPr>
          <p:cNvPr id="5" name="Rectangle 35"/>
          <p:cNvSpPr>
            <a:spLocks noGrp="1" noChangeArrowheads="1"/>
          </p:cNvSpPr>
          <p:nvPr>
            <p:ph type="ftr" sz="quarter" idx="11"/>
          </p:nvPr>
        </p:nvSpPr>
        <p:spPr>
          <a:ln/>
        </p:spPr>
        <p:txBody>
          <a:bodyPr/>
          <a:lstStyle>
            <a:lvl1pPr>
              <a:defRPr/>
            </a:lvl1pPr>
          </a:lstStyle>
          <a:p>
            <a:pPr>
              <a:defRPr/>
            </a:pPr>
            <a:endParaRPr lang="ru-RU"/>
          </a:p>
        </p:txBody>
      </p:sp>
      <p:sp>
        <p:nvSpPr>
          <p:cNvPr id="6" name="Rectangle 36"/>
          <p:cNvSpPr>
            <a:spLocks noGrp="1" noChangeArrowheads="1"/>
          </p:cNvSpPr>
          <p:nvPr>
            <p:ph type="sldNum" sz="quarter" idx="12"/>
          </p:nvPr>
        </p:nvSpPr>
        <p:spPr>
          <a:ln/>
        </p:spPr>
        <p:txBody>
          <a:bodyPr/>
          <a:lstStyle>
            <a:lvl1pPr>
              <a:defRPr/>
            </a:lvl1pPr>
          </a:lstStyle>
          <a:p>
            <a:pPr>
              <a:defRPr/>
            </a:pPr>
            <a:fld id="{F8D3B229-CB65-4FA6-8B55-4A73661ADB0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4"/>
          <p:cNvSpPr>
            <a:spLocks noGrp="1" noChangeArrowheads="1"/>
          </p:cNvSpPr>
          <p:nvPr>
            <p:ph type="dt" sz="half" idx="10"/>
          </p:nvPr>
        </p:nvSpPr>
        <p:spPr>
          <a:ln/>
        </p:spPr>
        <p:txBody>
          <a:bodyPr/>
          <a:lstStyle>
            <a:lvl1pPr>
              <a:defRPr/>
            </a:lvl1pPr>
          </a:lstStyle>
          <a:p>
            <a:pPr>
              <a:defRPr/>
            </a:pPr>
            <a:endParaRPr lang="ru-RU"/>
          </a:p>
        </p:txBody>
      </p:sp>
      <p:sp>
        <p:nvSpPr>
          <p:cNvPr id="5" name="Rectangle 35"/>
          <p:cNvSpPr>
            <a:spLocks noGrp="1" noChangeArrowheads="1"/>
          </p:cNvSpPr>
          <p:nvPr>
            <p:ph type="ftr" sz="quarter" idx="11"/>
          </p:nvPr>
        </p:nvSpPr>
        <p:spPr>
          <a:ln/>
        </p:spPr>
        <p:txBody>
          <a:bodyPr/>
          <a:lstStyle>
            <a:lvl1pPr>
              <a:defRPr/>
            </a:lvl1pPr>
          </a:lstStyle>
          <a:p>
            <a:pPr>
              <a:defRPr/>
            </a:pPr>
            <a:endParaRPr lang="ru-RU"/>
          </a:p>
        </p:txBody>
      </p:sp>
      <p:sp>
        <p:nvSpPr>
          <p:cNvPr id="6" name="Rectangle 36"/>
          <p:cNvSpPr>
            <a:spLocks noGrp="1" noChangeArrowheads="1"/>
          </p:cNvSpPr>
          <p:nvPr>
            <p:ph type="sldNum" sz="quarter" idx="12"/>
          </p:nvPr>
        </p:nvSpPr>
        <p:spPr>
          <a:ln/>
        </p:spPr>
        <p:txBody>
          <a:bodyPr/>
          <a:lstStyle>
            <a:lvl1pPr>
              <a:defRPr/>
            </a:lvl1pPr>
          </a:lstStyle>
          <a:p>
            <a:pPr>
              <a:defRPr/>
            </a:pPr>
            <a:fld id="{41024CFC-DF81-4089-AA19-9CEE890E38B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25204" y="1524000"/>
            <a:ext cx="39744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764742" y="1524000"/>
            <a:ext cx="397615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4"/>
          <p:cNvSpPr>
            <a:spLocks noGrp="1" noChangeArrowheads="1"/>
          </p:cNvSpPr>
          <p:nvPr>
            <p:ph type="dt" sz="half" idx="10"/>
          </p:nvPr>
        </p:nvSpPr>
        <p:spPr>
          <a:ln/>
        </p:spPr>
        <p:txBody>
          <a:bodyPr/>
          <a:lstStyle>
            <a:lvl1pPr>
              <a:defRPr/>
            </a:lvl1pPr>
          </a:lstStyle>
          <a:p>
            <a:pPr>
              <a:defRPr/>
            </a:pPr>
            <a:endParaRPr lang="ru-RU"/>
          </a:p>
        </p:txBody>
      </p:sp>
      <p:sp>
        <p:nvSpPr>
          <p:cNvPr id="6" name="Rectangle 35"/>
          <p:cNvSpPr>
            <a:spLocks noGrp="1" noChangeArrowheads="1"/>
          </p:cNvSpPr>
          <p:nvPr>
            <p:ph type="ftr" sz="quarter" idx="11"/>
          </p:nvPr>
        </p:nvSpPr>
        <p:spPr>
          <a:ln/>
        </p:spPr>
        <p:txBody>
          <a:bodyPr/>
          <a:lstStyle>
            <a:lvl1pPr>
              <a:defRPr/>
            </a:lvl1pPr>
          </a:lstStyle>
          <a:p>
            <a:pPr>
              <a:defRPr/>
            </a:pPr>
            <a:endParaRPr lang="ru-RU"/>
          </a:p>
        </p:txBody>
      </p:sp>
      <p:sp>
        <p:nvSpPr>
          <p:cNvPr id="7" name="Rectangle 36"/>
          <p:cNvSpPr>
            <a:spLocks noGrp="1" noChangeArrowheads="1"/>
          </p:cNvSpPr>
          <p:nvPr>
            <p:ph type="sldNum" sz="quarter" idx="12"/>
          </p:nvPr>
        </p:nvSpPr>
        <p:spPr>
          <a:ln/>
        </p:spPr>
        <p:txBody>
          <a:bodyPr/>
          <a:lstStyle>
            <a:lvl1pPr>
              <a:defRPr/>
            </a:lvl1pPr>
          </a:lstStyle>
          <a:p>
            <a:pPr>
              <a:defRPr/>
            </a:pPr>
            <a:fld id="{895DE250-CC29-4742-BC69-66D1942EA1D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4"/>
          <p:cNvSpPr>
            <a:spLocks noGrp="1" noChangeArrowheads="1"/>
          </p:cNvSpPr>
          <p:nvPr>
            <p:ph type="dt" sz="half" idx="10"/>
          </p:nvPr>
        </p:nvSpPr>
        <p:spPr>
          <a:ln/>
        </p:spPr>
        <p:txBody>
          <a:bodyPr/>
          <a:lstStyle>
            <a:lvl1pPr>
              <a:defRPr/>
            </a:lvl1pPr>
          </a:lstStyle>
          <a:p>
            <a:pPr>
              <a:defRPr/>
            </a:pPr>
            <a:endParaRPr lang="ru-RU"/>
          </a:p>
        </p:txBody>
      </p:sp>
      <p:sp>
        <p:nvSpPr>
          <p:cNvPr id="8" name="Rectangle 35"/>
          <p:cNvSpPr>
            <a:spLocks noGrp="1" noChangeArrowheads="1"/>
          </p:cNvSpPr>
          <p:nvPr>
            <p:ph type="ftr" sz="quarter" idx="11"/>
          </p:nvPr>
        </p:nvSpPr>
        <p:spPr>
          <a:ln/>
        </p:spPr>
        <p:txBody>
          <a:bodyPr/>
          <a:lstStyle>
            <a:lvl1pPr>
              <a:defRPr/>
            </a:lvl1pPr>
          </a:lstStyle>
          <a:p>
            <a:pPr>
              <a:defRPr/>
            </a:pPr>
            <a:endParaRPr lang="ru-RU"/>
          </a:p>
        </p:txBody>
      </p:sp>
      <p:sp>
        <p:nvSpPr>
          <p:cNvPr id="9" name="Rectangle 36"/>
          <p:cNvSpPr>
            <a:spLocks noGrp="1" noChangeArrowheads="1"/>
          </p:cNvSpPr>
          <p:nvPr>
            <p:ph type="sldNum" sz="quarter" idx="12"/>
          </p:nvPr>
        </p:nvSpPr>
        <p:spPr>
          <a:ln/>
        </p:spPr>
        <p:txBody>
          <a:bodyPr/>
          <a:lstStyle>
            <a:lvl1pPr>
              <a:defRPr/>
            </a:lvl1pPr>
          </a:lstStyle>
          <a:p>
            <a:pPr>
              <a:defRPr/>
            </a:pPr>
            <a:fld id="{3E7B08B2-16A3-4DB4-BDAA-621570512C2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4"/>
          <p:cNvSpPr>
            <a:spLocks noGrp="1" noChangeArrowheads="1"/>
          </p:cNvSpPr>
          <p:nvPr>
            <p:ph type="dt" sz="half" idx="10"/>
          </p:nvPr>
        </p:nvSpPr>
        <p:spPr>
          <a:ln/>
        </p:spPr>
        <p:txBody>
          <a:bodyPr/>
          <a:lstStyle>
            <a:lvl1pPr>
              <a:defRPr/>
            </a:lvl1pPr>
          </a:lstStyle>
          <a:p>
            <a:pPr>
              <a:defRPr/>
            </a:pPr>
            <a:endParaRPr lang="ru-RU"/>
          </a:p>
        </p:txBody>
      </p:sp>
      <p:sp>
        <p:nvSpPr>
          <p:cNvPr id="4" name="Rectangle 35"/>
          <p:cNvSpPr>
            <a:spLocks noGrp="1" noChangeArrowheads="1"/>
          </p:cNvSpPr>
          <p:nvPr>
            <p:ph type="ftr" sz="quarter" idx="11"/>
          </p:nvPr>
        </p:nvSpPr>
        <p:spPr>
          <a:ln/>
        </p:spPr>
        <p:txBody>
          <a:bodyPr/>
          <a:lstStyle>
            <a:lvl1pPr>
              <a:defRPr/>
            </a:lvl1pPr>
          </a:lstStyle>
          <a:p>
            <a:pPr>
              <a:defRPr/>
            </a:pPr>
            <a:endParaRPr lang="ru-RU"/>
          </a:p>
        </p:txBody>
      </p:sp>
      <p:sp>
        <p:nvSpPr>
          <p:cNvPr id="5" name="Rectangle 36"/>
          <p:cNvSpPr>
            <a:spLocks noGrp="1" noChangeArrowheads="1"/>
          </p:cNvSpPr>
          <p:nvPr>
            <p:ph type="sldNum" sz="quarter" idx="12"/>
          </p:nvPr>
        </p:nvSpPr>
        <p:spPr>
          <a:ln/>
        </p:spPr>
        <p:txBody>
          <a:bodyPr/>
          <a:lstStyle>
            <a:lvl1pPr>
              <a:defRPr/>
            </a:lvl1pPr>
          </a:lstStyle>
          <a:p>
            <a:pPr>
              <a:defRPr/>
            </a:pPr>
            <a:fld id="{28108796-5F67-4A1F-BE89-794CB2558A1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4"/>
          <p:cNvSpPr>
            <a:spLocks noGrp="1" noChangeArrowheads="1"/>
          </p:cNvSpPr>
          <p:nvPr>
            <p:ph type="dt" sz="half" idx="10"/>
          </p:nvPr>
        </p:nvSpPr>
        <p:spPr>
          <a:ln/>
        </p:spPr>
        <p:txBody>
          <a:bodyPr/>
          <a:lstStyle>
            <a:lvl1pPr>
              <a:defRPr/>
            </a:lvl1pPr>
          </a:lstStyle>
          <a:p>
            <a:pPr>
              <a:defRPr/>
            </a:pPr>
            <a:endParaRPr lang="ru-RU"/>
          </a:p>
        </p:txBody>
      </p:sp>
      <p:sp>
        <p:nvSpPr>
          <p:cNvPr id="3" name="Rectangle 35"/>
          <p:cNvSpPr>
            <a:spLocks noGrp="1" noChangeArrowheads="1"/>
          </p:cNvSpPr>
          <p:nvPr>
            <p:ph type="ftr" sz="quarter" idx="11"/>
          </p:nvPr>
        </p:nvSpPr>
        <p:spPr>
          <a:ln/>
        </p:spPr>
        <p:txBody>
          <a:bodyPr/>
          <a:lstStyle>
            <a:lvl1pPr>
              <a:defRPr/>
            </a:lvl1pPr>
          </a:lstStyle>
          <a:p>
            <a:pPr>
              <a:defRPr/>
            </a:pPr>
            <a:endParaRPr lang="ru-RU"/>
          </a:p>
        </p:txBody>
      </p:sp>
      <p:sp>
        <p:nvSpPr>
          <p:cNvPr id="4" name="Rectangle 36"/>
          <p:cNvSpPr>
            <a:spLocks noGrp="1" noChangeArrowheads="1"/>
          </p:cNvSpPr>
          <p:nvPr>
            <p:ph type="sldNum" sz="quarter" idx="12"/>
          </p:nvPr>
        </p:nvSpPr>
        <p:spPr>
          <a:ln/>
        </p:spPr>
        <p:txBody>
          <a:bodyPr/>
          <a:lstStyle>
            <a:lvl1pPr>
              <a:defRPr/>
            </a:lvl1pPr>
          </a:lstStyle>
          <a:p>
            <a:pPr>
              <a:defRPr/>
            </a:pPr>
            <a:fld id="{9B3662CE-FB11-4B4F-8AD6-76C0B249CC6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4"/>
          <p:cNvSpPr>
            <a:spLocks noGrp="1" noChangeArrowheads="1"/>
          </p:cNvSpPr>
          <p:nvPr>
            <p:ph type="dt" sz="half" idx="10"/>
          </p:nvPr>
        </p:nvSpPr>
        <p:spPr>
          <a:ln/>
        </p:spPr>
        <p:txBody>
          <a:bodyPr/>
          <a:lstStyle>
            <a:lvl1pPr>
              <a:defRPr/>
            </a:lvl1pPr>
          </a:lstStyle>
          <a:p>
            <a:pPr>
              <a:defRPr/>
            </a:pPr>
            <a:endParaRPr lang="ru-RU"/>
          </a:p>
        </p:txBody>
      </p:sp>
      <p:sp>
        <p:nvSpPr>
          <p:cNvPr id="6" name="Rectangle 35"/>
          <p:cNvSpPr>
            <a:spLocks noGrp="1" noChangeArrowheads="1"/>
          </p:cNvSpPr>
          <p:nvPr>
            <p:ph type="ftr" sz="quarter" idx="11"/>
          </p:nvPr>
        </p:nvSpPr>
        <p:spPr>
          <a:ln/>
        </p:spPr>
        <p:txBody>
          <a:bodyPr/>
          <a:lstStyle>
            <a:lvl1pPr>
              <a:defRPr/>
            </a:lvl1pPr>
          </a:lstStyle>
          <a:p>
            <a:pPr>
              <a:defRPr/>
            </a:pPr>
            <a:endParaRPr lang="ru-RU"/>
          </a:p>
        </p:txBody>
      </p:sp>
      <p:sp>
        <p:nvSpPr>
          <p:cNvPr id="7" name="Rectangle 36"/>
          <p:cNvSpPr>
            <a:spLocks noGrp="1" noChangeArrowheads="1"/>
          </p:cNvSpPr>
          <p:nvPr>
            <p:ph type="sldNum" sz="quarter" idx="12"/>
          </p:nvPr>
        </p:nvSpPr>
        <p:spPr>
          <a:ln/>
        </p:spPr>
        <p:txBody>
          <a:bodyPr/>
          <a:lstStyle>
            <a:lvl1pPr>
              <a:defRPr/>
            </a:lvl1pPr>
          </a:lstStyle>
          <a:p>
            <a:pPr>
              <a:defRPr/>
            </a:pPr>
            <a:fld id="{34FC6240-530E-4539-BF9D-2E8ACADF567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4"/>
          <p:cNvSpPr>
            <a:spLocks noGrp="1" noChangeArrowheads="1"/>
          </p:cNvSpPr>
          <p:nvPr>
            <p:ph type="dt" sz="half" idx="10"/>
          </p:nvPr>
        </p:nvSpPr>
        <p:spPr>
          <a:ln/>
        </p:spPr>
        <p:txBody>
          <a:bodyPr/>
          <a:lstStyle>
            <a:lvl1pPr>
              <a:defRPr/>
            </a:lvl1pPr>
          </a:lstStyle>
          <a:p>
            <a:pPr>
              <a:defRPr/>
            </a:pPr>
            <a:endParaRPr lang="ru-RU"/>
          </a:p>
        </p:txBody>
      </p:sp>
      <p:sp>
        <p:nvSpPr>
          <p:cNvPr id="6" name="Rectangle 35"/>
          <p:cNvSpPr>
            <a:spLocks noGrp="1" noChangeArrowheads="1"/>
          </p:cNvSpPr>
          <p:nvPr>
            <p:ph type="ftr" sz="quarter" idx="11"/>
          </p:nvPr>
        </p:nvSpPr>
        <p:spPr>
          <a:ln/>
        </p:spPr>
        <p:txBody>
          <a:bodyPr/>
          <a:lstStyle>
            <a:lvl1pPr>
              <a:defRPr/>
            </a:lvl1pPr>
          </a:lstStyle>
          <a:p>
            <a:pPr>
              <a:defRPr/>
            </a:pPr>
            <a:endParaRPr lang="ru-RU"/>
          </a:p>
        </p:txBody>
      </p:sp>
      <p:sp>
        <p:nvSpPr>
          <p:cNvPr id="7" name="Rectangle 36"/>
          <p:cNvSpPr>
            <a:spLocks noGrp="1" noChangeArrowheads="1"/>
          </p:cNvSpPr>
          <p:nvPr>
            <p:ph type="sldNum" sz="quarter" idx="12"/>
          </p:nvPr>
        </p:nvSpPr>
        <p:spPr>
          <a:ln/>
        </p:spPr>
        <p:txBody>
          <a:bodyPr/>
          <a:lstStyle>
            <a:lvl1pPr>
              <a:defRPr/>
            </a:lvl1pPr>
          </a:lstStyle>
          <a:p>
            <a:pPr>
              <a:defRPr/>
            </a:pPr>
            <a:fld id="{C9A73708-71FA-400B-A796-15D49AB80FB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9525"/>
            <a:ext cx="1687513" cy="6878638"/>
            <a:chOff x="0" y="-6"/>
            <a:chExt cx="981" cy="4333"/>
          </a:xfrm>
        </p:grpSpPr>
        <p:sp>
          <p:nvSpPr>
            <p:cNvPr id="16387" name="Rectangle 3"/>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16388" name="Rectangle 4"/>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16389" name="Rectangle 5"/>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16390" name="Rectangle 6"/>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16391" name="Freeform 7"/>
            <p:cNvSpPr>
              <a:spLocks/>
            </p:cNvSpPr>
            <p:nvPr/>
          </p:nvSpPr>
          <p:spPr bwMode="auto">
            <a:xfrm>
              <a:off x="222" y="2636"/>
              <a:ext cx="341"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392" name="Freeform 8"/>
            <p:cNvSpPr>
              <a:spLocks/>
            </p:cNvSpPr>
            <p:nvPr/>
          </p:nvSpPr>
          <p:spPr bwMode="auto">
            <a:xfrm>
              <a:off x="222" y="2908"/>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393" name="Freeform 9"/>
            <p:cNvSpPr>
              <a:spLocks/>
            </p:cNvSpPr>
            <p:nvPr/>
          </p:nvSpPr>
          <p:spPr bwMode="auto">
            <a:xfrm>
              <a:off x="222" y="3165"/>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394" name="Freeform 10"/>
            <p:cNvSpPr>
              <a:spLocks/>
            </p:cNvSpPr>
            <p:nvPr/>
          </p:nvSpPr>
          <p:spPr bwMode="auto">
            <a:xfrm>
              <a:off x="222" y="3420"/>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395" name="Freeform 11"/>
            <p:cNvSpPr>
              <a:spLocks/>
            </p:cNvSpPr>
            <p:nvPr/>
          </p:nvSpPr>
          <p:spPr bwMode="auto">
            <a:xfrm>
              <a:off x="222" y="3677"/>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396" name="Freeform 12"/>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397" name="Freeform 13"/>
            <p:cNvSpPr>
              <a:spLocks/>
            </p:cNvSpPr>
            <p:nvPr/>
          </p:nvSpPr>
          <p:spPr bwMode="auto">
            <a:xfrm>
              <a:off x="222" y="2366"/>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398" name="Freeform 14"/>
            <p:cNvSpPr>
              <a:spLocks/>
            </p:cNvSpPr>
            <p:nvPr/>
          </p:nvSpPr>
          <p:spPr bwMode="auto">
            <a:xfrm>
              <a:off x="222" y="2151"/>
              <a:ext cx="341"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399" name="Rectangle 15"/>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16400" name="Rectangle 16"/>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16401" name="Rectangle 17"/>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16402" name="Rectangle 18"/>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defRPr/>
              </a:pPr>
              <a:endParaRPr kumimoji="1" lang="ru-RU" sz="2400">
                <a:latin typeface="Times New Roman" charset="0"/>
                <a:cs typeface="+mn-cs"/>
              </a:endParaRPr>
            </a:p>
          </p:txBody>
        </p:sp>
        <p:sp>
          <p:nvSpPr>
            <p:cNvPr id="16403" name="Freeform 19"/>
            <p:cNvSpPr>
              <a:spLocks/>
            </p:cNvSpPr>
            <p:nvPr/>
          </p:nvSpPr>
          <p:spPr bwMode="auto">
            <a:xfrm>
              <a:off x="222" y="497"/>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04" name="Freeform 20"/>
            <p:cNvSpPr>
              <a:spLocks/>
            </p:cNvSpPr>
            <p:nvPr/>
          </p:nvSpPr>
          <p:spPr bwMode="auto">
            <a:xfrm>
              <a:off x="222" y="754"/>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05" name="Freeform 21"/>
            <p:cNvSpPr>
              <a:spLocks/>
            </p:cNvSpPr>
            <p:nvPr/>
          </p:nvSpPr>
          <p:spPr bwMode="auto">
            <a:xfrm>
              <a:off x="222" y="1010"/>
              <a:ext cx="341"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06" name="Freeform 22"/>
            <p:cNvSpPr>
              <a:spLocks/>
            </p:cNvSpPr>
            <p:nvPr/>
          </p:nvSpPr>
          <p:spPr bwMode="auto">
            <a:xfrm>
              <a:off x="222" y="1266"/>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07" name="Freeform 23"/>
            <p:cNvSpPr>
              <a:spLocks/>
            </p:cNvSpPr>
            <p:nvPr/>
          </p:nvSpPr>
          <p:spPr bwMode="auto">
            <a:xfrm>
              <a:off x="222" y="1522"/>
              <a:ext cx="341"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08" name="Freeform 24"/>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09" name="Freeform 25"/>
            <p:cNvSpPr>
              <a:spLocks/>
            </p:cNvSpPr>
            <p:nvPr/>
          </p:nvSpPr>
          <p:spPr bwMode="auto">
            <a:xfrm>
              <a:off x="222" y="211"/>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10" name="Freeform 26"/>
            <p:cNvSpPr>
              <a:spLocks/>
            </p:cNvSpPr>
            <p:nvPr/>
          </p:nvSpPr>
          <p:spPr bwMode="auto">
            <a:xfrm>
              <a:off x="222" y="-3"/>
              <a:ext cx="341"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11" name="Freeform 27"/>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12" name="Freeform 28"/>
            <p:cNvSpPr>
              <a:spLocks/>
            </p:cNvSpPr>
            <p:nvPr/>
          </p:nvSpPr>
          <p:spPr bwMode="auto">
            <a:xfrm>
              <a:off x="222" y="1796"/>
              <a:ext cx="341"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pPr eaLnBrk="0" hangingPunct="0">
                <a:defRPr/>
              </a:pPr>
              <a:endParaRPr lang="ru-RU">
                <a:latin typeface="Times New Roman" charset="0"/>
                <a:cs typeface="+mn-cs"/>
              </a:endParaRPr>
            </a:p>
          </p:txBody>
        </p:sp>
        <p:sp>
          <p:nvSpPr>
            <p:cNvPr id="16413" name="Rectangle 29"/>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pPr eaLnBrk="0" hangingPunct="0">
                <a:defRPr/>
              </a:pPr>
              <a:endParaRPr lang="ru-RU">
                <a:latin typeface="Times New Roman" charset="0"/>
                <a:cs typeface="+mn-cs"/>
              </a:endParaRPr>
            </a:p>
          </p:txBody>
        </p:sp>
        <p:sp>
          <p:nvSpPr>
            <p:cNvPr id="1059" name="Line 30"/>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p:spPr>
          <p:txBody>
            <a:bodyPr/>
            <a:lstStyle/>
            <a:p>
              <a:pPr>
                <a:defRPr/>
              </a:pPr>
              <a:endParaRPr lang="ru-RU"/>
            </a:p>
          </p:txBody>
        </p:sp>
        <p:sp>
          <p:nvSpPr>
            <p:cNvPr id="1060" name="Line 31"/>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p:spPr>
          <p:txBody>
            <a:bodyPr/>
            <a:lstStyle/>
            <a:p>
              <a:pPr>
                <a:defRPr/>
              </a:pPr>
              <a:endParaRPr lang="ru-RU"/>
            </a:p>
          </p:txBody>
        </p:sp>
      </p:grpSp>
      <p:sp>
        <p:nvSpPr>
          <p:cNvPr id="8195" name="Rectangle 32"/>
          <p:cNvSpPr>
            <a:spLocks noGrp="1" noChangeArrowheads="1"/>
          </p:cNvSpPr>
          <p:nvPr>
            <p:ph type="title"/>
          </p:nvPr>
        </p:nvSpPr>
        <p:spPr bwMode="auto">
          <a:xfrm>
            <a:off x="1625600" y="228600"/>
            <a:ext cx="81153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8196" name="Rectangle 33"/>
          <p:cNvSpPr>
            <a:spLocks noGrp="1" noChangeArrowheads="1"/>
          </p:cNvSpPr>
          <p:nvPr>
            <p:ph type="body" idx="1"/>
          </p:nvPr>
        </p:nvSpPr>
        <p:spPr bwMode="auto">
          <a:xfrm>
            <a:off x="1625600" y="1524000"/>
            <a:ext cx="8115300" cy="47148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418" name="Rectangle 34"/>
          <p:cNvSpPr>
            <a:spLocks noGrp="1" noChangeArrowheads="1"/>
          </p:cNvSpPr>
          <p:nvPr>
            <p:ph type="dt" sz="half" idx="2"/>
          </p:nvPr>
        </p:nvSpPr>
        <p:spPr bwMode="auto">
          <a:xfrm>
            <a:off x="1568450" y="6324600"/>
            <a:ext cx="1527175" cy="49053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charset="0"/>
                <a:cs typeface="+mn-cs"/>
              </a:defRPr>
            </a:lvl1pPr>
          </a:lstStyle>
          <a:p>
            <a:pPr>
              <a:defRPr/>
            </a:pPr>
            <a:endParaRPr lang="ru-RU"/>
          </a:p>
        </p:txBody>
      </p:sp>
      <p:sp>
        <p:nvSpPr>
          <p:cNvPr id="16419" name="Rectangle 35"/>
          <p:cNvSpPr>
            <a:spLocks noGrp="1" noChangeArrowheads="1"/>
          </p:cNvSpPr>
          <p:nvPr>
            <p:ph type="ftr" sz="quarter" idx="3"/>
          </p:nvPr>
        </p:nvSpPr>
        <p:spPr bwMode="auto">
          <a:xfrm>
            <a:off x="4044950" y="6324600"/>
            <a:ext cx="31369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charset="0"/>
                <a:cs typeface="+mn-cs"/>
              </a:defRPr>
            </a:lvl1pPr>
          </a:lstStyle>
          <a:p>
            <a:pPr>
              <a:defRPr/>
            </a:pPr>
            <a:endParaRPr lang="ru-RU"/>
          </a:p>
        </p:txBody>
      </p:sp>
      <p:sp>
        <p:nvSpPr>
          <p:cNvPr id="16420" name="Rectangle 36"/>
          <p:cNvSpPr>
            <a:spLocks noGrp="1" noChangeArrowheads="1"/>
          </p:cNvSpPr>
          <p:nvPr>
            <p:ph type="sldNum" sz="quarter" idx="4"/>
          </p:nvPr>
        </p:nvSpPr>
        <p:spPr bwMode="auto">
          <a:xfrm>
            <a:off x="7842250" y="6324600"/>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latin typeface="Times New Roman" charset="0"/>
                <a:cs typeface="+mn-cs"/>
              </a:defRPr>
            </a:lvl1pPr>
          </a:lstStyle>
          <a:p>
            <a:pPr>
              <a:defRPr/>
            </a:pPr>
            <a:fld id="{471FC3A9-8AD6-4B05-A7B0-B429276C71C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02"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b="1">
          <a:solidFill>
            <a:schemeClr val="tx1"/>
          </a:solidFill>
          <a:latin typeface="+mn-lt"/>
        </a:defRPr>
      </a:lvl2pPr>
      <a:lvl3pPr marL="1143000" indent="-228600" algn="l" rtl="0" eaLnBrk="0" fontAlgn="base" hangingPunct="0">
        <a:spcBef>
          <a:spcPct val="20000"/>
        </a:spcBef>
        <a:spcAft>
          <a:spcPct val="0"/>
        </a:spcAft>
        <a:buClr>
          <a:schemeClr val="hlink"/>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b="1">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b="1">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b="1">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b="1">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Microsoft_Office_Excel_97-20032.xls"/></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95414" y="1643050"/>
            <a:ext cx="8115300" cy="1143000"/>
          </a:xfrm>
        </p:spPr>
        <p:txBody>
          <a:bodyPr/>
          <a:lstStyle/>
          <a:p>
            <a:pPr algn="ctr" eaLnBrk="1" hangingPunct="1"/>
            <a:r>
              <a:rPr lang="kk-KZ" sz="2000" b="1" dirty="0" smtClean="0">
                <a:latin typeface="+mn-lt"/>
              </a:rPr>
              <a:t>О деятельности Министерства юстиции Республики Казахстан</a:t>
            </a:r>
            <a:endParaRPr lang="ru-RU" sz="2000" b="1" dirty="0" smtClean="0">
              <a:latin typeface="+mn-lt"/>
              <a:cs typeface="Arial" charset="0"/>
            </a:endParaRPr>
          </a:p>
        </p:txBody>
      </p:sp>
      <p:sp>
        <p:nvSpPr>
          <p:cNvPr id="10243" name="Rectangle 3"/>
          <p:cNvSpPr>
            <a:spLocks noGrp="1" noChangeArrowheads="1"/>
          </p:cNvSpPr>
          <p:nvPr>
            <p:ph idx="1"/>
          </p:nvPr>
        </p:nvSpPr>
        <p:spPr/>
        <p:txBody>
          <a:bodyPr/>
          <a:lstStyle/>
          <a:p>
            <a:pPr eaLnBrk="1" hangingPunct="1"/>
            <a:endParaRPr lang="ru-RU" smtClean="0"/>
          </a:p>
          <a:p>
            <a:pPr eaLnBrk="1" hangingPunct="1"/>
            <a:endParaRPr lang="ru-RU" smtClean="0"/>
          </a:p>
        </p:txBody>
      </p:sp>
      <p:pic>
        <p:nvPicPr>
          <p:cNvPr id="10244" name="Рисунок 4" descr="логотип.PNG"/>
          <p:cNvPicPr>
            <a:picLocks noChangeAspect="1"/>
          </p:cNvPicPr>
          <p:nvPr/>
        </p:nvPicPr>
        <p:blipFill>
          <a:blip r:embed="rId3"/>
          <a:srcRect/>
          <a:stretch>
            <a:fillRect/>
          </a:stretch>
        </p:blipFill>
        <p:spPr bwMode="auto">
          <a:xfrm>
            <a:off x="3595678" y="2643182"/>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595414" y="500042"/>
            <a:ext cx="8115300" cy="771525"/>
          </a:xfrm>
        </p:spPr>
        <p:txBody>
          <a:bodyPr/>
          <a:lstStyle/>
          <a:p>
            <a:pPr algn="ctr">
              <a:defRPr/>
            </a:pPr>
            <a:r>
              <a:rPr lang="ru-RU" sz="1600" b="1" i="1" dirty="0" smtClean="0">
                <a:solidFill>
                  <a:schemeClr val="tx1"/>
                </a:solidFill>
                <a:latin typeface="+mn-lt"/>
              </a:rPr>
              <a:t>Динамика оказания государственных услуг</a:t>
            </a:r>
            <a:br>
              <a:rPr lang="ru-RU" sz="1600" b="1" i="1" dirty="0" smtClean="0">
                <a:solidFill>
                  <a:schemeClr val="tx1"/>
                </a:solidFill>
                <a:latin typeface="+mn-lt"/>
              </a:rPr>
            </a:br>
            <a:r>
              <a:rPr lang="ru-RU" sz="1600" b="1" i="1" dirty="0" smtClean="0">
                <a:solidFill>
                  <a:schemeClr val="tx1"/>
                </a:solidFill>
                <a:latin typeface="+mn-lt"/>
              </a:rPr>
              <a:t>в разрезе осуществленных регистрационных процедур</a:t>
            </a:r>
            <a:br>
              <a:rPr lang="ru-RU" sz="1600" b="1" i="1" dirty="0" smtClean="0">
                <a:solidFill>
                  <a:schemeClr val="tx1"/>
                </a:solidFill>
                <a:latin typeface="+mn-lt"/>
              </a:rPr>
            </a:br>
            <a:endParaRPr lang="ru-RU" sz="1600" b="1" i="1" dirty="0" smtClean="0">
              <a:solidFill>
                <a:schemeClr val="tx1"/>
              </a:solidFill>
              <a:latin typeface="+mn-lt"/>
            </a:endParaRPr>
          </a:p>
        </p:txBody>
      </p:sp>
      <p:graphicFrame>
        <p:nvGraphicFramePr>
          <p:cNvPr id="4" name="Содержимое 3"/>
          <p:cNvGraphicFramePr>
            <a:graphicFrameLocks noGrp="1"/>
          </p:cNvGraphicFramePr>
          <p:nvPr>
            <p:ph idx="1"/>
          </p:nvPr>
        </p:nvGraphicFramePr>
        <p:xfrm>
          <a:off x="1523976" y="1714488"/>
          <a:ext cx="7972426" cy="5143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667001" y="357171"/>
            <a:ext cx="6162675" cy="642937"/>
          </a:xfrm>
        </p:spPr>
        <p:txBody>
          <a:bodyPr/>
          <a:lstStyle/>
          <a:p>
            <a:pPr algn="ctr" eaLnBrk="1" hangingPunct="1">
              <a:defRPr/>
            </a:pPr>
            <a:r>
              <a:rPr lang="ru-RU" sz="1600" b="1" i="1" dirty="0" smtClean="0">
                <a:solidFill>
                  <a:schemeClr val="tx1"/>
                </a:solidFill>
                <a:latin typeface="+mn-lt"/>
              </a:rPr>
              <a:t>В электронном формате </a:t>
            </a:r>
            <a:r>
              <a:rPr lang="ru-RU" sz="1600" b="1" i="1" dirty="0" smtClean="0">
                <a:solidFill>
                  <a:srgbClr val="002060"/>
                </a:solidFill>
                <a:latin typeface="+mn-lt"/>
              </a:rPr>
              <a:t>(</a:t>
            </a:r>
            <a:r>
              <a:rPr lang="ru-RU" sz="1600" b="1" i="1" dirty="0" err="1" smtClean="0">
                <a:solidFill>
                  <a:srgbClr val="002060"/>
                </a:solidFill>
                <a:latin typeface="+mn-lt"/>
              </a:rPr>
              <a:t>он-лайн</a:t>
            </a:r>
            <a:r>
              <a:rPr lang="ru-RU" sz="1600" b="1" i="1" dirty="0" smtClean="0">
                <a:solidFill>
                  <a:srgbClr val="002060"/>
                </a:solidFill>
                <a:latin typeface="+mn-lt"/>
              </a:rPr>
              <a:t>) предоставляются </a:t>
            </a:r>
            <a:r>
              <a:rPr lang="ru-RU" sz="1600" b="1" i="1" dirty="0" smtClean="0">
                <a:solidFill>
                  <a:schemeClr val="tx1"/>
                </a:solidFill>
                <a:latin typeface="+mn-lt"/>
              </a:rPr>
              <a:t>государственные услуги в сфере:</a:t>
            </a:r>
            <a:endParaRPr lang="en-US" sz="1400" b="1" i="1" dirty="0">
              <a:solidFill>
                <a:srgbClr val="000000"/>
              </a:solidFill>
              <a:effectLst>
                <a:outerShdw blurRad="38100" dist="38100" dir="2700000" algn="tl">
                  <a:srgbClr val="C0C0C0"/>
                </a:outerShdw>
              </a:effectLst>
              <a:latin typeface="+mn-lt"/>
            </a:endParaRPr>
          </a:p>
        </p:txBody>
      </p:sp>
      <p:sp>
        <p:nvSpPr>
          <p:cNvPr id="302084" name="AutoShape 4"/>
          <p:cNvSpPr>
            <a:spLocks noChangeArrowheads="1"/>
          </p:cNvSpPr>
          <p:nvPr/>
        </p:nvSpPr>
        <p:spPr bwMode="gray">
          <a:xfrm>
            <a:off x="1595438" y="1071579"/>
            <a:ext cx="6932612" cy="571500"/>
          </a:xfrm>
          <a:prstGeom prst="roundRect">
            <a:avLst>
              <a:gd name="adj" fmla="val 17583"/>
            </a:avLst>
          </a:prstGeom>
          <a:gradFill flip="none" rotWithShape="1">
            <a:gsLst>
              <a:gs pos="0">
                <a:srgbClr val="65A9ED">
                  <a:gamma/>
                  <a:shade val="68627"/>
                  <a:invGamma/>
                </a:srgbClr>
              </a:gs>
              <a:gs pos="50000">
                <a:srgbClr val="65A9ED"/>
              </a:gs>
              <a:gs pos="100000">
                <a:srgbClr val="65A9ED">
                  <a:gamma/>
                  <a:shade val="68627"/>
                  <a:invGamma/>
                </a:srgbClr>
              </a:gs>
            </a:gsLst>
            <a:lin ang="16200000" scaled="1"/>
            <a:tileRect/>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eaLnBrk="0" hangingPunct="0">
              <a:spcBef>
                <a:spcPts val="0"/>
              </a:spcBef>
              <a:buFontTx/>
              <a:buAutoNum type="arabicPeriod"/>
              <a:defRPr/>
            </a:pPr>
            <a:r>
              <a:rPr lang="ru-RU" sz="1400" b="1" i="1" dirty="0">
                <a:latin typeface="+mn-lt"/>
                <a:cs typeface="+mn-cs"/>
              </a:rPr>
              <a:t>регистрации юридических лиц – 489 ЮЛ</a:t>
            </a:r>
          </a:p>
        </p:txBody>
      </p:sp>
      <p:sp>
        <p:nvSpPr>
          <p:cNvPr id="302085" name="AutoShape 5"/>
          <p:cNvSpPr>
            <a:spLocks noChangeArrowheads="1"/>
          </p:cNvSpPr>
          <p:nvPr/>
        </p:nvSpPr>
        <p:spPr bwMode="gray">
          <a:xfrm>
            <a:off x="1881190" y="1857391"/>
            <a:ext cx="7215187" cy="571500"/>
          </a:xfrm>
          <a:prstGeom prst="roundRect">
            <a:avLst>
              <a:gd name="adj" fmla="val 21622"/>
            </a:avLst>
          </a:prstGeom>
          <a:gradFill rotWithShape="1">
            <a:gsLst>
              <a:gs pos="0">
                <a:srgbClr val="6D85E9">
                  <a:gamma/>
                  <a:shade val="46275"/>
                  <a:invGamma/>
                </a:srgbClr>
              </a:gs>
              <a:gs pos="50000">
                <a:srgbClr val="6D85E9"/>
              </a:gs>
              <a:gs pos="100000">
                <a:srgbClr val="6D85E9">
                  <a:gamma/>
                  <a:shade val="46275"/>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342900" indent="-342900" eaLnBrk="0" hangingPunct="0">
              <a:spcBef>
                <a:spcPts val="0"/>
              </a:spcBef>
              <a:buFontTx/>
              <a:buAutoNum type="arabicPeriod" startAt="2"/>
              <a:defRPr/>
            </a:pPr>
            <a:r>
              <a:rPr lang="ru-RU" sz="1400" b="1" i="1" dirty="0">
                <a:latin typeface="+mn-lt"/>
                <a:cs typeface="+mn-cs"/>
              </a:rPr>
              <a:t>недвижимости (по двум видам услуг – выдача справок) – </a:t>
            </a:r>
          </a:p>
          <a:p>
            <a:pPr marL="342900" indent="-342900">
              <a:spcBef>
                <a:spcPts val="0"/>
              </a:spcBef>
              <a:defRPr/>
            </a:pPr>
            <a:r>
              <a:rPr lang="ru-RU" sz="1400" b="1" i="1" dirty="0">
                <a:latin typeface="+mn-lt"/>
                <a:cs typeface="+mn-cs"/>
              </a:rPr>
              <a:t>					</a:t>
            </a:r>
            <a:r>
              <a:rPr lang="ru-RU" sz="1400" b="1" i="1" dirty="0">
                <a:latin typeface="+mn-lt"/>
              </a:rPr>
              <a:t> </a:t>
            </a:r>
            <a:r>
              <a:rPr lang="ru-RU" sz="1400" b="1" i="1" dirty="0" smtClean="0">
                <a:latin typeface="+mn-lt"/>
              </a:rPr>
              <a:t>    </a:t>
            </a:r>
            <a:r>
              <a:rPr lang="ru-RU" sz="1400" b="1" i="1" dirty="0">
                <a:latin typeface="+mn-lt"/>
                <a:cs typeface="+mn-cs"/>
              </a:rPr>
              <a:t>4 млн. 175 тыс. 333 справки</a:t>
            </a:r>
          </a:p>
        </p:txBody>
      </p:sp>
      <p:sp>
        <p:nvSpPr>
          <p:cNvPr id="302086" name="AutoShape 6"/>
          <p:cNvSpPr>
            <a:spLocks noChangeArrowheads="1"/>
          </p:cNvSpPr>
          <p:nvPr/>
        </p:nvSpPr>
        <p:spPr bwMode="gray">
          <a:xfrm>
            <a:off x="2524126" y="2643204"/>
            <a:ext cx="7072313" cy="571500"/>
          </a:xfrm>
          <a:prstGeom prst="roundRect">
            <a:avLst>
              <a:gd name="adj" fmla="val 20991"/>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342900" indent="-342900" eaLnBrk="0" hangingPunct="0">
              <a:spcBef>
                <a:spcPts val="0"/>
              </a:spcBef>
              <a:buFontTx/>
              <a:buAutoNum type="arabicPeriod" startAt="3"/>
              <a:defRPr/>
            </a:pPr>
            <a:r>
              <a:rPr lang="ru-RU" sz="1400" b="1" i="1" dirty="0">
                <a:latin typeface="+mn-lt"/>
                <a:cs typeface="+mn-cs"/>
              </a:rPr>
              <a:t>регистрации актов </a:t>
            </a:r>
            <a:r>
              <a:rPr lang="ru-RU" sz="1400" b="1" i="1" dirty="0">
                <a:effectLst>
                  <a:outerShdw blurRad="38100" dist="38100" dir="2700000" algn="tl">
                    <a:srgbClr val="000000"/>
                  </a:outerShdw>
                </a:effectLst>
                <a:latin typeface="+mn-lt"/>
                <a:cs typeface="+mn-cs"/>
              </a:rPr>
              <a:t> </a:t>
            </a:r>
            <a:r>
              <a:rPr lang="ru-RU" sz="1400" b="1" i="1" dirty="0">
                <a:latin typeface="+mn-lt"/>
                <a:cs typeface="+mn-cs"/>
              </a:rPr>
              <a:t>гражданского состояния (по 6 видам услуг) </a:t>
            </a:r>
            <a:r>
              <a:rPr lang="ru-RU" sz="1400" b="1" i="1" dirty="0">
                <a:latin typeface="+mn-lt"/>
              </a:rPr>
              <a:t>– </a:t>
            </a:r>
          </a:p>
          <a:p>
            <a:pPr marL="342900" indent="-342900" eaLnBrk="0" hangingPunct="0">
              <a:spcBef>
                <a:spcPts val="0"/>
              </a:spcBef>
              <a:defRPr/>
            </a:pPr>
            <a:r>
              <a:rPr lang="ru-RU" sz="1400" b="1" i="1" dirty="0">
                <a:latin typeface="+mn-lt"/>
              </a:rPr>
              <a:t>					</a:t>
            </a:r>
            <a:r>
              <a:rPr lang="ru-RU" sz="1400" b="1" i="1" dirty="0" smtClean="0">
                <a:latin typeface="+mn-lt"/>
              </a:rPr>
              <a:t>свыше </a:t>
            </a:r>
            <a:r>
              <a:rPr lang="ru-RU" sz="1400" b="1" dirty="0">
                <a:latin typeface="+mn-lt"/>
              </a:rPr>
              <a:t>2 тыс. 500 актов</a:t>
            </a:r>
            <a:endParaRPr lang="ru-RU" sz="1400" b="1" dirty="0">
              <a:latin typeface="+mn-lt"/>
              <a:cs typeface="+mn-cs"/>
            </a:endParaRPr>
          </a:p>
        </p:txBody>
      </p:sp>
      <p:sp>
        <p:nvSpPr>
          <p:cNvPr id="6" name="AutoShape 4"/>
          <p:cNvSpPr>
            <a:spLocks noChangeArrowheads="1"/>
          </p:cNvSpPr>
          <p:nvPr/>
        </p:nvSpPr>
        <p:spPr bwMode="gray">
          <a:xfrm>
            <a:off x="1666875" y="3429016"/>
            <a:ext cx="6929438" cy="571500"/>
          </a:xfrm>
          <a:prstGeom prst="roundRect">
            <a:avLst>
              <a:gd name="adj" fmla="val 16714"/>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eaLnBrk="0" hangingPunct="0">
              <a:spcBef>
                <a:spcPts val="0"/>
              </a:spcBef>
              <a:buFontTx/>
              <a:buAutoNum type="arabicPeriod" startAt="4"/>
              <a:defRPr/>
            </a:pPr>
            <a:r>
              <a:rPr lang="ru-RU" sz="1400" b="1" i="1" dirty="0">
                <a:latin typeface="+mn-lt"/>
                <a:cs typeface="+mn-cs"/>
              </a:rPr>
              <a:t>лицензирования адвокатской деятельности (е-лицензирование</a:t>
            </a:r>
            <a:r>
              <a:rPr lang="ru-RU" sz="1400" b="1" i="1" dirty="0" smtClean="0">
                <a:latin typeface="+mn-lt"/>
                <a:cs typeface="+mn-cs"/>
              </a:rPr>
              <a:t>)</a:t>
            </a:r>
          </a:p>
          <a:p>
            <a:pPr marL="457200" indent="-457200" eaLnBrk="0" hangingPunct="0">
              <a:spcBef>
                <a:spcPts val="0"/>
              </a:spcBef>
              <a:defRPr/>
            </a:pPr>
            <a:r>
              <a:rPr lang="ru-RU" sz="1400" b="1" i="1" dirty="0" smtClean="0">
                <a:latin typeface="+mn-lt"/>
                <a:cs typeface="+mn-cs"/>
              </a:rPr>
              <a:t>                                                                                                          </a:t>
            </a:r>
            <a:r>
              <a:rPr lang="ru-RU" sz="1400" b="1" i="1" dirty="0">
                <a:latin typeface="+mn-lt"/>
                <a:cs typeface="+mn-cs"/>
              </a:rPr>
              <a:t>– </a:t>
            </a:r>
            <a:r>
              <a:rPr lang="ru-RU" sz="1400" b="1" i="1" dirty="0" smtClean="0">
                <a:latin typeface="+mn-lt"/>
                <a:cs typeface="+mn-cs"/>
              </a:rPr>
              <a:t> 220 </a:t>
            </a:r>
            <a:r>
              <a:rPr lang="ru-RU" sz="1400" b="1" i="1" dirty="0">
                <a:latin typeface="+mn-lt"/>
                <a:cs typeface="+mn-cs"/>
              </a:rPr>
              <a:t>лиц. </a:t>
            </a:r>
          </a:p>
        </p:txBody>
      </p:sp>
      <p:sp>
        <p:nvSpPr>
          <p:cNvPr id="7" name="AutoShape 5"/>
          <p:cNvSpPr>
            <a:spLocks noChangeArrowheads="1"/>
          </p:cNvSpPr>
          <p:nvPr/>
        </p:nvSpPr>
        <p:spPr bwMode="gray">
          <a:xfrm>
            <a:off x="2024064" y="4286266"/>
            <a:ext cx="7143750" cy="571500"/>
          </a:xfrm>
          <a:prstGeom prst="roundRect">
            <a:avLst>
              <a:gd name="adj" fmla="val 12973"/>
            </a:avLst>
          </a:prstGeom>
          <a:gradFill rotWithShape="1">
            <a:gsLst>
              <a:gs pos="0">
                <a:srgbClr val="6D85E9">
                  <a:gamma/>
                  <a:shade val="46275"/>
                  <a:invGamma/>
                </a:srgbClr>
              </a:gs>
              <a:gs pos="50000">
                <a:srgbClr val="6D85E9"/>
              </a:gs>
              <a:gs pos="100000">
                <a:srgbClr val="6D85E9">
                  <a:gamma/>
                  <a:shade val="46275"/>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342900" indent="-342900" eaLnBrk="0" hangingPunct="0">
              <a:spcBef>
                <a:spcPts val="0"/>
              </a:spcBef>
              <a:buFontTx/>
              <a:buAutoNum type="arabicPeriod" startAt="5"/>
              <a:defRPr/>
            </a:pPr>
            <a:r>
              <a:rPr lang="ru-RU" sz="1400" b="1" i="1" dirty="0">
                <a:latin typeface="+mn-lt"/>
                <a:cs typeface="+mn-cs"/>
              </a:rPr>
              <a:t>лицензирования нотариальной деятельности </a:t>
            </a:r>
            <a:r>
              <a:rPr lang="ru-RU" sz="1400" b="1" i="1" dirty="0">
                <a:latin typeface="+mn-lt"/>
              </a:rPr>
              <a:t>(е-лицензирование) </a:t>
            </a:r>
            <a:r>
              <a:rPr lang="ru-RU" sz="1400" b="1" i="1" dirty="0"/>
              <a:t>– </a:t>
            </a:r>
          </a:p>
          <a:p>
            <a:pPr marL="342900" indent="-342900" eaLnBrk="0" hangingPunct="0">
              <a:spcBef>
                <a:spcPts val="0"/>
              </a:spcBef>
              <a:defRPr/>
            </a:pPr>
            <a:r>
              <a:rPr lang="ru-RU" sz="1400" b="1" i="1" dirty="0">
                <a:latin typeface="+mn-lt"/>
              </a:rPr>
              <a:t>							  </a:t>
            </a:r>
            <a:r>
              <a:rPr lang="ru-RU" sz="1400" b="1" i="1" dirty="0" smtClean="0">
                <a:latin typeface="+mn-lt"/>
              </a:rPr>
              <a:t> </a:t>
            </a:r>
            <a:r>
              <a:rPr lang="ru-RU" sz="1400" b="1" i="1" dirty="0">
                <a:latin typeface="+mn-lt"/>
              </a:rPr>
              <a:t>176 лиц. </a:t>
            </a:r>
            <a:endParaRPr lang="ru-RU" sz="1400" b="1" i="1" dirty="0">
              <a:latin typeface="+mn-lt"/>
              <a:cs typeface="+mn-cs"/>
            </a:endParaRPr>
          </a:p>
        </p:txBody>
      </p:sp>
      <p:sp>
        <p:nvSpPr>
          <p:cNvPr id="8" name="Rectangle 2"/>
          <p:cNvSpPr txBox="1">
            <a:spLocks noChangeArrowheads="1"/>
          </p:cNvSpPr>
          <p:nvPr/>
        </p:nvSpPr>
        <p:spPr bwMode="auto">
          <a:xfrm>
            <a:off x="2095500" y="5786438"/>
            <a:ext cx="7358063" cy="647700"/>
          </a:xfrm>
          <a:prstGeom prst="rect">
            <a:avLst/>
          </a:prstGeom>
          <a:noFill/>
          <a:ln w="9525">
            <a:noFill/>
            <a:miter lim="800000"/>
            <a:headEnd/>
            <a:tailEnd/>
          </a:ln>
        </p:spPr>
        <p:txBody>
          <a:bodyPr lIns="92075" tIns="46038" rIns="92075" bIns="46038" anchor="ctr"/>
          <a:lstStyle/>
          <a:p>
            <a:pPr algn="ctr">
              <a:defRPr/>
            </a:pPr>
            <a:r>
              <a:rPr lang="ru-RU" sz="1600" kern="0" dirty="0">
                <a:latin typeface="+mn-lt"/>
                <a:ea typeface="+mj-ea"/>
                <a:cs typeface="+mj-cs"/>
              </a:rPr>
              <a:t>С 2013 года будет введена </a:t>
            </a:r>
            <a:r>
              <a:rPr lang="ru-RU" sz="1600" b="1" kern="0" dirty="0">
                <a:latin typeface="+mn-lt"/>
                <a:ea typeface="+mj-ea"/>
                <a:cs typeface="+mj-cs"/>
              </a:rPr>
              <a:t>электронная регистрация прав недвижимого имущества </a:t>
            </a:r>
            <a:r>
              <a:rPr lang="ru-RU" sz="1600" b="1" i="1" u="sng" kern="0" dirty="0">
                <a:latin typeface="+mn-lt"/>
                <a:ea typeface="+mj-ea"/>
                <a:cs typeface="+mj-cs"/>
              </a:rPr>
              <a:t>(срок регистрации сокращается до 1 дня)</a:t>
            </a:r>
            <a:r>
              <a:rPr lang="ru-RU" sz="1600" b="1" u="sng" kern="0" dirty="0">
                <a:latin typeface="+mn-lt"/>
                <a:ea typeface="+mj-ea"/>
                <a:cs typeface="+mj-cs"/>
              </a:rPr>
              <a:t> </a:t>
            </a:r>
            <a:endParaRPr lang="en-US" sz="1400" b="1" u="sng" kern="0" dirty="0">
              <a:solidFill>
                <a:srgbClr val="000000"/>
              </a:solidFill>
              <a:effectLst>
                <a:outerShdw blurRad="38100" dist="38100" dir="2700000" algn="tl">
                  <a:srgbClr val="C0C0C0"/>
                </a:outerShdw>
              </a:effectLst>
              <a:latin typeface="+mn-lt"/>
              <a:ea typeface="+mj-ea"/>
              <a:cs typeface="+mj-cs"/>
            </a:endParaRPr>
          </a:p>
        </p:txBody>
      </p:sp>
      <p:sp>
        <p:nvSpPr>
          <p:cNvPr id="9" name="AutoShape 6"/>
          <p:cNvSpPr>
            <a:spLocks noChangeArrowheads="1"/>
          </p:cNvSpPr>
          <p:nvPr/>
        </p:nvSpPr>
        <p:spPr bwMode="gray">
          <a:xfrm>
            <a:off x="2595564" y="5143516"/>
            <a:ext cx="7000875" cy="571500"/>
          </a:xfrm>
          <a:prstGeom prst="roundRect">
            <a:avLst>
              <a:gd name="adj" fmla="val 20991"/>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342900" indent="-342900" eaLnBrk="0" hangingPunct="0">
              <a:spcBef>
                <a:spcPts val="0"/>
              </a:spcBef>
              <a:buFontTx/>
              <a:buAutoNum type="arabicPeriod" startAt="6"/>
              <a:defRPr/>
            </a:pPr>
            <a:r>
              <a:rPr lang="ru-RU" sz="1400" b="1" i="1" dirty="0">
                <a:latin typeface="+mn-lt"/>
                <a:cs typeface="+mn-cs"/>
              </a:rPr>
              <a:t>лицензирования оценочной деятельности (е-лицензирование) – </a:t>
            </a:r>
          </a:p>
          <a:p>
            <a:pPr marL="342900" indent="-342900" eaLnBrk="0" hangingPunct="0">
              <a:spcBef>
                <a:spcPts val="0"/>
              </a:spcBef>
              <a:defRPr/>
            </a:pPr>
            <a:r>
              <a:rPr lang="ru-RU" sz="1400" b="1" i="1" dirty="0">
                <a:latin typeface="+mn-lt"/>
                <a:cs typeface="+mn-cs"/>
              </a:rPr>
              <a:t>						</a:t>
            </a:r>
            <a:r>
              <a:rPr lang="ru-RU" sz="1400" b="1" i="1" dirty="0">
                <a:latin typeface="+mn-lt"/>
              </a:rPr>
              <a:t> </a:t>
            </a:r>
            <a:r>
              <a:rPr lang="ru-RU" sz="1400" b="1" i="1" dirty="0" smtClean="0">
                <a:latin typeface="+mn-lt"/>
              </a:rPr>
              <a:t>              </a:t>
            </a:r>
            <a:r>
              <a:rPr lang="ru-RU" sz="1400" b="1" i="1" dirty="0" smtClean="0">
                <a:latin typeface="+mn-lt"/>
                <a:cs typeface="+mn-cs"/>
              </a:rPr>
              <a:t>111 </a:t>
            </a:r>
            <a:r>
              <a:rPr lang="ru-RU" sz="1400" b="1" i="1" dirty="0">
                <a:latin typeface="+mn-lt"/>
                <a:cs typeface="+mn-cs"/>
              </a:rPr>
              <a:t>лиц.</a:t>
            </a:r>
            <a:endParaRPr lang="ru-RU" sz="1400" b="1" dirty="0">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667001" y="566722"/>
            <a:ext cx="6162675" cy="647700"/>
          </a:xfrm>
        </p:spPr>
        <p:txBody>
          <a:bodyPr/>
          <a:lstStyle/>
          <a:p>
            <a:pPr algn="ctr" eaLnBrk="1" hangingPunct="1">
              <a:defRPr/>
            </a:pPr>
            <a:r>
              <a:rPr lang="ru-RU" sz="1600" b="1" i="1" dirty="0" smtClean="0">
                <a:solidFill>
                  <a:schemeClr val="tx1"/>
                </a:solidFill>
                <a:latin typeface="+mn-lt"/>
              </a:rPr>
              <a:t>В сфере оказания юридических услуг осуществляют деятельность </a:t>
            </a:r>
            <a:r>
              <a:rPr lang="ru-RU" sz="1600" b="1" i="1" u="sng" dirty="0" smtClean="0">
                <a:solidFill>
                  <a:schemeClr val="tx1"/>
                </a:solidFill>
                <a:latin typeface="+mn-lt"/>
              </a:rPr>
              <a:t>9 990 лицензиатов</a:t>
            </a:r>
            <a:endParaRPr lang="en-US" sz="1400" b="1" i="1" u="sng" dirty="0">
              <a:solidFill>
                <a:srgbClr val="000000"/>
              </a:solidFill>
              <a:effectLst>
                <a:outerShdw blurRad="38100" dist="38100" dir="2700000" algn="tl">
                  <a:srgbClr val="C0C0C0"/>
                </a:outerShdw>
              </a:effectLst>
              <a:latin typeface="+mn-lt"/>
            </a:endParaRPr>
          </a:p>
        </p:txBody>
      </p:sp>
      <p:sp>
        <p:nvSpPr>
          <p:cNvPr id="302084" name="AutoShape 4"/>
          <p:cNvSpPr>
            <a:spLocks noChangeArrowheads="1"/>
          </p:cNvSpPr>
          <p:nvPr/>
        </p:nvSpPr>
        <p:spPr bwMode="gray">
          <a:xfrm>
            <a:off x="1952627" y="1357313"/>
            <a:ext cx="4429125" cy="785812"/>
          </a:xfrm>
          <a:prstGeom prst="roundRect">
            <a:avLst>
              <a:gd name="adj" fmla="val 1753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eaLnBrk="0" hangingPunct="0">
              <a:spcBef>
                <a:spcPts val="0"/>
              </a:spcBef>
              <a:buFontTx/>
              <a:buAutoNum type="arabicPeriod"/>
              <a:defRPr/>
            </a:pPr>
            <a:r>
              <a:rPr lang="ru-RU" sz="1400" b="1" i="1" dirty="0">
                <a:latin typeface="+mn-lt"/>
                <a:cs typeface="+mn-cs"/>
              </a:rPr>
              <a:t>      В оценочной – 3 тыс.</a:t>
            </a:r>
          </a:p>
        </p:txBody>
      </p:sp>
      <p:sp>
        <p:nvSpPr>
          <p:cNvPr id="302086" name="AutoShape 6"/>
          <p:cNvSpPr>
            <a:spLocks noChangeArrowheads="1"/>
          </p:cNvSpPr>
          <p:nvPr/>
        </p:nvSpPr>
        <p:spPr bwMode="gray">
          <a:xfrm>
            <a:off x="3524250" y="3643313"/>
            <a:ext cx="4500563" cy="785812"/>
          </a:xfrm>
          <a:prstGeom prst="roundRect">
            <a:avLst>
              <a:gd name="adj" fmla="val 1712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eaLnBrk="0" hangingPunct="0">
              <a:spcBef>
                <a:spcPts val="0"/>
              </a:spcBef>
              <a:defRPr/>
            </a:pPr>
            <a:r>
              <a:rPr lang="ru-RU" sz="1400" b="1" i="1" dirty="0">
                <a:latin typeface="+mn-lt"/>
                <a:cs typeface="+mn-cs"/>
              </a:rPr>
              <a:t>3</a:t>
            </a:r>
            <a:r>
              <a:rPr lang="en-US" sz="1400" b="1" i="1" dirty="0">
                <a:latin typeface="+mn-lt"/>
                <a:cs typeface="+mn-cs"/>
              </a:rPr>
              <a:t>. </a:t>
            </a:r>
            <a:r>
              <a:rPr lang="ru-RU" sz="1400" b="1" i="1" dirty="0">
                <a:latin typeface="+mn-lt"/>
                <a:cs typeface="+mn-cs"/>
              </a:rPr>
              <a:t>           В адвокатской – 4 тыс. 224</a:t>
            </a:r>
          </a:p>
        </p:txBody>
      </p:sp>
      <p:sp>
        <p:nvSpPr>
          <p:cNvPr id="6" name="AutoShape 4"/>
          <p:cNvSpPr>
            <a:spLocks noChangeArrowheads="1"/>
          </p:cNvSpPr>
          <p:nvPr/>
        </p:nvSpPr>
        <p:spPr bwMode="gray">
          <a:xfrm>
            <a:off x="4452938" y="4786313"/>
            <a:ext cx="4572000" cy="785812"/>
          </a:xfrm>
          <a:prstGeom prst="roundRect">
            <a:avLst>
              <a:gd name="adj" fmla="val 15958"/>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eaLnBrk="0" hangingPunct="0">
              <a:spcBef>
                <a:spcPts val="0"/>
              </a:spcBef>
              <a:defRPr/>
            </a:pPr>
            <a:r>
              <a:rPr lang="ru-RU" sz="1400" b="1" i="1" dirty="0">
                <a:latin typeface="+mn-lt"/>
                <a:cs typeface="+mn-cs"/>
              </a:rPr>
              <a:t>4.           В судебной экспертизе – 95 </a:t>
            </a:r>
          </a:p>
        </p:txBody>
      </p:sp>
      <p:sp>
        <p:nvSpPr>
          <p:cNvPr id="9" name="AutoShape 4"/>
          <p:cNvSpPr>
            <a:spLocks noChangeArrowheads="1"/>
          </p:cNvSpPr>
          <p:nvPr/>
        </p:nvSpPr>
        <p:spPr bwMode="gray">
          <a:xfrm>
            <a:off x="2738439" y="2500313"/>
            <a:ext cx="4429125" cy="785812"/>
          </a:xfrm>
          <a:prstGeom prst="roundRect">
            <a:avLst>
              <a:gd name="adj" fmla="val 1558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eaLnBrk="0" hangingPunct="0">
              <a:spcBef>
                <a:spcPts val="0"/>
              </a:spcBef>
              <a:defRPr/>
            </a:pPr>
            <a:r>
              <a:rPr lang="ru-RU" sz="1400" b="1" i="1" dirty="0">
                <a:latin typeface="+mn-lt"/>
                <a:cs typeface="+mn-cs"/>
              </a:rPr>
              <a:t>2.            В нотариальной – 2 тыс. 671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i="1" dirty="0" smtClean="0">
                <a:solidFill>
                  <a:schemeClr val="tx1"/>
                </a:solidFill>
                <a:latin typeface="+mn-lt"/>
              </a:rPr>
              <a:t>В сфере регистрации актов гражданского состояния</a:t>
            </a:r>
            <a:endParaRPr lang="ru-RU" sz="1600" b="1" i="1" dirty="0">
              <a:solidFill>
                <a:schemeClr val="tx1"/>
              </a:solidFill>
              <a:latin typeface="+mn-lt"/>
            </a:endParaRPr>
          </a:p>
        </p:txBody>
      </p:sp>
      <p:graphicFrame>
        <p:nvGraphicFramePr>
          <p:cNvPr id="4" name="Содержимое 3"/>
          <p:cNvGraphicFramePr>
            <a:graphicFrameLocks noGrp="1"/>
          </p:cNvGraphicFramePr>
          <p:nvPr>
            <p:ph idx="1"/>
          </p:nvPr>
        </p:nvGraphicFramePr>
        <p:xfrm>
          <a:off x="1625600" y="1142984"/>
          <a:ext cx="8115300" cy="5429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53188" y="3643313"/>
            <a:ext cx="2786062" cy="571500"/>
          </a:xfrm>
        </p:spPr>
        <p:txBody>
          <a:bodyPr/>
          <a:lstStyle/>
          <a:p>
            <a:pPr algn="ctr" eaLnBrk="1" hangingPunct="1"/>
            <a:r>
              <a:rPr lang="en-US" sz="1600" b="1" smtClean="0"/>
              <a:t>www.minjust.kz</a:t>
            </a:r>
            <a:endParaRPr lang="ru-RU" sz="1600" b="1" smtClean="0"/>
          </a:p>
        </p:txBody>
      </p:sp>
      <p:sp>
        <p:nvSpPr>
          <p:cNvPr id="16387" name="Rectangle 3"/>
          <p:cNvSpPr>
            <a:spLocks noGrp="1" noChangeArrowheads="1"/>
          </p:cNvSpPr>
          <p:nvPr>
            <p:ph type="body" idx="1"/>
          </p:nvPr>
        </p:nvSpPr>
        <p:spPr>
          <a:xfrm>
            <a:off x="1568450" y="1000125"/>
            <a:ext cx="8115300" cy="915988"/>
          </a:xfrm>
        </p:spPr>
        <p:txBody>
          <a:bodyPr/>
          <a:lstStyle/>
          <a:p>
            <a:pPr eaLnBrk="1" hangingPunct="1"/>
            <a:r>
              <a:rPr lang="ru-RU" sz="1400" i="1" dirty="0" smtClean="0">
                <a:solidFill>
                  <a:srgbClr val="002060"/>
                </a:solidFill>
                <a:cs typeface="Arial" charset="0"/>
              </a:rPr>
              <a:t>Зарегистрировано 1 057 752 посещений  </a:t>
            </a:r>
            <a:r>
              <a:rPr lang="en-US" sz="1200" i="1" dirty="0" smtClean="0">
                <a:solidFill>
                  <a:srgbClr val="002060"/>
                </a:solidFill>
                <a:cs typeface="Arial" charset="0"/>
              </a:rPr>
              <a:t>(</a:t>
            </a:r>
            <a:r>
              <a:rPr lang="ru-RU" sz="1200" dirty="0" smtClean="0">
                <a:solidFill>
                  <a:srgbClr val="002060"/>
                </a:solidFill>
                <a:cs typeface="Arial" charset="0"/>
              </a:rPr>
              <a:t>более чем в три раза по сравнению с 201</a:t>
            </a:r>
            <a:r>
              <a:rPr lang="en-US" sz="1200" dirty="0" smtClean="0">
                <a:solidFill>
                  <a:srgbClr val="002060"/>
                </a:solidFill>
                <a:cs typeface="Arial" charset="0"/>
              </a:rPr>
              <a:t>1</a:t>
            </a:r>
            <a:r>
              <a:rPr lang="ru-RU" sz="1200" dirty="0" smtClean="0">
                <a:solidFill>
                  <a:srgbClr val="002060"/>
                </a:solidFill>
                <a:cs typeface="Arial" charset="0"/>
              </a:rPr>
              <a:t> годом</a:t>
            </a:r>
            <a:r>
              <a:rPr lang="ru-RU" sz="1200" i="1" dirty="0" smtClean="0">
                <a:solidFill>
                  <a:srgbClr val="002060"/>
                </a:solidFill>
                <a:cs typeface="Arial" charset="0"/>
              </a:rPr>
              <a:t>)</a:t>
            </a:r>
            <a:endParaRPr lang="kk-KZ" sz="1200" i="1" dirty="0" smtClean="0">
              <a:solidFill>
                <a:srgbClr val="002060"/>
              </a:solidFill>
              <a:cs typeface="Arial" charset="0"/>
            </a:endParaRPr>
          </a:p>
          <a:p>
            <a:pPr eaLnBrk="1" hangingPunct="1"/>
            <a:r>
              <a:rPr lang="kk-KZ" sz="1400" i="1" dirty="0" smtClean="0">
                <a:solidFill>
                  <a:srgbClr val="002060"/>
                </a:solidFill>
                <a:cs typeface="Arial" charset="0"/>
              </a:rPr>
              <a:t>З</a:t>
            </a:r>
            <a:r>
              <a:rPr lang="ru-RU" sz="1400" i="1" dirty="0" smtClean="0">
                <a:solidFill>
                  <a:srgbClr val="002060"/>
                </a:solidFill>
                <a:cs typeface="Arial" charset="0"/>
              </a:rPr>
              <a:t>а сутки сайт посещают более 8 тыс.человек </a:t>
            </a:r>
            <a:r>
              <a:rPr lang="ru-RU" sz="1200" i="1" dirty="0" smtClean="0">
                <a:solidFill>
                  <a:srgbClr val="002060"/>
                </a:solidFill>
                <a:cs typeface="Arial" charset="0"/>
              </a:rPr>
              <a:t>(в 2011 году – 345 человек)</a:t>
            </a:r>
          </a:p>
        </p:txBody>
      </p:sp>
      <p:pic>
        <p:nvPicPr>
          <p:cNvPr id="16388" name="Picture 5"/>
          <p:cNvPicPr>
            <a:picLocks noChangeAspect="1" noChangeArrowheads="1"/>
          </p:cNvPicPr>
          <p:nvPr/>
        </p:nvPicPr>
        <p:blipFill>
          <a:blip r:embed="rId2"/>
          <a:srcRect/>
          <a:stretch>
            <a:fillRect/>
          </a:stretch>
        </p:blipFill>
        <p:spPr bwMode="auto">
          <a:xfrm>
            <a:off x="1952625" y="1785938"/>
            <a:ext cx="719138" cy="479425"/>
          </a:xfrm>
          <a:prstGeom prst="rect">
            <a:avLst/>
          </a:prstGeom>
          <a:noFill/>
          <a:ln w="9525">
            <a:noFill/>
            <a:miter lim="800000"/>
            <a:headEnd/>
            <a:tailEnd/>
          </a:ln>
        </p:spPr>
      </p:pic>
      <p:pic>
        <p:nvPicPr>
          <p:cNvPr id="16389" name="Picture 6"/>
          <p:cNvPicPr>
            <a:picLocks noChangeAspect="1" noChangeArrowheads="1"/>
          </p:cNvPicPr>
          <p:nvPr/>
        </p:nvPicPr>
        <p:blipFill>
          <a:blip r:embed="rId3"/>
          <a:srcRect/>
          <a:stretch>
            <a:fillRect/>
          </a:stretch>
        </p:blipFill>
        <p:spPr bwMode="auto">
          <a:xfrm>
            <a:off x="1952625" y="2357438"/>
            <a:ext cx="720725" cy="471487"/>
          </a:xfrm>
          <a:prstGeom prst="rect">
            <a:avLst/>
          </a:prstGeom>
          <a:noFill/>
          <a:ln w="9525">
            <a:noFill/>
            <a:miter lim="800000"/>
            <a:headEnd/>
            <a:tailEnd/>
          </a:ln>
        </p:spPr>
      </p:pic>
      <p:pic>
        <p:nvPicPr>
          <p:cNvPr id="16390" name="Picture 7"/>
          <p:cNvPicPr>
            <a:picLocks noChangeAspect="1" noChangeArrowheads="1"/>
          </p:cNvPicPr>
          <p:nvPr/>
        </p:nvPicPr>
        <p:blipFill>
          <a:blip r:embed="rId4"/>
          <a:srcRect/>
          <a:stretch>
            <a:fillRect/>
          </a:stretch>
        </p:blipFill>
        <p:spPr bwMode="auto">
          <a:xfrm>
            <a:off x="2024063" y="3929063"/>
            <a:ext cx="647700" cy="431800"/>
          </a:xfrm>
          <a:prstGeom prst="rect">
            <a:avLst/>
          </a:prstGeom>
          <a:noFill/>
          <a:ln w="9525">
            <a:noFill/>
            <a:miter lim="800000"/>
            <a:headEnd/>
            <a:tailEnd/>
          </a:ln>
        </p:spPr>
      </p:pic>
      <p:pic>
        <p:nvPicPr>
          <p:cNvPr id="16391" name="Picture 8"/>
          <p:cNvPicPr>
            <a:picLocks noChangeAspect="1" noChangeArrowheads="1"/>
          </p:cNvPicPr>
          <p:nvPr/>
        </p:nvPicPr>
        <p:blipFill>
          <a:blip r:embed="rId5"/>
          <a:srcRect/>
          <a:stretch>
            <a:fillRect/>
          </a:stretch>
        </p:blipFill>
        <p:spPr bwMode="auto">
          <a:xfrm>
            <a:off x="2024063" y="2928938"/>
            <a:ext cx="649287" cy="441325"/>
          </a:xfrm>
          <a:prstGeom prst="rect">
            <a:avLst/>
          </a:prstGeom>
          <a:noFill/>
          <a:ln w="9525">
            <a:noFill/>
            <a:miter lim="800000"/>
            <a:headEnd/>
            <a:tailEnd/>
          </a:ln>
        </p:spPr>
      </p:pic>
      <p:pic>
        <p:nvPicPr>
          <p:cNvPr id="16392" name="Picture 9"/>
          <p:cNvPicPr>
            <a:picLocks noChangeAspect="1" noChangeArrowheads="1"/>
          </p:cNvPicPr>
          <p:nvPr/>
        </p:nvPicPr>
        <p:blipFill>
          <a:blip r:embed="rId6"/>
          <a:srcRect/>
          <a:stretch>
            <a:fillRect/>
          </a:stretch>
        </p:blipFill>
        <p:spPr bwMode="auto">
          <a:xfrm>
            <a:off x="1952625" y="4429125"/>
            <a:ext cx="714375" cy="500063"/>
          </a:xfrm>
          <a:prstGeom prst="rect">
            <a:avLst/>
          </a:prstGeom>
          <a:noFill/>
          <a:ln w="9525">
            <a:noFill/>
            <a:miter lim="800000"/>
            <a:headEnd/>
            <a:tailEnd/>
          </a:ln>
        </p:spPr>
      </p:pic>
      <p:pic>
        <p:nvPicPr>
          <p:cNvPr id="16393" name="Picture 10"/>
          <p:cNvPicPr>
            <a:picLocks noChangeAspect="1" noChangeArrowheads="1"/>
          </p:cNvPicPr>
          <p:nvPr/>
        </p:nvPicPr>
        <p:blipFill>
          <a:blip r:embed="rId7"/>
          <a:srcRect/>
          <a:stretch>
            <a:fillRect/>
          </a:stretch>
        </p:blipFill>
        <p:spPr bwMode="auto">
          <a:xfrm>
            <a:off x="1952625" y="3429000"/>
            <a:ext cx="714375" cy="388938"/>
          </a:xfrm>
          <a:prstGeom prst="rect">
            <a:avLst/>
          </a:prstGeom>
          <a:noFill/>
          <a:ln w="9525">
            <a:noFill/>
            <a:miter lim="800000"/>
            <a:headEnd/>
            <a:tailEnd/>
          </a:ln>
        </p:spPr>
      </p:pic>
      <p:sp>
        <p:nvSpPr>
          <p:cNvPr id="10250" name="Rectangle 11"/>
          <p:cNvSpPr>
            <a:spLocks noChangeArrowheads="1"/>
          </p:cNvSpPr>
          <p:nvPr/>
        </p:nvSpPr>
        <p:spPr bwMode="auto">
          <a:xfrm>
            <a:off x="2792413" y="1357313"/>
            <a:ext cx="2740025" cy="4746625"/>
          </a:xfrm>
          <a:prstGeom prst="rect">
            <a:avLst/>
          </a:prstGeom>
          <a:noFill/>
          <a:ln w="9525">
            <a:noFill/>
            <a:miter lim="800000"/>
            <a:headEnd/>
            <a:tailEnd/>
          </a:ln>
        </p:spPr>
        <p:txBody>
          <a:bodyPr>
            <a:spAutoFit/>
          </a:bodyPr>
          <a:lstStyle/>
          <a:p>
            <a:pPr marL="342900" indent="-342900">
              <a:lnSpc>
                <a:spcPct val="160000"/>
              </a:lnSpc>
              <a:defRPr/>
            </a:pPr>
            <a:endParaRPr lang="ru-RU" sz="1400" b="1" i="1" dirty="0">
              <a:solidFill>
                <a:srgbClr val="002060"/>
              </a:solidFill>
              <a:latin typeface="Arial" charset="0"/>
            </a:endParaRPr>
          </a:p>
          <a:p>
            <a:pPr marL="342900" indent="-342900">
              <a:lnSpc>
                <a:spcPct val="250000"/>
              </a:lnSpc>
              <a:buFont typeface="+mj-lt"/>
              <a:buAutoNum type="arabicPeriod"/>
              <a:defRPr/>
            </a:pPr>
            <a:r>
              <a:rPr lang="ru-RU" sz="1400" b="1" i="1" dirty="0">
                <a:solidFill>
                  <a:srgbClr val="002060"/>
                </a:solidFill>
                <a:latin typeface="Arial" charset="0"/>
              </a:rPr>
              <a:t> Россия – 54 696</a:t>
            </a:r>
          </a:p>
          <a:p>
            <a:pPr marL="342900" indent="-342900">
              <a:lnSpc>
                <a:spcPct val="250000"/>
              </a:lnSpc>
              <a:buFont typeface="+mj-lt"/>
              <a:buAutoNum type="arabicPeriod"/>
              <a:defRPr/>
            </a:pPr>
            <a:r>
              <a:rPr lang="ru-RU" sz="1400" b="1" i="1" dirty="0">
                <a:solidFill>
                  <a:srgbClr val="002060"/>
                </a:solidFill>
                <a:latin typeface="Arial" charset="0"/>
              </a:rPr>
              <a:t>Украина – 8 134</a:t>
            </a:r>
          </a:p>
          <a:p>
            <a:pPr marL="342900" indent="-342900">
              <a:lnSpc>
                <a:spcPct val="250000"/>
              </a:lnSpc>
              <a:buFont typeface="+mj-lt"/>
              <a:buAutoNum type="arabicPeriod"/>
              <a:defRPr/>
            </a:pPr>
            <a:r>
              <a:rPr lang="ru-RU" sz="1400" b="1" i="1" dirty="0">
                <a:solidFill>
                  <a:srgbClr val="002060"/>
                </a:solidFill>
                <a:latin typeface="Arial" charset="0"/>
              </a:rPr>
              <a:t>Германия – 2 986</a:t>
            </a:r>
          </a:p>
          <a:p>
            <a:pPr marL="342900" indent="-342900">
              <a:lnSpc>
                <a:spcPct val="250000"/>
              </a:lnSpc>
              <a:buFont typeface="+mj-lt"/>
              <a:buAutoNum type="arabicPeriod"/>
              <a:defRPr/>
            </a:pPr>
            <a:r>
              <a:rPr lang="ru-RU" sz="1400" b="1" i="1" dirty="0">
                <a:solidFill>
                  <a:srgbClr val="002060"/>
                </a:solidFill>
                <a:latin typeface="Arial" charset="0"/>
              </a:rPr>
              <a:t>Беларусь – 2 778</a:t>
            </a:r>
          </a:p>
          <a:p>
            <a:pPr marL="342900" indent="-342900">
              <a:lnSpc>
                <a:spcPct val="250000"/>
              </a:lnSpc>
              <a:buFont typeface="+mj-lt"/>
              <a:buAutoNum type="arabicPeriod"/>
              <a:defRPr/>
            </a:pPr>
            <a:r>
              <a:rPr lang="kk-KZ" sz="1400" b="1" i="1" dirty="0">
                <a:solidFill>
                  <a:srgbClr val="002060"/>
                </a:solidFill>
                <a:latin typeface="Arial" charset="0"/>
              </a:rPr>
              <a:t>США – 2 517</a:t>
            </a:r>
          </a:p>
          <a:p>
            <a:pPr marL="342900" indent="-342900">
              <a:lnSpc>
                <a:spcPct val="250000"/>
              </a:lnSpc>
              <a:buFont typeface="+mj-lt"/>
              <a:buAutoNum type="arabicPeriod"/>
              <a:defRPr/>
            </a:pPr>
            <a:r>
              <a:rPr lang="ru-RU" sz="1400" b="1" i="1" dirty="0">
                <a:solidFill>
                  <a:srgbClr val="002060"/>
                </a:solidFill>
                <a:latin typeface="Arial" charset="0"/>
              </a:rPr>
              <a:t>Великобритания – 2 500</a:t>
            </a:r>
          </a:p>
          <a:p>
            <a:pPr marL="457200" indent="-457200">
              <a:lnSpc>
                <a:spcPct val="250000"/>
              </a:lnSpc>
              <a:buFont typeface="+mj-lt"/>
              <a:buAutoNum type="arabicPeriod"/>
              <a:defRPr/>
            </a:pPr>
            <a:r>
              <a:rPr lang="ru-RU" sz="1400" b="1" i="1" dirty="0">
                <a:solidFill>
                  <a:srgbClr val="002060"/>
                </a:solidFill>
                <a:latin typeface="Arial" charset="0"/>
              </a:rPr>
              <a:t>Кыргызстан – 1 605</a:t>
            </a:r>
            <a:endParaRPr lang="en-US" sz="1400" b="1" i="1" dirty="0">
              <a:solidFill>
                <a:srgbClr val="002060"/>
              </a:solidFill>
              <a:latin typeface="Arial" charset="0"/>
            </a:endParaRPr>
          </a:p>
          <a:p>
            <a:pPr marL="457200" indent="-457200">
              <a:lnSpc>
                <a:spcPct val="250000"/>
              </a:lnSpc>
              <a:buFont typeface="+mj-lt"/>
              <a:buAutoNum type="arabicPeriod"/>
              <a:defRPr/>
            </a:pPr>
            <a:r>
              <a:rPr lang="ru-RU" sz="1400" b="1" i="1" dirty="0">
                <a:solidFill>
                  <a:srgbClr val="002060"/>
                </a:solidFill>
                <a:latin typeface="Arial" charset="0"/>
              </a:rPr>
              <a:t>Узбекистан – 997</a:t>
            </a:r>
          </a:p>
        </p:txBody>
      </p:sp>
      <p:pic>
        <p:nvPicPr>
          <p:cNvPr id="18444" name="Picture 12" descr="О выдаче электронных справок"/>
          <p:cNvPicPr>
            <a:picLocks noChangeAspect="1" noChangeArrowheads="1"/>
          </p:cNvPicPr>
          <p:nvPr/>
        </p:nvPicPr>
        <p:blipFill>
          <a:blip r:embed="rId8"/>
          <a:srcRect l="11400" t="14999" r="14603" b="15006"/>
          <a:stretch>
            <a:fillRect/>
          </a:stretch>
        </p:blipFill>
        <p:spPr bwMode="auto">
          <a:xfrm>
            <a:off x="6096000" y="1643063"/>
            <a:ext cx="3163888" cy="1857375"/>
          </a:xfrm>
          <a:prstGeom prst="rect">
            <a:avLst/>
          </a:prstGeom>
          <a:ln>
            <a:solidFill>
              <a:schemeClr val="tx2">
                <a:lumMod val="75000"/>
              </a:schemeClr>
            </a:solidFill>
          </a:ln>
          <a:effectLst>
            <a:outerShdw blurRad="190500" algn="tl" rotWithShape="0">
              <a:srgbClr val="000000">
                <a:alpha val="70000"/>
              </a:srgbClr>
            </a:outerShdw>
          </a:effectLst>
        </p:spPr>
      </p:pic>
      <p:pic>
        <p:nvPicPr>
          <p:cNvPr id="16396" name="Picture 17"/>
          <p:cNvPicPr>
            <a:picLocks noChangeAspect="1" noChangeArrowheads="1"/>
          </p:cNvPicPr>
          <p:nvPr/>
        </p:nvPicPr>
        <p:blipFill>
          <a:blip r:embed="rId9"/>
          <a:srcRect/>
          <a:stretch>
            <a:fillRect/>
          </a:stretch>
        </p:blipFill>
        <p:spPr bwMode="auto">
          <a:xfrm>
            <a:off x="2024063" y="5000625"/>
            <a:ext cx="642937" cy="450850"/>
          </a:xfrm>
          <a:prstGeom prst="rect">
            <a:avLst/>
          </a:prstGeom>
          <a:noFill/>
          <a:ln w="9525">
            <a:noFill/>
            <a:miter lim="800000"/>
            <a:headEnd/>
            <a:tailEnd/>
          </a:ln>
        </p:spPr>
      </p:pic>
      <p:pic>
        <p:nvPicPr>
          <p:cNvPr id="16397" name="Picture 18"/>
          <p:cNvPicPr>
            <a:picLocks noChangeAspect="1" noChangeArrowheads="1"/>
          </p:cNvPicPr>
          <p:nvPr/>
        </p:nvPicPr>
        <p:blipFill>
          <a:blip r:embed="rId10"/>
          <a:srcRect/>
          <a:stretch>
            <a:fillRect/>
          </a:stretch>
        </p:blipFill>
        <p:spPr bwMode="auto">
          <a:xfrm>
            <a:off x="1952625" y="5572125"/>
            <a:ext cx="714375" cy="512763"/>
          </a:xfrm>
          <a:prstGeom prst="rect">
            <a:avLst/>
          </a:prstGeom>
          <a:noFill/>
          <a:ln w="9525">
            <a:noFill/>
            <a:miter lim="800000"/>
            <a:headEnd/>
            <a:tailEnd/>
          </a:ln>
        </p:spPr>
      </p:pic>
      <p:sp>
        <p:nvSpPr>
          <p:cNvPr id="16398" name="Rectangle 19"/>
          <p:cNvSpPr>
            <a:spLocks noChangeArrowheads="1"/>
          </p:cNvSpPr>
          <p:nvPr/>
        </p:nvSpPr>
        <p:spPr bwMode="auto">
          <a:xfrm>
            <a:off x="1595414" y="357166"/>
            <a:ext cx="8115300" cy="628650"/>
          </a:xfrm>
          <a:prstGeom prst="rect">
            <a:avLst/>
          </a:prstGeom>
          <a:noFill/>
          <a:ln w="9525">
            <a:noFill/>
            <a:miter lim="800000"/>
            <a:headEnd/>
            <a:tailEnd/>
          </a:ln>
        </p:spPr>
        <p:txBody>
          <a:bodyPr lIns="92075" tIns="46038" rIns="92075" bIns="46038" anchor="ctr"/>
          <a:lstStyle/>
          <a:p>
            <a:pPr algn="ctr"/>
            <a:r>
              <a:rPr lang="kk-KZ" sz="1600" b="1" i="1" dirty="0">
                <a:latin typeface="Arial" charset="0"/>
              </a:rPr>
              <a:t>Сайт Министерства юстиции</a:t>
            </a:r>
            <a:endParaRPr lang="ru-RU" sz="1600" b="1" i="1" dirty="0">
              <a:latin typeface="Arial" charset="0"/>
            </a:endParaRPr>
          </a:p>
        </p:txBody>
      </p:sp>
      <p:pic>
        <p:nvPicPr>
          <p:cNvPr id="12303" name="Рисунок 16" descr="minjust_2012-9september.JPG"/>
          <p:cNvPicPr>
            <a:picLocks noChangeAspect="1"/>
          </p:cNvPicPr>
          <p:nvPr/>
        </p:nvPicPr>
        <p:blipFill>
          <a:blip r:embed="rId11"/>
          <a:srcRect/>
          <a:stretch>
            <a:fillRect/>
          </a:stretch>
        </p:blipFill>
        <p:spPr bwMode="auto">
          <a:xfrm>
            <a:off x="6096000" y="4286250"/>
            <a:ext cx="3484563" cy="2000250"/>
          </a:xfrm>
          <a:prstGeom prst="rect">
            <a:avLst/>
          </a:prstGeom>
          <a:noFill/>
          <a:ln w="9525">
            <a:noFill/>
            <a:miter lim="800000"/>
            <a:headEnd/>
            <a:tailEnd/>
          </a:ln>
          <a:effectLst>
            <a:outerShdw blurRad="228600" dist="88900" dir="10140000" algn="r" rotWithShape="0">
              <a:schemeClr val="bg1">
                <a:lumMod val="65000"/>
                <a:alpha val="34000"/>
              </a:scheme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595938" y="1571625"/>
            <a:ext cx="3897312" cy="714375"/>
          </a:xfrm>
        </p:spPr>
        <p:txBody>
          <a:bodyPr/>
          <a:lstStyle/>
          <a:p>
            <a:pPr algn="ctr" eaLnBrk="1" hangingPunct="1"/>
            <a:r>
              <a:rPr lang="en-US" sz="1600" b="1" smtClean="0"/>
              <a:t>www.adilet.minjust.kz</a:t>
            </a:r>
            <a:endParaRPr lang="ru-RU" sz="1600" b="1" smtClean="0"/>
          </a:p>
        </p:txBody>
      </p:sp>
      <p:sp>
        <p:nvSpPr>
          <p:cNvPr id="17411" name="Rectangle 3"/>
          <p:cNvSpPr>
            <a:spLocks noGrp="1" noChangeArrowheads="1"/>
          </p:cNvSpPr>
          <p:nvPr>
            <p:ph type="body" idx="1"/>
          </p:nvPr>
        </p:nvSpPr>
        <p:spPr>
          <a:xfrm>
            <a:off x="1524000" y="1000125"/>
            <a:ext cx="8115300" cy="647700"/>
          </a:xfrm>
        </p:spPr>
        <p:txBody>
          <a:bodyPr/>
          <a:lstStyle/>
          <a:p>
            <a:pPr algn="ctr" eaLnBrk="1" hangingPunct="1"/>
            <a:r>
              <a:rPr lang="ru-RU" sz="1400" smtClean="0">
                <a:cs typeface="Arial" charset="0"/>
              </a:rPr>
              <a:t>с начала 2012 года зарегистрировано 363 696 посещений </a:t>
            </a:r>
            <a:r>
              <a:rPr lang="en-US" sz="1400" smtClean="0">
                <a:cs typeface="Arial" charset="0"/>
              </a:rPr>
              <a:t>(</a:t>
            </a:r>
            <a:r>
              <a:rPr lang="ru-RU" sz="1400" smtClean="0">
                <a:cs typeface="Arial" charset="0"/>
              </a:rPr>
              <a:t>342 413 -</a:t>
            </a:r>
            <a:r>
              <a:rPr lang="en-US" sz="1400" smtClean="0">
                <a:cs typeface="Arial" charset="0"/>
              </a:rPr>
              <a:t> </a:t>
            </a:r>
            <a:r>
              <a:rPr lang="kk-KZ" sz="1400" smtClean="0">
                <a:cs typeface="Arial" charset="0"/>
              </a:rPr>
              <a:t>Казахстан</a:t>
            </a:r>
            <a:r>
              <a:rPr lang="en-US" sz="1400" smtClean="0">
                <a:solidFill>
                  <a:srgbClr val="002060"/>
                </a:solidFill>
                <a:cs typeface="Arial" charset="0"/>
              </a:rPr>
              <a:t>)</a:t>
            </a:r>
            <a:endParaRPr lang="ru-RU" sz="1400" smtClean="0">
              <a:solidFill>
                <a:srgbClr val="002060"/>
              </a:solidFill>
              <a:cs typeface="Arial" charset="0"/>
            </a:endParaRPr>
          </a:p>
        </p:txBody>
      </p:sp>
      <p:pic>
        <p:nvPicPr>
          <p:cNvPr id="17412" name="Picture 4"/>
          <p:cNvPicPr>
            <a:picLocks noChangeAspect="1" noChangeArrowheads="1"/>
          </p:cNvPicPr>
          <p:nvPr/>
        </p:nvPicPr>
        <p:blipFill>
          <a:blip r:embed="rId2"/>
          <a:srcRect/>
          <a:stretch>
            <a:fillRect/>
          </a:stretch>
        </p:blipFill>
        <p:spPr bwMode="auto">
          <a:xfrm>
            <a:off x="1881188" y="1500188"/>
            <a:ext cx="719137" cy="479425"/>
          </a:xfrm>
          <a:prstGeom prst="rect">
            <a:avLst/>
          </a:prstGeom>
          <a:noFill/>
          <a:ln w="9525">
            <a:noFill/>
            <a:miter lim="800000"/>
            <a:headEnd/>
            <a:tailEnd/>
          </a:ln>
        </p:spPr>
      </p:pic>
      <p:pic>
        <p:nvPicPr>
          <p:cNvPr id="17413" name="Picture 5"/>
          <p:cNvPicPr>
            <a:picLocks noChangeAspect="1" noChangeArrowheads="1"/>
          </p:cNvPicPr>
          <p:nvPr/>
        </p:nvPicPr>
        <p:blipFill>
          <a:blip r:embed="rId3"/>
          <a:srcRect/>
          <a:stretch>
            <a:fillRect/>
          </a:stretch>
        </p:blipFill>
        <p:spPr bwMode="auto">
          <a:xfrm>
            <a:off x="1881188" y="2071688"/>
            <a:ext cx="720725" cy="471487"/>
          </a:xfrm>
          <a:prstGeom prst="rect">
            <a:avLst/>
          </a:prstGeom>
          <a:noFill/>
          <a:ln w="9525">
            <a:noFill/>
            <a:miter lim="800000"/>
            <a:headEnd/>
            <a:tailEnd/>
          </a:ln>
        </p:spPr>
      </p:pic>
      <p:pic>
        <p:nvPicPr>
          <p:cNvPr id="17414" name="Picture 6"/>
          <p:cNvPicPr>
            <a:picLocks noChangeAspect="1" noChangeArrowheads="1"/>
          </p:cNvPicPr>
          <p:nvPr/>
        </p:nvPicPr>
        <p:blipFill>
          <a:blip r:embed="rId4"/>
          <a:srcRect/>
          <a:stretch>
            <a:fillRect/>
          </a:stretch>
        </p:blipFill>
        <p:spPr bwMode="auto">
          <a:xfrm>
            <a:off x="1952625" y="4357688"/>
            <a:ext cx="647700" cy="431800"/>
          </a:xfrm>
          <a:prstGeom prst="rect">
            <a:avLst/>
          </a:prstGeom>
          <a:noFill/>
          <a:ln w="9525">
            <a:noFill/>
            <a:miter lim="800000"/>
            <a:headEnd/>
            <a:tailEnd/>
          </a:ln>
        </p:spPr>
      </p:pic>
      <p:pic>
        <p:nvPicPr>
          <p:cNvPr id="17415" name="Picture 7"/>
          <p:cNvPicPr>
            <a:picLocks noChangeAspect="1" noChangeArrowheads="1"/>
          </p:cNvPicPr>
          <p:nvPr/>
        </p:nvPicPr>
        <p:blipFill>
          <a:blip r:embed="rId5"/>
          <a:srcRect/>
          <a:stretch>
            <a:fillRect/>
          </a:stretch>
        </p:blipFill>
        <p:spPr bwMode="auto">
          <a:xfrm>
            <a:off x="1952625" y="3786188"/>
            <a:ext cx="642938" cy="441325"/>
          </a:xfrm>
          <a:prstGeom prst="rect">
            <a:avLst/>
          </a:prstGeom>
          <a:noFill/>
          <a:ln w="9525">
            <a:noFill/>
            <a:miter lim="800000"/>
            <a:headEnd/>
            <a:tailEnd/>
          </a:ln>
        </p:spPr>
      </p:pic>
      <p:pic>
        <p:nvPicPr>
          <p:cNvPr id="17416" name="Picture 9"/>
          <p:cNvPicPr>
            <a:picLocks noChangeAspect="1" noChangeArrowheads="1"/>
          </p:cNvPicPr>
          <p:nvPr/>
        </p:nvPicPr>
        <p:blipFill>
          <a:blip r:embed="rId6"/>
          <a:srcRect/>
          <a:stretch>
            <a:fillRect/>
          </a:stretch>
        </p:blipFill>
        <p:spPr bwMode="auto">
          <a:xfrm>
            <a:off x="1809750" y="2714625"/>
            <a:ext cx="785813" cy="431800"/>
          </a:xfrm>
          <a:prstGeom prst="rect">
            <a:avLst/>
          </a:prstGeom>
          <a:noFill/>
          <a:ln w="9525">
            <a:noFill/>
            <a:miter lim="800000"/>
            <a:headEnd/>
            <a:tailEnd/>
          </a:ln>
        </p:spPr>
      </p:pic>
      <p:sp>
        <p:nvSpPr>
          <p:cNvPr id="11273" name="Rectangle 10"/>
          <p:cNvSpPr>
            <a:spLocks noChangeArrowheads="1"/>
          </p:cNvSpPr>
          <p:nvPr/>
        </p:nvSpPr>
        <p:spPr bwMode="auto">
          <a:xfrm>
            <a:off x="2595563" y="1474788"/>
            <a:ext cx="3500437" cy="5383212"/>
          </a:xfrm>
          <a:prstGeom prst="rect">
            <a:avLst/>
          </a:prstGeom>
          <a:noFill/>
          <a:ln w="9525">
            <a:noFill/>
            <a:miter lim="800000"/>
            <a:headEnd/>
            <a:tailEnd/>
          </a:ln>
        </p:spPr>
        <p:txBody>
          <a:bodyPr>
            <a:spAutoFit/>
          </a:bodyPr>
          <a:lstStyle/>
          <a:p>
            <a:pPr marL="342900" indent="-342900">
              <a:lnSpc>
                <a:spcPct val="250000"/>
              </a:lnSpc>
              <a:buFont typeface="+mj-lt"/>
              <a:buAutoNum type="arabicPeriod"/>
              <a:defRPr/>
            </a:pPr>
            <a:r>
              <a:rPr lang="ru-RU" sz="1400" b="1" i="1" dirty="0">
                <a:solidFill>
                  <a:srgbClr val="002060"/>
                </a:solidFill>
                <a:latin typeface="Arial" charset="0"/>
              </a:rPr>
              <a:t>Россия – 9 476</a:t>
            </a:r>
            <a:endParaRPr lang="en-US" sz="1400" b="1" i="1" dirty="0">
              <a:solidFill>
                <a:srgbClr val="002060"/>
              </a:solidFill>
              <a:latin typeface="Arial" charset="0"/>
            </a:endParaRPr>
          </a:p>
          <a:p>
            <a:pPr marL="342900" indent="-342900">
              <a:lnSpc>
                <a:spcPct val="250000"/>
              </a:lnSpc>
              <a:buFont typeface="+mj-lt"/>
              <a:buAutoNum type="arabicPeriod"/>
              <a:defRPr/>
            </a:pPr>
            <a:r>
              <a:rPr lang="ru-RU" sz="1400" b="1" i="1" dirty="0">
                <a:solidFill>
                  <a:srgbClr val="002060"/>
                </a:solidFill>
                <a:latin typeface="Arial" charset="0"/>
              </a:rPr>
              <a:t>Украина – </a:t>
            </a:r>
            <a:r>
              <a:rPr lang="en-US" sz="1400" b="1" i="1" dirty="0">
                <a:solidFill>
                  <a:srgbClr val="002060"/>
                </a:solidFill>
                <a:latin typeface="Arial" charset="0"/>
              </a:rPr>
              <a:t>1 426</a:t>
            </a:r>
          </a:p>
          <a:p>
            <a:pPr marL="342900" indent="-342900">
              <a:lnSpc>
                <a:spcPct val="250000"/>
              </a:lnSpc>
              <a:buFont typeface="+mj-lt"/>
              <a:buAutoNum type="arabicPeriod"/>
              <a:defRPr/>
            </a:pPr>
            <a:r>
              <a:rPr lang="ru-RU" sz="1400" b="1" i="1" dirty="0">
                <a:solidFill>
                  <a:srgbClr val="002060"/>
                </a:solidFill>
                <a:latin typeface="Arial" charset="0"/>
              </a:rPr>
              <a:t>Беларусь – </a:t>
            </a:r>
            <a:r>
              <a:rPr lang="en-US" sz="1400" b="1" i="1" dirty="0">
                <a:solidFill>
                  <a:srgbClr val="002060"/>
                </a:solidFill>
                <a:latin typeface="Arial" charset="0"/>
              </a:rPr>
              <a:t>1 005</a:t>
            </a:r>
            <a:endParaRPr lang="ru-RU" sz="1400" b="1" i="1" dirty="0">
              <a:solidFill>
                <a:srgbClr val="002060"/>
              </a:solidFill>
              <a:latin typeface="Arial" charset="0"/>
            </a:endParaRPr>
          </a:p>
          <a:p>
            <a:pPr marL="342900" indent="-342900">
              <a:lnSpc>
                <a:spcPct val="250000"/>
              </a:lnSpc>
              <a:buFont typeface="+mj-lt"/>
              <a:buAutoNum type="arabicPeriod"/>
              <a:defRPr/>
            </a:pPr>
            <a:r>
              <a:rPr lang="ru-RU" sz="1400" b="1" i="1" dirty="0">
                <a:solidFill>
                  <a:srgbClr val="002060"/>
                </a:solidFill>
                <a:latin typeface="Arial" charset="0"/>
              </a:rPr>
              <a:t>Великобритания – 675</a:t>
            </a:r>
          </a:p>
          <a:p>
            <a:pPr marL="342900" indent="-342900">
              <a:lnSpc>
                <a:spcPct val="250000"/>
              </a:lnSpc>
              <a:buFont typeface="+mj-lt"/>
              <a:buAutoNum type="arabicPeriod"/>
              <a:defRPr/>
            </a:pPr>
            <a:r>
              <a:rPr lang="ru-RU" sz="1400" b="1" i="1" dirty="0">
                <a:solidFill>
                  <a:srgbClr val="002060"/>
                </a:solidFill>
                <a:latin typeface="Arial" charset="0"/>
              </a:rPr>
              <a:t>Германия – </a:t>
            </a:r>
            <a:r>
              <a:rPr lang="en-US" sz="1400" b="1" i="1" dirty="0">
                <a:solidFill>
                  <a:srgbClr val="002060"/>
                </a:solidFill>
                <a:latin typeface="Arial" charset="0"/>
              </a:rPr>
              <a:t>645</a:t>
            </a:r>
            <a:endParaRPr lang="ru-RU" sz="1400" b="1" i="1" dirty="0">
              <a:solidFill>
                <a:srgbClr val="002060"/>
              </a:solidFill>
              <a:latin typeface="Arial" charset="0"/>
            </a:endParaRPr>
          </a:p>
          <a:p>
            <a:pPr marL="342900" indent="-342900">
              <a:lnSpc>
                <a:spcPct val="250000"/>
              </a:lnSpc>
              <a:buFont typeface="+mj-lt"/>
              <a:buAutoNum type="arabicPeriod"/>
              <a:defRPr/>
            </a:pPr>
            <a:r>
              <a:rPr lang="kk-KZ" sz="1400" b="1" i="1" dirty="0">
                <a:solidFill>
                  <a:srgbClr val="002060"/>
                </a:solidFill>
                <a:latin typeface="Arial" charset="0"/>
              </a:rPr>
              <a:t>США – </a:t>
            </a:r>
            <a:r>
              <a:rPr lang="en-US" sz="1400" b="1" i="1" dirty="0">
                <a:solidFill>
                  <a:srgbClr val="002060"/>
                </a:solidFill>
                <a:latin typeface="Arial" charset="0"/>
              </a:rPr>
              <a:t>525</a:t>
            </a:r>
          </a:p>
          <a:p>
            <a:pPr marL="342900" indent="-342900">
              <a:lnSpc>
                <a:spcPct val="250000"/>
              </a:lnSpc>
              <a:buFont typeface="+mj-lt"/>
              <a:buAutoNum type="arabicPeriod"/>
              <a:defRPr/>
            </a:pPr>
            <a:r>
              <a:rPr lang="ru-RU" sz="1400" b="1" i="1" dirty="0">
                <a:solidFill>
                  <a:srgbClr val="002060"/>
                </a:solidFill>
                <a:latin typeface="Arial" charset="0"/>
              </a:rPr>
              <a:t>Кыргызстан – </a:t>
            </a:r>
            <a:r>
              <a:rPr lang="en-US" sz="1400" b="1" i="1" dirty="0">
                <a:solidFill>
                  <a:srgbClr val="002060"/>
                </a:solidFill>
                <a:latin typeface="Arial" charset="0"/>
              </a:rPr>
              <a:t>299</a:t>
            </a:r>
          </a:p>
          <a:p>
            <a:pPr marL="342900" indent="-342900">
              <a:lnSpc>
                <a:spcPct val="250000"/>
              </a:lnSpc>
              <a:buFont typeface="+mj-lt"/>
              <a:buAutoNum type="arabicPeriod"/>
              <a:defRPr/>
            </a:pPr>
            <a:r>
              <a:rPr lang="kk-KZ" sz="1400" b="1" i="1" dirty="0">
                <a:solidFill>
                  <a:srgbClr val="002060"/>
                </a:solidFill>
                <a:latin typeface="Arial" charset="0"/>
              </a:rPr>
              <a:t>Канада</a:t>
            </a:r>
            <a:r>
              <a:rPr lang="ru-RU" sz="1400" b="1" i="1" dirty="0">
                <a:solidFill>
                  <a:srgbClr val="002060"/>
                </a:solidFill>
                <a:latin typeface="Arial" charset="0"/>
              </a:rPr>
              <a:t> – 236</a:t>
            </a:r>
          </a:p>
          <a:p>
            <a:pPr marL="342900" indent="-342900">
              <a:lnSpc>
                <a:spcPct val="250000"/>
              </a:lnSpc>
              <a:buFont typeface="+mj-lt"/>
              <a:buAutoNum type="arabicPeriod"/>
              <a:defRPr/>
            </a:pPr>
            <a:r>
              <a:rPr lang="kk-KZ" sz="1400" b="1" i="1" dirty="0">
                <a:solidFill>
                  <a:srgbClr val="002060"/>
                </a:solidFill>
                <a:latin typeface="Arial" charset="0"/>
              </a:rPr>
              <a:t>Другие страны – 4 777</a:t>
            </a:r>
            <a:endParaRPr lang="ru-RU" sz="1400" b="1" i="1" dirty="0">
              <a:solidFill>
                <a:srgbClr val="002060"/>
              </a:solidFill>
              <a:latin typeface="Arial" charset="0"/>
            </a:endParaRPr>
          </a:p>
          <a:p>
            <a:pPr>
              <a:lnSpc>
                <a:spcPct val="160000"/>
              </a:lnSpc>
              <a:defRPr/>
            </a:pPr>
            <a:endParaRPr lang="ru-RU" b="1" i="1" dirty="0">
              <a:solidFill>
                <a:srgbClr val="002060"/>
              </a:solidFill>
              <a:latin typeface="Arial" charset="0"/>
            </a:endParaRPr>
          </a:p>
        </p:txBody>
      </p:sp>
      <p:pic>
        <p:nvPicPr>
          <p:cNvPr id="17418" name="Picture 12"/>
          <p:cNvPicPr>
            <a:picLocks noChangeAspect="1" noChangeArrowheads="1"/>
          </p:cNvPicPr>
          <p:nvPr/>
        </p:nvPicPr>
        <p:blipFill>
          <a:blip r:embed="rId7"/>
          <a:srcRect/>
          <a:stretch>
            <a:fillRect/>
          </a:stretch>
        </p:blipFill>
        <p:spPr bwMode="auto">
          <a:xfrm>
            <a:off x="1952625" y="4857750"/>
            <a:ext cx="642938" cy="450850"/>
          </a:xfrm>
          <a:prstGeom prst="rect">
            <a:avLst/>
          </a:prstGeom>
          <a:noFill/>
          <a:ln w="9525">
            <a:noFill/>
            <a:miter lim="800000"/>
            <a:headEnd/>
            <a:tailEnd/>
          </a:ln>
        </p:spPr>
      </p:pic>
      <p:sp>
        <p:nvSpPr>
          <p:cNvPr id="17419" name="Rectangle 14"/>
          <p:cNvSpPr>
            <a:spLocks noChangeArrowheads="1"/>
          </p:cNvSpPr>
          <p:nvPr/>
        </p:nvSpPr>
        <p:spPr bwMode="auto">
          <a:xfrm>
            <a:off x="1595414" y="142860"/>
            <a:ext cx="8115300" cy="1143000"/>
          </a:xfrm>
          <a:prstGeom prst="rect">
            <a:avLst/>
          </a:prstGeom>
          <a:noFill/>
          <a:ln w="9525">
            <a:noFill/>
            <a:miter lim="800000"/>
            <a:headEnd/>
            <a:tailEnd/>
          </a:ln>
        </p:spPr>
        <p:txBody>
          <a:bodyPr lIns="92075" tIns="46038" rIns="92075" bIns="46038" anchor="ctr"/>
          <a:lstStyle/>
          <a:p>
            <a:pPr algn="ctr"/>
            <a:r>
              <a:rPr lang="ru-RU" sz="1600" b="1" i="1" dirty="0">
                <a:latin typeface="Arial" charset="0"/>
              </a:rPr>
              <a:t>База данных нормативных правовых актов «</a:t>
            </a:r>
            <a:r>
              <a:rPr lang="ru-RU" sz="1600" b="1" i="1" dirty="0" err="1">
                <a:latin typeface="Arial" charset="0"/>
              </a:rPr>
              <a:t>Әділет</a:t>
            </a:r>
            <a:r>
              <a:rPr lang="ru-RU" sz="1600" b="1" i="1" dirty="0">
                <a:latin typeface="Arial" charset="0"/>
              </a:rPr>
              <a:t>»</a:t>
            </a:r>
            <a:endParaRPr lang="ru-RU" sz="1600" i="1" dirty="0">
              <a:latin typeface="Arial" charset="0"/>
            </a:endParaRPr>
          </a:p>
        </p:txBody>
      </p:sp>
      <p:pic>
        <p:nvPicPr>
          <p:cNvPr id="17420" name="Picture 15"/>
          <p:cNvPicPr>
            <a:picLocks noChangeAspect="1" noChangeArrowheads="1"/>
          </p:cNvPicPr>
          <p:nvPr/>
        </p:nvPicPr>
        <p:blipFill>
          <a:blip r:embed="rId8"/>
          <a:srcRect/>
          <a:stretch>
            <a:fillRect/>
          </a:stretch>
        </p:blipFill>
        <p:spPr bwMode="auto">
          <a:xfrm>
            <a:off x="1952625" y="5429250"/>
            <a:ext cx="642938" cy="428625"/>
          </a:xfrm>
          <a:prstGeom prst="rect">
            <a:avLst/>
          </a:prstGeom>
          <a:noFill/>
          <a:ln w="9525">
            <a:noFill/>
            <a:miter lim="800000"/>
            <a:headEnd/>
            <a:tailEnd/>
          </a:ln>
        </p:spPr>
      </p:pic>
      <p:pic>
        <p:nvPicPr>
          <p:cNvPr id="17421" name="Рисунок 13" descr="adlet_1347334736185.PNG"/>
          <p:cNvPicPr>
            <a:picLocks noChangeAspect="1"/>
          </p:cNvPicPr>
          <p:nvPr/>
        </p:nvPicPr>
        <p:blipFill>
          <a:blip r:embed="rId9"/>
          <a:srcRect/>
          <a:stretch>
            <a:fillRect/>
          </a:stretch>
        </p:blipFill>
        <p:spPr bwMode="auto">
          <a:xfrm>
            <a:off x="5381625" y="2286000"/>
            <a:ext cx="4214813" cy="3856038"/>
          </a:xfrm>
          <a:prstGeom prst="rect">
            <a:avLst/>
          </a:prstGeom>
          <a:noFill/>
          <a:ln w="9525">
            <a:noFill/>
            <a:miter lim="800000"/>
            <a:headEnd/>
            <a:tailEnd/>
          </a:ln>
        </p:spPr>
      </p:pic>
      <p:pic>
        <p:nvPicPr>
          <p:cNvPr id="17422" name="Picture 9"/>
          <p:cNvPicPr>
            <a:picLocks noChangeAspect="1" noChangeArrowheads="1"/>
          </p:cNvPicPr>
          <p:nvPr/>
        </p:nvPicPr>
        <p:blipFill>
          <a:blip r:embed="rId10"/>
          <a:srcRect/>
          <a:stretch>
            <a:fillRect/>
          </a:stretch>
        </p:blipFill>
        <p:spPr bwMode="auto">
          <a:xfrm>
            <a:off x="1881188" y="3214688"/>
            <a:ext cx="714375" cy="50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625600" y="228600"/>
            <a:ext cx="8115300" cy="842963"/>
          </a:xfrm>
        </p:spPr>
        <p:txBody>
          <a:bodyPr/>
          <a:lstStyle/>
          <a:p>
            <a:pPr algn="ctr" eaLnBrk="1" hangingPunct="1"/>
            <a:r>
              <a:rPr lang="kk-KZ" sz="1600" b="1" i="1" smtClean="0">
                <a:solidFill>
                  <a:schemeClr val="tx1"/>
                </a:solidFill>
                <a:latin typeface="Arial" charset="0"/>
              </a:rPr>
              <a:t>Правовая информационная служба</a:t>
            </a:r>
            <a:endParaRPr lang="ru-RU" sz="1600" b="1" i="1" smtClean="0">
              <a:solidFill>
                <a:schemeClr val="tx1"/>
              </a:solidFill>
              <a:latin typeface="Arial" charset="0"/>
            </a:endParaRPr>
          </a:p>
        </p:txBody>
      </p:sp>
      <p:sp>
        <p:nvSpPr>
          <p:cNvPr id="2052" name="Rectangle 3"/>
          <p:cNvSpPr>
            <a:spLocks noGrp="1" noChangeArrowheads="1"/>
          </p:cNvSpPr>
          <p:nvPr>
            <p:ph type="body" idx="1"/>
          </p:nvPr>
        </p:nvSpPr>
        <p:spPr>
          <a:xfrm>
            <a:off x="1381125" y="928688"/>
            <a:ext cx="5572125" cy="1285875"/>
          </a:xfrm>
        </p:spPr>
        <p:txBody>
          <a:bodyPr/>
          <a:lstStyle/>
          <a:p>
            <a:pPr eaLnBrk="1" hangingPunct="1">
              <a:lnSpc>
                <a:spcPct val="80000"/>
              </a:lnSpc>
              <a:spcBef>
                <a:spcPts val="700"/>
              </a:spcBef>
            </a:pPr>
            <a:r>
              <a:rPr lang="ru-RU" sz="1400" smtClean="0">
                <a:solidFill>
                  <a:srgbClr val="002060"/>
                </a:solidFill>
                <a:cs typeface="Arial" charset="0"/>
              </a:rPr>
              <a:t>Функционирует Правовая информационная служба </a:t>
            </a:r>
          </a:p>
          <a:p>
            <a:pPr eaLnBrk="1" hangingPunct="1">
              <a:lnSpc>
                <a:spcPct val="80000"/>
              </a:lnSpc>
              <a:spcBef>
                <a:spcPts val="700"/>
              </a:spcBef>
            </a:pPr>
            <a:r>
              <a:rPr lang="ru-RU" sz="1400" b="0" smtClean="0">
                <a:solidFill>
                  <a:srgbClr val="002060"/>
                </a:solidFill>
                <a:cs typeface="Arial" charset="0"/>
              </a:rPr>
              <a:t>Консультации на всей территории Республики Казахстан оказываются на </a:t>
            </a:r>
            <a:r>
              <a:rPr lang="ru-RU" sz="1400" smtClean="0">
                <a:solidFill>
                  <a:srgbClr val="002060"/>
                </a:solidFill>
                <a:cs typeface="Arial" charset="0"/>
              </a:rPr>
              <a:t>безвозмездной основе</a:t>
            </a:r>
            <a:endParaRPr lang="ru-RU" sz="1400" b="0" i="1" smtClean="0">
              <a:solidFill>
                <a:srgbClr val="002060"/>
              </a:solidFill>
              <a:cs typeface="Arial" charset="0"/>
            </a:endParaRPr>
          </a:p>
          <a:p>
            <a:pPr eaLnBrk="1" hangingPunct="1">
              <a:lnSpc>
                <a:spcPct val="80000"/>
              </a:lnSpc>
              <a:spcBef>
                <a:spcPts val="700"/>
              </a:spcBef>
              <a:buFont typeface="Wingdings" pitchFamily="2" charset="2"/>
              <a:buNone/>
            </a:pPr>
            <a:endParaRPr lang="ru-RU" sz="1400" b="0" i="1" smtClean="0">
              <a:solidFill>
                <a:srgbClr val="002060"/>
              </a:solidFill>
              <a:cs typeface="Arial" charset="0"/>
            </a:endParaRPr>
          </a:p>
          <a:p>
            <a:pPr algn="ctr" eaLnBrk="1" hangingPunct="1">
              <a:lnSpc>
                <a:spcPct val="80000"/>
              </a:lnSpc>
              <a:spcBef>
                <a:spcPts val="700"/>
              </a:spcBef>
            </a:pPr>
            <a:r>
              <a:rPr lang="ru-RU" sz="1400" b="0" i="1" smtClean="0">
                <a:solidFill>
                  <a:srgbClr val="002060"/>
                </a:solidFill>
                <a:cs typeface="Arial" charset="0"/>
              </a:rPr>
              <a:t> </a:t>
            </a:r>
            <a:r>
              <a:rPr lang="ru-RU" sz="1400" i="1" smtClean="0">
                <a:solidFill>
                  <a:srgbClr val="002060"/>
                </a:solidFill>
                <a:cs typeface="Arial" charset="0"/>
              </a:rPr>
              <a:t>Службой принято 85 784 звонка</a:t>
            </a:r>
            <a:endParaRPr lang="ru-RU" sz="1400" b="0" i="1" smtClean="0">
              <a:solidFill>
                <a:srgbClr val="002060"/>
              </a:solidFill>
              <a:cs typeface="Arial" charset="0"/>
            </a:endParaRPr>
          </a:p>
          <a:p>
            <a:pPr eaLnBrk="1" hangingPunct="1">
              <a:lnSpc>
                <a:spcPct val="80000"/>
              </a:lnSpc>
              <a:spcBef>
                <a:spcPts val="700"/>
              </a:spcBef>
              <a:buFont typeface="Wingdings" pitchFamily="2" charset="2"/>
              <a:buNone/>
            </a:pPr>
            <a:r>
              <a:rPr lang="ru-RU" sz="1400" smtClean="0">
                <a:solidFill>
                  <a:srgbClr val="002060"/>
                </a:solidFill>
                <a:cs typeface="Arial" charset="0"/>
              </a:rPr>
              <a:t>	</a:t>
            </a:r>
            <a:endParaRPr lang="ru-RU" sz="1400" b="0" i="1" smtClean="0"/>
          </a:p>
        </p:txBody>
      </p:sp>
      <p:graphicFrame>
        <p:nvGraphicFramePr>
          <p:cNvPr id="2050" name="Диаграмма 6"/>
          <p:cNvGraphicFramePr>
            <a:graphicFrameLocks/>
          </p:cNvGraphicFramePr>
          <p:nvPr/>
        </p:nvGraphicFramePr>
        <p:xfrm>
          <a:off x="1166813" y="1785938"/>
          <a:ext cx="8358187" cy="4786312"/>
        </p:xfrm>
        <a:graphic>
          <a:graphicData uri="http://schemas.openxmlformats.org/presentationml/2006/ole">
            <p:oleObj spid="_x0000_s124930" r:id="rId3" imgW="8358340" imgH="4785775" progId="Excel.Sheet.8">
              <p:embed/>
            </p:oleObj>
          </a:graphicData>
        </a:graphic>
      </p:graphicFrame>
      <p:pic>
        <p:nvPicPr>
          <p:cNvPr id="2053" name="Picture 7"/>
          <p:cNvPicPr>
            <a:picLocks noChangeAspect="1" noChangeArrowheads="1"/>
          </p:cNvPicPr>
          <p:nvPr/>
        </p:nvPicPr>
        <p:blipFill>
          <a:blip r:embed="rId4"/>
          <a:srcRect/>
          <a:stretch>
            <a:fillRect/>
          </a:stretch>
        </p:blipFill>
        <p:spPr bwMode="auto">
          <a:xfrm>
            <a:off x="7024688" y="928688"/>
            <a:ext cx="2540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571500"/>
            <a:ext cx="8115300" cy="1485900"/>
          </a:xfrm>
        </p:spPr>
        <p:txBody>
          <a:bodyPr/>
          <a:lstStyle/>
          <a:p>
            <a:pPr algn="ctr">
              <a:defRPr/>
            </a:pPr>
            <a:r>
              <a:rPr lang="ru-RU" sz="1600" b="1" i="1" dirty="0" smtClean="0">
                <a:solidFill>
                  <a:schemeClr val="tx1"/>
                </a:solidFill>
                <a:latin typeface="+mn-lt"/>
              </a:rPr>
              <a:t>Закон «О ратификации Сингапурского договора </a:t>
            </a:r>
            <a:br>
              <a:rPr lang="ru-RU" sz="1600" b="1" i="1" dirty="0" smtClean="0">
                <a:solidFill>
                  <a:schemeClr val="tx1"/>
                </a:solidFill>
                <a:latin typeface="+mn-lt"/>
              </a:rPr>
            </a:br>
            <a:r>
              <a:rPr lang="ru-RU" sz="1600" b="1" i="1" dirty="0" smtClean="0">
                <a:solidFill>
                  <a:schemeClr val="tx1"/>
                </a:solidFill>
                <a:latin typeface="+mn-lt"/>
              </a:rPr>
              <a:t>о законах по товарным знакам» </a:t>
            </a:r>
            <a:br>
              <a:rPr lang="ru-RU" sz="1600" b="1" i="1" dirty="0" smtClean="0">
                <a:solidFill>
                  <a:schemeClr val="tx1"/>
                </a:solidFill>
                <a:latin typeface="+mn-lt"/>
              </a:rPr>
            </a:br>
            <a:r>
              <a:rPr lang="ru-RU" sz="1600" b="1" i="1" dirty="0" smtClean="0">
                <a:solidFill>
                  <a:schemeClr val="tx1"/>
                </a:solidFill>
                <a:latin typeface="+mn-lt"/>
              </a:rPr>
              <a:t>(8 апреля 2012 года )</a:t>
            </a:r>
            <a:endParaRPr lang="ru-RU" sz="1600" i="1" dirty="0">
              <a:solidFill>
                <a:schemeClr val="tx1"/>
              </a:solidFill>
              <a:latin typeface="+mn-lt"/>
            </a:endParaRPr>
          </a:p>
        </p:txBody>
      </p:sp>
      <p:sp>
        <p:nvSpPr>
          <p:cNvPr id="3" name="Содержимое 2"/>
          <p:cNvSpPr>
            <a:spLocks noGrp="1"/>
          </p:cNvSpPr>
          <p:nvPr>
            <p:ph idx="1"/>
          </p:nvPr>
        </p:nvSpPr>
        <p:spPr>
          <a:xfrm>
            <a:off x="1666852" y="2143116"/>
            <a:ext cx="7899400" cy="3786187"/>
          </a:xfrm>
        </p:spPr>
        <p:txBody>
          <a:bodyPr/>
          <a:lstStyle/>
          <a:p>
            <a:pPr marL="180000" indent="0" algn="just">
              <a:buFontTx/>
              <a:buChar char="-"/>
              <a:defRPr/>
            </a:pPr>
            <a:r>
              <a:rPr lang="ru-RU" sz="1600" i="1" dirty="0" smtClean="0">
                <a:solidFill>
                  <a:schemeClr val="accent1"/>
                </a:solidFill>
              </a:rPr>
              <a:t>упрощенный порядок регистрации товарных знаков;</a:t>
            </a:r>
          </a:p>
          <a:p>
            <a:pPr marL="180000" indent="0" algn="just">
              <a:buFontTx/>
              <a:buChar char="-"/>
              <a:defRPr/>
            </a:pPr>
            <a:endParaRPr lang="ru-RU" sz="1600" i="1" dirty="0" smtClean="0">
              <a:solidFill>
                <a:schemeClr val="accent1"/>
              </a:solidFill>
            </a:endParaRPr>
          </a:p>
          <a:p>
            <a:pPr marL="180000" indent="0" algn="just">
              <a:buFontTx/>
              <a:buChar char="-"/>
              <a:defRPr/>
            </a:pPr>
            <a:r>
              <a:rPr lang="ru-RU" sz="1600" i="1" dirty="0" smtClean="0">
                <a:solidFill>
                  <a:schemeClr val="accent1"/>
                </a:solidFill>
              </a:rPr>
              <a:t>возможность использования электронной подачи заявок на товарные знаки;</a:t>
            </a:r>
          </a:p>
          <a:p>
            <a:pPr marL="180000" indent="0" algn="just">
              <a:buFontTx/>
              <a:buChar char="-"/>
              <a:defRPr/>
            </a:pPr>
            <a:endParaRPr lang="ru-RU" sz="1600" i="1" dirty="0" smtClean="0">
              <a:solidFill>
                <a:schemeClr val="accent1"/>
              </a:solidFill>
            </a:endParaRPr>
          </a:p>
          <a:p>
            <a:pPr marL="180000" indent="0" algn="just">
              <a:buFontTx/>
              <a:buChar char="-"/>
              <a:defRPr/>
            </a:pPr>
            <a:r>
              <a:rPr lang="ru-RU" sz="1600" i="1" dirty="0" smtClean="0">
                <a:solidFill>
                  <a:schemeClr val="accent1"/>
                </a:solidFill>
              </a:rPr>
              <a:t>обеспечение равенства прав казахстанских заявителей регистрирующих товарные знаки за рубежом, и иностранных заявителей регистрирующих товарные знаки в Казахстане;</a:t>
            </a:r>
          </a:p>
          <a:p>
            <a:pPr marL="180000" indent="0" algn="just">
              <a:buFontTx/>
              <a:buChar char="-"/>
              <a:defRPr/>
            </a:pPr>
            <a:endParaRPr lang="ru-RU" sz="1600" i="1" dirty="0" smtClean="0">
              <a:solidFill>
                <a:schemeClr val="accent1"/>
              </a:solidFill>
            </a:endParaRPr>
          </a:p>
          <a:p>
            <a:pPr marL="180000" indent="0" algn="just">
              <a:buFont typeface="Wingdings" pitchFamily="2" charset="2"/>
              <a:buNone/>
              <a:defRPr/>
            </a:pPr>
            <a:r>
              <a:rPr lang="ru-RU" sz="1600" i="1" dirty="0" smtClean="0">
                <a:solidFill>
                  <a:schemeClr val="accent1"/>
                </a:solidFill>
              </a:rPr>
              <a:t>- предоставление льгот заявителя и правообладателя.</a:t>
            </a:r>
          </a:p>
          <a:p>
            <a:pPr>
              <a:buFont typeface="Wingdings" pitchFamily="2" charset="2"/>
              <a:buNone/>
              <a:defRPr/>
            </a:pPr>
            <a:endParaRPr lang="ru-RU" sz="2200" dirty="0" smtClean="0">
              <a:solidFill>
                <a:schemeClr val="accent1"/>
              </a:solidFill>
              <a:effectLst>
                <a:outerShdw blurRad="38100" dist="38100" dir="2700000" algn="tl">
                  <a:srgbClr val="C0C0C0"/>
                </a:outerShdw>
              </a:effectLst>
              <a:latin typeface="+mj-lt"/>
            </a:endParaRPr>
          </a:p>
          <a:p>
            <a:pPr>
              <a:buFont typeface="Wingdings" pitchFamily="2" charset="2"/>
              <a:buNone/>
              <a:defRPr/>
            </a:pPr>
            <a:endParaRPr lang="ru-RU" dirty="0" smtClean="0">
              <a:solidFill>
                <a:schemeClr val="accent1"/>
              </a:solidFill>
              <a:effectLst>
                <a:outerShdw blurRad="38100" dist="38100" dir="2700000" algn="tl">
                  <a:srgbClr val="C0C0C0"/>
                </a:outerShdw>
              </a:effectLst>
              <a:latin typeface="+mj-lt"/>
            </a:endParaRPr>
          </a:p>
          <a:p>
            <a:pPr>
              <a:buFont typeface="Wingdings" pitchFamily="2" charset="2"/>
              <a:buNone/>
              <a:defRPr/>
            </a:pPr>
            <a:endParaRPr lang="ru-RU" dirty="0" smtClean="0">
              <a:solidFill>
                <a:schemeClr val="accent1"/>
              </a:solidFill>
              <a:effectLst>
                <a:outerShdw blurRad="38100" dist="38100" dir="2700000" algn="tl">
                  <a:srgbClr val="C0C0C0"/>
                </a:outerShdw>
              </a:effectLst>
              <a:latin typeface="+mj-lt"/>
            </a:endParaRPr>
          </a:p>
          <a:p>
            <a:pPr>
              <a:buFont typeface="Wingdings" pitchFamily="2" charset="2"/>
              <a:buNone/>
              <a:defRPr/>
            </a:pPr>
            <a:endParaRPr lang="ru-RU" dirty="0">
              <a:solidFill>
                <a:schemeClr val="accent1"/>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9688" y="571500"/>
            <a:ext cx="8358187" cy="1714500"/>
          </a:xfrm>
        </p:spPr>
        <p:txBody>
          <a:bodyPr/>
          <a:lstStyle/>
          <a:p>
            <a:pPr algn="ctr">
              <a:defRPr/>
            </a:pPr>
            <a:r>
              <a:rPr lang="ru-RU" sz="1600" b="1" i="1" dirty="0" smtClean="0">
                <a:solidFill>
                  <a:schemeClr val="tx1"/>
                </a:solidFill>
                <a:latin typeface="+mn-lt"/>
              </a:rPr>
              <a:t>Закон «О ратификации Международной конвенции об охране прав исполнителей, производителей фонограмм и вещательных организаций» </a:t>
            </a:r>
            <a:br>
              <a:rPr lang="ru-RU" sz="1600" b="1" i="1" dirty="0" smtClean="0">
                <a:solidFill>
                  <a:schemeClr val="tx1"/>
                </a:solidFill>
                <a:latin typeface="+mn-lt"/>
              </a:rPr>
            </a:br>
            <a:r>
              <a:rPr lang="ru-RU" sz="1600" b="1" i="1" dirty="0" smtClean="0">
                <a:solidFill>
                  <a:schemeClr val="tx1"/>
                </a:solidFill>
                <a:latin typeface="+mn-lt"/>
              </a:rPr>
              <a:t>(17 февраля 2012 года)</a:t>
            </a:r>
            <a:endParaRPr lang="ru-RU" sz="1600" i="1" dirty="0">
              <a:solidFill>
                <a:schemeClr val="tx1"/>
              </a:solidFill>
              <a:latin typeface="+mn-lt"/>
            </a:endParaRPr>
          </a:p>
        </p:txBody>
      </p:sp>
      <p:sp>
        <p:nvSpPr>
          <p:cNvPr id="3" name="Содержимое 2"/>
          <p:cNvSpPr>
            <a:spLocks noGrp="1"/>
          </p:cNvSpPr>
          <p:nvPr>
            <p:ph idx="1"/>
          </p:nvPr>
        </p:nvSpPr>
        <p:spPr>
          <a:xfrm>
            <a:off x="1452563" y="2500313"/>
            <a:ext cx="8115300" cy="2428875"/>
          </a:xfrm>
        </p:spPr>
        <p:txBody>
          <a:bodyPr/>
          <a:lstStyle/>
          <a:p>
            <a:pPr marL="180000" indent="0" algn="just">
              <a:buFontTx/>
              <a:buChar char="-"/>
              <a:defRPr/>
            </a:pPr>
            <a:r>
              <a:rPr lang="ru-RU" sz="1600" i="1" dirty="0" smtClean="0">
                <a:solidFill>
                  <a:schemeClr val="accent1"/>
                </a:solidFill>
              </a:rPr>
              <a:t>обеспечение защиты прав исполнителей, производителей, фонограмм и вещательных организаций;</a:t>
            </a:r>
          </a:p>
          <a:p>
            <a:pPr marL="180000" indent="0" algn="just">
              <a:buFontTx/>
              <a:buChar char="-"/>
              <a:defRPr/>
            </a:pPr>
            <a:endParaRPr lang="ru-RU" sz="1600" i="1" dirty="0" smtClean="0">
              <a:solidFill>
                <a:schemeClr val="accent1"/>
              </a:solidFill>
            </a:endParaRPr>
          </a:p>
          <a:p>
            <a:pPr marL="180000" indent="0" algn="just">
              <a:buFontTx/>
              <a:buChar char="-"/>
              <a:defRPr/>
            </a:pPr>
            <a:r>
              <a:rPr lang="ru-RU" sz="1600" i="1" dirty="0" smtClean="0">
                <a:solidFill>
                  <a:schemeClr val="accent1"/>
                </a:solidFill>
              </a:rPr>
              <a:t>обеспечение защиты прав исполнителей, производителей, фонограмм и вещательных организаций;</a:t>
            </a:r>
          </a:p>
          <a:p>
            <a:pPr marL="180000" indent="0" algn="just">
              <a:buFontTx/>
              <a:buChar char="-"/>
              <a:defRPr/>
            </a:pPr>
            <a:endParaRPr lang="ru-RU" sz="1600" i="1" dirty="0" smtClean="0">
              <a:solidFill>
                <a:schemeClr val="accent1"/>
              </a:solidFill>
            </a:endParaRPr>
          </a:p>
          <a:p>
            <a:pPr marL="180000" indent="0" algn="just">
              <a:buFont typeface="Wingdings" pitchFamily="2" charset="2"/>
              <a:buNone/>
              <a:defRPr/>
            </a:pPr>
            <a:r>
              <a:rPr lang="ru-RU" sz="1600" i="1" dirty="0" smtClean="0">
                <a:solidFill>
                  <a:schemeClr val="accent1"/>
                </a:solidFill>
              </a:rPr>
              <a:t>- обеспечения национального режима охраны прав гражданам государств-участников Римской Конвенции.</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1125" y="571480"/>
            <a:ext cx="8524875" cy="1643063"/>
          </a:xfrm>
        </p:spPr>
        <p:txBody>
          <a:bodyPr/>
          <a:lstStyle/>
          <a:p>
            <a:pPr algn="ctr">
              <a:defRPr/>
            </a:pPr>
            <a:r>
              <a:rPr lang="ru-RU" sz="1600" b="1" i="1" dirty="0" smtClean="0">
                <a:solidFill>
                  <a:schemeClr val="tx1"/>
                </a:solidFill>
                <a:latin typeface="+mn-lt"/>
              </a:rPr>
              <a:t>Закон «О внесении изменений и дополнений в некоторые законодательные акты Республики Казахстан по вопросам интеллектуальной собственности» </a:t>
            </a:r>
            <a:br>
              <a:rPr lang="ru-RU" sz="1600" b="1" i="1" dirty="0" smtClean="0">
                <a:solidFill>
                  <a:schemeClr val="tx1"/>
                </a:solidFill>
                <a:latin typeface="+mn-lt"/>
              </a:rPr>
            </a:br>
            <a:r>
              <a:rPr lang="ru-RU" sz="1600" b="1" i="1" dirty="0" smtClean="0">
                <a:solidFill>
                  <a:schemeClr val="tx1"/>
                </a:solidFill>
                <a:latin typeface="+mn-lt"/>
              </a:rPr>
              <a:t>(12 января 2012 года)</a:t>
            </a:r>
            <a:endParaRPr lang="ru-RU" sz="1600" i="1" dirty="0">
              <a:solidFill>
                <a:schemeClr val="tx1"/>
              </a:solidFill>
              <a:latin typeface="+mn-lt"/>
            </a:endParaRPr>
          </a:p>
        </p:txBody>
      </p:sp>
      <p:sp>
        <p:nvSpPr>
          <p:cNvPr id="3" name="Содержимое 2"/>
          <p:cNvSpPr>
            <a:spLocks noGrp="1"/>
          </p:cNvSpPr>
          <p:nvPr>
            <p:ph idx="1"/>
          </p:nvPr>
        </p:nvSpPr>
        <p:spPr>
          <a:xfrm>
            <a:off x="1381100" y="2214554"/>
            <a:ext cx="8286750" cy="3429000"/>
          </a:xfrm>
        </p:spPr>
        <p:txBody>
          <a:bodyPr/>
          <a:lstStyle/>
          <a:p>
            <a:pPr marL="180000" indent="0" algn="just">
              <a:buFontTx/>
              <a:buChar char="-"/>
              <a:defRPr/>
            </a:pPr>
            <a:r>
              <a:rPr lang="ru-RU" sz="1600" i="1" dirty="0" smtClean="0">
                <a:solidFill>
                  <a:schemeClr val="accent1"/>
                </a:solidFill>
              </a:rPr>
              <a:t>конкретизированы обязанности организаций, управляющих имущественными правами, и ответственность за нарушения прав интеллектуальной собственности в сети Интернет; </a:t>
            </a:r>
          </a:p>
          <a:p>
            <a:pPr marL="180000" indent="0" algn="just">
              <a:buFontTx/>
              <a:buChar char="-"/>
              <a:defRPr/>
            </a:pPr>
            <a:endParaRPr lang="ru-RU" sz="1600" i="1" dirty="0" smtClean="0">
              <a:solidFill>
                <a:schemeClr val="accent1"/>
              </a:solidFill>
            </a:endParaRPr>
          </a:p>
          <a:p>
            <a:pPr marL="180000" indent="0" algn="just">
              <a:buFontTx/>
              <a:buChar char="-"/>
              <a:defRPr/>
            </a:pPr>
            <a:r>
              <a:rPr lang="ru-RU" sz="1600" i="1" dirty="0" smtClean="0">
                <a:solidFill>
                  <a:schemeClr val="accent1"/>
                </a:solidFill>
              </a:rPr>
              <a:t>ужесточены критерии к аккредитации организаций, управляющих имущественными правами;</a:t>
            </a:r>
          </a:p>
          <a:p>
            <a:pPr marL="180000" indent="0" algn="just">
              <a:buFontTx/>
              <a:buChar char="-"/>
              <a:defRPr/>
            </a:pPr>
            <a:endParaRPr lang="ru-RU" sz="1600" i="1" dirty="0" smtClean="0">
              <a:solidFill>
                <a:schemeClr val="accent1"/>
              </a:solidFill>
            </a:endParaRPr>
          </a:p>
          <a:p>
            <a:pPr marL="180000" indent="0" algn="just">
              <a:buFontTx/>
              <a:buChar char="-"/>
              <a:defRPr/>
            </a:pPr>
            <a:r>
              <a:rPr lang="ru-RU" sz="1600" i="1" dirty="0" smtClean="0">
                <a:solidFill>
                  <a:schemeClr val="accent1"/>
                </a:solidFill>
              </a:rPr>
              <a:t>сокращены сроки проведения экспертизы;</a:t>
            </a:r>
          </a:p>
          <a:p>
            <a:pPr marL="180000" indent="0" algn="just">
              <a:buFontTx/>
              <a:buChar char="-"/>
              <a:defRPr/>
            </a:pPr>
            <a:endParaRPr lang="ru-RU" sz="1600" i="1" dirty="0" smtClean="0">
              <a:solidFill>
                <a:schemeClr val="accent1"/>
              </a:solidFill>
            </a:endParaRPr>
          </a:p>
          <a:p>
            <a:pPr marL="180000" indent="0" algn="just">
              <a:buFontTx/>
              <a:buChar char="-"/>
              <a:defRPr/>
            </a:pPr>
            <a:r>
              <a:rPr lang="ru-RU" sz="1600" i="1" dirty="0" smtClean="0">
                <a:solidFill>
                  <a:schemeClr val="accent1"/>
                </a:solidFill>
              </a:rPr>
              <a:t>предусмотрено присвоение звания «Заслуженный изобретатель Республики Казахстан»;</a:t>
            </a:r>
          </a:p>
          <a:p>
            <a:pPr marL="180000" indent="0" algn="just">
              <a:buFontTx/>
              <a:buChar char="-"/>
              <a:defRPr/>
            </a:pPr>
            <a:endParaRPr lang="ru-RU" sz="1600" i="1" dirty="0" smtClean="0">
              <a:solidFill>
                <a:schemeClr val="accent1"/>
              </a:solidFill>
            </a:endParaRPr>
          </a:p>
          <a:p>
            <a:pPr marL="180000" indent="0" algn="just">
              <a:buFont typeface="Wingdings" pitchFamily="2" charset="2"/>
              <a:buNone/>
              <a:defRPr/>
            </a:pPr>
            <a:r>
              <a:rPr lang="ru-RU" sz="1600" i="1" dirty="0" smtClean="0">
                <a:solidFill>
                  <a:schemeClr val="accent1"/>
                </a:solidFill>
              </a:rPr>
              <a:t>- отменены 8 из 12 оснований для отказа в регистрации товарного знака.</a:t>
            </a:r>
          </a:p>
          <a:p>
            <a:pPr marL="180000" indent="0">
              <a:buFont typeface="Wingdings" pitchFamily="2" charset="2"/>
              <a:buNone/>
              <a:defRPr/>
            </a:pPr>
            <a:endParaRPr lang="ru-RU" sz="2000" dirty="0">
              <a:solidFill>
                <a:schemeClr val="accent1"/>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95414" y="642918"/>
            <a:ext cx="8115300" cy="1143000"/>
          </a:xfrm>
        </p:spPr>
        <p:txBody>
          <a:bodyPr/>
          <a:lstStyle/>
          <a:p>
            <a:pPr algn="ctr"/>
            <a:r>
              <a:rPr lang="ru-RU" sz="1800" b="1" i="1" dirty="0" smtClean="0">
                <a:solidFill>
                  <a:schemeClr val="tx1"/>
                </a:solidFill>
                <a:latin typeface="+mn-lt"/>
              </a:rPr>
              <a:t>Основные функции</a:t>
            </a:r>
            <a:endParaRPr lang="ru-RU" sz="1800" b="1" i="1" dirty="0">
              <a:solidFill>
                <a:schemeClr val="tx1"/>
              </a:solidFill>
              <a:latin typeface="+mn-lt"/>
            </a:endParaRPr>
          </a:p>
        </p:txBody>
      </p:sp>
      <p:sp>
        <p:nvSpPr>
          <p:cNvPr id="3" name="Содержимое 2"/>
          <p:cNvSpPr>
            <a:spLocks noGrp="1"/>
          </p:cNvSpPr>
          <p:nvPr>
            <p:ph sz="half" idx="4294967295"/>
          </p:nvPr>
        </p:nvSpPr>
        <p:spPr>
          <a:xfrm>
            <a:off x="1809728" y="1500174"/>
            <a:ext cx="7715250" cy="4214812"/>
          </a:xfrm>
          <a:noFill/>
          <a:ln>
            <a:noFill/>
          </a:ln>
        </p:spPr>
        <p:style>
          <a:lnRef idx="3">
            <a:schemeClr val="lt1"/>
          </a:lnRef>
          <a:fillRef idx="1">
            <a:schemeClr val="accent5"/>
          </a:fillRef>
          <a:effectRef idx="1">
            <a:schemeClr val="accent5"/>
          </a:effectRef>
          <a:fontRef idx="minor">
            <a:schemeClr val="lt1"/>
          </a:fontRef>
        </p:style>
        <p:txBody>
          <a:bodyPr>
            <a:normAutofit fontScale="25000" lnSpcReduction="20000"/>
          </a:bodyPr>
          <a:lstStyle/>
          <a:p>
            <a:pPr>
              <a:lnSpc>
                <a:spcPct val="110000"/>
              </a:lnSpc>
              <a:spcBef>
                <a:spcPts val="700"/>
              </a:spcBef>
              <a:buNone/>
            </a:pPr>
            <a:endParaRPr lang="ru-RU" sz="2000" dirty="0" smtClean="0">
              <a:solidFill>
                <a:schemeClr val="tx1"/>
              </a:solidFill>
              <a:latin typeface="Arial" pitchFamily="34" charset="0"/>
              <a:cs typeface="Arial" pitchFamily="34" charset="0"/>
            </a:endParaRPr>
          </a:p>
          <a:p>
            <a:pPr algn="just"/>
            <a:endParaRPr lang="ru-RU" sz="6400" b="1" dirty="0" smtClean="0">
              <a:solidFill>
                <a:schemeClr val="tx1"/>
              </a:solidFill>
            </a:endParaRPr>
          </a:p>
          <a:p>
            <a:pPr algn="just"/>
            <a:r>
              <a:rPr lang="en-US" sz="6400" b="1" dirty="0" smtClean="0">
                <a:solidFill>
                  <a:srgbClr val="002060"/>
                </a:solidFill>
              </a:rPr>
              <a:t>I</a:t>
            </a:r>
            <a:r>
              <a:rPr lang="ru-RU" sz="6400" b="1" dirty="0" smtClean="0">
                <a:solidFill>
                  <a:srgbClr val="002060"/>
                </a:solidFill>
              </a:rPr>
              <a:t>.  Законотворчество и нормативно-правовое обеспечение деятельности Казахстана в целях защиты национальных интересов на международной арене</a:t>
            </a:r>
            <a:endParaRPr lang="ru-RU" sz="6400" dirty="0" smtClean="0">
              <a:solidFill>
                <a:srgbClr val="002060"/>
              </a:solidFill>
            </a:endParaRPr>
          </a:p>
          <a:p>
            <a:pPr algn="just"/>
            <a:endParaRPr lang="ru-RU" sz="6400" dirty="0" smtClean="0">
              <a:solidFill>
                <a:srgbClr val="002060"/>
              </a:solidFill>
            </a:endParaRPr>
          </a:p>
          <a:p>
            <a:pPr algn="just"/>
            <a:r>
              <a:rPr lang="en-US" sz="6400" b="1" dirty="0" smtClean="0">
                <a:solidFill>
                  <a:srgbClr val="002060"/>
                </a:solidFill>
              </a:rPr>
              <a:t>II</a:t>
            </a:r>
            <a:r>
              <a:rPr lang="ru-RU" sz="6400" b="1" dirty="0" smtClean="0">
                <a:solidFill>
                  <a:srgbClr val="002060"/>
                </a:solidFill>
              </a:rPr>
              <a:t>.  Оказание государственных услуг в области регистрации гражданско-правовых сделок</a:t>
            </a:r>
            <a:endParaRPr lang="ru-RU" sz="6400" dirty="0" smtClean="0">
              <a:solidFill>
                <a:srgbClr val="002060"/>
              </a:solidFill>
            </a:endParaRPr>
          </a:p>
          <a:p>
            <a:pPr algn="just"/>
            <a:endParaRPr lang="ru-RU" sz="6400" b="1" dirty="0" smtClean="0">
              <a:solidFill>
                <a:srgbClr val="002060"/>
              </a:solidFill>
            </a:endParaRPr>
          </a:p>
          <a:p>
            <a:pPr algn="just"/>
            <a:r>
              <a:rPr lang="en-US" sz="6400" b="1" dirty="0" smtClean="0">
                <a:solidFill>
                  <a:srgbClr val="002060"/>
                </a:solidFill>
              </a:rPr>
              <a:t>III</a:t>
            </a:r>
            <a:r>
              <a:rPr lang="ru-RU" sz="6400" b="1" dirty="0" smtClean="0">
                <a:solidFill>
                  <a:srgbClr val="002060"/>
                </a:solidFill>
              </a:rPr>
              <a:t>.  Организация правовой помощи и правовой пропаганды</a:t>
            </a:r>
          </a:p>
          <a:p>
            <a:pPr algn="just">
              <a:buNone/>
            </a:pPr>
            <a:endParaRPr lang="ru-RU" sz="6400" b="1" dirty="0" smtClean="0">
              <a:solidFill>
                <a:srgbClr val="002060"/>
              </a:solidFill>
            </a:endParaRPr>
          </a:p>
          <a:p>
            <a:pPr algn="just"/>
            <a:r>
              <a:rPr lang="en-US" sz="6400" b="1" dirty="0" smtClean="0">
                <a:solidFill>
                  <a:srgbClr val="002060"/>
                </a:solidFill>
              </a:rPr>
              <a:t>IV</a:t>
            </a:r>
            <a:r>
              <a:rPr lang="ru-RU" sz="6400" b="1" dirty="0" smtClean="0">
                <a:solidFill>
                  <a:srgbClr val="002060"/>
                </a:solidFill>
              </a:rPr>
              <a:t>. Государственное регулирование отношений,  связанных с соблюдением норм авторского права и смежных прав и промышленной собственности</a:t>
            </a:r>
            <a:endParaRPr lang="ru-RU" sz="6400" dirty="0" smtClean="0">
              <a:solidFill>
                <a:srgbClr val="002060"/>
              </a:solidFill>
            </a:endParaRPr>
          </a:p>
          <a:p>
            <a:pPr algn="just"/>
            <a:endParaRPr lang="ru-RU" sz="6400" b="1" dirty="0" smtClean="0">
              <a:solidFill>
                <a:srgbClr val="002060"/>
              </a:solidFill>
            </a:endParaRPr>
          </a:p>
          <a:p>
            <a:pPr algn="just"/>
            <a:r>
              <a:rPr lang="en-US" sz="6400" b="1" dirty="0" smtClean="0">
                <a:solidFill>
                  <a:srgbClr val="002060"/>
                </a:solidFill>
              </a:rPr>
              <a:t>V</a:t>
            </a:r>
            <a:r>
              <a:rPr lang="ru-RU" sz="6400" b="1" dirty="0" smtClean="0">
                <a:solidFill>
                  <a:srgbClr val="002060"/>
                </a:solidFill>
              </a:rPr>
              <a:t>.  Обеспечение исполнительного производства</a:t>
            </a:r>
            <a:endParaRPr lang="ru-RU" sz="6400" dirty="0" smtClean="0">
              <a:solidFill>
                <a:srgbClr val="002060"/>
              </a:solidFill>
            </a:endParaRPr>
          </a:p>
          <a:p>
            <a:pPr algn="just"/>
            <a:endParaRPr lang="ru-RU" sz="6400" dirty="0" smtClean="0">
              <a:solidFill>
                <a:srgbClr val="002060"/>
              </a:solidFill>
            </a:endParaRPr>
          </a:p>
          <a:p>
            <a:pPr algn="just"/>
            <a:r>
              <a:rPr lang="en-US" sz="6400" b="1" dirty="0" smtClean="0">
                <a:solidFill>
                  <a:srgbClr val="002060"/>
                </a:solidFill>
              </a:rPr>
              <a:t>VI</a:t>
            </a:r>
            <a:r>
              <a:rPr lang="ru-RU" sz="6400" b="1" dirty="0" smtClean="0">
                <a:solidFill>
                  <a:srgbClr val="002060"/>
                </a:solidFill>
              </a:rPr>
              <a:t>. Организация судебно-экспертной деятельности</a:t>
            </a:r>
            <a:endParaRPr lang="ru-RU" sz="6400" dirty="0" smtClean="0">
              <a:solidFill>
                <a:srgbClr val="002060"/>
              </a:solidFill>
            </a:endParaRPr>
          </a:p>
          <a:p>
            <a:pPr>
              <a:lnSpc>
                <a:spcPct val="110000"/>
              </a:lnSpc>
              <a:spcBef>
                <a:spcPts val="700"/>
              </a:spcBef>
              <a:buNone/>
            </a:pPr>
            <a:endParaRPr lang="ru-RU" sz="5000" b="1" u="sng" dirty="0" smtClean="0">
              <a:solidFill>
                <a:srgbClr val="002060"/>
              </a:solidFill>
              <a:latin typeface="Arial" pitchFamily="34" charset="0"/>
              <a:cs typeface="Arial" pitchFamily="34" charset="0"/>
            </a:endParaRPr>
          </a:p>
          <a:p>
            <a:pPr>
              <a:lnSpc>
                <a:spcPct val="110000"/>
              </a:lnSpc>
              <a:spcBef>
                <a:spcPts val="700"/>
              </a:spcBef>
              <a:buNone/>
            </a:pPr>
            <a:r>
              <a:rPr lang="ru-RU" sz="5000" b="1" u="sng" dirty="0" smtClean="0">
                <a:solidFill>
                  <a:srgbClr val="002060"/>
                </a:solidFill>
                <a:latin typeface="Arial" pitchFamily="34" charset="0"/>
                <a:cs typeface="Arial" pitchFamily="34" charset="0"/>
              </a:rPr>
              <a:t> </a:t>
            </a:r>
          </a:p>
          <a:p>
            <a:pPr>
              <a:lnSpc>
                <a:spcPct val="110000"/>
              </a:lnSpc>
              <a:spcBef>
                <a:spcPts val="700"/>
              </a:spcBef>
              <a:buNone/>
            </a:pPr>
            <a:endParaRPr lang="ru-RU" sz="1500" b="1" u="sng" dirty="0" smtClean="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250" y="642938"/>
            <a:ext cx="8810625" cy="914400"/>
          </a:xfrm>
        </p:spPr>
        <p:txBody>
          <a:bodyPr/>
          <a:lstStyle/>
          <a:p>
            <a:pPr algn="ctr">
              <a:defRPr/>
            </a:pPr>
            <a:r>
              <a:rPr lang="ru-RU" sz="1600" b="1" i="1" dirty="0" smtClean="0">
                <a:solidFill>
                  <a:schemeClr val="tx1"/>
                </a:solidFill>
                <a:latin typeface="+mn-lt"/>
              </a:rPr>
              <a:t>Отменена регистрация лицензионных договоров</a:t>
            </a:r>
            <a:br>
              <a:rPr lang="ru-RU" sz="1600" b="1" i="1" dirty="0" smtClean="0">
                <a:solidFill>
                  <a:schemeClr val="tx1"/>
                </a:solidFill>
                <a:latin typeface="+mn-lt"/>
              </a:rPr>
            </a:br>
            <a:r>
              <a:rPr lang="ru-RU" sz="1600" b="1" i="1" dirty="0" smtClean="0">
                <a:solidFill>
                  <a:schemeClr val="tx1"/>
                </a:solidFill>
                <a:latin typeface="+mn-lt"/>
              </a:rPr>
              <a:t> на использование произведений и объектов смежных прав</a:t>
            </a:r>
            <a:endParaRPr lang="ru-RU" sz="1600" b="1" i="1" dirty="0">
              <a:solidFill>
                <a:schemeClr val="tx1"/>
              </a:solidFill>
              <a:latin typeface="+mn-lt"/>
            </a:endParaRPr>
          </a:p>
        </p:txBody>
      </p:sp>
      <p:pic>
        <p:nvPicPr>
          <p:cNvPr id="9219" name="Picture 4"/>
          <p:cNvPicPr>
            <a:picLocks noGrp="1" noChangeAspect="1" noChangeArrowheads="1"/>
          </p:cNvPicPr>
          <p:nvPr>
            <p:ph idx="1"/>
          </p:nvPr>
        </p:nvPicPr>
        <p:blipFill>
          <a:blip r:embed="rId3"/>
          <a:srcRect/>
          <a:stretch>
            <a:fillRect/>
          </a:stretch>
        </p:blipFill>
        <p:spPr>
          <a:xfrm>
            <a:off x="1524000" y="2143125"/>
            <a:ext cx="3071813" cy="4000500"/>
          </a:xfrm>
          <a:noFill/>
        </p:spPr>
      </p:pic>
      <p:sp>
        <p:nvSpPr>
          <p:cNvPr id="6" name="Прямоугольник 2"/>
          <p:cNvSpPr>
            <a:spLocks noChangeArrowheads="1"/>
          </p:cNvSpPr>
          <p:nvPr/>
        </p:nvSpPr>
        <p:spPr bwMode="auto">
          <a:xfrm>
            <a:off x="4810125" y="2071688"/>
            <a:ext cx="4857750" cy="3139321"/>
          </a:xfrm>
          <a:prstGeom prst="rect">
            <a:avLst/>
          </a:prstGeom>
          <a:noFill/>
          <a:ln w="9525">
            <a:noFill/>
            <a:miter lim="800000"/>
            <a:headEnd/>
            <a:tailEnd/>
          </a:ln>
        </p:spPr>
        <p:txBody>
          <a:bodyPr>
            <a:spAutoFit/>
          </a:bodyPr>
          <a:lstStyle/>
          <a:p>
            <a:pPr algn="ctr">
              <a:defRPr/>
            </a:pPr>
            <a:r>
              <a:rPr lang="ru-RU" b="1" i="1" u="sng" dirty="0">
                <a:solidFill>
                  <a:schemeClr val="accent4"/>
                </a:solidFill>
                <a:latin typeface="+mn-lt"/>
                <a:cs typeface="Times New Roman" pitchFamily="18" charset="0"/>
              </a:rPr>
              <a:t>Законом от 10 июля 2012 года:</a:t>
            </a:r>
          </a:p>
          <a:p>
            <a:pPr algn="ctr">
              <a:defRPr/>
            </a:pPr>
            <a:endParaRPr lang="ru-RU" b="1" i="1" dirty="0" smtClean="0">
              <a:latin typeface="+mn-lt"/>
              <a:cs typeface="Times New Roman" pitchFamily="18" charset="0"/>
            </a:endParaRPr>
          </a:p>
          <a:p>
            <a:pPr algn="ctr">
              <a:defRPr/>
            </a:pPr>
            <a:endParaRPr lang="ru-RU" b="1" i="1" dirty="0" smtClean="0">
              <a:latin typeface="+mn-lt"/>
              <a:cs typeface="Times New Roman" pitchFamily="18" charset="0"/>
            </a:endParaRPr>
          </a:p>
          <a:p>
            <a:pPr algn="ctr">
              <a:defRPr/>
            </a:pPr>
            <a:endParaRPr lang="ru-RU" b="1" i="1" dirty="0">
              <a:latin typeface="+mn-lt"/>
              <a:cs typeface="Times New Roman" pitchFamily="18" charset="0"/>
            </a:endParaRPr>
          </a:p>
          <a:p>
            <a:pPr algn="ctr">
              <a:defRPr/>
            </a:pPr>
            <a:r>
              <a:rPr lang="ru-RU" b="1" i="1" dirty="0">
                <a:solidFill>
                  <a:srgbClr val="0066FF"/>
                </a:solidFill>
                <a:latin typeface="+mn-lt"/>
                <a:cs typeface="Times New Roman" pitchFamily="18" charset="0"/>
              </a:rPr>
              <a:t>Пользователи</a:t>
            </a:r>
          </a:p>
          <a:p>
            <a:pPr algn="ctr">
              <a:defRPr/>
            </a:pPr>
            <a:r>
              <a:rPr lang="ru-RU" b="1" i="1" dirty="0">
                <a:solidFill>
                  <a:srgbClr val="0066FF"/>
                </a:solidFill>
                <a:latin typeface="+mn-lt"/>
                <a:cs typeface="Times New Roman" pitchFamily="18" charset="0"/>
              </a:rPr>
              <a:t>освобождены от обязанности регистрации </a:t>
            </a:r>
          </a:p>
          <a:p>
            <a:pPr algn="ctr">
              <a:defRPr/>
            </a:pPr>
            <a:r>
              <a:rPr lang="ru-RU" b="1" i="1" dirty="0">
                <a:solidFill>
                  <a:srgbClr val="0066FF"/>
                </a:solidFill>
                <a:latin typeface="+mn-lt"/>
                <a:cs typeface="Times New Roman" pitchFamily="18" charset="0"/>
              </a:rPr>
              <a:t>в Комитете лицензионных договоров, заключенных с организациями, управляющими правами на коллективной основе </a:t>
            </a:r>
          </a:p>
        </p:txBody>
      </p:sp>
      <p:cxnSp>
        <p:nvCxnSpPr>
          <p:cNvPr id="7" name="Прямая соединительная линия 6"/>
          <p:cNvCxnSpPr/>
          <p:nvPr/>
        </p:nvCxnSpPr>
        <p:spPr>
          <a:xfrm rot="5400000">
            <a:off x="1059657" y="2607468"/>
            <a:ext cx="4000500" cy="3071813"/>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rot="16200000" flipH="1">
            <a:off x="1059657" y="2607468"/>
            <a:ext cx="4000500" cy="3071813"/>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2538" y="500042"/>
            <a:ext cx="8143875" cy="771525"/>
          </a:xfrm>
        </p:spPr>
        <p:txBody>
          <a:bodyPr/>
          <a:lstStyle/>
          <a:p>
            <a:pPr algn="ctr">
              <a:defRPr/>
            </a:pPr>
            <a:r>
              <a:rPr lang="ru-RU" sz="1600" b="1" i="1" dirty="0" smtClean="0">
                <a:solidFill>
                  <a:schemeClr val="tx1"/>
                </a:solidFill>
                <a:latin typeface="+mn-lt"/>
              </a:rPr>
              <a:t>В рамках V </a:t>
            </a:r>
            <a:r>
              <a:rPr lang="ru-RU" sz="1600" b="1" i="1" dirty="0" err="1" smtClean="0">
                <a:solidFill>
                  <a:schemeClr val="tx1"/>
                </a:solidFill>
                <a:latin typeface="+mn-lt"/>
              </a:rPr>
              <a:t>Астанинского</a:t>
            </a:r>
            <a:r>
              <a:rPr lang="ru-RU" sz="1600" b="1" i="1" dirty="0" smtClean="0">
                <a:solidFill>
                  <a:schemeClr val="tx1"/>
                </a:solidFill>
                <a:latin typeface="+mn-lt"/>
              </a:rPr>
              <a:t> экономического форума 23 мая т.г. проведена Панельная сессия «Роль интеллектуальной собственности в экономическом развитии» </a:t>
            </a:r>
            <a:endParaRPr lang="ru-RU" sz="1600" b="1" i="1" dirty="0">
              <a:solidFill>
                <a:schemeClr val="tx1"/>
              </a:solidFill>
              <a:latin typeface="+mn-lt"/>
            </a:endParaRPr>
          </a:p>
        </p:txBody>
      </p:sp>
      <p:pic>
        <p:nvPicPr>
          <p:cNvPr id="10243" name="Picture 3"/>
          <p:cNvPicPr>
            <a:picLocks noGrp="1" noChangeAspect="1" noChangeArrowheads="1"/>
          </p:cNvPicPr>
          <p:nvPr>
            <p:ph idx="1"/>
          </p:nvPr>
        </p:nvPicPr>
        <p:blipFill>
          <a:blip r:embed="rId3"/>
          <a:srcRect/>
          <a:stretch>
            <a:fillRect/>
          </a:stretch>
        </p:blipFill>
        <p:spPr>
          <a:xfrm>
            <a:off x="1952604" y="1500174"/>
            <a:ext cx="7358063" cy="4837113"/>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i="1" dirty="0" smtClean="0">
                <a:solidFill>
                  <a:schemeClr val="tx1"/>
                </a:solidFill>
                <a:latin typeface="+mn-lt"/>
              </a:rPr>
              <a:t>Динамика выдачи охранных документов </a:t>
            </a:r>
            <a:br>
              <a:rPr lang="ru-RU" sz="1600" b="1" i="1" dirty="0" smtClean="0">
                <a:solidFill>
                  <a:schemeClr val="tx1"/>
                </a:solidFill>
                <a:latin typeface="+mn-lt"/>
              </a:rPr>
            </a:br>
            <a:r>
              <a:rPr lang="ru-RU" sz="1600" b="1" i="1" dirty="0" smtClean="0">
                <a:solidFill>
                  <a:schemeClr val="tx1"/>
                </a:solidFill>
                <a:latin typeface="+mn-lt"/>
              </a:rPr>
              <a:t>на объекты интеллектуальной собственности</a:t>
            </a:r>
            <a:endParaRPr lang="ru-RU" sz="1600" dirty="0">
              <a:latin typeface="+mn-lt"/>
            </a:endParaRPr>
          </a:p>
        </p:txBody>
      </p:sp>
      <p:graphicFrame>
        <p:nvGraphicFramePr>
          <p:cNvPr id="4" name="Содержимое 3"/>
          <p:cNvGraphicFramePr>
            <a:graphicFrameLocks noGrp="1"/>
          </p:cNvGraphicFramePr>
          <p:nvPr>
            <p:ph idx="1"/>
          </p:nvPr>
        </p:nvGraphicFramePr>
        <p:xfrm>
          <a:off x="1790700" y="1285860"/>
          <a:ext cx="7948646" cy="4714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084263" y="392178"/>
            <a:ext cx="8316912" cy="1107996"/>
          </a:xfrm>
          <a:prstGeom prst="rect">
            <a:avLst/>
          </a:prstGeom>
          <a:noFill/>
          <a:ln w="9525">
            <a:noFill/>
            <a:miter lim="800000"/>
            <a:headEnd/>
            <a:tailEnd/>
          </a:ln>
        </p:spPr>
        <p:txBody>
          <a:bodyPr anchor="ctr">
            <a:spAutoFit/>
          </a:bodyPr>
          <a:lstStyle/>
          <a:p>
            <a:pPr algn="ctr" eaLnBrk="0" hangingPunct="0">
              <a:defRPr/>
            </a:pPr>
            <a:r>
              <a:rPr lang="ru-RU" sz="1600" b="1" i="1" dirty="0" smtClean="0">
                <a:latin typeface="+mn-lt"/>
                <a:cs typeface="Times New Roman" pitchFamily="18" charset="0"/>
              </a:rPr>
              <a:t>Сведения </a:t>
            </a:r>
          </a:p>
          <a:p>
            <a:pPr algn="ctr" eaLnBrk="0" hangingPunct="0">
              <a:defRPr/>
            </a:pPr>
            <a:r>
              <a:rPr lang="ru-RU" sz="1600" b="1" i="1" dirty="0" smtClean="0">
                <a:latin typeface="+mn-lt"/>
                <a:cs typeface="Times New Roman" pitchFamily="18" charset="0"/>
              </a:rPr>
              <a:t>о состоянии работы по привлечению должников к уголовной ответственности по ст. 362 УК РК с 1999 по 2011 годы</a:t>
            </a:r>
          </a:p>
          <a:p>
            <a:pPr algn="ctr" eaLnBrk="0" hangingPunct="0">
              <a:defRPr/>
            </a:pPr>
            <a:endParaRPr lang="ru-RU" dirty="0">
              <a:cs typeface="Arial" charset="0"/>
            </a:endParaRPr>
          </a:p>
        </p:txBody>
      </p:sp>
      <p:graphicFrame>
        <p:nvGraphicFramePr>
          <p:cNvPr id="5" name="Object 1"/>
          <p:cNvGraphicFramePr>
            <a:graphicFrameLocks noChangeAspect="1"/>
          </p:cNvGraphicFramePr>
          <p:nvPr/>
        </p:nvGraphicFramePr>
        <p:xfrm>
          <a:off x="1524000" y="1357313"/>
          <a:ext cx="8226425" cy="3643312"/>
        </p:xfrm>
        <a:graphic>
          <a:graphicData uri="http://schemas.openxmlformats.org/drawingml/2006/chart">
            <c:chart xmlns:c="http://schemas.openxmlformats.org/drawingml/2006/chart" xmlns:r="http://schemas.openxmlformats.org/officeDocument/2006/relationships" r:id="rId2"/>
          </a:graphicData>
        </a:graphic>
      </p:graphicFrame>
      <p:sp>
        <p:nvSpPr>
          <p:cNvPr id="1028" name="TextBox 3"/>
          <p:cNvSpPr txBox="1">
            <a:spLocks noChangeArrowheads="1"/>
          </p:cNvSpPr>
          <p:nvPr/>
        </p:nvSpPr>
        <p:spPr bwMode="auto">
          <a:xfrm>
            <a:off x="1452563" y="5072063"/>
            <a:ext cx="8221662" cy="1662112"/>
          </a:xfrm>
          <a:prstGeom prst="rect">
            <a:avLst/>
          </a:prstGeom>
          <a:noFill/>
          <a:ln w="9525">
            <a:noFill/>
            <a:miter lim="800000"/>
            <a:headEnd/>
            <a:tailEnd/>
          </a:ln>
        </p:spPr>
        <p:txBody>
          <a:bodyPr>
            <a:spAutoFit/>
          </a:bodyPr>
          <a:lstStyle/>
          <a:p>
            <a:pPr algn="just"/>
            <a:r>
              <a:rPr lang="ru-RU">
                <a:solidFill>
                  <a:srgbClr val="002060"/>
                </a:solidFill>
                <a:cs typeface="Times New Roman" pitchFamily="18" charset="0"/>
              </a:rPr>
              <a:t>При ежегодном направлении в органы внутренних дел порядка </a:t>
            </a:r>
            <a:r>
              <a:rPr lang="ru-RU" b="1">
                <a:solidFill>
                  <a:srgbClr val="002060"/>
                </a:solidFill>
                <a:cs typeface="Times New Roman" pitchFamily="18" charset="0"/>
              </a:rPr>
              <a:t>2 тыс. материалов </a:t>
            </a:r>
            <a:r>
              <a:rPr lang="ru-RU">
                <a:solidFill>
                  <a:srgbClr val="002060"/>
                </a:solidFill>
                <a:cs typeface="Times New Roman" pitchFamily="18" charset="0"/>
              </a:rPr>
              <a:t>на должников, количество лиц, привлеченных к  уголовной ответственности, неуклонно </a:t>
            </a:r>
            <a:r>
              <a:rPr lang="ru-RU" b="1">
                <a:solidFill>
                  <a:srgbClr val="002060"/>
                </a:solidFill>
                <a:cs typeface="Times New Roman" pitchFamily="18" charset="0"/>
              </a:rPr>
              <a:t>снижается</a:t>
            </a:r>
            <a:r>
              <a:rPr lang="ru-RU">
                <a:solidFill>
                  <a:srgbClr val="002060"/>
                </a:solidFill>
                <a:cs typeface="Times New Roman" pitchFamily="18" charset="0"/>
              </a:rPr>
              <a:t>. </a:t>
            </a:r>
          </a:p>
          <a:p>
            <a:pPr algn="just"/>
            <a:r>
              <a:rPr lang="ru-RU">
                <a:solidFill>
                  <a:srgbClr val="002060"/>
                </a:solidFill>
                <a:cs typeface="Times New Roman" pitchFamily="18" charset="0"/>
              </a:rPr>
              <a:t>Так, в 2011 году по статье 362 УК РК  </a:t>
            </a:r>
            <a:r>
              <a:rPr lang="ru-RU" i="1">
                <a:solidFill>
                  <a:srgbClr val="002060"/>
                </a:solidFill>
                <a:cs typeface="Times New Roman" pitchFamily="18" charset="0"/>
              </a:rPr>
              <a:t>(неисполнение приговора суда, решения суда или иного судебного акта</a:t>
            </a:r>
            <a:r>
              <a:rPr lang="ru-RU">
                <a:solidFill>
                  <a:srgbClr val="002060"/>
                </a:solidFill>
                <a:cs typeface="Times New Roman" pitchFamily="18" charset="0"/>
              </a:rPr>
              <a:t>)  было </a:t>
            </a:r>
            <a:r>
              <a:rPr lang="ru-RU" b="1">
                <a:solidFill>
                  <a:srgbClr val="002060"/>
                </a:solidFill>
                <a:cs typeface="Times New Roman" pitchFamily="18" charset="0"/>
              </a:rPr>
              <a:t>привлечено всего 30 человек</a:t>
            </a:r>
            <a:r>
              <a:rPr lang="ru-RU">
                <a:solidFill>
                  <a:srgbClr val="002060"/>
                </a:solidFill>
                <a:cs typeface="Times New Roman" pitchFamily="18" charset="0"/>
              </a:rPr>
              <a:t>. </a:t>
            </a:r>
          </a:p>
          <a:p>
            <a:pPr algn="just"/>
            <a:endParaRPr lang="ru-RU" sz="12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524000" y="274638"/>
            <a:ext cx="7886700" cy="582612"/>
          </a:xfrm>
        </p:spPr>
        <p:txBody>
          <a:bodyPr/>
          <a:lstStyle/>
          <a:p>
            <a:pPr algn="ctr">
              <a:defRPr/>
            </a:pPr>
            <a:r>
              <a:rPr lang="ru-RU" sz="1600" b="1" i="1" dirty="0" smtClean="0">
                <a:solidFill>
                  <a:schemeClr val="tx1"/>
                </a:solidFill>
                <a:latin typeface="+mn-lt"/>
                <a:cs typeface="Times New Roman" pitchFamily="18" charset="0"/>
              </a:rPr>
              <a:t>Частные судебные исполнители</a:t>
            </a:r>
          </a:p>
        </p:txBody>
      </p:sp>
      <p:graphicFrame>
        <p:nvGraphicFramePr>
          <p:cNvPr id="3" name="Диаграмма 2"/>
          <p:cNvGraphicFramePr>
            <a:graphicFrameLocks/>
          </p:cNvGraphicFramePr>
          <p:nvPr/>
        </p:nvGraphicFramePr>
        <p:xfrm>
          <a:off x="1381100" y="857233"/>
          <a:ext cx="8215370" cy="3786214"/>
        </p:xfrm>
        <a:graphic>
          <a:graphicData uri="http://schemas.openxmlformats.org/drawingml/2006/chart">
            <c:chart xmlns:c="http://schemas.openxmlformats.org/drawingml/2006/chart" xmlns:r="http://schemas.openxmlformats.org/officeDocument/2006/relationships" r:id="rId2"/>
          </a:graphicData>
        </a:graphic>
      </p:graphicFrame>
      <p:sp>
        <p:nvSpPr>
          <p:cNvPr id="7172" name="TextBox 3"/>
          <p:cNvSpPr txBox="1">
            <a:spLocks noChangeArrowheads="1"/>
          </p:cNvSpPr>
          <p:nvPr/>
        </p:nvSpPr>
        <p:spPr bwMode="auto">
          <a:xfrm>
            <a:off x="1452563" y="4786313"/>
            <a:ext cx="8143875" cy="2308225"/>
          </a:xfrm>
          <a:prstGeom prst="rect">
            <a:avLst/>
          </a:prstGeom>
          <a:noFill/>
          <a:ln w="9525">
            <a:noFill/>
            <a:miter lim="800000"/>
            <a:headEnd/>
            <a:tailEnd/>
          </a:ln>
        </p:spPr>
        <p:txBody>
          <a:bodyPr>
            <a:spAutoFit/>
          </a:bodyPr>
          <a:lstStyle/>
          <a:p>
            <a:pPr algn="just"/>
            <a:r>
              <a:rPr lang="ru-RU" sz="1600">
                <a:cs typeface="Times New Roman" pitchFamily="18" charset="0"/>
              </a:rPr>
              <a:t>Институт частных судебных исполнителей введен Законом  «Об исполнительном производстве и статусе судебных исполнителей» с апреля 2010 года, фактическое функционирование начато с октября 2011 года. </a:t>
            </a:r>
          </a:p>
          <a:p>
            <a:pPr algn="just"/>
            <a:r>
              <a:rPr lang="ru-RU" sz="1600" i="1">
                <a:solidFill>
                  <a:srgbClr val="002060"/>
                </a:solidFill>
                <a:cs typeface="Times New Roman" pitchFamily="18" charset="0"/>
              </a:rPr>
              <a:t>В апреле 2012 года: расширена территория деятельности частных судебных исполнителей до пределов областей, предоставлено право исполнения документов по которым взыскателем является государство, возможность получения лицензии сотрудниками правоохранительных органов, имеющих стаж работы не менее 10 лет</a:t>
            </a:r>
            <a:r>
              <a:rPr lang="ru-RU" sz="1600">
                <a:solidFill>
                  <a:srgbClr val="002060"/>
                </a:solidFill>
                <a:cs typeface="Times New Roman" pitchFamily="18" charset="0"/>
              </a:rPr>
              <a:t>. </a:t>
            </a:r>
          </a:p>
          <a:p>
            <a:pPr algn="just"/>
            <a:endParaRPr lang="ru-RU" sz="1600">
              <a:cs typeface="Times New Roman" pitchFamily="18" charset="0"/>
            </a:endParaRPr>
          </a:p>
          <a:p>
            <a:pPr algn="just"/>
            <a:endParaRPr lang="ru-RU" sz="160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452563" y="357171"/>
            <a:ext cx="8066087" cy="714375"/>
          </a:xfrm>
        </p:spPr>
        <p:txBody>
          <a:bodyPr/>
          <a:lstStyle/>
          <a:p>
            <a:pPr algn="ctr">
              <a:defRPr/>
            </a:pPr>
            <a:r>
              <a:rPr lang="ru-RU" sz="1600" b="1" i="1" dirty="0" smtClean="0">
                <a:solidFill>
                  <a:schemeClr val="tx1"/>
                </a:solidFill>
                <a:latin typeface="+mn-lt"/>
                <a:cs typeface="Times New Roman" pitchFamily="18" charset="0"/>
              </a:rPr>
              <a:t>Исполнение судебных актов </a:t>
            </a:r>
            <a:br>
              <a:rPr lang="ru-RU" sz="1600" b="1" i="1" dirty="0" smtClean="0">
                <a:solidFill>
                  <a:schemeClr val="tx1"/>
                </a:solidFill>
                <a:latin typeface="+mn-lt"/>
                <a:cs typeface="Times New Roman" pitchFamily="18" charset="0"/>
              </a:rPr>
            </a:br>
            <a:r>
              <a:rPr lang="ru-RU" sz="1600" b="1" i="1" dirty="0" smtClean="0">
                <a:solidFill>
                  <a:schemeClr val="tx1"/>
                </a:solidFill>
                <a:latin typeface="+mn-lt"/>
                <a:cs typeface="Times New Roman" pitchFamily="18" charset="0"/>
              </a:rPr>
              <a:t>частными судебными исполнителями </a:t>
            </a:r>
          </a:p>
        </p:txBody>
      </p:sp>
      <p:sp>
        <p:nvSpPr>
          <p:cNvPr id="8195" name="TextBox 3"/>
          <p:cNvSpPr txBox="1">
            <a:spLocks noChangeArrowheads="1"/>
          </p:cNvSpPr>
          <p:nvPr/>
        </p:nvSpPr>
        <p:spPr bwMode="auto">
          <a:xfrm>
            <a:off x="1452563" y="5000625"/>
            <a:ext cx="8001000" cy="1570038"/>
          </a:xfrm>
          <a:prstGeom prst="rect">
            <a:avLst/>
          </a:prstGeom>
          <a:noFill/>
          <a:ln w="9525">
            <a:noFill/>
            <a:miter lim="800000"/>
            <a:headEnd/>
            <a:tailEnd/>
          </a:ln>
        </p:spPr>
        <p:txBody>
          <a:bodyPr>
            <a:spAutoFit/>
          </a:bodyPr>
          <a:lstStyle/>
          <a:p>
            <a:pPr algn="just"/>
            <a:r>
              <a:rPr lang="ru-RU" sz="1600">
                <a:cs typeface="Times New Roman" pitchFamily="18" charset="0"/>
              </a:rPr>
              <a:t>Частными судебными исполнителями принято на исполнение 14349 исполнительных производств, что  составляет всего 1,4 % от общего количества исполнительных производств находящихся на исполнении у государственных судебных исполнителей. Данное обстоятельство связано с недостаточной развитостью данного института, наличием административных барьеров, которые устранены в апреле текущего года.</a:t>
            </a:r>
          </a:p>
        </p:txBody>
      </p:sp>
      <p:graphicFrame>
        <p:nvGraphicFramePr>
          <p:cNvPr id="5" name="Диаграмма 4"/>
          <p:cNvGraphicFramePr/>
          <p:nvPr/>
        </p:nvGraphicFramePr>
        <p:xfrm>
          <a:off x="1595414" y="1000108"/>
          <a:ext cx="7858180" cy="38004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738290" y="642918"/>
            <a:ext cx="7897812" cy="642959"/>
          </a:xfrm>
        </p:spPr>
        <p:txBody>
          <a:bodyPr/>
          <a:lstStyle/>
          <a:p>
            <a:pPr algn="ctr"/>
            <a:r>
              <a:rPr lang="ru-RU" sz="1600" b="1" i="1" dirty="0" smtClean="0">
                <a:solidFill>
                  <a:schemeClr val="tx1"/>
                </a:solidFill>
                <a:latin typeface="+mn-lt"/>
                <a:cs typeface="Times New Roman" pitchFamily="18" charset="0"/>
              </a:rPr>
              <a:t>Законопроектом «О внесении изменений и дополнений </a:t>
            </a:r>
            <a:br>
              <a:rPr lang="ru-RU" sz="1600" b="1" i="1" dirty="0" smtClean="0">
                <a:solidFill>
                  <a:schemeClr val="tx1"/>
                </a:solidFill>
                <a:latin typeface="+mn-lt"/>
                <a:cs typeface="Times New Roman" pitchFamily="18" charset="0"/>
              </a:rPr>
            </a:br>
            <a:r>
              <a:rPr lang="ru-RU" sz="1600" b="1" i="1" dirty="0" smtClean="0">
                <a:solidFill>
                  <a:schemeClr val="tx1"/>
                </a:solidFill>
                <a:latin typeface="+mn-lt"/>
                <a:cs typeface="Times New Roman" pitchFamily="18" charset="0"/>
              </a:rPr>
              <a:t>в некоторые законодательные акты Республики Казахстан по вопросам совершенствования исполнительного производства» предусмотрено:</a:t>
            </a:r>
            <a:endParaRPr lang="ru-RU" sz="1600" i="1" dirty="0" smtClean="0">
              <a:solidFill>
                <a:schemeClr val="tx1"/>
              </a:solidFill>
              <a:latin typeface="+mn-lt"/>
            </a:endParaRPr>
          </a:p>
        </p:txBody>
      </p:sp>
      <p:sp>
        <p:nvSpPr>
          <p:cNvPr id="4" name="Подзаголовок 2"/>
          <p:cNvSpPr txBox="1">
            <a:spLocks/>
          </p:cNvSpPr>
          <p:nvPr/>
        </p:nvSpPr>
        <p:spPr>
          <a:xfrm>
            <a:off x="1738290" y="1428736"/>
            <a:ext cx="7966074" cy="5214957"/>
          </a:xfrm>
          <a:prstGeom prst="rect">
            <a:avLst/>
          </a:prstGeom>
          <a:gradFill rotWithShape="0">
            <a:gsLst>
              <a:gs pos="0">
                <a:srgbClr val="03D4A8"/>
              </a:gs>
              <a:gs pos="25000">
                <a:srgbClr val="21D6E0"/>
              </a:gs>
              <a:gs pos="75000">
                <a:srgbClr val="0087E6"/>
              </a:gs>
              <a:gs pos="100000">
                <a:srgbClr val="005CBF"/>
              </a:gs>
            </a:gsLst>
            <a:lin ang="5400000"/>
          </a:gradFill>
          <a:ln>
            <a:solidFill>
              <a:schemeClr val="accent1"/>
            </a:solidFill>
          </a:ln>
        </p:spPr>
        <p:txBody>
          <a:bodyPr/>
          <a:lstStyle/>
          <a:p>
            <a:pPr marL="514350" indent="-514350" algn="just">
              <a:spcBef>
                <a:spcPct val="20000"/>
              </a:spcBef>
              <a:buClr>
                <a:srgbClr val="0BD0D9"/>
              </a:buClr>
              <a:buSzPct val="95000"/>
              <a:buFontTx/>
              <a:buAutoNum type="arabicPeriod"/>
            </a:pPr>
            <a:endParaRPr lang="ru-RU" sz="1600" dirty="0">
              <a:cs typeface="Times New Roman" pitchFamily="18" charset="0"/>
            </a:endParaRPr>
          </a:p>
          <a:p>
            <a:pPr marL="514350" indent="-514350" algn="just">
              <a:spcBef>
                <a:spcPct val="20000"/>
              </a:spcBef>
              <a:buClr>
                <a:srgbClr val="0BD0D9"/>
              </a:buClr>
              <a:buSzPct val="95000"/>
            </a:pPr>
            <a:r>
              <a:rPr lang="ru-RU" sz="1600" dirty="0">
                <a:cs typeface="Times New Roman" pitchFamily="18" charset="0"/>
              </a:rPr>
              <a:t>          </a:t>
            </a:r>
            <a:r>
              <a:rPr lang="ru-RU" dirty="0">
                <a:cs typeface="Times New Roman" pitchFamily="18" charset="0"/>
              </a:rPr>
              <a:t>- </a:t>
            </a:r>
            <a:r>
              <a:rPr lang="ru-RU" dirty="0" smtClean="0">
                <a:cs typeface="Times New Roman" pitchFamily="18" charset="0"/>
              </a:rPr>
              <a:t>  исключение </a:t>
            </a:r>
            <a:r>
              <a:rPr lang="ru-RU" u="sng" dirty="0">
                <a:cs typeface="Times New Roman" pitchFamily="18" charset="0"/>
              </a:rPr>
              <a:t>срока для добровольного исполнения</a:t>
            </a:r>
            <a:r>
              <a:rPr lang="ru-RU" dirty="0">
                <a:cs typeface="Times New Roman" pitchFamily="18" charset="0"/>
              </a:rPr>
              <a:t>;</a:t>
            </a:r>
          </a:p>
          <a:p>
            <a:pPr marL="514350" indent="-514350" algn="just">
              <a:spcBef>
                <a:spcPct val="20000"/>
              </a:spcBef>
              <a:buClr>
                <a:srgbClr val="0BD0D9"/>
              </a:buClr>
              <a:buSzPct val="95000"/>
            </a:pPr>
            <a:r>
              <a:rPr lang="ru-RU" dirty="0">
                <a:cs typeface="Times New Roman" pitchFamily="18" charset="0"/>
              </a:rPr>
              <a:t>         - </a:t>
            </a:r>
            <a:r>
              <a:rPr lang="ru-RU" dirty="0" smtClean="0">
                <a:cs typeface="Times New Roman" pitchFamily="18" charset="0"/>
              </a:rPr>
              <a:t>  введение </a:t>
            </a:r>
            <a:r>
              <a:rPr lang="ru-RU" u="sng" dirty="0">
                <a:cs typeface="Times New Roman" pitchFamily="18" charset="0"/>
              </a:rPr>
              <a:t>пени за каждый день просрочки в размере 0,1 процент;</a:t>
            </a:r>
          </a:p>
          <a:p>
            <a:pPr marL="514350" indent="-514350" algn="just">
              <a:spcBef>
                <a:spcPct val="20000"/>
              </a:spcBef>
              <a:buClr>
                <a:srgbClr val="0BD0D9"/>
              </a:buClr>
              <a:buSzPct val="95000"/>
            </a:pPr>
            <a:r>
              <a:rPr lang="ru-RU" dirty="0">
                <a:cs typeface="Times New Roman" pitchFamily="18" charset="0"/>
              </a:rPr>
              <a:t>         - перевод уголовно-правовой нормы об ответственности за неисполнение судебных актов (статья 362 УК РК), относящийся к категории небольшой тяжести в категорию </a:t>
            </a:r>
            <a:r>
              <a:rPr lang="ru-RU" u="sng" dirty="0">
                <a:cs typeface="Times New Roman" pitchFamily="18" charset="0"/>
              </a:rPr>
              <a:t>тяжких преступлений</a:t>
            </a:r>
            <a:r>
              <a:rPr lang="ru-RU" dirty="0">
                <a:cs typeface="Times New Roman" pitchFamily="18" charset="0"/>
              </a:rPr>
              <a:t>;</a:t>
            </a:r>
          </a:p>
          <a:p>
            <a:pPr marL="514350" indent="-514350" algn="just">
              <a:spcBef>
                <a:spcPct val="20000"/>
              </a:spcBef>
              <a:buClr>
                <a:srgbClr val="0BD0D9"/>
              </a:buClr>
              <a:buSzPct val="95000"/>
            </a:pPr>
            <a:r>
              <a:rPr lang="ru-RU" dirty="0">
                <a:cs typeface="Times New Roman" pitchFamily="18" charset="0"/>
              </a:rPr>
              <a:t>          - наделение </a:t>
            </a:r>
            <a:r>
              <a:rPr lang="ru-RU" u="sng" dirty="0">
                <a:cs typeface="Times New Roman" pitchFamily="18" charset="0"/>
              </a:rPr>
              <a:t>полномочиями</a:t>
            </a:r>
            <a:r>
              <a:rPr lang="ru-RU" dirty="0">
                <a:cs typeface="Times New Roman" pitchFamily="18" charset="0"/>
              </a:rPr>
              <a:t> органов исполнительного производства </a:t>
            </a:r>
            <a:r>
              <a:rPr lang="ru-RU" u="sng" dirty="0">
                <a:cs typeface="Times New Roman" pitchFamily="18" charset="0"/>
              </a:rPr>
              <a:t>по</a:t>
            </a:r>
            <a:r>
              <a:rPr lang="ru-RU" dirty="0">
                <a:cs typeface="Times New Roman" pitchFamily="18" charset="0"/>
              </a:rPr>
              <a:t> </a:t>
            </a:r>
            <a:r>
              <a:rPr lang="ru-RU" u="sng" dirty="0">
                <a:cs typeface="Times New Roman" pitchFamily="18" charset="0"/>
              </a:rPr>
              <a:t>рассмотрению дел об административных правонарушениях </a:t>
            </a:r>
            <a:r>
              <a:rPr lang="ru-RU" dirty="0">
                <a:cs typeface="Times New Roman" pitchFamily="18" charset="0"/>
              </a:rPr>
              <a:t>по статьям касающимся исполнения судебных актов.</a:t>
            </a:r>
          </a:p>
          <a:p>
            <a:pPr marL="514350" indent="-514350" algn="just">
              <a:spcBef>
                <a:spcPct val="20000"/>
              </a:spcBef>
              <a:buClr>
                <a:srgbClr val="0BD0D9"/>
              </a:buClr>
              <a:buSzPct val="95000"/>
            </a:pPr>
            <a:r>
              <a:rPr lang="ru-RU" dirty="0">
                <a:cs typeface="Times New Roman" pitchFamily="18" charset="0"/>
              </a:rPr>
              <a:t>          - увеличение размера штрафных санкций за административные правонарушения; </a:t>
            </a:r>
          </a:p>
          <a:p>
            <a:pPr marL="514350" indent="-514350" algn="just">
              <a:spcBef>
                <a:spcPct val="20000"/>
              </a:spcBef>
              <a:buClr>
                <a:srgbClr val="0BD0D9"/>
              </a:buClr>
              <a:buSzPct val="95000"/>
            </a:pPr>
            <a:r>
              <a:rPr lang="ru-RU" dirty="0">
                <a:cs typeface="Times New Roman" pitchFamily="18" charset="0"/>
              </a:rPr>
              <a:t>          - внедрение </a:t>
            </a:r>
            <a:r>
              <a:rPr lang="ru-RU" u="sng" dirty="0">
                <a:cs typeface="Times New Roman" pitchFamily="18" charset="0"/>
              </a:rPr>
              <a:t>дифференцированной ставки оплаты от 5 до 25 %, </a:t>
            </a:r>
            <a:r>
              <a:rPr lang="ru-RU" dirty="0">
                <a:cs typeface="Times New Roman" pitchFamily="18" charset="0"/>
              </a:rPr>
              <a:t>для частных судебных исполнителей  в зависимости от суммы и вида исполнения;</a:t>
            </a:r>
          </a:p>
          <a:p>
            <a:pPr marL="514350" indent="-514350" algn="just">
              <a:spcBef>
                <a:spcPct val="20000"/>
              </a:spcBef>
              <a:buClr>
                <a:srgbClr val="0BD0D9"/>
              </a:buClr>
              <a:buSzPct val="95000"/>
            </a:pPr>
            <a:r>
              <a:rPr lang="ru-RU" dirty="0">
                <a:cs typeface="Times New Roman" pitchFamily="18" charset="0"/>
              </a:rPr>
              <a:t>          - исключение назначения, замещения, аттестации на должность частного судебного исполнителя, ограничения территории их деятельности.</a:t>
            </a:r>
          </a:p>
          <a:p>
            <a:pPr marL="514350" indent="-514350" algn="just">
              <a:spcBef>
                <a:spcPct val="20000"/>
              </a:spcBef>
              <a:buClr>
                <a:srgbClr val="0BD0D9"/>
              </a:buClr>
              <a:buSzPct val="95000"/>
              <a:buFont typeface="Wingdings 2" pitchFamily="18" charset="2"/>
              <a:buChar char=""/>
            </a:pPr>
            <a:endParaRPr lang="ru-RU" dirty="0">
              <a:cs typeface="Times New Roman" pitchFamily="18" charset="0"/>
            </a:endParaRPr>
          </a:p>
          <a:p>
            <a:pPr marL="514350" indent="-514350" algn="just">
              <a:spcBef>
                <a:spcPct val="20000"/>
              </a:spcBef>
              <a:buClr>
                <a:srgbClr val="0BD0D9"/>
              </a:buClr>
              <a:buSzPct val="95000"/>
              <a:buFontTx/>
              <a:buAutoNum type="arabicPeriod"/>
            </a:pPr>
            <a:endParaRPr lang="ru-RU" sz="1600" i="1" dirty="0">
              <a:cs typeface="Times New Roman" pitchFamily="18" charset="0"/>
            </a:endParaRPr>
          </a:p>
          <a:p>
            <a:pPr marL="514350" indent="-514350" algn="just">
              <a:spcBef>
                <a:spcPct val="20000"/>
              </a:spcBef>
              <a:buClr>
                <a:srgbClr val="0BD0D9"/>
              </a:buClr>
              <a:buSzPct val="95000"/>
              <a:buFontTx/>
              <a:buAutoNum type="arabicPeriod"/>
            </a:pPr>
            <a:endParaRPr lang="ru-RU" sz="1400" dirty="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Прямоугольник 53"/>
          <p:cNvSpPr/>
          <p:nvPr/>
        </p:nvSpPr>
        <p:spPr>
          <a:xfrm>
            <a:off x="928688" y="0"/>
            <a:ext cx="8977312" cy="6858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 </a:t>
            </a:r>
          </a:p>
        </p:txBody>
      </p:sp>
      <p:grpSp>
        <p:nvGrpSpPr>
          <p:cNvPr id="2" name="Группа 49"/>
          <p:cNvGrpSpPr>
            <a:grpSpLocks/>
          </p:cNvGrpSpPr>
          <p:nvPr/>
        </p:nvGrpSpPr>
        <p:grpSpPr bwMode="auto">
          <a:xfrm>
            <a:off x="6096008" y="428604"/>
            <a:ext cx="2863850" cy="1357312"/>
            <a:chOff x="1142976" y="642918"/>
            <a:chExt cx="3325812" cy="1828800"/>
          </a:xfrm>
        </p:grpSpPr>
        <p:pic>
          <p:nvPicPr>
            <p:cNvPr id="5137" name="Picture 4" descr="C:\Users\Админ\Desktop\Untitled-1 copy.gif"/>
            <p:cNvPicPr>
              <a:picLocks noChangeAspect="1" noChangeArrowheads="1"/>
            </p:cNvPicPr>
            <p:nvPr/>
          </p:nvPicPr>
          <p:blipFill>
            <a:blip r:embed="rId2"/>
            <a:srcRect/>
            <a:stretch>
              <a:fillRect/>
            </a:stretch>
          </p:blipFill>
          <p:spPr bwMode="auto">
            <a:xfrm>
              <a:off x="2133600" y="990600"/>
              <a:ext cx="400050" cy="523875"/>
            </a:xfrm>
            <a:prstGeom prst="rect">
              <a:avLst/>
            </a:prstGeom>
            <a:noFill/>
            <a:ln w="9525">
              <a:noFill/>
              <a:miter lim="800000"/>
              <a:headEnd/>
              <a:tailEnd/>
            </a:ln>
          </p:spPr>
        </p:pic>
        <p:pic>
          <p:nvPicPr>
            <p:cNvPr id="5138" name="Picture 4" descr="C:\Users\Админ\Desktop\Untitled-1 copy.gif"/>
            <p:cNvPicPr>
              <a:picLocks noChangeAspect="1" noChangeArrowheads="1"/>
            </p:cNvPicPr>
            <p:nvPr/>
          </p:nvPicPr>
          <p:blipFill>
            <a:blip r:embed="rId2"/>
            <a:srcRect/>
            <a:stretch>
              <a:fillRect/>
            </a:stretch>
          </p:blipFill>
          <p:spPr bwMode="auto">
            <a:xfrm>
              <a:off x="1752600" y="990600"/>
              <a:ext cx="400050" cy="523875"/>
            </a:xfrm>
            <a:prstGeom prst="rect">
              <a:avLst/>
            </a:prstGeom>
            <a:noFill/>
            <a:ln w="9525">
              <a:noFill/>
              <a:miter lim="800000"/>
              <a:headEnd/>
              <a:tailEnd/>
            </a:ln>
          </p:spPr>
        </p:pic>
        <p:grpSp>
          <p:nvGrpSpPr>
            <p:cNvPr id="3" name="Группа 56"/>
            <p:cNvGrpSpPr>
              <a:grpSpLocks/>
            </p:cNvGrpSpPr>
            <p:nvPr/>
          </p:nvGrpSpPr>
          <p:grpSpPr bwMode="auto">
            <a:xfrm>
              <a:off x="1142976" y="642918"/>
              <a:ext cx="3325812" cy="1828800"/>
              <a:chOff x="1143000" y="685800"/>
              <a:chExt cx="3325906" cy="1828800"/>
            </a:xfrm>
          </p:grpSpPr>
          <p:pic>
            <p:nvPicPr>
              <p:cNvPr id="5140" name="Picture 4" descr="C:\Users\Админ\Desktop\Untitled-1 copy.gif"/>
              <p:cNvPicPr>
                <a:picLocks noChangeAspect="1" noChangeArrowheads="1"/>
              </p:cNvPicPr>
              <p:nvPr/>
            </p:nvPicPr>
            <p:blipFill>
              <a:blip r:embed="rId2"/>
              <a:srcRect/>
              <a:stretch>
                <a:fillRect/>
              </a:stretch>
            </p:blipFill>
            <p:spPr bwMode="auto">
              <a:xfrm>
                <a:off x="2514600" y="990600"/>
                <a:ext cx="400610" cy="523875"/>
              </a:xfrm>
              <a:prstGeom prst="rect">
                <a:avLst/>
              </a:prstGeom>
              <a:noFill/>
              <a:ln w="9525">
                <a:noFill/>
                <a:miter lim="800000"/>
                <a:headEnd/>
                <a:tailEnd/>
              </a:ln>
            </p:spPr>
          </p:pic>
          <p:pic>
            <p:nvPicPr>
              <p:cNvPr id="5141" name="Picture 4" descr="C:\Users\Админ\Desktop\Untitled-1 copy.gif"/>
              <p:cNvPicPr>
                <a:picLocks noChangeAspect="1" noChangeArrowheads="1"/>
              </p:cNvPicPr>
              <p:nvPr/>
            </p:nvPicPr>
            <p:blipFill>
              <a:blip r:embed="rId2"/>
              <a:srcRect/>
              <a:stretch>
                <a:fillRect/>
              </a:stretch>
            </p:blipFill>
            <p:spPr bwMode="auto">
              <a:xfrm>
                <a:off x="1447800" y="990600"/>
                <a:ext cx="400610" cy="523875"/>
              </a:xfrm>
              <a:prstGeom prst="rect">
                <a:avLst/>
              </a:prstGeom>
              <a:noFill/>
              <a:ln w="9525">
                <a:noFill/>
                <a:miter lim="800000"/>
                <a:headEnd/>
                <a:tailEnd/>
              </a:ln>
            </p:spPr>
          </p:pic>
          <p:pic>
            <p:nvPicPr>
              <p:cNvPr id="5142" name="Picture 4" descr="C:\Users\Админ\Desktop\Untitled-1 copy.gif"/>
              <p:cNvPicPr>
                <a:picLocks noChangeAspect="1" noChangeArrowheads="1"/>
              </p:cNvPicPr>
              <p:nvPr/>
            </p:nvPicPr>
            <p:blipFill>
              <a:blip r:embed="rId2"/>
              <a:srcRect/>
              <a:stretch>
                <a:fillRect/>
              </a:stretch>
            </p:blipFill>
            <p:spPr bwMode="auto">
              <a:xfrm>
                <a:off x="2819400" y="838200"/>
                <a:ext cx="400610" cy="523875"/>
              </a:xfrm>
              <a:prstGeom prst="rect">
                <a:avLst/>
              </a:prstGeom>
              <a:noFill/>
              <a:ln w="9525">
                <a:noFill/>
                <a:miter lim="800000"/>
                <a:headEnd/>
                <a:tailEnd/>
              </a:ln>
            </p:spPr>
          </p:pic>
          <p:pic>
            <p:nvPicPr>
              <p:cNvPr id="5143" name="Picture 4" descr="C:\Users\Админ\Desktop\Untitled-1 copy.gif"/>
              <p:cNvPicPr>
                <a:picLocks noChangeAspect="1" noChangeArrowheads="1"/>
              </p:cNvPicPr>
              <p:nvPr/>
            </p:nvPicPr>
            <p:blipFill>
              <a:blip r:embed="rId2"/>
              <a:srcRect/>
              <a:stretch>
                <a:fillRect/>
              </a:stretch>
            </p:blipFill>
            <p:spPr bwMode="auto">
              <a:xfrm>
                <a:off x="3276600" y="990600"/>
                <a:ext cx="400610" cy="523875"/>
              </a:xfrm>
              <a:prstGeom prst="rect">
                <a:avLst/>
              </a:prstGeom>
              <a:noFill/>
              <a:ln w="9525">
                <a:noFill/>
                <a:miter lim="800000"/>
                <a:headEnd/>
                <a:tailEnd/>
              </a:ln>
            </p:spPr>
          </p:pic>
          <p:pic>
            <p:nvPicPr>
              <p:cNvPr id="5144" name="Picture 4" descr="C:\Users\Админ\Desktop\Untitled-1 copy.gif"/>
              <p:cNvPicPr>
                <a:picLocks noChangeAspect="1" noChangeArrowheads="1"/>
              </p:cNvPicPr>
              <p:nvPr/>
            </p:nvPicPr>
            <p:blipFill>
              <a:blip r:embed="rId2"/>
              <a:srcRect/>
              <a:stretch>
                <a:fillRect/>
              </a:stretch>
            </p:blipFill>
            <p:spPr bwMode="auto">
              <a:xfrm>
                <a:off x="2895600" y="1219200"/>
                <a:ext cx="582706" cy="762000"/>
              </a:xfrm>
              <a:prstGeom prst="rect">
                <a:avLst/>
              </a:prstGeom>
              <a:noFill/>
              <a:ln w="9525">
                <a:noFill/>
                <a:miter lim="800000"/>
                <a:headEnd/>
                <a:tailEnd/>
              </a:ln>
            </p:spPr>
          </p:pic>
          <p:pic>
            <p:nvPicPr>
              <p:cNvPr id="5145" name="Picture 4" descr="C:\Users\Админ\Desktop\Untitled-1 copy.gif"/>
              <p:cNvPicPr>
                <a:picLocks noChangeAspect="1" noChangeArrowheads="1"/>
              </p:cNvPicPr>
              <p:nvPr/>
            </p:nvPicPr>
            <p:blipFill>
              <a:blip r:embed="rId2"/>
              <a:srcRect/>
              <a:stretch>
                <a:fillRect/>
              </a:stretch>
            </p:blipFill>
            <p:spPr bwMode="auto">
              <a:xfrm>
                <a:off x="2362200" y="1295400"/>
                <a:ext cx="582706" cy="762000"/>
              </a:xfrm>
              <a:prstGeom prst="rect">
                <a:avLst/>
              </a:prstGeom>
              <a:noFill/>
              <a:ln w="9525">
                <a:noFill/>
                <a:miter lim="800000"/>
                <a:headEnd/>
                <a:tailEnd/>
              </a:ln>
            </p:spPr>
          </p:pic>
          <p:pic>
            <p:nvPicPr>
              <p:cNvPr id="5146" name="Picture 4" descr="C:\Users\Админ\Desktop\Untitled-1 copy.gif"/>
              <p:cNvPicPr>
                <a:picLocks noChangeAspect="1" noChangeArrowheads="1"/>
              </p:cNvPicPr>
              <p:nvPr/>
            </p:nvPicPr>
            <p:blipFill>
              <a:blip r:embed="rId2"/>
              <a:srcRect/>
              <a:stretch>
                <a:fillRect/>
              </a:stretch>
            </p:blipFill>
            <p:spPr bwMode="auto">
              <a:xfrm>
                <a:off x="1752600" y="1219200"/>
                <a:ext cx="582706" cy="762000"/>
              </a:xfrm>
              <a:prstGeom prst="rect">
                <a:avLst/>
              </a:prstGeom>
              <a:noFill/>
              <a:ln w="9525">
                <a:noFill/>
                <a:miter lim="800000"/>
                <a:headEnd/>
                <a:tailEnd/>
              </a:ln>
            </p:spPr>
          </p:pic>
          <p:pic>
            <p:nvPicPr>
              <p:cNvPr id="5147" name="Picture 4" descr="C:\Users\Админ\Desktop\Untitled-1 copy.gif"/>
              <p:cNvPicPr>
                <a:picLocks noChangeAspect="1" noChangeArrowheads="1"/>
              </p:cNvPicPr>
              <p:nvPr/>
            </p:nvPicPr>
            <p:blipFill>
              <a:blip r:embed="rId2"/>
              <a:srcRect/>
              <a:stretch>
                <a:fillRect/>
              </a:stretch>
            </p:blipFill>
            <p:spPr bwMode="auto">
              <a:xfrm>
                <a:off x="1143000" y="1295400"/>
                <a:ext cx="523875" cy="685067"/>
              </a:xfrm>
              <a:prstGeom prst="rect">
                <a:avLst/>
              </a:prstGeom>
              <a:noFill/>
              <a:ln w="9525">
                <a:noFill/>
                <a:miter lim="800000"/>
                <a:headEnd/>
                <a:tailEnd/>
              </a:ln>
            </p:spPr>
          </p:pic>
          <p:pic>
            <p:nvPicPr>
              <p:cNvPr id="5148" name="Picture 4" descr="C:\Users\Админ\Desktop\Untitled-1 copy.gif"/>
              <p:cNvPicPr>
                <a:picLocks noChangeAspect="1" noChangeArrowheads="1"/>
              </p:cNvPicPr>
              <p:nvPr/>
            </p:nvPicPr>
            <p:blipFill>
              <a:blip r:embed="rId2"/>
              <a:srcRect/>
              <a:stretch>
                <a:fillRect/>
              </a:stretch>
            </p:blipFill>
            <p:spPr bwMode="auto">
              <a:xfrm>
                <a:off x="3581400" y="1143000"/>
                <a:ext cx="582706" cy="762000"/>
              </a:xfrm>
              <a:prstGeom prst="rect">
                <a:avLst/>
              </a:prstGeom>
              <a:noFill/>
              <a:ln w="9525">
                <a:noFill/>
                <a:miter lim="800000"/>
                <a:headEnd/>
                <a:tailEnd/>
              </a:ln>
            </p:spPr>
          </p:pic>
          <p:pic>
            <p:nvPicPr>
              <p:cNvPr id="5149" name="Picture 4" descr="C:\Users\Админ\Desktop\Untitled-1 copy.gif"/>
              <p:cNvPicPr>
                <a:picLocks noChangeAspect="1" noChangeArrowheads="1"/>
              </p:cNvPicPr>
              <p:nvPr/>
            </p:nvPicPr>
            <p:blipFill>
              <a:blip r:embed="rId3"/>
              <a:srcRect/>
              <a:stretch>
                <a:fillRect/>
              </a:stretch>
            </p:blipFill>
            <p:spPr bwMode="auto">
              <a:xfrm>
                <a:off x="2514600" y="685800"/>
                <a:ext cx="291353" cy="381000"/>
              </a:xfrm>
              <a:prstGeom prst="rect">
                <a:avLst/>
              </a:prstGeom>
              <a:noFill/>
              <a:ln w="9525">
                <a:noFill/>
                <a:miter lim="800000"/>
                <a:headEnd/>
                <a:tailEnd/>
              </a:ln>
            </p:spPr>
          </p:pic>
          <p:pic>
            <p:nvPicPr>
              <p:cNvPr id="5150" name="Picture 4" descr="C:\Users\Админ\Desktop\Untitled-1 copy.gif"/>
              <p:cNvPicPr>
                <a:picLocks noChangeAspect="1" noChangeArrowheads="1"/>
              </p:cNvPicPr>
              <p:nvPr/>
            </p:nvPicPr>
            <p:blipFill>
              <a:blip r:embed="rId2"/>
              <a:srcRect/>
              <a:stretch>
                <a:fillRect/>
              </a:stretch>
            </p:blipFill>
            <p:spPr bwMode="auto">
              <a:xfrm>
                <a:off x="3200400" y="1752600"/>
                <a:ext cx="582706" cy="762000"/>
              </a:xfrm>
              <a:prstGeom prst="rect">
                <a:avLst/>
              </a:prstGeom>
              <a:noFill/>
              <a:ln w="9525">
                <a:noFill/>
                <a:miter lim="800000"/>
                <a:headEnd/>
                <a:tailEnd/>
              </a:ln>
            </p:spPr>
          </p:pic>
          <p:pic>
            <p:nvPicPr>
              <p:cNvPr id="5151" name="Picture 4" descr="C:\Users\Админ\Desktop\Untitled-1 copy.gif"/>
              <p:cNvPicPr>
                <a:picLocks noChangeAspect="1" noChangeArrowheads="1"/>
              </p:cNvPicPr>
              <p:nvPr/>
            </p:nvPicPr>
            <p:blipFill>
              <a:blip r:embed="rId2"/>
              <a:srcRect/>
              <a:stretch>
                <a:fillRect/>
              </a:stretch>
            </p:blipFill>
            <p:spPr bwMode="auto">
              <a:xfrm>
                <a:off x="2590800" y="1752600"/>
                <a:ext cx="582706" cy="762000"/>
              </a:xfrm>
              <a:prstGeom prst="rect">
                <a:avLst/>
              </a:prstGeom>
              <a:noFill/>
              <a:ln w="9525">
                <a:noFill/>
                <a:miter lim="800000"/>
                <a:headEnd/>
                <a:tailEnd/>
              </a:ln>
            </p:spPr>
          </p:pic>
          <p:pic>
            <p:nvPicPr>
              <p:cNvPr id="5152" name="Picture 4" descr="C:\Users\Админ\Desktop\Untitled-1 copy.gif"/>
              <p:cNvPicPr>
                <a:picLocks noChangeAspect="1" noChangeArrowheads="1"/>
              </p:cNvPicPr>
              <p:nvPr/>
            </p:nvPicPr>
            <p:blipFill>
              <a:blip r:embed="rId2"/>
              <a:srcRect/>
              <a:stretch>
                <a:fillRect/>
              </a:stretch>
            </p:blipFill>
            <p:spPr bwMode="auto">
              <a:xfrm>
                <a:off x="1905000" y="1752600"/>
                <a:ext cx="582706" cy="762000"/>
              </a:xfrm>
              <a:prstGeom prst="rect">
                <a:avLst/>
              </a:prstGeom>
              <a:noFill/>
              <a:ln w="9525">
                <a:noFill/>
                <a:miter lim="800000"/>
                <a:headEnd/>
                <a:tailEnd/>
              </a:ln>
            </p:spPr>
          </p:pic>
          <p:pic>
            <p:nvPicPr>
              <p:cNvPr id="5153" name="Picture 4" descr="C:\Users\Админ\Desktop\Untitled-1 copy.gif"/>
              <p:cNvPicPr>
                <a:picLocks noChangeAspect="1" noChangeArrowheads="1"/>
              </p:cNvPicPr>
              <p:nvPr/>
            </p:nvPicPr>
            <p:blipFill>
              <a:blip r:embed="rId2"/>
              <a:srcRect/>
              <a:stretch>
                <a:fillRect/>
              </a:stretch>
            </p:blipFill>
            <p:spPr bwMode="auto">
              <a:xfrm>
                <a:off x="1295400" y="1752600"/>
                <a:ext cx="582706" cy="762000"/>
              </a:xfrm>
              <a:prstGeom prst="rect">
                <a:avLst/>
              </a:prstGeom>
              <a:noFill/>
              <a:ln w="9525">
                <a:noFill/>
                <a:miter lim="800000"/>
                <a:headEnd/>
                <a:tailEnd/>
              </a:ln>
            </p:spPr>
          </p:pic>
          <p:pic>
            <p:nvPicPr>
              <p:cNvPr id="5154" name="Picture 4" descr="C:\Users\Админ\Desktop\Untitled-1 copy.gif"/>
              <p:cNvPicPr>
                <a:picLocks noChangeAspect="1" noChangeArrowheads="1"/>
              </p:cNvPicPr>
              <p:nvPr/>
            </p:nvPicPr>
            <p:blipFill>
              <a:blip r:embed="rId2"/>
              <a:srcRect/>
              <a:stretch>
                <a:fillRect/>
              </a:stretch>
            </p:blipFill>
            <p:spPr bwMode="auto">
              <a:xfrm>
                <a:off x="3886200" y="1752600"/>
                <a:ext cx="582706" cy="762000"/>
              </a:xfrm>
              <a:prstGeom prst="rect">
                <a:avLst/>
              </a:prstGeom>
              <a:noFill/>
              <a:ln w="9525">
                <a:noFill/>
                <a:miter lim="800000"/>
                <a:headEnd/>
                <a:tailEnd/>
              </a:ln>
            </p:spPr>
          </p:pic>
          <p:pic>
            <p:nvPicPr>
              <p:cNvPr id="5155" name="Picture 4" descr="C:\Users\Админ\Desktop\Untitled-1 copy.gif"/>
              <p:cNvPicPr>
                <a:picLocks noChangeAspect="1" noChangeArrowheads="1"/>
              </p:cNvPicPr>
              <p:nvPr/>
            </p:nvPicPr>
            <p:blipFill>
              <a:blip r:embed="rId3"/>
              <a:srcRect/>
              <a:stretch>
                <a:fillRect/>
              </a:stretch>
            </p:blipFill>
            <p:spPr bwMode="auto">
              <a:xfrm>
                <a:off x="2057400" y="685800"/>
                <a:ext cx="291353" cy="381000"/>
              </a:xfrm>
              <a:prstGeom prst="rect">
                <a:avLst/>
              </a:prstGeom>
              <a:noFill/>
              <a:ln w="9525">
                <a:noFill/>
                <a:miter lim="800000"/>
                <a:headEnd/>
                <a:tailEnd/>
              </a:ln>
            </p:spPr>
          </p:pic>
          <p:pic>
            <p:nvPicPr>
              <p:cNvPr id="5156" name="Picture 4" descr="C:\Users\Админ\Desktop\Untitled-1 copy.gif"/>
              <p:cNvPicPr>
                <a:picLocks noChangeAspect="1" noChangeArrowheads="1"/>
              </p:cNvPicPr>
              <p:nvPr/>
            </p:nvPicPr>
            <p:blipFill>
              <a:blip r:embed="rId4"/>
              <a:srcRect/>
              <a:stretch>
                <a:fillRect/>
              </a:stretch>
            </p:blipFill>
            <p:spPr bwMode="auto">
              <a:xfrm>
                <a:off x="1676400" y="685800"/>
                <a:ext cx="285750" cy="373673"/>
              </a:xfrm>
              <a:prstGeom prst="rect">
                <a:avLst/>
              </a:prstGeom>
              <a:noFill/>
              <a:ln w="9525">
                <a:noFill/>
                <a:miter lim="800000"/>
                <a:headEnd/>
                <a:tailEnd/>
              </a:ln>
            </p:spPr>
          </p:pic>
        </p:grpSp>
      </p:grpSp>
      <p:sp>
        <p:nvSpPr>
          <p:cNvPr id="5124" name="Прямоугольник 66"/>
          <p:cNvSpPr>
            <a:spLocks noChangeArrowheads="1"/>
          </p:cNvSpPr>
          <p:nvPr/>
        </p:nvSpPr>
        <p:spPr bwMode="auto">
          <a:xfrm>
            <a:off x="2024042" y="1643050"/>
            <a:ext cx="2476500" cy="584200"/>
          </a:xfrm>
          <a:prstGeom prst="rect">
            <a:avLst/>
          </a:prstGeom>
          <a:noFill/>
          <a:ln w="9525">
            <a:noFill/>
            <a:miter lim="800000"/>
            <a:headEnd/>
            <a:tailEnd/>
          </a:ln>
        </p:spPr>
        <p:txBody>
          <a:bodyPr>
            <a:spAutoFit/>
          </a:bodyPr>
          <a:lstStyle/>
          <a:p>
            <a:pPr algn="ctr"/>
            <a:r>
              <a:rPr lang="en-US" sz="1600" b="1" dirty="0">
                <a:cs typeface="Times New Roman" pitchFamily="18" charset="0"/>
              </a:rPr>
              <a:t>1474</a:t>
            </a:r>
            <a:r>
              <a:rPr lang="ru-RU" sz="1600" b="1" dirty="0">
                <a:cs typeface="Times New Roman" pitchFamily="18" charset="0"/>
              </a:rPr>
              <a:t> судебных исполнителей по РК</a:t>
            </a:r>
          </a:p>
        </p:txBody>
      </p:sp>
      <p:sp>
        <p:nvSpPr>
          <p:cNvPr id="68" name="Прямоугольник 67"/>
          <p:cNvSpPr/>
          <p:nvPr/>
        </p:nvSpPr>
        <p:spPr>
          <a:xfrm>
            <a:off x="6524636" y="1857364"/>
            <a:ext cx="1754391" cy="338554"/>
          </a:xfrm>
          <a:prstGeom prst="rect">
            <a:avLst/>
          </a:prstGeom>
          <a:noFill/>
          <a:ln>
            <a:noFill/>
          </a:ln>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1600" b="1" dirty="0">
                <a:ln/>
                <a:cs typeface="Times New Roman" pitchFamily="18" charset="0"/>
              </a:rPr>
              <a:t>2241</a:t>
            </a:r>
            <a:r>
              <a:rPr lang="ru-RU" sz="1600" b="1" dirty="0">
                <a:ln/>
                <a:cs typeface="Times New Roman" pitchFamily="18" charset="0"/>
              </a:rPr>
              <a:t> судьи по РК</a:t>
            </a:r>
          </a:p>
        </p:txBody>
      </p:sp>
      <p:grpSp>
        <p:nvGrpSpPr>
          <p:cNvPr id="4" name="Группа 50"/>
          <p:cNvGrpSpPr>
            <a:grpSpLocks/>
          </p:cNvGrpSpPr>
          <p:nvPr/>
        </p:nvGrpSpPr>
        <p:grpSpPr bwMode="auto">
          <a:xfrm>
            <a:off x="2452670" y="714356"/>
            <a:ext cx="1703388" cy="857250"/>
            <a:chOff x="5572125" y="500063"/>
            <a:chExt cx="1989138" cy="1116012"/>
          </a:xfrm>
        </p:grpSpPr>
        <p:pic>
          <p:nvPicPr>
            <p:cNvPr id="5131" name="Picture 5" descr="C:\Users\Админ\Desktop\DGDled-1 copy.gif"/>
            <p:cNvPicPr>
              <a:picLocks noChangeAspect="1" noChangeArrowheads="1"/>
            </p:cNvPicPr>
            <p:nvPr/>
          </p:nvPicPr>
          <p:blipFill>
            <a:blip r:embed="rId5"/>
            <a:srcRect/>
            <a:stretch>
              <a:fillRect/>
            </a:stretch>
          </p:blipFill>
          <p:spPr bwMode="auto">
            <a:xfrm>
              <a:off x="5572125" y="642938"/>
              <a:ext cx="571500" cy="711200"/>
            </a:xfrm>
            <a:prstGeom prst="rect">
              <a:avLst/>
            </a:prstGeom>
            <a:noFill/>
            <a:ln w="9525">
              <a:noFill/>
              <a:miter lim="800000"/>
              <a:headEnd/>
              <a:tailEnd/>
            </a:ln>
          </p:spPr>
        </p:pic>
        <p:pic>
          <p:nvPicPr>
            <p:cNvPr id="5132" name="Picture 5" descr="C:\Users\Админ\Desktop\DGDled-1 copy.gif"/>
            <p:cNvPicPr>
              <a:picLocks noChangeAspect="1" noChangeArrowheads="1"/>
            </p:cNvPicPr>
            <p:nvPr/>
          </p:nvPicPr>
          <p:blipFill>
            <a:blip r:embed="rId5"/>
            <a:srcRect/>
            <a:stretch>
              <a:fillRect/>
            </a:stretch>
          </p:blipFill>
          <p:spPr bwMode="auto">
            <a:xfrm>
              <a:off x="6286500" y="571500"/>
              <a:ext cx="617538" cy="766763"/>
            </a:xfrm>
            <a:prstGeom prst="rect">
              <a:avLst/>
            </a:prstGeom>
            <a:noFill/>
            <a:ln w="9525">
              <a:noFill/>
              <a:miter lim="800000"/>
              <a:headEnd/>
              <a:tailEnd/>
            </a:ln>
          </p:spPr>
        </p:pic>
        <p:pic>
          <p:nvPicPr>
            <p:cNvPr id="5133" name="Picture 5" descr="C:\Users\Админ\Desktop\DGDled-1 copy.gif"/>
            <p:cNvPicPr>
              <a:picLocks noChangeAspect="1" noChangeArrowheads="1"/>
            </p:cNvPicPr>
            <p:nvPr/>
          </p:nvPicPr>
          <p:blipFill>
            <a:blip r:embed="rId5"/>
            <a:srcRect/>
            <a:stretch>
              <a:fillRect/>
            </a:stretch>
          </p:blipFill>
          <p:spPr bwMode="auto">
            <a:xfrm>
              <a:off x="6375400" y="857250"/>
              <a:ext cx="611188" cy="758825"/>
            </a:xfrm>
            <a:prstGeom prst="rect">
              <a:avLst/>
            </a:prstGeom>
            <a:noFill/>
            <a:ln w="9525">
              <a:noFill/>
              <a:miter lim="800000"/>
              <a:headEnd/>
              <a:tailEnd/>
            </a:ln>
          </p:spPr>
        </p:pic>
        <p:pic>
          <p:nvPicPr>
            <p:cNvPr id="5134" name="Picture 5" descr="C:\Users\Админ\Desktop\DGDled-1 copy.gif"/>
            <p:cNvPicPr>
              <a:picLocks noChangeAspect="1" noChangeArrowheads="1"/>
            </p:cNvPicPr>
            <p:nvPr/>
          </p:nvPicPr>
          <p:blipFill>
            <a:blip r:embed="rId5"/>
            <a:srcRect/>
            <a:stretch>
              <a:fillRect/>
            </a:stretch>
          </p:blipFill>
          <p:spPr bwMode="auto">
            <a:xfrm>
              <a:off x="6858000" y="500063"/>
              <a:ext cx="469900" cy="584200"/>
            </a:xfrm>
            <a:prstGeom prst="rect">
              <a:avLst/>
            </a:prstGeom>
            <a:noFill/>
            <a:ln w="9525">
              <a:noFill/>
              <a:miter lim="800000"/>
              <a:headEnd/>
              <a:tailEnd/>
            </a:ln>
          </p:spPr>
        </p:pic>
        <p:pic>
          <p:nvPicPr>
            <p:cNvPr id="5135" name="Picture 5" descr="C:\Users\Админ\Desktop\DGDled-1 copy.gif"/>
            <p:cNvPicPr>
              <a:picLocks noChangeAspect="1" noChangeArrowheads="1"/>
            </p:cNvPicPr>
            <p:nvPr/>
          </p:nvPicPr>
          <p:blipFill>
            <a:blip r:embed="rId5"/>
            <a:srcRect/>
            <a:stretch>
              <a:fillRect/>
            </a:stretch>
          </p:blipFill>
          <p:spPr bwMode="auto">
            <a:xfrm>
              <a:off x="5930900" y="773113"/>
              <a:ext cx="641350" cy="798512"/>
            </a:xfrm>
            <a:prstGeom prst="rect">
              <a:avLst/>
            </a:prstGeom>
            <a:noFill/>
            <a:ln w="9525">
              <a:noFill/>
              <a:miter lim="800000"/>
              <a:headEnd/>
              <a:tailEnd/>
            </a:ln>
          </p:spPr>
        </p:pic>
        <p:pic>
          <p:nvPicPr>
            <p:cNvPr id="5136" name="Picture 5" descr="C:\Users\Админ\Desktop\DGDled-1 copy.gif"/>
            <p:cNvPicPr>
              <a:picLocks noChangeAspect="1" noChangeArrowheads="1"/>
            </p:cNvPicPr>
            <p:nvPr/>
          </p:nvPicPr>
          <p:blipFill>
            <a:blip r:embed="rId5"/>
            <a:srcRect/>
            <a:stretch>
              <a:fillRect/>
            </a:stretch>
          </p:blipFill>
          <p:spPr bwMode="auto">
            <a:xfrm>
              <a:off x="6929438" y="785813"/>
              <a:ext cx="631825" cy="785812"/>
            </a:xfrm>
            <a:prstGeom prst="rect">
              <a:avLst/>
            </a:prstGeom>
            <a:noFill/>
            <a:ln w="9525">
              <a:noFill/>
              <a:miter lim="800000"/>
              <a:headEnd/>
              <a:tailEnd/>
            </a:ln>
          </p:spPr>
        </p:pic>
      </p:grpSp>
      <p:sp>
        <p:nvSpPr>
          <p:cNvPr id="5127" name="Rectangle 1"/>
          <p:cNvSpPr>
            <a:spLocks noChangeArrowheads="1"/>
          </p:cNvSpPr>
          <p:nvPr/>
        </p:nvSpPr>
        <p:spPr bwMode="auto">
          <a:xfrm>
            <a:off x="5751512" y="2071678"/>
            <a:ext cx="4154488" cy="2632075"/>
          </a:xfrm>
          <a:prstGeom prst="rect">
            <a:avLst/>
          </a:prstGeom>
          <a:noFill/>
          <a:ln w="9525">
            <a:noFill/>
            <a:miter lim="800000"/>
            <a:headEnd/>
            <a:tailEnd/>
          </a:ln>
        </p:spPr>
        <p:txBody>
          <a:bodyPr anchor="ctr">
            <a:spAutoFit/>
          </a:bodyPr>
          <a:lstStyle/>
          <a:p>
            <a:endParaRPr lang="ru-RU" sz="1500" b="1" dirty="0">
              <a:ea typeface="Calibri" pitchFamily="34" charset="0"/>
              <a:cs typeface="Times New Roman" pitchFamily="18" charset="0"/>
            </a:endParaRPr>
          </a:p>
          <a:p>
            <a:r>
              <a:rPr lang="ru-RU" sz="1500" b="1" dirty="0">
                <a:ea typeface="Calibri" pitchFamily="34" charset="0"/>
                <a:cs typeface="Times New Roman" pitchFamily="18" charset="0"/>
              </a:rPr>
              <a:t>Количество судей в н.в. </a:t>
            </a:r>
            <a:r>
              <a:rPr lang="ru-RU" sz="1500" b="1" dirty="0">
                <a:latin typeface="Calibri" pitchFamily="34" charset="0"/>
                <a:ea typeface="Calibri" pitchFamily="34" charset="0"/>
                <a:cs typeface="Times New Roman" pitchFamily="18" charset="0"/>
              </a:rPr>
              <a:t>–</a:t>
            </a:r>
            <a:r>
              <a:rPr lang="ru-RU" sz="1500" b="1" dirty="0">
                <a:ea typeface="Calibri" pitchFamily="34" charset="0"/>
                <a:cs typeface="Times New Roman" pitchFamily="18" charset="0"/>
              </a:rPr>
              <a:t> 2241</a:t>
            </a:r>
          </a:p>
          <a:p>
            <a:endParaRPr lang="ru-RU" sz="1500" dirty="0">
              <a:ea typeface="Calibri" pitchFamily="34" charset="0"/>
              <a:cs typeface="Times New Roman" pitchFamily="18" charset="0"/>
            </a:endParaRPr>
          </a:p>
          <a:p>
            <a:pPr eaLnBrk="0" hangingPunct="0"/>
            <a:r>
              <a:rPr lang="ru-RU" sz="1500" b="1" dirty="0">
                <a:ea typeface="Calibri" pitchFamily="34" charset="0"/>
                <a:cs typeface="Times New Roman" pitchFamily="18" charset="0"/>
              </a:rPr>
              <a:t>Количество </a:t>
            </a:r>
            <a:r>
              <a:rPr lang="ru-RU" sz="1400" b="1" dirty="0">
                <a:ea typeface="Calibri" pitchFamily="34" charset="0"/>
                <a:cs typeface="Times New Roman" pitchFamily="18" charset="0"/>
              </a:rPr>
              <a:t>сотрудников</a:t>
            </a:r>
            <a:r>
              <a:rPr lang="ru-RU" sz="1500" b="1" dirty="0">
                <a:ea typeface="Calibri" pitchFamily="34" charset="0"/>
                <a:cs typeface="Times New Roman" pitchFamily="18" charset="0"/>
              </a:rPr>
              <a:t> аппаратов </a:t>
            </a:r>
            <a:r>
              <a:rPr lang="ru-RU" sz="1500" b="1" dirty="0">
                <a:latin typeface="Calibri" pitchFamily="34" charset="0"/>
                <a:ea typeface="Calibri" pitchFamily="34" charset="0"/>
                <a:cs typeface="Times New Roman" pitchFamily="18" charset="0"/>
              </a:rPr>
              <a:t>–</a:t>
            </a:r>
            <a:r>
              <a:rPr lang="ru-RU" sz="1500" b="1" dirty="0">
                <a:ea typeface="Calibri" pitchFamily="34" charset="0"/>
                <a:cs typeface="Times New Roman" pitchFamily="18" charset="0"/>
              </a:rPr>
              <a:t>  5500 </a:t>
            </a:r>
          </a:p>
          <a:p>
            <a:pPr algn="just" eaLnBrk="0" hangingPunct="0"/>
            <a:r>
              <a:rPr lang="ru-RU" sz="1500" b="1" dirty="0">
                <a:ea typeface="Calibri" pitchFamily="34" charset="0"/>
                <a:cs typeface="Times New Roman" pitchFamily="18" charset="0"/>
              </a:rPr>
              <a:t>Общее количество штатных единиц  -7685 </a:t>
            </a:r>
          </a:p>
          <a:p>
            <a:pPr eaLnBrk="0" hangingPunct="0"/>
            <a:r>
              <a:rPr lang="ru-RU" sz="1500" b="1" dirty="0">
                <a:ea typeface="Calibri" pitchFamily="34" charset="0"/>
                <a:cs typeface="Times New Roman" pitchFamily="18" charset="0"/>
              </a:rPr>
              <a:t> </a:t>
            </a:r>
          </a:p>
          <a:p>
            <a:pPr eaLnBrk="0" hangingPunct="0"/>
            <a:r>
              <a:rPr lang="ru-RU" sz="1500" b="1" dirty="0">
                <a:ea typeface="Calibri" pitchFamily="34" charset="0"/>
                <a:cs typeface="Times New Roman" pitchFamily="18" charset="0"/>
              </a:rPr>
              <a:t>Финансирование: 2011 год - 26,7 млрд.тенге</a:t>
            </a:r>
          </a:p>
          <a:p>
            <a:pPr eaLnBrk="0" hangingPunct="0"/>
            <a:r>
              <a:rPr lang="ru-RU" sz="1500" b="1" dirty="0">
                <a:ea typeface="Calibri" pitchFamily="34" charset="0"/>
                <a:cs typeface="Times New Roman" pitchFamily="18" charset="0"/>
              </a:rPr>
              <a:t>                                  2012 год – 30,8 млрд.тенге</a:t>
            </a:r>
          </a:p>
          <a:p>
            <a:pPr eaLnBrk="0" hangingPunct="0"/>
            <a:endParaRPr lang="ru-RU" sz="1500" b="1" dirty="0">
              <a:ea typeface="Calibri" pitchFamily="34" charset="0"/>
              <a:cs typeface="Times New Roman" pitchFamily="18" charset="0"/>
            </a:endParaRPr>
          </a:p>
          <a:p>
            <a:pPr eaLnBrk="0" hangingPunct="0"/>
            <a:endParaRPr lang="ru-RU" sz="1500" b="1" dirty="0">
              <a:ea typeface="Calibri" pitchFamily="34" charset="0"/>
              <a:cs typeface="Times New Roman" pitchFamily="18" charset="0"/>
            </a:endParaRPr>
          </a:p>
          <a:p>
            <a:pPr eaLnBrk="0" hangingPunct="0"/>
            <a:endParaRPr lang="ru-RU" sz="1500" dirty="0">
              <a:ea typeface="Calibri" pitchFamily="34" charset="0"/>
              <a:cs typeface="Times New Roman" pitchFamily="18" charset="0"/>
            </a:endParaRPr>
          </a:p>
        </p:txBody>
      </p:sp>
      <p:sp>
        <p:nvSpPr>
          <p:cNvPr id="9224" name="Rectangle 2"/>
          <p:cNvSpPr>
            <a:spLocks noChangeArrowheads="1"/>
          </p:cNvSpPr>
          <p:nvPr/>
        </p:nvSpPr>
        <p:spPr bwMode="auto">
          <a:xfrm>
            <a:off x="1666852" y="2143116"/>
            <a:ext cx="4071938" cy="2032000"/>
          </a:xfrm>
          <a:prstGeom prst="rect">
            <a:avLst/>
          </a:prstGeom>
          <a:noFill/>
          <a:ln w="9525">
            <a:noFill/>
            <a:miter lim="800000"/>
            <a:headEnd/>
            <a:tailEnd/>
          </a:ln>
        </p:spPr>
        <p:txBody>
          <a:bodyPr anchor="ctr">
            <a:spAutoFit/>
          </a:bodyPr>
          <a:lstStyle/>
          <a:p>
            <a:pPr>
              <a:defRPr/>
            </a:pPr>
            <a:endParaRPr lang="ru-RU" sz="1400" b="1" dirty="0">
              <a:latin typeface="+mj-lt"/>
              <a:ea typeface="Calibri" pitchFamily="34" charset="0"/>
              <a:cs typeface="Times New Roman" pitchFamily="18" charset="0"/>
            </a:endParaRPr>
          </a:p>
          <a:p>
            <a:pPr>
              <a:defRPr/>
            </a:pPr>
            <a:r>
              <a:rPr lang="ru-RU" sz="1400" b="1" dirty="0">
                <a:latin typeface="+mj-lt"/>
                <a:ea typeface="Calibri" pitchFamily="34" charset="0"/>
                <a:cs typeface="Times New Roman" pitchFamily="18" charset="0"/>
              </a:rPr>
              <a:t>Количество судоисполнителей в н.в. – 1474</a:t>
            </a:r>
          </a:p>
          <a:p>
            <a:pPr>
              <a:defRPr/>
            </a:pPr>
            <a:endParaRPr lang="ru-RU" sz="1400" dirty="0">
              <a:latin typeface="+mj-lt"/>
              <a:ea typeface="Calibri" pitchFamily="34" charset="0"/>
              <a:cs typeface="Times New Roman" pitchFamily="18" charset="0"/>
            </a:endParaRPr>
          </a:p>
          <a:p>
            <a:pPr eaLnBrk="0" hangingPunct="0">
              <a:defRPr/>
            </a:pPr>
            <a:r>
              <a:rPr lang="ru-RU" sz="1400" b="1" dirty="0">
                <a:latin typeface="+mj-lt"/>
                <a:ea typeface="Calibri" pitchFamily="34" charset="0"/>
                <a:cs typeface="Times New Roman" pitchFamily="18" charset="0"/>
              </a:rPr>
              <a:t>Количество сотрудников аппаратов ДИСА – 268</a:t>
            </a:r>
          </a:p>
          <a:p>
            <a:pPr eaLnBrk="0" hangingPunct="0">
              <a:defRPr/>
            </a:pPr>
            <a:r>
              <a:rPr lang="ru-RU" sz="1400" b="1" dirty="0">
                <a:latin typeface="+mj-lt"/>
                <a:ea typeface="Calibri" pitchFamily="34" charset="0"/>
                <a:cs typeface="Times New Roman" pitchFamily="18" charset="0"/>
              </a:rPr>
              <a:t>Общее количество штатных единиц  -1742 </a:t>
            </a:r>
          </a:p>
          <a:p>
            <a:pPr eaLnBrk="0" hangingPunct="0">
              <a:defRPr/>
            </a:pPr>
            <a:endParaRPr lang="ru-RU" sz="1400" b="1" dirty="0">
              <a:latin typeface="+mj-lt"/>
              <a:ea typeface="Calibri" pitchFamily="34" charset="0"/>
              <a:cs typeface="Times New Roman" pitchFamily="18" charset="0"/>
            </a:endParaRPr>
          </a:p>
          <a:p>
            <a:pPr eaLnBrk="0" hangingPunct="0">
              <a:defRPr/>
            </a:pPr>
            <a:r>
              <a:rPr lang="ru-RU" sz="1400" b="1" dirty="0">
                <a:latin typeface="+mj-lt"/>
                <a:ea typeface="Calibri" pitchFamily="34" charset="0"/>
                <a:cs typeface="Times New Roman" pitchFamily="18" charset="0"/>
              </a:rPr>
              <a:t>Финансирование: 2011 год - 2,8 млрд. тенге</a:t>
            </a:r>
          </a:p>
          <a:p>
            <a:pPr eaLnBrk="0" hangingPunct="0">
              <a:defRPr/>
            </a:pPr>
            <a:r>
              <a:rPr lang="ru-RU" sz="1400" b="1" dirty="0">
                <a:latin typeface="+mj-lt"/>
                <a:ea typeface="Calibri" pitchFamily="34" charset="0"/>
                <a:cs typeface="Times New Roman" pitchFamily="18" charset="0"/>
              </a:rPr>
              <a:t>                                  2012 год – 3,2 млрд.тенге </a:t>
            </a:r>
            <a:endParaRPr lang="ru-RU" sz="1400" dirty="0">
              <a:latin typeface="+mj-lt"/>
              <a:ea typeface="Calibri" pitchFamily="34" charset="0"/>
              <a:cs typeface="Times New Roman" pitchFamily="18" charset="0"/>
            </a:endParaRPr>
          </a:p>
          <a:p>
            <a:pPr eaLnBrk="0" hangingPunct="0">
              <a:defRPr/>
            </a:pPr>
            <a:endParaRPr lang="ru-RU" sz="1400" dirty="0">
              <a:latin typeface="+mj-lt"/>
              <a:ea typeface="Calibri" pitchFamily="34" charset="0"/>
              <a:cs typeface="Times New Roman" pitchFamily="18" charset="0"/>
            </a:endParaRPr>
          </a:p>
        </p:txBody>
      </p:sp>
      <p:sp>
        <p:nvSpPr>
          <p:cNvPr id="5129" name="TextBox 34"/>
          <p:cNvSpPr txBox="1">
            <a:spLocks noChangeArrowheads="1"/>
          </p:cNvSpPr>
          <p:nvPr/>
        </p:nvSpPr>
        <p:spPr bwMode="auto">
          <a:xfrm>
            <a:off x="2166938" y="4714875"/>
            <a:ext cx="6965950" cy="369888"/>
          </a:xfrm>
          <a:prstGeom prst="rect">
            <a:avLst/>
          </a:prstGeom>
          <a:noFill/>
          <a:ln w="9525">
            <a:noFill/>
            <a:miter lim="800000"/>
            <a:headEnd/>
            <a:tailEnd/>
          </a:ln>
        </p:spPr>
        <p:txBody>
          <a:bodyPr>
            <a:spAutoFit/>
          </a:bodyPr>
          <a:lstStyle/>
          <a:p>
            <a:endParaRPr lang="ru-RU"/>
          </a:p>
        </p:txBody>
      </p:sp>
      <p:sp>
        <p:nvSpPr>
          <p:cNvPr id="5130" name="TextBox 35"/>
          <p:cNvSpPr txBox="1">
            <a:spLocks noChangeArrowheads="1"/>
          </p:cNvSpPr>
          <p:nvPr/>
        </p:nvSpPr>
        <p:spPr bwMode="auto">
          <a:xfrm>
            <a:off x="1666852" y="4429132"/>
            <a:ext cx="7916863" cy="1781175"/>
          </a:xfrm>
          <a:prstGeom prst="rect">
            <a:avLst/>
          </a:prstGeom>
          <a:noFill/>
          <a:ln w="9525">
            <a:noFill/>
            <a:miter lim="800000"/>
            <a:headEnd/>
            <a:tailEnd/>
          </a:ln>
        </p:spPr>
        <p:txBody>
          <a:bodyPr>
            <a:spAutoFit/>
          </a:bodyPr>
          <a:lstStyle/>
          <a:p>
            <a:pPr algn="just"/>
            <a:r>
              <a:rPr lang="ru-RU" sz="1600" dirty="0">
                <a:solidFill>
                  <a:srgbClr val="002060"/>
                </a:solidFill>
                <a:cs typeface="Times New Roman" pitchFamily="18" charset="0"/>
              </a:rPr>
              <a:t>По ранее действовавшему Закону 1998 года на одного судью приходился один судебный исполнитель, то сегодня </a:t>
            </a:r>
            <a:r>
              <a:rPr lang="ru-RU" sz="1600" b="1" dirty="0">
                <a:solidFill>
                  <a:srgbClr val="002060"/>
                </a:solidFill>
                <a:cs typeface="Times New Roman" pitchFamily="18" charset="0"/>
              </a:rPr>
              <a:t>деятельность 2 тыс. 241 судьи обеспечивают 1 тыс. 474 судебных исполнителя</a:t>
            </a:r>
            <a:r>
              <a:rPr lang="ru-RU" sz="1600" dirty="0">
                <a:solidFill>
                  <a:srgbClr val="002060"/>
                </a:solidFill>
                <a:cs typeface="Times New Roman" pitchFamily="18" charset="0"/>
              </a:rPr>
              <a:t>. При этом, помимо судебных актов на исполнении находятся документы уполномоченных органов (МВД, ЧС, МФ, МЗ), которые составляют </a:t>
            </a:r>
            <a:r>
              <a:rPr lang="ru-RU" sz="1600" b="1" dirty="0">
                <a:solidFill>
                  <a:srgbClr val="002060"/>
                </a:solidFill>
                <a:cs typeface="Times New Roman" pitchFamily="18" charset="0"/>
              </a:rPr>
              <a:t>34 % </a:t>
            </a:r>
            <a:r>
              <a:rPr lang="ru-RU" sz="1600" dirty="0">
                <a:solidFill>
                  <a:srgbClr val="002060"/>
                </a:solidFill>
                <a:cs typeface="Times New Roman" pitchFamily="18" charset="0"/>
              </a:rPr>
              <a:t>от общего количества исполнительных производств.</a:t>
            </a:r>
          </a:p>
          <a:p>
            <a:pPr algn="just">
              <a:lnSpc>
                <a:spcPct val="80000"/>
              </a:lnSpc>
              <a:spcBef>
                <a:spcPts val="500"/>
              </a:spcBef>
            </a:pPr>
            <a:r>
              <a:rPr lang="ru-RU" sz="1600" dirty="0">
                <a:solidFill>
                  <a:srgbClr val="002060"/>
                </a:solidFill>
                <a:cs typeface="Times New Roman" pitchFamily="18" charset="0"/>
              </a:rPr>
              <a:t>	При ежегодном росте нагрузки </a:t>
            </a:r>
            <a:r>
              <a:rPr lang="ru-RU" sz="1600" b="1" dirty="0">
                <a:solidFill>
                  <a:srgbClr val="002060"/>
                </a:solidFill>
                <a:cs typeface="Times New Roman" pitchFamily="18" charset="0"/>
              </a:rPr>
              <a:t>на одного судебного исполнителя в месяц приходится 98 производств, при норме – 22</a:t>
            </a:r>
            <a:r>
              <a:rPr lang="ru-RU" sz="1600" dirty="0">
                <a:solidFill>
                  <a:srgbClr val="002060"/>
                </a:solidFill>
                <a:cs typeface="Times New Roman" pitchFamily="18" charset="0"/>
              </a:rPr>
              <a:t>.</a:t>
            </a:r>
            <a:endParaRPr lang="ru-RU" sz="1600" dirty="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nvGraphicFramePr>
        <p:xfrm>
          <a:off x="1452538" y="1285861"/>
          <a:ext cx="8221322" cy="5357849"/>
        </p:xfrm>
        <a:graphic>
          <a:graphicData uri="http://schemas.openxmlformats.org/drawingml/2006/chart">
            <c:chart xmlns:c="http://schemas.openxmlformats.org/drawingml/2006/chart" xmlns:r="http://schemas.openxmlformats.org/officeDocument/2006/relationships" r:id="rId2"/>
          </a:graphicData>
        </a:graphic>
      </p:graphicFrame>
      <p:pic>
        <p:nvPicPr>
          <p:cNvPr id="5" name="chart"/>
          <p:cNvPicPr>
            <a:picLocks noChangeAspect="1"/>
          </p:cNvPicPr>
          <p:nvPr/>
        </p:nvPicPr>
        <p:blipFill>
          <a:blip r:embed="rId3" cstate="print"/>
          <a:stretch>
            <a:fillRect/>
          </a:stretch>
        </p:blipFill>
        <p:spPr>
          <a:xfrm>
            <a:off x="1452538" y="285728"/>
            <a:ext cx="8292761" cy="7143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148" name="TextBox 8"/>
          <p:cNvSpPr txBox="1">
            <a:spLocks noChangeArrowheads="1"/>
          </p:cNvSpPr>
          <p:nvPr/>
        </p:nvSpPr>
        <p:spPr bwMode="auto">
          <a:xfrm>
            <a:off x="1470025" y="5572125"/>
            <a:ext cx="77788" cy="369888"/>
          </a:xfrm>
          <a:prstGeom prst="rect">
            <a:avLst/>
          </a:prstGeom>
          <a:noFill/>
          <a:ln w="9525">
            <a:noFill/>
            <a:miter lim="800000"/>
            <a:headEnd/>
            <a:tailEnd/>
          </a:ln>
        </p:spPr>
        <p:txBody>
          <a:bodyPr>
            <a:spAutoFit/>
          </a:bodyPr>
          <a:lstStyle/>
          <a:p>
            <a:endParaRPr lang="ru-RU"/>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1452538" y="285728"/>
            <a:ext cx="8221322" cy="511156"/>
          </a:xfr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a:normAutofit/>
          </a:bodyPr>
          <a:lstStyle/>
          <a:p>
            <a:pPr>
              <a:defRPr/>
            </a:pPr>
            <a:r>
              <a:rPr lang="kk-KZ" sz="1500" b="1" dirty="0" smtClean="0">
                <a:solidFill>
                  <a:srgbClr val="002060"/>
                </a:solidFill>
              </a:rPr>
              <a:t>Материально</a:t>
            </a:r>
            <a:r>
              <a:rPr lang="ru-RU" sz="1500" b="1" dirty="0" smtClean="0">
                <a:solidFill>
                  <a:srgbClr val="002060"/>
                </a:solidFill>
              </a:rPr>
              <a:t>-техническое обеспечение Комитета по исполнению судебных актов</a:t>
            </a:r>
            <a:endParaRPr lang="ru-RU" sz="1500" b="1" dirty="0">
              <a:solidFill>
                <a:srgbClr val="002060"/>
              </a:solidFill>
            </a:endParaRPr>
          </a:p>
        </p:txBody>
      </p:sp>
      <p:sp>
        <p:nvSpPr>
          <p:cNvPr id="8" name="Содержимое 2"/>
          <p:cNvSpPr>
            <a:spLocks noGrp="1"/>
          </p:cNvSpPr>
          <p:nvPr>
            <p:ph sz="half" idx="2"/>
          </p:nvPr>
        </p:nvSpPr>
        <p:spPr>
          <a:xfrm>
            <a:off x="1452563" y="4143375"/>
            <a:ext cx="8221662" cy="2500313"/>
          </a:xfrm>
          <a:solidFill>
            <a:schemeClr val="accent5">
              <a:lumMod val="60000"/>
              <a:lumOff val="40000"/>
            </a:schemeClr>
          </a:solidFill>
        </p:spPr>
        <p:style>
          <a:lnRef idx="3">
            <a:schemeClr val="lt1"/>
          </a:lnRef>
          <a:fillRef idx="1">
            <a:schemeClr val="accent5"/>
          </a:fillRef>
          <a:effectRef idx="1">
            <a:schemeClr val="accent5"/>
          </a:effectRef>
          <a:fontRef idx="minor">
            <a:schemeClr val="lt1"/>
          </a:fontRef>
        </p:style>
        <p:txBody>
          <a:bodyPr>
            <a:noAutofit/>
          </a:bodyPr>
          <a:lstStyle/>
          <a:p>
            <a:pPr algn="just">
              <a:buFontTx/>
              <a:buNone/>
              <a:defRPr/>
            </a:pPr>
            <a:r>
              <a:rPr lang="ru-RU" sz="1200" u="sng" dirty="0" smtClean="0">
                <a:solidFill>
                  <a:schemeClr val="tx1"/>
                </a:solidFill>
                <a:latin typeface="Times New Roman" pitchFamily="18" charset="0"/>
                <a:cs typeface="Times New Roman" pitchFamily="18" charset="0"/>
              </a:rPr>
              <a:t>Проблемы: </a:t>
            </a:r>
          </a:p>
          <a:p>
            <a:pPr algn="just">
              <a:spcBef>
                <a:spcPts val="466"/>
              </a:spcBef>
              <a:defRPr/>
            </a:pPr>
            <a:r>
              <a:rPr lang="ru-RU" sz="1200" dirty="0" smtClean="0">
                <a:solidFill>
                  <a:schemeClr val="tx1"/>
                </a:solidFill>
                <a:latin typeface="Times New Roman" pitchFamily="18" charset="0"/>
                <a:cs typeface="Times New Roman" pitchFamily="18" charset="0"/>
              </a:rPr>
              <a:t>При передаче функции по исполнению судебных актов с Верховного Суда РК в ведение Министерства юстиции РК, на баланс органов исполнительного производства были переданы всего лишь </a:t>
            </a:r>
            <a:r>
              <a:rPr lang="en-US" sz="1200" dirty="0" smtClean="0">
                <a:solidFill>
                  <a:schemeClr val="tx1"/>
                </a:solidFill>
                <a:latin typeface="Times New Roman" pitchFamily="18" charset="0"/>
                <a:cs typeface="Times New Roman" pitchFamily="18" charset="0"/>
              </a:rPr>
              <a:t>1</a:t>
            </a:r>
            <a:r>
              <a:rPr lang="ru-RU" sz="1200" dirty="0" smtClean="0">
                <a:solidFill>
                  <a:schemeClr val="tx1"/>
                </a:solidFill>
                <a:latin typeface="Times New Roman" pitchFamily="18" charset="0"/>
                <a:cs typeface="Times New Roman" pitchFamily="18" charset="0"/>
              </a:rPr>
              <a:t> здание областного аппарата Департамента и 3 помещения районных подразделений, 8 ед. автотранспортных средств, а также мебель и компьютерная техника подлежащая замене.</a:t>
            </a:r>
          </a:p>
          <a:p>
            <a:pPr algn="just">
              <a:spcBef>
                <a:spcPts val="466"/>
              </a:spcBef>
              <a:defRPr/>
            </a:pPr>
            <a:r>
              <a:rPr lang="ru-RU" sz="1200" dirty="0" smtClean="0">
                <a:solidFill>
                  <a:schemeClr val="tx1"/>
                </a:solidFill>
                <a:latin typeface="Times New Roman" pitchFamily="18" charset="0"/>
                <a:cs typeface="Times New Roman" pitchFamily="18" charset="0"/>
              </a:rPr>
              <a:t>В период нахождения в ведении Министерства юстиции с 2011-2012гг. Органами исполнительного производства количество зданий было доведено до 26 помещений (4 здания областных Департаментов, 22 помещения районных подразделений), приобретены 58 ед. новых автотранспортных средств, 69 автомашин приняты с других государственных органов. Дополнительно была приобретена мебель и компьютерная техника на общую сумму 60 780 185 </a:t>
            </a:r>
            <a:r>
              <a:rPr lang="ru-RU" sz="1200" dirty="0" err="1" smtClean="0">
                <a:solidFill>
                  <a:schemeClr val="tx1"/>
                </a:solidFill>
                <a:latin typeface="Times New Roman" pitchFamily="18" charset="0"/>
                <a:cs typeface="Times New Roman" pitchFamily="18" charset="0"/>
              </a:rPr>
              <a:t>тг</a:t>
            </a:r>
            <a:r>
              <a:rPr lang="ru-RU" sz="1200" dirty="0" smtClean="0">
                <a:solidFill>
                  <a:schemeClr val="tx1"/>
                </a:solidFill>
                <a:latin typeface="Times New Roman" pitchFamily="18" charset="0"/>
                <a:cs typeface="Times New Roman" pitchFamily="18" charset="0"/>
              </a:rPr>
              <a:t>.</a:t>
            </a:r>
          </a:p>
          <a:p>
            <a:pPr algn="just">
              <a:defRPr/>
            </a:pPr>
            <a:r>
              <a:rPr lang="kk-KZ" sz="1200" dirty="0" smtClean="0">
                <a:solidFill>
                  <a:schemeClr val="tx1"/>
                </a:solidFill>
                <a:latin typeface="Times New Roman" pitchFamily="18" charset="0"/>
                <a:cs typeface="Times New Roman" pitchFamily="18" charset="0"/>
              </a:rPr>
              <a:t>На 2013г</a:t>
            </a:r>
            <a:r>
              <a:rPr lang="ru-RU" sz="1200" dirty="0" smtClean="0">
                <a:solidFill>
                  <a:schemeClr val="tx1"/>
                </a:solidFill>
                <a:latin typeface="Times New Roman" pitchFamily="18" charset="0"/>
                <a:cs typeface="Times New Roman" pitchFamily="18" charset="0"/>
              </a:rPr>
              <a:t>. Предварительно поддержаны средства на покупку 80 ед. новых автотранспортных средств и приобретение 5 зданий для областных аппаратов Департаментов.</a:t>
            </a:r>
          </a:p>
          <a:p>
            <a:pPr algn="just">
              <a:defRPr/>
            </a:pPr>
            <a:endParaRPr lang="ru-RU" sz="1200" dirty="0">
              <a:solidFill>
                <a:schemeClr val="tx1"/>
              </a:solidFill>
              <a:latin typeface="Times New Roman" pitchFamily="18" charset="0"/>
              <a:cs typeface="Times New Roman" pitchFamily="18" charset="0"/>
            </a:endParaRPr>
          </a:p>
        </p:txBody>
      </p:sp>
      <p:graphicFrame>
        <p:nvGraphicFramePr>
          <p:cNvPr id="9" name="Диаграмма 8"/>
          <p:cNvGraphicFramePr/>
          <p:nvPr/>
        </p:nvGraphicFramePr>
        <p:xfrm>
          <a:off x="1452538" y="857232"/>
          <a:ext cx="8221322" cy="31432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365515" y="549276"/>
            <a:ext cx="8540485" cy="1439863"/>
          </a:xfrm>
        </p:spPr>
        <p:txBody>
          <a:bodyPr lIns="92075" tIns="46038" rIns="92075" bIns="46038"/>
          <a:lstStyle/>
          <a:p>
            <a:pPr algn="ctr" eaLnBrk="1" hangingPunct="1">
              <a:defRPr/>
            </a:pPr>
            <a:r>
              <a:rPr lang="ru-RU" sz="1600" b="1" i="1" dirty="0">
                <a:solidFill>
                  <a:schemeClr val="tx1"/>
                </a:solidFill>
                <a:latin typeface="+mn-lt"/>
                <a:ea typeface="+mj-ea"/>
                <a:cs typeface="+mj-cs"/>
              </a:rPr>
              <a:t>План законопроектных работ Правительства на 2012 год </a:t>
            </a:r>
            <a:br>
              <a:rPr lang="ru-RU" sz="1600" b="1" i="1" dirty="0">
                <a:solidFill>
                  <a:schemeClr val="tx1"/>
                </a:solidFill>
                <a:latin typeface="+mn-lt"/>
                <a:ea typeface="+mj-ea"/>
                <a:cs typeface="+mj-cs"/>
              </a:rPr>
            </a:br>
            <a:r>
              <a:rPr lang="ru-RU" sz="1600" b="1" i="1" dirty="0">
                <a:solidFill>
                  <a:schemeClr val="tx1"/>
                </a:solidFill>
                <a:latin typeface="+mn-lt"/>
                <a:ea typeface="+mj-ea"/>
                <a:cs typeface="+mj-cs"/>
              </a:rPr>
              <a:t>предусматривает разработку 34 законопроектов, из которых</a:t>
            </a:r>
            <a:br>
              <a:rPr lang="ru-RU" sz="1600" b="1" i="1" dirty="0">
                <a:solidFill>
                  <a:schemeClr val="tx1"/>
                </a:solidFill>
                <a:latin typeface="+mn-lt"/>
                <a:ea typeface="+mj-ea"/>
                <a:cs typeface="+mj-cs"/>
              </a:rPr>
            </a:br>
            <a:endParaRPr lang="ru-RU" sz="1600" b="1" i="1" dirty="0">
              <a:solidFill>
                <a:schemeClr val="tx1"/>
              </a:solidFill>
              <a:latin typeface="+mn-lt"/>
              <a:ea typeface="+mj-ea"/>
              <a:cs typeface="+mj-cs"/>
            </a:endParaRPr>
          </a:p>
        </p:txBody>
      </p:sp>
      <p:graphicFrame>
        <p:nvGraphicFramePr>
          <p:cNvPr id="68611" name="Объект 3"/>
          <p:cNvGraphicFramePr>
            <a:graphicFrameLocks noGrp="1"/>
          </p:cNvGraphicFramePr>
          <p:nvPr>
            <p:ph idx="4294967295"/>
          </p:nvPr>
        </p:nvGraphicFramePr>
        <p:xfrm>
          <a:off x="1470025" y="1235075"/>
          <a:ext cx="8370888" cy="4316413"/>
        </p:xfrm>
        <a:graphic>
          <a:graphicData uri="http://schemas.openxmlformats.org/presentationml/2006/ole">
            <p:oleObj spid="_x0000_s93186" name="Worksheet" r:id="rId3" imgW="8370533" imgH="4316342" progId="Excel.Sheet.8">
              <p:embed/>
            </p:oleObj>
          </a:graphicData>
        </a:graphic>
      </p:graphicFrame>
      <p:sp>
        <p:nvSpPr>
          <p:cNvPr id="68612" name="Заголовок 1"/>
          <p:cNvSpPr txBox="1">
            <a:spLocks/>
          </p:cNvSpPr>
          <p:nvPr/>
        </p:nvSpPr>
        <p:spPr bwMode="auto">
          <a:xfrm>
            <a:off x="1547813" y="5500703"/>
            <a:ext cx="8126016" cy="857255"/>
          </a:xfrm>
          <a:prstGeom prst="rect">
            <a:avLst/>
          </a:prstGeom>
          <a:noFill/>
          <a:ln w="9525">
            <a:noFill/>
            <a:miter lim="800000"/>
            <a:headEnd/>
            <a:tailEnd/>
          </a:ln>
        </p:spPr>
        <p:txBody>
          <a:bodyPr lIns="92075" tIns="46038" rIns="92075" bIns="46038" anchor="ctr"/>
          <a:lstStyle/>
          <a:p>
            <a:pPr algn="ctr"/>
            <a:r>
              <a:rPr lang="ru-RU" sz="1600" b="1" i="1" dirty="0">
                <a:latin typeface="+mn-lt"/>
                <a:cs typeface="Arial" charset="0"/>
              </a:rPr>
              <a:t>В 2011 году  предусматривалась разработка 36 законопроектов, </a:t>
            </a:r>
            <a:r>
              <a:rPr lang="ru-RU" sz="1600" b="1" i="1" dirty="0" smtClean="0">
                <a:latin typeface="+mn-lt"/>
                <a:cs typeface="Arial" charset="0"/>
              </a:rPr>
              <a:t>     </a:t>
            </a:r>
          </a:p>
          <a:p>
            <a:pPr algn="ctr"/>
            <a:r>
              <a:rPr lang="ru-RU" sz="1600" b="1" i="1" dirty="0" smtClean="0">
                <a:latin typeface="+mn-lt"/>
                <a:cs typeface="Arial" charset="0"/>
              </a:rPr>
              <a:t>из </a:t>
            </a:r>
            <a:r>
              <a:rPr lang="ru-RU" sz="1600" b="1" i="1" dirty="0">
                <a:latin typeface="+mn-lt"/>
                <a:cs typeface="Arial" charset="0"/>
              </a:rPr>
              <a:t>которых к концу года 10 были исключены</a:t>
            </a:r>
          </a:p>
        </p:txBody>
      </p:sp>
      <p:graphicFrame>
        <p:nvGraphicFramePr>
          <p:cNvPr id="68613" name="Объект 3"/>
          <p:cNvGraphicFramePr>
            <a:graphicFrameLocks/>
          </p:cNvGraphicFramePr>
          <p:nvPr/>
        </p:nvGraphicFramePr>
        <p:xfrm>
          <a:off x="1952604" y="1482725"/>
          <a:ext cx="7429552" cy="4017977"/>
        </p:xfrm>
        <a:graphic>
          <a:graphicData uri="http://schemas.openxmlformats.org/presentationml/2006/ole">
            <p:oleObj spid="_x0000_s93187" name="Worksheet" r:id="rId4" imgW="8334375" imgH="4352925" progId="Excel.Sheet.8">
              <p:embed followColorScheme="full"/>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950" y="214297"/>
            <a:ext cx="8115300" cy="1143001"/>
          </a:xfrm>
        </p:spPr>
        <p:txBody>
          <a:bodyPr/>
          <a:lstStyle/>
          <a:p>
            <a:pPr algn="ctr">
              <a:defRPr/>
            </a:pPr>
            <a:r>
              <a:rPr lang="kk-KZ" sz="1600" b="1" i="1" dirty="0">
                <a:solidFill>
                  <a:schemeClr val="tx1"/>
                </a:solidFill>
                <a:latin typeface="+mn-lt"/>
              </a:rPr>
              <a:t>Центр судебной экспертизы Министерства обеспечивает производство по уголовным, гражданским делам, а также по делам об административных правонарушениях специальными научными знаниями</a:t>
            </a:r>
            <a:endParaRPr lang="ru-RU" sz="1600" b="1" i="1" dirty="0">
              <a:solidFill>
                <a:schemeClr val="tx1"/>
              </a:solidFill>
              <a:latin typeface="+mn-lt"/>
            </a:endParaRPr>
          </a:p>
        </p:txBody>
      </p:sp>
      <p:sp>
        <p:nvSpPr>
          <p:cNvPr id="4" name="Oval 3"/>
          <p:cNvSpPr>
            <a:spLocks noChangeArrowheads="1"/>
          </p:cNvSpPr>
          <p:nvPr/>
        </p:nvSpPr>
        <p:spPr bwMode="gray">
          <a:xfrm>
            <a:off x="3548063" y="2098675"/>
            <a:ext cx="3956050" cy="3881438"/>
          </a:xfrm>
          <a:prstGeom prst="ellipse">
            <a:avLst/>
          </a:prstGeom>
          <a:noFill/>
          <a:ln w="12700">
            <a:solidFill>
              <a:srgbClr val="969696"/>
            </a:solidFill>
            <a:prstDash val="sysDot"/>
            <a:round/>
            <a:headEnd/>
            <a:tailEnd/>
          </a:ln>
          <a:effectLst/>
          <a:extLst>
            <a:ext uri="{909E8E84-426E-40DD-AFC4-6F175D3DCCD1}"/>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5" name="Oval 4"/>
          <p:cNvSpPr>
            <a:spLocks noChangeArrowheads="1"/>
          </p:cNvSpPr>
          <p:nvPr/>
        </p:nvSpPr>
        <p:spPr bwMode="gray">
          <a:xfrm>
            <a:off x="3765550" y="2305050"/>
            <a:ext cx="3490913" cy="3490913"/>
          </a:xfrm>
          <a:prstGeom prst="ellipse">
            <a:avLst/>
          </a:prstGeom>
          <a:noFill/>
          <a:ln w="12700">
            <a:solidFill>
              <a:srgbClr val="969696"/>
            </a:solidFill>
            <a:prstDash val="sysDot"/>
            <a:round/>
            <a:headEnd/>
            <a:tailEnd/>
          </a:ln>
          <a:effectLst/>
          <a:extLst>
            <a:ext uri="{909E8E84-426E-40DD-AFC4-6F175D3DCCD1}"/>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6" name="Oval 5"/>
          <p:cNvSpPr>
            <a:spLocks noChangeArrowheads="1"/>
          </p:cNvSpPr>
          <p:nvPr/>
        </p:nvSpPr>
        <p:spPr bwMode="gray">
          <a:xfrm>
            <a:off x="3981450" y="2632075"/>
            <a:ext cx="2973388" cy="2973388"/>
          </a:xfrm>
          <a:prstGeom prst="ellipse">
            <a:avLst/>
          </a:prstGeom>
          <a:noFill/>
          <a:ln w="12700">
            <a:solidFill>
              <a:srgbClr val="969696"/>
            </a:solidFill>
            <a:prstDash val="sysDot"/>
            <a:round/>
            <a:headEnd/>
            <a:tailEnd/>
          </a:ln>
          <a:effectLst/>
          <a:extLst>
            <a:ext uri="{909E8E84-426E-40DD-AFC4-6F175D3DCCD1}"/>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7" name="AutoShape 6"/>
          <p:cNvSpPr>
            <a:spLocks noChangeArrowheads="1"/>
          </p:cNvSpPr>
          <p:nvPr/>
        </p:nvSpPr>
        <p:spPr bwMode="gray">
          <a:xfrm rot="9044363">
            <a:off x="3319463" y="3925888"/>
            <a:ext cx="1871662" cy="1855787"/>
          </a:xfrm>
          <a:prstGeom prst="chevron">
            <a:avLst>
              <a:gd name="adj" fmla="val 28655"/>
            </a:avLst>
          </a:prstGeom>
          <a:solidFill>
            <a:srgbClr val="3973B9"/>
          </a:solidFill>
          <a:ln>
            <a:noFill/>
          </a:ln>
          <a:effectLst/>
          <a:scene3d>
            <a:camera prst="legacyObliqueTopRight"/>
            <a:lightRig rig="legacyFlat3" dir="b"/>
          </a:scene3d>
          <a:sp3d extrusionH="163500" prstMaterial="legacyMatte">
            <a:bevelT w="13500" h="13500" prst="angle"/>
            <a:bevelB w="13500" h="13500" prst="angle"/>
            <a:extrusionClr>
              <a:srgbClr val="3973B9"/>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8" name="AutoShape 8"/>
          <p:cNvSpPr>
            <a:spLocks noChangeArrowheads="1"/>
          </p:cNvSpPr>
          <p:nvPr/>
        </p:nvSpPr>
        <p:spPr bwMode="gray">
          <a:xfrm rot="1788254">
            <a:off x="5835650" y="3929063"/>
            <a:ext cx="1871663" cy="1855787"/>
          </a:xfrm>
          <a:prstGeom prst="chevron">
            <a:avLst>
              <a:gd name="adj" fmla="val 28655"/>
            </a:avLst>
          </a:prstGeom>
          <a:solidFill>
            <a:srgbClr val="B639B9"/>
          </a:solidFill>
          <a:ln>
            <a:noFill/>
          </a:ln>
          <a:effectLst/>
          <a:scene3d>
            <a:camera prst="legacyObliqueTopRight"/>
            <a:lightRig rig="legacyFlat3" dir="b"/>
          </a:scene3d>
          <a:sp3d extrusionH="163500" prstMaterial="legacyMatte">
            <a:bevelT w="13500" h="13500" prst="angle"/>
            <a:bevelB w="13500" h="13500" prst="angle"/>
            <a:extrusionClr>
              <a:srgbClr val="B639B9"/>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9" name="Text Box 9"/>
          <p:cNvSpPr txBox="1">
            <a:spLocks noChangeArrowheads="1"/>
          </p:cNvSpPr>
          <p:nvPr/>
        </p:nvSpPr>
        <p:spPr bwMode="gray">
          <a:xfrm>
            <a:off x="4805363" y="3616325"/>
            <a:ext cx="1514475" cy="954088"/>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p>
            <a:pPr algn="ctr" eaLnBrk="0" hangingPunct="0">
              <a:defRPr/>
            </a:pPr>
            <a:r>
              <a:rPr lang="ru-RU" sz="2800" b="1" dirty="0">
                <a:solidFill>
                  <a:srgbClr val="9C4A06"/>
                </a:solidFill>
              </a:rPr>
              <a:t>ЦСЭ </a:t>
            </a:r>
          </a:p>
          <a:p>
            <a:pPr algn="ctr" eaLnBrk="0" hangingPunct="0">
              <a:defRPr/>
            </a:pPr>
            <a:r>
              <a:rPr lang="ru-RU" sz="2800" b="1" dirty="0">
                <a:solidFill>
                  <a:srgbClr val="9C4A06"/>
                </a:solidFill>
              </a:rPr>
              <a:t>МЮ РК</a:t>
            </a:r>
            <a:endParaRPr lang="en-US" sz="2800" dirty="0">
              <a:solidFill>
                <a:srgbClr val="1C1C1C"/>
              </a:solidFill>
            </a:endParaRPr>
          </a:p>
        </p:txBody>
      </p:sp>
      <p:sp>
        <p:nvSpPr>
          <p:cNvPr id="4105" name="Rectangle 10"/>
          <p:cNvSpPr>
            <a:spLocks noChangeArrowheads="1"/>
          </p:cNvSpPr>
          <p:nvPr/>
        </p:nvSpPr>
        <p:spPr bwMode="gray">
          <a:xfrm>
            <a:off x="4779963" y="2276475"/>
            <a:ext cx="1504950" cy="641350"/>
          </a:xfrm>
          <a:prstGeom prst="rect">
            <a:avLst/>
          </a:prstGeom>
          <a:noFill/>
          <a:ln w="9525" algn="ctr">
            <a:noFill/>
            <a:miter lim="800000"/>
            <a:headEnd/>
            <a:tailEnd/>
          </a:ln>
        </p:spPr>
        <p:txBody>
          <a:bodyPr>
            <a:spAutoFit/>
          </a:bodyPr>
          <a:lstStyle/>
          <a:p>
            <a:pPr eaLnBrk="0" hangingPunct="0"/>
            <a:r>
              <a:rPr lang="en-US">
                <a:solidFill>
                  <a:srgbClr val="FFFBFC"/>
                </a:solidFill>
                <a:latin typeface="Arial" pitchFamily="34" charset="0"/>
              </a:rPr>
              <a:t>Your text  in here</a:t>
            </a:r>
          </a:p>
        </p:txBody>
      </p:sp>
      <p:sp>
        <p:nvSpPr>
          <p:cNvPr id="11" name="Rectangle 11"/>
          <p:cNvSpPr>
            <a:spLocks noChangeArrowheads="1"/>
          </p:cNvSpPr>
          <p:nvPr/>
        </p:nvSpPr>
        <p:spPr bwMode="gray">
          <a:xfrm>
            <a:off x="3474977" y="4051244"/>
            <a:ext cx="1160463" cy="1477328"/>
          </a:xfrm>
          <a:prstGeom prst="rect">
            <a:avLst/>
          </a:prstGeom>
          <a:noFill/>
          <a:ln>
            <a:noFill/>
          </a:ln>
          <a:effectLst/>
          <a:extLst>
            <a:ext uri="{909E8E84-426E-40DD-AFC4-6F175D3DCCD1}"/>
            <a:ext uri="{91240B29-F687-4F45-9708-019B960494DF}"/>
            <a:ext uri="{AF507438-7753-43E0-B8FC-AC1667EBCBE1}"/>
          </a:extLst>
        </p:spPr>
        <p:txBody>
          <a:bodyPr>
            <a:prstTxWarp prst="textPlain">
              <a:avLst/>
            </a:prstTxWarp>
            <a:spAutoFit/>
          </a:bodyPr>
          <a:lstStyle/>
          <a:p>
            <a:pPr algn="ctr" eaLnBrk="0" hangingPunct="0">
              <a:defRPr/>
            </a:pPr>
            <a:r>
              <a:rPr lang="ru-RU" sz="1400" b="1" dirty="0">
                <a:solidFill>
                  <a:srgbClr val="FFFBFC"/>
                </a:solidFill>
                <a:latin typeface="Arial" charset="0"/>
                <a:cs typeface="Arial" charset="0"/>
              </a:rPr>
              <a:t>  </a:t>
            </a:r>
            <a:r>
              <a:rPr lang="ru-RU" sz="1400" b="1" dirty="0" err="1">
                <a:solidFill>
                  <a:srgbClr val="FFFBFC"/>
                </a:solidFill>
                <a:latin typeface="Arial" charset="0"/>
                <a:cs typeface="Arial" charset="0"/>
              </a:rPr>
              <a:t>Сотруд</a:t>
            </a:r>
            <a:r>
              <a:rPr lang="ru-RU" sz="1400" b="1" dirty="0">
                <a:solidFill>
                  <a:srgbClr val="FFFBFC"/>
                </a:solidFill>
                <a:latin typeface="Arial" charset="0"/>
                <a:cs typeface="Arial" charset="0"/>
              </a:rPr>
              <a:t>-</a:t>
            </a:r>
          </a:p>
          <a:p>
            <a:pPr algn="ctr" eaLnBrk="0" hangingPunct="0">
              <a:defRPr/>
            </a:pPr>
            <a:r>
              <a:rPr lang="ru-RU" sz="1400" b="1" dirty="0" err="1">
                <a:solidFill>
                  <a:srgbClr val="FFFBFC"/>
                </a:solidFill>
                <a:latin typeface="Arial" charset="0"/>
                <a:cs typeface="Arial" charset="0"/>
              </a:rPr>
              <a:t>никами</a:t>
            </a:r>
            <a:r>
              <a:rPr lang="ru-RU" sz="1400" b="1" dirty="0">
                <a:solidFill>
                  <a:srgbClr val="FFFBFC"/>
                </a:solidFill>
                <a:latin typeface="Arial" charset="0"/>
                <a:cs typeface="Arial" charset="0"/>
              </a:rPr>
              <a:t> Центра </a:t>
            </a:r>
            <a:r>
              <a:rPr lang="ru-RU" sz="1400" b="1" dirty="0" err="1">
                <a:solidFill>
                  <a:srgbClr val="FFFBFC"/>
                </a:solidFill>
                <a:latin typeface="Arial" charset="0"/>
                <a:cs typeface="Arial" charset="0"/>
              </a:rPr>
              <a:t>проведе</a:t>
            </a:r>
            <a:r>
              <a:rPr lang="ru-RU" sz="1400" b="1" dirty="0">
                <a:solidFill>
                  <a:srgbClr val="FFFBFC"/>
                </a:solidFill>
                <a:latin typeface="Arial" charset="0"/>
                <a:cs typeface="Arial" charset="0"/>
              </a:rPr>
              <a:t>-но</a:t>
            </a:r>
            <a:endParaRPr lang="en-US" sz="1400" b="1" dirty="0">
              <a:solidFill>
                <a:srgbClr val="FFFBFC"/>
              </a:solidFill>
              <a:latin typeface="Arial" charset="0"/>
              <a:cs typeface="Arial" charset="0"/>
            </a:endParaRPr>
          </a:p>
        </p:txBody>
      </p:sp>
      <p:sp>
        <p:nvSpPr>
          <p:cNvPr id="12" name="Rectangle 12"/>
          <p:cNvSpPr>
            <a:spLocks noChangeArrowheads="1"/>
          </p:cNvSpPr>
          <p:nvPr/>
        </p:nvSpPr>
        <p:spPr bwMode="gray">
          <a:xfrm>
            <a:off x="5961113" y="4000504"/>
            <a:ext cx="1635094" cy="1428760"/>
          </a:xfrm>
          <a:prstGeom prst="rect">
            <a:avLst/>
          </a:prstGeom>
          <a:noFill/>
          <a:ln>
            <a:noFill/>
          </a:ln>
          <a:effectLst/>
          <a:extLst>
            <a:ext uri="{909E8E84-426E-40DD-AFC4-6F175D3DCCD1}"/>
            <a:ext uri="{91240B29-F687-4F45-9708-019B960494DF}"/>
            <a:ext uri="{AF507438-7753-43E0-B8FC-AC1667EBCBE1}"/>
          </a:extLst>
        </p:spPr>
        <p:txBody>
          <a:bodyPr>
            <a:prstTxWarp prst="textPlain">
              <a:avLst/>
            </a:prstTxWarp>
            <a:spAutoFit/>
          </a:bodyPr>
          <a:lstStyle/>
          <a:p>
            <a:pPr algn="ctr" eaLnBrk="0" hangingPunct="0">
              <a:defRPr/>
            </a:pPr>
            <a:r>
              <a:rPr lang="ru-RU" dirty="0">
                <a:solidFill>
                  <a:srgbClr val="FFFBFC"/>
                </a:solidFill>
                <a:latin typeface="Arial" charset="0"/>
                <a:cs typeface="Arial" charset="0"/>
              </a:rPr>
              <a:t>       </a:t>
            </a:r>
          </a:p>
          <a:p>
            <a:pPr algn="ctr" eaLnBrk="0" hangingPunct="0">
              <a:defRPr/>
            </a:pPr>
            <a:r>
              <a:rPr lang="ru-RU" dirty="0">
                <a:solidFill>
                  <a:srgbClr val="FFFBFC"/>
                </a:solidFill>
                <a:latin typeface="Arial" charset="0"/>
                <a:cs typeface="Arial" charset="0"/>
              </a:rPr>
              <a:t>     </a:t>
            </a:r>
            <a:r>
              <a:rPr lang="ru-RU" sz="1200" b="1" dirty="0">
                <a:solidFill>
                  <a:srgbClr val="FFFBFC"/>
                </a:solidFill>
                <a:latin typeface="Arial" charset="0"/>
                <a:cs typeface="Arial" charset="0"/>
              </a:rPr>
              <a:t>Штатная численность</a:t>
            </a:r>
          </a:p>
          <a:p>
            <a:pPr algn="ctr" eaLnBrk="0" hangingPunct="0">
              <a:defRPr/>
            </a:pPr>
            <a:r>
              <a:rPr lang="ru-RU" sz="1200" b="1" dirty="0">
                <a:solidFill>
                  <a:srgbClr val="FFFBFC"/>
                </a:solidFill>
                <a:latin typeface="Arial" charset="0"/>
                <a:cs typeface="Arial" charset="0"/>
              </a:rPr>
              <a:t>Центра</a:t>
            </a:r>
            <a:endParaRPr lang="en-US" sz="1200" b="1" dirty="0">
              <a:solidFill>
                <a:srgbClr val="FFFBFC"/>
              </a:solidFill>
              <a:latin typeface="Arial" charset="0"/>
              <a:cs typeface="Arial" charset="0"/>
            </a:endParaRPr>
          </a:p>
        </p:txBody>
      </p:sp>
      <p:sp>
        <p:nvSpPr>
          <p:cNvPr id="13" name="Text Box 13"/>
          <p:cNvSpPr txBox="1">
            <a:spLocks noChangeArrowheads="1"/>
          </p:cNvSpPr>
          <p:nvPr/>
        </p:nvSpPr>
        <p:spPr bwMode="black">
          <a:xfrm>
            <a:off x="5240338" y="1222375"/>
            <a:ext cx="3433762" cy="862013"/>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120650" indent="-1206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fontAlgn="auto" hangingPunct="0">
              <a:spcBef>
                <a:spcPts val="0"/>
              </a:spcBef>
              <a:spcAft>
                <a:spcPts val="0"/>
              </a:spcAft>
              <a:buFont typeface="Wingdings" pitchFamily="2" charset="2"/>
              <a:buNone/>
              <a:defRPr/>
            </a:pPr>
            <a:r>
              <a:rPr lang="ru-RU" b="1" kern="0" dirty="0" smtClean="0">
                <a:solidFill>
                  <a:srgbClr val="96AD23"/>
                </a:solidFill>
                <a:cs typeface="Arial" charset="0"/>
              </a:rPr>
              <a:t>судебных экспертиз</a:t>
            </a:r>
            <a:endParaRPr lang="en-US" b="1" kern="0" dirty="0" smtClean="0">
              <a:solidFill>
                <a:srgbClr val="96AD23"/>
              </a:solidFill>
              <a:cs typeface="Arial" charset="0"/>
            </a:endParaRPr>
          </a:p>
          <a:p>
            <a:pPr marL="0" indent="0" algn="ctr" fontAlgn="auto">
              <a:spcBef>
                <a:spcPts val="0"/>
              </a:spcBef>
              <a:spcAft>
                <a:spcPts val="0"/>
              </a:spcAft>
              <a:buClr>
                <a:srgbClr val="1F3F5F"/>
              </a:buClr>
              <a:defRPr/>
            </a:pPr>
            <a:r>
              <a:rPr lang="ru-RU" sz="1600" kern="0" dirty="0" smtClean="0">
                <a:solidFill>
                  <a:srgbClr val="1C1C1C"/>
                </a:solidFill>
                <a:cs typeface="Arial" charset="0"/>
              </a:rPr>
              <a:t>     по 18 направлениям и 40   </a:t>
            </a:r>
          </a:p>
          <a:p>
            <a:pPr marL="0" indent="0" algn="ctr" fontAlgn="auto">
              <a:spcBef>
                <a:spcPts val="0"/>
              </a:spcBef>
              <a:spcAft>
                <a:spcPts val="0"/>
              </a:spcAft>
              <a:buClr>
                <a:srgbClr val="1F3F5F"/>
              </a:buClr>
              <a:defRPr/>
            </a:pPr>
            <a:r>
              <a:rPr lang="ru-RU" sz="1600" kern="0" dirty="0" smtClean="0">
                <a:solidFill>
                  <a:srgbClr val="1C1C1C"/>
                </a:solidFill>
                <a:cs typeface="Arial" charset="0"/>
              </a:rPr>
              <a:t>         видам исследований</a:t>
            </a:r>
            <a:endParaRPr lang="en-US" sz="1600" kern="0" dirty="0" smtClean="0">
              <a:solidFill>
                <a:srgbClr val="1C1C1C"/>
              </a:solidFill>
              <a:cs typeface="Arial" charset="0"/>
            </a:endParaRPr>
          </a:p>
        </p:txBody>
      </p:sp>
      <p:sp>
        <p:nvSpPr>
          <p:cNvPr id="14" name="Text Box 14"/>
          <p:cNvSpPr txBox="1">
            <a:spLocks noChangeArrowheads="1"/>
          </p:cNvSpPr>
          <p:nvPr/>
        </p:nvSpPr>
        <p:spPr bwMode="black">
          <a:xfrm>
            <a:off x="1265238" y="5037138"/>
            <a:ext cx="2209800" cy="800100"/>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120650" indent="-1206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0" fontAlgn="auto" hangingPunct="0">
              <a:spcBef>
                <a:spcPts val="0"/>
              </a:spcBef>
              <a:spcAft>
                <a:spcPts val="0"/>
              </a:spcAft>
              <a:buFont typeface="Wingdings" pitchFamily="2" charset="2"/>
              <a:buNone/>
              <a:defRPr/>
            </a:pPr>
            <a:r>
              <a:rPr lang="ru-RU" b="1" kern="0" dirty="0" smtClean="0">
                <a:solidFill>
                  <a:srgbClr val="3973B9"/>
                </a:solidFill>
                <a:cs typeface="Arial" charset="0"/>
              </a:rPr>
              <a:t>43124 экспертизы</a:t>
            </a:r>
            <a:endParaRPr lang="en-US" b="1" kern="0" dirty="0" smtClean="0">
              <a:solidFill>
                <a:srgbClr val="3973B9"/>
              </a:solidFill>
              <a:cs typeface="Arial" charset="0"/>
            </a:endParaRPr>
          </a:p>
          <a:p>
            <a:pPr eaLnBrk="0" fontAlgn="auto" hangingPunct="0">
              <a:spcBef>
                <a:spcPts val="0"/>
              </a:spcBef>
              <a:spcAft>
                <a:spcPts val="0"/>
              </a:spcAft>
              <a:buFont typeface="Wingdings" pitchFamily="2" charset="2"/>
              <a:buNone/>
              <a:defRPr/>
            </a:pPr>
            <a:endParaRPr lang="en-US" sz="1000" b="1" kern="0" dirty="0" smtClean="0">
              <a:solidFill>
                <a:srgbClr val="3973B9"/>
              </a:solidFill>
              <a:cs typeface="Arial" charset="0"/>
            </a:endParaRPr>
          </a:p>
        </p:txBody>
      </p:sp>
      <p:sp>
        <p:nvSpPr>
          <p:cNvPr id="15" name="Text Box 15"/>
          <p:cNvSpPr txBox="1">
            <a:spLocks noChangeArrowheads="1"/>
          </p:cNvSpPr>
          <p:nvPr/>
        </p:nvSpPr>
        <p:spPr bwMode="black">
          <a:xfrm>
            <a:off x="7651750" y="5049838"/>
            <a:ext cx="2209800" cy="862012"/>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120650" indent="-120650"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0" fontAlgn="auto" hangingPunct="0">
              <a:spcBef>
                <a:spcPts val="0"/>
              </a:spcBef>
              <a:spcAft>
                <a:spcPts val="0"/>
              </a:spcAft>
              <a:buFont typeface="Wingdings" pitchFamily="2" charset="2"/>
              <a:buNone/>
              <a:defRPr/>
            </a:pPr>
            <a:r>
              <a:rPr lang="en-US" sz="1400" b="1" kern="0" dirty="0" smtClean="0">
                <a:solidFill>
                  <a:srgbClr val="B639B9"/>
                </a:solidFill>
                <a:cs typeface="Arial" charset="0"/>
              </a:rPr>
              <a:t> </a:t>
            </a:r>
            <a:r>
              <a:rPr lang="ru-RU" b="1" kern="0" dirty="0" smtClean="0">
                <a:solidFill>
                  <a:srgbClr val="B639B9"/>
                </a:solidFill>
                <a:cs typeface="Arial" charset="0"/>
              </a:rPr>
              <a:t>609 сотрудников</a:t>
            </a:r>
            <a:endParaRPr lang="en-US" b="1" kern="0" dirty="0" smtClean="0">
              <a:solidFill>
                <a:srgbClr val="B639B9"/>
              </a:solidFill>
              <a:cs typeface="Arial" charset="0"/>
            </a:endParaRPr>
          </a:p>
          <a:p>
            <a:pPr marL="0" indent="0" algn="ctr" fontAlgn="auto">
              <a:spcBef>
                <a:spcPts val="0"/>
              </a:spcBef>
              <a:spcAft>
                <a:spcPts val="0"/>
              </a:spcAft>
              <a:buClr>
                <a:srgbClr val="1F3F5F"/>
              </a:buClr>
              <a:defRPr/>
            </a:pPr>
            <a:r>
              <a:rPr lang="kk-KZ" sz="1600" dirty="0" smtClean="0">
                <a:cs typeface="Arial" charset="0"/>
              </a:rPr>
              <a:t>Из них судебных экспертов 576</a:t>
            </a:r>
            <a:endParaRPr lang="en-US" sz="1600" kern="0" dirty="0" smtClean="0">
              <a:solidFill>
                <a:srgbClr val="1C1C1C"/>
              </a:solidFill>
              <a:cs typeface="Arial" charset="0"/>
            </a:endParaRPr>
          </a:p>
        </p:txBody>
      </p:sp>
      <p:sp>
        <p:nvSpPr>
          <p:cNvPr id="17" name="AutoShape 7"/>
          <p:cNvSpPr>
            <a:spLocks noChangeArrowheads="1"/>
          </p:cNvSpPr>
          <p:nvPr/>
        </p:nvSpPr>
        <p:spPr bwMode="gray">
          <a:xfrm rot="16200000">
            <a:off x="4575176" y="1733550"/>
            <a:ext cx="1871662" cy="1855787"/>
          </a:xfrm>
          <a:prstGeom prst="chevron">
            <a:avLst>
              <a:gd name="adj" fmla="val 28655"/>
            </a:avLst>
          </a:prstGeom>
          <a:solidFill>
            <a:srgbClr val="EA9C00"/>
          </a:solidFill>
          <a:ln>
            <a:noFill/>
          </a:ln>
          <a:effectLst/>
          <a:scene3d>
            <a:camera prst="legacyObliqueTopRight"/>
            <a:lightRig rig="legacyFlat3" dir="b"/>
          </a:scene3d>
          <a:sp3d extrusionH="163500" prstMaterial="legacyPlastic">
            <a:bevelT w="13500" h="13500" prst="angle"/>
            <a:bevelB w="13500" h="13500" prst="angle"/>
            <a:extrusionClr>
              <a:srgbClr val="EA9C00"/>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18" name="Rectangle 10"/>
          <p:cNvSpPr>
            <a:spLocks noChangeArrowheads="1"/>
          </p:cNvSpPr>
          <p:nvPr/>
        </p:nvSpPr>
        <p:spPr bwMode="gray">
          <a:xfrm>
            <a:off x="4593598" y="2236754"/>
            <a:ext cx="1844675" cy="646331"/>
          </a:xfrm>
          <a:prstGeom prst="rect">
            <a:avLst/>
          </a:prstGeom>
          <a:noFill/>
          <a:ln>
            <a:noFill/>
          </a:ln>
          <a:effectLst/>
          <a:extLst>
            <a:ext uri="{909E8E84-426E-40DD-AFC4-6F175D3DCCD1}"/>
            <a:ext uri="{91240B29-F687-4F45-9708-019B960494DF}"/>
            <a:ext uri="{AF507438-7753-43E0-B8FC-AC1667EBCBE1}"/>
          </a:extLst>
        </p:spPr>
        <p:txBody>
          <a:bodyPr>
            <a:prstTxWarp prst="textPlain">
              <a:avLst/>
            </a:prstTxWarp>
            <a:spAutoFit/>
          </a:bodyPr>
          <a:lstStyle/>
          <a:p>
            <a:pPr algn="ctr" eaLnBrk="0" hangingPunct="0">
              <a:defRPr/>
            </a:pPr>
            <a:r>
              <a:rPr lang="ru-RU" sz="1200" b="1" dirty="0">
                <a:solidFill>
                  <a:srgbClr val="FFFBFC"/>
                </a:solidFill>
                <a:latin typeface="Arial" charset="0"/>
                <a:cs typeface="Arial" charset="0"/>
              </a:rPr>
              <a:t>Обеспечивает производство</a:t>
            </a:r>
            <a:endParaRPr lang="en-US" sz="1200" b="1" dirty="0">
              <a:solidFill>
                <a:srgbClr val="FFFBFC"/>
              </a:solidFill>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p:txBody>
          <a:bodyPr/>
          <a:lstStyle/>
          <a:p>
            <a:pPr algn="ctr"/>
            <a:r>
              <a:rPr lang="ru-RU" sz="2000" b="1" i="1" smtClean="0">
                <a:solidFill>
                  <a:schemeClr val="tx1"/>
                </a:solidFill>
              </a:rPr>
              <a:t>Количество выполненных судебных экспертиз за 8 месяцев 2012 года по органам, назначившим экспертизу</a:t>
            </a:r>
            <a:r>
              <a:rPr lang="ru-RU" sz="2400" b="1" smtClean="0"/>
              <a:t>   </a:t>
            </a:r>
            <a:r>
              <a:rPr lang="ru-RU" sz="2400" smtClean="0"/>
              <a:t/>
            </a:r>
            <a:br>
              <a:rPr lang="ru-RU" sz="2400" smtClean="0"/>
            </a:br>
            <a:endParaRPr lang="ru-RU" sz="2400" smtClean="0"/>
          </a:p>
        </p:txBody>
      </p:sp>
      <p:graphicFrame>
        <p:nvGraphicFramePr>
          <p:cNvPr id="4" name="Объект 3"/>
          <p:cNvGraphicFramePr>
            <a:graphicFrameLocks noGrp="1"/>
          </p:cNvGraphicFramePr>
          <p:nvPr>
            <p:ph idx="1"/>
          </p:nvPr>
        </p:nvGraphicFramePr>
        <p:xfrm>
          <a:off x="1282700" y="-38100"/>
          <a:ext cx="8655050" cy="695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ltGray">
          <a:xfrm>
            <a:off x="1830388" y="333375"/>
            <a:ext cx="3652837" cy="2813050"/>
          </a:xfrm>
          <a:prstGeom prst="rect">
            <a:avLst/>
          </a:prstGeom>
          <a:gradFill rotWithShape="1">
            <a:gsLst>
              <a:gs pos="0">
                <a:srgbClr val="8F038F"/>
              </a:gs>
              <a:gs pos="100000">
                <a:srgbClr val="8F038F">
                  <a:gamma/>
                  <a:shade val="46275"/>
                  <a:invGamma/>
                </a:srgbClr>
              </a:gs>
            </a:gsLst>
            <a:lin ang="5400000" scaled="1"/>
          </a:gradFill>
          <a:ln>
            <a:noFill/>
          </a:ln>
          <a:effectLst/>
          <a:scene3d>
            <a:camera prst="legacyPerspectiveBottomRight"/>
            <a:lightRig rig="legacyFlat3" dir="b"/>
          </a:scene3d>
          <a:sp3d extrusionH="430200" prstMaterial="legacyMatte">
            <a:bevelT w="13500" h="13500" prst="angle"/>
            <a:bevelB w="13500" h="13500" prst="angle"/>
            <a:extrusionClr>
              <a:srgbClr val="8F038F"/>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6" name="Rectangle 5"/>
          <p:cNvSpPr>
            <a:spLocks noChangeArrowheads="1"/>
          </p:cNvSpPr>
          <p:nvPr/>
        </p:nvSpPr>
        <p:spPr bwMode="gray">
          <a:xfrm>
            <a:off x="5865813" y="333375"/>
            <a:ext cx="3786187" cy="2808288"/>
          </a:xfrm>
          <a:prstGeom prst="rect">
            <a:avLst/>
          </a:prstGeom>
          <a:gradFill rotWithShape="1">
            <a:gsLst>
              <a:gs pos="0">
                <a:srgbClr val="5BBE4E"/>
              </a:gs>
              <a:gs pos="100000">
                <a:srgbClr val="5BBE4E">
                  <a:gamma/>
                  <a:shade val="46275"/>
                  <a:invGamma/>
                </a:srgbClr>
              </a:gs>
            </a:gsLst>
            <a:lin ang="5400000" scaled="1"/>
          </a:gradFill>
          <a:ln>
            <a:noFill/>
          </a:ln>
          <a:effectLst/>
          <a:scene3d>
            <a:camera prst="legacyPerspectiveBottomLeft"/>
            <a:lightRig rig="legacyFlat3" dir="b"/>
          </a:scene3d>
          <a:sp3d extrusionH="430200" prstMaterial="legacyMatte">
            <a:bevelT w="13500" h="13500" prst="angle"/>
            <a:bevelB w="13500" h="13500" prst="angle"/>
            <a:extrusionClr>
              <a:srgbClr val="5BBE4E"/>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8" name="Rectangle 7"/>
          <p:cNvSpPr>
            <a:spLocks noChangeArrowheads="1"/>
          </p:cNvSpPr>
          <p:nvPr/>
        </p:nvSpPr>
        <p:spPr bwMode="gray">
          <a:xfrm>
            <a:off x="1828800" y="3578225"/>
            <a:ext cx="3652838" cy="3090863"/>
          </a:xfrm>
          <a:prstGeom prst="rect">
            <a:avLst/>
          </a:prstGeom>
          <a:gradFill rotWithShape="1">
            <a:gsLst>
              <a:gs pos="0">
                <a:srgbClr val="4AB1E4">
                  <a:gamma/>
                  <a:shade val="46275"/>
                  <a:invGamma/>
                </a:srgbClr>
              </a:gs>
              <a:gs pos="100000">
                <a:srgbClr val="4AB1E4"/>
              </a:gs>
            </a:gsLst>
            <a:lin ang="5400000" scaled="1"/>
          </a:gradFill>
          <a:ln>
            <a:noFill/>
          </a:ln>
          <a:effectLst/>
          <a:scene3d>
            <a:camera prst="legacyPerspectiveTopRight"/>
            <a:lightRig rig="legacyFlat3" dir="b"/>
          </a:scene3d>
          <a:sp3d extrusionH="430200" prstMaterial="legacyMatte">
            <a:bevelT w="13500" h="13500" prst="angle"/>
            <a:bevelB w="13500" h="13500" prst="angle"/>
            <a:extrusionClr>
              <a:srgbClr val="4AB1E4"/>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10" name="Rectangle 9"/>
          <p:cNvSpPr>
            <a:spLocks noChangeArrowheads="1"/>
          </p:cNvSpPr>
          <p:nvPr/>
        </p:nvSpPr>
        <p:spPr bwMode="gray">
          <a:xfrm>
            <a:off x="5870575" y="3579813"/>
            <a:ext cx="3790950" cy="3089275"/>
          </a:xfrm>
          <a:prstGeom prst="rect">
            <a:avLst/>
          </a:prstGeom>
          <a:gradFill rotWithShape="1">
            <a:gsLst>
              <a:gs pos="0">
                <a:srgbClr val="F77A1D">
                  <a:gamma/>
                  <a:shade val="46275"/>
                  <a:invGamma/>
                </a:srgbClr>
              </a:gs>
              <a:gs pos="100000">
                <a:srgbClr val="F77A1D"/>
              </a:gs>
            </a:gsLst>
            <a:lin ang="5400000" scaled="1"/>
          </a:gradFill>
          <a:ln>
            <a:noFill/>
          </a:ln>
          <a:effectLst/>
          <a:scene3d>
            <a:camera prst="legacyPerspectiveTopLeft"/>
            <a:lightRig rig="legacyFlat3" dir="b"/>
          </a:scene3d>
          <a:sp3d extrusionH="430200" prstMaterial="legacyMatte">
            <a:bevelT w="13500" h="13500" prst="angle"/>
            <a:bevelB w="13500" h="13500" prst="angle"/>
            <a:extrusionClr>
              <a:srgbClr val="F77A1D"/>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12" name="Text Box 11"/>
          <p:cNvSpPr txBox="1">
            <a:spLocks noChangeArrowheads="1"/>
          </p:cNvSpPr>
          <p:nvPr/>
        </p:nvSpPr>
        <p:spPr bwMode="gray">
          <a:xfrm>
            <a:off x="1849438" y="3719513"/>
            <a:ext cx="3603625" cy="2862262"/>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fontAlgn="auto" hangingPunct="0">
              <a:spcBef>
                <a:spcPts val="0"/>
              </a:spcBef>
              <a:spcAft>
                <a:spcPts val="0"/>
              </a:spcAft>
              <a:defRPr/>
            </a:pPr>
            <a:endParaRPr lang="ru-RU" kern="0" dirty="0">
              <a:solidFill>
                <a:srgbClr val="F8F8F8"/>
              </a:solidFill>
              <a:cs typeface="Arial" charset="0"/>
            </a:endParaRPr>
          </a:p>
          <a:p>
            <a:pPr algn="ctr" eaLnBrk="0" fontAlgn="auto" hangingPunct="0">
              <a:spcBef>
                <a:spcPts val="0"/>
              </a:spcBef>
              <a:spcAft>
                <a:spcPts val="0"/>
              </a:spcAft>
              <a:defRPr/>
            </a:pPr>
            <a:r>
              <a:rPr lang="ru-RU" kern="0" dirty="0">
                <a:solidFill>
                  <a:srgbClr val="F8F8F8"/>
                </a:solidFill>
                <a:cs typeface="Arial" charset="0"/>
              </a:rPr>
              <a:t>В целях совершенствования судебно-экспертной деятельности, а также конвергенции ее с международными стандартами  разработан законопроект «О внесении изменений и дополнений в Закон Республики Казахстан «О судебно-экспертной деятельности в Республике Казахстан». </a:t>
            </a:r>
            <a:endParaRPr lang="en-US" kern="0" dirty="0">
              <a:solidFill>
                <a:srgbClr val="F8F8F8"/>
              </a:solidFill>
              <a:cs typeface="Arial" charset="0"/>
            </a:endParaRPr>
          </a:p>
        </p:txBody>
      </p:sp>
      <p:sp>
        <p:nvSpPr>
          <p:cNvPr id="13" name="Text Box 12"/>
          <p:cNvSpPr txBox="1">
            <a:spLocks noChangeArrowheads="1"/>
          </p:cNvSpPr>
          <p:nvPr/>
        </p:nvSpPr>
        <p:spPr bwMode="gray">
          <a:xfrm>
            <a:off x="1828800" y="333375"/>
            <a:ext cx="3663950" cy="230822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fontAlgn="auto" hangingPunct="0">
              <a:spcBef>
                <a:spcPts val="0"/>
              </a:spcBef>
              <a:spcAft>
                <a:spcPts val="0"/>
              </a:spcAft>
              <a:defRPr/>
            </a:pPr>
            <a:r>
              <a:rPr lang="ru-RU" kern="0" dirty="0">
                <a:solidFill>
                  <a:srgbClr val="F8F8F8"/>
                </a:solidFill>
                <a:cs typeface="Arial" charset="0"/>
              </a:rPr>
              <a:t>Осуществлена коренная реструктуризация и реорганизация системы органов судебной экспертизы с образованием на местах разветвленной сети институтов и лабораторий судебной экспертизы охватывающей всю Республику.</a:t>
            </a:r>
            <a:endParaRPr lang="en-US" kern="0" dirty="0">
              <a:solidFill>
                <a:srgbClr val="F8F8F8"/>
              </a:solidFill>
              <a:cs typeface="Arial" charset="0"/>
            </a:endParaRPr>
          </a:p>
        </p:txBody>
      </p:sp>
      <p:sp>
        <p:nvSpPr>
          <p:cNvPr id="14" name="Text Box 13"/>
          <p:cNvSpPr txBox="1">
            <a:spLocks noChangeArrowheads="1"/>
          </p:cNvSpPr>
          <p:nvPr/>
        </p:nvSpPr>
        <p:spPr bwMode="gray">
          <a:xfrm>
            <a:off x="5826125" y="333375"/>
            <a:ext cx="3825875" cy="25844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fontAlgn="auto" hangingPunct="0">
              <a:spcBef>
                <a:spcPts val="0"/>
              </a:spcBef>
              <a:spcAft>
                <a:spcPts val="0"/>
              </a:spcAft>
              <a:defRPr/>
            </a:pPr>
            <a:r>
              <a:rPr lang="ru-RU" kern="0" dirty="0">
                <a:solidFill>
                  <a:srgbClr val="F8F8F8"/>
                </a:solidFill>
                <a:cs typeface="Arial" charset="0"/>
              </a:rPr>
              <a:t>Внедрена система менеджмента качества ИСО 9001:2008  «Система менеджмента качества. Требования» и  ISO/IEC 17025:2005 «Общие требования к компетентности испытательных и калибровочных лабораторий» в деятельность Аппарата управления Центра и    </a:t>
            </a:r>
          </a:p>
          <a:p>
            <a:pPr algn="just" eaLnBrk="0" fontAlgn="auto" hangingPunct="0">
              <a:spcBef>
                <a:spcPts val="0"/>
              </a:spcBef>
              <a:spcAft>
                <a:spcPts val="0"/>
              </a:spcAft>
              <a:defRPr/>
            </a:pPr>
            <a:r>
              <a:rPr lang="ru-RU" kern="0" dirty="0">
                <a:solidFill>
                  <a:srgbClr val="F8F8F8"/>
                </a:solidFill>
                <a:cs typeface="Arial" charset="0"/>
              </a:rPr>
              <a:t>         ЦИСЭ </a:t>
            </a:r>
            <a:r>
              <a:rPr lang="ru-RU" kern="0" dirty="0" err="1">
                <a:solidFill>
                  <a:srgbClr val="F8F8F8"/>
                </a:solidFill>
                <a:cs typeface="Arial" charset="0"/>
              </a:rPr>
              <a:t>г.Астана</a:t>
            </a:r>
            <a:r>
              <a:rPr lang="ru-RU" kern="0" dirty="0">
                <a:solidFill>
                  <a:srgbClr val="F8F8F8"/>
                </a:solidFill>
                <a:cs typeface="Arial" charset="0"/>
              </a:rPr>
              <a:t>.</a:t>
            </a:r>
            <a:endParaRPr lang="en-US" kern="0" dirty="0">
              <a:solidFill>
                <a:srgbClr val="F8F8F8"/>
              </a:solidFill>
              <a:cs typeface="Arial" charset="0"/>
            </a:endParaRPr>
          </a:p>
        </p:txBody>
      </p:sp>
      <p:sp>
        <p:nvSpPr>
          <p:cNvPr id="15" name="Text Box 14"/>
          <p:cNvSpPr txBox="1">
            <a:spLocks noChangeArrowheads="1"/>
          </p:cNvSpPr>
          <p:nvPr/>
        </p:nvSpPr>
        <p:spPr bwMode="gray">
          <a:xfrm>
            <a:off x="5934075" y="3500438"/>
            <a:ext cx="3727450" cy="3138487"/>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just" eaLnBrk="0" fontAlgn="auto" hangingPunct="0">
              <a:spcBef>
                <a:spcPts val="0"/>
              </a:spcBef>
              <a:spcAft>
                <a:spcPts val="0"/>
              </a:spcAft>
              <a:defRPr/>
            </a:pPr>
            <a:r>
              <a:rPr lang="ru-RU" kern="0" dirty="0">
                <a:solidFill>
                  <a:srgbClr val="F8F8F8"/>
                </a:solidFill>
                <a:cs typeface="Arial" charset="0"/>
              </a:rPr>
              <a:t>            Проводятся работа по     </a:t>
            </a:r>
          </a:p>
          <a:p>
            <a:pPr algn="ctr" eaLnBrk="0" fontAlgn="auto" hangingPunct="0">
              <a:spcBef>
                <a:spcPts val="0"/>
              </a:spcBef>
              <a:spcAft>
                <a:spcPts val="0"/>
              </a:spcAft>
              <a:defRPr/>
            </a:pPr>
            <a:r>
              <a:rPr lang="ru-RU" kern="0" dirty="0">
                <a:solidFill>
                  <a:srgbClr val="F8F8F8"/>
                </a:solidFill>
                <a:cs typeface="Arial" charset="0"/>
              </a:rPr>
              <a:t>      внедрению двух актуальных видов судебной экспертизы: </a:t>
            </a:r>
          </a:p>
          <a:p>
            <a:pPr algn="ctr" eaLnBrk="0" fontAlgn="auto" hangingPunct="0">
              <a:spcBef>
                <a:spcPts val="0"/>
              </a:spcBef>
              <a:spcAft>
                <a:spcPts val="0"/>
              </a:spcAft>
              <a:defRPr/>
            </a:pPr>
            <a:r>
              <a:rPr lang="ru-RU" kern="0" dirty="0">
                <a:solidFill>
                  <a:srgbClr val="F8F8F8"/>
                </a:solidFill>
                <a:cs typeface="Arial" charset="0"/>
              </a:rPr>
              <a:t>- судебная экологическая экспертиза;</a:t>
            </a:r>
          </a:p>
          <a:p>
            <a:pPr marL="285750" indent="-285750" algn="ctr" eaLnBrk="0" fontAlgn="auto" hangingPunct="0">
              <a:spcBef>
                <a:spcPts val="0"/>
              </a:spcBef>
              <a:spcAft>
                <a:spcPts val="0"/>
              </a:spcAft>
              <a:buFontTx/>
              <a:buChar char="-"/>
              <a:defRPr/>
            </a:pPr>
            <a:r>
              <a:rPr lang="ru-RU" kern="0" dirty="0">
                <a:solidFill>
                  <a:srgbClr val="F8F8F8"/>
                </a:solidFill>
                <a:cs typeface="Arial" charset="0"/>
              </a:rPr>
              <a:t>судебная экспертиза генно-модифицированных продуктов.</a:t>
            </a:r>
          </a:p>
          <a:p>
            <a:pPr algn="ctr" eaLnBrk="0" fontAlgn="auto" hangingPunct="0">
              <a:spcBef>
                <a:spcPts val="0"/>
              </a:spcBef>
              <a:spcAft>
                <a:spcPts val="0"/>
              </a:spcAft>
              <a:defRPr/>
            </a:pPr>
            <a:r>
              <a:rPr lang="ru-RU" kern="0" dirty="0">
                <a:solidFill>
                  <a:srgbClr val="F8F8F8"/>
                </a:solidFill>
                <a:cs typeface="Arial" charset="0"/>
              </a:rPr>
              <a:t>Заключено соглашение о подготовке 20 экспертов в  ФБУЗ Федеральный центр гигиены и эпидемиологии. (г. Москва).</a:t>
            </a:r>
          </a:p>
        </p:txBody>
      </p:sp>
      <p:grpSp>
        <p:nvGrpSpPr>
          <p:cNvPr id="2" name="Group 33"/>
          <p:cNvGrpSpPr>
            <a:grpSpLocks/>
          </p:cNvGrpSpPr>
          <p:nvPr/>
        </p:nvGrpSpPr>
        <p:grpSpPr bwMode="auto">
          <a:xfrm>
            <a:off x="4802188" y="2606675"/>
            <a:ext cx="1660525" cy="1612900"/>
            <a:chOff x="2457" y="2000"/>
            <a:chExt cx="901" cy="888"/>
          </a:xfrm>
        </p:grpSpPr>
        <p:pic>
          <p:nvPicPr>
            <p:cNvPr id="5132" name="Picture 34" descr="circuler_1"/>
            <p:cNvPicPr>
              <a:picLocks noChangeAspect="1" noChangeArrowheads="1"/>
            </p:cNvPicPr>
            <p:nvPr/>
          </p:nvPicPr>
          <p:blipFill>
            <a:blip r:embed="rId2"/>
            <a:srcRect/>
            <a:stretch>
              <a:fillRect/>
            </a:stretch>
          </p:blipFill>
          <p:spPr bwMode="gray">
            <a:xfrm>
              <a:off x="2457" y="2000"/>
              <a:ext cx="901" cy="886"/>
            </a:xfrm>
            <a:prstGeom prst="rect">
              <a:avLst/>
            </a:prstGeom>
            <a:noFill/>
            <a:ln w="9525">
              <a:noFill/>
              <a:miter lim="800000"/>
              <a:headEnd/>
              <a:tailEnd/>
            </a:ln>
          </p:spPr>
        </p:pic>
        <p:sp>
          <p:nvSpPr>
            <p:cNvPr id="35" name="Oval 35"/>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headEnd/>
              <a:tailEnd/>
            </a:ln>
            <a:effectLst/>
            <a:extLst>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36" name="Freeform 36"/>
            <p:cNvSpPr>
              <a:spLocks/>
            </p:cNvSpPr>
            <p:nvPr/>
          </p:nvSpPr>
          <p:spPr bwMode="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E2E1B7"/>
                </a:gs>
              </a:gsLst>
              <a:lin ang="5400000" scaled="1"/>
            </a:gradFill>
            <a:ln>
              <a:noFill/>
            </a:ln>
            <a:extLst>
              <a:ext uri="{91240B29-F687-4F45-9708-019B960494DF}"/>
            </a:extLst>
          </p:spPr>
          <p:txBody>
            <a:bodyPr/>
            <a:lstStyle/>
            <a:p>
              <a:pPr fontAlgn="auto">
                <a:spcBef>
                  <a:spcPts val="0"/>
                </a:spcBef>
                <a:spcAft>
                  <a:spcPts val="0"/>
                </a:spcAft>
                <a:defRPr/>
              </a:pPr>
              <a:endParaRPr lang="ru-RU" kern="0">
                <a:solidFill>
                  <a:sysClr val="windowText" lastClr="000000"/>
                </a:solidFill>
                <a:cs typeface="Arial" charset="0"/>
              </a:endParaRPr>
            </a:p>
          </p:txBody>
        </p:sp>
        <p:grpSp>
          <p:nvGrpSpPr>
            <p:cNvPr id="3" name="Group 37"/>
            <p:cNvGrpSpPr>
              <a:grpSpLocks/>
            </p:cNvGrpSpPr>
            <p:nvPr/>
          </p:nvGrpSpPr>
          <p:grpSpPr bwMode="auto">
            <a:xfrm rot="-1297425" flipH="1" flipV="1">
              <a:off x="2525" y="2693"/>
              <a:ext cx="781" cy="188"/>
              <a:chOff x="2532" y="1051"/>
              <a:chExt cx="893" cy="246"/>
            </a:xfrm>
          </p:grpSpPr>
          <p:grpSp>
            <p:nvGrpSpPr>
              <p:cNvPr id="5" name="Group 38"/>
              <p:cNvGrpSpPr>
                <a:grpSpLocks/>
              </p:cNvGrpSpPr>
              <p:nvPr/>
            </p:nvGrpSpPr>
            <p:grpSpPr bwMode="auto">
              <a:xfrm>
                <a:off x="2532" y="1051"/>
                <a:ext cx="743" cy="185"/>
                <a:chOff x="1565" y="2568"/>
                <a:chExt cx="1118" cy="279"/>
              </a:xfrm>
            </p:grpSpPr>
            <p:sp>
              <p:nvSpPr>
                <p:cNvPr id="44" name="AutoShape 39"/>
                <p:cNvSpPr>
                  <a:spLocks noChangeArrowheads="1"/>
                </p:cNvSpPr>
                <p:nvPr/>
              </p:nvSpPr>
              <p:spPr bwMode="gray">
                <a:xfrm rot="5263130">
                  <a:off x="1860" y="2279"/>
                  <a:ext cx="229"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45" name="AutoShape 40"/>
                <p:cNvSpPr>
                  <a:spLocks noChangeArrowheads="1"/>
                </p:cNvSpPr>
                <p:nvPr/>
              </p:nvSpPr>
              <p:spPr bwMode="gray">
                <a:xfrm rot="6078281">
                  <a:off x="1997" y="2277"/>
                  <a:ext cx="229"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46" name="AutoShape 41"/>
                <p:cNvSpPr>
                  <a:spLocks noChangeArrowheads="1"/>
                </p:cNvSpPr>
                <p:nvPr/>
              </p:nvSpPr>
              <p:spPr bwMode="gray">
                <a:xfrm rot="6373927">
                  <a:off x="2074" y="2302"/>
                  <a:ext cx="228"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47" name="AutoShape 42"/>
                <p:cNvSpPr>
                  <a:spLocks noChangeArrowheads="1"/>
                </p:cNvSpPr>
                <p:nvPr/>
              </p:nvSpPr>
              <p:spPr bwMode="gray">
                <a:xfrm rot="6906312">
                  <a:off x="2163" y="2328"/>
                  <a:ext cx="229"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grpSp>
          <p:grpSp>
            <p:nvGrpSpPr>
              <p:cNvPr id="7" name="Group 43"/>
              <p:cNvGrpSpPr>
                <a:grpSpLocks/>
              </p:cNvGrpSpPr>
              <p:nvPr/>
            </p:nvGrpSpPr>
            <p:grpSpPr bwMode="auto">
              <a:xfrm rot="1353540">
                <a:off x="2682" y="1111"/>
                <a:ext cx="743" cy="186"/>
                <a:chOff x="1565" y="2568"/>
                <a:chExt cx="1118" cy="279"/>
              </a:xfrm>
            </p:grpSpPr>
            <p:sp>
              <p:nvSpPr>
                <p:cNvPr id="40" name="AutoShape 44"/>
                <p:cNvSpPr>
                  <a:spLocks noChangeArrowheads="1"/>
                </p:cNvSpPr>
                <p:nvPr/>
              </p:nvSpPr>
              <p:spPr bwMode="gray">
                <a:xfrm rot="5263130">
                  <a:off x="1863" y="2280"/>
                  <a:ext cx="228"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41" name="AutoShape 45"/>
                <p:cNvSpPr>
                  <a:spLocks noChangeArrowheads="1"/>
                </p:cNvSpPr>
                <p:nvPr/>
              </p:nvSpPr>
              <p:spPr bwMode="gray">
                <a:xfrm rot="6078281">
                  <a:off x="1999" y="2277"/>
                  <a:ext cx="228"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42" name="AutoShape 46"/>
                <p:cNvSpPr>
                  <a:spLocks noChangeArrowheads="1"/>
                </p:cNvSpPr>
                <p:nvPr/>
              </p:nvSpPr>
              <p:spPr bwMode="gray">
                <a:xfrm rot="6373927">
                  <a:off x="2074" y="2300"/>
                  <a:ext cx="226" cy="820"/>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43" name="AutoShape 47"/>
                <p:cNvSpPr>
                  <a:spLocks noChangeArrowheads="1"/>
                </p:cNvSpPr>
                <p:nvPr/>
              </p:nvSpPr>
              <p:spPr bwMode="gray">
                <a:xfrm rot="6906312">
                  <a:off x="2164" y="2331"/>
                  <a:ext cx="228"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grpSp>
        </p:grpSp>
      </p:grpSp>
      <p:sp>
        <p:nvSpPr>
          <p:cNvPr id="48" name="Text Box 48"/>
          <p:cNvSpPr txBox="1">
            <a:spLocks noChangeArrowheads="1"/>
          </p:cNvSpPr>
          <p:nvPr/>
        </p:nvSpPr>
        <p:spPr bwMode="gray">
          <a:xfrm>
            <a:off x="4981575" y="3101975"/>
            <a:ext cx="1289050" cy="708025"/>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fontAlgn="auto" hangingPunct="0">
              <a:spcBef>
                <a:spcPts val="0"/>
              </a:spcBef>
              <a:spcAft>
                <a:spcPts val="0"/>
              </a:spcAft>
              <a:defRPr/>
            </a:pPr>
            <a:r>
              <a:rPr lang="ru-RU" sz="2000" b="1" kern="0" dirty="0">
                <a:solidFill>
                  <a:srgbClr val="080808"/>
                </a:solidFill>
                <a:cs typeface="Arial" charset="0"/>
              </a:rPr>
              <a:t>ЦСЭ МЮ РК</a:t>
            </a:r>
            <a:endParaRPr lang="en-US" sz="2000" b="1" kern="0" dirty="0">
              <a:solidFill>
                <a:srgbClr val="080808"/>
              </a:solidFill>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noChangeArrowheads="1"/>
          </p:cNvSpPr>
          <p:nvPr/>
        </p:nvSpPr>
        <p:spPr bwMode="gray">
          <a:xfrm rot="5400000">
            <a:off x="1140757" y="1811955"/>
            <a:ext cx="4286280" cy="3234090"/>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9" name="Text Box 6"/>
          <p:cNvSpPr txBox="1">
            <a:spLocks noChangeArrowheads="1"/>
          </p:cNvSpPr>
          <p:nvPr/>
        </p:nvSpPr>
        <p:spPr bwMode="gray">
          <a:xfrm>
            <a:off x="1595414" y="1571612"/>
            <a:ext cx="3214710" cy="353943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just" eaLnBrk="0" fontAlgn="auto" hangingPunct="0">
              <a:spcBef>
                <a:spcPts val="0"/>
              </a:spcBef>
              <a:spcAft>
                <a:spcPts val="0"/>
              </a:spcAft>
              <a:defRPr/>
            </a:pPr>
            <a:r>
              <a:rPr lang="ru-RU" sz="1600" kern="0" dirty="0">
                <a:cs typeface="Arial" charset="0"/>
              </a:rPr>
              <a:t>   Совместно с Министерством здравоохранения РК разработан проект постановления Правительства Республики Казахстан «Об утверждении отраслевой программы совершенствования судебно-экспертной деятельности в Республике Казахстан на 2013-2018 годы».</a:t>
            </a:r>
          </a:p>
          <a:p>
            <a:pPr algn="just" eaLnBrk="0" fontAlgn="auto" hangingPunct="0">
              <a:spcBef>
                <a:spcPts val="0"/>
              </a:spcBef>
              <a:spcAft>
                <a:spcPts val="0"/>
              </a:spcAft>
              <a:defRPr/>
            </a:pPr>
            <a:r>
              <a:rPr lang="ru-RU" sz="1600" kern="0" dirty="0">
                <a:cs typeface="Arial" charset="0"/>
              </a:rPr>
              <a:t>   Проект постановления в настоящее время направлен на согласование в заинтересованные государственные органы.</a:t>
            </a:r>
            <a:endParaRPr lang="en-US" sz="1600" kern="0" dirty="0">
              <a:cs typeface="Arial" charset="0"/>
            </a:endParaRPr>
          </a:p>
        </p:txBody>
      </p:sp>
      <p:pic>
        <p:nvPicPr>
          <p:cNvPr id="6157" name="Picture 11" descr="YG_circle001"/>
          <p:cNvPicPr>
            <a:picLocks noChangeAspect="1" noChangeArrowheads="1"/>
          </p:cNvPicPr>
          <p:nvPr/>
        </p:nvPicPr>
        <p:blipFill>
          <a:blip r:embed="rId2"/>
          <a:srcRect/>
          <a:stretch>
            <a:fillRect/>
          </a:stretch>
        </p:blipFill>
        <p:spPr bwMode="auto">
          <a:xfrm>
            <a:off x="5024438" y="2714620"/>
            <a:ext cx="1192213" cy="958850"/>
          </a:xfrm>
          <a:prstGeom prst="rect">
            <a:avLst/>
          </a:prstGeom>
          <a:noFill/>
          <a:ln w="9525">
            <a:noFill/>
            <a:miter lim="800000"/>
            <a:headEnd/>
            <a:tailEnd/>
          </a:ln>
        </p:spPr>
      </p:pic>
      <p:sp>
        <p:nvSpPr>
          <p:cNvPr id="11" name="Text Box 14"/>
          <p:cNvSpPr txBox="1">
            <a:spLocks noChangeArrowheads="1"/>
          </p:cNvSpPr>
          <p:nvPr/>
        </p:nvSpPr>
        <p:spPr bwMode="auto">
          <a:xfrm>
            <a:off x="5167314" y="3000372"/>
            <a:ext cx="914400" cy="350838"/>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fontAlgn="auto" hangingPunct="0">
              <a:lnSpc>
                <a:spcPct val="70000"/>
              </a:lnSpc>
              <a:spcBef>
                <a:spcPct val="50000"/>
              </a:spcBef>
              <a:spcAft>
                <a:spcPts val="0"/>
              </a:spcAft>
              <a:defRPr/>
            </a:pPr>
            <a:r>
              <a:rPr lang="ru-RU" sz="2400" b="1" kern="0" dirty="0">
                <a:solidFill>
                  <a:srgbClr val="D13F11"/>
                </a:solidFill>
                <a:cs typeface="Arial" charset="0"/>
              </a:rPr>
              <a:t>ЦСЭ</a:t>
            </a:r>
            <a:endParaRPr lang="en-US" sz="2400" b="1" kern="0" dirty="0">
              <a:solidFill>
                <a:srgbClr val="5F5F5F"/>
              </a:solidFill>
              <a:cs typeface="Arial" charset="0"/>
            </a:endParaRPr>
          </a:p>
        </p:txBody>
      </p:sp>
      <p:pic>
        <p:nvPicPr>
          <p:cNvPr id="6159" name="Picture 15" descr="O_chevron001"/>
          <p:cNvPicPr>
            <a:picLocks noChangeAspect="1" noChangeArrowheads="1"/>
          </p:cNvPicPr>
          <p:nvPr/>
        </p:nvPicPr>
        <p:blipFill>
          <a:blip r:embed="rId3"/>
          <a:srcRect/>
          <a:stretch>
            <a:fillRect/>
          </a:stretch>
        </p:blipFill>
        <p:spPr bwMode="auto">
          <a:xfrm rot="5561670">
            <a:off x="4795018" y="3033295"/>
            <a:ext cx="412750" cy="363537"/>
          </a:xfrm>
          <a:prstGeom prst="rect">
            <a:avLst/>
          </a:prstGeom>
          <a:noFill/>
          <a:ln w="9525">
            <a:noFill/>
            <a:miter lim="800000"/>
            <a:headEnd/>
            <a:tailEnd/>
          </a:ln>
        </p:spPr>
      </p:pic>
      <p:sp>
        <p:nvSpPr>
          <p:cNvPr id="13" name="AutoShape 7"/>
          <p:cNvSpPr>
            <a:spLocks noChangeArrowheads="1"/>
          </p:cNvSpPr>
          <p:nvPr/>
        </p:nvSpPr>
        <p:spPr bwMode="gray">
          <a:xfrm rot="5400000">
            <a:off x="5864498" y="1803124"/>
            <a:ext cx="4286280" cy="3251756"/>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dist="88900" dir="10800000">
              <a:srgbClr val="1C1C1C">
                <a:alpha val="50000"/>
              </a:srgbClr>
            </a:prstShdw>
          </a:effec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14" name="Text Box 8"/>
          <p:cNvSpPr txBox="1">
            <a:spLocks noChangeArrowheads="1"/>
          </p:cNvSpPr>
          <p:nvPr/>
        </p:nvSpPr>
        <p:spPr bwMode="gray">
          <a:xfrm>
            <a:off x="6453198" y="1428737"/>
            <a:ext cx="3143272" cy="3570208"/>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just" eaLnBrk="0" fontAlgn="auto" hangingPunct="0">
              <a:spcBef>
                <a:spcPts val="0"/>
              </a:spcBef>
              <a:spcAft>
                <a:spcPts val="0"/>
              </a:spcAft>
              <a:defRPr/>
            </a:pPr>
            <a:r>
              <a:rPr lang="ru-RU" b="1" kern="0" dirty="0">
                <a:cs typeface="Arial" charset="0"/>
              </a:rPr>
              <a:t>   </a:t>
            </a:r>
            <a:r>
              <a:rPr lang="ru-RU" sz="1600" kern="0" dirty="0">
                <a:cs typeface="Arial" charset="0"/>
              </a:rPr>
              <a:t>В марте 2012 года в  г. Стамбуле создана Евразийская академия судебной медицины и экспертизы. </a:t>
            </a:r>
          </a:p>
          <a:p>
            <a:pPr algn="just" eaLnBrk="0" fontAlgn="auto" hangingPunct="0">
              <a:spcBef>
                <a:spcPts val="0"/>
              </a:spcBef>
              <a:spcAft>
                <a:spcPts val="0"/>
              </a:spcAft>
              <a:defRPr/>
            </a:pPr>
            <a:r>
              <a:rPr lang="ru-RU" sz="1600" kern="0" dirty="0">
                <a:cs typeface="Arial" charset="0"/>
              </a:rPr>
              <a:t>   В г. Алматы 7-8 сентября 2012 года проведена международная научно-практическая конференция «Восток-Запад: партнерство в судебной экспертизе/Актуальные вопросы судебной экспертизы» с участием представителей </a:t>
            </a:r>
            <a:r>
              <a:rPr lang="ru-RU" sz="1600" kern="0" dirty="0" err="1">
                <a:cs typeface="Arial" charset="0"/>
              </a:rPr>
              <a:t>ЕврАзЭС</a:t>
            </a:r>
            <a:r>
              <a:rPr lang="ru-RU" sz="1600" kern="0" dirty="0">
                <a:cs typeface="Arial" charset="0"/>
              </a:rPr>
              <a:t> и Евразийской академии судебной медицины и    </a:t>
            </a:r>
            <a:r>
              <a:rPr lang="ru-RU" sz="1600" kern="0" dirty="0" smtClean="0">
                <a:cs typeface="Arial" charset="0"/>
              </a:rPr>
              <a:t>экспертизы</a:t>
            </a:r>
            <a:r>
              <a:rPr lang="ru-RU" sz="1600" kern="0" dirty="0">
                <a:cs typeface="Arial" charset="0"/>
              </a:rPr>
              <a:t>.</a:t>
            </a:r>
          </a:p>
        </p:txBody>
      </p:sp>
      <p:pic>
        <p:nvPicPr>
          <p:cNvPr id="17" name="Picture 15" descr="O_chevron001"/>
          <p:cNvPicPr>
            <a:picLocks noChangeAspect="1" noChangeArrowheads="1"/>
          </p:cNvPicPr>
          <p:nvPr/>
        </p:nvPicPr>
        <p:blipFill>
          <a:blip r:embed="rId3"/>
          <a:srcRect/>
          <a:stretch>
            <a:fillRect/>
          </a:stretch>
        </p:blipFill>
        <p:spPr bwMode="auto">
          <a:xfrm rot="16200000">
            <a:off x="6071402" y="3024978"/>
            <a:ext cx="412750" cy="36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5414" y="571480"/>
            <a:ext cx="8115300" cy="1343012"/>
          </a:xfrm>
        </p:spPr>
        <p:txBody>
          <a:bodyPr/>
          <a:lstStyle/>
          <a:p>
            <a:pPr algn="ctr"/>
            <a:r>
              <a:rPr lang="ru-RU" sz="1800" b="1" i="1" dirty="0" smtClean="0">
                <a:solidFill>
                  <a:schemeClr val="tx1"/>
                </a:solidFill>
              </a:rPr>
              <a:t>Состояние исполнения Плана законопроектных работ </a:t>
            </a:r>
            <a:br>
              <a:rPr lang="ru-RU" sz="1800" b="1" i="1" dirty="0" smtClean="0">
                <a:solidFill>
                  <a:schemeClr val="tx1"/>
                </a:solidFill>
              </a:rPr>
            </a:br>
            <a:r>
              <a:rPr lang="ru-RU" sz="1800" b="1" i="1" dirty="0" smtClean="0">
                <a:solidFill>
                  <a:schemeClr val="tx1"/>
                </a:solidFill>
              </a:rPr>
              <a:t>на 2012 год Министерством</a:t>
            </a:r>
            <a:endParaRPr lang="ru-RU" sz="1800" dirty="0"/>
          </a:p>
        </p:txBody>
      </p:sp>
      <p:sp>
        <p:nvSpPr>
          <p:cNvPr id="4" name="AutoShape 4"/>
          <p:cNvSpPr>
            <a:spLocks noChangeArrowheads="1"/>
          </p:cNvSpPr>
          <p:nvPr/>
        </p:nvSpPr>
        <p:spPr bwMode="gray">
          <a:xfrm>
            <a:off x="6164246" y="2500307"/>
            <a:ext cx="3075033" cy="2874962"/>
          </a:xfrm>
          <a:prstGeom prst="homePlate">
            <a:avLst>
              <a:gd name="adj" fmla="val 25462"/>
            </a:avLst>
          </a:prstGeom>
          <a:gradFill rotWithShape="1">
            <a:gsLst>
              <a:gs pos="0">
                <a:srgbClr val="C0C0C0">
                  <a:gamma/>
                  <a:tint val="14118"/>
                  <a:invGamma/>
                </a:srgbClr>
              </a:gs>
              <a:gs pos="100000">
                <a:srgbClr val="C0C0C0"/>
              </a:gs>
            </a:gsLst>
            <a:lin ang="27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ru-RU"/>
          </a:p>
        </p:txBody>
      </p:sp>
      <p:sp>
        <p:nvSpPr>
          <p:cNvPr id="5" name="AutoShape 5"/>
          <p:cNvSpPr>
            <a:spLocks noChangeArrowheads="1"/>
          </p:cNvSpPr>
          <p:nvPr/>
        </p:nvSpPr>
        <p:spPr bwMode="gray">
          <a:xfrm>
            <a:off x="4127484" y="2500307"/>
            <a:ext cx="3040094" cy="2876550"/>
          </a:xfrm>
          <a:prstGeom prst="homePlate">
            <a:avLst>
              <a:gd name="adj" fmla="val 27281"/>
            </a:avLst>
          </a:prstGeom>
          <a:gradFill rotWithShape="1">
            <a:gsLst>
              <a:gs pos="0">
                <a:schemeClr val="hlink">
                  <a:gamma/>
                  <a:tint val="0"/>
                  <a:invGamma/>
                </a:schemeClr>
              </a:gs>
              <a:gs pos="100000">
                <a:schemeClr val="hlink"/>
              </a:gs>
            </a:gsLst>
            <a:lin ang="18900000" scaled="1"/>
          </a:gradFill>
          <a:ln w="12700" algn="ctr">
            <a:noFill/>
            <a:prstDash val="dash"/>
            <a:miter lim="800000"/>
            <a:headEnd/>
            <a:tailEnd/>
          </a:ln>
          <a:effectLst>
            <a:outerShdw dist="71842" dir="2700000" algn="ctr" rotWithShape="0">
              <a:srgbClr val="808080">
                <a:alpha val="50000"/>
              </a:srgbClr>
            </a:outerShdw>
          </a:effectLst>
        </p:spPr>
        <p:txBody>
          <a:bodyPr wrap="none" anchor="ctr"/>
          <a:lstStyle/>
          <a:p>
            <a:endParaRPr lang="ru-RU"/>
          </a:p>
        </p:txBody>
      </p:sp>
      <p:sp>
        <p:nvSpPr>
          <p:cNvPr id="7" name="AutoShape 7"/>
          <p:cNvSpPr>
            <a:spLocks noChangeArrowheads="1"/>
          </p:cNvSpPr>
          <p:nvPr/>
        </p:nvSpPr>
        <p:spPr bwMode="ltGray">
          <a:xfrm>
            <a:off x="2166918" y="2500306"/>
            <a:ext cx="2900366" cy="2895600"/>
          </a:xfrm>
          <a:prstGeom prst="homePlate">
            <a:avLst>
              <a:gd name="adj" fmla="val 25000"/>
            </a:avLst>
          </a:prstGeom>
          <a:gradFill rotWithShape="1">
            <a:gsLst>
              <a:gs pos="0">
                <a:schemeClr val="accent1"/>
              </a:gs>
              <a:gs pos="100000">
                <a:schemeClr val="accent1">
                  <a:gamma/>
                  <a:shade val="69804"/>
                  <a:invGamma/>
                </a:schemeClr>
              </a:gs>
            </a:gsLst>
            <a:lin ang="2700000" scaled="1"/>
          </a:gradFill>
          <a:ln w="12700" algn="ctr">
            <a:noFill/>
            <a:prstDash val="dash"/>
            <a:miter lim="800000"/>
            <a:headEnd/>
            <a:tailEnd/>
          </a:ln>
          <a:effectLst>
            <a:outerShdw dist="56796" dir="3806097" algn="ctr" rotWithShape="0">
              <a:srgbClr val="808080">
                <a:alpha val="50000"/>
              </a:srgbClr>
            </a:outerShdw>
          </a:effectLst>
        </p:spPr>
        <p:txBody>
          <a:bodyPr wrap="none" anchor="ctr"/>
          <a:lstStyle/>
          <a:p>
            <a:endParaRPr lang="ru-RU"/>
          </a:p>
        </p:txBody>
      </p:sp>
      <p:sp>
        <p:nvSpPr>
          <p:cNvPr id="8" name="Rectangle 8"/>
          <p:cNvSpPr>
            <a:spLocks noChangeArrowheads="1"/>
          </p:cNvSpPr>
          <p:nvPr/>
        </p:nvSpPr>
        <p:spPr bwMode="black">
          <a:xfrm>
            <a:off x="2666984" y="3000372"/>
            <a:ext cx="2143140" cy="1477328"/>
          </a:xfrm>
          <a:prstGeom prst="rect">
            <a:avLst/>
          </a:prstGeom>
          <a:noFill/>
          <a:ln w="9525" algn="ctr">
            <a:noFill/>
            <a:miter lim="800000"/>
            <a:headEnd/>
            <a:tailEnd/>
          </a:ln>
          <a:effectLst/>
        </p:spPr>
        <p:txBody>
          <a:bodyPr wrap="square">
            <a:spAutoFit/>
          </a:bodyPr>
          <a:lstStyle/>
          <a:p>
            <a:pPr algn="ctr"/>
            <a:endParaRPr lang="ru-RU" b="1" dirty="0" smtClean="0"/>
          </a:p>
          <a:p>
            <a:pPr algn="ctr"/>
            <a:r>
              <a:rPr lang="ru-RU" b="1" dirty="0" smtClean="0"/>
              <a:t>Из 34 законопроектов,</a:t>
            </a:r>
          </a:p>
          <a:p>
            <a:pPr algn="ctr"/>
            <a:r>
              <a:rPr lang="ru-RU" b="1" dirty="0" smtClean="0"/>
              <a:t>предусмотренных Планом</a:t>
            </a:r>
            <a:r>
              <a:rPr lang="ru-RU" dirty="0" smtClean="0"/>
              <a:t> </a:t>
            </a:r>
            <a:endParaRPr lang="ru-RU" dirty="0"/>
          </a:p>
        </p:txBody>
      </p:sp>
      <p:sp>
        <p:nvSpPr>
          <p:cNvPr id="10" name="Rectangle 10"/>
          <p:cNvSpPr>
            <a:spLocks noChangeArrowheads="1"/>
          </p:cNvSpPr>
          <p:nvPr/>
        </p:nvSpPr>
        <p:spPr bwMode="auto">
          <a:xfrm>
            <a:off x="7096140" y="3357562"/>
            <a:ext cx="1857388" cy="1323439"/>
          </a:xfrm>
          <a:prstGeom prst="rect">
            <a:avLst/>
          </a:prstGeom>
          <a:noFill/>
          <a:ln w="9525" algn="ctr">
            <a:noFill/>
            <a:miter lim="800000"/>
            <a:headEnd/>
            <a:tailEnd/>
          </a:ln>
          <a:effectLst/>
        </p:spPr>
        <p:txBody>
          <a:bodyPr wrap="square">
            <a:spAutoFit/>
          </a:bodyPr>
          <a:lstStyle/>
          <a:p>
            <a:pPr algn="ctr"/>
            <a:r>
              <a:rPr lang="en-US" sz="1600" b="1" dirty="0" smtClean="0"/>
              <a:t>6</a:t>
            </a:r>
            <a:r>
              <a:rPr lang="ru-RU" sz="1600" b="1" dirty="0" smtClean="0"/>
              <a:t> законопроектов </a:t>
            </a:r>
          </a:p>
          <a:p>
            <a:pPr algn="ctr"/>
            <a:r>
              <a:rPr lang="ru-RU" sz="1600" b="1" dirty="0" smtClean="0"/>
              <a:t>внесены </a:t>
            </a:r>
          </a:p>
          <a:p>
            <a:pPr algn="ctr"/>
            <a:r>
              <a:rPr lang="ru-RU" sz="1600" b="1" dirty="0" smtClean="0"/>
              <a:t>в Правительство и</a:t>
            </a:r>
          </a:p>
          <a:p>
            <a:pPr algn="ctr"/>
            <a:r>
              <a:rPr lang="ru-RU" sz="1600" b="1" dirty="0" smtClean="0"/>
              <a:t>Парламент</a:t>
            </a:r>
            <a:endParaRPr lang="ru-RU" sz="1600" b="1" dirty="0"/>
          </a:p>
        </p:txBody>
      </p:sp>
      <p:sp>
        <p:nvSpPr>
          <p:cNvPr id="11" name="Rectangle 12"/>
          <p:cNvSpPr>
            <a:spLocks noChangeArrowheads="1"/>
          </p:cNvSpPr>
          <p:nvPr/>
        </p:nvSpPr>
        <p:spPr bwMode="auto">
          <a:xfrm>
            <a:off x="5029184" y="3381368"/>
            <a:ext cx="1924080" cy="1200329"/>
          </a:xfrm>
          <a:prstGeom prst="rect">
            <a:avLst/>
          </a:prstGeom>
          <a:noFill/>
          <a:ln w="9525" algn="ctr">
            <a:noFill/>
            <a:miter lim="800000"/>
            <a:headEnd/>
            <a:tailEnd/>
          </a:ln>
          <a:effectLst/>
        </p:spPr>
        <p:txBody>
          <a:bodyPr wrap="square">
            <a:spAutoFit/>
          </a:bodyPr>
          <a:lstStyle/>
          <a:p>
            <a:pPr algn="ctr"/>
            <a:r>
              <a:rPr lang="ru-RU" sz="1600" b="1" dirty="0" smtClean="0"/>
              <a:t>7 законопроектов </a:t>
            </a:r>
          </a:p>
          <a:p>
            <a:pPr algn="ctr"/>
            <a:r>
              <a:rPr lang="ru-RU" sz="1600" b="1" dirty="0" smtClean="0"/>
              <a:t>разработаны Минюстом, </a:t>
            </a:r>
          </a:p>
          <a:p>
            <a:pPr algn="ctr"/>
            <a:r>
              <a:rPr lang="ru-RU" sz="1600" b="1" dirty="0" smtClean="0"/>
              <a:t>из них:</a:t>
            </a:r>
            <a:r>
              <a:rPr lang="ru-RU" sz="2400" dirty="0" smtClean="0"/>
              <a:t> </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a:xfrm>
            <a:off x="1520296" y="333375"/>
            <a:ext cx="8220604" cy="503238"/>
          </a:xfrm>
        </p:spPr>
        <p:txBody>
          <a:bodyPr lIns="92075" tIns="46038" rIns="92075" bIns="46038">
            <a:normAutofit fontScale="90000"/>
          </a:bodyPr>
          <a:lstStyle/>
          <a:p>
            <a:pPr algn="ctr" eaLnBrk="1" hangingPunct="1">
              <a:defRPr/>
            </a:pPr>
            <a:r>
              <a:rPr lang="ru-RU" sz="1800" b="1" i="1" dirty="0">
                <a:solidFill>
                  <a:schemeClr val="tx1"/>
                </a:solidFill>
                <a:latin typeface="+mn-lt"/>
                <a:ea typeface="+mj-ea"/>
                <a:cs typeface="+mj-cs"/>
              </a:rPr>
              <a:t>Министерством юстиции разработано 7 законопроектов, </a:t>
            </a:r>
            <a:br>
              <a:rPr lang="ru-RU" sz="1800" b="1" i="1" dirty="0">
                <a:solidFill>
                  <a:schemeClr val="tx1"/>
                </a:solidFill>
                <a:latin typeface="+mn-lt"/>
                <a:ea typeface="+mj-ea"/>
                <a:cs typeface="+mj-cs"/>
              </a:rPr>
            </a:br>
            <a:r>
              <a:rPr lang="ru-RU" sz="1800" b="1" i="1" dirty="0">
                <a:solidFill>
                  <a:schemeClr val="tx1"/>
                </a:solidFill>
                <a:latin typeface="+mn-lt"/>
                <a:ea typeface="+mj-ea"/>
                <a:cs typeface="+mj-cs"/>
              </a:rPr>
              <a:t>из которых 6 внесены в Парламент и Правительство</a:t>
            </a:r>
            <a:r>
              <a:rPr lang="ru-RU" sz="1400" b="1" dirty="0">
                <a:solidFill>
                  <a:schemeClr val="tx1"/>
                </a:solidFill>
                <a:latin typeface="+mn-lt"/>
                <a:ea typeface="+mj-ea"/>
                <a:cs typeface="+mj-cs"/>
              </a:rPr>
              <a:t/>
            </a:r>
            <a:br>
              <a:rPr lang="ru-RU" sz="1400" b="1" dirty="0">
                <a:solidFill>
                  <a:schemeClr val="tx1"/>
                </a:solidFill>
                <a:latin typeface="+mn-lt"/>
                <a:ea typeface="+mj-ea"/>
                <a:cs typeface="+mj-cs"/>
              </a:rPr>
            </a:br>
            <a:endParaRPr lang="en-US" sz="1400" b="1" dirty="0">
              <a:solidFill>
                <a:srgbClr val="000000"/>
              </a:solidFill>
              <a:effectLst>
                <a:outerShdw blurRad="38100" dist="38100" dir="2700000" algn="tl">
                  <a:srgbClr val="C0C0C0"/>
                </a:outerShdw>
              </a:effectLst>
              <a:latin typeface="+mn-lt"/>
              <a:ea typeface="+mj-ea"/>
              <a:cs typeface="+mj-cs"/>
            </a:endParaRPr>
          </a:p>
        </p:txBody>
      </p:sp>
      <p:sp>
        <p:nvSpPr>
          <p:cNvPr id="302084" name="AutoShape 4"/>
          <p:cNvSpPr>
            <a:spLocks noChangeArrowheads="1"/>
          </p:cNvSpPr>
          <p:nvPr/>
        </p:nvSpPr>
        <p:spPr bwMode="gray">
          <a:xfrm>
            <a:off x="1523976" y="836614"/>
            <a:ext cx="8185968" cy="839787"/>
          </a:xfrm>
          <a:prstGeom prst="roundRect">
            <a:avLst>
              <a:gd name="adj" fmla="val 8096"/>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a:spcBef>
                <a:spcPts val="0"/>
              </a:spcBef>
              <a:buFontTx/>
              <a:buAutoNum type="arabicPeriod"/>
              <a:defRPr/>
            </a:pPr>
            <a:r>
              <a:rPr lang="ru-RU" sz="1400" b="1" i="1" dirty="0">
                <a:latin typeface="+mn-lt"/>
              </a:rPr>
              <a:t>по вопросам создания национальных превентивных </a:t>
            </a:r>
          </a:p>
          <a:p>
            <a:pPr>
              <a:spcBef>
                <a:spcPts val="0"/>
              </a:spcBef>
              <a:defRPr/>
            </a:pPr>
            <a:r>
              <a:rPr lang="ru-RU" sz="1400" b="1" i="1" dirty="0">
                <a:latin typeface="+mn-lt"/>
              </a:rPr>
              <a:t>механизмов, направленных на предупреждение пыток и других жестоких, </a:t>
            </a:r>
          </a:p>
          <a:p>
            <a:pPr>
              <a:spcBef>
                <a:spcPts val="0"/>
              </a:spcBef>
              <a:defRPr/>
            </a:pPr>
            <a:r>
              <a:rPr lang="ru-RU" sz="1400" b="1" i="1" dirty="0">
                <a:latin typeface="+mn-lt"/>
              </a:rPr>
              <a:t>бесчеловечных или унижающих достоинство видов обращения и наказания – </a:t>
            </a:r>
          </a:p>
          <a:p>
            <a:pPr>
              <a:spcBef>
                <a:spcPts val="0"/>
              </a:spcBef>
              <a:defRPr/>
            </a:pPr>
            <a:r>
              <a:rPr lang="ru-RU" sz="1400" b="1" i="1" dirty="0">
                <a:latin typeface="+mn-lt"/>
              </a:rPr>
              <a:t>					в Мажилисе Парламента</a:t>
            </a:r>
          </a:p>
        </p:txBody>
      </p:sp>
      <p:sp>
        <p:nvSpPr>
          <p:cNvPr id="302085" name="AutoShape 5"/>
          <p:cNvSpPr>
            <a:spLocks noChangeArrowheads="1"/>
          </p:cNvSpPr>
          <p:nvPr/>
        </p:nvSpPr>
        <p:spPr bwMode="gray">
          <a:xfrm>
            <a:off x="1520296" y="1916114"/>
            <a:ext cx="8189648" cy="504825"/>
          </a:xfrm>
          <a:prstGeom prst="roundRect">
            <a:avLst>
              <a:gd name="adj" fmla="val 16667"/>
            </a:avLst>
          </a:prstGeom>
          <a:gradFill rotWithShape="1">
            <a:gsLst>
              <a:gs pos="0">
                <a:srgbClr val="6D85E9">
                  <a:gamma/>
                  <a:shade val="46275"/>
                  <a:invGamma/>
                </a:srgbClr>
              </a:gs>
              <a:gs pos="50000">
                <a:srgbClr val="6D85E9"/>
              </a:gs>
              <a:gs pos="100000">
                <a:srgbClr val="6D85E9">
                  <a:gamma/>
                  <a:shade val="46275"/>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spcBef>
                <a:spcPts val="0"/>
              </a:spcBef>
              <a:defRPr/>
            </a:pPr>
            <a:r>
              <a:rPr lang="ru-RU" sz="1400" b="1" i="1" dirty="0">
                <a:latin typeface="+mn-lt"/>
              </a:rPr>
              <a:t>2.     о судебно-экспертной деятельности – </a:t>
            </a:r>
          </a:p>
          <a:p>
            <a:pPr>
              <a:spcBef>
                <a:spcPts val="0"/>
              </a:spcBef>
              <a:defRPr/>
            </a:pPr>
            <a:r>
              <a:rPr lang="ru-RU" sz="1400" b="1" i="1" dirty="0">
                <a:latin typeface="+mn-lt"/>
              </a:rPr>
              <a:t>					в Мажилисе Парламента</a:t>
            </a:r>
          </a:p>
        </p:txBody>
      </p:sp>
      <p:sp>
        <p:nvSpPr>
          <p:cNvPr id="302086" name="AutoShape 6"/>
          <p:cNvSpPr>
            <a:spLocks noChangeArrowheads="1"/>
          </p:cNvSpPr>
          <p:nvPr/>
        </p:nvSpPr>
        <p:spPr bwMode="gray">
          <a:xfrm>
            <a:off x="1520296" y="5876925"/>
            <a:ext cx="8189648" cy="865188"/>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spcBef>
                <a:spcPts val="0"/>
              </a:spcBef>
              <a:defRPr/>
            </a:pPr>
            <a:r>
              <a:rPr lang="ru-RU" sz="1400" b="1" i="1" dirty="0">
                <a:latin typeface="+mn-lt"/>
              </a:rPr>
              <a:t>7</a:t>
            </a:r>
            <a:r>
              <a:rPr lang="en-US" sz="1400" b="1" i="1" dirty="0">
                <a:effectLst>
                  <a:outerShdw blurRad="38100" dist="38100" dir="2700000" algn="tl">
                    <a:srgbClr val="000000"/>
                  </a:outerShdw>
                </a:effectLst>
                <a:latin typeface="+mn-lt"/>
              </a:rPr>
              <a:t>. </a:t>
            </a:r>
            <a:r>
              <a:rPr lang="ru-RU" sz="1400" b="1" i="1" dirty="0">
                <a:effectLst>
                  <a:outerShdw blurRad="38100" dist="38100" dir="2700000" algn="tl">
                    <a:srgbClr val="000000"/>
                  </a:outerShdw>
                </a:effectLst>
                <a:latin typeface="+mn-lt"/>
              </a:rPr>
              <a:t>    </a:t>
            </a:r>
            <a:r>
              <a:rPr lang="ru-RU" sz="1400" b="1" i="1" dirty="0">
                <a:latin typeface="+mn-lt"/>
              </a:rPr>
              <a:t>по вопросам исключения противоречий, пробелов, коллизий между нормами </a:t>
            </a:r>
          </a:p>
          <a:p>
            <a:pPr>
              <a:spcBef>
                <a:spcPts val="0"/>
              </a:spcBef>
              <a:defRPr/>
            </a:pPr>
            <a:r>
              <a:rPr lang="ru-RU" sz="1400" b="1" i="1" dirty="0">
                <a:latin typeface="+mn-lt"/>
              </a:rPr>
              <a:t>права различных законодательных актов и норм, способствующих совершению </a:t>
            </a:r>
          </a:p>
          <a:p>
            <a:pPr>
              <a:spcBef>
                <a:spcPts val="0"/>
              </a:spcBef>
              <a:defRPr/>
            </a:pPr>
            <a:r>
              <a:rPr lang="ru-RU" sz="1400" b="1" i="1" dirty="0">
                <a:latin typeface="+mn-lt"/>
              </a:rPr>
              <a:t>коррупционных правонарушений – </a:t>
            </a:r>
          </a:p>
          <a:p>
            <a:pPr>
              <a:spcBef>
                <a:spcPts val="0"/>
              </a:spcBef>
              <a:defRPr/>
            </a:pPr>
            <a:r>
              <a:rPr lang="ru-RU" sz="1400" b="1" i="1" dirty="0">
                <a:latin typeface="+mn-lt"/>
              </a:rPr>
              <a:t>					на согласовании с госорганами</a:t>
            </a:r>
          </a:p>
        </p:txBody>
      </p:sp>
      <p:sp>
        <p:nvSpPr>
          <p:cNvPr id="302087" name="AutoShape 7"/>
          <p:cNvSpPr>
            <a:spLocks noChangeArrowheads="1"/>
          </p:cNvSpPr>
          <p:nvPr/>
        </p:nvSpPr>
        <p:spPr bwMode="gray">
          <a:xfrm>
            <a:off x="1520296" y="3429000"/>
            <a:ext cx="8189648" cy="647700"/>
          </a:xfrm>
          <a:prstGeom prst="roundRect">
            <a:avLst>
              <a:gd name="adj" fmla="val 16667"/>
            </a:avLst>
          </a:prstGeom>
          <a:solidFill>
            <a:srgbClr val="00B0F0"/>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spcBef>
                <a:spcPts val="0"/>
              </a:spcBef>
              <a:defRPr/>
            </a:pPr>
            <a:r>
              <a:rPr lang="en-US" sz="1400" b="1" i="1" dirty="0">
                <a:latin typeface="+mn-lt"/>
              </a:rPr>
              <a:t>4. </a:t>
            </a:r>
            <a:r>
              <a:rPr lang="ru-RU" sz="1400" b="1" i="1" dirty="0">
                <a:latin typeface="+mn-lt"/>
              </a:rPr>
              <a:t>    по вопросам совершенствования системы предоставления </a:t>
            </a:r>
          </a:p>
          <a:p>
            <a:pPr>
              <a:spcBef>
                <a:spcPts val="0"/>
              </a:spcBef>
              <a:defRPr/>
            </a:pPr>
            <a:r>
              <a:rPr lang="ru-RU" sz="1400" b="1" i="1" dirty="0">
                <a:latin typeface="+mn-lt"/>
              </a:rPr>
              <a:t>гарантированной государством юридической помощи – </a:t>
            </a:r>
          </a:p>
          <a:p>
            <a:pPr>
              <a:spcBef>
                <a:spcPts val="0"/>
              </a:spcBef>
              <a:defRPr/>
            </a:pPr>
            <a:r>
              <a:rPr lang="ru-RU" sz="1400" b="1" i="1" dirty="0">
                <a:latin typeface="+mn-lt"/>
              </a:rPr>
              <a:t>					в Мажилисе Парламента</a:t>
            </a:r>
          </a:p>
        </p:txBody>
      </p:sp>
      <p:sp>
        <p:nvSpPr>
          <p:cNvPr id="302088" name="AutoShape 8"/>
          <p:cNvSpPr>
            <a:spLocks noChangeArrowheads="1"/>
          </p:cNvSpPr>
          <p:nvPr/>
        </p:nvSpPr>
        <p:spPr bwMode="gray">
          <a:xfrm>
            <a:off x="1522016" y="4365625"/>
            <a:ext cx="8191367" cy="431800"/>
          </a:xfrm>
          <a:prstGeom prst="roundRect">
            <a:avLst>
              <a:gd name="adj" fmla="val 16667"/>
            </a:avLst>
          </a:prstGeom>
          <a:solidFill>
            <a:srgbClr val="FFC000"/>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spcBef>
                <a:spcPts val="0"/>
              </a:spcBef>
              <a:defRPr/>
            </a:pPr>
            <a:r>
              <a:rPr lang="en-US" sz="1400" b="1" i="1" dirty="0">
                <a:latin typeface="Arial" pitchFamily="34" charset="0"/>
                <a:cs typeface="Arial" pitchFamily="34" charset="0"/>
              </a:rPr>
              <a:t>5</a:t>
            </a:r>
            <a:r>
              <a:rPr lang="en-US" sz="1400" b="1" i="1" dirty="0">
                <a:effectLst>
                  <a:outerShdw blurRad="38100" dist="38100" dir="2700000" algn="tl">
                    <a:srgbClr val="000000"/>
                  </a:outerShdw>
                </a:effectLst>
                <a:latin typeface="Arial" pitchFamily="34" charset="0"/>
                <a:cs typeface="Arial" pitchFamily="34" charset="0"/>
              </a:rPr>
              <a:t>. </a:t>
            </a:r>
            <a:r>
              <a:rPr lang="ru-RU" sz="1400" b="1" i="1" dirty="0">
                <a:effectLst>
                  <a:outerShdw blurRad="38100" dist="38100" dir="2700000" algn="tl">
                    <a:srgbClr val="000000"/>
                  </a:outerShdw>
                </a:effectLst>
                <a:latin typeface="Arial" pitchFamily="34" charset="0"/>
                <a:cs typeface="Arial" pitchFamily="34" charset="0"/>
              </a:rPr>
              <a:t>    </a:t>
            </a:r>
            <a:r>
              <a:rPr lang="ru-RU" sz="1400" b="1" i="1" dirty="0">
                <a:latin typeface="Arial" pitchFamily="34" charset="0"/>
                <a:cs typeface="Arial" pitchFamily="34" charset="0"/>
              </a:rPr>
              <a:t>по вопросам совершенствования ювенальной юстиции – </a:t>
            </a:r>
          </a:p>
          <a:p>
            <a:pPr>
              <a:spcBef>
                <a:spcPts val="0"/>
              </a:spcBef>
              <a:defRPr/>
            </a:pPr>
            <a:r>
              <a:rPr lang="ru-RU" sz="1400" b="1" i="1" dirty="0">
                <a:latin typeface="Arial" pitchFamily="34" charset="0"/>
                <a:cs typeface="Arial" pitchFamily="34" charset="0"/>
              </a:rPr>
              <a:t>					в Правительстве</a:t>
            </a:r>
          </a:p>
        </p:txBody>
      </p:sp>
      <p:sp>
        <p:nvSpPr>
          <p:cNvPr id="8" name="AutoShape 8"/>
          <p:cNvSpPr>
            <a:spLocks noChangeArrowheads="1"/>
          </p:cNvSpPr>
          <p:nvPr/>
        </p:nvSpPr>
        <p:spPr bwMode="gray">
          <a:xfrm>
            <a:off x="1520296" y="2636839"/>
            <a:ext cx="8189648" cy="504825"/>
          </a:xfrm>
          <a:prstGeom prst="roundRect">
            <a:avLst>
              <a:gd name="adj" fmla="val 16667"/>
            </a:avLst>
          </a:prstGeom>
          <a:solidFill>
            <a:schemeClr val="accent2">
              <a:lumMod val="60000"/>
              <a:lumOff val="40000"/>
            </a:schemeClr>
          </a:soli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spcBef>
                <a:spcPts val="0"/>
              </a:spcBef>
              <a:defRPr/>
            </a:pPr>
            <a:r>
              <a:rPr lang="en-US" sz="1400" b="1" i="1" dirty="0">
                <a:effectLst>
                  <a:outerShdw blurRad="38100" dist="38100" dir="2700000" algn="tl">
                    <a:srgbClr val="000000"/>
                  </a:outerShdw>
                </a:effectLst>
                <a:latin typeface="Arial" pitchFamily="34" charset="0"/>
                <a:cs typeface="Arial" pitchFamily="34" charset="0"/>
              </a:rPr>
              <a:t>3. </a:t>
            </a:r>
            <a:r>
              <a:rPr lang="ru-RU" sz="1400" b="1" i="1" dirty="0">
                <a:effectLst>
                  <a:outerShdw blurRad="38100" dist="38100" dir="2700000" algn="tl">
                    <a:srgbClr val="000000"/>
                  </a:outerShdw>
                </a:effectLst>
                <a:latin typeface="Arial" pitchFamily="34" charset="0"/>
                <a:cs typeface="Arial" pitchFamily="34" charset="0"/>
              </a:rPr>
              <a:t>    </a:t>
            </a:r>
            <a:r>
              <a:rPr lang="ru-RU" sz="1400" b="1" i="1" dirty="0">
                <a:latin typeface="Arial" pitchFamily="34" charset="0"/>
                <a:cs typeface="Arial" pitchFamily="34" charset="0"/>
              </a:rPr>
              <a:t>о гарантированной государством юридической помощи – </a:t>
            </a:r>
          </a:p>
          <a:p>
            <a:pPr>
              <a:spcBef>
                <a:spcPts val="0"/>
              </a:spcBef>
              <a:defRPr/>
            </a:pPr>
            <a:r>
              <a:rPr lang="ru-RU" sz="1400" b="1" i="1" dirty="0">
                <a:latin typeface="Arial" pitchFamily="34" charset="0"/>
                <a:cs typeface="Arial" pitchFamily="34" charset="0"/>
              </a:rPr>
              <a:t>					в Мажилисе Парламента</a:t>
            </a:r>
          </a:p>
        </p:txBody>
      </p:sp>
      <p:sp>
        <p:nvSpPr>
          <p:cNvPr id="10" name="AutoShape 7"/>
          <p:cNvSpPr>
            <a:spLocks noChangeArrowheads="1"/>
          </p:cNvSpPr>
          <p:nvPr/>
        </p:nvSpPr>
        <p:spPr bwMode="gray">
          <a:xfrm>
            <a:off x="1520296" y="5013325"/>
            <a:ext cx="8189648" cy="630238"/>
          </a:xfrm>
          <a:prstGeom prst="roundRect">
            <a:avLst>
              <a:gd name="adj" fmla="val 1666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ru-RU" sz="1400" b="1" i="1" dirty="0">
                <a:latin typeface="Arial" pitchFamily="34" charset="0"/>
                <a:cs typeface="Arial" pitchFamily="34" charset="0"/>
              </a:rPr>
              <a:t>6</a:t>
            </a:r>
            <a:r>
              <a:rPr lang="en-US" sz="1400" b="1" i="1" dirty="0">
                <a:effectLst>
                  <a:outerShdw blurRad="38100" dist="38100" dir="2700000" algn="tl">
                    <a:srgbClr val="FFFFFF"/>
                  </a:outerShdw>
                </a:effectLst>
                <a:latin typeface="Arial" pitchFamily="34" charset="0"/>
                <a:cs typeface="Arial" pitchFamily="34" charset="0"/>
              </a:rPr>
              <a:t>. </a:t>
            </a:r>
            <a:r>
              <a:rPr lang="ru-RU" sz="1400" b="1" i="1" dirty="0">
                <a:effectLst>
                  <a:outerShdw blurRad="38100" dist="38100" dir="2700000" algn="tl">
                    <a:srgbClr val="FFFFFF"/>
                  </a:outerShdw>
                </a:effectLst>
                <a:latin typeface="Arial" pitchFamily="34" charset="0"/>
                <a:cs typeface="Arial" pitchFamily="34" charset="0"/>
              </a:rPr>
              <a:t>    </a:t>
            </a:r>
            <a:r>
              <a:rPr lang="ru-RU" sz="1400" b="1" i="1" dirty="0">
                <a:latin typeface="Arial" pitchFamily="34" charset="0"/>
                <a:cs typeface="Arial" pitchFamily="34" charset="0"/>
              </a:rPr>
              <a:t>по вопросам совершенствования исполнительного производства –  </a:t>
            </a:r>
          </a:p>
          <a:p>
            <a:r>
              <a:rPr lang="ru-RU" sz="1400" b="1" i="1" dirty="0">
                <a:latin typeface="Arial" pitchFamily="34" charset="0"/>
                <a:cs typeface="Arial" pitchFamily="34" charset="0"/>
              </a:rPr>
              <a:t>				                 в Правительстве</a:t>
            </a:r>
          </a:p>
          <a:p>
            <a:r>
              <a:rPr lang="ru-RU" sz="1400" b="1" i="1" dirty="0">
                <a:cs typeface="Arial"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idx="4294967295"/>
          </p:nvPr>
        </p:nvSpPr>
        <p:spPr>
          <a:xfrm>
            <a:off x="2667397" y="142875"/>
            <a:ext cx="6162013" cy="1357313"/>
          </a:xfrm>
        </p:spPr>
        <p:txBody>
          <a:bodyPr lIns="92075" tIns="46038" rIns="92075" bIns="46038">
            <a:normAutofit fontScale="90000"/>
          </a:bodyPr>
          <a:lstStyle/>
          <a:p>
            <a:pPr algn="ctr" eaLnBrk="1" hangingPunct="1">
              <a:defRPr/>
            </a:pPr>
            <a:r>
              <a:rPr lang="ru-RU" sz="1800" b="1" i="1" u="sng" dirty="0">
                <a:solidFill>
                  <a:schemeClr val="tx1"/>
                </a:solidFill>
                <a:latin typeface="+mn-lt"/>
                <a:ea typeface="+mj-ea"/>
                <a:cs typeface="+mj-cs"/>
              </a:rPr>
              <a:t>Вне плана </a:t>
            </a:r>
            <a:r>
              <a:rPr lang="ru-RU" sz="1800" b="1" i="1" dirty="0">
                <a:solidFill>
                  <a:schemeClr val="tx1"/>
                </a:solidFill>
                <a:latin typeface="+mn-lt"/>
                <a:ea typeface="+mj-ea"/>
                <a:cs typeface="+mj-cs"/>
              </a:rPr>
              <a:t>в целях исполнения поручений Главы государства и реализации </a:t>
            </a:r>
            <a:r>
              <a:rPr lang="ru-RU" sz="1800" b="1" i="1" dirty="0">
                <a:solidFill>
                  <a:srgbClr val="002060"/>
                </a:solidFill>
                <a:latin typeface="+mn-lt"/>
                <a:ea typeface="+mj-ea"/>
                <a:cs typeface="Arial" pitchFamily="34" charset="0"/>
              </a:rPr>
              <a:t>Послания Главы государства народу Казахстана «Социально-экономическая модернизация – главный вектор развития Казахстана» разработаны следующие законопроекты</a:t>
            </a:r>
            <a:r>
              <a:rPr lang="ru-RU" sz="1400" b="1" dirty="0">
                <a:solidFill>
                  <a:schemeClr val="tx1"/>
                </a:solidFill>
                <a:latin typeface="+mn-lt"/>
                <a:ea typeface="+mj-ea"/>
                <a:cs typeface="+mj-cs"/>
              </a:rPr>
              <a:t/>
            </a:r>
            <a:br>
              <a:rPr lang="ru-RU" sz="1400" b="1" dirty="0">
                <a:solidFill>
                  <a:schemeClr val="tx1"/>
                </a:solidFill>
                <a:latin typeface="+mn-lt"/>
                <a:ea typeface="+mj-ea"/>
                <a:cs typeface="+mj-cs"/>
              </a:rPr>
            </a:br>
            <a:endParaRPr lang="en-US" sz="1400" b="1" dirty="0">
              <a:solidFill>
                <a:srgbClr val="000000"/>
              </a:solidFill>
              <a:effectLst>
                <a:outerShdw blurRad="38100" dist="38100" dir="2700000" algn="tl">
                  <a:srgbClr val="C0C0C0"/>
                </a:outerShdw>
              </a:effectLst>
              <a:latin typeface="+mn-lt"/>
              <a:ea typeface="+mj-ea"/>
              <a:cs typeface="+mj-cs"/>
            </a:endParaRPr>
          </a:p>
        </p:txBody>
      </p:sp>
      <p:sp>
        <p:nvSpPr>
          <p:cNvPr id="302084" name="AutoShape 4"/>
          <p:cNvSpPr>
            <a:spLocks noChangeArrowheads="1"/>
          </p:cNvSpPr>
          <p:nvPr/>
        </p:nvSpPr>
        <p:spPr bwMode="gray">
          <a:xfrm>
            <a:off x="1738290" y="1500174"/>
            <a:ext cx="7616957" cy="936625"/>
          </a:xfrm>
          <a:prstGeom prst="roundRect">
            <a:avLst>
              <a:gd name="adj" fmla="val 14626"/>
            </a:avLst>
          </a:prstGeom>
          <a:gradFill rotWithShape="1">
            <a:gsLst>
              <a:gs pos="0">
                <a:srgbClr val="65A9ED">
                  <a:gamma/>
                  <a:shade val="68627"/>
                  <a:invGamma/>
                </a:srgbClr>
              </a:gs>
              <a:gs pos="50000">
                <a:srgbClr val="65A9ED"/>
              </a:gs>
              <a:gs pos="100000">
                <a:srgbClr val="65A9ED">
                  <a:gamma/>
                  <a:shade val="68627"/>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marL="457200" indent="-457200">
              <a:buFontTx/>
              <a:buAutoNum type="arabicPeriod"/>
            </a:pPr>
            <a:r>
              <a:rPr lang="ru-RU" sz="1400" b="1" i="1" dirty="0">
                <a:cs typeface="Arial" charset="0"/>
              </a:rPr>
              <a:t>по вопросам совершенствования деятельности </a:t>
            </a:r>
          </a:p>
          <a:p>
            <a:pPr marL="457200" indent="-457200"/>
            <a:r>
              <a:rPr lang="ru-RU" sz="1400" b="1" i="1" dirty="0">
                <a:cs typeface="Arial" charset="0"/>
              </a:rPr>
              <a:t>арбитражных и третейских судов – </a:t>
            </a:r>
          </a:p>
          <a:p>
            <a:pPr marL="457200" indent="-457200"/>
            <a:r>
              <a:rPr lang="ru-RU" sz="1400" b="1" i="1" dirty="0">
                <a:cs typeface="Arial" charset="0"/>
              </a:rPr>
              <a:t>				</a:t>
            </a:r>
            <a:r>
              <a:rPr lang="en-US" sz="1400" b="1" i="1" dirty="0">
                <a:cs typeface="Arial" charset="0"/>
              </a:rPr>
              <a:t>                       </a:t>
            </a:r>
            <a:r>
              <a:rPr lang="ru-RU" sz="1400" b="1" i="1" dirty="0">
                <a:cs typeface="Arial" charset="0"/>
              </a:rPr>
              <a:t>в Мажилисе Парламента</a:t>
            </a:r>
          </a:p>
        </p:txBody>
      </p:sp>
      <p:sp>
        <p:nvSpPr>
          <p:cNvPr id="302085" name="AutoShape 5"/>
          <p:cNvSpPr>
            <a:spLocks noChangeArrowheads="1"/>
          </p:cNvSpPr>
          <p:nvPr/>
        </p:nvSpPr>
        <p:spPr bwMode="gray">
          <a:xfrm>
            <a:off x="1738290" y="2714620"/>
            <a:ext cx="7643866" cy="865188"/>
          </a:xfrm>
          <a:prstGeom prst="roundRect">
            <a:avLst>
              <a:gd name="adj" fmla="val 12599"/>
            </a:avLst>
          </a:prstGeom>
          <a:gradFill rotWithShape="1">
            <a:gsLst>
              <a:gs pos="0">
                <a:srgbClr val="6D85E9">
                  <a:gamma/>
                  <a:shade val="46275"/>
                  <a:invGamma/>
                </a:srgbClr>
              </a:gs>
              <a:gs pos="50000">
                <a:srgbClr val="6D85E9"/>
              </a:gs>
              <a:gs pos="100000">
                <a:srgbClr val="6D85E9">
                  <a:gamma/>
                  <a:shade val="46275"/>
                  <a:invGamma/>
                </a:srgbClr>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spcBef>
                <a:spcPts val="0"/>
              </a:spcBef>
              <a:defRPr/>
            </a:pPr>
            <a:r>
              <a:rPr lang="ru-RU" sz="1400" b="1" i="1" dirty="0">
                <a:latin typeface="+mj-lt"/>
              </a:rPr>
              <a:t>2.        по вопросам дальнейшей декриминализации отдельных </a:t>
            </a:r>
          </a:p>
          <a:p>
            <a:pPr>
              <a:spcBef>
                <a:spcPts val="0"/>
              </a:spcBef>
              <a:defRPr/>
            </a:pPr>
            <a:r>
              <a:rPr lang="ru-RU" sz="1400" b="1" i="1" dirty="0">
                <a:latin typeface="+mj-lt"/>
              </a:rPr>
              <a:t>финансово-экономических преступлений – </a:t>
            </a:r>
          </a:p>
          <a:p>
            <a:pPr>
              <a:spcBef>
                <a:spcPts val="0"/>
              </a:spcBef>
              <a:defRPr/>
            </a:pPr>
            <a:r>
              <a:rPr lang="ru-RU" sz="1400" b="1" i="1" dirty="0">
                <a:latin typeface="+mj-lt"/>
              </a:rPr>
              <a:t>				    в Мажилисе Парламента</a:t>
            </a:r>
          </a:p>
        </p:txBody>
      </p:sp>
      <p:sp>
        <p:nvSpPr>
          <p:cNvPr id="302086" name="AutoShape 6"/>
          <p:cNvSpPr>
            <a:spLocks noChangeArrowheads="1"/>
          </p:cNvSpPr>
          <p:nvPr/>
        </p:nvSpPr>
        <p:spPr bwMode="gray">
          <a:xfrm>
            <a:off x="1738290" y="3786190"/>
            <a:ext cx="7643866" cy="935037"/>
          </a:xfrm>
          <a:prstGeom prst="roundRect">
            <a:avLst>
              <a:gd name="adj" fmla="val 19601"/>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r>
              <a:rPr lang="ru-RU" sz="1400" b="1" i="1" dirty="0">
                <a:effectLst>
                  <a:outerShdw blurRad="38100" dist="38100" dir="2700000" algn="tl">
                    <a:srgbClr val="FFFFFF"/>
                  </a:outerShdw>
                </a:effectLst>
                <a:cs typeface="Arial" charset="0"/>
              </a:rPr>
              <a:t>3</a:t>
            </a:r>
            <a:r>
              <a:rPr lang="en-US" sz="1400" b="1" i="1" dirty="0" smtClean="0">
                <a:effectLst>
                  <a:outerShdw blurRad="38100" dist="38100" dir="2700000" algn="tl">
                    <a:srgbClr val="FFFFFF"/>
                  </a:outerShdw>
                </a:effectLst>
                <a:cs typeface="Arial" charset="0"/>
              </a:rPr>
              <a:t>.</a:t>
            </a:r>
            <a:r>
              <a:rPr lang="ru-RU" sz="1400" b="1" i="1" dirty="0" smtClean="0">
                <a:effectLst>
                  <a:outerShdw blurRad="38100" dist="38100" dir="2700000" algn="tl">
                    <a:srgbClr val="FFFFFF"/>
                  </a:outerShdw>
                </a:effectLst>
                <a:cs typeface="Arial" charset="0"/>
              </a:rPr>
              <a:t> и 4.</a:t>
            </a:r>
            <a:r>
              <a:rPr lang="en-US" sz="1400" b="1" i="1" dirty="0" smtClean="0">
                <a:effectLst>
                  <a:outerShdw blurRad="38100" dist="38100" dir="2700000" algn="tl">
                    <a:srgbClr val="FFFFFF"/>
                  </a:outerShdw>
                </a:effectLst>
                <a:cs typeface="Arial" charset="0"/>
              </a:rPr>
              <a:t> </a:t>
            </a:r>
            <a:r>
              <a:rPr lang="ru-RU" sz="1400" b="1" i="1" dirty="0" smtClean="0">
                <a:effectLst>
                  <a:outerShdw blurRad="38100" dist="38100" dir="2700000" algn="tl">
                    <a:srgbClr val="FFFFFF"/>
                  </a:outerShdw>
                </a:effectLst>
                <a:cs typeface="Arial" charset="0"/>
              </a:rPr>
              <a:t>   </a:t>
            </a:r>
            <a:r>
              <a:rPr lang="ru-RU" sz="1400" b="1" i="1" dirty="0">
                <a:cs typeface="Arial" charset="0"/>
              </a:rPr>
              <a:t>о частной детективной </a:t>
            </a:r>
            <a:r>
              <a:rPr lang="ru-RU" sz="1400" b="1" i="1" dirty="0" smtClean="0">
                <a:cs typeface="Arial" charset="0"/>
              </a:rPr>
              <a:t>деятельности и по вопросам  частной детективной</a:t>
            </a:r>
          </a:p>
          <a:p>
            <a:r>
              <a:rPr lang="ru-RU" sz="1400" b="1" i="1" dirty="0" smtClean="0"/>
              <a:t>деятельности – </a:t>
            </a:r>
            <a:endParaRPr lang="ru-RU" sz="1400" b="1" i="1" dirty="0">
              <a:cs typeface="Arial" charset="0"/>
            </a:endParaRPr>
          </a:p>
          <a:p>
            <a:r>
              <a:rPr lang="ru-RU" sz="1400" b="1" i="1" dirty="0">
                <a:cs typeface="Arial" charset="0"/>
              </a:rPr>
              <a:t>			                        </a:t>
            </a:r>
            <a:r>
              <a:rPr lang="ru-RU" sz="1400" b="1" i="1" dirty="0" smtClean="0">
                <a:cs typeface="Arial" charset="0"/>
              </a:rPr>
              <a:t> </a:t>
            </a:r>
            <a:r>
              <a:rPr lang="ru-RU" sz="1400" b="1" i="1" dirty="0">
                <a:cs typeface="Arial" charset="0"/>
              </a:rPr>
              <a:t>в Правительстве</a:t>
            </a:r>
          </a:p>
        </p:txBody>
      </p:sp>
      <p:sp>
        <p:nvSpPr>
          <p:cNvPr id="6" name="AutoShape 7"/>
          <p:cNvSpPr>
            <a:spLocks noChangeArrowheads="1"/>
          </p:cNvSpPr>
          <p:nvPr/>
        </p:nvSpPr>
        <p:spPr bwMode="gray">
          <a:xfrm>
            <a:off x="1809728" y="5000637"/>
            <a:ext cx="7572428" cy="928693"/>
          </a:xfrm>
          <a:prstGeom prst="roundRect">
            <a:avLst>
              <a:gd name="adj" fmla="val 1666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endParaRPr lang="ru-RU" sz="1400" b="1" i="1" dirty="0" smtClean="0"/>
          </a:p>
          <a:p>
            <a:r>
              <a:rPr lang="ru-RU" sz="1400" b="1" i="1" dirty="0" smtClean="0"/>
              <a:t>5</a:t>
            </a:r>
            <a:r>
              <a:rPr lang="en-US" sz="1400" b="1" i="1" dirty="0" smtClean="0">
                <a:cs typeface="Arial" charset="0"/>
              </a:rPr>
              <a:t>. </a:t>
            </a:r>
            <a:r>
              <a:rPr lang="ru-RU" sz="1400" b="1" i="1" dirty="0" smtClean="0">
                <a:cs typeface="Arial" charset="0"/>
              </a:rPr>
              <a:t>        по </a:t>
            </a:r>
            <a:r>
              <a:rPr lang="ru-RU" sz="1400" b="1" i="1" dirty="0">
                <a:cs typeface="Arial" charset="0"/>
              </a:rPr>
              <a:t>вопросам применения полиграфа </a:t>
            </a:r>
            <a:r>
              <a:rPr lang="ru-RU" sz="1400" b="1" i="1" dirty="0" smtClean="0">
                <a:cs typeface="Arial" charset="0"/>
              </a:rPr>
              <a:t>в </a:t>
            </a:r>
            <a:r>
              <a:rPr lang="ru-RU" sz="1400" b="1" i="1" dirty="0">
                <a:cs typeface="Arial" charset="0"/>
              </a:rPr>
              <a:t>правоохранительных органах –  </a:t>
            </a:r>
          </a:p>
          <a:p>
            <a:r>
              <a:rPr lang="ru-RU" sz="1400" b="1" i="1" dirty="0">
                <a:cs typeface="Arial" charset="0"/>
              </a:rPr>
              <a:t>			                                </a:t>
            </a:r>
            <a:r>
              <a:rPr lang="ru-RU" sz="1400" b="1" i="1" dirty="0" smtClean="0">
                <a:cs typeface="Arial" charset="0"/>
              </a:rPr>
              <a:t>      </a:t>
            </a:r>
          </a:p>
          <a:p>
            <a:r>
              <a:rPr lang="ru-RU" sz="1400" b="1" i="1" dirty="0" smtClean="0"/>
              <a:t>			                        </a:t>
            </a:r>
            <a:r>
              <a:rPr lang="ru-RU" sz="1400" b="1" i="1" dirty="0" smtClean="0">
                <a:cs typeface="Arial" charset="0"/>
              </a:rPr>
              <a:t>в Правительстве</a:t>
            </a:r>
          </a:p>
          <a:p>
            <a:r>
              <a:rPr lang="ru-RU" sz="1400" b="1" i="1" dirty="0">
                <a:cs typeface="Arial"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ltGray">
          <a:xfrm>
            <a:off x="1830388" y="500043"/>
            <a:ext cx="3652837" cy="2646382"/>
          </a:xfrm>
          <a:prstGeom prst="rect">
            <a:avLst/>
          </a:prstGeom>
          <a:solidFill>
            <a:schemeClr val="accent2">
              <a:lumMod val="20000"/>
              <a:lumOff val="80000"/>
            </a:schemeClr>
          </a:solidFill>
          <a:ln>
            <a:noFill/>
          </a:ln>
          <a:effectLst/>
          <a:scene3d>
            <a:camera prst="legacyPerspectiveBottomRight"/>
            <a:lightRig rig="legacyFlat3" dir="b"/>
          </a:scene3d>
          <a:sp3d extrusionH="430200" prstMaterial="legacyMatte">
            <a:bevelT w="13500" h="13500" prst="angle"/>
            <a:bevelB w="13500" h="13500" prst="angle"/>
            <a:extrusionClr>
              <a:srgbClr val="8F038F"/>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6" name="Rectangle 5"/>
          <p:cNvSpPr>
            <a:spLocks noChangeArrowheads="1"/>
          </p:cNvSpPr>
          <p:nvPr/>
        </p:nvSpPr>
        <p:spPr bwMode="gray">
          <a:xfrm>
            <a:off x="5865813" y="500043"/>
            <a:ext cx="3786187" cy="2641620"/>
          </a:xfrm>
          <a:prstGeom prst="rect">
            <a:avLst/>
          </a:prstGeom>
          <a:gradFill rotWithShape="1">
            <a:gsLst>
              <a:gs pos="0">
                <a:srgbClr val="5BBE4E"/>
              </a:gs>
              <a:gs pos="100000">
                <a:srgbClr val="5BBE4E">
                  <a:gamma/>
                  <a:shade val="46275"/>
                  <a:invGamma/>
                </a:srgbClr>
              </a:gs>
            </a:gsLst>
            <a:lin ang="5400000" scaled="1"/>
          </a:gradFill>
          <a:ln>
            <a:noFill/>
          </a:ln>
          <a:effectLst/>
          <a:scene3d>
            <a:camera prst="legacyPerspectiveBottomLeft"/>
            <a:lightRig rig="legacyFlat3" dir="b"/>
          </a:scene3d>
          <a:sp3d extrusionH="430200" prstMaterial="legacyMatte">
            <a:bevelT w="13500" h="13500" prst="angle"/>
            <a:bevelB w="13500" h="13500" prst="angle"/>
            <a:extrusionClr>
              <a:srgbClr val="5BBE4E"/>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7" name="Rectangle 7"/>
          <p:cNvSpPr>
            <a:spLocks noChangeArrowheads="1"/>
          </p:cNvSpPr>
          <p:nvPr/>
        </p:nvSpPr>
        <p:spPr bwMode="gray">
          <a:xfrm>
            <a:off x="1828800" y="3578225"/>
            <a:ext cx="3652838" cy="2636857"/>
          </a:xfrm>
          <a:prstGeom prst="rect">
            <a:avLst/>
          </a:prstGeom>
          <a:gradFill rotWithShape="1">
            <a:gsLst>
              <a:gs pos="0">
                <a:srgbClr val="4AB1E4">
                  <a:gamma/>
                  <a:shade val="46275"/>
                  <a:invGamma/>
                </a:srgbClr>
              </a:gs>
              <a:gs pos="100000">
                <a:srgbClr val="4AB1E4"/>
              </a:gs>
            </a:gsLst>
            <a:lin ang="5400000" scaled="1"/>
          </a:gradFill>
          <a:ln>
            <a:noFill/>
          </a:ln>
          <a:effectLst/>
          <a:scene3d>
            <a:camera prst="legacyPerspectiveTopRight"/>
            <a:lightRig rig="legacyFlat3" dir="b"/>
          </a:scene3d>
          <a:sp3d extrusionH="430200" prstMaterial="legacyMatte">
            <a:bevelT w="13500" h="13500" prst="angle"/>
            <a:bevelB w="13500" h="13500" prst="angle"/>
            <a:extrusionClr>
              <a:srgbClr val="4AB1E4"/>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8" name="Rectangle 9"/>
          <p:cNvSpPr>
            <a:spLocks noChangeArrowheads="1"/>
          </p:cNvSpPr>
          <p:nvPr/>
        </p:nvSpPr>
        <p:spPr bwMode="gray">
          <a:xfrm>
            <a:off x="5870575" y="3579813"/>
            <a:ext cx="3790950" cy="2635269"/>
          </a:xfrm>
          <a:prstGeom prst="rect">
            <a:avLst/>
          </a:prstGeom>
          <a:gradFill rotWithShape="1">
            <a:gsLst>
              <a:gs pos="0">
                <a:srgbClr val="F77A1D">
                  <a:gamma/>
                  <a:shade val="46275"/>
                  <a:invGamma/>
                </a:srgbClr>
              </a:gs>
              <a:gs pos="100000">
                <a:srgbClr val="F77A1D"/>
              </a:gs>
            </a:gsLst>
            <a:lin ang="5400000" scaled="1"/>
          </a:gradFill>
          <a:ln>
            <a:noFill/>
          </a:ln>
          <a:effectLst/>
          <a:scene3d>
            <a:camera prst="legacyPerspectiveTopLeft"/>
            <a:lightRig rig="legacyFlat3" dir="b"/>
          </a:scene3d>
          <a:sp3d extrusionH="430200" prstMaterial="legacyMatte">
            <a:bevelT w="13500" h="13500" prst="angle"/>
            <a:bevelB w="13500" h="13500" prst="angle"/>
            <a:extrusionClr>
              <a:srgbClr val="F77A1D"/>
            </a:extrusionClr>
          </a:sp3d>
          <a:extLst>
            <a:ext uri="{91240B29-F687-4F45-9708-019B960494DF}"/>
            <a:ext uri="{AF507438-7753-43E0-B8FC-AC1667EBCBE1}"/>
          </a:extLst>
        </p:spPr>
        <p:txBody>
          <a:bodyPr wrap="none" anchor="ctr">
            <a:flatTx/>
          </a:bodyPr>
          <a:lstStyle/>
          <a:p>
            <a:pPr fontAlgn="auto">
              <a:spcBef>
                <a:spcPts val="0"/>
              </a:spcBef>
              <a:spcAft>
                <a:spcPts val="0"/>
              </a:spcAft>
              <a:defRPr/>
            </a:pPr>
            <a:endParaRPr lang="ru-RU" kern="0">
              <a:solidFill>
                <a:sysClr val="windowText" lastClr="000000"/>
              </a:solidFill>
              <a:cs typeface="Arial" charset="0"/>
            </a:endParaRPr>
          </a:p>
        </p:txBody>
      </p:sp>
      <p:sp>
        <p:nvSpPr>
          <p:cNvPr id="9" name="Text Box 11"/>
          <p:cNvSpPr txBox="1">
            <a:spLocks noChangeArrowheads="1"/>
          </p:cNvSpPr>
          <p:nvPr/>
        </p:nvSpPr>
        <p:spPr bwMode="gray">
          <a:xfrm>
            <a:off x="1849438" y="3719513"/>
            <a:ext cx="3603625" cy="1754326"/>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fontAlgn="auto" hangingPunct="0">
              <a:spcBef>
                <a:spcPts val="0"/>
              </a:spcBef>
              <a:spcAft>
                <a:spcPts val="0"/>
              </a:spcAft>
              <a:defRPr/>
            </a:pPr>
            <a:endParaRPr lang="ru-RU" kern="0" dirty="0">
              <a:solidFill>
                <a:srgbClr val="F8F8F8"/>
              </a:solidFill>
              <a:cs typeface="Arial" charset="0"/>
            </a:endParaRPr>
          </a:p>
          <a:p>
            <a:pPr algn="ctr"/>
            <a:endParaRPr lang="ru-RU" dirty="0" smtClean="0"/>
          </a:p>
          <a:p>
            <a:pPr algn="ctr"/>
            <a:r>
              <a:rPr lang="ru-RU" dirty="0" smtClean="0"/>
              <a:t>Концептуально </a:t>
            </a:r>
          </a:p>
          <a:p>
            <a:pPr algn="ctr"/>
            <a:r>
              <a:rPr lang="ru-RU" dirty="0" smtClean="0"/>
              <a:t>пересматривается порядок </a:t>
            </a:r>
          </a:p>
          <a:p>
            <a:pPr algn="ctr"/>
            <a:r>
              <a:rPr lang="ru-RU" dirty="0" smtClean="0"/>
              <a:t>организации и  </a:t>
            </a:r>
          </a:p>
          <a:p>
            <a:pPr algn="ctr"/>
            <a:r>
              <a:rPr lang="ru-RU" dirty="0" smtClean="0"/>
              <a:t>проведения научных экспертиз</a:t>
            </a:r>
            <a:endParaRPr lang="en-US" kern="0" dirty="0">
              <a:solidFill>
                <a:srgbClr val="F8F8F8"/>
              </a:solidFill>
              <a:cs typeface="Arial" charset="0"/>
            </a:endParaRPr>
          </a:p>
        </p:txBody>
      </p:sp>
      <p:sp>
        <p:nvSpPr>
          <p:cNvPr id="10" name="Text Box 12"/>
          <p:cNvSpPr txBox="1">
            <a:spLocks noChangeArrowheads="1"/>
          </p:cNvSpPr>
          <p:nvPr/>
        </p:nvSpPr>
        <p:spPr bwMode="gray">
          <a:xfrm>
            <a:off x="1828800" y="500042"/>
            <a:ext cx="3663950" cy="2031325"/>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ctr"/>
            <a:endParaRPr lang="ru-RU" dirty="0" smtClean="0"/>
          </a:p>
          <a:p>
            <a:pPr algn="ctr"/>
            <a:r>
              <a:rPr lang="ru-RU" dirty="0" smtClean="0"/>
              <a:t>Увеличен объем</a:t>
            </a:r>
          </a:p>
          <a:p>
            <a:pPr algn="ctr"/>
            <a:r>
              <a:rPr lang="ru-RU" dirty="0" smtClean="0"/>
              <a:t>предоставляемых ИЗ</a:t>
            </a:r>
          </a:p>
          <a:p>
            <a:pPr algn="ctr"/>
            <a:r>
              <a:rPr lang="ru-RU" dirty="0" smtClean="0"/>
              <a:t>консультационных услуг</a:t>
            </a:r>
          </a:p>
          <a:p>
            <a:pPr algn="ctr"/>
            <a:r>
              <a:rPr lang="ru-RU" dirty="0" smtClean="0"/>
              <a:t>по концепциям на 35 %,</a:t>
            </a:r>
          </a:p>
          <a:p>
            <a:pPr algn="ctr"/>
            <a:r>
              <a:rPr lang="ru-RU" dirty="0" smtClean="0"/>
              <a:t>по законопроектам - на 37 %</a:t>
            </a:r>
          </a:p>
          <a:p>
            <a:pPr algn="ctr" eaLnBrk="0" fontAlgn="auto" hangingPunct="0">
              <a:spcBef>
                <a:spcPts val="0"/>
              </a:spcBef>
              <a:spcAft>
                <a:spcPts val="0"/>
              </a:spcAft>
              <a:defRPr/>
            </a:pPr>
            <a:r>
              <a:rPr lang="ru-RU" kern="0" dirty="0" smtClean="0">
                <a:solidFill>
                  <a:srgbClr val="F8F8F8"/>
                </a:solidFill>
                <a:cs typeface="Arial" charset="0"/>
              </a:rPr>
              <a:t>.</a:t>
            </a:r>
            <a:endParaRPr lang="en-US" kern="0" dirty="0">
              <a:solidFill>
                <a:srgbClr val="F8F8F8"/>
              </a:solidFill>
              <a:cs typeface="Arial" charset="0"/>
            </a:endParaRPr>
          </a:p>
        </p:txBody>
      </p:sp>
      <p:sp>
        <p:nvSpPr>
          <p:cNvPr id="11" name="Text Box 13"/>
          <p:cNvSpPr txBox="1">
            <a:spLocks noChangeArrowheads="1"/>
          </p:cNvSpPr>
          <p:nvPr/>
        </p:nvSpPr>
        <p:spPr bwMode="gray">
          <a:xfrm>
            <a:off x="5881694" y="785794"/>
            <a:ext cx="3825875" cy="1200329"/>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a:r>
              <a:rPr lang="ru-RU" dirty="0" smtClean="0"/>
              <a:t>Проводится работа </a:t>
            </a:r>
          </a:p>
          <a:p>
            <a:pPr algn="ctr"/>
            <a:r>
              <a:rPr lang="ru-RU" dirty="0" smtClean="0"/>
              <a:t>по надлежащей организации </a:t>
            </a:r>
          </a:p>
          <a:p>
            <a:pPr algn="ctr"/>
            <a:r>
              <a:rPr lang="ru-RU" dirty="0" smtClean="0"/>
              <a:t>проведения госорганами </a:t>
            </a:r>
          </a:p>
          <a:p>
            <a:pPr algn="ctr"/>
            <a:r>
              <a:rPr lang="ru-RU" dirty="0" smtClean="0"/>
              <a:t>правового мониторинга </a:t>
            </a:r>
            <a:endParaRPr lang="ru-RU" dirty="0"/>
          </a:p>
        </p:txBody>
      </p:sp>
      <p:sp>
        <p:nvSpPr>
          <p:cNvPr id="12" name="Text Box 14"/>
          <p:cNvSpPr txBox="1">
            <a:spLocks noChangeArrowheads="1"/>
          </p:cNvSpPr>
          <p:nvPr/>
        </p:nvSpPr>
        <p:spPr bwMode="gray">
          <a:xfrm>
            <a:off x="5953132" y="3500438"/>
            <a:ext cx="3727450" cy="2031325"/>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ctr"/>
            <a:r>
              <a:rPr lang="ru-RU" kern="0" dirty="0">
                <a:solidFill>
                  <a:srgbClr val="F8F8F8"/>
                </a:solidFill>
                <a:cs typeface="Arial" charset="0"/>
              </a:rPr>
              <a:t>            </a:t>
            </a:r>
            <a:endParaRPr lang="ru-RU" kern="0" dirty="0" smtClean="0">
              <a:solidFill>
                <a:srgbClr val="F8F8F8"/>
              </a:solidFill>
              <a:cs typeface="Arial" charset="0"/>
            </a:endParaRPr>
          </a:p>
          <a:p>
            <a:pPr algn="ctr"/>
            <a:endParaRPr lang="ru-RU" kern="0" dirty="0" smtClean="0">
              <a:solidFill>
                <a:srgbClr val="F8F8F8"/>
              </a:solidFill>
            </a:endParaRPr>
          </a:p>
          <a:p>
            <a:pPr algn="ctr"/>
            <a:endParaRPr lang="ru-RU" kern="0" dirty="0" smtClean="0">
              <a:solidFill>
                <a:srgbClr val="F8F8F8"/>
              </a:solidFill>
            </a:endParaRPr>
          </a:p>
          <a:p>
            <a:pPr algn="ctr"/>
            <a:r>
              <a:rPr lang="ru-RU" dirty="0" smtClean="0"/>
              <a:t>Прорабатывается</a:t>
            </a:r>
          </a:p>
          <a:p>
            <a:pPr algn="ctr"/>
            <a:r>
              <a:rPr lang="ru-RU" dirty="0" smtClean="0"/>
              <a:t>вопрос совершенствования</a:t>
            </a:r>
          </a:p>
          <a:p>
            <a:pPr algn="ctr"/>
            <a:r>
              <a:rPr lang="ru-RU" dirty="0" smtClean="0"/>
              <a:t>существующей электронной базы</a:t>
            </a:r>
          </a:p>
          <a:p>
            <a:pPr algn="ctr"/>
            <a:r>
              <a:rPr lang="ru-RU" dirty="0" smtClean="0"/>
              <a:t>законопроектов</a:t>
            </a:r>
            <a:endParaRPr lang="ru-RU" dirty="0"/>
          </a:p>
        </p:txBody>
      </p:sp>
      <p:grpSp>
        <p:nvGrpSpPr>
          <p:cNvPr id="13" name="Group 33"/>
          <p:cNvGrpSpPr>
            <a:grpSpLocks/>
          </p:cNvGrpSpPr>
          <p:nvPr/>
        </p:nvGrpSpPr>
        <p:grpSpPr bwMode="auto">
          <a:xfrm>
            <a:off x="4238620" y="2000240"/>
            <a:ext cx="2643206" cy="2219335"/>
            <a:chOff x="2457" y="2000"/>
            <a:chExt cx="901" cy="888"/>
          </a:xfrm>
        </p:grpSpPr>
        <p:pic>
          <p:nvPicPr>
            <p:cNvPr id="14" name="Picture 34" descr="circuler_1"/>
            <p:cNvPicPr>
              <a:picLocks noChangeAspect="1" noChangeArrowheads="1"/>
            </p:cNvPicPr>
            <p:nvPr/>
          </p:nvPicPr>
          <p:blipFill>
            <a:blip r:embed="rId2"/>
            <a:srcRect/>
            <a:stretch>
              <a:fillRect/>
            </a:stretch>
          </p:blipFill>
          <p:spPr bwMode="gray">
            <a:xfrm>
              <a:off x="2457" y="2000"/>
              <a:ext cx="901" cy="886"/>
            </a:xfrm>
            <a:prstGeom prst="rect">
              <a:avLst/>
            </a:prstGeom>
            <a:noFill/>
            <a:ln w="9525">
              <a:noFill/>
              <a:miter lim="800000"/>
              <a:headEnd/>
              <a:tailEnd/>
            </a:ln>
          </p:spPr>
        </p:pic>
        <p:sp>
          <p:nvSpPr>
            <p:cNvPr id="15" name="Oval 35"/>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headEnd/>
              <a:tailEnd/>
            </a:ln>
            <a:effectLst/>
            <a:extLst>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16" name="Freeform 36"/>
            <p:cNvSpPr>
              <a:spLocks/>
            </p:cNvSpPr>
            <p:nvPr/>
          </p:nvSpPr>
          <p:spPr bwMode="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E2E1B7"/>
                </a:gs>
              </a:gsLst>
              <a:lin ang="5400000" scaled="1"/>
            </a:gradFill>
            <a:ln>
              <a:noFill/>
            </a:ln>
            <a:extLst>
              <a:ext uri="{91240B29-F687-4F45-9708-019B960494DF}"/>
            </a:extLst>
          </p:spPr>
          <p:txBody>
            <a:bodyPr/>
            <a:lstStyle/>
            <a:p>
              <a:pPr fontAlgn="auto">
                <a:spcBef>
                  <a:spcPts val="0"/>
                </a:spcBef>
                <a:spcAft>
                  <a:spcPts val="0"/>
                </a:spcAft>
                <a:defRPr/>
              </a:pPr>
              <a:endParaRPr lang="ru-RU" kern="0">
                <a:solidFill>
                  <a:sysClr val="windowText" lastClr="000000"/>
                </a:solidFill>
                <a:cs typeface="Arial" charset="0"/>
              </a:endParaRPr>
            </a:p>
          </p:txBody>
        </p:sp>
        <p:grpSp>
          <p:nvGrpSpPr>
            <p:cNvPr id="17" name="Group 37"/>
            <p:cNvGrpSpPr>
              <a:grpSpLocks/>
            </p:cNvGrpSpPr>
            <p:nvPr/>
          </p:nvGrpSpPr>
          <p:grpSpPr bwMode="auto">
            <a:xfrm rot="-1297425" flipH="1" flipV="1">
              <a:off x="2527" y="2687"/>
              <a:ext cx="780" cy="202"/>
              <a:chOff x="2534" y="1038"/>
              <a:chExt cx="893" cy="264"/>
            </a:xfrm>
          </p:grpSpPr>
          <p:grpSp>
            <p:nvGrpSpPr>
              <p:cNvPr id="18" name="Group 38"/>
              <p:cNvGrpSpPr>
                <a:grpSpLocks/>
              </p:cNvGrpSpPr>
              <p:nvPr/>
            </p:nvGrpSpPr>
            <p:grpSpPr bwMode="auto">
              <a:xfrm>
                <a:off x="2534" y="1038"/>
                <a:ext cx="746" cy="184"/>
                <a:chOff x="1566" y="2571"/>
                <a:chExt cx="1121" cy="280"/>
              </a:xfrm>
            </p:grpSpPr>
            <p:sp>
              <p:nvSpPr>
                <p:cNvPr id="24" name="AutoShape 39"/>
                <p:cNvSpPr>
                  <a:spLocks noChangeArrowheads="1"/>
                </p:cNvSpPr>
                <p:nvPr/>
              </p:nvSpPr>
              <p:spPr bwMode="gray">
                <a:xfrm rot="5263130">
                  <a:off x="1860" y="2279"/>
                  <a:ext cx="229"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25" name="AutoShape 40"/>
                <p:cNvSpPr>
                  <a:spLocks noChangeArrowheads="1"/>
                </p:cNvSpPr>
                <p:nvPr/>
              </p:nvSpPr>
              <p:spPr bwMode="gray">
                <a:xfrm rot="6078281">
                  <a:off x="1997" y="2277"/>
                  <a:ext cx="229"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26" name="AutoShape 41"/>
                <p:cNvSpPr>
                  <a:spLocks noChangeArrowheads="1"/>
                </p:cNvSpPr>
                <p:nvPr/>
              </p:nvSpPr>
              <p:spPr bwMode="gray">
                <a:xfrm rot="6373927">
                  <a:off x="2074" y="2302"/>
                  <a:ext cx="228"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27" name="AutoShape 42"/>
                <p:cNvSpPr>
                  <a:spLocks noChangeArrowheads="1"/>
                </p:cNvSpPr>
                <p:nvPr/>
              </p:nvSpPr>
              <p:spPr bwMode="gray">
                <a:xfrm rot="6906312">
                  <a:off x="2163" y="2328"/>
                  <a:ext cx="229"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grpSp>
          <p:grpSp>
            <p:nvGrpSpPr>
              <p:cNvPr id="19" name="Group 43"/>
              <p:cNvGrpSpPr>
                <a:grpSpLocks/>
              </p:cNvGrpSpPr>
              <p:nvPr/>
            </p:nvGrpSpPr>
            <p:grpSpPr bwMode="auto">
              <a:xfrm rot="1353540">
                <a:off x="2683" y="1114"/>
                <a:ext cx="744" cy="188"/>
                <a:chOff x="1568" y="2572"/>
                <a:chExt cx="1119" cy="282"/>
              </a:xfrm>
            </p:grpSpPr>
            <p:sp>
              <p:nvSpPr>
                <p:cNvPr id="20" name="AutoShape 44"/>
                <p:cNvSpPr>
                  <a:spLocks noChangeArrowheads="1"/>
                </p:cNvSpPr>
                <p:nvPr/>
              </p:nvSpPr>
              <p:spPr bwMode="gray">
                <a:xfrm rot="5263130">
                  <a:off x="1863" y="2280"/>
                  <a:ext cx="228"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21" name="AutoShape 45"/>
                <p:cNvSpPr>
                  <a:spLocks noChangeArrowheads="1"/>
                </p:cNvSpPr>
                <p:nvPr/>
              </p:nvSpPr>
              <p:spPr bwMode="gray">
                <a:xfrm rot="6078281">
                  <a:off x="1999" y="2277"/>
                  <a:ext cx="228"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22" name="AutoShape 46"/>
                <p:cNvSpPr>
                  <a:spLocks noChangeArrowheads="1"/>
                </p:cNvSpPr>
                <p:nvPr/>
              </p:nvSpPr>
              <p:spPr bwMode="gray">
                <a:xfrm rot="6373927">
                  <a:off x="2074" y="2300"/>
                  <a:ext cx="226" cy="820"/>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sp>
              <p:nvSpPr>
                <p:cNvPr id="23" name="AutoShape 47"/>
                <p:cNvSpPr>
                  <a:spLocks noChangeArrowheads="1"/>
                </p:cNvSpPr>
                <p:nvPr/>
              </p:nvSpPr>
              <p:spPr bwMode="gray">
                <a:xfrm rot="6906312">
                  <a:off x="2164" y="2331"/>
                  <a:ext cx="228" cy="818"/>
                </a:xfrm>
                <a:prstGeom prst="moon">
                  <a:avLst>
                    <a:gd name="adj" fmla="val 49773"/>
                  </a:avLst>
                </a:prstGeom>
                <a:solidFill>
                  <a:srgbClr val="F8F8F8">
                    <a:alpha val="3999"/>
                  </a:srgbClr>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ru-RU" kern="0">
                    <a:solidFill>
                      <a:sysClr val="windowText" lastClr="000000"/>
                    </a:solidFill>
                    <a:cs typeface="Arial" charset="0"/>
                  </a:endParaRPr>
                </a:p>
              </p:txBody>
            </p:sp>
          </p:grpSp>
        </p:grpSp>
      </p:grpSp>
      <p:sp>
        <p:nvSpPr>
          <p:cNvPr id="28" name="Text Box 48"/>
          <p:cNvSpPr txBox="1">
            <a:spLocks noChangeArrowheads="1"/>
          </p:cNvSpPr>
          <p:nvPr/>
        </p:nvSpPr>
        <p:spPr bwMode="gray">
          <a:xfrm>
            <a:off x="4452934" y="2357430"/>
            <a:ext cx="2214578" cy="156966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lgn="ctr"/>
            <a:r>
              <a:rPr lang="ru-RU" sz="1600" b="1" dirty="0" smtClean="0"/>
              <a:t>Меры, принимаемые для повышения  качества </a:t>
            </a:r>
          </a:p>
          <a:p>
            <a:pPr algn="ctr"/>
            <a:r>
              <a:rPr lang="ru-RU" sz="1600" b="1" dirty="0" smtClean="0"/>
              <a:t>разрабатываемых </a:t>
            </a:r>
          </a:p>
          <a:p>
            <a:pPr algn="ctr"/>
            <a:r>
              <a:rPr lang="ru-RU" sz="1600" b="1" dirty="0" smtClean="0"/>
              <a:t>госорганами законопроектов </a:t>
            </a:r>
            <a:endParaRPr lang="ru-RU"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5414" y="500042"/>
            <a:ext cx="8115300" cy="968375"/>
          </a:xfrm>
        </p:spPr>
        <p:txBody>
          <a:bodyPr/>
          <a:lstStyle/>
          <a:p>
            <a:pPr algn="ctr">
              <a:defRPr/>
            </a:pPr>
            <a:r>
              <a:rPr lang="ru-RU" sz="1600" b="1" i="1" dirty="0" smtClean="0">
                <a:solidFill>
                  <a:schemeClr val="tx1"/>
                </a:solidFill>
                <a:latin typeface="+mn-lt"/>
              </a:rPr>
              <a:t>Результаты юридической экспертизы </a:t>
            </a:r>
            <a:br>
              <a:rPr lang="ru-RU" sz="1600" b="1" i="1" dirty="0" smtClean="0">
                <a:solidFill>
                  <a:schemeClr val="tx1"/>
                </a:solidFill>
                <a:latin typeface="+mn-lt"/>
              </a:rPr>
            </a:br>
            <a:r>
              <a:rPr lang="ru-RU" sz="1600" b="1" i="1" dirty="0" smtClean="0">
                <a:solidFill>
                  <a:schemeClr val="tx1"/>
                </a:solidFill>
                <a:latin typeface="+mn-lt"/>
              </a:rPr>
              <a:t>проектов актов Президента и Правительства</a:t>
            </a:r>
            <a:endParaRPr lang="ru-RU" sz="1600" b="1" i="1" dirty="0">
              <a:solidFill>
                <a:schemeClr val="tx1"/>
              </a:solidFill>
              <a:latin typeface="+mn-lt"/>
            </a:endParaRPr>
          </a:p>
        </p:txBody>
      </p:sp>
      <p:graphicFrame>
        <p:nvGraphicFramePr>
          <p:cNvPr id="5" name="Объект 3"/>
          <p:cNvGraphicFramePr>
            <a:graphicFrameLocks noGrp="1"/>
          </p:cNvGraphicFramePr>
          <p:nvPr>
            <p:ph idx="1"/>
          </p:nvPr>
        </p:nvGraphicFramePr>
        <p:xfrm>
          <a:off x="5953125" y="1357313"/>
          <a:ext cx="3613150" cy="5500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6"/>
          <p:cNvGraphicFramePr>
            <a:graphicFrameLocks/>
          </p:cNvGraphicFramePr>
          <p:nvPr/>
        </p:nvGraphicFramePr>
        <p:xfrm>
          <a:off x="1881188" y="1571624"/>
          <a:ext cx="3929062" cy="50720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idx="4294967295"/>
          </p:nvPr>
        </p:nvSpPr>
        <p:spPr>
          <a:xfrm>
            <a:off x="1625600" y="228600"/>
            <a:ext cx="8115300" cy="968375"/>
          </a:xfrm>
        </p:spPr>
        <p:txBody>
          <a:bodyPr/>
          <a:lstStyle/>
          <a:p>
            <a:pPr algn="ctr"/>
            <a:r>
              <a:rPr lang="ru-RU" sz="1600" b="1" i="1" dirty="0" smtClean="0">
                <a:solidFill>
                  <a:schemeClr val="tx1"/>
                </a:solidFill>
                <a:latin typeface="+mn-lt"/>
              </a:rPr>
              <a:t>Соотношение отказанных в </a:t>
            </a:r>
            <a:r>
              <a:rPr lang="ru-RU" sz="1600" b="1" i="1" dirty="0" err="1" smtClean="0">
                <a:solidFill>
                  <a:schemeClr val="tx1"/>
                </a:solidFill>
                <a:latin typeface="+mn-lt"/>
              </a:rPr>
              <a:t>госрегистрации</a:t>
            </a:r>
            <a:r>
              <a:rPr lang="ru-RU" sz="1600" b="1" i="1" dirty="0" smtClean="0">
                <a:solidFill>
                  <a:schemeClr val="tx1"/>
                </a:solidFill>
                <a:latin typeface="+mn-lt"/>
              </a:rPr>
              <a:t> НПА центральных госорганов от общего количества поступивших в Министерство юстиции</a:t>
            </a:r>
          </a:p>
        </p:txBody>
      </p:sp>
      <p:graphicFrame>
        <p:nvGraphicFramePr>
          <p:cNvPr id="5" name="Объект 3"/>
          <p:cNvGraphicFramePr>
            <a:graphicFrameLocks noGrp="1"/>
          </p:cNvGraphicFramePr>
          <p:nvPr>
            <p:ph idx="4294967295"/>
          </p:nvPr>
        </p:nvGraphicFramePr>
        <p:xfrm>
          <a:off x="5524500" y="1214422"/>
          <a:ext cx="4381500" cy="4786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a:graphicFrameLocks/>
          </p:cNvGraphicFramePr>
          <p:nvPr/>
        </p:nvGraphicFramePr>
        <p:xfrm>
          <a:off x="1666875" y="1142985"/>
          <a:ext cx="4143375" cy="49292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eporting Progress or Status">
  <a:themeElements>
    <a:clrScheme name="Другая 4">
      <a:dk1>
        <a:sysClr val="windowText" lastClr="000000"/>
      </a:dk1>
      <a:lt1>
        <a:sysClr val="window" lastClr="FFFFFF"/>
      </a:lt1>
      <a:dk2>
        <a:srgbClr val="04617B"/>
      </a:dk2>
      <a:lt2>
        <a:srgbClr val="B2E9F2"/>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ема Office">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Тема Office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Тема Office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Reporting Progress or Status</Template>
  <TotalTime>2213</TotalTime>
  <Words>1939</Words>
  <Application>Microsoft Office PowerPoint</Application>
  <PresentationFormat>Лист A4 (210x297 мм)</PresentationFormat>
  <Paragraphs>352</Paragraphs>
  <Slides>33</Slides>
  <Notes>8</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33</vt:i4>
      </vt:variant>
    </vt:vector>
  </HeadingPairs>
  <TitlesOfParts>
    <vt:vector size="36" baseType="lpstr">
      <vt:lpstr>Reporting Progress or Status</vt:lpstr>
      <vt:lpstr>Worksheet</vt:lpstr>
      <vt:lpstr>Лист Microsoft Office Excel 97-2003</vt:lpstr>
      <vt:lpstr>О деятельности Министерства юстиции Республики Казахстан</vt:lpstr>
      <vt:lpstr>Основные функции</vt:lpstr>
      <vt:lpstr>План законопроектных работ Правительства на 2012 год  предусматривает разработку 34 законопроектов, из которых </vt:lpstr>
      <vt:lpstr>Состояние исполнения Плана законопроектных работ  на 2012 год Министерством</vt:lpstr>
      <vt:lpstr>Министерством юстиции разработано 7 законопроектов,  из которых 6 внесены в Парламент и Правительство </vt:lpstr>
      <vt:lpstr>Вне плана в целях исполнения поручений Главы государства и реализации Послания Главы государства народу Казахстана «Социально-экономическая модернизация – главный вектор развития Казахстана» разработаны следующие законопроекты </vt:lpstr>
      <vt:lpstr>Слайд 7</vt:lpstr>
      <vt:lpstr>Результаты юридической экспертизы  проектов актов Президента и Правительства</vt:lpstr>
      <vt:lpstr>Соотношение отказанных в госрегистрации НПА центральных госорганов от общего количества поступивших в Министерство юстиции</vt:lpstr>
      <vt:lpstr>Динамика оказания государственных услуг в разрезе осуществленных регистрационных процедур </vt:lpstr>
      <vt:lpstr>В электронном формате (он-лайн) предоставляются государственные услуги в сфере:</vt:lpstr>
      <vt:lpstr>В сфере оказания юридических услуг осуществляют деятельность 9 990 лицензиатов</vt:lpstr>
      <vt:lpstr>В сфере регистрации актов гражданского состояния</vt:lpstr>
      <vt:lpstr>www.minjust.kz</vt:lpstr>
      <vt:lpstr>www.adilet.minjust.kz</vt:lpstr>
      <vt:lpstr>Правовая информационная служба</vt:lpstr>
      <vt:lpstr>Закон «О ратификации Сингапурского договора  о законах по товарным знакам»  (8 апреля 2012 года )</vt:lpstr>
      <vt:lpstr>Закон «О ратификации Международной конвенции об охране прав исполнителей, производителей фонограмм и вещательных организаций»  (17 февраля 2012 года)</vt:lpstr>
      <vt:lpstr>Закон «О внесении изменений и дополнений в некоторые законодательные акты Республики Казахстан по вопросам интеллектуальной собственности»  (12 января 2012 года)</vt:lpstr>
      <vt:lpstr>Отменена регистрация лицензионных договоров  на использование произведений и объектов смежных прав</vt:lpstr>
      <vt:lpstr>В рамках V Астанинского экономического форума 23 мая т.г. проведена Панельная сессия «Роль интеллектуальной собственности в экономическом развитии» </vt:lpstr>
      <vt:lpstr>Динамика выдачи охранных документов  на объекты интеллектуальной собственности</vt:lpstr>
      <vt:lpstr>Слайд 23</vt:lpstr>
      <vt:lpstr>Частные судебные исполнители</vt:lpstr>
      <vt:lpstr>Исполнение судебных актов  частными судебными исполнителями </vt:lpstr>
      <vt:lpstr>Законопроектом «О внесении изменений и дополнений  в некоторые законодательные акты Республики Казахстан по вопросам совершенствования исполнительного производства» предусмотрено:</vt:lpstr>
      <vt:lpstr>Слайд 27</vt:lpstr>
      <vt:lpstr>Слайд 28</vt:lpstr>
      <vt:lpstr>Материально-техническое обеспечение Комитета по исполнению судебных актов</vt:lpstr>
      <vt:lpstr>Центр судебной экспертизы Министерства обеспечивает производство по уголовным, гражданским делам, а также по делам об административных правонарушениях специальными научными знаниями</vt:lpstr>
      <vt:lpstr>Количество выполненных судебных экспертиз за 8 месяцев 2012 года по органам, назначившим экспертизу    </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Доклад о ходе работ</dc:title>
  <dc:creator>shebetina.m</dc:creator>
  <cp:lastModifiedBy>shebetina.m</cp:lastModifiedBy>
  <cp:revision>218</cp:revision>
  <cp:lastPrinted>1601-01-01T00:00:00Z</cp:lastPrinted>
  <dcterms:created xsi:type="dcterms:W3CDTF">2012-09-07T08:58:20Z</dcterms:created>
  <dcterms:modified xsi:type="dcterms:W3CDTF">2012-09-27T09:44:55Z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1049</vt:i4>
  </property>
</Properties>
</file>