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328" r:id="rId3"/>
    <p:sldId id="319" r:id="rId4"/>
    <p:sldId id="265" r:id="rId5"/>
    <p:sldId id="333" r:id="rId6"/>
    <p:sldId id="334" r:id="rId7"/>
    <p:sldId id="327" r:id="rId8"/>
    <p:sldId id="335" r:id="rId9"/>
    <p:sldId id="332" r:id="rId10"/>
    <p:sldId id="323" r:id="rId11"/>
    <p:sldId id="331" r:id="rId12"/>
    <p:sldId id="325" r:id="rId13"/>
    <p:sldId id="287" r:id="rId14"/>
    <p:sldId id="326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003366"/>
    <a:srgbClr val="009900"/>
    <a:srgbClr val="003300"/>
    <a:srgbClr val="660033"/>
    <a:srgbClr val="006666"/>
    <a:srgbClr val="3366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1" autoAdjust="0"/>
    <p:restoredTop sz="94660" autoAdjust="0"/>
  </p:normalViewPr>
  <p:slideViewPr>
    <p:cSldViewPr>
      <p:cViewPr>
        <p:scale>
          <a:sx n="100" d="100"/>
          <a:sy n="100" d="100"/>
        </p:scale>
        <p:origin x="-7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25" tIns="46013" rIns="92025" bIns="460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ECCB10D5-E908-40CC-A377-C401FCD6E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297BC-186F-4DAC-B65A-AF8637D2F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678E-809B-4FC3-8C19-96DBB188B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4D8B2-6117-4CE0-9EDA-D8A55262B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C80-E495-4FB1-BE2F-37CA408D7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E05C-B452-4FA0-A636-C2F062BD5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96FC-99A4-4C98-AF22-9F197231A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A468-B620-4E24-A329-6D1E261EA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34CAC-0930-4AA9-A56B-A3B285407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631C7-4F70-48BA-ABD8-98021A04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98DCF-C8EC-40DC-9C74-7565A57B4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C7F5-9EF3-4D7E-9295-0D24FD511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9D49-3B91-412D-AE5D-867FA9746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9333A6FF-3721-426B-907D-983F18CAE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5"/>
          <p:cNvSpPr>
            <a:spLocks noChangeArrowheads="1"/>
          </p:cNvSpPr>
          <p:nvPr/>
        </p:nvSpPr>
        <p:spPr bwMode="auto">
          <a:xfrm>
            <a:off x="2590800" y="152400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Министерство экономического развития и торговли Республики Казахстан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767138" y="6248400"/>
            <a:ext cx="1403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Астана, 2012 </a:t>
            </a:r>
            <a:r>
              <a:rPr lang="ru-RU" sz="12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г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  <a:endParaRPr lang="ru-RU" sz="14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63" name="Заголовок 5"/>
          <p:cNvSpPr>
            <a:spLocks/>
          </p:cNvSpPr>
          <p:nvPr/>
        </p:nvSpPr>
        <p:spPr bwMode="auto">
          <a:xfrm>
            <a:off x="107950" y="1341438"/>
            <a:ext cx="8856663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kk-KZ" sz="4400" b="1">
                <a:solidFill>
                  <a:srgbClr val="003366"/>
                </a:solidFill>
              </a:rPr>
              <a:t/>
            </a:r>
            <a:br>
              <a:rPr lang="kk-KZ" sz="4400" b="1">
                <a:solidFill>
                  <a:srgbClr val="003366"/>
                </a:solidFill>
              </a:rPr>
            </a:br>
            <a:r>
              <a:rPr lang="kk-KZ" sz="4400" b="1">
                <a:solidFill>
                  <a:srgbClr val="003366"/>
                </a:solidFill>
              </a:rPr>
              <a:t>О проекте Закона РК</a:t>
            </a:r>
            <a:br>
              <a:rPr lang="kk-KZ" sz="4400" b="1">
                <a:solidFill>
                  <a:srgbClr val="003366"/>
                </a:solidFill>
              </a:rPr>
            </a:br>
            <a:r>
              <a:rPr lang="kk-KZ" sz="4400" b="1">
                <a:solidFill>
                  <a:srgbClr val="003366"/>
                </a:solidFill>
              </a:rPr>
              <a:t>«О государственных услугах»</a:t>
            </a:r>
          </a:p>
          <a:p>
            <a:pPr algn="ctr"/>
            <a:endParaRPr lang="kk-KZ" sz="4400" b="1">
              <a:solidFill>
                <a:srgbClr val="003366"/>
              </a:solidFill>
            </a:endParaRPr>
          </a:p>
          <a:p>
            <a:pPr algn="ctr"/>
            <a:endParaRPr lang="ru-RU" sz="2800" b="1" i="1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rot="-5400000">
            <a:off x="8115300" y="-38100"/>
            <a:ext cx="990600" cy="1066800"/>
          </a:xfrm>
          <a:prstGeom prst="rtTriangle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1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985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8"/>
          <p:cNvSpPr>
            <a:spLocks noChangeArrowheads="1"/>
          </p:cNvSpPr>
          <p:nvPr/>
        </p:nvSpPr>
        <p:spPr bwMode="auto">
          <a:xfrm rot="10800000">
            <a:off x="0" y="0"/>
            <a:ext cx="1828800" cy="990600"/>
          </a:xfrm>
          <a:prstGeom prst="triangle">
            <a:avLst>
              <a:gd name="adj" fmla="val 50000"/>
            </a:avLst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0"/>
            <a:ext cx="914400" cy="990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828800" y="0"/>
            <a:ext cx="73152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18A0D95-4BC6-4AB6-96E6-E025B240BC96}" type="slidenum">
              <a:rPr lang="ru-RU" sz="1400"/>
              <a:pPr algn="r"/>
              <a:t>10</a:t>
            </a:fld>
            <a:endParaRPr lang="ru-RU" sz="14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" y="115888"/>
            <a:ext cx="9067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Порядок оказания государственных услуг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       через ЦОНы</a:t>
            </a:r>
            <a:r>
              <a:rPr lang="ru-RU" sz="2400">
                <a:solidFill>
                  <a:schemeClr val="bg1"/>
                </a:solidFill>
              </a:rPr>
              <a:t> и </a:t>
            </a:r>
            <a:r>
              <a:rPr lang="ru-RU" sz="2400" b="1">
                <a:solidFill>
                  <a:schemeClr val="bg1"/>
                </a:solidFill>
              </a:rPr>
              <a:t>специализированные ЦОНы</a:t>
            </a:r>
            <a:r>
              <a:rPr lang="ru-RU" sz="2800" b="1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24580" name="AutoShape 30"/>
          <p:cNvSpPr>
            <a:spLocks noChangeArrowheads="1"/>
          </p:cNvSpPr>
          <p:nvPr/>
        </p:nvSpPr>
        <p:spPr bwMode="auto">
          <a:xfrm>
            <a:off x="611188" y="1773238"/>
            <a:ext cx="8208962" cy="10795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1600" b="1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Информирование услугополучателей о порядке оказания госуслуг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осуществляется посредством:</a:t>
            </a:r>
            <a:r>
              <a:rPr lang="ru-RU"/>
              <a:t> </a:t>
            </a:r>
            <a:endParaRPr lang="ru-RU" b="1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24581" name="Rectangle 38"/>
          <p:cNvSpPr>
            <a:spLocks noChangeArrowheads="1"/>
          </p:cNvSpPr>
          <p:nvPr/>
        </p:nvSpPr>
        <p:spPr bwMode="auto">
          <a:xfrm>
            <a:off x="539750" y="3213100"/>
            <a:ext cx="83534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sz="1600" b="1"/>
              <a:t>размещения стандартов на интернет-ресурсе услугодателя и веб-портале «электронного правительства»;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sz="12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sz="1600" b="1"/>
              <a:t>размещения стандартов в местах оказания госуслуги свободных для доступа услугополучателей и позволяющих ознакомиться с ними;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sz="16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sz="1600" b="1"/>
              <a:t>Единого Контакт-центра по вопросам оказания госуслуг;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sz="1200" b="1"/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r>
              <a:rPr lang="ru-RU" sz="1600" b="1"/>
              <a:t>при личном обращении услугополучателя.</a:t>
            </a:r>
          </a:p>
          <a:p>
            <a:pPr indent="2698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tabLst>
                <a:tab pos="363538" algn="l"/>
                <a:tab pos="446088" algn="l"/>
              </a:tabLst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F44144-7177-4033-8649-D2FBDC2CCA19}" type="slidenum">
              <a:rPr lang="ru-RU" sz="1400"/>
              <a:pPr algn="r"/>
              <a:t>11</a:t>
            </a:fld>
            <a:endParaRPr lang="ru-RU" sz="140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331913" y="115888"/>
            <a:ext cx="6192837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Критерии платности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          государственных услуг</a:t>
            </a:r>
            <a:r>
              <a:rPr lang="ru-RU" sz="2400"/>
              <a:t> </a:t>
            </a:r>
            <a:r>
              <a:rPr lang="ru-RU" sz="2400" b="1">
                <a:solidFill>
                  <a:schemeClr val="bg1"/>
                </a:solidFill>
              </a:rPr>
              <a:t>	</a:t>
            </a:r>
            <a:r>
              <a:rPr lang="ru-RU" sz="2800" b="1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25604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33600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38"/>
          <p:cNvSpPr>
            <a:spLocks noChangeArrowheads="1"/>
          </p:cNvSpPr>
          <p:nvPr/>
        </p:nvSpPr>
        <p:spPr bwMode="auto">
          <a:xfrm>
            <a:off x="1187450" y="3644900"/>
            <a:ext cx="7272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/>
              <a:t>Стоимость государственных услуг, плата за которые установлена законодательными актами РК, указывается в стандартах государственных услуг.</a:t>
            </a:r>
          </a:p>
        </p:txBody>
      </p:sp>
      <p:pic>
        <p:nvPicPr>
          <p:cNvPr id="2560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644900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38"/>
          <p:cNvSpPr>
            <a:spLocks noChangeArrowheads="1"/>
          </p:cNvSpPr>
          <p:nvPr/>
        </p:nvSpPr>
        <p:spPr bwMode="auto">
          <a:xfrm>
            <a:off x="1116013" y="2133600"/>
            <a:ext cx="72723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/>
              <a:t>Законопроектом запрещается взимание платы за оказание тех услуг, бесплатное оказание которых гарантировано законами РК.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2"/>
          <p:cNvSpPr>
            <a:spLocks noChangeArrowheads="1"/>
          </p:cNvSpPr>
          <p:nvPr/>
        </p:nvSpPr>
        <p:spPr bwMode="auto">
          <a:xfrm>
            <a:off x="611188" y="2781300"/>
            <a:ext cx="8064500" cy="2228850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ru-RU" b="1"/>
              <a:t>поставщика госуслуг</a:t>
            </a:r>
            <a:r>
              <a:rPr lang="ru-RU" sz="1600" b="1"/>
              <a:t> </a:t>
            </a:r>
            <a:r>
              <a:rPr lang="ru-RU" sz="1600" i="1"/>
              <a:t>(срок рассмотрения жалобы не более 5 рабочих дней);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6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0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ru-RU" b="1"/>
              <a:t>услугодателя</a:t>
            </a:r>
            <a:r>
              <a:rPr lang="ru-RU" sz="1600" b="1"/>
              <a:t> </a:t>
            </a:r>
            <a:r>
              <a:rPr lang="ru-RU" sz="1600" i="1"/>
              <a:t>(срок рассмотрения жалобы не более 5 рабочих дней);</a:t>
            </a:r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600" i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endParaRPr lang="ru-RU" sz="1000" b="1"/>
          </a:p>
          <a:p>
            <a:pPr indent="268288" algn="just">
              <a:buClr>
                <a:srgbClr val="990033"/>
              </a:buClr>
              <a:buFont typeface="Wingdings" pitchFamily="2" charset="2"/>
              <a:buChar char="Ø"/>
            </a:pPr>
            <a:r>
              <a:rPr lang="ru-RU" b="1"/>
              <a:t>уполномоченного органа по оценке и контролю за качеством оказания госуслуг</a:t>
            </a:r>
            <a:r>
              <a:rPr lang="ru-RU" sz="1600" b="1"/>
              <a:t> </a:t>
            </a:r>
            <a:r>
              <a:rPr lang="ru-RU" sz="1600" i="1"/>
              <a:t>(срок рассмотрения жалобы не более 15 рабочих дней).</a:t>
            </a:r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627" name="Group 7"/>
          <p:cNvGrpSpPr>
            <a:grpSpLocks/>
          </p:cNvGrpSpPr>
          <p:nvPr/>
        </p:nvGrpSpPr>
        <p:grpSpPr bwMode="auto">
          <a:xfrm>
            <a:off x="395288" y="1412875"/>
            <a:ext cx="8353425" cy="863600"/>
            <a:chOff x="48" y="660"/>
            <a:chExt cx="2802" cy="1368"/>
          </a:xfrm>
        </p:grpSpPr>
        <p:pic>
          <p:nvPicPr>
            <p:cNvPr id="26630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60" y="788"/>
              <a:ext cx="2783" cy="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/>
                <a:t>Предусматривается трехуровневый процесс обжалования</a:t>
              </a:r>
            </a:p>
            <a:p>
              <a:pPr algn="ctr"/>
              <a:r>
                <a:rPr lang="ru-RU" sz="2000" b="1"/>
                <a:t>путем обращения в адрес</a:t>
              </a:r>
              <a:r>
                <a:rPr lang="ru-RU" altLang="ko-KR" sz="2000" b="1"/>
                <a:t>:</a:t>
              </a:r>
              <a:endParaRPr lang="ru-RU" sz="2000" b="1"/>
            </a:p>
          </p:txBody>
        </p:sp>
      </p:grpSp>
      <p:sp>
        <p:nvSpPr>
          <p:cNvPr id="26628" name="Rectangle 21"/>
          <p:cNvSpPr>
            <a:spLocks noChangeArrowheads="1"/>
          </p:cNvSpPr>
          <p:nvPr/>
        </p:nvSpPr>
        <p:spPr bwMode="auto">
          <a:xfrm>
            <a:off x="0" y="-17145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Порядок досудебного обжалования качества государственных услуг</a:t>
            </a:r>
          </a:p>
          <a:p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26629" name="Text Box 23"/>
          <p:cNvSpPr txBox="1">
            <a:spLocks noChangeArrowheads="1"/>
          </p:cNvSpPr>
          <p:nvPr/>
        </p:nvSpPr>
        <p:spPr bwMode="auto">
          <a:xfrm>
            <a:off x="8534400" y="6400800"/>
            <a:ext cx="381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12</a:t>
            </a:r>
          </a:p>
          <a:p>
            <a:pPr>
              <a:spcBef>
                <a:spcPct val="50000"/>
              </a:spcBef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143D64-5239-4CD4-A804-C8DD97F055D9}" type="slidenum">
              <a:rPr lang="ru-RU" smtClean="0">
                <a:latin typeface="Arial" charset="0"/>
              </a:rPr>
              <a:pPr/>
              <a:t>13</a:t>
            </a:fld>
            <a:endParaRPr lang="ru-RU" smtClean="0">
              <a:latin typeface="Arial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225" y="22225"/>
            <a:ext cx="9144000" cy="9588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200" y="115888"/>
            <a:ext cx="9067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Общественный мониторинг, оценка и контроль 	качества оказания государственных услуг</a:t>
            </a:r>
            <a:r>
              <a:rPr lang="ru-RU" sz="2800" b="1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27652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860800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39"/>
          <p:cNvSpPr>
            <a:spLocks noChangeArrowheads="1"/>
          </p:cNvSpPr>
          <p:nvPr/>
        </p:nvSpPr>
        <p:spPr bwMode="auto">
          <a:xfrm>
            <a:off x="755650" y="1700213"/>
            <a:ext cx="7561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/>
              <a:t>аккредитованные некоммерческие организации посредством госзаказа уполномоченного органа по оценке и контролю (АДГС);</a:t>
            </a:r>
            <a:endParaRPr lang="ru-RU" sz="1600"/>
          </a:p>
        </p:txBody>
      </p:sp>
      <p:sp>
        <p:nvSpPr>
          <p:cNvPr id="27654" name="Rectangle 39"/>
          <p:cNvSpPr>
            <a:spLocks noChangeArrowheads="1"/>
          </p:cNvSpPr>
          <p:nvPr/>
        </p:nvSpPr>
        <p:spPr bwMode="auto">
          <a:xfrm>
            <a:off x="755650" y="4005263"/>
            <a:ext cx="7056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уполномоченный орган по оценке и контролю (АДГС)</a:t>
            </a:r>
            <a:endParaRPr lang="ru-RU" sz="1600"/>
          </a:p>
        </p:txBody>
      </p:sp>
      <p:sp>
        <p:nvSpPr>
          <p:cNvPr id="27655" name="Rectangle 39"/>
          <p:cNvSpPr>
            <a:spLocks noChangeArrowheads="1"/>
          </p:cNvSpPr>
          <p:nvPr/>
        </p:nvSpPr>
        <p:spPr bwMode="auto">
          <a:xfrm>
            <a:off x="755650" y="5300663"/>
            <a:ext cx="755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/>
              <a:t>госорганы-услугодатели в соответствии с типовыми требованиями, утверждаемыми АДГС</a:t>
            </a:r>
            <a:endParaRPr lang="ru-RU" sz="1600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331913" y="1125538"/>
            <a:ext cx="5688012" cy="503237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</a:rPr>
              <a:t>Общественный мониторинг будут проводить:</a:t>
            </a:r>
          </a:p>
        </p:txBody>
      </p:sp>
      <p:pic>
        <p:nvPicPr>
          <p:cNvPr id="2765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28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331913" y="3357563"/>
            <a:ext cx="6121400" cy="503237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</a:rPr>
              <a:t>Оценку и внешний контроль будет проводить:</a:t>
            </a: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331913" y="4581525"/>
            <a:ext cx="6121400" cy="503238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</a:srgbClr>
              </a:gs>
              <a:gs pos="100000">
                <a:srgbClr val="3366CC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</a:rPr>
              <a:t>Внутренний контроль будут проводить</a:t>
            </a:r>
            <a:r>
              <a:rPr lang="ru-RU"/>
              <a:t> </a:t>
            </a:r>
            <a:r>
              <a:rPr lang="ru-RU" sz="200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27660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300663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Rectangle 39"/>
          <p:cNvSpPr>
            <a:spLocks noChangeArrowheads="1"/>
          </p:cNvSpPr>
          <p:nvPr/>
        </p:nvSpPr>
        <p:spPr bwMode="auto">
          <a:xfrm>
            <a:off x="755650" y="2420938"/>
            <a:ext cx="7561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некоммерческими  организациями по собственной инициативе и за свой счет</a:t>
            </a:r>
          </a:p>
        </p:txBody>
      </p:sp>
      <p:pic>
        <p:nvPicPr>
          <p:cNvPr id="27662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420938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025DC5-1A5F-47AF-8D3A-D4E1F9780B9D}" type="slidenum">
              <a:rPr lang="ru-RU" sz="1400"/>
              <a:pPr algn="r"/>
              <a:t>14</a:t>
            </a:fld>
            <a:endParaRPr lang="ru-RU" sz="14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4445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ko-KR" sz="2000" b="1">
                <a:solidFill>
                  <a:schemeClr val="bg1"/>
                </a:solidFill>
              </a:rPr>
              <a:t>Проект Закона РК «О внесении изменений и дополнений в некоторые законодательные акты РК по вопросам государственных услуг»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9388" y="2060575"/>
            <a:ext cx="86868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400" b="1"/>
              <a:t> </a:t>
            </a:r>
            <a:r>
              <a:rPr lang="ru-RU" altLang="ko-KR" sz="2200"/>
              <a:t>Бюджетный кодекс РК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Закон РК «Об административных процедурах»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Закон РК «О нормативных правовых актах»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Закон РК «О порядке рассмотрения обращений                                                                                  физических и юридических лиц»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Закон РК «О государственном контроле и надзоре в Республике Казахстан»</a:t>
            </a:r>
          </a:p>
          <a:p>
            <a:pPr eaLnBrk="0" hangingPunct="0">
              <a:spcBef>
                <a:spcPct val="30000"/>
              </a:spcBef>
              <a:buClr>
                <a:srgbClr val="FF5050"/>
              </a:buClr>
              <a:buSzPct val="150000"/>
              <a:buFont typeface="Wingdings" pitchFamily="2" charset="2"/>
              <a:buChar char="v"/>
            </a:pPr>
            <a:r>
              <a:rPr lang="ru-RU" altLang="ko-KR" sz="2200"/>
              <a:t> Закон РК «О государственной правовой статистике и специальных учетах»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1103313"/>
            <a:ext cx="7727950" cy="420687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50000">
                <a:srgbClr val="FF7C80"/>
              </a:gs>
              <a:gs pos="100000">
                <a:srgbClr val="A50021"/>
              </a:gs>
            </a:gsLst>
            <a:lin ang="2700000" scaled="1"/>
          </a:gradFill>
          <a:ln w="25400" algn="ctr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72238" tIns="36119" rIns="72238" bIns="36119"/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chemeClr val="bg1"/>
                </a:solidFill>
              </a:rPr>
              <a:t>ПРЕДПОЛАГАЕТСЯ ВНЕСЕНИЕ ИЗМЕНЕНИЙ И ДОПОЛНЕНИЙ 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03188" y="-76200"/>
            <a:ext cx="88614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4138" indent="11113" algn="ctr"/>
            <a:r>
              <a:rPr lang="ru-RU" sz="2600" b="1">
                <a:solidFill>
                  <a:schemeClr val="bg1"/>
                </a:solidFill>
              </a:rPr>
              <a:t>Проект Закона Республики Казахстан</a:t>
            </a:r>
          </a:p>
          <a:p>
            <a:pPr marL="84138" indent="11113" algn="ctr"/>
            <a:r>
              <a:rPr lang="ru-RU" sz="2600" b="1">
                <a:solidFill>
                  <a:schemeClr val="bg1"/>
                </a:solidFill>
              </a:rPr>
              <a:t>«О государственных услугах»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838200" y="990600"/>
            <a:ext cx="7391400" cy="952500"/>
          </a:xfrm>
          <a:prstGeom prst="rect">
            <a:avLst/>
          </a:prstGeom>
          <a:noFill/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000" b="1" i="1">
                <a:solidFill>
                  <a:srgbClr val="008080"/>
                </a:solidFill>
              </a:rPr>
              <a:t>Поручение Главы государства Республики Казахстан </a:t>
            </a:r>
          </a:p>
          <a:p>
            <a:pPr algn="ctr"/>
            <a:r>
              <a:rPr lang="ru-RU" sz="2000" b="1" i="1">
                <a:solidFill>
                  <a:srgbClr val="008080"/>
                </a:solidFill>
              </a:rPr>
              <a:t>Правительству Республики Казахстан</a:t>
            </a:r>
            <a:r>
              <a:rPr lang="ru-RU" sz="2000" b="1" i="1">
                <a:solidFill>
                  <a:schemeClr val="hlink"/>
                </a:solidFill>
              </a:rPr>
              <a:t> </a:t>
            </a:r>
          </a:p>
          <a:p>
            <a:pPr algn="ctr"/>
            <a:r>
              <a:rPr lang="ru-RU" sz="1400" i="1"/>
              <a:t>(от 26 сентября 2011 года № 2155-109)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3815461" y="2055332"/>
            <a:ext cx="993563" cy="32612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381000" y="2362200"/>
            <a:ext cx="8305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/>
              <a:t>Проект Закона Республики Казахстан </a:t>
            </a:r>
          </a:p>
          <a:p>
            <a:pPr algn="ctr"/>
            <a:r>
              <a:rPr lang="ru-RU" sz="2600" b="1"/>
              <a:t>«О государственных услугах»</a:t>
            </a:r>
          </a:p>
        </p:txBody>
      </p:sp>
      <p:grpSp>
        <p:nvGrpSpPr>
          <p:cNvPr id="16392" name="Group 12"/>
          <p:cNvGrpSpPr>
            <a:grpSpLocks/>
          </p:cNvGrpSpPr>
          <p:nvPr/>
        </p:nvGrpSpPr>
        <p:grpSpPr bwMode="auto">
          <a:xfrm>
            <a:off x="358775" y="4003675"/>
            <a:ext cx="8640763" cy="415925"/>
            <a:chOff x="96" y="1562"/>
            <a:chExt cx="6240" cy="262"/>
          </a:xfrm>
        </p:grpSpPr>
        <p:sp>
          <p:nvSpPr>
            <p:cNvPr id="16407" name="Rectangle 13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8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16393" name="Group 15"/>
          <p:cNvGrpSpPr>
            <a:grpSpLocks/>
          </p:cNvGrpSpPr>
          <p:nvPr/>
        </p:nvGrpSpPr>
        <p:grpSpPr bwMode="auto">
          <a:xfrm>
            <a:off x="350838" y="4841875"/>
            <a:ext cx="8640762" cy="415925"/>
            <a:chOff x="96" y="1562"/>
            <a:chExt cx="6240" cy="262"/>
          </a:xfrm>
        </p:grpSpPr>
        <p:sp>
          <p:nvSpPr>
            <p:cNvPr id="16405" name="Rectangle 16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6" name="Line 17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grpSp>
        <p:nvGrpSpPr>
          <p:cNvPr id="16394" name="Group 18"/>
          <p:cNvGrpSpPr>
            <a:grpSpLocks/>
          </p:cNvGrpSpPr>
          <p:nvPr/>
        </p:nvGrpSpPr>
        <p:grpSpPr bwMode="auto">
          <a:xfrm>
            <a:off x="350838" y="5603875"/>
            <a:ext cx="8640762" cy="415925"/>
            <a:chOff x="96" y="1562"/>
            <a:chExt cx="6240" cy="262"/>
          </a:xfrm>
        </p:grpSpPr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16395" name="Text Box 21"/>
          <p:cNvSpPr txBox="1">
            <a:spLocks noChangeArrowheads="1"/>
          </p:cNvSpPr>
          <p:nvPr/>
        </p:nvSpPr>
        <p:spPr bwMode="auto">
          <a:xfrm>
            <a:off x="755650" y="4005263"/>
            <a:ext cx="822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Уточнение понятий в сфере оказания государственных услуг </a:t>
            </a:r>
          </a:p>
        </p:txBody>
      </p:sp>
      <p:sp>
        <p:nvSpPr>
          <p:cNvPr id="16396" name="Text Box 22"/>
          <p:cNvSpPr txBox="1">
            <a:spLocks noChangeArrowheads="1"/>
          </p:cNvSpPr>
          <p:nvPr/>
        </p:nvSpPr>
        <p:spPr bwMode="auto">
          <a:xfrm>
            <a:off x="755650" y="4581525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Установление прав и обязанностей участников взаимоотношений в сфере государственных услуг</a:t>
            </a:r>
          </a:p>
        </p:txBody>
      </p:sp>
      <p:sp>
        <p:nvSpPr>
          <p:cNvPr id="16397" name="Text Box 23"/>
          <p:cNvSpPr txBox="1">
            <a:spLocks noChangeArrowheads="1"/>
          </p:cNvSpPr>
          <p:nvPr/>
        </p:nvSpPr>
        <p:spPr bwMode="auto">
          <a:xfrm>
            <a:off x="762000" y="533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Введение новых инструментов повышения качества государственных услуг</a:t>
            </a:r>
          </a:p>
        </p:txBody>
      </p:sp>
      <p:sp>
        <p:nvSpPr>
          <p:cNvPr id="16398" name="Text Box 24"/>
          <p:cNvSpPr txBox="1">
            <a:spLocks noChangeArrowheads="1"/>
          </p:cNvSpPr>
          <p:nvPr/>
        </p:nvSpPr>
        <p:spPr bwMode="auto">
          <a:xfrm>
            <a:off x="8610600" y="621665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2</a:t>
            </a:r>
            <a:r>
              <a:rPr lang="ru-RU"/>
              <a:t> </a:t>
            </a:r>
          </a:p>
        </p:txBody>
      </p:sp>
      <p:grpSp>
        <p:nvGrpSpPr>
          <p:cNvPr id="16399" name="Group 12"/>
          <p:cNvGrpSpPr>
            <a:grpSpLocks/>
          </p:cNvGrpSpPr>
          <p:nvPr/>
        </p:nvGrpSpPr>
        <p:grpSpPr bwMode="auto">
          <a:xfrm>
            <a:off x="344488" y="3330575"/>
            <a:ext cx="8799512" cy="415925"/>
            <a:chOff x="96" y="1562"/>
            <a:chExt cx="6240" cy="262"/>
          </a:xfrm>
        </p:grpSpPr>
        <p:sp>
          <p:nvSpPr>
            <p:cNvPr id="16401" name="Rectangle 13"/>
            <p:cNvSpPr>
              <a:spLocks noChangeArrowheads="1"/>
            </p:cNvSpPr>
            <p:nvPr/>
          </p:nvSpPr>
          <p:spPr bwMode="auto">
            <a:xfrm>
              <a:off x="96" y="1562"/>
              <a:ext cx="280" cy="262"/>
            </a:xfrm>
            <a:prstGeom prst="rect">
              <a:avLst/>
            </a:prstGeom>
            <a:solidFill>
              <a:srgbClr val="A9492F"/>
            </a:solidFill>
            <a:ln w="12700">
              <a:solidFill>
                <a:srgbClr val="931638"/>
              </a:solidFill>
              <a:miter lim="800000"/>
              <a:headEnd/>
              <a:tailEnd/>
            </a:ln>
          </p:spPr>
          <p:txBody>
            <a:bodyPr wrap="none" lIns="99142" tIns="0" rIns="99142" bIns="0" anchor="ctr"/>
            <a:lstStyle/>
            <a:p>
              <a:pPr algn="ctr" defTabSz="992188"/>
              <a:r>
                <a:rPr lang="ru-RU" sz="3300" b="1">
                  <a:solidFill>
                    <a:srgbClr val="FFFFFF"/>
                  </a:solidFill>
                  <a:sym typeface="Wingdings" pitchFamily="2" charset="2"/>
                </a:rPr>
                <a:t></a:t>
              </a:r>
              <a:endParaRPr lang="en-US" sz="3300" b="1">
                <a:solidFill>
                  <a:srgbClr val="FFFFFF"/>
                </a:solidFill>
                <a:sym typeface="Wingdings" pitchFamily="2" charset="2"/>
              </a:endParaRPr>
            </a:p>
          </p:txBody>
        </p:sp>
        <p:sp>
          <p:nvSpPr>
            <p:cNvPr id="16402" name="Line 14"/>
            <p:cNvSpPr>
              <a:spLocks noChangeShapeType="1"/>
            </p:cNvSpPr>
            <p:nvPr/>
          </p:nvSpPr>
          <p:spPr bwMode="auto">
            <a:xfrm>
              <a:off x="96" y="1824"/>
              <a:ext cx="6240" cy="0"/>
            </a:xfrm>
            <a:prstGeom prst="line">
              <a:avLst/>
            </a:prstGeom>
            <a:noFill/>
            <a:ln w="15875">
              <a:solidFill>
                <a:srgbClr val="931638"/>
              </a:solidFill>
              <a:round/>
              <a:headEnd/>
              <a:tailEnd/>
            </a:ln>
          </p:spPr>
          <p:txBody>
            <a:bodyPr wrap="none" lIns="91434" tIns="0" rIns="91434" bIns="0" anchor="ctr"/>
            <a:lstStyle/>
            <a:p>
              <a:endParaRPr lang="ru-RU"/>
            </a:p>
          </p:txBody>
        </p:sp>
      </p:grpSp>
      <p:sp>
        <p:nvSpPr>
          <p:cNvPr id="16400" name="Text Box 21"/>
          <p:cNvSpPr txBox="1">
            <a:spLocks noChangeArrowheads="1"/>
          </p:cNvSpPr>
          <p:nvPr/>
        </p:nvSpPr>
        <p:spPr bwMode="auto">
          <a:xfrm>
            <a:off x="763588" y="3357563"/>
            <a:ext cx="8380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Урегулирование общественных отношений в сфере государственных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7"/>
          <p:cNvGrpSpPr>
            <a:grpSpLocks/>
          </p:cNvGrpSpPr>
          <p:nvPr/>
        </p:nvGrpSpPr>
        <p:grpSpPr bwMode="auto">
          <a:xfrm>
            <a:off x="158750" y="1773238"/>
            <a:ext cx="8653463" cy="3835400"/>
            <a:chOff x="2984" y="740"/>
            <a:chExt cx="2143" cy="3440"/>
          </a:xfrm>
        </p:grpSpPr>
        <p:sp>
          <p:nvSpPr>
            <p:cNvPr id="17414" name="Freeform 18"/>
            <p:cNvSpPr>
              <a:spLocks/>
            </p:cNvSpPr>
            <p:nvPr/>
          </p:nvSpPr>
          <p:spPr bwMode="gray">
            <a:xfrm>
              <a:off x="2984" y="3452"/>
              <a:ext cx="640" cy="728"/>
            </a:xfrm>
            <a:custGeom>
              <a:avLst/>
              <a:gdLst>
                <a:gd name="T0" fmla="*/ 30 w 1104"/>
                <a:gd name="T1" fmla="*/ 390 h 1256"/>
                <a:gd name="T2" fmla="*/ 30 w 1104"/>
                <a:gd name="T3" fmla="*/ 0 h 1256"/>
                <a:gd name="T4" fmla="*/ 0 w 1104"/>
                <a:gd name="T5" fmla="*/ 0 h 1256"/>
                <a:gd name="T6" fmla="*/ 0 w 1104"/>
                <a:gd name="T7" fmla="*/ 422 h 1256"/>
                <a:gd name="T8" fmla="*/ 371 w 1104"/>
                <a:gd name="T9" fmla="*/ 422 h 1256"/>
                <a:gd name="T10" fmla="*/ 371 w 1104"/>
                <a:gd name="T11" fmla="*/ 390 h 1256"/>
                <a:gd name="T12" fmla="*/ 30 w 1104"/>
                <a:gd name="T13" fmla="*/ 390 h 12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4"/>
                <a:gd name="T22" fmla="*/ 0 h 1256"/>
                <a:gd name="T23" fmla="*/ 1104 w 1104"/>
                <a:gd name="T24" fmla="*/ 1256 h 12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adFill rotWithShape="1">
              <a:gsLst>
                <a:gs pos="0">
                  <a:srgbClr val="FFCC66"/>
                </a:gs>
                <a:gs pos="50000">
                  <a:srgbClr val="FFF4DF"/>
                </a:gs>
                <a:gs pos="100000">
                  <a:srgbClr val="FFCC66"/>
                </a:gs>
              </a:gsLst>
              <a:lin ang="0" scaled="1"/>
            </a:gradFill>
            <a:ln w="0">
              <a:solidFill>
                <a:srgbClr val="DFE2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15" name="Freeform 19"/>
            <p:cNvSpPr>
              <a:spLocks/>
            </p:cNvSpPr>
            <p:nvPr/>
          </p:nvSpPr>
          <p:spPr bwMode="gray">
            <a:xfrm rot="10800000">
              <a:off x="4487" y="740"/>
              <a:ext cx="640" cy="728"/>
            </a:xfrm>
            <a:custGeom>
              <a:avLst/>
              <a:gdLst>
                <a:gd name="T0" fmla="*/ 30 w 1104"/>
                <a:gd name="T1" fmla="*/ 390 h 1256"/>
                <a:gd name="T2" fmla="*/ 30 w 1104"/>
                <a:gd name="T3" fmla="*/ 0 h 1256"/>
                <a:gd name="T4" fmla="*/ 0 w 1104"/>
                <a:gd name="T5" fmla="*/ 0 h 1256"/>
                <a:gd name="T6" fmla="*/ 0 w 1104"/>
                <a:gd name="T7" fmla="*/ 422 h 1256"/>
                <a:gd name="T8" fmla="*/ 371 w 1104"/>
                <a:gd name="T9" fmla="*/ 422 h 1256"/>
                <a:gd name="T10" fmla="*/ 371 w 1104"/>
                <a:gd name="T11" fmla="*/ 390 h 1256"/>
                <a:gd name="T12" fmla="*/ 30 w 1104"/>
                <a:gd name="T13" fmla="*/ 390 h 12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4"/>
                <a:gd name="T22" fmla="*/ 0 h 1256"/>
                <a:gd name="T23" fmla="*/ 1104 w 1104"/>
                <a:gd name="T24" fmla="*/ 1256 h 12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adFill rotWithShape="1">
              <a:gsLst>
                <a:gs pos="0">
                  <a:srgbClr val="FFCC66"/>
                </a:gs>
                <a:gs pos="50000">
                  <a:srgbClr val="FFF4DF"/>
                </a:gs>
                <a:gs pos="100000">
                  <a:srgbClr val="FFCC66"/>
                </a:gs>
              </a:gsLst>
              <a:lin ang="0" scaled="1"/>
            </a:gradFill>
            <a:ln w="0">
              <a:solidFill>
                <a:srgbClr val="DFE2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gray">
            <a:xfrm>
              <a:off x="3043" y="788"/>
              <a:ext cx="2033" cy="3252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shade val="46275"/>
                    <a:invGamma/>
                  </a:srgbClr>
                </a:gs>
                <a:gs pos="5000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>
                <a:buClr>
                  <a:srgbClr val="000066"/>
                </a:buClr>
                <a:buSzPct val="120000"/>
                <a:buFont typeface="Wingdings" pitchFamily="2" charset="2"/>
                <a:buNone/>
                <a:defRPr/>
              </a:pPr>
              <a:endParaRPr lang="ru-RU" altLang="ko-KR">
                <a:solidFill>
                  <a:schemeClr val="bg1"/>
                </a:solidFill>
              </a:endParaRPr>
            </a:p>
          </p:txBody>
        </p:sp>
      </p:grpSp>
      <p:sp>
        <p:nvSpPr>
          <p:cNvPr id="17410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C7226D2-1A65-41AF-892D-D5B96A4F1C65}" type="slidenum">
              <a:rPr lang="ru-RU" sz="1400"/>
              <a:pPr algn="r"/>
              <a:t>3</a:t>
            </a:fld>
            <a:endParaRPr lang="ru-RU" sz="140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400" b="1">
                <a:solidFill>
                  <a:schemeClr val="bg1"/>
                </a:solidFill>
              </a:rPr>
              <a:t>Новое определение понятия «государственная услуга»</a:t>
            </a:r>
          </a:p>
        </p:txBody>
      </p:sp>
      <p:sp>
        <p:nvSpPr>
          <p:cNvPr id="17412" name="Rectangle 27"/>
          <p:cNvSpPr>
            <a:spLocks noChangeArrowheads="1"/>
          </p:cNvSpPr>
          <p:nvPr/>
        </p:nvSpPr>
        <p:spPr bwMode="auto">
          <a:xfrm>
            <a:off x="-107950" y="-76200"/>
            <a:ext cx="925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	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66738" y="2276475"/>
            <a:ext cx="79025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000066"/>
              </a:buClr>
              <a:buSzPct val="120000"/>
              <a:buFont typeface="Wingdings" pitchFamily="2" charset="2"/>
              <a:buNone/>
            </a:pPr>
            <a:r>
              <a:rPr lang="ru-RU" sz="2400" b="1"/>
              <a:t>«Государственная услуга – </a:t>
            </a:r>
            <a:r>
              <a:rPr lang="kk-KZ" sz="2400" b="1"/>
              <a:t>одна из форм реализации отдельных государственных функций, осуществляемых в индивидуальном порядке по обращению услугополучателей, направленных на предоставление им соответствующих материальных или нематериальных благ</a:t>
            </a:r>
            <a:r>
              <a:rPr lang="ru-RU" sz="2400"/>
              <a:t>»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71DAC4-7F30-421D-BF1A-1A881BAC9255}" type="slidenum">
              <a:rPr lang="ru-RU" smtClean="0">
                <a:latin typeface="Arial" charset="0"/>
              </a:rPr>
              <a:pPr/>
              <a:t>4</a:t>
            </a:fld>
            <a:endParaRPr lang="ru-RU" smtClean="0">
              <a:latin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74625" y="0"/>
            <a:ext cx="8466138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500" b="1">
                <a:solidFill>
                  <a:schemeClr val="bg1"/>
                </a:solidFill>
              </a:rPr>
              <a:t>Новые понятия, предусмотренные законопроектом </a:t>
            </a:r>
            <a:br>
              <a:rPr lang="ru-RU" sz="2500" b="1">
                <a:solidFill>
                  <a:schemeClr val="bg1"/>
                </a:solidFill>
              </a:rPr>
            </a:br>
            <a:r>
              <a:rPr lang="ru-RU" sz="2500" b="1">
                <a:solidFill>
                  <a:schemeClr val="bg1"/>
                </a:solidFill>
              </a:rPr>
              <a:t>«О государственных услугах»</a:t>
            </a:r>
          </a:p>
          <a:p>
            <a:pPr algn="ctr"/>
            <a:r>
              <a:rPr lang="ru-RU" sz="2800"/>
              <a:t> 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468313" y="1484313"/>
            <a:ext cx="84963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r>
              <a:rPr lang="ru-RU" altLang="ko-KR" sz="2000" b="1">
                <a:solidFill>
                  <a:srgbClr val="003366"/>
                </a:solidFill>
              </a:rPr>
              <a:t>Услугополучатель</a:t>
            </a:r>
            <a:r>
              <a:rPr lang="ru-RU" altLang="ko-KR" sz="2000"/>
              <a:t> </a:t>
            </a:r>
            <a:r>
              <a:rPr lang="ru-RU" sz="2000"/>
              <a:t>- </a:t>
            </a:r>
            <a:r>
              <a:rPr lang="ru-RU" altLang="ko-KR" sz="2000"/>
              <a:t>физические и юридические лица Республики Казахстан (за исключением государственных органов), иностранные граждане, лица без гражданства и иностранные юридические лица.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2000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2000" b="1">
                <a:solidFill>
                  <a:srgbClr val="009900"/>
                </a:solidFill>
              </a:rPr>
              <a:t>	</a:t>
            </a:r>
            <a:r>
              <a:rPr lang="ru-RU" sz="2000" b="1">
                <a:solidFill>
                  <a:srgbClr val="003366"/>
                </a:solidFill>
              </a:rPr>
              <a:t>Услугодатель</a:t>
            </a:r>
            <a:r>
              <a:rPr lang="ru-RU" sz="2000"/>
              <a:t> -</a:t>
            </a:r>
            <a:r>
              <a:rPr lang="ru-RU" sz="2000" b="1"/>
              <a:t> </a:t>
            </a:r>
            <a:r>
              <a:rPr lang="ru-RU" sz="2000"/>
              <a:t>центральные и местные государственные органы, утверждающие стандарты государственных услуг и организующие процесс оказания государственных услуг в соответствующих сферах.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2000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2000"/>
              <a:t> </a:t>
            </a:r>
            <a:r>
              <a:rPr lang="en-US" sz="2000" b="1">
                <a:solidFill>
                  <a:srgbClr val="009900"/>
                </a:solidFill>
              </a:rPr>
              <a:t>	</a:t>
            </a:r>
            <a:r>
              <a:rPr lang="ru-RU" sz="2000" b="1">
                <a:solidFill>
                  <a:srgbClr val="003366"/>
                </a:solidFill>
              </a:rPr>
              <a:t>Поставщик государственной услуги</a:t>
            </a:r>
            <a:r>
              <a:rPr lang="ru-RU" sz="2000"/>
              <a:t> - физические и юридические лица,  непосредственно оказывающие государственные услуги, а также услугодатели, непосредственно оказывающие государственные услуги.</a:t>
            </a:r>
          </a:p>
        </p:txBody>
      </p:sp>
      <p:pic>
        <p:nvPicPr>
          <p:cNvPr id="1843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41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C8492E-0C89-43C0-B01A-18DAFED95835}" type="slidenum">
              <a:rPr lang="ru-RU" sz="1400"/>
              <a:pPr algn="r"/>
              <a:t>5</a:t>
            </a:fld>
            <a:endParaRPr lang="ru-RU" sz="140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268538" y="260350"/>
            <a:ext cx="432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chemeClr val="bg1"/>
                </a:solidFill>
              </a:rPr>
              <a:t>Права услугополучателей</a:t>
            </a:r>
            <a:r>
              <a:rPr lang="ru-RU" sz="2800"/>
              <a:t> 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468313" y="1679575"/>
            <a:ext cx="84963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r>
              <a:rPr lang="ru-RU" altLang="ko-KR" sz="2000" b="1">
                <a:solidFill>
                  <a:srgbClr val="003366"/>
                </a:solidFill>
              </a:rPr>
              <a:t>Услугополучатель имеет право: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endParaRPr lang="ru-RU" altLang="ko-KR" sz="2000" b="1">
              <a:solidFill>
                <a:srgbClr val="003366"/>
              </a:solidFill>
            </a:endParaRP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получать полную и достоверную информацию о госуслуге и поставщике госуслуги;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endParaRPr lang="ru-RU" sz="1600" b="1"/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получать госуслугу, отвечающую требованиям утвержденного стандарта оказания данной госуслуги;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endParaRPr lang="ru-RU" sz="1600" b="1"/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на досудебное и судебное обжалование результата оказания госуслуги; 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endParaRPr lang="ru-RU" sz="1600" b="1"/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получать госуслугу в бумажной (традиционной) и/или электронной форме; 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  </a:t>
            </a:r>
          </a:p>
          <a:p>
            <a:pPr marL="180975" indent="-180975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участвовать в публичных обсуждениях проектов стандартов госуслуг.</a:t>
            </a:r>
          </a:p>
        </p:txBody>
      </p:sp>
      <p:pic>
        <p:nvPicPr>
          <p:cNvPr id="19461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76475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972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6449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221163"/>
            <a:ext cx="3952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244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6504B7-9C65-4F9B-A262-B5D07419C8C1}" type="slidenum">
              <a:rPr lang="ru-RU" sz="1400"/>
              <a:pPr algn="r"/>
              <a:t>6</a:t>
            </a:fld>
            <a:endParaRPr lang="ru-RU" sz="140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95288" y="115888"/>
            <a:ext cx="82089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chemeClr val="bg1"/>
                </a:solidFill>
              </a:rPr>
              <a:t>Обязанности услугодателей и поставщиков государственных услуг</a:t>
            </a:r>
            <a:r>
              <a:rPr lang="ru-RU" sz="2800"/>
              <a:t> 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95288" y="1284288"/>
            <a:ext cx="84963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r>
              <a:rPr lang="ru-RU" altLang="ko-KR" sz="2000" b="1">
                <a:solidFill>
                  <a:srgbClr val="003366"/>
                </a:solidFill>
              </a:rPr>
              <a:t>Услугодатель обязан: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altLang="ko-KR" sz="1000" b="1">
              <a:solidFill>
                <a:srgbClr val="003366"/>
              </a:solidFill>
            </a:endParaRP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повышать квалификацию сотрудников, оказывающих госуслуги;</a:t>
            </a: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своевременно рассматривать жалобы;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 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принимать меры по восстановлению нарушенных прав граждан;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проводить публичные обсуждения проектов стандартов госуслуг и т.д.</a:t>
            </a:r>
            <a:r>
              <a:rPr lang="ru-RU" sz="1600"/>
              <a:t> </a:t>
            </a:r>
          </a:p>
        </p:txBody>
      </p:sp>
      <p:pic>
        <p:nvPicPr>
          <p:cNvPr id="20485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00213"/>
            <a:ext cx="3952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5654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972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3850" y="3789363"/>
            <a:ext cx="84963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en-US" sz="1600" b="1">
                <a:solidFill>
                  <a:srgbClr val="009900"/>
                </a:solidFill>
              </a:rPr>
              <a:t>	</a:t>
            </a:r>
            <a:r>
              <a:rPr lang="ru-RU" altLang="ko-KR" sz="2000" b="1">
                <a:solidFill>
                  <a:srgbClr val="003366"/>
                </a:solidFill>
              </a:rPr>
              <a:t>Поставщик госуслуги обязан: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altLang="ko-KR" sz="1000" b="1">
              <a:solidFill>
                <a:srgbClr val="003366"/>
              </a:solidFill>
            </a:endParaRP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оказывать госуслуги в соответствии со стандартами госуслуг;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информировать о статусе исполнения госуслуг по запросу услугополучателей; 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своевременно рассматривать жалобы; </a:t>
            </a:r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endParaRPr lang="ru-RU" sz="1000" b="1"/>
          </a:p>
          <a:p>
            <a:pPr marL="342900" indent="-342900" algn="just">
              <a:tabLst>
                <a:tab pos="182563" algn="l"/>
                <a:tab pos="685800" algn="l"/>
                <a:tab pos="800100" algn="l"/>
              </a:tabLst>
            </a:pPr>
            <a:r>
              <a:rPr lang="ru-RU" sz="1600" b="1"/>
              <a:t>	принимать меры по восстановлению нарушенных прав граждан и т.д.</a:t>
            </a:r>
            <a:r>
              <a:rPr lang="ru-RU" sz="1600"/>
              <a:t> </a:t>
            </a:r>
          </a:p>
        </p:txBody>
      </p:sp>
      <p:pic>
        <p:nvPicPr>
          <p:cNvPr id="20490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24400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365625"/>
            <a:ext cx="39528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157788"/>
            <a:ext cx="3952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516563"/>
            <a:ext cx="3952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6EC542-DA22-4A6D-AB80-E079F548679E}" type="slidenum">
              <a:rPr lang="ru-RU" sz="1400"/>
              <a:pPr algn="r"/>
              <a:t>7</a:t>
            </a:fld>
            <a:endParaRPr lang="ru-RU" sz="1400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324600" y="1066800"/>
            <a:ext cx="2819400" cy="609600"/>
          </a:xfrm>
          <a:prstGeom prst="chevron">
            <a:avLst>
              <a:gd name="adj" fmla="val 11562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781800" y="1066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III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038600" y="1066800"/>
            <a:ext cx="2895600" cy="609600"/>
          </a:xfrm>
          <a:prstGeom prst="chevron">
            <a:avLst>
              <a:gd name="adj" fmla="val 118750"/>
            </a:avLst>
          </a:prstGeom>
          <a:gradFill rotWithShape="1">
            <a:gsLst>
              <a:gs pos="0">
                <a:srgbClr val="2F762F"/>
              </a:gs>
              <a:gs pos="100000">
                <a:srgbClr val="66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752600" y="1066800"/>
            <a:ext cx="2895600" cy="609600"/>
          </a:xfrm>
          <a:prstGeom prst="homePlate">
            <a:avLst>
              <a:gd name="adj" fmla="val 118750"/>
            </a:avLst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6200" y="-31750"/>
            <a:ext cx="906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Требования к разработке стандартов и регламентов государственных услуг</a:t>
            </a:r>
            <a:r>
              <a:rPr lang="ru-RU" sz="2400"/>
              <a:t> 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1660525"/>
            <a:ext cx="17526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5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r>
              <a:rPr lang="ru-RU" sz="2000" b="1">
                <a:solidFill>
                  <a:srgbClr val="003366"/>
                </a:solidFill>
              </a:rPr>
              <a:t>СТАНДАРТ</a:t>
            </a:r>
          </a:p>
          <a:p>
            <a:pPr algn="ctr"/>
            <a:r>
              <a:rPr lang="ru-RU" sz="2000" b="1">
                <a:solidFill>
                  <a:srgbClr val="003366"/>
                </a:solidFill>
              </a:rPr>
              <a:t>госуслуги</a:t>
            </a: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752600" y="1066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267200" y="1066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II</a:t>
            </a:r>
            <a:endParaRPr lang="ru-RU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905000" y="2162175"/>
            <a:ext cx="2209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</a:rPr>
              <a:t>Разрабатывается</a:t>
            </a:r>
            <a:r>
              <a:rPr lang="ru-RU"/>
              <a:t> центральным государственным органом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343400" y="1890713"/>
            <a:ext cx="2362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</a:rPr>
              <a:t>Утверждается</a:t>
            </a:r>
            <a:r>
              <a:rPr lang="ru-RU"/>
              <a:t> центральным государственным органом по согласованию с МЭРТ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934200" y="2209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660033"/>
                </a:solidFill>
              </a:rPr>
              <a:t>Регистрируется</a:t>
            </a:r>
            <a:r>
              <a:rPr lang="ru-RU"/>
              <a:t> в Министерстве юстиции РК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0" y="3508375"/>
            <a:ext cx="17526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r>
              <a:rPr lang="ru-RU" sz="2000" b="1">
                <a:solidFill>
                  <a:srgbClr val="003366"/>
                </a:solidFill>
              </a:rPr>
              <a:t>РЕГЛАМЕНТ</a:t>
            </a:r>
          </a:p>
          <a:p>
            <a:pPr algn="ctr"/>
            <a:r>
              <a:rPr lang="ru-RU" sz="2000" b="1">
                <a:solidFill>
                  <a:srgbClr val="003366"/>
                </a:solidFill>
              </a:rPr>
              <a:t>госуслуги</a:t>
            </a:r>
          </a:p>
          <a:p>
            <a:pPr algn="ctr"/>
            <a:endParaRPr lang="ru-RU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  <a:p>
            <a:pPr algn="ctr"/>
            <a:endParaRPr lang="ru-RU" sz="2000" b="1">
              <a:solidFill>
                <a:srgbClr val="003366"/>
              </a:solidFill>
            </a:endParaRPr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>
            <a:off x="1752600" y="1066800"/>
            <a:ext cx="76200" cy="57912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4343400" y="1676400"/>
            <a:ext cx="76200" cy="51816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>
            <a:off x="6781800" y="1676400"/>
            <a:ext cx="76200" cy="51816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3" name="AutoShape 20"/>
          <p:cNvSpPr>
            <a:spLocks noChangeArrowheads="1"/>
          </p:cNvSpPr>
          <p:nvPr/>
        </p:nvSpPr>
        <p:spPr bwMode="auto">
          <a:xfrm>
            <a:off x="4191000" y="25908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9" name="Line 2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5" name="Text Box 23"/>
          <p:cNvSpPr txBox="1">
            <a:spLocks noChangeArrowheads="1"/>
          </p:cNvSpPr>
          <p:nvPr/>
        </p:nvSpPr>
        <p:spPr bwMode="auto">
          <a:xfrm>
            <a:off x="1828800" y="3962400"/>
            <a:ext cx="2438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660033"/>
                </a:solidFill>
              </a:rPr>
              <a:t>Разрабатывается</a:t>
            </a:r>
            <a:r>
              <a:rPr lang="ru-RU" sz="1400"/>
              <a:t> центральным государственным органом, </a:t>
            </a:r>
          </a:p>
          <a:p>
            <a:pPr algn="ctr"/>
            <a:r>
              <a:rPr lang="ru-RU" sz="1400"/>
              <a:t>местным исполнительным органом области, города республиканского значения, столицы, осуществляющим оказание государственной услуги </a:t>
            </a:r>
          </a:p>
        </p:txBody>
      </p:sp>
      <p:sp>
        <p:nvSpPr>
          <p:cNvPr id="21526" name="Text Box 24"/>
          <p:cNvSpPr txBox="1">
            <a:spLocks noChangeArrowheads="1"/>
          </p:cNvSpPr>
          <p:nvPr/>
        </p:nvSpPr>
        <p:spPr bwMode="auto">
          <a:xfrm>
            <a:off x="4495800" y="3886200"/>
            <a:ext cx="2438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660033"/>
                </a:solidFill>
              </a:rPr>
              <a:t>Утверждается</a:t>
            </a:r>
            <a:r>
              <a:rPr lang="ru-RU" sz="1400"/>
              <a:t> центральным государственным органом, </a:t>
            </a:r>
          </a:p>
          <a:p>
            <a:pPr algn="ctr"/>
            <a:r>
              <a:rPr lang="ru-RU" sz="1400"/>
              <a:t>исполнительным органом, финансируемым из местного бюджета</a:t>
            </a:r>
          </a:p>
        </p:txBody>
      </p:sp>
      <p:sp>
        <p:nvSpPr>
          <p:cNvPr id="58392" name="Line 25"/>
          <p:cNvSpPr>
            <a:spLocks noChangeShapeType="1"/>
          </p:cNvSpPr>
          <p:nvPr/>
        </p:nvSpPr>
        <p:spPr bwMode="auto">
          <a:xfrm>
            <a:off x="7772400" y="4876800"/>
            <a:ext cx="4572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28" name="AutoShape 26"/>
          <p:cNvSpPr>
            <a:spLocks noChangeArrowheads="1"/>
          </p:cNvSpPr>
          <p:nvPr/>
        </p:nvSpPr>
        <p:spPr bwMode="auto">
          <a:xfrm>
            <a:off x="6629400" y="25908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AutoShape 27"/>
          <p:cNvSpPr>
            <a:spLocks noChangeArrowheads="1"/>
          </p:cNvSpPr>
          <p:nvPr/>
        </p:nvSpPr>
        <p:spPr bwMode="auto">
          <a:xfrm>
            <a:off x="4191000" y="45720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408AFD-E338-4D27-83A9-570FC7CBAE19}" type="slidenum">
              <a:rPr lang="ru-RU" sz="1400"/>
              <a:pPr algn="r"/>
              <a:t>8</a:t>
            </a:fld>
            <a:endParaRPr lang="ru-RU" sz="1400"/>
          </a:p>
        </p:txBody>
      </p:sp>
      <p:sp>
        <p:nvSpPr>
          <p:cNvPr id="22530" name="Rectangle 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76200" y="-31750"/>
            <a:ext cx="906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Требования к разработке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Реестра государственных услуг</a:t>
            </a:r>
            <a:r>
              <a:rPr lang="ru-RU" sz="2400"/>
              <a:t> </a:t>
            </a:r>
          </a:p>
        </p:txBody>
      </p:sp>
      <p:sp>
        <p:nvSpPr>
          <p:cNvPr id="22532" name="AutoShape 26"/>
          <p:cNvSpPr>
            <a:spLocks noChangeArrowheads="1"/>
          </p:cNvSpPr>
          <p:nvPr/>
        </p:nvSpPr>
        <p:spPr bwMode="auto">
          <a:xfrm rot="5400000">
            <a:off x="4935538" y="3713163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grpSp>
        <p:nvGrpSpPr>
          <p:cNvPr id="22533" name="Group 7"/>
          <p:cNvGrpSpPr>
            <a:grpSpLocks/>
          </p:cNvGrpSpPr>
          <p:nvPr/>
        </p:nvGrpSpPr>
        <p:grpSpPr bwMode="auto">
          <a:xfrm>
            <a:off x="3059113" y="4221163"/>
            <a:ext cx="4392612" cy="1296987"/>
            <a:chOff x="48" y="660"/>
            <a:chExt cx="2802" cy="1368"/>
          </a:xfrm>
        </p:grpSpPr>
        <p:pic>
          <p:nvPicPr>
            <p:cNvPr id="22541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2" name="Text Box 9"/>
            <p:cNvSpPr txBox="1">
              <a:spLocks noChangeArrowheads="1"/>
            </p:cNvSpPr>
            <p:nvPr/>
          </p:nvSpPr>
          <p:spPr bwMode="auto">
            <a:xfrm>
              <a:off x="60" y="791"/>
              <a:ext cx="2783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>
                  <a:solidFill>
                    <a:srgbClr val="FF0000"/>
                  </a:solidFill>
                </a:rPr>
                <a:t>   </a:t>
              </a:r>
            </a:p>
          </p:txBody>
        </p:sp>
      </p:grpSp>
      <p:sp>
        <p:nvSpPr>
          <p:cNvPr id="22534" name="Rectangle 31"/>
          <p:cNvSpPr>
            <a:spLocks noChangeArrowheads="1"/>
          </p:cNvSpPr>
          <p:nvPr/>
        </p:nvSpPr>
        <p:spPr bwMode="auto">
          <a:xfrm>
            <a:off x="3276600" y="4652963"/>
            <a:ext cx="4040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660033"/>
                </a:solidFill>
              </a:rPr>
              <a:t>Утверждаются</a:t>
            </a:r>
            <a:r>
              <a:rPr lang="ru-RU"/>
              <a:t> Правительством РК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395288" y="1484313"/>
            <a:ext cx="4392612" cy="2690812"/>
            <a:chOff x="48" y="660"/>
            <a:chExt cx="2802" cy="1433"/>
          </a:xfrm>
        </p:grpSpPr>
        <p:pic>
          <p:nvPicPr>
            <p:cNvPr id="22539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0" name="Text Box 9"/>
            <p:cNvSpPr txBox="1">
              <a:spLocks noChangeArrowheads="1"/>
            </p:cNvSpPr>
            <p:nvPr/>
          </p:nvSpPr>
          <p:spPr bwMode="auto">
            <a:xfrm>
              <a:off x="60" y="791"/>
              <a:ext cx="2783" cy="1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sz="1600" b="1" i="1">
                  <a:solidFill>
                    <a:srgbClr val="FF0000"/>
                  </a:solidFill>
                </a:rPr>
                <a:t>   </a:t>
              </a:r>
              <a:r>
                <a:rPr lang="ru-RU" b="1">
                  <a:solidFill>
                    <a:srgbClr val="003366"/>
                  </a:solidFill>
                </a:rPr>
                <a:t>Реестр государственных услуг</a:t>
              </a:r>
            </a:p>
            <a:p>
              <a:pPr algn="just"/>
              <a:r>
                <a:rPr lang="ru-RU" sz="1600" b="1" i="1"/>
                <a:t>(классифицированный перечень госуслуг с указанием услугополучателей, услугодателей, поставщиков госуслуг, формы оказания госуслуг, их платности или бесплатности)</a:t>
              </a:r>
              <a:endParaRPr lang="ru-RU" sz="1600" b="1">
                <a:solidFill>
                  <a:srgbClr val="003366"/>
                </a:solidFill>
              </a:endParaRPr>
            </a:p>
            <a:p>
              <a:endParaRPr lang="ru-RU" sz="1600" b="1">
                <a:solidFill>
                  <a:srgbClr val="003366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1600" b="1" i="1">
                <a:solidFill>
                  <a:srgbClr val="FF0000"/>
                </a:solidFill>
              </a:endParaRPr>
            </a:p>
          </p:txBody>
        </p:sp>
      </p:grpSp>
      <p:grpSp>
        <p:nvGrpSpPr>
          <p:cNvPr id="22536" name="Group 7"/>
          <p:cNvGrpSpPr>
            <a:grpSpLocks/>
          </p:cNvGrpSpPr>
          <p:nvPr/>
        </p:nvGrpSpPr>
        <p:grpSpPr bwMode="auto">
          <a:xfrm>
            <a:off x="5148263" y="1989138"/>
            <a:ext cx="3529012" cy="1296987"/>
            <a:chOff x="48" y="660"/>
            <a:chExt cx="2802" cy="1368"/>
          </a:xfrm>
        </p:grpSpPr>
        <p:pic>
          <p:nvPicPr>
            <p:cNvPr id="22537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61" y="791"/>
              <a:ext cx="2781" cy="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>
                  <a:solidFill>
                    <a:srgbClr val="FF0000"/>
                  </a:solidFill>
                </a:rPr>
                <a:t> </a:t>
              </a:r>
              <a:r>
                <a:rPr lang="ru-RU" b="1">
                  <a:solidFill>
                    <a:srgbClr val="003366"/>
                  </a:solidFill>
                </a:rPr>
                <a:t>Классификация государственных услуг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F4CCA9-539A-4B21-A953-E003CE336A9E}" type="slidenum">
              <a:rPr lang="ru-RU" sz="1400"/>
              <a:pPr algn="r"/>
              <a:t>9</a:t>
            </a:fld>
            <a:endParaRPr lang="ru-RU" sz="14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115888"/>
            <a:ext cx="7561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Публичное обсуждение проектов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          стандартов государственных услуг</a:t>
            </a:r>
            <a:r>
              <a:rPr lang="ru-RU"/>
              <a:t> </a:t>
            </a:r>
            <a:r>
              <a:rPr lang="ru-RU" sz="2800" b="1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971550" y="2276475"/>
            <a:ext cx="761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на интернет-ресурсе государственного органа, разработавшего стандарт оказания госуслуги;</a:t>
            </a:r>
          </a:p>
        </p:txBody>
      </p:sp>
      <p:sp>
        <p:nvSpPr>
          <p:cNvPr id="23557" name="Text Box 16"/>
          <p:cNvSpPr txBox="1">
            <a:spLocks noChangeArrowheads="1"/>
          </p:cNvSpPr>
          <p:nvPr/>
        </p:nvSpPr>
        <p:spPr bwMode="auto">
          <a:xfrm>
            <a:off x="1042988" y="4005263"/>
            <a:ext cx="723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 других доступных для ознакомления гражданами местах</a:t>
            </a:r>
            <a:r>
              <a:rPr lang="ru-RU" altLang="ko-KR" b="1"/>
              <a:t>.</a:t>
            </a:r>
            <a:endParaRPr lang="ru-RU" b="1"/>
          </a:p>
        </p:txBody>
      </p:sp>
      <p:pic>
        <p:nvPicPr>
          <p:cNvPr id="23558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76475"/>
            <a:ext cx="596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068638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2" descr="C:\Documents and Settings\Admin\Рабочий стол\For prezentations\новые\glossy_3d_blue_orbs2_0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93382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29"/>
          <p:cNvSpPr>
            <a:spLocks noChangeArrowheads="1"/>
          </p:cNvSpPr>
          <p:nvPr/>
        </p:nvSpPr>
        <p:spPr bwMode="auto">
          <a:xfrm>
            <a:off x="1042988" y="3213100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на веб-портале «электронного правительства»</a:t>
            </a:r>
            <a:r>
              <a:rPr lang="ru-RU" altLang="ko-KR" b="1"/>
              <a:t>;</a:t>
            </a:r>
            <a:endParaRPr lang="ru-RU" b="1"/>
          </a:p>
        </p:txBody>
      </p:sp>
      <p:grpSp>
        <p:nvGrpSpPr>
          <p:cNvPr id="23562" name="Group 7"/>
          <p:cNvGrpSpPr>
            <a:grpSpLocks/>
          </p:cNvGrpSpPr>
          <p:nvPr/>
        </p:nvGrpSpPr>
        <p:grpSpPr bwMode="auto">
          <a:xfrm>
            <a:off x="323850" y="4508500"/>
            <a:ext cx="8351838" cy="1296988"/>
            <a:chOff x="48" y="660"/>
            <a:chExt cx="2802" cy="1368"/>
          </a:xfrm>
        </p:grpSpPr>
        <p:pic>
          <p:nvPicPr>
            <p:cNvPr id="23564" name="TextBox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" y="660"/>
              <a:ext cx="2802" cy="1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5" name="Text Box 9"/>
            <p:cNvSpPr txBox="1">
              <a:spLocks noChangeArrowheads="1"/>
            </p:cNvSpPr>
            <p:nvPr/>
          </p:nvSpPr>
          <p:spPr bwMode="auto">
            <a:xfrm>
              <a:off x="60" y="791"/>
              <a:ext cx="2783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>
                  <a:solidFill>
                    <a:srgbClr val="FF0000"/>
                  </a:solidFill>
                </a:rPr>
                <a:t>   По результатам обсуждения и доработки стандарта государственные органы  будут публиковать соответствующие уведомления.</a:t>
              </a:r>
            </a:p>
          </p:txBody>
        </p:sp>
      </p:grpSp>
      <p:sp>
        <p:nvSpPr>
          <p:cNvPr id="23563" name="Rectangle 38"/>
          <p:cNvSpPr>
            <a:spLocks noChangeArrowheads="1"/>
          </p:cNvSpPr>
          <p:nvPr/>
        </p:nvSpPr>
        <p:spPr bwMode="auto">
          <a:xfrm>
            <a:off x="395288" y="1484313"/>
            <a:ext cx="82089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Для публичного обсуждения проекты стандартов государственных услуг должны быть размещены:</a:t>
            </a:r>
          </a:p>
          <a:p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женова Презентация МЭРТ к 10.08.1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just">
          <a:defRPr dirty="0"/>
        </a:defPPr>
      </a:lst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Шаженова Презентация МЭРТ к 10.08.12</Template>
  <TotalTime>10116</TotalTime>
  <Words>687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Шаженова Презентация МЭРТ к 10.08.12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Амирова</dc:creator>
  <cp:lastModifiedBy>Aubakirova</cp:lastModifiedBy>
  <cp:revision>124</cp:revision>
  <cp:lastPrinted>2012-10-16T11:37:16Z</cp:lastPrinted>
  <dcterms:created xsi:type="dcterms:W3CDTF">2012-09-14T09:27:54Z</dcterms:created>
  <dcterms:modified xsi:type="dcterms:W3CDTF">2012-12-28T08:06:45Z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