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418" r:id="rId2"/>
    <p:sldId id="449" r:id="rId3"/>
    <p:sldId id="435" r:id="rId4"/>
    <p:sldId id="451" r:id="rId5"/>
    <p:sldId id="453" r:id="rId6"/>
    <p:sldId id="452" r:id="rId7"/>
    <p:sldId id="436" r:id="rId8"/>
    <p:sldId id="437" r:id="rId9"/>
    <p:sldId id="454" r:id="rId10"/>
    <p:sldId id="455" r:id="rId11"/>
    <p:sldId id="457" r:id="rId12"/>
    <p:sldId id="456" r:id="rId13"/>
    <p:sldId id="458" r:id="rId14"/>
    <p:sldId id="459" r:id="rId15"/>
    <p:sldId id="460" r:id="rId16"/>
    <p:sldId id="431" r:id="rId17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7FFEC"/>
    <a:srgbClr val="2A5682"/>
    <a:srgbClr val="33CCCC"/>
    <a:srgbClr val="0000FF"/>
    <a:srgbClr val="1F1F1F"/>
    <a:srgbClr val="FFFF00"/>
    <a:srgbClr val="00CC00"/>
    <a:srgbClr val="356D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91" autoAdjust="0"/>
    <p:restoredTop sz="97935" autoAdjust="0"/>
  </p:normalViewPr>
  <p:slideViewPr>
    <p:cSldViewPr>
      <p:cViewPr varScale="1">
        <p:scale>
          <a:sx n="63" d="100"/>
          <a:sy n="63" d="100"/>
        </p:scale>
        <p:origin x="-12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1\Desktop\&#1090;&#1072;&#1073;&#1083;&#1080;&#1094;&#109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8.4653332802323747E-2"/>
          <c:w val="0.98040272017424956"/>
          <c:h val="0.651356302658205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1473868920376897E-3"/>
                  <c:y val="-0.22920519228303973"/>
                </c:manualLayout>
              </c:layout>
              <c:showVal val="1"/>
            </c:dLbl>
            <c:dLbl>
              <c:idx val="1"/>
              <c:layout>
                <c:manualLayout>
                  <c:x val="1.7248962806331057E-2"/>
                  <c:y val="-0.26767874535298414"/>
                </c:manualLayout>
              </c:layout>
              <c:showVal val="1"/>
            </c:dLbl>
            <c:dLbl>
              <c:idx val="2"/>
              <c:layout>
                <c:manualLayout>
                  <c:x val="1.1331909146670345E-2"/>
                  <c:y val="-0.28007410916496223"/>
                </c:manualLayout>
              </c:layout>
              <c:showVal val="1"/>
            </c:dLbl>
            <c:dLbl>
              <c:idx val="3"/>
              <c:layout>
                <c:manualLayout>
                  <c:x val="2.0569185693934677E-2"/>
                  <c:y val="-0.30876995289253395"/>
                </c:manualLayout>
              </c:layout>
              <c:showVal val="1"/>
            </c:dLbl>
            <c:dLbl>
              <c:idx val="4"/>
              <c:layout>
                <c:manualLayout>
                  <c:x val="3.232289040326021E-2"/>
                  <c:y val="-0.3225008844287103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2789</c:v>
                </c:pt>
                <c:pt idx="1">
                  <c:v>3264</c:v>
                </c:pt>
                <c:pt idx="2">
                  <c:v>3953</c:v>
                </c:pt>
                <c:pt idx="3">
                  <c:v>4142</c:v>
                </c:pt>
                <c:pt idx="4">
                  <c:v>4163</c:v>
                </c:pt>
              </c:numCache>
            </c:numRef>
          </c:val>
        </c:ser>
        <c:shape val="cylinder"/>
        <c:axId val="100892032"/>
        <c:axId val="100897920"/>
        <c:axId val="0"/>
      </c:bar3DChart>
      <c:catAx>
        <c:axId val="100892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100897920"/>
        <c:crosses val="autoZero"/>
        <c:auto val="1"/>
        <c:lblAlgn val="ctr"/>
        <c:lblOffset val="100"/>
      </c:catAx>
      <c:valAx>
        <c:axId val="1008979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0892032"/>
        <c:crosses val="autoZero"/>
        <c:crossBetween val="between"/>
      </c:valAx>
    </c:plotArea>
    <c:plotVisOnly val="1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251121117965471E-2"/>
          <c:y val="1.7766885540339544E-4"/>
          <c:w val="0.7641763403685069"/>
          <c:h val="0.61894696566719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отмененные сделки</c:v>
                </c:pt>
              </c:strCache>
            </c:strRef>
          </c:tx>
          <c:dPt>
            <c:idx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1"/>
            <c:spPr>
              <a:solidFill>
                <a:schemeClr val="bg2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4.875336335389639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875336335389642E-2"/>
                  <c:y val="2.7350235922704375E-2"/>
                </c:manualLayout>
              </c:layout>
              <c:showVal val="1"/>
            </c:dLbl>
            <c:dLbl>
              <c:idx val="2"/>
              <c:layout>
                <c:manualLayout>
                  <c:x val="5.4662861942247502E-2"/>
                  <c:y val="4.5583726537840617E-2"/>
                </c:manualLayout>
              </c:layout>
              <c:showVal val="1"/>
            </c:dLbl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243</c:v>
                </c:pt>
                <c:pt idx="1">
                  <c:v>232</c:v>
                </c:pt>
                <c:pt idx="2">
                  <c:v>221</c:v>
                </c:pt>
                <c:pt idx="3">
                  <c:v>167</c:v>
                </c:pt>
                <c:pt idx="4">
                  <c:v>163</c:v>
                </c:pt>
                <c:pt idx="5">
                  <c:v>156</c:v>
                </c:pt>
                <c:pt idx="6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по вине нотариуса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728495765053243E-2"/>
                  <c:y val="2.962942224959638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38</a:t>
                    </a:r>
                    <a:endParaRPr lang="ru-RU" sz="1400" baseline="0" dirty="0" smtClean="0"/>
                  </a:p>
                  <a:p>
                    <a:pPr>
                      <a:defRPr sz="1400" baseline="0"/>
                    </a:pPr>
                    <a:endParaRPr lang="en-US" sz="1400" baseline="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9205870412141047E-2"/>
                  <c:y val="-2.4353195634586487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36</a:t>
                    </a:r>
                    <a:endParaRPr lang="ru-RU" sz="1400" baseline="0" dirty="0" smtClean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1.9205870412141023E-2"/>
                  <c:y val="-4.870589958837762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35</a:t>
                    </a:r>
                    <a:endParaRPr lang="ru-RU" sz="1400" dirty="0" smtClean="0"/>
                  </a:p>
                </c:rich>
              </c:tx>
              <c:showVal val="1"/>
            </c:dLbl>
            <c:dLbl>
              <c:idx val="3"/>
              <c:layout>
                <c:manualLayout>
                  <c:x val="1.0341506200902035E-2"/>
                  <c:y val="4.558354707435029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28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251121117965495E-2"/>
                  <c:y val="5.226515228194997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31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1.4773746470877678E-2"/>
                  <c:y val="3.734114789155528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19</a:t>
                    </a:r>
                    <a:endParaRPr lang="ru-RU" sz="1400" dirty="0" smtClean="0"/>
                  </a:p>
                  <a:p>
                    <a:endParaRPr lang="en-US" sz="14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1.1818997176702144E-2"/>
                  <c:y val="4.4647106581931176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27</a:t>
                    </a:r>
                    <a:endParaRPr lang="ru-RU" sz="1400" baseline="0" dirty="0" smtClean="0"/>
                  </a:p>
                  <a:p>
                    <a:pPr>
                      <a:defRPr sz="1400" baseline="0"/>
                    </a:pPr>
                    <a:endParaRPr lang="en-US" sz="1400" baseline="0" dirty="0"/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</c:v>
                </c:pt>
                <c:pt idx="1">
                  <c:v>36</c:v>
                </c:pt>
                <c:pt idx="2">
                  <c:v>35</c:v>
                </c:pt>
                <c:pt idx="3">
                  <c:v>28</c:v>
                </c:pt>
                <c:pt idx="4">
                  <c:v>31</c:v>
                </c:pt>
                <c:pt idx="5">
                  <c:v>19</c:v>
                </c:pt>
                <c:pt idx="6">
                  <c:v>27</c:v>
                </c:pt>
              </c:numCache>
            </c:numRef>
          </c:val>
        </c:ser>
        <c:shape val="cylinder"/>
        <c:axId val="135104384"/>
        <c:axId val="135105920"/>
        <c:axId val="0"/>
      </c:bar3DChart>
      <c:catAx>
        <c:axId val="135104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35105920"/>
        <c:crosses val="autoZero"/>
        <c:auto val="1"/>
        <c:lblAlgn val="ctr"/>
        <c:lblOffset val="100"/>
      </c:catAx>
      <c:valAx>
        <c:axId val="1351059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51043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6450066481859136"/>
          <c:y val="0.11626003829033033"/>
          <c:w val="0.19265547041586351"/>
          <c:h val="0.7538047169554448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2.1202705829986412E-2"/>
                  <c:y val="-1.120836302740533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133</c:v>
                </c:pt>
                <c:pt idx="2">
                  <c:v>214</c:v>
                </c:pt>
                <c:pt idx="3">
                  <c:v>274</c:v>
                </c:pt>
                <c:pt idx="4">
                  <c:v>231</c:v>
                </c:pt>
              </c:numCache>
            </c:numRef>
          </c:val>
        </c:ser>
        <c:shape val="cylinder"/>
        <c:axId val="100753792"/>
        <c:axId val="100755328"/>
        <c:axId val="0"/>
      </c:bar3DChart>
      <c:catAx>
        <c:axId val="100753792"/>
        <c:scaling>
          <c:orientation val="minMax"/>
        </c:scaling>
        <c:axPos val="b"/>
        <c:numFmt formatCode="General" sourceLinked="1"/>
        <c:tickLblPos val="nextTo"/>
        <c:crossAx val="100755328"/>
        <c:crosses val="autoZero"/>
        <c:auto val="1"/>
        <c:lblAlgn val="ctr"/>
        <c:lblOffset val="100"/>
      </c:catAx>
      <c:valAx>
        <c:axId val="1007553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0753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641783760696586E-2"/>
                  <c:y val="0.11501832168028242"/>
                </c:manualLayout>
              </c:layout>
              <c:showVal val="1"/>
            </c:dLbl>
            <c:dLbl>
              <c:idx val="1"/>
              <c:layout>
                <c:manualLayout>
                  <c:x val="1.8908435854301343E-2"/>
                  <c:y val="0.10323720276763314"/>
                </c:manualLayout>
              </c:layout>
              <c:showVal val="1"/>
            </c:dLbl>
            <c:dLbl>
              <c:idx val="2"/>
              <c:layout>
                <c:manualLayout>
                  <c:x val="1.8943263381889657E-2"/>
                  <c:y val="9.5424676126269495E-2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1071</c:v>
                </c:pt>
                <c:pt idx="1">
                  <c:v>492</c:v>
                </c:pt>
                <c:pt idx="2">
                  <c:v>345</c:v>
                </c:pt>
              </c:numCache>
            </c:numRef>
          </c:val>
        </c:ser>
        <c:shape val="cylinder"/>
        <c:axId val="136682112"/>
        <c:axId val="136778496"/>
        <c:axId val="0"/>
      </c:bar3DChart>
      <c:catAx>
        <c:axId val="136682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36778496"/>
        <c:crosses val="autoZero"/>
        <c:auto val="1"/>
        <c:lblAlgn val="ctr"/>
        <c:lblOffset val="100"/>
      </c:catAx>
      <c:valAx>
        <c:axId val="1367784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36682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Лист7!$H$2</c:f>
              <c:strCache>
                <c:ptCount val="1"/>
                <c:pt idx="0">
                  <c:v>Бумажная регистрация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1 562 563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dirty="0" smtClean="0"/>
                      <a:t>  1</a:t>
                    </a:r>
                    <a:r>
                      <a:rPr lang="ru-RU" sz="1400" b="1" baseline="0" dirty="0" smtClean="0"/>
                      <a:t> 754 751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1 474 643</a:t>
                    </a:r>
                    <a:endParaRPr lang="en-US" sz="1400" b="1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Лист7!$I$1:$K$1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Лист7!$I$2:$K$2</c:f>
              <c:numCache>
                <c:formatCode>#,##0</c:formatCode>
                <c:ptCount val="3"/>
                <c:pt idx="0">
                  <c:v>243981</c:v>
                </c:pt>
                <c:pt idx="1">
                  <c:v>320915</c:v>
                </c:pt>
                <c:pt idx="2">
                  <c:v>217002</c:v>
                </c:pt>
              </c:numCache>
            </c:numRef>
          </c:val>
        </c:ser>
        <c:ser>
          <c:idx val="1"/>
          <c:order val="1"/>
          <c:tx>
            <c:strRef>
              <c:f>Лист7!$H$3</c:f>
              <c:strCache>
                <c:ptCount val="1"/>
                <c:pt idx="0">
                  <c:v>Электронная регистрация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5788651696582371E-2"/>
                  <c:y val="-3.612431930914945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88 445 (6%)</a:t>
                    </a:r>
                    <a:endParaRPr lang="en-US" b="1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749024150622111E-2"/>
                  <c:y val="-5.692606470682712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321 486 (18%)</a:t>
                    </a:r>
                    <a:endParaRPr lang="en-US" sz="1400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079775219689223E-3"/>
                  <c:y val="-1.6928266515726004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390 320 (26%)</a:t>
                    </a:r>
                    <a:endParaRPr lang="en-US" b="1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Лист7!$I$1:$K$1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Лист7!$I$3:$K$3</c:f>
              <c:numCache>
                <c:formatCode>#,##0</c:formatCode>
                <c:ptCount val="3"/>
                <c:pt idx="0">
                  <c:v>1608</c:v>
                </c:pt>
                <c:pt idx="1">
                  <c:v>17901</c:v>
                </c:pt>
                <c:pt idx="2">
                  <c:v>80860</c:v>
                </c:pt>
              </c:numCache>
            </c:numRef>
          </c:val>
        </c:ser>
        <c:dLbls>
          <c:showVal val="1"/>
        </c:dLbls>
        <c:gapWidth val="120"/>
        <c:gapDepth val="20"/>
        <c:shape val="box"/>
        <c:axId val="99800576"/>
        <c:axId val="99802112"/>
        <c:axId val="0"/>
      </c:bar3DChart>
      <c:catAx>
        <c:axId val="998005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9802112"/>
        <c:crosses val="autoZero"/>
        <c:auto val="1"/>
        <c:lblAlgn val="ctr"/>
        <c:lblOffset val="100"/>
      </c:catAx>
      <c:valAx>
        <c:axId val="99802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one"/>
        <c:crossAx val="998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25000"/>
            </a:schemeClr>
          </a:solidFill>
        </a:defRPr>
      </a:pPr>
      <a:endParaRPr lang="ru-RU"/>
    </a:p>
  </c:txPr>
  <c:externalData r:id="rId2"/>
  <c:userShapes r:id="rId3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0.52893</cdr:x>
      <cdr:y>0.21053</cdr:y>
    </cdr:from>
    <cdr:to>
      <cdr:x>0.61951</cdr:x>
      <cdr:y>0.25372</cdr:y>
    </cdr:to>
    <cdr:cxnSp macro="">
      <cdr:nvCxnSpPr>
        <cdr:cNvPr id="2" name="Прямая со стрелкой 1"/>
        <cdr:cNvCxnSpPr/>
      </cdr:nvCxnSpPr>
      <cdr:spPr bwMode="auto">
        <a:xfrm xmlns:a="http://schemas.openxmlformats.org/drawingml/2006/main" flipV="1">
          <a:off x="4572032" y="1143008"/>
          <a:ext cx="782974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0.36364</cdr:x>
      <cdr:y>0.27632</cdr:y>
    </cdr:from>
    <cdr:to>
      <cdr:x>0.45422</cdr:x>
      <cdr:y>0.31951</cdr:y>
    </cdr:to>
    <cdr:cxnSp macro="">
      <cdr:nvCxnSpPr>
        <cdr:cNvPr id="4" name="Прямая со стрелкой 3"/>
        <cdr:cNvCxnSpPr/>
      </cdr:nvCxnSpPr>
      <cdr:spPr bwMode="auto">
        <a:xfrm xmlns:a="http://schemas.openxmlformats.org/drawingml/2006/main" flipV="1">
          <a:off x="3143272" y="1500198"/>
          <a:ext cx="782973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0.19008</cdr:x>
      <cdr:y>0.32895</cdr:y>
    </cdr:from>
    <cdr:to>
      <cdr:x>0.28066</cdr:x>
      <cdr:y>0.37214</cdr:y>
    </cdr:to>
    <cdr:cxnSp macro="">
      <cdr:nvCxnSpPr>
        <cdr:cNvPr id="5" name="Прямая со стрелкой 4"/>
        <cdr:cNvCxnSpPr/>
      </cdr:nvCxnSpPr>
      <cdr:spPr bwMode="auto">
        <a:xfrm xmlns:a="http://schemas.openxmlformats.org/drawingml/2006/main" flipV="1">
          <a:off x="1643074" y="1785950"/>
          <a:ext cx="782973" cy="234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0.71901</cdr:x>
      <cdr:y>0.15584</cdr:y>
    </cdr:from>
    <cdr:to>
      <cdr:x>0.80959</cdr:x>
      <cdr:y>0.19903</cdr:y>
    </cdr:to>
    <cdr:cxnSp macro="">
      <cdr:nvCxnSpPr>
        <cdr:cNvPr id="6" name="Прямая со стрелкой 5"/>
        <cdr:cNvCxnSpPr/>
      </cdr:nvCxnSpPr>
      <cdr:spPr bwMode="auto">
        <a:xfrm xmlns:a="http://schemas.openxmlformats.org/drawingml/2006/main" flipV="1">
          <a:off x="6215106" y="857256"/>
          <a:ext cx="782973" cy="23757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0" cap="flat" cmpd="thickThin" algn="ctr">
          <a:solidFill>
            <a:srgbClr val="2DA2BF"/>
          </a:solidFill>
          <a:prstDash val="solid"/>
          <a:tailEnd type="triangle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0.15789</cdr:x>
      <cdr:y>0.85965</cdr:y>
    </cdr:from>
    <cdr:to>
      <cdr:x>0.2307</cdr:x>
      <cdr:y>0.91016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85884" y="3500462"/>
          <a:ext cx="592960" cy="20567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</cdr:pic>
  </cdr:relSizeAnchor>
  <cdr:relSizeAnchor xmlns:cdr="http://schemas.openxmlformats.org/drawingml/2006/chartDrawing">
    <cdr:from>
      <cdr:x>0.44905</cdr:x>
      <cdr:y>0.85714</cdr:y>
    </cdr:from>
    <cdr:to>
      <cdr:x>0.51802</cdr:x>
      <cdr:y>0.90765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571900" y="3000396"/>
          <a:ext cx="548688" cy="1767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</cdr:pic>
  </cdr:relSizeAnchor>
  <cdr:relSizeAnchor xmlns:cdr="http://schemas.openxmlformats.org/drawingml/2006/chartDrawing">
    <cdr:from>
      <cdr:x>0.72745</cdr:x>
      <cdr:y>0.85714</cdr:y>
    </cdr:from>
    <cdr:to>
      <cdr:x>0.79643</cdr:x>
      <cdr:y>0.90765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786478" y="3000396"/>
          <a:ext cx="548688" cy="1767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2611A5-1B09-499C-A114-6471BBB47CC8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EE0763-5418-4911-A47D-12B396593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9CD6B9-D791-4C01-8A76-1A64352728E5}" type="slidenum">
              <a:rPr lang="ru-RU" smtClean="0">
                <a:latin typeface="Arial" pitchFamily="34" charset="0"/>
              </a:rPr>
              <a:pPr>
                <a:defRPr/>
              </a:pPr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9CD6B9-D791-4C01-8A76-1A64352728E5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B794A6-29DD-47DC-9227-A6C58DFEA70E}" type="slidenum">
              <a:rPr lang="ru-RU" smtClean="0">
                <a:latin typeface="Arial" pitchFamily="34" charset="0"/>
              </a:rPr>
              <a:pPr>
                <a:defRPr/>
              </a:pPr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B794A6-29DD-47DC-9227-A6C58DFEA70E}" type="slidenum">
              <a:rPr lang="ru-RU" smtClean="0">
                <a:latin typeface="Arial" pitchFamily="34" charset="0"/>
              </a:rPr>
              <a:pPr>
                <a:defRPr/>
              </a:pPr>
              <a:t>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FE633-6AC7-4DD7-8B5A-49A3ED8D8A65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29337B-FC7C-480A-B9AA-0907CD5C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2448-F926-4E5A-8982-B4FA0D2B1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6BB5-F5EC-47EC-BB8B-E6B130629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-1588"/>
            <a:ext cx="9144000" cy="695326"/>
          </a:xfrm>
          <a:prstGeom prst="rect">
            <a:avLst/>
          </a:prstGeom>
          <a:gradFill flip="none" rotWithShape="1">
            <a:gsLst>
              <a:gs pos="0">
                <a:srgbClr val="3F6EA7">
                  <a:shade val="30000"/>
                  <a:satMod val="115000"/>
                </a:srgbClr>
              </a:gs>
              <a:gs pos="50000">
                <a:srgbClr val="3F6EA7">
                  <a:shade val="67500"/>
                  <a:satMod val="115000"/>
                </a:srgbClr>
              </a:gs>
              <a:gs pos="100000">
                <a:srgbClr val="3F6EA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735763"/>
            <a:ext cx="9144000" cy="142875"/>
          </a:xfrm>
          <a:prstGeom prst="rect">
            <a:avLst/>
          </a:prstGeom>
          <a:gradFill flip="none" rotWithShape="1">
            <a:gsLst>
              <a:gs pos="12000">
                <a:srgbClr val="3F6EA7">
                  <a:shade val="30000"/>
                  <a:satMod val="115000"/>
                </a:srgbClr>
              </a:gs>
              <a:gs pos="45000">
                <a:srgbClr val="3F6EA7">
                  <a:shade val="67500"/>
                  <a:satMod val="115000"/>
                </a:srgbClr>
              </a:gs>
              <a:gs pos="100000">
                <a:srgbClr val="3F6EA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3" descr="L:\Новая папка (2)\For prezentations\kz_icons\Map1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7544" y="1520032"/>
            <a:ext cx="8035380" cy="4069208"/>
          </a:xfrm>
          <a:prstGeom prst="rect">
            <a:avLst/>
          </a:prstGeom>
          <a:noFill/>
          <a:extLst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7030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 b="0" baseline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80425" y="179388"/>
            <a:ext cx="642938" cy="365125"/>
          </a:xfrm>
        </p:spPr>
        <p:txBody>
          <a:bodyPr/>
          <a:lstStyle>
            <a:lvl1pPr algn="r">
              <a:defRPr sz="1400" b="0">
                <a:solidFill>
                  <a:schemeClr val="bg1">
                    <a:lumMod val="65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72D3E01A-480A-4526-9747-4E2E3EE25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1684-D766-4E40-AE23-14923B1B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8CC174-88C1-43BB-84F2-7FBB6A7A9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8B48-C884-4382-96A3-1AE085F5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E5DADD-165B-489A-8033-0F28EB50E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3894-89C0-414F-993B-B6369DAAB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7BDD-F1DE-4277-BF78-29A35C5EC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EA37D-9085-4C4C-A794-66C8E58AD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D137A9-9ECE-454C-8859-C476F7AD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BAFD567-85E3-42FA-BAA0-A8E7C34C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1" r:id="rId2"/>
    <p:sldLayoutId id="2147484548" r:id="rId3"/>
    <p:sldLayoutId id="2147484542" r:id="rId4"/>
    <p:sldLayoutId id="2147484549" r:id="rId5"/>
    <p:sldLayoutId id="2147484543" r:id="rId6"/>
    <p:sldLayoutId id="2147484544" r:id="rId7"/>
    <p:sldLayoutId id="2147484550" r:id="rId8"/>
    <p:sldLayoutId id="2147484551" r:id="rId9"/>
    <p:sldLayoutId id="2147484545" r:id="rId10"/>
    <p:sldLayoutId id="2147484546" r:id="rId11"/>
    <p:sldLayoutId id="2147484552" r:id="rId12"/>
  </p:sldLayoutIdLst>
  <p:transition spd="slow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928688"/>
            <a:ext cx="8215312" cy="4214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kk-KZ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СФЕРА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нотариальной 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деятельности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00438" y="5857875"/>
            <a:ext cx="371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Астана 2017 г.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14313" y="5143500"/>
            <a:ext cx="15001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4" name="Picture 2" descr="&amp;Kcy;&amp;acy;&amp;rcy;&amp;tcy;&amp;icy;&amp;ncy;&amp;kcy;&amp;icy; &amp;pcy;&amp;ocy; &amp;zcy;&amp;acy;&amp;pcy;&amp;rcy;&amp;ocy;&amp;scy;&amp;ucy; &amp;ncy;&amp;ocy;&amp;tcy;&amp;acy;&amp;rcy;&amp;icy;&amp;ucy;&amp;s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3357562" cy="42862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№19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428596" y="4357694"/>
            <a:ext cx="1714500" cy="18573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Гражданин РК, достигший 25 лет, имеющий высшее юридическое образование и стаж работы по юридической специальности не менее 2 лет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Как стать нотариусом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1434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434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6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</p:txBody>
      </p:sp>
      <p:sp>
        <p:nvSpPr>
          <p:cNvPr id="1434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  <a:cs typeface="+mn-cs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  <a:cs typeface="+mn-cs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  <a:cs typeface="+mn-cs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435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51" name="Picture 6" descr="j0085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1500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4748" y="2472667"/>
            <a:ext cx="1071563" cy="10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3116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" descr="&amp;icy;&amp;kcy;&amp;ocy;&amp;ncy;&amp;kcy;&amp;acy; &amp;lcy;&amp;icy;&amp;tscy;&amp;iecy;&amp;ncy;&amp;zcy;&amp;icy;&amp;yacy;, license manager,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1071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7" descr="стрy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28802"/>
            <a:ext cx="4730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7" descr="стр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428868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7" descr="стр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565573">
            <a:off x="6872288" y="1017588"/>
            <a:ext cx="5381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18" descr="http://www.adilet.gov.kz/sites/default/files/IMCE/minjust_simvolik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164305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2071670" y="3714752"/>
            <a:ext cx="1714500" cy="9286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Стажировка у нотариуса сроком 1 год в размере 10 МРП за каждый месяц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428992" y="3071810"/>
            <a:ext cx="1571625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 в департаменте юстиции</a:t>
            </a:r>
          </a:p>
        </p:txBody>
      </p:sp>
      <p:pic>
        <p:nvPicPr>
          <p:cNvPr id="14361" name="Рисунок 7" descr="стрy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723436">
            <a:off x="5796794" y="1565783"/>
            <a:ext cx="461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4857752" y="2643182"/>
            <a:ext cx="1500187" cy="5000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Лицензия в Министерстве юстиции </a:t>
            </a:r>
          </a:p>
        </p:txBody>
      </p:sp>
      <p:pic>
        <p:nvPicPr>
          <p:cNvPr id="14364" name="Picture 31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2071678"/>
            <a:ext cx="57150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50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128587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1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1142984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7" descr="стрy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4965288">
            <a:off x="1811536" y="2671762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3" descr="&amp;Kcy;&amp;acy;&amp;rcy;&amp;tcy;&amp;icy;&amp;ncy;&amp;kcy;&amp;icy; &amp;pcy;&amp;ocy; &amp;zcy;&amp;acy;&amp;pcy;&amp;rcy;&amp;ocy;&amp;scy;&amp;ucy; &amp;ncy;&amp;ocy;&amp;tcy;&amp;acy;&amp;rcy;&amp;icy;&amp;ucy;&amp;scy;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63" y="714356"/>
            <a:ext cx="17859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6357950" y="2571744"/>
            <a:ext cx="1500188" cy="5000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Членство в нотариальной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палате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№28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/>
              <a:t>Усиление требований к  прохождению стажировки</a:t>
            </a:r>
            <a:endParaRPr lang="ru-RU" sz="2400" dirty="0" smtClean="0"/>
          </a:p>
        </p:txBody>
      </p:sp>
      <p:sp>
        <p:nvSpPr>
          <p:cNvPr id="25603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5604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4429125"/>
            <a:ext cx="7143750" cy="500063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09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11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5612" name="AutoShape 24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26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AutoShape 30" descr="&amp;Kcy;&amp;acy;&amp;rcy;&amp;tcy;&amp;icy;&amp;ncy;&amp;kcy;&amp;icy; &amp;pcy;&amp;ocy; &amp;zcy;&amp;acy;&amp;pcy;&amp;rcy;&amp;ocy;&amp;scy;&amp;ucy; &amp;kcy;&amp;acy;&amp;rcy;&amp;tcy;&amp;icy;&amp;ncy;&amp;kcy;&amp;acy; &amp;tcy;&amp;iecy;&amp;ncy;&amp;gcy;&amp;iecy; &amp;rcy;&amp;icy;&amp;scy;&amp;ucy;&amp;ncy;&amp;ocy;&amp;kcy;"/>
          <p:cNvSpPr>
            <a:spLocks noChangeAspect="1" noChangeArrowheads="1"/>
          </p:cNvSpPr>
          <p:nvPr/>
        </p:nvSpPr>
        <p:spPr bwMode="auto">
          <a:xfrm>
            <a:off x="161925" y="-1189038"/>
            <a:ext cx="329565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286644" y="3357562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Грузия</a:t>
            </a:r>
          </a:p>
        </p:txBody>
      </p:sp>
      <p:pic>
        <p:nvPicPr>
          <p:cNvPr id="25617" name="Рисунок 18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85813"/>
            <a:ext cx="3357587" cy="20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143504" y="3357562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Россия</a:t>
            </a:r>
          </a:p>
        </p:txBody>
      </p:sp>
      <p:pic>
        <p:nvPicPr>
          <p:cNvPr id="27" name="Picture 37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2"/>
            <a:ext cx="1857388" cy="1143008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43010" name="Picture 2" descr="https://vignette1.wikia.nocookie.net/wikia/images/9/98/%D0%A4%D0%BB%D0%B0%D0%B3_%D0%A0%D0%BE%D1%81%D1%81%D0%B8%D0%B8.png/revision/latest?cb=20110207132346&amp;path-prefix=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1785936" cy="11430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4714876" y="857232"/>
            <a:ext cx="4143404" cy="19288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 наличие </a:t>
            </a:r>
            <a:r>
              <a:rPr lang="ru-RU" sz="1800" b="1" dirty="0">
                <a:solidFill>
                  <a:prstClr val="black"/>
                </a:solidFill>
              </a:rPr>
              <a:t>стажа по юридической специальности не менее 2 </a:t>
            </a:r>
            <a:r>
              <a:rPr lang="ru-RU" sz="1800" b="1" dirty="0" smtClean="0">
                <a:solidFill>
                  <a:prstClr val="black"/>
                </a:solidFill>
              </a:rPr>
              <a:t>лет </a:t>
            </a:r>
            <a:endParaRPr lang="ru-RU" sz="1800" b="1" dirty="0">
              <a:solidFill>
                <a:prstClr val="black"/>
              </a:solidFill>
            </a:endParaRPr>
          </a:p>
          <a:p>
            <a:pPr marL="8890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000496" y="1357298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64" name="Picture 4" descr="https://encrypted-tbn0.gstatic.com/images?q=tbn:ANd9GcSVAiI4CwCNpksEvsMY7Cu69o7bEmVJjD__N2NDmWbZ3F8yN0X09PXuU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14752"/>
            <a:ext cx="1785950" cy="1143008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1071538" y="3429000"/>
            <a:ext cx="1214446" cy="28575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Швейцария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6116" y="3357562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Англия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42976" y="5143512"/>
            <a:ext cx="7643866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prstClr val="black"/>
                </a:solidFill>
              </a:rPr>
              <a:t>наличие стажа по юридической специальности не менее </a:t>
            </a:r>
            <a:r>
              <a:rPr lang="ru-RU" sz="1400" b="1" dirty="0" smtClean="0">
                <a:solidFill>
                  <a:prstClr val="black"/>
                </a:solidFill>
              </a:rPr>
              <a:t>4-5 </a:t>
            </a:r>
            <a:r>
              <a:rPr lang="ru-RU" sz="1400" b="1" dirty="0">
                <a:solidFill>
                  <a:prstClr val="black"/>
                </a:solidFill>
              </a:rPr>
              <a:t>лет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№29</a:t>
            </a:r>
            <a:endParaRPr lang="ru-RU" sz="1000" dirty="0">
              <a:latin typeface="+mn-lt"/>
              <a:cs typeface="+mn-cs"/>
            </a:endParaRPr>
          </a:p>
        </p:txBody>
      </p:sp>
      <p:pic>
        <p:nvPicPr>
          <p:cNvPr id="7170" name="Picture 2" descr="Flag of Switzerland (Pantone)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714752"/>
            <a:ext cx="171448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715944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/>
              <a:t>Усиление квалификационных требований </a:t>
            </a:r>
            <a:br>
              <a:rPr lang="ru-RU" sz="2400" b="1" dirty="0" smtClean="0"/>
            </a:br>
            <a:r>
              <a:rPr lang="ru-RU" sz="2400" b="1" dirty="0" smtClean="0"/>
              <a:t>к прохождению стажировки</a:t>
            </a:r>
            <a:endParaRPr lang="ru-RU" sz="2400" dirty="0" smtClean="0"/>
          </a:p>
        </p:txBody>
      </p:sp>
      <p:sp>
        <p:nvSpPr>
          <p:cNvPr id="25603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5604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072063"/>
            <a:ext cx="7032625" cy="1643062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5" y="4429125"/>
            <a:ext cx="7143750" cy="500063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09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5611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5612" name="AutoShape 24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AutoShape 26" descr="&amp;Kcy;&amp;acy;&amp;rcy;&amp;tcy;&amp;icy;&amp;ncy;&amp;kcy;&amp;icy; &amp;pcy;&amp;ocy; &amp;zcy;&amp;acy;&amp;pcy;&amp;rcy;&amp;ocy;&amp;scy;&amp;ucy; &amp;chcy;&amp;iecy;&amp;lcy;&amp;ocy;&amp;vcy;&amp;iecy;&amp;chcy;&amp;iecy;&amp;kcy; &amp;scy;&amp;ucy;&amp;dcy;&amp;softcy;&amp;yacy;"/>
          <p:cNvSpPr>
            <a:spLocks noChangeAspect="1" noChangeArrowheads="1"/>
          </p:cNvSpPr>
          <p:nvPr/>
        </p:nvSpPr>
        <p:spPr bwMode="auto">
          <a:xfrm>
            <a:off x="161925" y="-731838"/>
            <a:ext cx="103822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AutoShape 30" descr="&amp;Kcy;&amp;acy;&amp;rcy;&amp;tcy;&amp;icy;&amp;ncy;&amp;kcy;&amp;icy; &amp;pcy;&amp;ocy; &amp;zcy;&amp;acy;&amp;pcy;&amp;rcy;&amp;ocy;&amp;scy;&amp;ucy; &amp;kcy;&amp;acy;&amp;rcy;&amp;tcy;&amp;icy;&amp;ncy;&amp;kcy;&amp;acy; &amp;tcy;&amp;iecy;&amp;ncy;&amp;gcy;&amp;iecy; &amp;rcy;&amp;icy;&amp;scy;&amp;ucy;&amp;ncy;&amp;ocy;&amp;kcy;"/>
          <p:cNvSpPr>
            <a:spLocks noChangeAspect="1" noChangeArrowheads="1"/>
          </p:cNvSpPr>
          <p:nvPr/>
        </p:nvSpPr>
        <p:spPr bwMode="auto">
          <a:xfrm>
            <a:off x="161925" y="-1189038"/>
            <a:ext cx="3295650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7" name="Рисунок 18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429025" cy="17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500034" y="4786322"/>
            <a:ext cx="8429684" cy="10001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FF0000"/>
                </a:solidFill>
              </a:rPr>
              <a:t>ПРЕДЛАГАЕТСЯ</a:t>
            </a:r>
            <a:endParaRPr lang="ru-RU" sz="1400" b="1" dirty="0">
              <a:solidFill>
                <a:srgbClr val="FF0000"/>
              </a:solidFill>
            </a:endParaRPr>
          </a:p>
          <a:p>
            <a:pPr indent="265113" algn="just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исключить </a:t>
            </a:r>
            <a:r>
              <a:rPr lang="ru-RU" sz="1400" b="1" dirty="0">
                <a:solidFill>
                  <a:prstClr val="black"/>
                </a:solidFill>
              </a:rPr>
              <a:t>возможность сокращения прохождения срока стажировки у </a:t>
            </a:r>
            <a:r>
              <a:rPr lang="ru-RU" sz="1400" b="1" dirty="0" smtClean="0">
                <a:solidFill>
                  <a:prstClr val="black"/>
                </a:solidFill>
              </a:rPr>
              <a:t>нотариуса;</a:t>
            </a:r>
          </a:p>
          <a:p>
            <a:pPr indent="265113" algn="just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исключить вход в профессию лицам, прекратившим нотариальную лицензию в связи с лишением лицензии, а также осужденным за совершение умышленных преступлений</a:t>
            </a: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indent="265113"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72066" y="928670"/>
            <a:ext cx="3786214" cy="19288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наличие </a:t>
            </a:r>
            <a:r>
              <a:rPr lang="ru-RU" sz="1400" b="1" dirty="0">
                <a:solidFill>
                  <a:prstClr val="black"/>
                </a:solidFill>
              </a:rPr>
              <a:t>стажа по юридической специальности не менее 2 лет, </a:t>
            </a: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стажировка </a:t>
            </a:r>
            <a:r>
              <a:rPr lang="ru-RU" sz="1400" b="1" dirty="0">
                <a:solidFill>
                  <a:prstClr val="black"/>
                </a:solidFill>
              </a:rPr>
              <a:t>у нотариуса сроком 1 год;</a:t>
            </a: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 возможность </a:t>
            </a:r>
            <a:r>
              <a:rPr lang="ru-RU" sz="1400" b="1" dirty="0">
                <a:solidFill>
                  <a:prstClr val="black"/>
                </a:solidFill>
              </a:rPr>
              <a:t>сокращения срока прохождения стажировки до 3 месяцев.</a:t>
            </a: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  <a:p>
            <a:pPr marL="88900">
              <a:buFont typeface="Wingdings" pitchFamily="2" charset="2"/>
              <a:buChar char="Ø"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4221567" y="1372811"/>
            <a:ext cx="428625" cy="700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0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143248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142976" y="2786058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ФРГ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71934" y="2786058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Италия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910" y="4143380"/>
            <a:ext cx="7786742" cy="42862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прохождение стажировки </a:t>
            </a:r>
          </a:p>
          <a:p>
            <a:pPr marL="88900"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prstClr val="black"/>
                </a:solidFill>
              </a:rPr>
              <a:t>2 года                                                2 года                                       3 года                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0" name="Picture 39" descr="&amp;Kcy;&amp;acy;&amp;rcy;&amp;tcy;&amp;icy;&amp;ncy;&amp;kcy;&amp;icy; &amp;pcy;&amp;ocy; &amp;zcy;&amp;acy;&amp;pcy;&amp;rcy;&amp;ocy;&amp;scy;&amp;u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071810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929454" y="2857496"/>
            <a:ext cx="1000125" cy="285750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Франция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№30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  Несменяемость председателей </a:t>
            </a:r>
            <a:br>
              <a:rPr lang="ru-RU" sz="2400" b="1" dirty="0" smtClean="0"/>
            </a:br>
            <a:r>
              <a:rPr lang="ru-RU" sz="2400" b="1" dirty="0" smtClean="0"/>
              <a:t>территориальных нотариальных палат</a:t>
            </a:r>
            <a:endParaRPr lang="ru-RU" sz="2400" dirty="0"/>
          </a:p>
        </p:txBody>
      </p:sp>
      <p:sp>
        <p:nvSpPr>
          <p:cNvPr id="22531" name="TextBox 19"/>
          <p:cNvSpPr txBox="1">
            <a:spLocks noChangeArrowheads="1"/>
          </p:cNvSpPr>
          <p:nvPr/>
        </p:nvSpPr>
        <p:spPr bwMode="auto">
          <a:xfrm>
            <a:off x="2428875" y="164306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Восточно-Казахстанская обл.</a:t>
            </a:r>
          </a:p>
        </p:txBody>
      </p:sp>
      <p:sp>
        <p:nvSpPr>
          <p:cNvPr id="22532" name="TextBox 19"/>
          <p:cNvSpPr txBox="1">
            <a:spLocks noChangeArrowheads="1"/>
          </p:cNvSpPr>
          <p:nvPr/>
        </p:nvSpPr>
        <p:spPr bwMode="auto">
          <a:xfrm>
            <a:off x="7000875" y="164306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Павлодарская  обл.</a:t>
            </a:r>
          </a:p>
        </p:txBody>
      </p: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357188" y="164306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Алматинская обл. </a:t>
            </a:r>
          </a:p>
        </p:txBody>
      </p:sp>
      <p:sp>
        <p:nvSpPr>
          <p:cNvPr id="22534" name="TextBox 19"/>
          <p:cNvSpPr txBox="1">
            <a:spLocks noChangeArrowheads="1"/>
          </p:cNvSpPr>
          <p:nvPr/>
        </p:nvSpPr>
        <p:spPr bwMode="auto">
          <a:xfrm>
            <a:off x="4857750" y="164306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Карагандинская обл.</a:t>
            </a:r>
          </a:p>
        </p:txBody>
      </p:sp>
      <p:pic>
        <p:nvPicPr>
          <p:cNvPr id="22535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1928813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07168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&amp;Kcy;&amp;acy;&amp;rcy;&amp;tcy;&amp;icy;&amp;ncy;&amp;kcy;&amp;icy; &amp;pcy;&amp;ocy; &amp;zcy;&amp;acy;&amp;pcy;&amp;rcy;&amp;ocy;&amp;scy;&amp;ucy; &amp;kcy;&amp;acy;&amp;rcy;&amp;tcy;&amp;icy;&amp;ncy;&amp;kcy;&amp;acy; &amp;ncy;&amp;ocy;&amp;tcy;&amp;acy;&amp;rcy;&amp;i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71688"/>
            <a:ext cx="1143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357188" y="307181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 2000 г.</a:t>
            </a:r>
          </a:p>
        </p:txBody>
      </p: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2500313" y="314325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 1999 г.</a:t>
            </a: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4714875" y="3214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 1998 г.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7072313" y="314325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 1998 г.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4348" y="1071546"/>
            <a:ext cx="7715250" cy="5000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Председатели территориальных нотариальных палат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85786" y="4643447"/>
            <a:ext cx="7858180" cy="1143008"/>
          </a:xfrm>
          <a:prstGeom prst="roundRect">
            <a:avLst/>
          </a:prstGeom>
          <a:solidFill>
            <a:srgbClr val="B7FFE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ПРЕДЛАГАЕТСЯ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закрепить норму о том, что одно и тоже лицо не может быть председателем более двух сроков подряд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5786" y="3571876"/>
            <a:ext cx="7715250" cy="5000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Таким образом, председатели палат не сменяются более 15 лет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357686" y="4143380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№31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89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90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491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7143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Прозрачность  финансовой деятельности нотариальных палат</a:t>
            </a:r>
            <a:endParaRPr lang="ru-RU" sz="2400" dirty="0"/>
          </a:p>
        </p:txBody>
      </p:sp>
      <p:pic>
        <p:nvPicPr>
          <p:cNvPr id="20493" name="Picture 16" descr="&amp;Kcy;&amp;acy;&amp;rcy;&amp;tcy;&amp;icy;&amp;ncy;&amp;kcy;&amp;icy; &amp;pcy;&amp;ocy; &amp;zcy;&amp;acy;&amp;pcy;&amp;rcy;&amp;ocy;&amp;scy;&amp;ucy; &amp;pcy;&amp;rcy;&amp;ocy;&amp;zcy;&amp;rcy;&amp;acy;&amp;chcy;&amp;ncy;&amp;ocy;&amp;scy;&amp;tcy;&amp;softcy; &amp;ncy;&amp;ocy;&amp;tcy;&amp;acy;&amp;rcy;&amp;icy;&amp;acy;&amp;lcy;&amp;softcy;&amp;ncy;&amp;ocy;&amp;jcy; &amp;dcy;&amp;iecy;&amp;yacy;&amp;tcy;&amp;iecy;&amp;lcy;&amp;softcy;&amp;n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5881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500188" y="4857760"/>
            <a:ext cx="6286500" cy="11429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Планируется введение публичных механизмов финансовой отчетности нотариальных палат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№32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Внедрение системы «</a:t>
            </a:r>
            <a:r>
              <a:rPr lang="en-US" sz="2400" dirty="0" smtClean="0"/>
              <a:t>PRO BONO</a:t>
            </a:r>
            <a:r>
              <a:rPr lang="ru-RU" sz="2400" dirty="0" smtClean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78618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714375"/>
            <a:ext cx="2928937" cy="2357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3" y="2286000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1514" name="Прямоугольник 29"/>
          <p:cNvSpPr>
            <a:spLocks noChangeArrowheads="1"/>
          </p:cNvSpPr>
          <p:nvPr/>
        </p:nvSpPr>
        <p:spPr bwMode="auto">
          <a:xfrm>
            <a:off x="714375" y="714375"/>
            <a:ext cx="7858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1516" name="Прямоугольник 16"/>
          <p:cNvSpPr>
            <a:spLocks noChangeArrowheads="1"/>
          </p:cNvSpPr>
          <p:nvPr/>
        </p:nvSpPr>
        <p:spPr bwMode="auto">
          <a:xfrm>
            <a:off x="1071563" y="4786313"/>
            <a:ext cx="7215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280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>
                <a:latin typeface="Impact" pitchFamily="34" charset="0"/>
              </a:rPr>
              <a:t>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88" y="2857500"/>
            <a:ext cx="8501062" cy="17145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     «</a:t>
            </a:r>
            <a:r>
              <a:rPr lang="ru-RU" sz="1600" b="1" dirty="0" err="1">
                <a:solidFill>
                  <a:schemeClr val="tx1"/>
                </a:solidFill>
              </a:rPr>
              <a:t>Pro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bono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> (от </a:t>
            </a:r>
            <a:r>
              <a:rPr lang="ru-RU" sz="1600" dirty="0">
                <a:solidFill>
                  <a:schemeClr val="tx1"/>
                </a:solidFill>
                <a:hlinkClick r:id="rId2" tooltip="Латинский язык"/>
              </a:rPr>
              <a:t>лат.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la-Latn" sz="1600" i="1" dirty="0">
                <a:solidFill>
                  <a:schemeClr val="tx1"/>
                </a:solidFill>
              </a:rPr>
              <a:t>pro bono publico</a:t>
            </a:r>
            <a:r>
              <a:rPr lang="ru-RU" sz="1600" dirty="0">
                <a:solidFill>
                  <a:schemeClr val="tx1"/>
                </a:solidFill>
              </a:rPr>
              <a:t> — ради общественного блага) — это латинская фраза, означающая профессиональную работу, оказанную на добровольных началах и без оплаты в качестве общественной деятельности.     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      В отличие от традиционного </a:t>
            </a:r>
            <a:r>
              <a:rPr lang="ru-RU" sz="1600" dirty="0" err="1">
                <a:solidFill>
                  <a:schemeClr val="tx1"/>
                </a:solidFill>
              </a:rPr>
              <a:t>волонтерства</a:t>
            </a:r>
            <a:r>
              <a:rPr lang="ru-RU" sz="1600" dirty="0">
                <a:solidFill>
                  <a:schemeClr val="tx1"/>
                </a:solidFill>
              </a:rPr>
              <a:t>, это сервис, использующий специфические профессиональные навыки для оказания помощи тем, кто не в состоянии эту помощь оплатить.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21518" name="Picture 25" descr="http://ingushombudsman.ru/wp-content/uploads/2017/04/%D0%BF%D1%80%D0%BE-%D0%B1%D0%BE%D0%BD%D0%B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928688"/>
            <a:ext cx="7929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571625" y="5143500"/>
            <a:ext cx="6286500" cy="100014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ПРЕДЛАГАЕТСЯ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Бесплатное консультирование граждан, находящихся в трудной жизненной ситуации.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14813" y="4643438"/>
            <a:ext cx="484187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8"/>
          <p:cNvSpPr txBox="1">
            <a:spLocks/>
          </p:cNvSpPr>
          <p:nvPr/>
        </p:nvSpPr>
        <p:spPr bwMode="auto">
          <a:xfrm>
            <a:off x="7086600" y="6143644"/>
            <a:ext cx="2057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№33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b="1" dirty="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16388" name="Рисунок 2" descr="0017-017-Spasibo-za-vnimani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7965245" y="6611779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№34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741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1741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742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142844" y="857232"/>
          <a:ext cx="8643998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Прямоугольник 41"/>
          <p:cNvSpPr/>
          <p:nvPr/>
        </p:nvSpPr>
        <p:spPr bwMode="auto">
          <a:xfrm rot="20661400">
            <a:off x="4667437" y="1693471"/>
            <a:ext cx="946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4,6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sp>
        <p:nvSpPr>
          <p:cNvPr id="44" name="Прямоугольник 43"/>
          <p:cNvSpPr/>
          <p:nvPr/>
        </p:nvSpPr>
        <p:spPr bwMode="auto">
          <a:xfrm rot="20536813">
            <a:off x="6239499" y="1422541"/>
            <a:ext cx="9461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+ 0,5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/>
              <a:t>Динамика увеличения  численности нотариусов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 bwMode="auto">
          <a:xfrm rot="20661400">
            <a:off x="3238650" y="1979227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+ 17 %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 rot="20661400">
            <a:off x="1738452" y="2264979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+ 15 %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№20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7718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8"/>
          <p:cNvSpPr txBox="1">
            <a:spLocks noChangeArrowheads="1"/>
          </p:cNvSpPr>
          <p:nvPr/>
        </p:nvSpPr>
        <p:spPr bwMode="auto">
          <a:xfrm>
            <a:off x="2786063" y="5286375"/>
            <a:ext cx="6700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по Республике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4163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нотариусов</a:t>
            </a: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299075" y="225583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668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858000" y="39290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850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714875" y="16430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131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357438" y="3000375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178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1714480" y="2857496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858000" y="221456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287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143500" y="350043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169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1571625" y="2071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714875" y="3214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3714750" y="22860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172</a:t>
            </a: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3857625" y="3857625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125</a:t>
            </a: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5715000" y="1428750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127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4357688" y="1500188"/>
            <a:ext cx="57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4572000" y="4143380"/>
            <a:ext cx="57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467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1727200" y="3851275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13331" name="TextBox 6"/>
          <p:cNvSpPr txBox="1">
            <a:spLocks noChangeArrowheads="1"/>
          </p:cNvSpPr>
          <p:nvPr/>
        </p:nvSpPr>
        <p:spPr bwMode="auto">
          <a:xfrm>
            <a:off x="6572250" y="3214688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279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/>
              <a:t>Численность нотариусов в разрезе областей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№21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8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9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0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1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4" name="TextBox 22"/>
          <p:cNvSpPr txBox="1">
            <a:spLocks noChangeArrowheads="1"/>
          </p:cNvSpPr>
          <p:nvPr/>
        </p:nvSpPr>
        <p:spPr bwMode="auto">
          <a:xfrm>
            <a:off x="5643563" y="1000125"/>
            <a:ext cx="435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714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Информация по количеству исков о признании сделок недействительными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№22</a:t>
            </a:r>
            <a:endParaRPr lang="ru-RU" sz="1000" dirty="0">
              <a:latin typeface="+mn-lt"/>
              <a:cs typeface="+mn-cs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85786" y="785794"/>
          <a:ext cx="859633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Левая фигурная скобка 18"/>
          <p:cNvSpPr/>
          <p:nvPr/>
        </p:nvSpPr>
        <p:spPr>
          <a:xfrm rot="16200000">
            <a:off x="1130316" y="3798853"/>
            <a:ext cx="1311207" cy="2000264"/>
          </a:xfrm>
          <a:prstGeom prst="leftBrace">
            <a:avLst>
              <a:gd name="adj1" fmla="val 8333"/>
              <a:gd name="adj2" fmla="val 49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202150" y="2798718"/>
            <a:ext cx="1311206" cy="4143406"/>
          </a:xfrm>
          <a:prstGeom prst="leftBrace">
            <a:avLst>
              <a:gd name="adj1" fmla="val 8333"/>
              <a:gd name="adj2" fmla="val 49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85786" y="5572140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отмены квотирования</a:t>
            </a: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643306" y="5572140"/>
            <a:ext cx="264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 отмены квотирования</a:t>
            </a: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8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59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0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1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4" name="TextBox 22"/>
          <p:cNvSpPr txBox="1">
            <a:spLocks noChangeArrowheads="1"/>
          </p:cNvSpPr>
          <p:nvPr/>
        </p:nvSpPr>
        <p:spPr bwMode="auto">
          <a:xfrm>
            <a:off x="5643563" y="1000125"/>
            <a:ext cx="435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571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Численность  нотариусов, вышедших из членства нотариальных палат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№23</a:t>
            </a:r>
            <a:endParaRPr lang="ru-RU" sz="1000" dirty="0">
              <a:latin typeface="+mn-lt"/>
              <a:cs typeface="+mn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85786" y="1428736"/>
          <a:ext cx="7786742" cy="453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428596" y="100010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latin typeface="+mn-lt"/>
                <a:cs typeface="+mn-cs"/>
              </a:rPr>
              <a:t>Всего -944</a:t>
            </a:r>
            <a:endParaRPr lang="ru-RU" sz="1800" b="1" dirty="0">
              <a:latin typeface="+mn-lt"/>
              <a:cs typeface="+mn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V="1">
            <a:off x="1928794" y="3571876"/>
            <a:ext cx="782973" cy="237576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 bwMode="auto">
          <a:xfrm rot="20661400">
            <a:off x="2095642" y="3407987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31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3571868" y="2714620"/>
            <a:ext cx="714380" cy="3804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 rot="19930928">
            <a:off x="2952899" y="2693607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38 </a:t>
            </a:r>
            <a:r>
              <a:rPr lang="ru-RU" sz="1400" b="1" dirty="0">
                <a:latin typeface="+mn-lt"/>
              </a:rPr>
              <a:t>%</a:t>
            </a: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4714876" y="2071678"/>
            <a:ext cx="714380" cy="3804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 rot="767975">
            <a:off x="6095189" y="1668397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-16%</a:t>
            </a:r>
            <a:endParaRPr lang="ru-RU" sz="1400" b="1" dirty="0">
              <a:latin typeface="+mn-lt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6286512" y="2071678"/>
            <a:ext cx="785818" cy="191052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 bwMode="auto">
          <a:xfrm rot="19930928">
            <a:off x="4803456" y="1988909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+ </a:t>
            </a:r>
            <a:r>
              <a:rPr lang="ru-RU" sz="1400" b="1" dirty="0" smtClean="0">
                <a:latin typeface="+mn-lt"/>
              </a:rPr>
              <a:t>22 </a:t>
            </a:r>
            <a:r>
              <a:rPr lang="ru-RU" sz="1400" b="1" dirty="0">
                <a:latin typeface="+mn-lt"/>
              </a:rPr>
              <a:t>%</a:t>
            </a:r>
          </a:p>
        </p:txBody>
      </p:sp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4071938"/>
            <a:ext cx="7929563" cy="1571625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7389812" cy="3214688"/>
          </a:xfrm>
          <a:prstGeom prst="rect">
            <a:avLst/>
          </a:prstGeom>
          <a:noFill/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7412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17413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17417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000500" y="3643313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17420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7873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Динамика уменьшения числа претендентов на право занятия нотариальной деятельностью</a:t>
            </a:r>
            <a:endParaRPr lang="ru-RU" sz="2400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57126" y="1000108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Прямая со стрелкой 23"/>
          <p:cNvCxnSpPr/>
          <p:nvPr/>
        </p:nvCxnSpPr>
        <p:spPr bwMode="auto">
          <a:xfrm>
            <a:off x="3000364" y="2143116"/>
            <a:ext cx="1143008" cy="714380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5214942" y="3643314"/>
            <a:ext cx="928694" cy="500066"/>
          </a:xfrm>
          <a:prstGeom prst="straightConnector1">
            <a:avLst/>
          </a:prstGeom>
          <a:noFill/>
          <a:ln w="63500" cap="flat" cmpd="thickThin" algn="ctr">
            <a:solidFill>
              <a:srgbClr val="2DA2BF"/>
            </a:solidFill>
            <a:prstDash val="solid"/>
            <a:tailEnd type="triangle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 rot="1970557">
            <a:off x="3079646" y="1946455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-54,1%</a:t>
            </a:r>
            <a:endParaRPr lang="ru-RU" sz="1400" b="1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 rot="1811949">
            <a:off x="5513896" y="3503199"/>
            <a:ext cx="946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</a:rPr>
              <a:t>-29,9%</a:t>
            </a:r>
            <a:endParaRPr lang="ru-RU" sz="1400" b="1" dirty="0"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№24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3" name="Прямоугольник 11"/>
          <p:cNvSpPr>
            <a:spLocks noChangeArrowheads="1"/>
          </p:cNvSpPr>
          <p:nvPr/>
        </p:nvSpPr>
        <p:spPr bwMode="auto">
          <a:xfrm>
            <a:off x="5703888" y="4089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6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7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/>
              <a:t>Интеграция с </a:t>
            </a:r>
            <a:r>
              <a:rPr lang="ru-RU" sz="2400" dirty="0" err="1" smtClean="0"/>
              <a:t>государственнными</a:t>
            </a:r>
            <a:r>
              <a:rPr lang="ru-RU" sz="2400" dirty="0" smtClean="0"/>
              <a:t> базами данных   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3174" y="1071546"/>
            <a:ext cx="4500594" cy="1214446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</a:rPr>
              <a:t>Информационная система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</a:rPr>
              <a:t>«Е-нотариат»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3714752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ГБД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«</a:t>
            </a:r>
            <a:r>
              <a:rPr lang="ru-RU" sz="1400" b="1" dirty="0" err="1" smtClean="0">
                <a:solidFill>
                  <a:srgbClr val="0000FF"/>
                </a:solidFill>
              </a:rPr>
              <a:t>Юриди-ческие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лица»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42976" y="3714752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ГБД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«Регистр </a:t>
            </a:r>
            <a:r>
              <a:rPr lang="ru-RU" sz="1400" b="1" dirty="0" err="1" smtClean="0">
                <a:solidFill>
                  <a:srgbClr val="0000FF"/>
                </a:solidFill>
              </a:rPr>
              <a:t>недвижи-мости</a:t>
            </a:r>
            <a:r>
              <a:rPr lang="ru-RU" sz="1400" b="1" dirty="0" smtClean="0">
                <a:solidFill>
                  <a:srgbClr val="0000FF"/>
                </a:solidFill>
              </a:rPr>
              <a:t>»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628" y="3714752"/>
            <a:ext cx="1571636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ГБД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00FF"/>
                </a:solidFill>
              </a:rPr>
              <a:t>«Физические лица»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86578" y="3643314"/>
            <a:ext cx="1428760" cy="142876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РП 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«ЗАГС»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stCxn id="18" idx="3"/>
          </p:cNvCxnSpPr>
          <p:nvPr/>
        </p:nvCxnSpPr>
        <p:spPr>
          <a:xfrm flipV="1">
            <a:off x="7143768" y="1643050"/>
            <a:ext cx="1428760" cy="357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929982" y="250030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323157" y="2893215"/>
            <a:ext cx="249953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8215338" y="4143380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8" idx="1"/>
          </p:cNvCxnSpPr>
          <p:nvPr/>
        </p:nvCxnSpPr>
        <p:spPr>
          <a:xfrm rot="10800000">
            <a:off x="785786" y="1643051"/>
            <a:ext cx="1857388" cy="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-535023" y="2964653"/>
            <a:ext cx="2642412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5786" y="428625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43174" y="428625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643438" y="428625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643702" y="4214818"/>
            <a:ext cx="14287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№25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Номер слайда 8"/>
          <p:cNvSpPr txBox="1">
            <a:spLocks/>
          </p:cNvSpPr>
          <p:nvPr/>
        </p:nvSpPr>
        <p:spPr bwMode="auto">
          <a:xfrm>
            <a:off x="6804025" y="6326188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Номер слайда 8"/>
          <p:cNvSpPr txBox="1">
            <a:spLocks/>
          </p:cNvSpPr>
          <p:nvPr/>
        </p:nvSpPr>
        <p:spPr bwMode="auto">
          <a:xfrm>
            <a:off x="6954838" y="642302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4328319" y="515144"/>
            <a:ext cx="25400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46"/>
          <p:cNvSpPr txBox="1">
            <a:spLocks noChangeArrowheads="1"/>
          </p:cNvSpPr>
          <p:nvPr/>
        </p:nvSpPr>
        <p:spPr bwMode="auto">
          <a:xfrm>
            <a:off x="1166813" y="6064250"/>
            <a:ext cx="214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Calibri" pitchFamily="34" charset="0"/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4" name="Прямоугольник 11"/>
          <p:cNvSpPr>
            <a:spLocks noChangeArrowheads="1"/>
          </p:cNvSpPr>
          <p:nvPr/>
        </p:nvSpPr>
        <p:spPr bwMode="auto">
          <a:xfrm>
            <a:off x="1449388" y="5105400"/>
            <a:ext cx="178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254000" y="4140200"/>
            <a:ext cx="1785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6" name="Прямоугольник 11"/>
          <p:cNvSpPr>
            <a:spLocks noChangeArrowheads="1"/>
          </p:cNvSpPr>
          <p:nvPr/>
        </p:nvSpPr>
        <p:spPr bwMode="auto">
          <a:xfrm>
            <a:off x="322263" y="3706813"/>
            <a:ext cx="178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 </a:t>
            </a:r>
            <a:endParaRPr lang="ru-RU" sz="1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37" name="Прямоугольник 24"/>
          <p:cNvSpPr>
            <a:spLocks noChangeArrowheads="1"/>
          </p:cNvSpPr>
          <p:nvPr/>
        </p:nvSpPr>
        <p:spPr bwMode="auto">
          <a:xfrm>
            <a:off x="3687763" y="3230563"/>
            <a:ext cx="1766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00206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b="1" dirty="0" smtClean="0">
                <a:latin typeface="Calibri" pitchFamily="34" charset="0"/>
              </a:rPr>
              <a:t/>
            </a:r>
            <a:br>
              <a:rPr lang="kk-KZ" b="1" dirty="0" smtClean="0">
                <a:latin typeface="Calibri" pitchFamily="34" charset="0"/>
              </a:rPr>
            </a:br>
            <a:r>
              <a:rPr lang="kk-KZ" sz="2700" b="1" dirty="0" smtClean="0"/>
              <a:t>Регистрация прав на недвижимое имущество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0929982" y="250030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357158" y="571480"/>
          <a:ext cx="8143931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4348" y="4786322"/>
            <a:ext cx="8001056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indent="271463" algn="just">
              <a:buClr>
                <a:srgbClr val="0070C0"/>
              </a:buClr>
            </a:pPr>
            <a:endParaRPr lang="ru-RU" altLang="ru-RU" sz="1100" dirty="0" smtClean="0"/>
          </a:p>
          <a:p>
            <a:pPr indent="271463" algn="just">
              <a:buClr>
                <a:srgbClr val="0070C0"/>
              </a:buClr>
            </a:pPr>
            <a:r>
              <a:rPr lang="ru-RU" altLang="ru-RU" sz="1200" dirty="0" smtClean="0"/>
              <a:t>За 3 года 5 592 208, из которых  800 251 электронная регистрация или  14,3%</a:t>
            </a:r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2014 год - 1 651 008    </a:t>
            </a:r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2015 год - 2 076 237</a:t>
            </a:r>
          </a:p>
          <a:p>
            <a:pPr indent="271463" algn="just">
              <a:buClr>
                <a:srgbClr val="0070C0"/>
              </a:buClr>
              <a:buFont typeface="Arial" pitchFamily="34" charset="0"/>
              <a:buChar char="•"/>
            </a:pPr>
            <a:r>
              <a:rPr lang="ru-RU" altLang="ru-RU" sz="1200" dirty="0" smtClean="0"/>
              <a:t>2016 год - 1 864 963</a:t>
            </a:r>
          </a:p>
          <a:p>
            <a:pPr indent="271463" algn="just">
              <a:buClr>
                <a:srgbClr val="0070C0"/>
              </a:buClr>
            </a:pPr>
            <a:r>
              <a:rPr lang="ru-RU" altLang="ru-RU" sz="1100" dirty="0" smtClean="0"/>
              <a:t>. </a:t>
            </a:r>
            <a:endParaRPr lang="ru-RU" altLang="ru-RU" sz="11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№26</a:t>
            </a:r>
            <a:endParaRPr lang="ru-RU" sz="1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9850"/>
            <a:ext cx="9144000" cy="5715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/>
              <a:t>Повышение квалификации нотариусов</a:t>
            </a:r>
          </a:p>
        </p:txBody>
      </p:sp>
      <p:sp>
        <p:nvSpPr>
          <p:cNvPr id="23555" name="Прямоугольник 14"/>
          <p:cNvSpPr>
            <a:spLocks noChangeArrowheads="1"/>
          </p:cNvSpPr>
          <p:nvPr/>
        </p:nvSpPr>
        <p:spPr bwMode="auto">
          <a:xfrm>
            <a:off x="214313" y="785813"/>
            <a:ext cx="6500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ru-RU" sz="1400">
              <a:latin typeface="Impact" pitchFamily="34" charset="0"/>
            </a:endParaRPr>
          </a:p>
        </p:txBody>
      </p:sp>
      <p:sp>
        <p:nvSpPr>
          <p:cNvPr id="23556" name="Прямоугольник 20"/>
          <p:cNvSpPr>
            <a:spLocks noChangeArrowheads="1"/>
          </p:cNvSpPr>
          <p:nvPr/>
        </p:nvSpPr>
        <p:spPr bwMode="auto">
          <a:xfrm>
            <a:off x="714375" y="5214938"/>
            <a:ext cx="7929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endParaRPr lang="ru-RU" sz="240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642938"/>
            <a:ext cx="2928937" cy="235743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5" y="714375"/>
            <a:ext cx="1571625" cy="25717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>
              <a:defRPr/>
            </a:pPr>
            <a:endParaRPr lang="ru-RU" sz="16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560" name="Прямоугольник 29"/>
          <p:cNvSpPr>
            <a:spLocks noChangeArrowheads="1"/>
          </p:cNvSpPr>
          <p:nvPr/>
        </p:nvSpPr>
        <p:spPr bwMode="auto">
          <a:xfrm>
            <a:off x="785813" y="785813"/>
            <a:ext cx="785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ru-RU"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50" y="2714625"/>
            <a:ext cx="8715375" cy="3357563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                                                                                    </a:t>
            </a: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400" dirty="0">
              <a:latin typeface="Impact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143375" y="4429125"/>
            <a:ext cx="4643438" cy="85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4120" rIns="0" bIns="0"/>
          <a:lstStyle/>
          <a:p>
            <a:pPr marL="257175" indent="-250825">
              <a:spcAft>
                <a:spcPts val="1075"/>
              </a:spcAft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Ubuntu" charset="0"/>
              <a:ea typeface="DejaVu Sans" charset="0"/>
              <a:cs typeface="DejaVu Sans" charset="0"/>
            </a:endParaRPr>
          </a:p>
        </p:txBody>
      </p:sp>
      <p:sp>
        <p:nvSpPr>
          <p:cNvPr id="23563" name="AutoShape 2" descr="&amp;Kcy;&amp;acy;&amp;rcy;&amp;tcy;&amp;icy;&amp;ncy;&amp;kcy;&amp;icy; &amp;pcy;&amp;ocy; &amp;zcy;&amp;acy;&amp;pcy;&amp;rcy;&amp;ocy;&amp;scy;&amp;ucy; &amp;ocy;&amp;rcy;&amp;iecy;&amp;lcy; &amp;kcy;&amp;acy;&amp;zcy;&amp;acy;&amp;khcy;&amp;scy;&amp;tcy;&amp;acy;&amp;ncy;&amp;acy; png"/>
          <p:cNvSpPr>
            <a:spLocks noChangeAspect="1" noChangeArrowheads="1"/>
          </p:cNvSpPr>
          <p:nvPr/>
        </p:nvSpPr>
        <p:spPr bwMode="auto">
          <a:xfrm>
            <a:off x="161925" y="-1524000"/>
            <a:ext cx="603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158" y="2643182"/>
            <a:ext cx="8501122" cy="12144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705" indent="450215" algn="ctr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ОРГАНИЗАЦИЯ </a:t>
            </a:r>
            <a:r>
              <a:rPr lang="ru-RU" sz="1800" b="1" dirty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ОБУЧЕНИЯ НОТАРИУСОВ</a:t>
            </a:r>
          </a:p>
          <a:p>
            <a:pPr marL="179705" indent="450215" algn="ctr">
              <a:spcAft>
                <a:spcPts val="0"/>
              </a:spcAft>
              <a:defRPr/>
            </a:pPr>
            <a:r>
              <a:rPr lang="ru-RU" sz="1800" dirty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 целях их реализации решением Правления Республиканской нотариальной палаты № 3 от 27 июня 2014 года создан «Центр повышения квалификации нотариусов при Республиканской нотариальной палате».</a:t>
            </a:r>
          </a:p>
        </p:txBody>
      </p:sp>
      <p:pic>
        <p:nvPicPr>
          <p:cNvPr id="23567" name="Picture 2" descr="&amp;Kcy;&amp;acy;&amp;rcy;&amp;tcy;&amp;icy;&amp;ncy;&amp;kcy;&amp;icy; &amp;pcy;&amp;ocy; &amp;zcy;&amp;acy;&amp;pcy;&amp;rcy;&amp;ocy;&amp;scy;&amp;ucy; &amp;lcy;&amp;ocy;&amp;gcy;&amp;ocy;&amp;tcy;&amp;icy;&amp;pcy; &amp;Rcy;&amp;iecy;&amp;scy;&amp;pcy;&amp;ucy;&amp;bcy;&amp;lcy;&amp;icy;&amp;kcy;&amp;acy;&amp;ncy;&amp;scy;&amp;kcy;&amp;ocy;&amp;jcy; &amp;ncy;&amp;ocy;&amp;tcy;&amp;acy;&amp;rcy;&amp;icy;&amp;acy;&amp;lcy;&amp;softcy;&amp;ncy;&amp;ocy;&amp;jcy; &amp;pcy;&amp;acy;&amp;lcy;&amp;a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14356"/>
            <a:ext cx="2352675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>
            <a:off x="642910" y="507207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965245" y="6429396"/>
            <a:ext cx="1178755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+mn-lt"/>
                <a:cs typeface="+mn-cs"/>
              </a:rPr>
              <a:t>Слайд</a:t>
            </a:r>
            <a:r>
              <a:rPr lang="ru-RU" sz="1000" b="1" dirty="0" smtClean="0">
                <a:latin typeface="+mn-lt"/>
                <a:cs typeface="+mn-cs"/>
              </a:rPr>
              <a:t> </a:t>
            </a:r>
            <a:r>
              <a:rPr lang="ru-RU" sz="1000" dirty="0" smtClean="0">
                <a:latin typeface="+mn-lt"/>
                <a:cs typeface="+mn-cs"/>
              </a:rPr>
              <a:t>№27</a:t>
            </a: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4572008"/>
            <a:ext cx="8501122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9705" indent="450215" algn="ctr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ПРЕДЛАГАЕТСЯ</a:t>
            </a:r>
          </a:p>
          <a:p>
            <a:pPr marL="179705" indent="450215" algn="ctr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2A568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Законодательно закрепить обязанность повышать свою квалификацию и предусмотреть ответственность за ее несоблюдение.</a:t>
            </a:r>
          </a:p>
          <a:p>
            <a:pPr marL="179705" indent="450215" algn="ctr">
              <a:spcAft>
                <a:spcPts val="0"/>
              </a:spcAft>
              <a:defRPr/>
            </a:pPr>
            <a:endParaRPr lang="ru-RU" sz="1800" dirty="0">
              <a:solidFill>
                <a:srgbClr val="2A568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357686" y="400050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7" descr="стр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899001" cy="8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стр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28860" y="1714488"/>
            <a:ext cx="857256" cy="8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8158</TotalTime>
  <Words>608</Words>
  <Application>Microsoft PowerPoint</Application>
  <PresentationFormat>Экран (4:3)</PresentationFormat>
  <Paragraphs>382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Динамика увеличения  численности нотариусов</vt:lpstr>
      <vt:lpstr>Численность нотариусов в разрезе областей</vt:lpstr>
      <vt:lpstr>Информация по количеству исков о признании сделок недействительными</vt:lpstr>
      <vt:lpstr>Численность  нотариусов, вышедших из членства нотариальных палат</vt:lpstr>
      <vt:lpstr>Динамика уменьшения числа претендентов на право занятия нотариальной деятельностью</vt:lpstr>
      <vt:lpstr>Интеграция с государственнными базами данных   </vt:lpstr>
      <vt:lpstr> Регистрация прав на недвижимое имущество    </vt:lpstr>
      <vt:lpstr>Повышение квалификации нотариусов</vt:lpstr>
      <vt:lpstr>Как стать нотариусом</vt:lpstr>
      <vt:lpstr>Усиление требований к  прохождению стажировки</vt:lpstr>
      <vt:lpstr>Усиление квалификационных требований  к прохождению стажировки</vt:lpstr>
      <vt:lpstr>  Несменяемость председателей  территориальных нотариальных палат</vt:lpstr>
      <vt:lpstr>Прозрачность  финансовой деятельности нотариальных палат</vt:lpstr>
      <vt:lpstr>Внедрение системы «PRO BONO»</vt:lpstr>
      <vt:lpstr>Слайд 16</vt:lpstr>
    </vt:vector>
  </TitlesOfParts>
  <Company>LATON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 Kim</dc:creator>
  <cp:lastModifiedBy>abdikhamitova.d</cp:lastModifiedBy>
  <cp:revision>910</cp:revision>
  <dcterms:created xsi:type="dcterms:W3CDTF">2005-11-11T05:08:23Z</dcterms:created>
  <dcterms:modified xsi:type="dcterms:W3CDTF">2017-05-24T03:30:45Z</dcterms:modified>
</cp:coreProperties>
</file>