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drawings/drawing9.xml" ContentType="application/vnd.openxmlformats-officedocument.drawingml.chartshape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rawings/drawing8.xml" ContentType="application/vnd.openxmlformats-officedocument.drawingml.chartshap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70" r:id="rId2"/>
    <p:sldId id="268" r:id="rId3"/>
    <p:sldId id="294" r:id="rId4"/>
    <p:sldId id="271" r:id="rId5"/>
    <p:sldId id="293" r:id="rId6"/>
    <p:sldId id="273" r:id="rId7"/>
    <p:sldId id="259" r:id="rId8"/>
    <p:sldId id="260" r:id="rId9"/>
    <p:sldId id="292" r:id="rId10"/>
    <p:sldId id="257" r:id="rId11"/>
    <p:sldId id="263" r:id="rId12"/>
    <p:sldId id="348" r:id="rId13"/>
    <p:sldId id="258" r:id="rId14"/>
    <p:sldId id="335" r:id="rId15"/>
    <p:sldId id="344" r:id="rId16"/>
    <p:sldId id="332" r:id="rId17"/>
    <p:sldId id="336" r:id="rId18"/>
    <p:sldId id="350" r:id="rId19"/>
    <p:sldId id="351" r:id="rId20"/>
    <p:sldId id="349" r:id="rId21"/>
    <p:sldId id="280" r:id="rId22"/>
    <p:sldId id="281" r:id="rId23"/>
    <p:sldId id="291" r:id="rId24"/>
  </p:sldIdLst>
  <p:sldSz cx="9144000" cy="6858000" type="screen4x3"/>
  <p:notesSz cx="6692900" cy="98679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26" autoAdjust="0"/>
    <p:restoredTop sz="93333" autoAdjust="0"/>
  </p:normalViewPr>
  <p:slideViewPr>
    <p:cSldViewPr>
      <p:cViewPr varScale="1">
        <p:scale>
          <a:sx n="63" d="100"/>
          <a:sy n="63" d="100"/>
        </p:scale>
        <p:origin x="-108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H:\&#1040;&#1085;&#1072;&#1083;&#1080;&#1090;&#1080;&#1095;&#1077;&#1089;&#1082;&#1072;&#1103;%20&#1089;&#1087;&#1088;&#1072;&#1074;&#1082;&#1072;%20&#1076;&#1083;&#1103;%20&#1043;&#1043;\&#1044;&#1080;&#1072;&#1075;&#1088;&#1072;&#1084;&#1084;&#1099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user\Downloads\&#1054;&#1055;&#1046;%201995%20(1)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H:\&#1052;&#1047;%20&#1056;&#1050;\&#1055;&#1088;&#1086;&#1075;&#1085;&#1086;&#1079;%20&#1043;&#1048;&#1050;%2024_01_2014\&#1052;&#1072;&#1090;&#1077;&#1088;&#1080;&#1085;&#1089;&#1082;&#1072;&#1103;&#1057;&#1084;&#1077;&#1088;&#1090;&#1085;&#1086;&#1089;&#1090;&#1100;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H:\&#1052;&#1047;%20&#1056;&#1050;\&#1055;&#1088;&#1086;&#1075;&#1085;&#1086;&#1079;%20&#1043;&#1048;&#1050;%2024_01_2014\&#1052;&#1083;&#1072;&#1076;&#1077;&#1085;&#1095;&#1077;&#1089;&#1082;&#1072;&#1103;&#1057;&#1084;&#1077;&#1088;&#1090;&#1085;&#1086;&#1089;&#1090;&#1100;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H:\&#1052;&#1047;%20&#1056;&#1050;\&#1055;&#1088;&#1086;&#1075;&#1085;&#1086;&#1079;%20&#1043;&#1048;&#1050;%2024_01_2014\&#1041;&#1057;&#1050;2000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H:\&#1052;&#1047;%20&#1056;&#1050;\&#1055;&#1088;&#1086;&#1075;&#1085;&#1086;&#1079;%20&#1043;&#1048;&#1050;%2024_01_2014\&#1086;&#1085;&#1082;&#1086;%2064%20&#1057;&#1084;&#1077;&#1088;&#1090;&#1085;&#1086;&#1089;&#1090;&#1100;%20&#1042;&#1088;&#1072;&#1082;&#1080;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H:\&#1052;&#1047;%20&#1056;&#1050;\&#1055;&#1088;&#1086;&#1075;&#1085;&#1086;&#1079;%20&#1043;&#1048;&#1050;%2015_01_2014\&#1058;&#1088;&#1072;&#1074;&#1084;&#1099;%20&#1089;&#1084;&#1077;&#1088;&#1090;&#1085;&#1086;&#1089;&#1090;&#1100;%201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H:\&#1052;&#1047;%20&#1056;&#1050;\&#1055;&#1088;&#1086;&#1075;&#1085;&#1086;&#1079;%20&#1043;&#1048;&#1050;%2024_01_2014\&#1050;&#1086;&#1087;&#1080;&#1103;%20&#1058;&#1073;%20200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Республиканский бюджет</c:v>
                </c:pt>
              </c:strCache>
            </c:strRef>
          </c:tx>
          <c:dLbls>
            <c:dLbl>
              <c:idx val="0"/>
              <c:layout>
                <c:manualLayout>
                  <c:x val="-1.5194575512613873E-3"/>
                  <c:y val="1.0094595099431761E-2"/>
                </c:manualLayout>
              </c:layout>
              <c:showVal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24</c:v>
                </c:pt>
                <c:pt idx="1">
                  <c:v>36</c:v>
                </c:pt>
                <c:pt idx="2">
                  <c:v>41</c:v>
                </c:pt>
                <c:pt idx="3">
                  <c:v>43</c:v>
                </c:pt>
                <c:pt idx="4">
                  <c:v>46</c:v>
                </c:pt>
                <c:pt idx="5">
                  <c:v>70.400000000000006</c:v>
                </c:pt>
                <c:pt idx="6">
                  <c:v>190.6</c:v>
                </c:pt>
                <c:pt idx="7">
                  <c:v>263.89999999999969</c:v>
                </c:pt>
                <c:pt idx="8">
                  <c:v>304.8</c:v>
                </c:pt>
                <c:pt idx="9">
                  <c:v>283.5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Целевые трансферты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2.5236487748579676E-3"/>
                </c:manualLayout>
              </c:layout>
              <c:showVal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5</c:v>
                </c:pt>
                <c:pt idx="1">
                  <c:v>21</c:v>
                </c:pt>
                <c:pt idx="2">
                  <c:v>43</c:v>
                </c:pt>
                <c:pt idx="3">
                  <c:v>65</c:v>
                </c:pt>
                <c:pt idx="4">
                  <c:v>73</c:v>
                </c:pt>
                <c:pt idx="5">
                  <c:v>112.9</c:v>
                </c:pt>
                <c:pt idx="6">
                  <c:v>136.5</c:v>
                </c:pt>
                <c:pt idx="7">
                  <c:v>108.4</c:v>
                </c:pt>
                <c:pt idx="8">
                  <c:v>145.9</c:v>
                </c:pt>
                <c:pt idx="9">
                  <c:v>218.5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Местный бюджет</c:v>
                </c:pt>
              </c:strCache>
            </c:strRef>
          </c:tx>
          <c:dLbls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102</c:v>
                </c:pt>
                <c:pt idx="1">
                  <c:v>130</c:v>
                </c:pt>
                <c:pt idx="2">
                  <c:v>147</c:v>
                </c:pt>
                <c:pt idx="3">
                  <c:v>202</c:v>
                </c:pt>
                <c:pt idx="4">
                  <c:v>259</c:v>
                </c:pt>
                <c:pt idx="5">
                  <c:v>276.89999999999969</c:v>
                </c:pt>
                <c:pt idx="6">
                  <c:v>235.7</c:v>
                </c:pt>
                <c:pt idx="7">
                  <c:v>258.8</c:v>
                </c:pt>
                <c:pt idx="8">
                  <c:v>284.39999999999969</c:v>
                </c:pt>
                <c:pt idx="9">
                  <c:v>336.2</c:v>
                </c:pt>
              </c:numCache>
            </c:numRef>
          </c:val>
        </c:ser>
        <c:dLbls>
          <c:showVal val="1"/>
        </c:dLbls>
        <c:gapWidth val="75"/>
        <c:overlap val="100"/>
        <c:axId val="115536640"/>
        <c:axId val="115538176"/>
      </c:barChart>
      <c:catAx>
        <c:axId val="11553664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15538176"/>
        <c:crosses val="autoZero"/>
        <c:auto val="1"/>
        <c:lblAlgn val="ctr"/>
        <c:lblOffset val="100"/>
      </c:catAx>
      <c:valAx>
        <c:axId val="115538176"/>
        <c:scaling>
          <c:orientation val="minMax"/>
        </c:scaling>
        <c:axPos val="l"/>
        <c:numFmt formatCode="#,##0" sourceLinked="0"/>
        <c:majorTickMark val="none"/>
        <c:tickLblPos val="nextTo"/>
        <c:txPr>
          <a:bodyPr/>
          <a:lstStyle/>
          <a:p>
            <a:pPr>
              <a:defRPr sz="1050" baseline="0"/>
            </a:pPr>
            <a:endParaRPr lang="ru-RU"/>
          </a:p>
        </c:txPr>
        <c:crossAx val="115536640"/>
        <c:crosses val="autoZero"/>
        <c:crossBetween val="between"/>
        <c:majorUnit val="200"/>
      </c:valAx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Лист9!$A$3</c:f>
              <c:strCache>
                <c:ptCount val="1"/>
                <c:pt idx="0">
                  <c:v>Рождаемость (на 1000 чел. нас.)</c:v>
                </c:pt>
              </c:strCache>
            </c:strRef>
          </c:tx>
          <c:marker>
            <c:symbol val="square"/>
            <c:size val="4"/>
          </c:marker>
          <c:dLbls>
            <c:dLbl>
              <c:idx val="0"/>
              <c:layout>
                <c:manualLayout>
                  <c:x val="-3.0555555555555645E-2"/>
                  <c:y val="-2.7777777777778106E-2"/>
                </c:manualLayout>
              </c:layout>
              <c:showVal val="1"/>
            </c:dLbl>
            <c:dLbl>
              <c:idx val="14"/>
              <c:layout>
                <c:manualLayout>
                  <c:x val="-5.2303357496660832E-2"/>
                  <c:y val="-3.2619775739041908E-2"/>
                </c:manualLayout>
              </c:layout>
              <c:showVal val="1"/>
            </c:dLbl>
            <c:dLbl>
              <c:idx val="15"/>
              <c:layout>
                <c:manualLayout>
                  <c:x val="-2.0921342998664479E-3"/>
                  <c:y val="-3.66972477064222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23,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9</a:t>
                    </a:r>
                    <a:endParaRPr lang="en-US" dirty="0"/>
                  </a:p>
                </c:rich>
              </c:tx>
              <c:showVal val="1"/>
            </c:dLbl>
            <c:delete val="1"/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</c:dLbls>
          <c:cat>
            <c:numRef>
              <c:f>Лист9!$B$2:$Q$2</c:f>
              <c:numCache>
                <c:formatCode>General</c:formatCode>
                <c:ptCount val="1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</c:numCache>
            </c:numRef>
          </c:cat>
          <c:val>
            <c:numRef>
              <c:f>Лист9!$B$3:$Q$3</c:f>
              <c:numCache>
                <c:formatCode>General</c:formatCode>
                <c:ptCount val="16"/>
                <c:pt idx="0">
                  <c:v>14.2</c:v>
                </c:pt>
                <c:pt idx="1">
                  <c:v>14</c:v>
                </c:pt>
                <c:pt idx="2">
                  <c:v>14.7</c:v>
                </c:pt>
                <c:pt idx="3">
                  <c:v>14.9</c:v>
                </c:pt>
                <c:pt idx="4">
                  <c:v>15.4</c:v>
                </c:pt>
                <c:pt idx="5">
                  <c:v>17.2</c:v>
                </c:pt>
                <c:pt idx="6">
                  <c:v>18.100000000000001</c:v>
                </c:pt>
                <c:pt idx="7">
                  <c:v>18.399999999999999</c:v>
                </c:pt>
                <c:pt idx="8">
                  <c:v>19.7</c:v>
                </c:pt>
                <c:pt idx="9">
                  <c:v>20.7</c:v>
                </c:pt>
                <c:pt idx="10">
                  <c:v>22.8</c:v>
                </c:pt>
                <c:pt idx="11">
                  <c:v>22.5</c:v>
                </c:pt>
                <c:pt idx="12">
                  <c:v>22.6</c:v>
                </c:pt>
                <c:pt idx="13">
                  <c:v>22.5</c:v>
                </c:pt>
                <c:pt idx="14">
                  <c:v>22.69</c:v>
                </c:pt>
                <c:pt idx="15">
                  <c:v>23.29</c:v>
                </c:pt>
              </c:numCache>
            </c:numRef>
          </c:val>
        </c:ser>
        <c:ser>
          <c:idx val="1"/>
          <c:order val="1"/>
          <c:tx>
            <c:strRef>
              <c:f>Лист9!$A$4</c:f>
              <c:strCache>
                <c:ptCount val="1"/>
                <c:pt idx="0">
                  <c:v>Смертность (на 1000 чел. нас.)</c:v>
                </c:pt>
              </c:strCache>
            </c:strRef>
          </c:tx>
          <c:marker>
            <c:symbol val="square"/>
            <c:size val="4"/>
          </c:marker>
          <c:dLbls>
            <c:dLbl>
              <c:idx val="0"/>
              <c:layout>
                <c:manualLayout>
                  <c:x val="-2.5000000000000067E-2"/>
                  <c:y val="4.1666666666666692E-2"/>
                </c:manualLayout>
              </c:layout>
              <c:showVal val="1"/>
            </c:dLbl>
            <c:dLbl>
              <c:idx val="14"/>
              <c:layout>
                <c:manualLayout>
                  <c:x val="-3.3474148797863063E-2"/>
                  <c:y val="3.6697247706422263E-2"/>
                </c:manualLayout>
              </c:layout>
              <c:showVal val="1"/>
            </c:dLbl>
            <c:dLbl>
              <c:idx val="15"/>
              <c:layout>
                <c:manualLayout>
                  <c:x val="0"/>
                  <c:y val="3.261977573904190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en-US" dirty="0" smtClean="0"/>
                      <a:t>,1</a:t>
                    </a:r>
                    <a:endParaRPr lang="en-US" dirty="0"/>
                  </a:p>
                </c:rich>
              </c:tx>
              <c:showVal val="1"/>
            </c:dLbl>
            <c:delete val="1"/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</c:dLbls>
          <c:cat>
            <c:numRef>
              <c:f>Лист9!$B$2:$Q$2</c:f>
              <c:numCache>
                <c:formatCode>General</c:formatCode>
                <c:ptCount val="1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</c:numCache>
            </c:numRef>
          </c:cat>
          <c:val>
            <c:numRef>
              <c:f>Лист9!$B$4:$Q$4</c:f>
              <c:numCache>
                <c:formatCode>General</c:formatCode>
                <c:ptCount val="16"/>
                <c:pt idx="0">
                  <c:v>9.8000000000000007</c:v>
                </c:pt>
                <c:pt idx="1">
                  <c:v>9.7000000000000011</c:v>
                </c:pt>
                <c:pt idx="2">
                  <c:v>10.1</c:v>
                </c:pt>
                <c:pt idx="3">
                  <c:v>10</c:v>
                </c:pt>
                <c:pt idx="4">
                  <c:v>10.200000000000001</c:v>
                </c:pt>
                <c:pt idx="5">
                  <c:v>10.5</c:v>
                </c:pt>
                <c:pt idx="6">
                  <c:v>10.200000000000001</c:v>
                </c:pt>
                <c:pt idx="7">
                  <c:v>10.4</c:v>
                </c:pt>
                <c:pt idx="8">
                  <c:v>10.3</c:v>
                </c:pt>
                <c:pt idx="9">
                  <c:v>10.200000000000001</c:v>
                </c:pt>
                <c:pt idx="10">
                  <c:v>9.7000000000000011</c:v>
                </c:pt>
                <c:pt idx="11">
                  <c:v>8.9700000000000006</c:v>
                </c:pt>
                <c:pt idx="12">
                  <c:v>8.94</c:v>
                </c:pt>
                <c:pt idx="13">
                  <c:v>8.7100000000000009</c:v>
                </c:pt>
                <c:pt idx="14">
                  <c:v>8.51</c:v>
                </c:pt>
                <c:pt idx="15">
                  <c:v>8.120000000000001</c:v>
                </c:pt>
              </c:numCache>
            </c:numRef>
          </c:val>
        </c:ser>
        <c:hiLowLines/>
        <c:marker val="1"/>
        <c:axId val="66448000"/>
        <c:axId val="66466560"/>
      </c:lineChart>
      <c:catAx>
        <c:axId val="664480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/>
                  <a:t>Годы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6466560"/>
        <c:crosses val="autoZero"/>
        <c:auto val="1"/>
        <c:lblAlgn val="ctr"/>
        <c:lblOffset val="100"/>
      </c:catAx>
      <c:valAx>
        <c:axId val="66466560"/>
        <c:scaling>
          <c:orientation val="minMax"/>
        </c:scaling>
        <c:axPos val="l"/>
        <c:numFmt formatCode="General" sourceLinked="1"/>
        <c:tickLblPos val="nextTo"/>
        <c:crossAx val="6644800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 b="1"/>
          </a:pPr>
          <a:endParaRPr lang="ru-RU"/>
        </a:p>
      </c:txPr>
    </c:legend>
    <c:plotVisOnly val="1"/>
  </c:chart>
  <c:spPr>
    <a:ln>
      <a:noFill/>
    </a:ln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pPr>
            <a:r>
              <a:rPr lang="ru-RU" sz="2000" dirty="0" smtClean="0">
                <a:solidFill>
                  <a:srgbClr val="C00000"/>
                </a:solidFill>
              </a:rPr>
              <a:t>Динамика и прогноз</a:t>
            </a:r>
            <a:r>
              <a:rPr lang="ru-RU" sz="2000" baseline="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показателя </a:t>
            </a:r>
            <a:r>
              <a:rPr lang="ru-RU" sz="2000" dirty="0" smtClean="0">
                <a:solidFill>
                  <a:srgbClr val="C00000"/>
                </a:solidFill>
              </a:rPr>
              <a:t>ожидаемой продолжительности жизни между </a:t>
            </a:r>
            <a:r>
              <a:rPr lang="ru-RU" sz="2000" dirty="0">
                <a:solidFill>
                  <a:srgbClr val="C00000"/>
                </a:solidFill>
              </a:rPr>
              <a:t>РК и ЕС до 2050 года</a:t>
            </a:r>
          </a:p>
        </c:rich>
      </c:tx>
      <c:layout>
        <c:manualLayout>
          <c:xMode val="edge"/>
          <c:yMode val="edge"/>
          <c:x val="0.10176683649827953"/>
          <c:y val="0"/>
        </c:manualLayout>
      </c:layout>
    </c:title>
    <c:plotArea>
      <c:layout>
        <c:manualLayout>
          <c:layoutTarget val="inner"/>
          <c:xMode val="edge"/>
          <c:yMode val="edge"/>
          <c:x val="6.5575963700545623E-2"/>
          <c:y val="0.11167040456242902"/>
          <c:w val="0.76912698092881682"/>
          <c:h val="0.82412547075085585"/>
        </c:manualLayout>
      </c:layout>
      <c:lineChart>
        <c:grouping val="standard"/>
        <c:ser>
          <c:idx val="2"/>
          <c:order val="0"/>
          <c:tx>
            <c:strRef>
              <c:f>'[ОПЖ 1995 (1).xls]ОПЖ'!$C$1</c:f>
              <c:strCache>
                <c:ptCount val="1"/>
                <c:pt idx="0">
                  <c:v>Прогноз Казахстан</c:v>
                </c:pt>
              </c:strCache>
            </c:strRef>
          </c:tx>
          <c:spPr>
            <a:ln w="19050"/>
          </c:spPr>
          <c:marker>
            <c:symbol val="triangle"/>
            <c:size val="3"/>
          </c:marker>
          <c:dLbls>
            <c:dLbl>
              <c:idx val="55"/>
              <c:layout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elete val="1"/>
          </c:dLbls>
          <c:cat>
            <c:numRef>
              <c:f>'[ОПЖ 1995 (1).xls]ОПЖ'!$A$2:$A$57</c:f>
              <c:numCache>
                <c:formatCode>#,##0</c:formatCode>
                <c:ptCount val="56"/>
                <c:pt idx="0">
                  <c:v>95</c:v>
                </c:pt>
                <c:pt idx="1">
                  <c:v>96</c:v>
                </c:pt>
                <c:pt idx="2">
                  <c:v>97</c:v>
                </c:pt>
                <c:pt idx="3">
                  <c:v>98</c:v>
                </c:pt>
                <c:pt idx="4">
                  <c:v>99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  <c:pt idx="18">
                  <c:v>13</c:v>
                </c:pt>
                <c:pt idx="19">
                  <c:v>14</c:v>
                </c:pt>
                <c:pt idx="20">
                  <c:v>15</c:v>
                </c:pt>
                <c:pt idx="21">
                  <c:v>16</c:v>
                </c:pt>
                <c:pt idx="22">
                  <c:v>17</c:v>
                </c:pt>
                <c:pt idx="23">
                  <c:v>18</c:v>
                </c:pt>
                <c:pt idx="24">
                  <c:v>19</c:v>
                </c:pt>
                <c:pt idx="25">
                  <c:v>20</c:v>
                </c:pt>
                <c:pt idx="26">
                  <c:v>21</c:v>
                </c:pt>
                <c:pt idx="27">
                  <c:v>22</c:v>
                </c:pt>
                <c:pt idx="28">
                  <c:v>23</c:v>
                </c:pt>
                <c:pt idx="29">
                  <c:v>24</c:v>
                </c:pt>
                <c:pt idx="30">
                  <c:v>25</c:v>
                </c:pt>
                <c:pt idx="31">
                  <c:v>26</c:v>
                </c:pt>
                <c:pt idx="32">
                  <c:v>27</c:v>
                </c:pt>
                <c:pt idx="33">
                  <c:v>28</c:v>
                </c:pt>
                <c:pt idx="34">
                  <c:v>29</c:v>
                </c:pt>
                <c:pt idx="35">
                  <c:v>30</c:v>
                </c:pt>
                <c:pt idx="36">
                  <c:v>31</c:v>
                </c:pt>
                <c:pt idx="37">
                  <c:v>32</c:v>
                </c:pt>
                <c:pt idx="38">
                  <c:v>33</c:v>
                </c:pt>
                <c:pt idx="39">
                  <c:v>34</c:v>
                </c:pt>
                <c:pt idx="40">
                  <c:v>35</c:v>
                </c:pt>
                <c:pt idx="41">
                  <c:v>36</c:v>
                </c:pt>
                <c:pt idx="42">
                  <c:v>37</c:v>
                </c:pt>
                <c:pt idx="43">
                  <c:v>38</c:v>
                </c:pt>
                <c:pt idx="44">
                  <c:v>39</c:v>
                </c:pt>
                <c:pt idx="45">
                  <c:v>40</c:v>
                </c:pt>
                <c:pt idx="46">
                  <c:v>41</c:v>
                </c:pt>
                <c:pt idx="47">
                  <c:v>42</c:v>
                </c:pt>
                <c:pt idx="48">
                  <c:v>43</c:v>
                </c:pt>
                <c:pt idx="49">
                  <c:v>44</c:v>
                </c:pt>
                <c:pt idx="50">
                  <c:v>45</c:v>
                </c:pt>
                <c:pt idx="51">
                  <c:v>46</c:v>
                </c:pt>
                <c:pt idx="52">
                  <c:v>47</c:v>
                </c:pt>
                <c:pt idx="53">
                  <c:v>48</c:v>
                </c:pt>
                <c:pt idx="54">
                  <c:v>49</c:v>
                </c:pt>
                <c:pt idx="55">
                  <c:v>50</c:v>
                </c:pt>
              </c:numCache>
            </c:numRef>
          </c:cat>
          <c:val>
            <c:numRef>
              <c:f>'[ОПЖ 1995 (1).xls]ОПЖ'!$C$2:$C$57</c:f>
              <c:numCache>
                <c:formatCode>#,##0.00000</c:formatCode>
                <c:ptCount val="56"/>
                <c:pt idx="0">
                  <c:v>63.552120000000002</c:v>
                </c:pt>
                <c:pt idx="1">
                  <c:v>63.855049999999999</c:v>
                </c:pt>
                <c:pt idx="2">
                  <c:v>64.159419999999983</c:v>
                </c:pt>
                <c:pt idx="3">
                  <c:v>64.465239999999994</c:v>
                </c:pt>
                <c:pt idx="4">
                  <c:v>64.77252</c:v>
                </c:pt>
                <c:pt idx="5">
                  <c:v>65.081270000000004</c:v>
                </c:pt>
                <c:pt idx="6">
                  <c:v>65.391490000000005</c:v>
                </c:pt>
                <c:pt idx="7">
                  <c:v>65.703190000000006</c:v>
                </c:pt>
                <c:pt idx="8">
                  <c:v>66.016369999999995</c:v>
                </c:pt>
                <c:pt idx="9">
                  <c:v>66.331040000000002</c:v>
                </c:pt>
                <c:pt idx="10">
                  <c:v>66.64722000000063</c:v>
                </c:pt>
                <c:pt idx="11">
                  <c:v>66.964900000000227</c:v>
                </c:pt>
                <c:pt idx="12">
                  <c:v>67.284099999999995</c:v>
                </c:pt>
                <c:pt idx="13">
                  <c:v>67.604810000000001</c:v>
                </c:pt>
                <c:pt idx="14">
                  <c:v>67.927059999999997</c:v>
                </c:pt>
                <c:pt idx="15">
                  <c:v>68.250839999999982</c:v>
                </c:pt>
                <c:pt idx="16">
                  <c:v>68.576169999999991</c:v>
                </c:pt>
                <c:pt idx="17">
                  <c:v>68.903049999999993</c:v>
                </c:pt>
                <c:pt idx="18">
                  <c:v>69.231480000000005</c:v>
                </c:pt>
                <c:pt idx="19">
                  <c:v>69.561480000000003</c:v>
                </c:pt>
                <c:pt idx="20">
                  <c:v>69.893050000000002</c:v>
                </c:pt>
                <c:pt idx="21">
                  <c:v>70.226209999999995</c:v>
                </c:pt>
                <c:pt idx="22">
                  <c:v>70.560950000000005</c:v>
                </c:pt>
                <c:pt idx="23">
                  <c:v>70.897290000000027</c:v>
                </c:pt>
                <c:pt idx="24">
                  <c:v>71.235230000000001</c:v>
                </c:pt>
                <c:pt idx="25">
                  <c:v>71.574779999999919</c:v>
                </c:pt>
                <c:pt idx="26">
                  <c:v>71.915949999999995</c:v>
                </c:pt>
                <c:pt idx="27">
                  <c:v>72.258739999999989</c:v>
                </c:pt>
                <c:pt idx="28">
                  <c:v>72.603169999999992</c:v>
                </c:pt>
                <c:pt idx="29">
                  <c:v>72.949250000000589</c:v>
                </c:pt>
                <c:pt idx="30">
                  <c:v>73.296970000000002</c:v>
                </c:pt>
                <c:pt idx="31">
                  <c:v>73.646349999999998</c:v>
                </c:pt>
                <c:pt idx="32">
                  <c:v>73.997389999999996</c:v>
                </c:pt>
                <c:pt idx="33">
                  <c:v>74.350110000000001</c:v>
                </c:pt>
                <c:pt idx="34">
                  <c:v>74.704510000000127</c:v>
                </c:pt>
                <c:pt idx="35">
                  <c:v>75.060599999999994</c:v>
                </c:pt>
                <c:pt idx="36">
                  <c:v>75.418379999999999</c:v>
                </c:pt>
                <c:pt idx="37">
                  <c:v>75.777869999999993</c:v>
                </c:pt>
                <c:pt idx="38">
                  <c:v>76.139079999999979</c:v>
                </c:pt>
                <c:pt idx="39">
                  <c:v>76.501999999999995</c:v>
                </c:pt>
                <c:pt idx="40">
                  <c:v>76.866659999999996</c:v>
                </c:pt>
                <c:pt idx="41">
                  <c:v>77.233050000000006</c:v>
                </c:pt>
                <c:pt idx="42">
                  <c:v>77.601190000000003</c:v>
                </c:pt>
                <c:pt idx="43">
                  <c:v>77.971090000000004</c:v>
                </c:pt>
                <c:pt idx="44">
                  <c:v>78.342749999999981</c:v>
                </c:pt>
                <c:pt idx="45">
                  <c:v>78.716179999999994</c:v>
                </c:pt>
                <c:pt idx="46">
                  <c:v>79.091390000000004</c:v>
                </c:pt>
                <c:pt idx="47">
                  <c:v>79.468389999999999</c:v>
                </c:pt>
                <c:pt idx="48">
                  <c:v>79.847179999999994</c:v>
                </c:pt>
                <c:pt idx="49">
                  <c:v>80.227779999999981</c:v>
                </c:pt>
                <c:pt idx="50">
                  <c:v>80.610200000000006</c:v>
                </c:pt>
                <c:pt idx="51">
                  <c:v>80.994439999999997</c:v>
                </c:pt>
                <c:pt idx="52">
                  <c:v>81.380510000000001</c:v>
                </c:pt>
                <c:pt idx="53">
                  <c:v>81.768420000000006</c:v>
                </c:pt>
                <c:pt idx="54">
                  <c:v>82.158179999999959</c:v>
                </c:pt>
                <c:pt idx="55">
                  <c:v>82.549790000000002</c:v>
                </c:pt>
              </c:numCache>
            </c:numRef>
          </c:val>
        </c:ser>
        <c:ser>
          <c:idx val="5"/>
          <c:order val="1"/>
          <c:tx>
            <c:strRef>
              <c:f>'[ОПЖ 1995 (1).xls]ОПЖ'!$F$1</c:f>
              <c:strCache>
                <c:ptCount val="1"/>
                <c:pt idx="0">
                  <c:v>Данные ЕС</c:v>
                </c:pt>
              </c:strCache>
            </c:strRef>
          </c:tx>
          <c:cat>
            <c:numRef>
              <c:f>'[ОПЖ 1995 (1).xls]ОПЖ'!$A$2:$A$57</c:f>
              <c:numCache>
                <c:formatCode>#,##0</c:formatCode>
                <c:ptCount val="56"/>
                <c:pt idx="0">
                  <c:v>95</c:v>
                </c:pt>
                <c:pt idx="1">
                  <c:v>96</c:v>
                </c:pt>
                <c:pt idx="2">
                  <c:v>97</c:v>
                </c:pt>
                <c:pt idx="3">
                  <c:v>98</c:v>
                </c:pt>
                <c:pt idx="4">
                  <c:v>99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  <c:pt idx="18">
                  <c:v>13</c:v>
                </c:pt>
                <c:pt idx="19">
                  <c:v>14</c:v>
                </c:pt>
                <c:pt idx="20">
                  <c:v>15</c:v>
                </c:pt>
                <c:pt idx="21">
                  <c:v>16</c:v>
                </c:pt>
                <c:pt idx="22">
                  <c:v>17</c:v>
                </c:pt>
                <c:pt idx="23">
                  <c:v>18</c:v>
                </c:pt>
                <c:pt idx="24">
                  <c:v>19</c:v>
                </c:pt>
                <c:pt idx="25">
                  <c:v>20</c:v>
                </c:pt>
                <c:pt idx="26">
                  <c:v>21</c:v>
                </c:pt>
                <c:pt idx="27">
                  <c:v>22</c:v>
                </c:pt>
                <c:pt idx="28">
                  <c:v>23</c:v>
                </c:pt>
                <c:pt idx="29">
                  <c:v>24</c:v>
                </c:pt>
                <c:pt idx="30">
                  <c:v>25</c:v>
                </c:pt>
                <c:pt idx="31">
                  <c:v>26</c:v>
                </c:pt>
                <c:pt idx="32">
                  <c:v>27</c:v>
                </c:pt>
                <c:pt idx="33">
                  <c:v>28</c:v>
                </c:pt>
                <c:pt idx="34">
                  <c:v>29</c:v>
                </c:pt>
                <c:pt idx="35">
                  <c:v>30</c:v>
                </c:pt>
                <c:pt idx="36">
                  <c:v>31</c:v>
                </c:pt>
                <c:pt idx="37">
                  <c:v>32</c:v>
                </c:pt>
                <c:pt idx="38">
                  <c:v>33</c:v>
                </c:pt>
                <c:pt idx="39">
                  <c:v>34</c:v>
                </c:pt>
                <c:pt idx="40">
                  <c:v>35</c:v>
                </c:pt>
                <c:pt idx="41">
                  <c:v>36</c:v>
                </c:pt>
                <c:pt idx="42">
                  <c:v>37</c:v>
                </c:pt>
                <c:pt idx="43">
                  <c:v>38</c:v>
                </c:pt>
                <c:pt idx="44">
                  <c:v>39</c:v>
                </c:pt>
                <c:pt idx="45">
                  <c:v>40</c:v>
                </c:pt>
                <c:pt idx="46">
                  <c:v>41</c:v>
                </c:pt>
                <c:pt idx="47">
                  <c:v>42</c:v>
                </c:pt>
                <c:pt idx="48">
                  <c:v>43</c:v>
                </c:pt>
                <c:pt idx="49">
                  <c:v>44</c:v>
                </c:pt>
                <c:pt idx="50">
                  <c:v>45</c:v>
                </c:pt>
                <c:pt idx="51">
                  <c:v>46</c:v>
                </c:pt>
                <c:pt idx="52">
                  <c:v>47</c:v>
                </c:pt>
                <c:pt idx="53">
                  <c:v>48</c:v>
                </c:pt>
                <c:pt idx="54">
                  <c:v>49</c:v>
                </c:pt>
                <c:pt idx="55">
                  <c:v>50</c:v>
                </c:pt>
              </c:numCache>
            </c:numRef>
          </c:cat>
          <c:val>
            <c:numRef>
              <c:f>'[ОПЖ 1995 (1).xls]ОПЖ'!$F$2:$F$57</c:f>
              <c:numCache>
                <c:formatCode>#,##0.00</c:formatCode>
                <c:ptCount val="56"/>
                <c:pt idx="0">
                  <c:v>76.069999999999993</c:v>
                </c:pt>
                <c:pt idx="1">
                  <c:v>76.319999999999993</c:v>
                </c:pt>
                <c:pt idx="2">
                  <c:v>76.649999999999991</c:v>
                </c:pt>
                <c:pt idx="3">
                  <c:v>76.8</c:v>
                </c:pt>
                <c:pt idx="4">
                  <c:v>77.010000000000005</c:v>
                </c:pt>
                <c:pt idx="5">
                  <c:v>77.45</c:v>
                </c:pt>
                <c:pt idx="6">
                  <c:v>77.73</c:v>
                </c:pt>
                <c:pt idx="7">
                  <c:v>77.86999999999999</c:v>
                </c:pt>
                <c:pt idx="8">
                  <c:v>77.900000000000006</c:v>
                </c:pt>
                <c:pt idx="9">
                  <c:v>78.489999999999995</c:v>
                </c:pt>
                <c:pt idx="10">
                  <c:v>78.679999999999978</c:v>
                </c:pt>
                <c:pt idx="11">
                  <c:v>79.169999999999987</c:v>
                </c:pt>
                <c:pt idx="12">
                  <c:v>79.36</c:v>
                </c:pt>
                <c:pt idx="13">
                  <c:v>79.56</c:v>
                </c:pt>
                <c:pt idx="14">
                  <c:v>79.849999999999994</c:v>
                </c:pt>
                <c:pt idx="15">
                  <c:v>80.13</c:v>
                </c:pt>
                <c:pt idx="16">
                  <c:v>80.239999999999995</c:v>
                </c:pt>
              </c:numCache>
            </c:numRef>
          </c:val>
        </c:ser>
        <c:ser>
          <c:idx val="6"/>
          <c:order val="2"/>
          <c:tx>
            <c:strRef>
              <c:f>'[ОПЖ 1995 (1).xls]ОПЖ'!$G$1</c:f>
              <c:strCache>
                <c:ptCount val="1"/>
                <c:pt idx="0">
                  <c:v>Прогноз ЕС</c:v>
                </c:pt>
              </c:strCache>
            </c:strRef>
          </c:tx>
          <c:spPr>
            <a:ln w="19050"/>
          </c:spPr>
          <c:dLbls>
            <c:dLbl>
              <c:idx val="16"/>
              <c:layout>
                <c:manualLayout>
                  <c:x val="-4.0961707791432904E-3"/>
                  <c:y val="1.8826739966319544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55"/>
              <c:layout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6">
                            <a:lumMod val="50000"/>
                          </a:schemeClr>
                        </a:solidFill>
                      </a:defRPr>
                    </a:pPr>
                    <a:r>
                      <a:rPr lang="en-US" sz="1400" b="1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91,9</a:t>
                    </a:r>
                  </a:p>
                </c:rich>
              </c:tx>
              <c:numFmt formatCode="#,##0.0" sourceLinked="0"/>
              <c:spPr/>
              <c:showVal val="1"/>
            </c:dLbl>
            <c:delete val="1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</c:dLbls>
          <c:cat>
            <c:numRef>
              <c:f>'[ОПЖ 1995 (1).xls]ОПЖ'!$A$2:$A$57</c:f>
              <c:numCache>
                <c:formatCode>#,##0</c:formatCode>
                <c:ptCount val="56"/>
                <c:pt idx="0">
                  <c:v>95</c:v>
                </c:pt>
                <c:pt idx="1">
                  <c:v>96</c:v>
                </c:pt>
                <c:pt idx="2">
                  <c:v>97</c:v>
                </c:pt>
                <c:pt idx="3">
                  <c:v>98</c:v>
                </c:pt>
                <c:pt idx="4">
                  <c:v>99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  <c:pt idx="18">
                  <c:v>13</c:v>
                </c:pt>
                <c:pt idx="19">
                  <c:v>14</c:v>
                </c:pt>
                <c:pt idx="20">
                  <c:v>15</c:v>
                </c:pt>
                <c:pt idx="21">
                  <c:v>16</c:v>
                </c:pt>
                <c:pt idx="22">
                  <c:v>17</c:v>
                </c:pt>
                <c:pt idx="23">
                  <c:v>18</c:v>
                </c:pt>
                <c:pt idx="24">
                  <c:v>19</c:v>
                </c:pt>
                <c:pt idx="25">
                  <c:v>20</c:v>
                </c:pt>
                <c:pt idx="26">
                  <c:v>21</c:v>
                </c:pt>
                <c:pt idx="27">
                  <c:v>22</c:v>
                </c:pt>
                <c:pt idx="28">
                  <c:v>23</c:v>
                </c:pt>
                <c:pt idx="29">
                  <c:v>24</c:v>
                </c:pt>
                <c:pt idx="30">
                  <c:v>25</c:v>
                </c:pt>
                <c:pt idx="31">
                  <c:v>26</c:v>
                </c:pt>
                <c:pt idx="32">
                  <c:v>27</c:v>
                </c:pt>
                <c:pt idx="33">
                  <c:v>28</c:v>
                </c:pt>
                <c:pt idx="34">
                  <c:v>29</c:v>
                </c:pt>
                <c:pt idx="35">
                  <c:v>30</c:v>
                </c:pt>
                <c:pt idx="36">
                  <c:v>31</c:v>
                </c:pt>
                <c:pt idx="37">
                  <c:v>32</c:v>
                </c:pt>
                <c:pt idx="38">
                  <c:v>33</c:v>
                </c:pt>
                <c:pt idx="39">
                  <c:v>34</c:v>
                </c:pt>
                <c:pt idx="40">
                  <c:v>35</c:v>
                </c:pt>
                <c:pt idx="41">
                  <c:v>36</c:v>
                </c:pt>
                <c:pt idx="42">
                  <c:v>37</c:v>
                </c:pt>
                <c:pt idx="43">
                  <c:v>38</c:v>
                </c:pt>
                <c:pt idx="44">
                  <c:v>39</c:v>
                </c:pt>
                <c:pt idx="45">
                  <c:v>40</c:v>
                </c:pt>
                <c:pt idx="46">
                  <c:v>41</c:v>
                </c:pt>
                <c:pt idx="47">
                  <c:v>42</c:v>
                </c:pt>
                <c:pt idx="48">
                  <c:v>43</c:v>
                </c:pt>
                <c:pt idx="49">
                  <c:v>44</c:v>
                </c:pt>
                <c:pt idx="50">
                  <c:v>45</c:v>
                </c:pt>
                <c:pt idx="51">
                  <c:v>46</c:v>
                </c:pt>
                <c:pt idx="52">
                  <c:v>47</c:v>
                </c:pt>
                <c:pt idx="53">
                  <c:v>48</c:v>
                </c:pt>
                <c:pt idx="54">
                  <c:v>49</c:v>
                </c:pt>
                <c:pt idx="55">
                  <c:v>50</c:v>
                </c:pt>
              </c:numCache>
            </c:numRef>
          </c:cat>
          <c:val>
            <c:numRef>
              <c:f>'[ОПЖ 1995 (1).xls]ОПЖ'!$G$2:$G$57</c:f>
              <c:numCache>
                <c:formatCode>General</c:formatCode>
                <c:ptCount val="56"/>
                <c:pt idx="0">
                  <c:v>76.052429999999987</c:v>
                </c:pt>
                <c:pt idx="1">
                  <c:v>76.315379999999948</c:v>
                </c:pt>
                <c:pt idx="2">
                  <c:v>76.579250000000002</c:v>
                </c:pt>
                <c:pt idx="3">
                  <c:v>76.844020000000327</c:v>
                </c:pt>
                <c:pt idx="4">
                  <c:v>77.109709999999978</c:v>
                </c:pt>
                <c:pt idx="5">
                  <c:v>77.376319999999978</c:v>
                </c:pt>
                <c:pt idx="6">
                  <c:v>77.643860000000004</c:v>
                </c:pt>
                <c:pt idx="7">
                  <c:v>77.912310000000005</c:v>
                </c:pt>
                <c:pt idx="8">
                  <c:v>78.181699999999992</c:v>
                </c:pt>
                <c:pt idx="9">
                  <c:v>78.452020000000005</c:v>
                </c:pt>
                <c:pt idx="10">
                  <c:v>78.723270000000014</c:v>
                </c:pt>
                <c:pt idx="11">
                  <c:v>78.995459999999994</c:v>
                </c:pt>
                <c:pt idx="12">
                  <c:v>79.268590000000003</c:v>
                </c:pt>
                <c:pt idx="13">
                  <c:v>79.542660000000026</c:v>
                </c:pt>
                <c:pt idx="14">
                  <c:v>79.817679999999996</c:v>
                </c:pt>
                <c:pt idx="15">
                  <c:v>80.093660000000227</c:v>
                </c:pt>
                <c:pt idx="16">
                  <c:v>80.370579999999919</c:v>
                </c:pt>
                <c:pt idx="17">
                  <c:v>80.648469999999989</c:v>
                </c:pt>
                <c:pt idx="18">
                  <c:v>80.927310000000006</c:v>
                </c:pt>
                <c:pt idx="19">
                  <c:v>81.207120000000614</c:v>
                </c:pt>
                <c:pt idx="20">
                  <c:v>81.487899999999996</c:v>
                </c:pt>
                <c:pt idx="21">
                  <c:v>81.769650000000027</c:v>
                </c:pt>
                <c:pt idx="22">
                  <c:v>82.052369999999982</c:v>
                </c:pt>
                <c:pt idx="23">
                  <c:v>82.336069999999992</c:v>
                </c:pt>
                <c:pt idx="24">
                  <c:v>82.620749999999958</c:v>
                </c:pt>
                <c:pt idx="25">
                  <c:v>82.906419999999997</c:v>
                </c:pt>
                <c:pt idx="26">
                  <c:v>83.193069999999992</c:v>
                </c:pt>
                <c:pt idx="27">
                  <c:v>83.480710000000002</c:v>
                </c:pt>
                <c:pt idx="28">
                  <c:v>83.769350000000003</c:v>
                </c:pt>
                <c:pt idx="29">
                  <c:v>84.05898999999998</c:v>
                </c:pt>
                <c:pt idx="30">
                  <c:v>84.349630000000005</c:v>
                </c:pt>
                <c:pt idx="31">
                  <c:v>84.641270000000006</c:v>
                </c:pt>
                <c:pt idx="32">
                  <c:v>84.933920000000327</c:v>
                </c:pt>
                <c:pt idx="33">
                  <c:v>85.227580000000003</c:v>
                </c:pt>
                <c:pt idx="34">
                  <c:v>85.522260000000003</c:v>
                </c:pt>
                <c:pt idx="35">
                  <c:v>85.817960000000127</c:v>
                </c:pt>
                <c:pt idx="36">
                  <c:v>86.114680000000007</c:v>
                </c:pt>
                <c:pt idx="37">
                  <c:v>86.412419999999997</c:v>
                </c:pt>
                <c:pt idx="38">
                  <c:v>86.711200000000645</c:v>
                </c:pt>
                <c:pt idx="39">
                  <c:v>87.011010000000027</c:v>
                </c:pt>
                <c:pt idx="40">
                  <c:v>87.311850000000007</c:v>
                </c:pt>
                <c:pt idx="41">
                  <c:v>87.613739999999979</c:v>
                </c:pt>
                <c:pt idx="42">
                  <c:v>87.916660000000618</c:v>
                </c:pt>
                <c:pt idx="43">
                  <c:v>88.220640000000003</c:v>
                </c:pt>
                <c:pt idx="44">
                  <c:v>88.525669999999991</c:v>
                </c:pt>
                <c:pt idx="45">
                  <c:v>88.83175</c:v>
                </c:pt>
                <c:pt idx="46">
                  <c:v>89.138889999999989</c:v>
                </c:pt>
                <c:pt idx="47">
                  <c:v>89.447090000000586</c:v>
                </c:pt>
                <c:pt idx="48">
                  <c:v>89.756360000000001</c:v>
                </c:pt>
                <c:pt idx="49">
                  <c:v>90.066689999999994</c:v>
                </c:pt>
                <c:pt idx="50">
                  <c:v>90.378099999999989</c:v>
                </c:pt>
                <c:pt idx="51">
                  <c:v>90.69059</c:v>
                </c:pt>
                <c:pt idx="52">
                  <c:v>91.004160000000027</c:v>
                </c:pt>
                <c:pt idx="53">
                  <c:v>91.318809999999999</c:v>
                </c:pt>
                <c:pt idx="54">
                  <c:v>91.634550000000004</c:v>
                </c:pt>
                <c:pt idx="55">
                  <c:v>91.95138</c:v>
                </c:pt>
              </c:numCache>
            </c:numRef>
          </c:val>
        </c:ser>
        <c:ser>
          <c:idx val="0"/>
          <c:order val="3"/>
          <c:tx>
            <c:strRef>
              <c:f>'[ОПЖ 1995 (1).xls]ОПЖ'!$D$1</c:f>
              <c:strCache>
                <c:ptCount val="1"/>
                <c:pt idx="0">
                  <c:v>Нижняя граница</c:v>
                </c:pt>
              </c:strCache>
            </c:strRef>
          </c:tx>
          <c:spPr>
            <a:ln w="15875">
              <a:prstDash val="dash"/>
            </a:ln>
          </c:spPr>
          <c:marker>
            <c:symbol val="none"/>
          </c:marker>
          <c:dLbls>
            <c:dLbl>
              <c:idx val="55"/>
              <c:layout>
                <c:manualLayout>
                  <c:x val="-1.2288512337429862E-2"/>
                  <c:y val="2.3010459958834727E-2"/>
                </c:manualLayout>
              </c:layout>
              <c:showVal val="1"/>
            </c:dLbl>
            <c:delete val="1"/>
            <c:numFmt formatCode="#,##0.0" sourceLinked="0"/>
          </c:dLbls>
          <c:val>
            <c:numRef>
              <c:f>'[ОПЖ 1995 (1).xls]ОПЖ'!$D$2:$D$57</c:f>
              <c:numCache>
                <c:formatCode>#,##0.00000</c:formatCode>
                <c:ptCount val="56"/>
                <c:pt idx="0">
                  <c:v>62.392450000000011</c:v>
                </c:pt>
                <c:pt idx="1">
                  <c:v>62.705790000000249</c:v>
                </c:pt>
                <c:pt idx="2">
                  <c:v>63.018879999999996</c:v>
                </c:pt>
                <c:pt idx="3">
                  <c:v>63.331649999999996</c:v>
                </c:pt>
                <c:pt idx="4">
                  <c:v>63.643990000000002</c:v>
                </c:pt>
                <c:pt idx="5">
                  <c:v>63.955849999999998</c:v>
                </c:pt>
                <c:pt idx="6">
                  <c:v>64.267140000000026</c:v>
                </c:pt>
                <c:pt idx="7">
                  <c:v>64.577820000000003</c:v>
                </c:pt>
                <c:pt idx="8">
                  <c:v>64.887820000000005</c:v>
                </c:pt>
                <c:pt idx="9">
                  <c:v>65.197109999999995</c:v>
                </c:pt>
                <c:pt idx="10">
                  <c:v>65.505679999999998</c:v>
                </c:pt>
                <c:pt idx="11">
                  <c:v>65.813500000000005</c:v>
                </c:pt>
                <c:pt idx="12">
                  <c:v>66.120579999999919</c:v>
                </c:pt>
                <c:pt idx="13">
                  <c:v>66.426940000000002</c:v>
                </c:pt>
                <c:pt idx="14">
                  <c:v>66.732590000000002</c:v>
                </c:pt>
                <c:pt idx="15">
                  <c:v>67.037570000000002</c:v>
                </c:pt>
                <c:pt idx="16">
                  <c:v>67.341939999999994</c:v>
                </c:pt>
                <c:pt idx="17">
                  <c:v>67.645739999999989</c:v>
                </c:pt>
                <c:pt idx="18">
                  <c:v>67.949030000000022</c:v>
                </c:pt>
                <c:pt idx="19">
                  <c:v>68.251869999999997</c:v>
                </c:pt>
                <c:pt idx="20">
                  <c:v>68.554349999999999</c:v>
                </c:pt>
                <c:pt idx="21">
                  <c:v>68.856520000000003</c:v>
                </c:pt>
                <c:pt idx="22">
                  <c:v>69.158449999999988</c:v>
                </c:pt>
                <c:pt idx="23">
                  <c:v>69.460230000000024</c:v>
                </c:pt>
                <c:pt idx="24">
                  <c:v>69.761930000000007</c:v>
                </c:pt>
                <c:pt idx="25">
                  <c:v>70.063609999999997</c:v>
                </c:pt>
                <c:pt idx="26">
                  <c:v>70.365339999999989</c:v>
                </c:pt>
                <c:pt idx="27">
                  <c:v>70.667190000000005</c:v>
                </c:pt>
                <c:pt idx="28">
                  <c:v>70.969230000000024</c:v>
                </c:pt>
                <c:pt idx="29">
                  <c:v>71.271519999999995</c:v>
                </c:pt>
                <c:pt idx="30">
                  <c:v>71.574110000000005</c:v>
                </c:pt>
                <c:pt idx="31">
                  <c:v>71.87706</c:v>
                </c:pt>
                <c:pt idx="32">
                  <c:v>72.180429999999987</c:v>
                </c:pt>
                <c:pt idx="33">
                  <c:v>72.484260000000631</c:v>
                </c:pt>
                <c:pt idx="34">
                  <c:v>72.788610000000006</c:v>
                </c:pt>
                <c:pt idx="35">
                  <c:v>73.093520000000026</c:v>
                </c:pt>
                <c:pt idx="36">
                  <c:v>73.399019999999993</c:v>
                </c:pt>
                <c:pt idx="37">
                  <c:v>73.705169999999995</c:v>
                </c:pt>
                <c:pt idx="38">
                  <c:v>74.011989999999997</c:v>
                </c:pt>
                <c:pt idx="39">
                  <c:v>74.31953</c:v>
                </c:pt>
                <c:pt idx="40">
                  <c:v>74.627809999999982</c:v>
                </c:pt>
                <c:pt idx="41">
                  <c:v>74.936870000000013</c:v>
                </c:pt>
                <c:pt idx="42">
                  <c:v>75.246740000000003</c:v>
                </c:pt>
                <c:pt idx="43">
                  <c:v>75.55744</c:v>
                </c:pt>
                <c:pt idx="44">
                  <c:v>75.869</c:v>
                </c:pt>
                <c:pt idx="45">
                  <c:v>76.181449999999998</c:v>
                </c:pt>
                <c:pt idx="46">
                  <c:v>76.494810000000427</c:v>
                </c:pt>
                <c:pt idx="47">
                  <c:v>76.809100000000001</c:v>
                </c:pt>
                <c:pt idx="48">
                  <c:v>77.124349999999978</c:v>
                </c:pt>
                <c:pt idx="49">
                  <c:v>77.440570000000022</c:v>
                </c:pt>
                <c:pt idx="50">
                  <c:v>77.757779999999983</c:v>
                </c:pt>
                <c:pt idx="51">
                  <c:v>78.075999999999979</c:v>
                </c:pt>
                <c:pt idx="52">
                  <c:v>78.395250000000004</c:v>
                </c:pt>
                <c:pt idx="53">
                  <c:v>78.715549999999993</c:v>
                </c:pt>
                <c:pt idx="54">
                  <c:v>79.036910000000006</c:v>
                </c:pt>
                <c:pt idx="55">
                  <c:v>79.359339999999989</c:v>
                </c:pt>
              </c:numCache>
            </c:numRef>
          </c:val>
        </c:ser>
        <c:ser>
          <c:idx val="3"/>
          <c:order val="4"/>
          <c:tx>
            <c:strRef>
              <c:f>'[ОПЖ 1995 (1).xls]ОПЖ'!$E$1</c:f>
              <c:strCache>
                <c:ptCount val="1"/>
                <c:pt idx="0">
                  <c:v>Верхняя граница</c:v>
                </c:pt>
              </c:strCache>
            </c:strRef>
          </c:tx>
          <c:spPr>
            <a:ln w="15875">
              <a:prstDash val="dash"/>
            </a:ln>
          </c:spPr>
          <c:marker>
            <c:symbol val="x"/>
            <c:size val="2"/>
            <c:spPr>
              <a:ln>
                <a:noFill/>
              </a:ln>
            </c:spPr>
          </c:marker>
          <c:dLbls>
            <c:dLbl>
              <c:idx val="55"/>
              <c:layout/>
              <c:tx>
                <c:rich>
                  <a:bodyPr/>
                  <a:lstStyle/>
                  <a:p>
                    <a:r>
                      <a:rPr lang="en-US" sz="900" b="1">
                        <a:solidFill>
                          <a:srgbClr val="7030A0"/>
                        </a:solidFill>
                      </a:rPr>
                      <a:t>85,</a:t>
                    </a:r>
                    <a:r>
                      <a:rPr lang="ru-RU" sz="900" b="1">
                        <a:solidFill>
                          <a:srgbClr val="7030A0"/>
                        </a:solidFill>
                      </a:rPr>
                      <a:t>9</a:t>
                    </a:r>
                    <a:endParaRPr lang="en-US"/>
                  </a:p>
                </c:rich>
              </c:tx>
              <c:showVal val="1"/>
            </c:dLbl>
            <c:delete val="1"/>
          </c:dLbls>
          <c:val>
            <c:numRef>
              <c:f>'[ОПЖ 1995 (1).xls]ОПЖ'!$E$2:$E$57</c:f>
              <c:numCache>
                <c:formatCode>#,##0.00000</c:formatCode>
                <c:ptCount val="56"/>
                <c:pt idx="0">
                  <c:v>64.733339999999998</c:v>
                </c:pt>
                <c:pt idx="1">
                  <c:v>65.025369999999981</c:v>
                </c:pt>
                <c:pt idx="2">
                  <c:v>65.320599999999999</c:v>
                </c:pt>
                <c:pt idx="3">
                  <c:v>65.619130000000013</c:v>
                </c:pt>
                <c:pt idx="4">
                  <c:v>65.92107</c:v>
                </c:pt>
                <c:pt idx="5">
                  <c:v>66.226500000000001</c:v>
                </c:pt>
                <c:pt idx="6">
                  <c:v>66.535499999999999</c:v>
                </c:pt>
                <c:pt idx="7">
                  <c:v>66.848169999999996</c:v>
                </c:pt>
                <c:pt idx="8">
                  <c:v>67.164540000000002</c:v>
                </c:pt>
                <c:pt idx="9">
                  <c:v>67.484690000000327</c:v>
                </c:pt>
                <c:pt idx="10">
                  <c:v>67.80865</c:v>
                </c:pt>
                <c:pt idx="11">
                  <c:v>68.136439999999979</c:v>
                </c:pt>
                <c:pt idx="12">
                  <c:v>68.46808</c:v>
                </c:pt>
                <c:pt idx="13">
                  <c:v>68.803579999999982</c:v>
                </c:pt>
                <c:pt idx="14">
                  <c:v>69.142910000000001</c:v>
                </c:pt>
                <c:pt idx="15">
                  <c:v>69.486070000000012</c:v>
                </c:pt>
                <c:pt idx="16">
                  <c:v>69.833020000000005</c:v>
                </c:pt>
                <c:pt idx="17">
                  <c:v>70.18371999999998</c:v>
                </c:pt>
                <c:pt idx="18">
                  <c:v>70.538139999999999</c:v>
                </c:pt>
                <c:pt idx="19">
                  <c:v>70.896220000000127</c:v>
                </c:pt>
                <c:pt idx="20">
                  <c:v>71.257900000000006</c:v>
                </c:pt>
                <c:pt idx="21">
                  <c:v>71.623149999999981</c:v>
                </c:pt>
                <c:pt idx="22">
                  <c:v>71.991890000000026</c:v>
                </c:pt>
                <c:pt idx="23">
                  <c:v>72.364070000000012</c:v>
                </c:pt>
                <c:pt idx="24">
                  <c:v>72.739639999999994</c:v>
                </c:pt>
                <c:pt idx="25">
                  <c:v>73.118539999999982</c:v>
                </c:pt>
                <c:pt idx="26">
                  <c:v>73.50072999999999</c:v>
                </c:pt>
                <c:pt idx="27">
                  <c:v>73.886139999999983</c:v>
                </c:pt>
                <c:pt idx="28">
                  <c:v>74.27473999999998</c:v>
                </c:pt>
                <c:pt idx="29">
                  <c:v>74.66646999999999</c:v>
                </c:pt>
                <c:pt idx="30">
                  <c:v>75.061300000000003</c:v>
                </c:pt>
                <c:pt idx="31">
                  <c:v>75.459180000000003</c:v>
                </c:pt>
                <c:pt idx="32">
                  <c:v>75.86009</c:v>
                </c:pt>
                <c:pt idx="33">
                  <c:v>76.263980000000004</c:v>
                </c:pt>
                <c:pt idx="34">
                  <c:v>76.670829999999981</c:v>
                </c:pt>
                <c:pt idx="35">
                  <c:v>77.080609999999993</c:v>
                </c:pt>
                <c:pt idx="36">
                  <c:v>77.493300000000005</c:v>
                </c:pt>
                <c:pt idx="37">
                  <c:v>77.908860000000004</c:v>
                </c:pt>
                <c:pt idx="38">
                  <c:v>78.327290000000005</c:v>
                </c:pt>
                <c:pt idx="39">
                  <c:v>78.748570000000001</c:v>
                </c:pt>
                <c:pt idx="40">
                  <c:v>79.172669999999982</c:v>
                </c:pt>
                <c:pt idx="41">
                  <c:v>79.599599999999995</c:v>
                </c:pt>
                <c:pt idx="42">
                  <c:v>80.029319999999998</c:v>
                </c:pt>
                <c:pt idx="43">
                  <c:v>80.461839999999995</c:v>
                </c:pt>
                <c:pt idx="44">
                  <c:v>80.897149999999996</c:v>
                </c:pt>
                <c:pt idx="45">
                  <c:v>81.335239999999999</c:v>
                </c:pt>
                <c:pt idx="46">
                  <c:v>81.7761</c:v>
                </c:pt>
                <c:pt idx="47">
                  <c:v>82.219740000000002</c:v>
                </c:pt>
                <c:pt idx="48">
                  <c:v>82.666150000000002</c:v>
                </c:pt>
                <c:pt idx="49">
                  <c:v>83.115319999999983</c:v>
                </c:pt>
                <c:pt idx="50">
                  <c:v>83.56726000000063</c:v>
                </c:pt>
                <c:pt idx="51">
                  <c:v>84.021960000000007</c:v>
                </c:pt>
                <c:pt idx="52">
                  <c:v>84.479439999999983</c:v>
                </c:pt>
                <c:pt idx="53">
                  <c:v>84.939690000000027</c:v>
                </c:pt>
                <c:pt idx="54">
                  <c:v>85.402709999999999</c:v>
                </c:pt>
                <c:pt idx="55">
                  <c:v>85.868510000000001</c:v>
                </c:pt>
              </c:numCache>
            </c:numRef>
          </c:val>
        </c:ser>
        <c:ser>
          <c:idx val="1"/>
          <c:order val="5"/>
          <c:tx>
            <c:v>Данные Казахстан</c:v>
          </c:tx>
          <c:dLbls>
            <c:dLbl>
              <c:idx val="16"/>
              <c:layout>
                <c:manualLayout>
                  <c:x val="-4.642326883029059E-2"/>
                  <c:y val="-2.9286039947607971E-2"/>
                </c:manualLayout>
              </c:layout>
              <c:showVal val="1"/>
            </c:dLbl>
            <c:dLbl>
              <c:idx val="18"/>
              <c:layout>
                <c:manualLayout>
                  <c:x val="-3.5500146752575221E-2"/>
                  <c:y val="-4.6020919917669663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</c:dLbls>
          <c:val>
            <c:numRef>
              <c:f>'[ОПЖ 1995 (1).xls]ОПЖ'!$B$2:$B$20</c:f>
              <c:numCache>
                <c:formatCode>#,##0.0</c:formatCode>
                <c:ptCount val="19"/>
                <c:pt idx="0">
                  <c:v>63.5</c:v>
                </c:pt>
                <c:pt idx="1">
                  <c:v>63.6</c:v>
                </c:pt>
                <c:pt idx="2">
                  <c:v>64</c:v>
                </c:pt>
                <c:pt idx="3">
                  <c:v>64.5</c:v>
                </c:pt>
                <c:pt idx="4">
                  <c:v>65.7</c:v>
                </c:pt>
                <c:pt idx="5">
                  <c:v>65.5</c:v>
                </c:pt>
                <c:pt idx="6">
                  <c:v>65.8</c:v>
                </c:pt>
                <c:pt idx="7">
                  <c:v>66</c:v>
                </c:pt>
                <c:pt idx="8">
                  <c:v>65.8</c:v>
                </c:pt>
                <c:pt idx="9">
                  <c:v>66.2</c:v>
                </c:pt>
                <c:pt idx="10">
                  <c:v>65.900000000000006</c:v>
                </c:pt>
                <c:pt idx="11">
                  <c:v>66.2</c:v>
                </c:pt>
                <c:pt idx="12">
                  <c:v>66.400000000000006</c:v>
                </c:pt>
                <c:pt idx="13">
                  <c:v>67.099999999999994</c:v>
                </c:pt>
                <c:pt idx="14">
                  <c:v>68.3</c:v>
                </c:pt>
                <c:pt idx="15">
                  <c:v>68.400000000000006</c:v>
                </c:pt>
                <c:pt idx="16">
                  <c:v>69</c:v>
                </c:pt>
                <c:pt idx="17">
                  <c:v>69.599999999999994</c:v>
                </c:pt>
                <c:pt idx="18">
                  <c:v>70.3</c:v>
                </c:pt>
              </c:numCache>
            </c:numRef>
          </c:val>
        </c:ser>
        <c:ser>
          <c:idx val="4"/>
          <c:order val="6"/>
          <c:tx>
            <c:v>Цель Казахстан</c:v>
          </c:tx>
          <c:spPr>
            <a:ln w="15875">
              <a:solidFill>
                <a:srgbClr val="FF0000"/>
              </a:solidFill>
            </a:ln>
          </c:spPr>
          <c:marker>
            <c:symbol val="diamond"/>
            <c:size val="3"/>
          </c:marker>
          <c:dLbls>
            <c:dLbl>
              <c:idx val="25"/>
              <c:layout>
                <c:manualLayout>
                  <c:x val="-6.6904122726007015E-2"/>
                  <c:y val="-9.8317419824112462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solidFill>
                          <a:srgbClr val="C00000"/>
                        </a:solidFill>
                      </a:rPr>
                      <a:t>72,9</a:t>
                    </a:r>
                    <a:endParaRPr lang="ru-RU" sz="1800" b="1" dirty="0" smtClean="0">
                      <a:solidFill>
                        <a:srgbClr val="C00000"/>
                      </a:solidFill>
                    </a:endParaRPr>
                  </a:p>
                  <a:p>
                    <a:r>
                      <a:rPr lang="ru-RU" sz="1800" b="1" dirty="0" smtClean="0">
                        <a:solidFill>
                          <a:srgbClr val="C00000"/>
                        </a:solidFill>
                      </a:rPr>
                      <a:t>К 2020 году</a:t>
                    </a:r>
                    <a:endParaRPr lang="en-US" sz="1800" b="1" dirty="0">
                      <a:solidFill>
                        <a:srgbClr val="C00000"/>
                      </a:solidFill>
                    </a:endParaRPr>
                  </a:p>
                </c:rich>
              </c:tx>
              <c:showVal val="1"/>
            </c:dLbl>
            <c:dLbl>
              <c:idx val="55"/>
              <c:layout/>
              <c:spPr/>
              <c:txPr>
                <a:bodyPr/>
                <a:lstStyle/>
                <a:p>
                  <a:pPr>
                    <a:defRPr sz="18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Val val="1"/>
            </c:dLbl>
            <c:delete val="1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</c:dLbls>
          <c:val>
            <c:numRef>
              <c:f>'[ОПЖ 1995 (1).xls]ОПЖ'!$J$2:$J$57</c:f>
              <c:numCache>
                <c:formatCode>General</c:formatCode>
                <c:ptCount val="56"/>
                <c:pt idx="18">
                  <c:v>70.3</c:v>
                </c:pt>
                <c:pt idx="19" formatCode="#,##0.0">
                  <c:v>70.670270270270251</c:v>
                </c:pt>
                <c:pt idx="20" formatCode="#,##0.0">
                  <c:v>71.040540540540533</c:v>
                </c:pt>
                <c:pt idx="21" formatCode="#,##0.0">
                  <c:v>71.410810810810801</c:v>
                </c:pt>
                <c:pt idx="22" formatCode="#,##0.0">
                  <c:v>71.781081081081069</c:v>
                </c:pt>
                <c:pt idx="23" formatCode="#,##0.0">
                  <c:v>72.151351351350598</c:v>
                </c:pt>
                <c:pt idx="24" formatCode="#,##0.0">
                  <c:v>72.521621621621605</c:v>
                </c:pt>
                <c:pt idx="25" formatCode="#,##0.0">
                  <c:v>72.891891891891859</c:v>
                </c:pt>
                <c:pt idx="26" formatCode="#,##0.0">
                  <c:v>73.262162162162141</c:v>
                </c:pt>
                <c:pt idx="27" formatCode="#,##0.0">
                  <c:v>73.63243243243106</c:v>
                </c:pt>
                <c:pt idx="28" formatCode="#,##0.0">
                  <c:v>74.002702702701754</c:v>
                </c:pt>
                <c:pt idx="29" formatCode="#,##0.0">
                  <c:v>74.372972972972079</c:v>
                </c:pt>
                <c:pt idx="30" formatCode="#,##0.0">
                  <c:v>74.743243243244081</c:v>
                </c:pt>
                <c:pt idx="31" formatCode="#,##0.0">
                  <c:v>75.113513513513482</c:v>
                </c:pt>
                <c:pt idx="32" formatCode="#,##0.0">
                  <c:v>75.48378378378375</c:v>
                </c:pt>
                <c:pt idx="33" formatCode="#,##0.0">
                  <c:v>75.854054054054018</c:v>
                </c:pt>
                <c:pt idx="34" formatCode="#,##0.0">
                  <c:v>76.224324324324286</c:v>
                </c:pt>
                <c:pt idx="35" formatCode="#,##0.0">
                  <c:v>76.594594594594554</c:v>
                </c:pt>
                <c:pt idx="36" formatCode="#,##0.0">
                  <c:v>76.964864864864822</c:v>
                </c:pt>
                <c:pt idx="37" formatCode="#,##0.0">
                  <c:v>77.335135135135019</c:v>
                </c:pt>
                <c:pt idx="38" formatCode="#,##0.0">
                  <c:v>77.705405405405372</c:v>
                </c:pt>
                <c:pt idx="39" formatCode="#,##0.0">
                  <c:v>78.075675675675612</c:v>
                </c:pt>
                <c:pt idx="40" formatCode="#,##0.0">
                  <c:v>78.44594594594659</c:v>
                </c:pt>
                <c:pt idx="41" formatCode="#,##0.0">
                  <c:v>78.816216216216162</c:v>
                </c:pt>
                <c:pt idx="42" formatCode="#,##0.0">
                  <c:v>79.186486486485563</c:v>
                </c:pt>
                <c:pt idx="43" formatCode="#,##0.0">
                  <c:v>79.556756756755775</c:v>
                </c:pt>
                <c:pt idx="44" formatCode="#,##0.0">
                  <c:v>79.927027027026952</c:v>
                </c:pt>
                <c:pt idx="45" formatCode="#,##0.0">
                  <c:v>80.297297297297831</c:v>
                </c:pt>
                <c:pt idx="46" formatCode="#,##0.0">
                  <c:v>80.667567567567502</c:v>
                </c:pt>
                <c:pt idx="47" formatCode="#,##0.0">
                  <c:v>81.037837837837458</c:v>
                </c:pt>
                <c:pt idx="48" formatCode="#,##0.0">
                  <c:v>81.408108108108038</c:v>
                </c:pt>
                <c:pt idx="49" formatCode="#,##0.0">
                  <c:v>81.778378378377468</c:v>
                </c:pt>
                <c:pt idx="50" formatCode="#,##0.0">
                  <c:v>82.148648648648575</c:v>
                </c:pt>
                <c:pt idx="51" formatCode="#,##0.0">
                  <c:v>82.518918918918843</c:v>
                </c:pt>
                <c:pt idx="52" formatCode="#,##0.0">
                  <c:v>82.889189189189111</c:v>
                </c:pt>
                <c:pt idx="53" formatCode="#,##0.0">
                  <c:v>83.259459459459379</c:v>
                </c:pt>
                <c:pt idx="54" formatCode="#,##0.0">
                  <c:v>83.629729729729618</c:v>
                </c:pt>
                <c:pt idx="55">
                  <c:v>84</c:v>
                </c:pt>
              </c:numCache>
            </c:numRef>
          </c:val>
        </c:ser>
        <c:marker val="1"/>
        <c:axId val="76799360"/>
        <c:axId val="79033472"/>
      </c:lineChart>
      <c:catAx>
        <c:axId val="76799360"/>
        <c:scaling>
          <c:orientation val="minMax"/>
        </c:scaling>
        <c:axPos val="b"/>
        <c:numFmt formatCode="#,##0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9033472"/>
        <c:crosses val="autoZero"/>
        <c:auto val="1"/>
        <c:lblAlgn val="ctr"/>
        <c:lblOffset val="100"/>
      </c:catAx>
      <c:valAx>
        <c:axId val="79033472"/>
        <c:scaling>
          <c:orientation val="minMax"/>
          <c:max val="95"/>
          <c:min val="60"/>
        </c:scaling>
        <c:axPos val="l"/>
        <c:majorGridlines/>
        <c:numFmt formatCode="#,##0" sourceLinked="0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6799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890532254925883"/>
          <c:y val="0.51095311071111349"/>
          <c:w val="0.19290233589245556"/>
          <c:h val="0.35315389896349181"/>
        </c:manualLayout>
      </c:layout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pPr>
            <a:r>
              <a:rPr lang="ru-RU" sz="2000" b="1" dirty="0" smtClean="0"/>
              <a:t>Динамика и прогноз показателя материнской смертности по РК и ЕС до 2050 года</a:t>
            </a:r>
            <a:endParaRPr lang="ru-RU" sz="2000" dirty="0"/>
          </a:p>
        </c:rich>
      </c:tx>
      <c:layout>
        <c:manualLayout>
          <c:xMode val="edge"/>
          <c:yMode val="edge"/>
          <c:x val="0.11609633836754012"/>
          <c:y val="1.2638230647709321E-2"/>
        </c:manualLayout>
      </c:layout>
    </c:title>
    <c:plotArea>
      <c:layout>
        <c:manualLayout>
          <c:layoutTarget val="inner"/>
          <c:xMode val="edge"/>
          <c:yMode val="edge"/>
          <c:x val="6.6942042080805467E-2"/>
          <c:y val="0.12715453064056367"/>
          <c:w val="0.76912698092881682"/>
          <c:h val="0.8104196040275643"/>
        </c:manualLayout>
      </c:layout>
      <c:lineChart>
        <c:grouping val="standard"/>
        <c:ser>
          <c:idx val="1"/>
          <c:order val="0"/>
          <c:tx>
            <c:strRef>
              <c:f>МатеринскаяСмертность!$B$1</c:f>
              <c:strCache>
                <c:ptCount val="1"/>
                <c:pt idx="0">
                  <c:v>Данные Казахстан</c:v>
                </c:pt>
              </c:strCache>
            </c:strRef>
          </c:tx>
          <c:dLbls>
            <c:dLbl>
              <c:idx val="7"/>
              <c:layout/>
              <c:spPr/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21"/>
              <c:layout>
                <c:manualLayout>
                  <c:x val="-2.0438664429241436E-2"/>
                  <c:y val="-2.724752555353489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dLblPos val="r"/>
              <c:showVal val="1"/>
            </c:dLbl>
            <c:delete val="1"/>
          </c:dLbls>
          <c:cat>
            <c:numRef>
              <c:f>МатеринскаяСмертность!$A$2:$A$61</c:f>
              <c:numCache>
                <c:formatCode>#,##0</c:formatCode>
                <c:ptCount val="60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5</c:v>
                </c:pt>
                <c:pt idx="15">
                  <c:v>6</c:v>
                </c:pt>
                <c:pt idx="16">
                  <c:v>7</c:v>
                </c:pt>
                <c:pt idx="17">
                  <c:v>8</c:v>
                </c:pt>
                <c:pt idx="18">
                  <c:v>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  <c:pt idx="28">
                  <c:v>19</c:v>
                </c:pt>
                <c:pt idx="29">
                  <c:v>20</c:v>
                </c:pt>
                <c:pt idx="30">
                  <c:v>21</c:v>
                </c:pt>
                <c:pt idx="31">
                  <c:v>22</c:v>
                </c:pt>
                <c:pt idx="32">
                  <c:v>23</c:v>
                </c:pt>
                <c:pt idx="33">
                  <c:v>24</c:v>
                </c:pt>
                <c:pt idx="34">
                  <c:v>25</c:v>
                </c:pt>
                <c:pt idx="35">
                  <c:v>26</c:v>
                </c:pt>
                <c:pt idx="36">
                  <c:v>27</c:v>
                </c:pt>
                <c:pt idx="37">
                  <c:v>28</c:v>
                </c:pt>
                <c:pt idx="38">
                  <c:v>29</c:v>
                </c:pt>
                <c:pt idx="39">
                  <c:v>30</c:v>
                </c:pt>
                <c:pt idx="40">
                  <c:v>31</c:v>
                </c:pt>
                <c:pt idx="41">
                  <c:v>32</c:v>
                </c:pt>
                <c:pt idx="42">
                  <c:v>33</c:v>
                </c:pt>
                <c:pt idx="43">
                  <c:v>34</c:v>
                </c:pt>
                <c:pt idx="44">
                  <c:v>35</c:v>
                </c:pt>
                <c:pt idx="45">
                  <c:v>36</c:v>
                </c:pt>
                <c:pt idx="46">
                  <c:v>37</c:v>
                </c:pt>
                <c:pt idx="47">
                  <c:v>38</c:v>
                </c:pt>
                <c:pt idx="48">
                  <c:v>39</c:v>
                </c:pt>
                <c:pt idx="49">
                  <c:v>40</c:v>
                </c:pt>
                <c:pt idx="50">
                  <c:v>41</c:v>
                </c:pt>
                <c:pt idx="51">
                  <c:v>42</c:v>
                </c:pt>
                <c:pt idx="52">
                  <c:v>43</c:v>
                </c:pt>
                <c:pt idx="53">
                  <c:v>44</c:v>
                </c:pt>
                <c:pt idx="54">
                  <c:v>45</c:v>
                </c:pt>
                <c:pt idx="55">
                  <c:v>46</c:v>
                </c:pt>
                <c:pt idx="56">
                  <c:v>47</c:v>
                </c:pt>
                <c:pt idx="57">
                  <c:v>48</c:v>
                </c:pt>
                <c:pt idx="58">
                  <c:v>49</c:v>
                </c:pt>
                <c:pt idx="59">
                  <c:v>50</c:v>
                </c:pt>
              </c:numCache>
            </c:numRef>
          </c:cat>
          <c:val>
            <c:numRef>
              <c:f>МатеринскаяСмертность!$B$2:$B$61</c:f>
              <c:numCache>
                <c:formatCode>#,##0.0</c:formatCode>
                <c:ptCount val="60"/>
                <c:pt idx="0">
                  <c:v>67.2</c:v>
                </c:pt>
                <c:pt idx="1">
                  <c:v>76.8</c:v>
                </c:pt>
                <c:pt idx="2">
                  <c:v>62.8</c:v>
                </c:pt>
                <c:pt idx="3">
                  <c:v>69.400000000000006</c:v>
                </c:pt>
                <c:pt idx="4">
                  <c:v>77.3</c:v>
                </c:pt>
                <c:pt idx="5">
                  <c:v>69.400000000000006</c:v>
                </c:pt>
                <c:pt idx="6">
                  <c:v>76.900000000000006</c:v>
                </c:pt>
                <c:pt idx="7">
                  <c:v>77.5</c:v>
                </c:pt>
                <c:pt idx="8">
                  <c:v>65.3</c:v>
                </c:pt>
                <c:pt idx="9">
                  <c:v>60.9</c:v>
                </c:pt>
                <c:pt idx="10">
                  <c:v>48.6</c:v>
                </c:pt>
                <c:pt idx="11">
                  <c:v>50.5</c:v>
                </c:pt>
                <c:pt idx="12">
                  <c:v>42.1</c:v>
                </c:pt>
                <c:pt idx="13">
                  <c:v>36.9</c:v>
                </c:pt>
                <c:pt idx="14">
                  <c:v>40.5</c:v>
                </c:pt>
                <c:pt idx="15">
                  <c:v>45.6</c:v>
                </c:pt>
                <c:pt idx="16">
                  <c:v>46.8</c:v>
                </c:pt>
                <c:pt idx="17">
                  <c:v>31.2</c:v>
                </c:pt>
                <c:pt idx="18">
                  <c:v>36.800000000000004</c:v>
                </c:pt>
                <c:pt idx="19">
                  <c:v>22.7</c:v>
                </c:pt>
                <c:pt idx="20">
                  <c:v>17.399999999999999</c:v>
                </c:pt>
                <c:pt idx="21">
                  <c:v>13.5</c:v>
                </c:pt>
                <c:pt idx="22">
                  <c:v>12.6</c:v>
                </c:pt>
              </c:numCache>
            </c:numRef>
          </c:val>
        </c:ser>
        <c:ser>
          <c:idx val="2"/>
          <c:order val="1"/>
          <c:tx>
            <c:strRef>
              <c:f>МатеринскаяСмертность!$C$1</c:f>
              <c:strCache>
                <c:ptCount val="1"/>
                <c:pt idx="0">
                  <c:v>Прогноз Казахстан</c:v>
                </c:pt>
              </c:strCache>
            </c:strRef>
          </c:tx>
          <c:spPr>
            <a:ln w="19050"/>
          </c:spPr>
          <c:marker>
            <c:symbol val="triangle"/>
            <c:size val="3"/>
          </c:marker>
          <c:cat>
            <c:numRef>
              <c:f>МатеринскаяСмертность!$A$2:$A$61</c:f>
              <c:numCache>
                <c:formatCode>#,##0</c:formatCode>
                <c:ptCount val="60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5</c:v>
                </c:pt>
                <c:pt idx="15">
                  <c:v>6</c:v>
                </c:pt>
                <c:pt idx="16">
                  <c:v>7</c:v>
                </c:pt>
                <c:pt idx="17">
                  <c:v>8</c:v>
                </c:pt>
                <c:pt idx="18">
                  <c:v>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  <c:pt idx="28">
                  <c:v>19</c:v>
                </c:pt>
                <c:pt idx="29">
                  <c:v>20</c:v>
                </c:pt>
                <c:pt idx="30">
                  <c:v>21</c:v>
                </c:pt>
                <c:pt idx="31">
                  <c:v>22</c:v>
                </c:pt>
                <c:pt idx="32">
                  <c:v>23</c:v>
                </c:pt>
                <c:pt idx="33">
                  <c:v>24</c:v>
                </c:pt>
                <c:pt idx="34">
                  <c:v>25</c:v>
                </c:pt>
                <c:pt idx="35">
                  <c:v>26</c:v>
                </c:pt>
                <c:pt idx="36">
                  <c:v>27</c:v>
                </c:pt>
                <c:pt idx="37">
                  <c:v>28</c:v>
                </c:pt>
                <c:pt idx="38">
                  <c:v>29</c:v>
                </c:pt>
                <c:pt idx="39">
                  <c:v>30</c:v>
                </c:pt>
                <c:pt idx="40">
                  <c:v>31</c:v>
                </c:pt>
                <c:pt idx="41">
                  <c:v>32</c:v>
                </c:pt>
                <c:pt idx="42">
                  <c:v>33</c:v>
                </c:pt>
                <c:pt idx="43">
                  <c:v>34</c:v>
                </c:pt>
                <c:pt idx="44">
                  <c:v>35</c:v>
                </c:pt>
                <c:pt idx="45">
                  <c:v>36</c:v>
                </c:pt>
                <c:pt idx="46">
                  <c:v>37</c:v>
                </c:pt>
                <c:pt idx="47">
                  <c:v>38</c:v>
                </c:pt>
                <c:pt idx="48">
                  <c:v>39</c:v>
                </c:pt>
                <c:pt idx="49">
                  <c:v>40</c:v>
                </c:pt>
                <c:pt idx="50">
                  <c:v>41</c:v>
                </c:pt>
                <c:pt idx="51">
                  <c:v>42</c:v>
                </c:pt>
                <c:pt idx="52">
                  <c:v>43</c:v>
                </c:pt>
                <c:pt idx="53">
                  <c:v>44</c:v>
                </c:pt>
                <c:pt idx="54">
                  <c:v>45</c:v>
                </c:pt>
                <c:pt idx="55">
                  <c:v>46</c:v>
                </c:pt>
                <c:pt idx="56">
                  <c:v>47</c:v>
                </c:pt>
                <c:pt idx="57">
                  <c:v>48</c:v>
                </c:pt>
                <c:pt idx="58">
                  <c:v>49</c:v>
                </c:pt>
                <c:pt idx="59">
                  <c:v>50</c:v>
                </c:pt>
              </c:numCache>
            </c:numRef>
          </c:cat>
          <c:val>
            <c:numRef>
              <c:f>МатеринскаяСмертность!$C$2:$C$61</c:f>
              <c:numCache>
                <c:formatCode>#,##0.00000</c:formatCode>
                <c:ptCount val="60"/>
                <c:pt idx="0">
                  <c:v>94.377165363082952</c:v>
                </c:pt>
                <c:pt idx="1">
                  <c:v>88.292453654211627</c:v>
                </c:pt>
                <c:pt idx="2">
                  <c:v>82.600037226063193</c:v>
                </c:pt>
                <c:pt idx="3">
                  <c:v>77.274623904641942</c:v>
                </c:pt>
                <c:pt idx="4">
                  <c:v>72.292552160249443</c:v>
                </c:pt>
                <c:pt idx="5">
                  <c:v>67.631685976131678</c:v>
                </c:pt>
                <c:pt idx="6">
                  <c:v>63.271316495162914</c:v>
                </c:pt>
                <c:pt idx="7">
                  <c:v>59.192070007596385</c:v>
                </c:pt>
                <c:pt idx="8">
                  <c:v>55.375821871069064</c:v>
                </c:pt>
                <c:pt idx="9">
                  <c:v>51.805615980364671</c:v>
                </c:pt>
                <c:pt idx="10">
                  <c:v>48.465589429150441</c:v>
                </c:pt>
                <c:pt idx="11">
                  <c:v>45.340902028947255</c:v>
                </c:pt>
                <c:pt idx="12">
                  <c:v>42.417670372169241</c:v>
                </c:pt>
                <c:pt idx="13">
                  <c:v>39.682906146271513</c:v>
                </c:pt>
                <c:pt idx="14">
                  <c:v>37.124458424925663</c:v>
                </c:pt>
                <c:pt idx="15">
                  <c:v>34.730959679815591</c:v>
                </c:pt>
                <c:pt idx="16">
                  <c:v>32.491775273173232</c:v>
                </c:pt>
                <c:pt idx="17">
                  <c:v>30.396956206653165</c:v>
                </c:pt>
                <c:pt idx="18">
                  <c:v>28.437194916587654</c:v>
                </c:pt>
                <c:pt idx="19">
                  <c:v>26.603783919226736</c:v>
                </c:pt>
                <c:pt idx="20">
                  <c:v>24.88857712221343</c:v>
                </c:pt>
                <c:pt idx="21">
                  <c:v>23.28395363039656</c:v>
                </c:pt>
                <c:pt idx="22">
                  <c:v>21.782783885165465</c:v>
                </c:pt>
                <c:pt idx="23">
                  <c:v>20.378397986860989</c:v>
                </c:pt>
                <c:pt idx="24">
                  <c:v>19.064556059508558</c:v>
                </c:pt>
                <c:pt idx="25">
                  <c:v>17.8354205262108</c:v>
                </c:pt>
                <c:pt idx="26">
                  <c:v>16.685530172002853</c:v>
                </c:pt>
                <c:pt idx="27">
                  <c:v>15.609775878941422</c:v>
                </c:pt>
                <c:pt idx="28">
                  <c:v>14.603377925601214</c:v>
                </c:pt>
                <c:pt idx="29">
                  <c:v>13.661864750129839</c:v>
                </c:pt>
                <c:pt idx="30">
                  <c:v>12.781053082494648</c:v>
                </c:pt>
                <c:pt idx="31">
                  <c:v>11.957029357650052</c:v>
                </c:pt>
                <c:pt idx="32">
                  <c:v>11.186132327039779</c:v>
                </c:pt>
                <c:pt idx="33">
                  <c:v>10.46493679117607</c:v>
                </c:pt>
                <c:pt idx="34">
                  <c:v>9.7902383810164189</c:v>
                </c:pt>
                <c:pt idx="35">
                  <c:v>9.1590393205187262</c:v>
                </c:pt>
                <c:pt idx="36">
                  <c:v>8.5685351071194997</c:v>
                </c:pt>
                <c:pt idx="37">
                  <c:v>8.0161020509497298</c:v>
                </c:pt>
                <c:pt idx="38">
                  <c:v>7.4992856174271001</c:v>
                </c:pt>
                <c:pt idx="39">
                  <c:v>7.0157895214277755</c:v>
                </c:pt>
                <c:pt idx="40">
                  <c:v>6.5634655245819475</c:v>
                </c:pt>
                <c:pt idx="41">
                  <c:v>6.1403038903608333</c:v>
                </c:pt>
                <c:pt idx="42">
                  <c:v>5.7444244545463352</c:v>
                </c:pt>
                <c:pt idx="43">
                  <c:v>5.3740682714079355</c:v>
                </c:pt>
                <c:pt idx="44">
                  <c:v>5.0275897984689255</c:v>
                </c:pt>
                <c:pt idx="45">
                  <c:v>4.7034495851402935</c:v>
                </c:pt>
                <c:pt idx="46">
                  <c:v>4.4002074327331133</c:v>
                </c:pt>
                <c:pt idx="47">
                  <c:v>4.1165159954620751</c:v>
                </c:pt>
                <c:pt idx="48">
                  <c:v>3.8511147940063752</c:v>
                </c:pt>
                <c:pt idx="49">
                  <c:v>3.6028246150298227</c:v>
                </c:pt>
                <c:pt idx="50">
                  <c:v>3.3705422717771398</c:v>
                </c:pt>
                <c:pt idx="51">
                  <c:v>3.15323570246637</c:v>
                </c:pt>
                <c:pt idx="52">
                  <c:v>2.9499393846990576</c:v>
                </c:pt>
                <c:pt idx="53">
                  <c:v>2.7597500455143296</c:v>
                </c:pt>
                <c:pt idx="54">
                  <c:v>2.5818226480247182</c:v>
                </c:pt>
                <c:pt idx="55">
                  <c:v>2.4153666368038809</c:v>
                </c:pt>
                <c:pt idx="56">
                  <c:v>2.2596424253419567</c:v>
                </c:pt>
                <c:pt idx="57">
                  <c:v>2.1139581099628577</c:v>
                </c:pt>
                <c:pt idx="58">
                  <c:v>1.9776663956030378</c:v>
                </c:pt>
                <c:pt idx="59">
                  <c:v>1.8501617197921794</c:v>
                </c:pt>
              </c:numCache>
            </c:numRef>
          </c:val>
        </c:ser>
        <c:ser>
          <c:idx val="5"/>
          <c:order val="2"/>
          <c:tx>
            <c:strRef>
              <c:f>МатеринскаяСмертность!$F$1</c:f>
              <c:strCache>
                <c:ptCount val="1"/>
                <c:pt idx="0">
                  <c:v>Данные ЕС</c:v>
                </c:pt>
              </c:strCache>
            </c:strRef>
          </c:tx>
          <c:cat>
            <c:numRef>
              <c:f>МатеринскаяСмертность!$A$2:$A$61</c:f>
              <c:numCache>
                <c:formatCode>#,##0</c:formatCode>
                <c:ptCount val="60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5</c:v>
                </c:pt>
                <c:pt idx="15">
                  <c:v>6</c:v>
                </c:pt>
                <c:pt idx="16">
                  <c:v>7</c:v>
                </c:pt>
                <c:pt idx="17">
                  <c:v>8</c:v>
                </c:pt>
                <c:pt idx="18">
                  <c:v>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  <c:pt idx="28">
                  <c:v>19</c:v>
                </c:pt>
                <c:pt idx="29">
                  <c:v>20</c:v>
                </c:pt>
                <c:pt idx="30">
                  <c:v>21</c:v>
                </c:pt>
                <c:pt idx="31">
                  <c:v>22</c:v>
                </c:pt>
                <c:pt idx="32">
                  <c:v>23</c:v>
                </c:pt>
                <c:pt idx="33">
                  <c:v>24</c:v>
                </c:pt>
                <c:pt idx="34">
                  <c:v>25</c:v>
                </c:pt>
                <c:pt idx="35">
                  <c:v>26</c:v>
                </c:pt>
                <c:pt idx="36">
                  <c:v>27</c:v>
                </c:pt>
                <c:pt idx="37">
                  <c:v>28</c:v>
                </c:pt>
                <c:pt idx="38">
                  <c:v>29</c:v>
                </c:pt>
                <c:pt idx="39">
                  <c:v>30</c:v>
                </c:pt>
                <c:pt idx="40">
                  <c:v>31</c:v>
                </c:pt>
                <c:pt idx="41">
                  <c:v>32</c:v>
                </c:pt>
                <c:pt idx="42">
                  <c:v>33</c:v>
                </c:pt>
                <c:pt idx="43">
                  <c:v>34</c:v>
                </c:pt>
                <c:pt idx="44">
                  <c:v>35</c:v>
                </c:pt>
                <c:pt idx="45">
                  <c:v>36</c:v>
                </c:pt>
                <c:pt idx="46">
                  <c:v>37</c:v>
                </c:pt>
                <c:pt idx="47">
                  <c:v>38</c:v>
                </c:pt>
                <c:pt idx="48">
                  <c:v>39</c:v>
                </c:pt>
                <c:pt idx="49">
                  <c:v>40</c:v>
                </c:pt>
                <c:pt idx="50">
                  <c:v>41</c:v>
                </c:pt>
                <c:pt idx="51">
                  <c:v>42</c:v>
                </c:pt>
                <c:pt idx="52">
                  <c:v>43</c:v>
                </c:pt>
                <c:pt idx="53">
                  <c:v>44</c:v>
                </c:pt>
                <c:pt idx="54">
                  <c:v>45</c:v>
                </c:pt>
                <c:pt idx="55">
                  <c:v>46</c:v>
                </c:pt>
                <c:pt idx="56">
                  <c:v>47</c:v>
                </c:pt>
                <c:pt idx="57">
                  <c:v>48</c:v>
                </c:pt>
                <c:pt idx="58">
                  <c:v>49</c:v>
                </c:pt>
                <c:pt idx="59">
                  <c:v>50</c:v>
                </c:pt>
              </c:numCache>
            </c:numRef>
          </c:cat>
          <c:val>
            <c:numRef>
              <c:f>МатеринскаяСмертность!$F$2:$F$61</c:f>
              <c:numCache>
                <c:formatCode>#,##0.00000</c:formatCode>
                <c:ptCount val="60"/>
                <c:pt idx="0">
                  <c:v>11.67</c:v>
                </c:pt>
                <c:pt idx="1">
                  <c:v>10.81</c:v>
                </c:pt>
                <c:pt idx="2">
                  <c:v>9.5400000000000009</c:v>
                </c:pt>
                <c:pt idx="3">
                  <c:v>10.27</c:v>
                </c:pt>
                <c:pt idx="4">
                  <c:v>9.24</c:v>
                </c:pt>
                <c:pt idx="5">
                  <c:v>9.57</c:v>
                </c:pt>
                <c:pt idx="6">
                  <c:v>8.9</c:v>
                </c:pt>
                <c:pt idx="7">
                  <c:v>8.77</c:v>
                </c:pt>
                <c:pt idx="8">
                  <c:v>8.09</c:v>
                </c:pt>
                <c:pt idx="9">
                  <c:v>7.8599999999999985</c:v>
                </c:pt>
                <c:pt idx="10">
                  <c:v>7.8199999999999985</c:v>
                </c:pt>
                <c:pt idx="11">
                  <c:v>7.48</c:v>
                </c:pt>
                <c:pt idx="12">
                  <c:v>7.6199999999999966</c:v>
                </c:pt>
                <c:pt idx="13">
                  <c:v>7.3599999999999985</c:v>
                </c:pt>
                <c:pt idx="14">
                  <c:v>6.08</c:v>
                </c:pt>
                <c:pt idx="15" formatCode="General">
                  <c:v>6.41</c:v>
                </c:pt>
                <c:pt idx="16">
                  <c:v>5.89</c:v>
                </c:pt>
                <c:pt idx="17">
                  <c:v>6.37</c:v>
                </c:pt>
                <c:pt idx="18">
                  <c:v>6.95</c:v>
                </c:pt>
                <c:pt idx="19">
                  <c:v>6.1599999999999975</c:v>
                </c:pt>
                <c:pt idx="20">
                  <c:v>5.6899999999999995</c:v>
                </c:pt>
              </c:numCache>
            </c:numRef>
          </c:val>
        </c:ser>
        <c:ser>
          <c:idx val="6"/>
          <c:order val="3"/>
          <c:tx>
            <c:strRef>
              <c:f>МатеринскаяСмертность!$G$1</c:f>
              <c:strCache>
                <c:ptCount val="1"/>
                <c:pt idx="0">
                  <c:v>Прогноз ЕС</c:v>
                </c:pt>
              </c:strCache>
            </c:strRef>
          </c:tx>
          <c:spPr>
            <a:ln w="19050"/>
          </c:spPr>
          <c:dLbls>
            <c:dLbl>
              <c:idx val="20"/>
              <c:layout>
                <c:manualLayout>
                  <c:x val="-2.1848134761843295E-2"/>
                  <c:y val="-2.099601356348384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5,67</a:t>
                    </a:r>
                  </a:p>
                </c:rich>
              </c:tx>
              <c:dLblPos val="r"/>
            </c:dLbl>
            <c:dLbl>
              <c:idx val="59"/>
              <c:layout>
                <c:manualLayout>
                  <c:x val="1.3647219379052521E-3"/>
                  <c:y val="2.5276461295418627E-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accent6">
                            <a:lumMod val="75000"/>
                          </a:schemeClr>
                        </a:solidFill>
                      </a:defRPr>
                    </a:pPr>
                    <a:r>
                      <a:rPr lang="ru-RU" sz="1100" b="1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1,6</a:t>
                    </a:r>
                  </a:p>
                </c:rich>
              </c:tx>
              <c:spPr/>
              <c:dLblPos val="r"/>
            </c:dLbl>
            <c:delete val="1"/>
            <c:txPr>
              <a:bodyPr/>
              <a:lstStyle/>
              <a:p>
                <a:pPr>
                  <a:defRPr sz="14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ru-RU"/>
              </a:p>
            </c:txPr>
          </c:dLbls>
          <c:cat>
            <c:numRef>
              <c:f>МатеринскаяСмертность!$A$2:$A$61</c:f>
              <c:numCache>
                <c:formatCode>#,##0</c:formatCode>
                <c:ptCount val="60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5</c:v>
                </c:pt>
                <c:pt idx="15">
                  <c:v>6</c:v>
                </c:pt>
                <c:pt idx="16">
                  <c:v>7</c:v>
                </c:pt>
                <c:pt idx="17">
                  <c:v>8</c:v>
                </c:pt>
                <c:pt idx="18">
                  <c:v>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  <c:pt idx="28">
                  <c:v>19</c:v>
                </c:pt>
                <c:pt idx="29">
                  <c:v>20</c:v>
                </c:pt>
                <c:pt idx="30">
                  <c:v>21</c:v>
                </c:pt>
                <c:pt idx="31">
                  <c:v>22</c:v>
                </c:pt>
                <c:pt idx="32">
                  <c:v>23</c:v>
                </c:pt>
                <c:pt idx="33">
                  <c:v>24</c:v>
                </c:pt>
                <c:pt idx="34">
                  <c:v>25</c:v>
                </c:pt>
                <c:pt idx="35">
                  <c:v>26</c:v>
                </c:pt>
                <c:pt idx="36">
                  <c:v>27</c:v>
                </c:pt>
                <c:pt idx="37">
                  <c:v>28</c:v>
                </c:pt>
                <c:pt idx="38">
                  <c:v>29</c:v>
                </c:pt>
                <c:pt idx="39">
                  <c:v>30</c:v>
                </c:pt>
                <c:pt idx="40">
                  <c:v>31</c:v>
                </c:pt>
                <c:pt idx="41">
                  <c:v>32</c:v>
                </c:pt>
                <c:pt idx="42">
                  <c:v>33</c:v>
                </c:pt>
                <c:pt idx="43">
                  <c:v>34</c:v>
                </c:pt>
                <c:pt idx="44">
                  <c:v>35</c:v>
                </c:pt>
                <c:pt idx="45">
                  <c:v>36</c:v>
                </c:pt>
                <c:pt idx="46">
                  <c:v>37</c:v>
                </c:pt>
                <c:pt idx="47">
                  <c:v>38</c:v>
                </c:pt>
                <c:pt idx="48">
                  <c:v>39</c:v>
                </c:pt>
                <c:pt idx="49">
                  <c:v>40</c:v>
                </c:pt>
                <c:pt idx="50">
                  <c:v>41</c:v>
                </c:pt>
                <c:pt idx="51">
                  <c:v>42</c:v>
                </c:pt>
                <c:pt idx="52">
                  <c:v>43</c:v>
                </c:pt>
                <c:pt idx="53">
                  <c:v>44</c:v>
                </c:pt>
                <c:pt idx="54">
                  <c:v>45</c:v>
                </c:pt>
                <c:pt idx="55">
                  <c:v>46</c:v>
                </c:pt>
                <c:pt idx="56">
                  <c:v>47</c:v>
                </c:pt>
                <c:pt idx="57">
                  <c:v>48</c:v>
                </c:pt>
                <c:pt idx="58">
                  <c:v>49</c:v>
                </c:pt>
                <c:pt idx="59">
                  <c:v>50</c:v>
                </c:pt>
              </c:numCache>
            </c:numRef>
          </c:cat>
          <c:val>
            <c:numRef>
              <c:f>МатеринскаяСмертность!$G$2:$G$61</c:f>
              <c:numCache>
                <c:formatCode>General</c:formatCode>
                <c:ptCount val="60"/>
                <c:pt idx="0">
                  <c:v>10.879340000000004</c:v>
                </c:pt>
                <c:pt idx="1">
                  <c:v>10.531140000000001</c:v>
                </c:pt>
                <c:pt idx="2">
                  <c:v>10.194090000000001</c:v>
                </c:pt>
                <c:pt idx="3">
                  <c:v>9.8678300000000068</c:v>
                </c:pt>
                <c:pt idx="4">
                  <c:v>9.5520100000000028</c:v>
                </c:pt>
                <c:pt idx="5">
                  <c:v>9.2462999999999997</c:v>
                </c:pt>
                <c:pt idx="6">
                  <c:v>8.9503700000000013</c:v>
                </c:pt>
                <c:pt idx="7">
                  <c:v>8.6639100000000013</c:v>
                </c:pt>
                <c:pt idx="8">
                  <c:v>8.3866200000000006</c:v>
                </c:pt>
                <c:pt idx="9">
                  <c:v>8.1182099999999995</c:v>
                </c:pt>
                <c:pt idx="10">
                  <c:v>7.8583799999999995</c:v>
                </c:pt>
                <c:pt idx="11">
                  <c:v>7.6068699999999998</c:v>
                </c:pt>
                <c:pt idx="12">
                  <c:v>7.3634099999999965</c:v>
                </c:pt>
                <c:pt idx="13">
                  <c:v>7.1277499999999945</c:v>
                </c:pt>
                <c:pt idx="14">
                  <c:v>6.8996199999999996</c:v>
                </c:pt>
                <c:pt idx="15">
                  <c:v>6.6787999999999998</c:v>
                </c:pt>
                <c:pt idx="16">
                  <c:v>6.4650400000000001</c:v>
                </c:pt>
                <c:pt idx="17">
                  <c:v>6.2581299999999995</c:v>
                </c:pt>
                <c:pt idx="18">
                  <c:v>6.0578399999999855</c:v>
                </c:pt>
                <c:pt idx="19">
                  <c:v>5.8639599999999845</c:v>
                </c:pt>
                <c:pt idx="20">
                  <c:v>5.6762800000000002</c:v>
                </c:pt>
                <c:pt idx="21">
                  <c:v>5.4946099999999998</c:v>
                </c:pt>
                <c:pt idx="22">
                  <c:v>5.3187499999999996</c:v>
                </c:pt>
                <c:pt idx="23">
                  <c:v>5.1485299999999965</c:v>
                </c:pt>
                <c:pt idx="24">
                  <c:v>4.9837500000000023</c:v>
                </c:pt>
                <c:pt idx="25">
                  <c:v>4.8242399999999845</c:v>
                </c:pt>
                <c:pt idx="26">
                  <c:v>4.6698399999999856</c:v>
                </c:pt>
                <c:pt idx="27">
                  <c:v>4.5203799999999985</c:v>
                </c:pt>
                <c:pt idx="28">
                  <c:v>4.3757099999999998</c:v>
                </c:pt>
                <c:pt idx="29">
                  <c:v>4.2356600000000375</c:v>
                </c:pt>
                <c:pt idx="30">
                  <c:v>4.1000999999999985</c:v>
                </c:pt>
                <c:pt idx="31">
                  <c:v>3.9688699999999977</c:v>
                </c:pt>
                <c:pt idx="32">
                  <c:v>3.8418499999999769</c:v>
                </c:pt>
                <c:pt idx="33">
                  <c:v>3.71889</c:v>
                </c:pt>
                <c:pt idx="34">
                  <c:v>3.5998699999999788</c:v>
                </c:pt>
                <c:pt idx="35">
                  <c:v>3.4846499999999967</c:v>
                </c:pt>
                <c:pt idx="36">
                  <c:v>3.3731300000000002</c:v>
                </c:pt>
                <c:pt idx="37">
                  <c:v>3.2651699999999999</c:v>
                </c:pt>
                <c:pt idx="38">
                  <c:v>3.1606700000000001</c:v>
                </c:pt>
                <c:pt idx="39">
                  <c:v>3.05951</c:v>
                </c:pt>
                <c:pt idx="40">
                  <c:v>2.9615900000000002</c:v>
                </c:pt>
                <c:pt idx="41">
                  <c:v>2.8667999999999987</c:v>
                </c:pt>
                <c:pt idx="42">
                  <c:v>2.7750499999999967</c:v>
                </c:pt>
                <c:pt idx="43">
                  <c:v>2.6862399999999997</c:v>
                </c:pt>
                <c:pt idx="44">
                  <c:v>2.60026</c:v>
                </c:pt>
                <c:pt idx="45">
                  <c:v>2.5170399999999997</c:v>
                </c:pt>
                <c:pt idx="46">
                  <c:v>2.4364799999999769</c:v>
                </c:pt>
                <c:pt idx="47">
                  <c:v>2.3584999999999967</c:v>
                </c:pt>
                <c:pt idx="48">
                  <c:v>2.28302000000002</c:v>
                </c:pt>
                <c:pt idx="49">
                  <c:v>2.2099500000000001</c:v>
                </c:pt>
                <c:pt idx="50">
                  <c:v>2.1392199999999977</c:v>
                </c:pt>
                <c:pt idx="51">
                  <c:v>2.0707499999999968</c:v>
                </c:pt>
                <c:pt idx="52">
                  <c:v>2.00448</c:v>
                </c:pt>
                <c:pt idx="53">
                  <c:v>1.9403300000000001</c:v>
                </c:pt>
                <c:pt idx="54">
                  <c:v>1.8782300000000001</c:v>
                </c:pt>
                <c:pt idx="55">
                  <c:v>1.8181099999999999</c:v>
                </c:pt>
                <c:pt idx="56">
                  <c:v>1.7599199999999924</c:v>
                </c:pt>
                <c:pt idx="57">
                  <c:v>1.7035999999999869</c:v>
                </c:pt>
                <c:pt idx="58">
                  <c:v>1.64907</c:v>
                </c:pt>
                <c:pt idx="59">
                  <c:v>1.59629</c:v>
                </c:pt>
              </c:numCache>
            </c:numRef>
          </c:val>
        </c:ser>
        <c:ser>
          <c:idx val="0"/>
          <c:order val="4"/>
          <c:tx>
            <c:strRef>
              <c:f>МатеринскаяСмертность!$D$1</c:f>
              <c:strCache>
                <c:ptCount val="1"/>
                <c:pt idx="0">
                  <c:v>Нижняя граница</c:v>
                </c:pt>
              </c:strCache>
            </c:strRef>
          </c:tx>
          <c:spPr>
            <a:ln w="15875">
              <a:prstDash val="dash"/>
            </a:ln>
          </c:spPr>
          <c:marker>
            <c:symbol val="square"/>
            <c:size val="2"/>
          </c:marker>
          <c:dLbls>
            <c:dLbl>
              <c:idx val="22"/>
              <c:layout>
                <c:manualLayout>
                  <c:x val="2.086829310270645E-5"/>
                  <c:y val="-1.2841099738288311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C00000"/>
                        </a:solidFill>
                      </a:defRPr>
                    </a:pPr>
                    <a:r>
                      <a:rPr lang="ru-RU" sz="1400" b="1">
                        <a:solidFill>
                          <a:srgbClr val="C00000"/>
                        </a:solidFill>
                      </a:rPr>
                      <a:t>12,6</a:t>
                    </a:r>
                  </a:p>
                </c:rich>
              </c:tx>
              <c:spPr/>
              <c:dLblPos val="r"/>
            </c:dLbl>
            <c:dLbl>
              <c:idx val="23"/>
              <c:layout>
                <c:manualLayout>
                  <c:x val="-1.9111699152360061E-2"/>
                  <c:y val="1.6850974196945763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accent3">
                            <a:lumMod val="75000"/>
                          </a:schemeClr>
                        </a:solidFill>
                      </a:defRPr>
                    </a:pPr>
                    <a:r>
                      <a:rPr lang="ru-RU" b="1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11,7</a:t>
                    </a:r>
                  </a:p>
                </c:rich>
              </c:tx>
              <c:spPr/>
              <c:dLblPos val="r"/>
            </c:dLbl>
            <c:dLbl>
              <c:idx val="24"/>
              <c:layout>
                <c:manualLayout>
                  <c:x val="-1.5023127232046823E-2"/>
                  <c:y val="2.3170089520800422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accent3">
                            <a:lumMod val="75000"/>
                          </a:schemeClr>
                        </a:solidFill>
                      </a:defRPr>
                    </a:pPr>
                    <a:r>
                      <a:rPr lang="ru-RU" b="1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10,9</a:t>
                    </a:r>
                  </a:p>
                </c:rich>
              </c:tx>
              <c:spPr/>
              <c:dLblPos val="r"/>
            </c:dLbl>
            <c:dLbl>
              <c:idx val="25"/>
              <c:layout>
                <c:manualLayout>
                  <c:x val="-2.7378340002581652E-3"/>
                  <c:y val="2.1063717746182202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accent3">
                            <a:lumMod val="75000"/>
                          </a:schemeClr>
                        </a:solidFill>
                      </a:defRPr>
                    </a:pPr>
                    <a:r>
                      <a:rPr lang="ru-RU" b="1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10,1</a:t>
                    </a:r>
                  </a:p>
                </c:rich>
              </c:tx>
              <c:spPr/>
              <c:dLblPos val="r"/>
            </c:dLbl>
            <c:dLbl>
              <c:idx val="38"/>
              <c:layout>
                <c:manualLayout>
                  <c:x val="2.7322404371584678E-3"/>
                  <c:y val="-1.0531858873091099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Val val="1"/>
            </c:dLbl>
            <c:delete val="1"/>
          </c:dLbls>
          <c:val>
            <c:numRef>
              <c:f>МатеринскаяСмертность!$D$2:$D$61</c:f>
              <c:numCache>
                <c:formatCode>#,##0.00000</c:formatCode>
                <c:ptCount val="60"/>
                <c:pt idx="0">
                  <c:v>55.071061218503878</c:v>
                </c:pt>
                <c:pt idx="1">
                  <c:v>51.790398056198313</c:v>
                </c:pt>
                <c:pt idx="2">
                  <c:v>48.681876503157334</c:v>
                </c:pt>
                <c:pt idx="3">
                  <c:v>45.737454319369327</c:v>
                </c:pt>
                <c:pt idx="4">
                  <c:v>42.949494116134296</c:v>
                </c:pt>
                <c:pt idx="5">
                  <c:v>40.310737824500812</c:v>
                </c:pt>
                <c:pt idx="6">
                  <c:v>37.814281895999159</c:v>
                </c:pt>
                <c:pt idx="7">
                  <c:v>35.453553321825602</c:v>
                </c:pt>
                <c:pt idx="8">
                  <c:v>33.222286581309803</c:v>
                </c:pt>
                <c:pt idx="9">
                  <c:v>31.114501649032945</c:v>
                </c:pt>
                <c:pt idx="10">
                  <c:v>29.1244832002861</c:v>
                </c:pt>
                <c:pt idx="11">
                  <c:v>27.246761155320673</c:v>
                </c:pt>
                <c:pt idx="12">
                  <c:v>25.476092693178884</c:v>
                </c:pt>
                <c:pt idx="13">
                  <c:v>23.807445845953872</c:v>
                </c:pt>
                <c:pt idx="14">
                  <c:v>22.235984755105004</c:v>
                </c:pt>
                <c:pt idx="15">
                  <c:v>20.757056634842531</c:v>
                </c:pt>
                <c:pt idx="16">
                  <c:v>19.366180446125231</c:v>
                </c:pt>
                <c:pt idx="17">
                  <c:v>18.059037241513689</c:v>
                </c:pt>
                <c:pt idx="18">
                  <c:v>16.831462099038344</c:v>
                </c:pt>
                <c:pt idx="19">
                  <c:v>15.679437525287469</c:v>
                </c:pt>
                <c:pt idx="20">
                  <c:v>14.599088176437162</c:v>
                </c:pt>
                <c:pt idx="21">
                  <c:v>13.586676722651003</c:v>
                </c:pt>
                <c:pt idx="22">
                  <c:v>12.638600667023749</c:v>
                </c:pt>
                <c:pt idx="23">
                  <c:v>11.751389925154113</c:v>
                </c:pt>
                <c:pt idx="24">
                  <c:v>10.921704974864562</c:v>
                </c:pt>
                <c:pt idx="25">
                  <c:v>10.146335396402591</c:v>
                </c:pt>
                <c:pt idx="26">
                  <c:v>9.4221986401183422</c:v>
                </c:pt>
                <c:pt idx="27">
                  <c:v>8.7463388794280537</c:v>
                </c:pt>
                <c:pt idx="28">
                  <c:v>8.1159258301420021</c:v>
                </c:pt>
                <c:pt idx="29">
                  <c:v>7.5282534414012003</c:v>
                </c:pt>
                <c:pt idx="30">
                  <c:v>6.9807383871991924</c:v>
                </c:pt>
                <c:pt idx="31">
                  <c:v>6.4709183097182779</c:v>
                </c:pt>
                <c:pt idx="32">
                  <c:v>5.9964497857337005</c:v>
                </c:pt>
                <c:pt idx="33">
                  <c:v>5.5551060046662455</c:v>
                </c:pt>
                <c:pt idx="34">
                  <c:v>5.1447741612813251</c:v>
                </c:pt>
                <c:pt idx="35">
                  <c:v>4.7634525775093275</c:v>
                </c:pt>
                <c:pt idx="36">
                  <c:v>4.4092475765613584</c:v>
                </c:pt>
                <c:pt idx="37">
                  <c:v>4.0803701386518734</c:v>
                </c:pt>
                <c:pt idx="38">
                  <c:v>3.7751323715505412</c:v>
                </c:pt>
                <c:pt idx="39">
                  <c:v>3.4919438311948365</c:v>
                </c:pt>
                <c:pt idx="40">
                  <c:v>3.2293077280536</c:v>
                </c:pt>
                <c:pt idx="41">
                  <c:v>2.9858170541654059</c:v>
                </c:pt>
                <c:pt idx="42">
                  <c:v>2.7601506640876212</c:v>
                </c:pt>
                <c:pt idx="43">
                  <c:v>2.5510693406394829</c:v>
                </c:pt>
                <c:pt idx="44">
                  <c:v>2.3574118735402108</c:v>
                </c:pt>
                <c:pt idx="45">
                  <c:v>2.1780911760074835</c:v>
                </c:pt>
                <c:pt idx="46">
                  <c:v>2.0120904612485377</c:v>
                </c:pt>
                <c:pt idx="47">
                  <c:v>1.8584594976590698</c:v>
                </c:pt>
                <c:pt idx="48">
                  <c:v>1.7163109585298468</c:v>
                </c:pt>
                <c:pt idx="49">
                  <c:v>1.5848168792131361</c:v>
                </c:pt>
                <c:pt idx="50">
                  <c:v>1.4632052320571356</c:v>
                </c:pt>
                <c:pt idx="51">
                  <c:v>1.3507566270059919</c:v>
                </c:pt>
                <c:pt idx="52">
                  <c:v>1.2468011435939532</c:v>
                </c:pt>
                <c:pt idx="53">
                  <c:v>1.1507152981391797</c:v>
                </c:pt>
                <c:pt idx="54">
                  <c:v>1.061919148257217</c:v>
                </c:pt>
                <c:pt idx="55">
                  <c:v>0.97987353535775168</c:v>
                </c:pt>
                <c:pt idx="56">
                  <c:v>0.90407746454510762</c:v>
                </c:pt>
                <c:pt idx="57">
                  <c:v>0.83406562029601261</c:v>
                </c:pt>
                <c:pt idx="58">
                  <c:v>0.76940601542118414</c:v>
                </c:pt>
                <c:pt idx="59">
                  <c:v>0.70969777011066371</c:v>
                </c:pt>
              </c:numCache>
            </c:numRef>
          </c:val>
        </c:ser>
        <c:ser>
          <c:idx val="3"/>
          <c:order val="5"/>
          <c:tx>
            <c:strRef>
              <c:f>МатеринскаяСмертность!$E$1</c:f>
              <c:strCache>
                <c:ptCount val="1"/>
                <c:pt idx="0">
                  <c:v>Верхняя граница</c:v>
                </c:pt>
              </c:strCache>
            </c:strRef>
          </c:tx>
          <c:spPr>
            <a:ln w="15875">
              <a:prstDash val="dash"/>
            </a:ln>
          </c:spPr>
          <c:marker>
            <c:symbol val="x"/>
            <c:size val="2"/>
            <c:spPr>
              <a:ln>
                <a:noFill/>
              </a:ln>
            </c:spPr>
          </c:marker>
          <c:dLbls>
            <c:dLbl>
              <c:idx val="59"/>
              <c:layout/>
              <c:tx>
                <c:rich>
                  <a:bodyPr/>
                  <a:lstStyle/>
                  <a:p>
                    <a:r>
                      <a:rPr lang="ru-RU"/>
                      <a:t>4,8</a:t>
                    </a:r>
                  </a:p>
                </c:rich>
              </c:tx>
            </c:dLbl>
            <c:delete val="1"/>
          </c:dLbls>
          <c:val>
            <c:numRef>
              <c:f>МатеринскаяСмертность!$E$2:$E$61</c:f>
              <c:numCache>
                <c:formatCode>#,##0.00000</c:formatCode>
                <c:ptCount val="60"/>
                <c:pt idx="0">
                  <c:v>161.73738338962602</c:v>
                </c:pt>
                <c:pt idx="1">
                  <c:v>150.52128705058635</c:v>
                </c:pt>
                <c:pt idx="2">
                  <c:v>140.15002378358753</c:v>
                </c:pt>
                <c:pt idx="3">
                  <c:v>130.5574957868842</c:v>
                </c:pt>
                <c:pt idx="4">
                  <c:v>121.68276263536305</c:v>
                </c:pt>
                <c:pt idx="5">
                  <c:v>113.46964096484849</c:v>
                </c:pt>
                <c:pt idx="6">
                  <c:v>105.86633648210254</c:v>
                </c:pt>
                <c:pt idx="7">
                  <c:v>98.825105624242525</c:v>
                </c:pt>
                <c:pt idx="8">
                  <c:v>92.30194437072565</c:v>
                </c:pt>
                <c:pt idx="9">
                  <c:v>86.25630188065027</c:v>
                </c:pt>
                <c:pt idx="10">
                  <c:v>80.650816790867708</c:v>
                </c:pt>
                <c:pt idx="11">
                  <c:v>75.451074169127622</c:v>
                </c:pt>
                <c:pt idx="12">
                  <c:v>70.625381272997572</c:v>
                </c:pt>
                <c:pt idx="13">
                  <c:v>66.144560420430366</c:v>
                </c:pt>
                <c:pt idx="14">
                  <c:v>61.981757431616522</c:v>
                </c:pt>
                <c:pt idx="15">
                  <c:v>58.112264253119875</c:v>
                </c:pt>
                <c:pt idx="16">
                  <c:v>54.513354522294975</c:v>
                </c:pt>
                <c:pt idx="17">
                  <c:v>51.16413097067926</c:v>
                </c:pt>
                <c:pt idx="18">
                  <c:v>48.045383696654291</c:v>
                </c:pt>
                <c:pt idx="19">
                  <c:v>45.139458458215998</c:v>
                </c:pt>
                <c:pt idx="20">
                  <c:v>42.430134244146963</c:v>
                </c:pt>
                <c:pt idx="21">
                  <c:v>39.902509475229444</c:v>
                </c:pt>
                <c:pt idx="22">
                  <c:v>37.542896265871505</c:v>
                </c:pt>
                <c:pt idx="23">
                  <c:v>35.338722241017472</c:v>
                </c:pt>
                <c:pt idx="24">
                  <c:v>33.278439454519457</c:v>
                </c:pt>
                <c:pt idx="25">
                  <c:v>31.351439994735099</c:v>
                </c:pt>
                <c:pt idx="26">
                  <c:v>29.547977892909326</c:v>
                </c:pt>
                <c:pt idx="27">
                  <c:v>27.859096971864929</c:v>
                </c:pt>
                <c:pt idx="28">
                  <c:v>26.276564288686259</c:v>
                </c:pt>
                <c:pt idx="29">
                  <c:v>24.792808837224889</c:v>
                </c:pt>
                <c:pt idx="30">
                  <c:v>23.400865185995031</c:v>
                </c:pt>
                <c:pt idx="31">
                  <c:v>22.09432173560101</c:v>
                </c:pt>
                <c:pt idx="32">
                  <c:v>20.867273288229189</c:v>
                </c:pt>
                <c:pt idx="33">
                  <c:v>19.714277630583702</c:v>
                </c:pt>
                <c:pt idx="34">
                  <c:v>18.630315841357259</c:v>
                </c:pt>
                <c:pt idx="35">
                  <c:v>17.610756045076247</c:v>
                </c:pt>
                <c:pt idx="36">
                  <c:v>16.65132034595263</c:v>
                </c:pt>
                <c:pt idx="37">
                  <c:v>15.748054688114692</c:v>
                </c:pt>
                <c:pt idx="38">
                  <c:v>14.897301402083048</c:v>
                </c:pt>
                <c:pt idx="39">
                  <c:v>14.095674211384514</c:v>
                </c:pt>
                <c:pt idx="40">
                  <c:v>13.340035487525878</c:v>
                </c:pt>
                <c:pt idx="41">
                  <c:v>12.627475555939515</c:v>
                </c:pt>
                <c:pt idx="42">
                  <c:v>11.955293869763715</c:v>
                </c:pt>
                <c:pt idx="43">
                  <c:v>11.320981882253799</c:v>
                </c:pt>
                <c:pt idx="44">
                  <c:v>10.722207462079803</c:v>
                </c:pt>
                <c:pt idx="45">
                  <c:v>10.156800708640256</c:v>
                </c:pt>
                <c:pt idx="46">
                  <c:v>9.6227410367348671</c:v>
                </c:pt>
                <c:pt idx="47">
                  <c:v>9.1181454114227414</c:v>
                </c:pt>
                <c:pt idx="48">
                  <c:v>8.6412576246199411</c:v>
                </c:pt>
                <c:pt idx="49">
                  <c:v>8.1904385149593768</c:v>
                </c:pt>
                <c:pt idx="50">
                  <c:v>7.7641570416370786</c:v>
                </c:pt>
                <c:pt idx="51">
                  <c:v>7.3609821314350645</c:v>
                </c:pt>
                <c:pt idx="52">
                  <c:v>6.9795752258572872</c:v>
                </c:pt>
                <c:pt idx="53">
                  <c:v>6.6186834623927329</c:v>
                </c:pt>
                <c:pt idx="54">
                  <c:v>6.2771334303491324</c:v>
                </c:pt>
                <c:pt idx="55">
                  <c:v>5.953825447541389</c:v>
                </c:pt>
                <c:pt idx="56">
                  <c:v>5.6477283094036821</c:v>
                </c:pt>
                <c:pt idx="57">
                  <c:v>5.3578744668695526</c:v>
                </c:pt>
                <c:pt idx="58">
                  <c:v>5.0833555936738524</c:v>
                </c:pt>
                <c:pt idx="59">
                  <c:v>4.8233185076101055</c:v>
                </c:pt>
              </c:numCache>
            </c:numRef>
          </c:val>
        </c:ser>
        <c:marker val="1"/>
        <c:axId val="76696960"/>
        <c:axId val="76719232"/>
      </c:lineChart>
      <c:catAx>
        <c:axId val="76696960"/>
        <c:scaling>
          <c:orientation val="minMax"/>
        </c:scaling>
        <c:axPos val="b"/>
        <c:numFmt formatCode="#,##0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76719232"/>
        <c:crosses val="autoZero"/>
        <c:auto val="1"/>
        <c:lblAlgn val="ctr"/>
        <c:lblOffset val="100"/>
      </c:catAx>
      <c:valAx>
        <c:axId val="76719232"/>
        <c:scaling>
          <c:orientation val="minMax"/>
          <c:max val="100"/>
        </c:scaling>
        <c:axPos val="l"/>
        <c:majorGridlines/>
        <c:numFmt formatCode="#,##0.0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76696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163245987693831"/>
          <c:y val="0.37845125023015957"/>
          <c:w val="0.20017081881158216"/>
          <c:h val="0.31818370805536988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b="1" dirty="0" smtClean="0"/>
              <a:t>Динамика и прогноз показателя младенческой смертности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b="1" dirty="0" smtClean="0"/>
              <a:t>по РК и ЕС до 2050 года</a:t>
            </a:r>
            <a:endParaRPr lang="ru-RU" sz="1800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pPr>
            <a:endParaRPr lang="ru-RU" sz="2000" dirty="0">
              <a:solidFill>
                <a:srgbClr val="C00000"/>
              </a:solidFill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6.9674067380921703E-2"/>
          <c:y val="0.12219382954489179"/>
          <c:w val="0.76912698092881682"/>
          <c:h val="0.81360207332574064"/>
        </c:manualLayout>
      </c:layout>
      <c:lineChart>
        <c:grouping val="standard"/>
        <c:ser>
          <c:idx val="1"/>
          <c:order val="0"/>
          <c:tx>
            <c:strRef>
              <c:f>МладенческаяСмертность!$B$1</c:f>
              <c:strCache>
                <c:ptCount val="1"/>
                <c:pt idx="0">
                  <c:v>Данные Казахстан</c:v>
                </c:pt>
              </c:strCache>
            </c:strRef>
          </c:tx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400" dirty="0" smtClean="0"/>
                      <a:t>13,4</a:t>
                    </a:r>
                    <a:endParaRPr lang="en-US" sz="1400" dirty="0"/>
                  </a:p>
                </c:rich>
              </c:tx>
              <c:spPr/>
              <c:showVal val="1"/>
            </c:dLbl>
            <c:dLbl>
              <c:idx val="5"/>
              <c:layout>
                <c:manualLayout>
                  <c:x val="1.3661202185792361E-3"/>
                  <c:y val="-6.2894732498060433E-3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400" dirty="0" smtClean="0"/>
                      <a:t>11,3</a:t>
                    </a:r>
                    <a:endParaRPr lang="en-US" sz="1400" dirty="0"/>
                  </a:p>
                </c:rich>
              </c:tx>
              <c:spPr/>
              <c:showVal val="1"/>
            </c:dLbl>
            <c:dLbl>
              <c:idx val="20"/>
              <c:layout>
                <c:manualLayout>
                  <c:x val="-6.8295248425310554E-3"/>
                  <c:y val="-1.0466989258726201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21"/>
              <c:layout>
                <c:manualLayout>
                  <c:x val="-5.4636198740248918E-3"/>
                  <c:y val="-1.2560387110471406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Val val="1"/>
            </c:dLbl>
            <c:delete val="1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</c:dLbls>
          <c:cat>
            <c:numRef>
              <c:f>МладенческаяСмертность!$A$2:$A$61</c:f>
              <c:numCache>
                <c:formatCode>#,##0</c:formatCode>
                <c:ptCount val="43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19</c:v>
                </c:pt>
                <c:pt idx="12">
                  <c:v>20</c:v>
                </c:pt>
                <c:pt idx="13">
                  <c:v>21</c:v>
                </c:pt>
                <c:pt idx="14">
                  <c:v>22</c:v>
                </c:pt>
                <c:pt idx="15">
                  <c:v>23</c:v>
                </c:pt>
                <c:pt idx="16">
                  <c:v>24</c:v>
                </c:pt>
                <c:pt idx="17">
                  <c:v>25</c:v>
                </c:pt>
                <c:pt idx="18">
                  <c:v>26</c:v>
                </c:pt>
                <c:pt idx="19">
                  <c:v>27</c:v>
                </c:pt>
                <c:pt idx="20">
                  <c:v>28</c:v>
                </c:pt>
                <c:pt idx="21">
                  <c:v>29</c:v>
                </c:pt>
                <c:pt idx="22">
                  <c:v>30</c:v>
                </c:pt>
                <c:pt idx="23">
                  <c:v>31</c:v>
                </c:pt>
                <c:pt idx="24">
                  <c:v>32</c:v>
                </c:pt>
                <c:pt idx="25">
                  <c:v>33</c:v>
                </c:pt>
                <c:pt idx="26">
                  <c:v>34</c:v>
                </c:pt>
                <c:pt idx="27">
                  <c:v>35</c:v>
                </c:pt>
                <c:pt idx="28">
                  <c:v>36</c:v>
                </c:pt>
                <c:pt idx="29">
                  <c:v>37</c:v>
                </c:pt>
                <c:pt idx="30">
                  <c:v>38</c:v>
                </c:pt>
                <c:pt idx="31">
                  <c:v>39</c:v>
                </c:pt>
                <c:pt idx="32">
                  <c:v>40</c:v>
                </c:pt>
                <c:pt idx="33">
                  <c:v>41</c:v>
                </c:pt>
                <c:pt idx="34">
                  <c:v>42</c:v>
                </c:pt>
                <c:pt idx="35">
                  <c:v>43</c:v>
                </c:pt>
                <c:pt idx="36">
                  <c:v>44</c:v>
                </c:pt>
                <c:pt idx="37">
                  <c:v>45</c:v>
                </c:pt>
                <c:pt idx="38">
                  <c:v>46</c:v>
                </c:pt>
                <c:pt idx="39">
                  <c:v>47</c:v>
                </c:pt>
                <c:pt idx="40">
                  <c:v>48</c:v>
                </c:pt>
                <c:pt idx="41">
                  <c:v>49</c:v>
                </c:pt>
                <c:pt idx="42">
                  <c:v>50</c:v>
                </c:pt>
              </c:numCache>
            </c:numRef>
          </c:cat>
          <c:val>
            <c:numRef>
              <c:f>МладенческаяСмертность!$B$2:$B$61</c:f>
              <c:numCache>
                <c:formatCode>#,##0.0</c:formatCode>
                <c:ptCount val="43"/>
                <c:pt idx="0">
                  <c:v>20.8</c:v>
                </c:pt>
                <c:pt idx="1">
                  <c:v>18.2</c:v>
                </c:pt>
                <c:pt idx="2">
                  <c:v>16.5</c:v>
                </c:pt>
                <c:pt idx="3">
                  <c:v>14.8</c:v>
                </c:pt>
                <c:pt idx="4">
                  <c:v>13.5</c:v>
                </c:pt>
                <c:pt idx="5">
                  <c:v>11.2</c:v>
                </c:pt>
              </c:numCache>
            </c:numRef>
          </c:val>
        </c:ser>
        <c:ser>
          <c:idx val="2"/>
          <c:order val="1"/>
          <c:tx>
            <c:strRef>
              <c:f>МладенческаяСмертность!$C$1</c:f>
              <c:strCache>
                <c:ptCount val="1"/>
                <c:pt idx="0">
                  <c:v>Прогноз Казахстан</c:v>
                </c:pt>
              </c:strCache>
            </c:strRef>
          </c:tx>
          <c:spPr>
            <a:ln w="19050"/>
          </c:spPr>
          <c:marker>
            <c:symbol val="triangle"/>
            <c:size val="3"/>
          </c:marker>
          <c:dLbls>
            <c:dLbl>
              <c:idx val="6"/>
              <c:layout/>
              <c:numFmt formatCode="#,##0.0" sourceLinked="0"/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99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7"/>
              <c:layout/>
              <c:numFmt formatCode="#,##0.0" sourceLinked="0"/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99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8"/>
              <c:layout/>
              <c:numFmt formatCode="#,##0.0" sourceLinked="0"/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99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9"/>
              <c:layout/>
              <c:numFmt formatCode="#,##0.0" sourceLinked="0"/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99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22"/>
              <c:layout>
                <c:manualLayout>
                  <c:x val="-3.1415814275642849E-2"/>
                  <c:y val="1.2560387110471406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99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23"/>
              <c:layout>
                <c:manualLayout>
                  <c:x val="-2.0488574527593242E-2"/>
                  <c:y val="1.4653784962216639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99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24"/>
              <c:layout>
                <c:manualLayout>
                  <c:x val="-1.5024954653568373E-2"/>
                  <c:y val="2.3027211534721072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1400"/>
                      <a:t>12,3</a:t>
                    </a:r>
                  </a:p>
                </c:rich>
              </c:tx>
              <c:numFmt formatCode="#,##0.0" sourceLinked="0"/>
              <c:spPr/>
              <c:dLblPos val="r"/>
            </c:dLbl>
            <c:dLbl>
              <c:idx val="29"/>
              <c:layout>
                <c:manualLayout>
                  <c:x val="-5.4636198740248918E-3"/>
                  <c:y val="-1.2560387110471406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99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39"/>
              <c:layout>
                <c:manualLayout>
                  <c:x val="-5.4636198740248918E-3"/>
                  <c:y val="-1.6747182813961883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99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Val val="1"/>
            </c:dLbl>
            <c:delete val="1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</c:dLbls>
          <c:cat>
            <c:numRef>
              <c:f>МладенческаяСмертность!$A$2:$A$61</c:f>
              <c:numCache>
                <c:formatCode>#,##0</c:formatCode>
                <c:ptCount val="43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19</c:v>
                </c:pt>
                <c:pt idx="12">
                  <c:v>20</c:v>
                </c:pt>
                <c:pt idx="13">
                  <c:v>21</c:v>
                </c:pt>
                <c:pt idx="14">
                  <c:v>22</c:v>
                </c:pt>
                <c:pt idx="15">
                  <c:v>23</c:v>
                </c:pt>
                <c:pt idx="16">
                  <c:v>24</c:v>
                </c:pt>
                <c:pt idx="17">
                  <c:v>25</c:v>
                </c:pt>
                <c:pt idx="18">
                  <c:v>26</c:v>
                </c:pt>
                <c:pt idx="19">
                  <c:v>27</c:v>
                </c:pt>
                <c:pt idx="20">
                  <c:v>28</c:v>
                </c:pt>
                <c:pt idx="21">
                  <c:v>29</c:v>
                </c:pt>
                <c:pt idx="22">
                  <c:v>30</c:v>
                </c:pt>
                <c:pt idx="23">
                  <c:v>31</c:v>
                </c:pt>
                <c:pt idx="24">
                  <c:v>32</c:v>
                </c:pt>
                <c:pt idx="25">
                  <c:v>33</c:v>
                </c:pt>
                <c:pt idx="26">
                  <c:v>34</c:v>
                </c:pt>
                <c:pt idx="27">
                  <c:v>35</c:v>
                </c:pt>
                <c:pt idx="28">
                  <c:v>36</c:v>
                </c:pt>
                <c:pt idx="29">
                  <c:v>37</c:v>
                </c:pt>
                <c:pt idx="30">
                  <c:v>38</c:v>
                </c:pt>
                <c:pt idx="31">
                  <c:v>39</c:v>
                </c:pt>
                <c:pt idx="32">
                  <c:v>40</c:v>
                </c:pt>
                <c:pt idx="33">
                  <c:v>41</c:v>
                </c:pt>
                <c:pt idx="34">
                  <c:v>42</c:v>
                </c:pt>
                <c:pt idx="35">
                  <c:v>43</c:v>
                </c:pt>
                <c:pt idx="36">
                  <c:v>44</c:v>
                </c:pt>
                <c:pt idx="37">
                  <c:v>45</c:v>
                </c:pt>
                <c:pt idx="38">
                  <c:v>46</c:v>
                </c:pt>
                <c:pt idx="39">
                  <c:v>47</c:v>
                </c:pt>
                <c:pt idx="40">
                  <c:v>48</c:v>
                </c:pt>
                <c:pt idx="41">
                  <c:v>49</c:v>
                </c:pt>
                <c:pt idx="42">
                  <c:v>50</c:v>
                </c:pt>
              </c:numCache>
            </c:numRef>
          </c:cat>
          <c:val>
            <c:numRef>
              <c:f>МладенческаяСмертность!$C$2:$C$61</c:f>
              <c:numCache>
                <c:formatCode>#,##0.00000</c:formatCode>
                <c:ptCount val="43"/>
                <c:pt idx="0">
                  <c:v>20.39048</c:v>
                </c:pt>
                <c:pt idx="1">
                  <c:v>18.567620000000002</c:v>
                </c:pt>
                <c:pt idx="2">
                  <c:v>16.744759999999989</c:v>
                </c:pt>
                <c:pt idx="3">
                  <c:v>14.921900000000001</c:v>
                </c:pt>
                <c:pt idx="4">
                  <c:v>13.09905</c:v>
                </c:pt>
                <c:pt idx="5">
                  <c:v>11.27619</c:v>
                </c:pt>
                <c:pt idx="6">
                  <c:v>9.4533300000000047</c:v>
                </c:pt>
                <c:pt idx="7">
                  <c:v>7.6304799999999995</c:v>
                </c:pt>
                <c:pt idx="8">
                  <c:v>5.80762</c:v>
                </c:pt>
                <c:pt idx="9">
                  <c:v>3.9847600000000001</c:v>
                </c:pt>
              </c:numCache>
            </c:numRef>
          </c:val>
        </c:ser>
        <c:ser>
          <c:idx val="5"/>
          <c:order val="2"/>
          <c:tx>
            <c:strRef>
              <c:f>МладенческаяСмертность!$F$1</c:f>
              <c:strCache>
                <c:ptCount val="1"/>
                <c:pt idx="0">
                  <c:v>Данные ЕС</c:v>
                </c:pt>
              </c:strCache>
            </c:strRef>
          </c:tx>
          <c:cat>
            <c:numRef>
              <c:f>МладенческаяСмертность!$A$2:$A$61</c:f>
              <c:numCache>
                <c:formatCode>#,##0</c:formatCode>
                <c:ptCount val="43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19</c:v>
                </c:pt>
                <c:pt idx="12">
                  <c:v>20</c:v>
                </c:pt>
                <c:pt idx="13">
                  <c:v>21</c:v>
                </c:pt>
                <c:pt idx="14">
                  <c:v>22</c:v>
                </c:pt>
                <c:pt idx="15">
                  <c:v>23</c:v>
                </c:pt>
                <c:pt idx="16">
                  <c:v>24</c:v>
                </c:pt>
                <c:pt idx="17">
                  <c:v>25</c:v>
                </c:pt>
                <c:pt idx="18">
                  <c:v>26</c:v>
                </c:pt>
                <c:pt idx="19">
                  <c:v>27</c:v>
                </c:pt>
                <c:pt idx="20">
                  <c:v>28</c:v>
                </c:pt>
                <c:pt idx="21">
                  <c:v>29</c:v>
                </c:pt>
                <c:pt idx="22">
                  <c:v>30</c:v>
                </c:pt>
                <c:pt idx="23">
                  <c:v>31</c:v>
                </c:pt>
                <c:pt idx="24">
                  <c:v>32</c:v>
                </c:pt>
                <c:pt idx="25">
                  <c:v>33</c:v>
                </c:pt>
                <c:pt idx="26">
                  <c:v>34</c:v>
                </c:pt>
                <c:pt idx="27">
                  <c:v>35</c:v>
                </c:pt>
                <c:pt idx="28">
                  <c:v>36</c:v>
                </c:pt>
                <c:pt idx="29">
                  <c:v>37</c:v>
                </c:pt>
                <c:pt idx="30">
                  <c:v>38</c:v>
                </c:pt>
                <c:pt idx="31">
                  <c:v>39</c:v>
                </c:pt>
                <c:pt idx="32">
                  <c:v>40</c:v>
                </c:pt>
                <c:pt idx="33">
                  <c:v>41</c:v>
                </c:pt>
                <c:pt idx="34">
                  <c:v>42</c:v>
                </c:pt>
                <c:pt idx="35">
                  <c:v>43</c:v>
                </c:pt>
                <c:pt idx="36">
                  <c:v>44</c:v>
                </c:pt>
                <c:pt idx="37">
                  <c:v>45</c:v>
                </c:pt>
                <c:pt idx="38">
                  <c:v>46</c:v>
                </c:pt>
                <c:pt idx="39">
                  <c:v>47</c:v>
                </c:pt>
                <c:pt idx="40">
                  <c:v>48</c:v>
                </c:pt>
                <c:pt idx="41">
                  <c:v>49</c:v>
                </c:pt>
                <c:pt idx="42">
                  <c:v>50</c:v>
                </c:pt>
              </c:numCache>
            </c:numRef>
          </c:cat>
          <c:val>
            <c:numRef>
              <c:f>МладенческаяСмертность!$F$2:$F$61</c:f>
              <c:numCache>
                <c:formatCode>#,##0.00</c:formatCode>
                <c:ptCount val="43"/>
                <c:pt idx="0">
                  <c:v>4.2699999999999996</c:v>
                </c:pt>
                <c:pt idx="1">
                  <c:v>4.22</c:v>
                </c:pt>
                <c:pt idx="2">
                  <c:v>4.04</c:v>
                </c:pt>
                <c:pt idx="3">
                  <c:v>4</c:v>
                </c:pt>
              </c:numCache>
            </c:numRef>
          </c:val>
        </c:ser>
        <c:ser>
          <c:idx val="6"/>
          <c:order val="3"/>
          <c:tx>
            <c:strRef>
              <c:f>МладенческаяСмертность!$G$1</c:f>
              <c:strCache>
                <c:ptCount val="1"/>
                <c:pt idx="0">
                  <c:v>Прогноз ЕС</c:v>
                </c:pt>
              </c:strCache>
            </c:strRef>
          </c:tx>
          <c:spPr>
            <a:ln w="19050"/>
          </c:spPr>
          <c:dLbls>
            <c:dLbl>
              <c:idx val="3"/>
              <c:layout>
                <c:manualLayout>
                  <c:x val="-8.1967213114754103E-3"/>
                  <c:y val="2.5157232704402552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FF66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8"/>
              <c:layout>
                <c:manualLayout>
                  <c:x val="-2.4590163934426229E-2"/>
                  <c:y val="1.8867924528301886E-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66CC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9"/>
              <c:layout>
                <c:manualLayout>
                  <c:x val="-1.5027322404371579E-2"/>
                  <c:y val="2.7253668763102794E-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99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11"/>
              <c:layout>
                <c:manualLayout>
                  <c:x val="-4.0983606557377103E-3"/>
                  <c:y val="1.4675052410901458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666699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22"/>
              <c:layout>
                <c:manualLayout>
                  <c:x val="-1.6393442622950821E-2"/>
                  <c:y val="2.0964360587002202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666699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42"/>
              <c:layout>
                <c:manualLayout>
                  <c:x val="-1.0018099206311144E-16"/>
                  <c:y val="1.048218029350118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666699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Val val="1"/>
            </c:dLbl>
            <c:delete val="1"/>
          </c:dLbls>
          <c:cat>
            <c:numRef>
              <c:f>МладенческаяСмертность!$A$2:$A$61</c:f>
              <c:numCache>
                <c:formatCode>#,##0</c:formatCode>
                <c:ptCount val="43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19</c:v>
                </c:pt>
                <c:pt idx="12">
                  <c:v>20</c:v>
                </c:pt>
                <c:pt idx="13">
                  <c:v>21</c:v>
                </c:pt>
                <c:pt idx="14">
                  <c:v>22</c:v>
                </c:pt>
                <c:pt idx="15">
                  <c:v>23</c:v>
                </c:pt>
                <c:pt idx="16">
                  <c:v>24</c:v>
                </c:pt>
                <c:pt idx="17">
                  <c:v>25</c:v>
                </c:pt>
                <c:pt idx="18">
                  <c:v>26</c:v>
                </c:pt>
                <c:pt idx="19">
                  <c:v>27</c:v>
                </c:pt>
                <c:pt idx="20">
                  <c:v>28</c:v>
                </c:pt>
                <c:pt idx="21">
                  <c:v>29</c:v>
                </c:pt>
                <c:pt idx="22">
                  <c:v>30</c:v>
                </c:pt>
                <c:pt idx="23">
                  <c:v>31</c:v>
                </c:pt>
                <c:pt idx="24">
                  <c:v>32</c:v>
                </c:pt>
                <c:pt idx="25">
                  <c:v>33</c:v>
                </c:pt>
                <c:pt idx="26">
                  <c:v>34</c:v>
                </c:pt>
                <c:pt idx="27">
                  <c:v>35</c:v>
                </c:pt>
                <c:pt idx="28">
                  <c:v>36</c:v>
                </c:pt>
                <c:pt idx="29">
                  <c:v>37</c:v>
                </c:pt>
                <c:pt idx="30">
                  <c:v>38</c:v>
                </c:pt>
                <c:pt idx="31">
                  <c:v>39</c:v>
                </c:pt>
                <c:pt idx="32">
                  <c:v>40</c:v>
                </c:pt>
                <c:pt idx="33">
                  <c:v>41</c:v>
                </c:pt>
                <c:pt idx="34">
                  <c:v>42</c:v>
                </c:pt>
                <c:pt idx="35">
                  <c:v>43</c:v>
                </c:pt>
                <c:pt idx="36">
                  <c:v>44</c:v>
                </c:pt>
                <c:pt idx="37">
                  <c:v>45</c:v>
                </c:pt>
                <c:pt idx="38">
                  <c:v>46</c:v>
                </c:pt>
                <c:pt idx="39">
                  <c:v>47</c:v>
                </c:pt>
                <c:pt idx="40">
                  <c:v>48</c:v>
                </c:pt>
                <c:pt idx="41">
                  <c:v>49</c:v>
                </c:pt>
                <c:pt idx="42">
                  <c:v>50</c:v>
                </c:pt>
              </c:numCache>
            </c:numRef>
          </c:cat>
          <c:val>
            <c:numRef>
              <c:f>МладенческаяСмертность!$G$2:$G$61</c:f>
              <c:numCache>
                <c:formatCode>General</c:formatCode>
                <c:ptCount val="43"/>
                <c:pt idx="0">
                  <c:v>4.2820400000000003</c:v>
                </c:pt>
                <c:pt idx="1">
                  <c:v>4.1806799999999997</c:v>
                </c:pt>
                <c:pt idx="2">
                  <c:v>4.0817199999999998</c:v>
                </c:pt>
                <c:pt idx="3">
                  <c:v>3.9851100000000002</c:v>
                </c:pt>
                <c:pt idx="4">
                  <c:v>3.8907799999999977</c:v>
                </c:pt>
                <c:pt idx="5">
                  <c:v>3.7986800000000001</c:v>
                </c:pt>
                <c:pt idx="6">
                  <c:v>3.7087699999999999</c:v>
                </c:pt>
                <c:pt idx="7">
                  <c:v>3.6209799999999999</c:v>
                </c:pt>
                <c:pt idx="8">
                  <c:v>3.535269999999981</c:v>
                </c:pt>
                <c:pt idx="9">
                  <c:v>3.4515899999999977</c:v>
                </c:pt>
                <c:pt idx="10">
                  <c:v>3.3698899999999967</c:v>
                </c:pt>
                <c:pt idx="11">
                  <c:v>3.29013000000002</c:v>
                </c:pt>
                <c:pt idx="12">
                  <c:v>3.2122499999999783</c:v>
                </c:pt>
                <c:pt idx="13">
                  <c:v>3.1362099999999833</c:v>
                </c:pt>
                <c:pt idx="14">
                  <c:v>3.0619800000000001</c:v>
                </c:pt>
                <c:pt idx="15">
                  <c:v>2.9895</c:v>
                </c:pt>
                <c:pt idx="16">
                  <c:v>2.9187399999999997</c:v>
                </c:pt>
                <c:pt idx="17">
                  <c:v>2.8496499999999774</c:v>
                </c:pt>
                <c:pt idx="18">
                  <c:v>2.7822</c:v>
                </c:pt>
                <c:pt idx="19">
                  <c:v>2.7163399999999998</c:v>
                </c:pt>
                <c:pt idx="20">
                  <c:v>2.6520499999999774</c:v>
                </c:pt>
                <c:pt idx="21">
                  <c:v>2.58927</c:v>
                </c:pt>
                <c:pt idx="22">
                  <c:v>2.5279799999999999</c:v>
                </c:pt>
                <c:pt idx="23">
                  <c:v>2.4681500000000001</c:v>
                </c:pt>
                <c:pt idx="24">
                  <c:v>2.4097200000000001</c:v>
                </c:pt>
                <c:pt idx="25">
                  <c:v>2.3526899999999755</c:v>
                </c:pt>
                <c:pt idx="26">
                  <c:v>2.2970000000000002</c:v>
                </c:pt>
                <c:pt idx="27">
                  <c:v>2.2426300000000001</c:v>
                </c:pt>
                <c:pt idx="28">
                  <c:v>2.18954</c:v>
                </c:pt>
                <c:pt idx="29">
                  <c:v>2.1377199999999998</c:v>
                </c:pt>
                <c:pt idx="30">
                  <c:v>2.0871200000000201</c:v>
                </c:pt>
                <c:pt idx="31">
                  <c:v>2.0377100000000001</c:v>
                </c:pt>
                <c:pt idx="32">
                  <c:v>1.9894799999999999</c:v>
                </c:pt>
                <c:pt idx="33">
                  <c:v>1.9423900000000001</c:v>
                </c:pt>
                <c:pt idx="34">
                  <c:v>1.8964099999999999</c:v>
                </c:pt>
                <c:pt idx="35">
                  <c:v>1.8515199999999998</c:v>
                </c:pt>
                <c:pt idx="36">
                  <c:v>1.8076999999999908</c:v>
                </c:pt>
                <c:pt idx="37">
                  <c:v>1.76491</c:v>
                </c:pt>
                <c:pt idx="38">
                  <c:v>1.7231299999999892</c:v>
                </c:pt>
                <c:pt idx="39">
                  <c:v>1.6823500000000084</c:v>
                </c:pt>
                <c:pt idx="40">
                  <c:v>1.64252</c:v>
                </c:pt>
                <c:pt idx="41">
                  <c:v>1.60364</c:v>
                </c:pt>
                <c:pt idx="42">
                  <c:v>1.5656899999999998</c:v>
                </c:pt>
              </c:numCache>
            </c:numRef>
          </c:val>
        </c:ser>
        <c:ser>
          <c:idx val="0"/>
          <c:order val="4"/>
          <c:tx>
            <c:strRef>
              <c:f>МладенческаяСмертность!$D$1</c:f>
              <c:strCache>
                <c:ptCount val="1"/>
                <c:pt idx="0">
                  <c:v>Нижняя граница</c:v>
                </c:pt>
              </c:strCache>
            </c:strRef>
          </c:tx>
          <c:spPr>
            <a:ln w="15875">
              <a:prstDash val="dash"/>
            </a:ln>
          </c:spPr>
          <c:marker>
            <c:symbol val="none"/>
          </c:marker>
          <c:val>
            <c:numRef>
              <c:f>МладенческаяСмертность!$D$2:$D$61</c:f>
              <c:numCache>
                <c:formatCode>#,##0.00000</c:formatCode>
                <c:ptCount val="43"/>
                <c:pt idx="0">
                  <c:v>19.12632</c:v>
                </c:pt>
                <c:pt idx="1">
                  <c:v>17.402129999999783</c:v>
                </c:pt>
                <c:pt idx="2">
                  <c:v>15.631880000000001</c:v>
                </c:pt>
                <c:pt idx="3">
                  <c:v>13.80902</c:v>
                </c:pt>
                <c:pt idx="4">
                  <c:v>11.93356</c:v>
                </c:pt>
                <c:pt idx="5">
                  <c:v>10.012040000000002</c:v>
                </c:pt>
                <c:pt idx="6">
                  <c:v>8.0541700000000009</c:v>
                </c:pt>
                <c:pt idx="7">
                  <c:v>6.0693599999999996</c:v>
                </c:pt>
                <c:pt idx="8">
                  <c:v>4.0650999999999975</c:v>
                </c:pt>
              </c:numCache>
            </c:numRef>
          </c:val>
        </c:ser>
        <c:ser>
          <c:idx val="3"/>
          <c:order val="5"/>
          <c:tx>
            <c:strRef>
              <c:f>МладенческаяСмертность!$E$1</c:f>
              <c:strCache>
                <c:ptCount val="1"/>
                <c:pt idx="0">
                  <c:v>Верхняя граница</c:v>
                </c:pt>
              </c:strCache>
            </c:strRef>
          </c:tx>
          <c:spPr>
            <a:ln w="15875">
              <a:prstDash val="dash"/>
            </a:ln>
          </c:spPr>
          <c:marker>
            <c:symbol val="x"/>
            <c:size val="2"/>
            <c:spPr>
              <a:ln>
                <a:noFill/>
              </a:ln>
            </c:spPr>
          </c:marker>
          <c:val>
            <c:numRef>
              <c:f>МладенческаяСмертность!$E$2:$E$61</c:f>
              <c:numCache>
                <c:formatCode>#,##0.00000</c:formatCode>
                <c:ptCount val="43"/>
                <c:pt idx="0">
                  <c:v>21.654630000000001</c:v>
                </c:pt>
                <c:pt idx="1">
                  <c:v>19.73311</c:v>
                </c:pt>
                <c:pt idx="2">
                  <c:v>17.857650000000035</c:v>
                </c:pt>
                <c:pt idx="3">
                  <c:v>16.034790000000001</c:v>
                </c:pt>
                <c:pt idx="4">
                  <c:v>14.26454</c:v>
                </c:pt>
                <c:pt idx="5">
                  <c:v>12.54034</c:v>
                </c:pt>
                <c:pt idx="6">
                  <c:v>10.852500000000095</c:v>
                </c:pt>
                <c:pt idx="7">
                  <c:v>9.1915900000000015</c:v>
                </c:pt>
                <c:pt idx="8">
                  <c:v>7.5501299999999985</c:v>
                </c:pt>
                <c:pt idx="9">
                  <c:v>5.9226700000000001</c:v>
                </c:pt>
                <c:pt idx="10">
                  <c:v>4.3053799999999995</c:v>
                </c:pt>
                <c:pt idx="11">
                  <c:v>2.6955999999999998</c:v>
                </c:pt>
              </c:numCache>
            </c:numRef>
          </c:val>
        </c:ser>
        <c:ser>
          <c:idx val="4"/>
          <c:order val="6"/>
          <c:tx>
            <c:v>Страт План</c:v>
          </c:tx>
          <c:spPr>
            <a:ln w="19050">
              <a:prstDash val="dash"/>
            </a:ln>
          </c:spPr>
          <c:marker>
            <c:symbol val="star"/>
            <c:size val="3"/>
          </c:marker>
          <c:val>
            <c:numRef>
              <c:f>МладенческаяСмертность!$J$2:$J$29</c:f>
              <c:numCache>
                <c:formatCode>General</c:formatCode>
                <c:ptCount val="11"/>
              </c:numCache>
            </c:numRef>
          </c:val>
        </c:ser>
        <c:marker val="1"/>
        <c:axId val="79196544"/>
        <c:axId val="79198080"/>
      </c:lineChart>
      <c:catAx>
        <c:axId val="79196544"/>
        <c:scaling>
          <c:orientation val="minMax"/>
        </c:scaling>
        <c:axPos val="b"/>
        <c:numFmt formatCode="#,##0" sourceLinked="1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9198080"/>
        <c:crosses val="autoZero"/>
        <c:auto val="1"/>
        <c:lblAlgn val="ctr"/>
        <c:lblOffset val="100"/>
      </c:catAx>
      <c:valAx>
        <c:axId val="79198080"/>
        <c:scaling>
          <c:orientation val="minMax"/>
          <c:max val="25"/>
          <c:min val="0"/>
        </c:scaling>
        <c:axPos val="l"/>
        <c:majorGridlines/>
        <c:numFmt formatCode="#,##0.0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9196544"/>
        <c:crosses val="autoZero"/>
        <c:crossBetween val="between"/>
      </c:valAx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79196721311475415"/>
          <c:y val="0.39426319351590627"/>
          <c:w val="0.17797814207650356"/>
          <c:h val="0.31828703015896598"/>
        </c:manualLayout>
      </c:layout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 smtClean="0"/>
              <a:t>Динамика и прогноз показателя смертность от БСК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 smtClean="0"/>
              <a:t>по РК и ЕС до 2050 года</a:t>
            </a:r>
            <a:endParaRPr lang="ru-RU" sz="1800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 sz="2000" b="1" i="0" baseline="0" dirty="0" smtClean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8.6046792769123026E-2"/>
          <c:y val="0.10538296349319971"/>
          <c:w val="0.76912698092881682"/>
          <c:h val="0.81996379762874472"/>
        </c:manualLayout>
      </c:layout>
      <c:lineChart>
        <c:grouping val="standard"/>
        <c:ser>
          <c:idx val="1"/>
          <c:order val="0"/>
          <c:tx>
            <c:strRef>
              <c:f>СмертностьБСК!$B$1</c:f>
              <c:strCache>
                <c:ptCount val="1"/>
                <c:pt idx="0">
                  <c:v>Данные Казахстан</c:v>
                </c:pt>
              </c:strCache>
            </c:strRef>
          </c:tx>
          <c:dLbls>
            <c:dLbl>
              <c:idx val="3"/>
              <c:layout>
                <c:manualLayout>
                  <c:x val="0"/>
                  <c:y val="-3.1347962382445201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9"/>
              <c:layout>
                <c:manualLayout>
                  <c:x val="-2.7294438758103229E-3"/>
                  <c:y val="-2.7168234064785787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2"/>
              <c:layout>
                <c:manualLayout>
                  <c:x val="-6.8236096895257729E-3"/>
                  <c:y val="-2.925809822361548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13"/>
              <c:layout>
                <c:manualLayout>
                  <c:x val="-1.364721937905152E-2"/>
                  <c:y val="-2.7168398621018792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C00000"/>
                        </a:solidFill>
                      </a:defRPr>
                    </a:pPr>
                    <a:r>
                      <a:rPr lang="en-US" sz="1400" dirty="0" smtClean="0"/>
                      <a:t>213,5</a:t>
                    </a:r>
                    <a:endParaRPr lang="en-US" sz="1400" dirty="0"/>
                  </a:p>
                </c:rich>
              </c:tx>
              <c:spPr/>
              <c:dLblPos val="r"/>
              <c:showVal val="1"/>
            </c:dLbl>
            <c:dLbl>
              <c:idx val="21"/>
              <c:layout>
                <c:manualLayout>
                  <c:x val="-5.1859433640395802E-2"/>
                  <c:y val="-4.2127435492364399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dLblPos val="r"/>
              <c:showVal val="1"/>
            </c:dLbl>
            <c:delete val="1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</c:dLbls>
          <c:cat>
            <c:numRef>
              <c:f>СмертностьБСК!$A$2:$A$52</c:f>
              <c:numCache>
                <c:formatCode>#,##0</c:formatCode>
                <c:ptCount val="51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СмертностьБСК!$B$3:$B$52</c:f>
              <c:numCache>
                <c:formatCode>#,##0.0</c:formatCode>
                <c:ptCount val="50"/>
                <c:pt idx="0">
                  <c:v>502</c:v>
                </c:pt>
                <c:pt idx="1">
                  <c:v>494.6</c:v>
                </c:pt>
                <c:pt idx="2">
                  <c:v>511.1</c:v>
                </c:pt>
                <c:pt idx="3">
                  <c:v>539</c:v>
                </c:pt>
                <c:pt idx="4">
                  <c:v>517.70000000000005</c:v>
                </c:pt>
                <c:pt idx="5">
                  <c:v>535.5</c:v>
                </c:pt>
                <c:pt idx="6">
                  <c:v>533.5</c:v>
                </c:pt>
                <c:pt idx="7">
                  <c:v>528.29999999999995</c:v>
                </c:pt>
                <c:pt idx="8">
                  <c:v>489.7</c:v>
                </c:pt>
                <c:pt idx="9">
                  <c:v>416.4</c:v>
                </c:pt>
                <c:pt idx="10">
                  <c:v>404</c:v>
                </c:pt>
                <c:pt idx="11">
                  <c:v>309.60000000000002</c:v>
                </c:pt>
                <c:pt idx="12">
                  <c:v>256.8</c:v>
                </c:pt>
                <c:pt idx="13">
                  <c:v>217.8</c:v>
                </c:pt>
              </c:numCache>
            </c:numRef>
          </c:val>
        </c:ser>
        <c:ser>
          <c:idx val="2"/>
          <c:order val="1"/>
          <c:tx>
            <c:strRef>
              <c:f>СмертностьБСК!$C$1</c:f>
              <c:strCache>
                <c:ptCount val="1"/>
                <c:pt idx="0">
                  <c:v>Прогноз Казахстан</c:v>
                </c:pt>
              </c:strCache>
            </c:strRef>
          </c:tx>
          <c:spPr>
            <a:ln w="19050"/>
          </c:spPr>
          <c:marker>
            <c:symbol val="triangle"/>
            <c:size val="3"/>
          </c:marker>
          <c:dLbls>
            <c:dLbl>
              <c:idx val="50"/>
              <c:spPr/>
              <c:txPr>
                <a:bodyPr/>
                <a:lstStyle/>
                <a:p>
                  <a:pPr>
                    <a:defRPr b="1">
                      <a:solidFill>
                        <a:srgbClr val="00B050"/>
                      </a:solidFill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numRef>
              <c:f>СмертностьБСК!$A$2:$A$52</c:f>
              <c:numCache>
                <c:formatCode>#,##0</c:formatCode>
                <c:ptCount val="51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СмертностьБСК!$C$2:$C$52</c:f>
              <c:numCache>
                <c:formatCode>#,##0.00000</c:formatCode>
                <c:ptCount val="51"/>
                <c:pt idx="1">
                  <c:v>624.47239999999999</c:v>
                </c:pt>
                <c:pt idx="2">
                  <c:v>589.83830999999998</c:v>
                </c:pt>
                <c:pt idx="3">
                  <c:v>557.12508000000003</c:v>
                </c:pt>
                <c:pt idx="4">
                  <c:v>526.22617000000002</c:v>
                </c:pt>
                <c:pt idx="5">
                  <c:v>497.04095999999993</c:v>
                </c:pt>
                <c:pt idx="6">
                  <c:v>469.4744</c:v>
                </c:pt>
                <c:pt idx="7">
                  <c:v>443.4367099999991</c:v>
                </c:pt>
                <c:pt idx="8">
                  <c:v>418.84310999999963</c:v>
                </c:pt>
                <c:pt idx="9">
                  <c:v>395.61350999999962</c:v>
                </c:pt>
                <c:pt idx="10">
                  <c:v>373.67225000000002</c:v>
                </c:pt>
                <c:pt idx="11">
                  <c:v>352.94788000000045</c:v>
                </c:pt>
                <c:pt idx="12">
                  <c:v>333.37292000000002</c:v>
                </c:pt>
                <c:pt idx="13">
                  <c:v>314.8836</c:v>
                </c:pt>
                <c:pt idx="14">
                  <c:v>297.41972999999962</c:v>
                </c:pt>
                <c:pt idx="15">
                  <c:v>280.92442999999969</c:v>
                </c:pt>
                <c:pt idx="16">
                  <c:v>265.34399000000002</c:v>
                </c:pt>
                <c:pt idx="17">
                  <c:v>250.62765000000002</c:v>
                </c:pt>
                <c:pt idx="18">
                  <c:v>236.72750000000002</c:v>
                </c:pt>
                <c:pt idx="19">
                  <c:v>223.59827000000001</c:v>
                </c:pt>
                <c:pt idx="20">
                  <c:v>211.19721000000001</c:v>
                </c:pt>
                <c:pt idx="21">
                  <c:v>199.48393000000004</c:v>
                </c:pt>
                <c:pt idx="22">
                  <c:v>188.42028000000019</c:v>
                </c:pt>
                <c:pt idx="23">
                  <c:v>177.97024000000019</c:v>
                </c:pt>
                <c:pt idx="24">
                  <c:v>168.09976999999998</c:v>
                </c:pt>
                <c:pt idx="25">
                  <c:v>158.77672999999999</c:v>
                </c:pt>
                <c:pt idx="26">
                  <c:v>149.97075999999998</c:v>
                </c:pt>
                <c:pt idx="27">
                  <c:v>141.65317999999999</c:v>
                </c:pt>
                <c:pt idx="28">
                  <c:v>133.79689999999999</c:v>
                </c:pt>
                <c:pt idx="29">
                  <c:v>126.3763399999999</c:v>
                </c:pt>
                <c:pt idx="30">
                  <c:v>119.36734</c:v>
                </c:pt>
                <c:pt idx="31">
                  <c:v>112.74707000000002</c:v>
                </c:pt>
                <c:pt idx="32">
                  <c:v>106.4939600000001</c:v>
                </c:pt>
                <c:pt idx="33">
                  <c:v>100.5876600000001</c:v>
                </c:pt>
                <c:pt idx="34">
                  <c:v>95.008939999999981</c:v>
                </c:pt>
              </c:numCache>
            </c:numRef>
          </c:val>
        </c:ser>
        <c:ser>
          <c:idx val="5"/>
          <c:order val="2"/>
          <c:tx>
            <c:strRef>
              <c:f>СмертностьБСК!$F$1</c:f>
              <c:strCache>
                <c:ptCount val="1"/>
                <c:pt idx="0">
                  <c:v>Данные ЕС</c:v>
                </c:pt>
              </c:strCache>
            </c:strRef>
          </c:tx>
          <c:cat>
            <c:numRef>
              <c:f>СмертностьБСК!$A$2:$A$52</c:f>
              <c:numCache>
                <c:formatCode>#,##0</c:formatCode>
                <c:ptCount val="51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СмертностьБСК!$F$3:$F$52</c:f>
              <c:numCache>
                <c:formatCode>#,##0.00</c:formatCode>
                <c:ptCount val="50"/>
                <c:pt idx="0">
                  <c:v>310.38</c:v>
                </c:pt>
                <c:pt idx="1">
                  <c:v>301.87</c:v>
                </c:pt>
                <c:pt idx="2">
                  <c:v>297.91999999999962</c:v>
                </c:pt>
                <c:pt idx="3">
                  <c:v>295.33</c:v>
                </c:pt>
                <c:pt idx="4">
                  <c:v>274.98999999999955</c:v>
                </c:pt>
                <c:pt idx="5">
                  <c:v>266.91999999999962</c:v>
                </c:pt>
                <c:pt idx="6">
                  <c:v>252.26999999999998</c:v>
                </c:pt>
                <c:pt idx="7">
                  <c:v>243.52</c:v>
                </c:pt>
                <c:pt idx="8">
                  <c:v>234.4</c:v>
                </c:pt>
                <c:pt idx="9">
                  <c:v>226.44</c:v>
                </c:pt>
                <c:pt idx="10">
                  <c:v>219.42000000000004</c:v>
                </c:pt>
                <c:pt idx="11">
                  <c:v>212.85000000000019</c:v>
                </c:pt>
              </c:numCache>
            </c:numRef>
          </c:val>
        </c:ser>
        <c:ser>
          <c:idx val="6"/>
          <c:order val="3"/>
          <c:tx>
            <c:strRef>
              <c:f>СмертностьБСК!$G$1</c:f>
              <c:strCache>
                <c:ptCount val="1"/>
                <c:pt idx="0">
                  <c:v>Прогноз ЕС</c:v>
                </c:pt>
              </c:strCache>
            </c:strRef>
          </c:tx>
          <c:spPr>
            <a:ln w="19050"/>
          </c:spPr>
          <c:dLbls>
            <c:dLbl>
              <c:idx val="11"/>
              <c:layout>
                <c:manualLayout>
                  <c:x val="-3.5482770385534011E-2"/>
                  <c:y val="3.5527690700104496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6">
                            <a:lumMod val="50000"/>
                          </a:schemeClr>
                        </a:solidFill>
                      </a:defRPr>
                    </a:pPr>
                    <a:r>
                      <a:rPr lang="en-US" sz="1400" b="1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211,7</a:t>
                    </a:r>
                    <a:endParaRPr lang="en-US" sz="1400">
                      <a:solidFill>
                        <a:schemeClr val="accent6">
                          <a:lumMod val="50000"/>
                        </a:schemeClr>
                      </a:solidFill>
                    </a:endParaRPr>
                  </a:p>
                </c:rich>
              </c:tx>
              <c:numFmt formatCode="#,##0.0" sourceLinked="0"/>
              <c:spPr/>
              <c:dLblPos val="r"/>
            </c:dLbl>
            <c:dLbl>
              <c:idx val="33"/>
              <c:layout>
                <c:manualLayout>
                  <c:x val="-4.0941658137154365E-3"/>
                  <c:y val="-3.1347962382445256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B050"/>
                      </a:solidFill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50"/>
              <c:layout>
                <c:manualLayout>
                  <c:x val="-2.7294438758102041E-3"/>
                  <c:y val="-6.2695924764890314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B050"/>
                      </a:solidFill>
                    </a:defRPr>
                  </a:pPr>
                  <a:endParaRPr lang="ru-RU"/>
                </a:p>
              </c:txPr>
              <c:dLblPos val="r"/>
              <c:showVal val="1"/>
            </c:dLbl>
            <c:delete val="1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</c:dLbls>
          <c:cat>
            <c:numRef>
              <c:f>СмертностьБСК!$A$2:$A$52</c:f>
              <c:numCache>
                <c:formatCode>#,##0</c:formatCode>
                <c:ptCount val="51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СмертностьБСК!$G$2:$G$52</c:f>
              <c:numCache>
                <c:formatCode>General</c:formatCode>
                <c:ptCount val="51"/>
                <c:pt idx="1">
                  <c:v>317.35415999999969</c:v>
                </c:pt>
                <c:pt idx="2">
                  <c:v>305.89595000000003</c:v>
                </c:pt>
                <c:pt idx="3">
                  <c:v>294.85145</c:v>
                </c:pt>
                <c:pt idx="4">
                  <c:v>284.20570999999956</c:v>
                </c:pt>
                <c:pt idx="5">
                  <c:v>273.94434999999999</c:v>
                </c:pt>
                <c:pt idx="6">
                  <c:v>264.05347</c:v>
                </c:pt>
                <c:pt idx="7">
                  <c:v>254.51970999999998</c:v>
                </c:pt>
                <c:pt idx="8">
                  <c:v>245.33017000000001</c:v>
                </c:pt>
                <c:pt idx="9">
                  <c:v>236.4724200000002</c:v>
                </c:pt>
                <c:pt idx="10">
                  <c:v>227.93448000000001</c:v>
                </c:pt>
                <c:pt idx="11">
                  <c:v>219.70480999999998</c:v>
                </c:pt>
                <c:pt idx="12">
                  <c:v>211.77227999999999</c:v>
                </c:pt>
                <c:pt idx="13">
                  <c:v>204.12615</c:v>
                </c:pt>
                <c:pt idx="14">
                  <c:v>196.75609</c:v>
                </c:pt>
                <c:pt idx="15">
                  <c:v>189.6521300000002</c:v>
                </c:pt>
                <c:pt idx="16">
                  <c:v>182.80465999999998</c:v>
                </c:pt>
                <c:pt idx="17">
                  <c:v>176.20442</c:v>
                </c:pt>
                <c:pt idx="18">
                  <c:v>169.84248000000019</c:v>
                </c:pt>
                <c:pt idx="19" formatCode="0.0">
                  <c:v>163.71024999999997</c:v>
                </c:pt>
                <c:pt idx="20" formatCode="0.0">
                  <c:v>157.79942</c:v>
                </c:pt>
                <c:pt idx="21" formatCode="0.0">
                  <c:v>152.10201000000001</c:v>
                </c:pt>
                <c:pt idx="22" formatCode="0.0">
                  <c:v>146.6103</c:v>
                </c:pt>
                <c:pt idx="23" formatCode="0.0">
                  <c:v>141.31686999999999</c:v>
                </c:pt>
                <c:pt idx="24" formatCode="0.0">
                  <c:v>136.21456999999972</c:v>
                </c:pt>
                <c:pt idx="25" formatCode="0.0">
                  <c:v>131.29648</c:v>
                </c:pt>
                <c:pt idx="26" formatCode="0.0">
                  <c:v>126.55596999999999</c:v>
                </c:pt>
                <c:pt idx="27" formatCode="0.0">
                  <c:v>121.9866100000001</c:v>
                </c:pt>
                <c:pt idx="28" formatCode="0.0">
                  <c:v>117.58223</c:v>
                </c:pt>
                <c:pt idx="29" formatCode="0.0">
                  <c:v>113.33687999999998</c:v>
                </c:pt>
                <c:pt idx="30" formatCode="0.0">
                  <c:v>109.2448000000001</c:v>
                </c:pt>
                <c:pt idx="31" formatCode="0.0">
                  <c:v>105.30046999999999</c:v>
                </c:pt>
                <c:pt idx="32" formatCode="0.0">
                  <c:v>101.4985600000001</c:v>
                </c:pt>
                <c:pt idx="33" formatCode="0.0">
                  <c:v>97.833910000000003</c:v>
                </c:pt>
                <c:pt idx="34" formatCode="0.0">
                  <c:v>94.301570000000012</c:v>
                </c:pt>
                <c:pt idx="35" formatCode="0.0">
                  <c:v>90.896779999999978</c:v>
                </c:pt>
                <c:pt idx="36" formatCode="0.0">
                  <c:v>87.614909999999995</c:v>
                </c:pt>
                <c:pt idx="37" formatCode="0.0">
                  <c:v>84.451539999999994</c:v>
                </c:pt>
                <c:pt idx="38" formatCode="0.0">
                  <c:v>81.40237999999998</c:v>
                </c:pt>
                <c:pt idx="39" formatCode="0.0">
                  <c:v>78.463310000000007</c:v>
                </c:pt>
                <c:pt idx="40" formatCode="0.0">
                  <c:v>75.630359999999982</c:v>
                </c:pt>
                <c:pt idx="41" formatCode="0.0">
                  <c:v>72.899690000000007</c:v>
                </c:pt>
                <c:pt idx="42" formatCode="0.0">
                  <c:v>70.267620000000136</c:v>
                </c:pt>
                <c:pt idx="43" formatCode="0.0">
                  <c:v>67.730580000000003</c:v>
                </c:pt>
                <c:pt idx="44" formatCode="0.0">
                  <c:v>65.285139999999998</c:v>
                </c:pt>
                <c:pt idx="45" formatCode="0.0">
                  <c:v>62.927990000000001</c:v>
                </c:pt>
                <c:pt idx="46" formatCode="0.0">
                  <c:v>60.655950000000011</c:v>
                </c:pt>
                <c:pt idx="47" formatCode="0.0">
                  <c:v>58.465940000000003</c:v>
                </c:pt>
                <c:pt idx="48" formatCode="0.0">
                  <c:v>56.354999999999997</c:v>
                </c:pt>
                <c:pt idx="49" formatCode="0.0">
                  <c:v>54.320280000000004</c:v>
                </c:pt>
                <c:pt idx="50" formatCode="0.0">
                  <c:v>52.359019999999994</c:v>
                </c:pt>
              </c:numCache>
            </c:numRef>
          </c:val>
        </c:ser>
        <c:ser>
          <c:idx val="0"/>
          <c:order val="4"/>
          <c:tx>
            <c:strRef>
              <c:f>СмертностьБСК!$D$1</c:f>
              <c:strCache>
                <c:ptCount val="1"/>
                <c:pt idx="0">
                  <c:v>Нижняя граница</c:v>
                </c:pt>
              </c:strCache>
            </c:strRef>
          </c:tx>
          <c:spPr>
            <a:ln w="15875">
              <a:prstDash val="dash"/>
            </a:ln>
          </c:spPr>
          <c:marker>
            <c:symbol val="none"/>
          </c:marker>
          <c:val>
            <c:numRef>
              <c:f>СмертностьБСК!$D$2:$D$52</c:f>
              <c:numCache>
                <c:formatCode>#,##0.00000</c:formatCode>
                <c:ptCount val="51"/>
                <c:pt idx="1">
                  <c:v>396.82760999999999</c:v>
                </c:pt>
                <c:pt idx="2">
                  <c:v>378.43988000000002</c:v>
                </c:pt>
                <c:pt idx="3">
                  <c:v>360.38474000000002</c:v>
                </c:pt>
                <c:pt idx="4">
                  <c:v>342.66886000000039</c:v>
                </c:pt>
                <c:pt idx="5">
                  <c:v>325.30482000000046</c:v>
                </c:pt>
                <c:pt idx="6">
                  <c:v>308.31097</c:v>
                </c:pt>
                <c:pt idx="7">
                  <c:v>291.71086000000008</c:v>
                </c:pt>
                <c:pt idx="8">
                  <c:v>275.53217999999924</c:v>
                </c:pt>
                <c:pt idx="9">
                  <c:v>259.80540000000002</c:v>
                </c:pt>
                <c:pt idx="10">
                  <c:v>244.56210000000004</c:v>
                </c:pt>
                <c:pt idx="11">
                  <c:v>229.83321000000001</c:v>
                </c:pt>
                <c:pt idx="12">
                  <c:v>215.64729</c:v>
                </c:pt>
                <c:pt idx="13">
                  <c:v>202.02911</c:v>
                </c:pt>
                <c:pt idx="14">
                  <c:v>188.99853000000004</c:v>
                </c:pt>
                <c:pt idx="15">
                  <c:v>176.56971999999999</c:v>
                </c:pt>
                <c:pt idx="16">
                  <c:v>164.75092000000001</c:v>
                </c:pt>
                <c:pt idx="17">
                  <c:v>153.54446999999999</c:v>
                </c:pt>
                <c:pt idx="18">
                  <c:v>142.94713000000004</c:v>
                </c:pt>
                <c:pt idx="19">
                  <c:v>132.95064000000019</c:v>
                </c:pt>
                <c:pt idx="20">
                  <c:v>123.54237000000001</c:v>
                </c:pt>
                <c:pt idx="21">
                  <c:v>114.70608</c:v>
                </c:pt>
                <c:pt idx="22">
                  <c:v>106.42263</c:v>
                </c:pt>
                <c:pt idx="23">
                  <c:v>98.670629999999989</c:v>
                </c:pt>
                <c:pt idx="24">
                  <c:v>91.427130000000005</c:v>
                </c:pt>
                <c:pt idx="25">
                  <c:v>84.668120000000002</c:v>
                </c:pt>
                <c:pt idx="26">
                  <c:v>78.369050000000001</c:v>
                </c:pt>
                <c:pt idx="27">
                  <c:v>72.505169999999993</c:v>
                </c:pt>
                <c:pt idx="28">
                  <c:v>67.051910000000007</c:v>
                </c:pt>
                <c:pt idx="29">
                  <c:v>61.985100000000003</c:v>
                </c:pt>
                <c:pt idx="30">
                  <c:v>57.281190000000002</c:v>
                </c:pt>
                <c:pt idx="31">
                  <c:v>52.917399999999994</c:v>
                </c:pt>
                <c:pt idx="32">
                  <c:v>48.871819999999992</c:v>
                </c:pt>
                <c:pt idx="33">
                  <c:v>45.123490000000011</c:v>
                </c:pt>
                <c:pt idx="34">
                  <c:v>41.652450000000002</c:v>
                </c:pt>
                <c:pt idx="35">
                  <c:v>38.439770000000003</c:v>
                </c:pt>
                <c:pt idx="36">
                  <c:v>35.467560000000006</c:v>
                </c:pt>
                <c:pt idx="37">
                  <c:v>32.718920000000011</c:v>
                </c:pt>
                <c:pt idx="38">
                  <c:v>30.177990000000037</c:v>
                </c:pt>
                <c:pt idx="39">
                  <c:v>27.829860000000025</c:v>
                </c:pt>
                <c:pt idx="40">
                  <c:v>25.66058</c:v>
                </c:pt>
                <c:pt idx="41">
                  <c:v>23.657080000000029</c:v>
                </c:pt>
                <c:pt idx="42">
                  <c:v>21.807189999999999</c:v>
                </c:pt>
                <c:pt idx="43">
                  <c:v>20.099529999999969</c:v>
                </c:pt>
                <c:pt idx="44">
                  <c:v>18.523519999999969</c:v>
                </c:pt>
                <c:pt idx="45">
                  <c:v>17.069299999999966</c:v>
                </c:pt>
                <c:pt idx="46">
                  <c:v>15.727709999999998</c:v>
                </c:pt>
                <c:pt idx="47">
                  <c:v>14.49025</c:v>
                </c:pt>
                <c:pt idx="48">
                  <c:v>13.34901</c:v>
                </c:pt>
                <c:pt idx="49">
                  <c:v>12.296660000000001</c:v>
                </c:pt>
                <c:pt idx="50">
                  <c:v>11.326430000000014</c:v>
                </c:pt>
              </c:numCache>
            </c:numRef>
          </c:val>
        </c:ser>
        <c:ser>
          <c:idx val="3"/>
          <c:order val="5"/>
          <c:tx>
            <c:strRef>
              <c:f>СмертностьБСК!$E$1</c:f>
              <c:strCache>
                <c:ptCount val="1"/>
                <c:pt idx="0">
                  <c:v>Верхняя граница</c:v>
                </c:pt>
              </c:strCache>
            </c:strRef>
          </c:tx>
          <c:spPr>
            <a:ln w="12700">
              <a:prstDash val="dash"/>
            </a:ln>
          </c:spPr>
          <c:marker>
            <c:symbol val="x"/>
            <c:size val="2"/>
            <c:spPr>
              <a:ln>
                <a:noFill/>
              </a:ln>
            </c:spPr>
          </c:marker>
          <c:dLbls>
            <c:dLbl>
              <c:idx val="50"/>
              <c:layout/>
              <c:showVal val="1"/>
            </c:dLbl>
            <c:delete val="1"/>
            <c:numFmt formatCode="#,##0.0" sourceLinked="0"/>
            <c:txPr>
              <a:bodyPr/>
              <a:lstStyle/>
              <a:p>
                <a:pPr>
                  <a:defRPr sz="1100" b="1">
                    <a:solidFill>
                      <a:srgbClr val="7030A0"/>
                    </a:solidFill>
                  </a:defRPr>
                </a:pPr>
                <a:endParaRPr lang="ru-RU"/>
              </a:p>
            </c:txPr>
          </c:dLbls>
          <c:val>
            <c:numRef>
              <c:f>СмертностьБСК!$E$2:$E$52</c:f>
              <c:numCache>
                <c:formatCode>#,##0.00000</c:formatCode>
                <c:ptCount val="51"/>
                <c:pt idx="1">
                  <c:v>982.70826</c:v>
                </c:pt>
                <c:pt idx="2">
                  <c:v>919.32498999999996</c:v>
                </c:pt>
                <c:pt idx="3">
                  <c:v>861.26941999999997</c:v>
                </c:pt>
                <c:pt idx="4">
                  <c:v>808.10958000000005</c:v>
                </c:pt>
                <c:pt idx="5">
                  <c:v>759.44068999999922</c:v>
                </c:pt>
                <c:pt idx="6">
                  <c:v>714.88279999999997</c:v>
                </c:pt>
                <c:pt idx="7">
                  <c:v>674.07884000000092</c:v>
                </c:pt>
                <c:pt idx="8">
                  <c:v>636.69352000000003</c:v>
                </c:pt>
                <c:pt idx="9">
                  <c:v>602.41259999999909</c:v>
                </c:pt>
                <c:pt idx="10">
                  <c:v>570.94270999999947</c:v>
                </c:pt>
                <c:pt idx="11">
                  <c:v>542.01135999999997</c:v>
                </c:pt>
                <c:pt idx="12">
                  <c:v>515.36702999999841</c:v>
                </c:pt>
                <c:pt idx="13">
                  <c:v>490.77919000000003</c:v>
                </c:pt>
                <c:pt idx="14">
                  <c:v>468.03802999999948</c:v>
                </c:pt>
                <c:pt idx="15">
                  <c:v>446.95398</c:v>
                </c:pt>
                <c:pt idx="16">
                  <c:v>427.35682000000008</c:v>
                </c:pt>
                <c:pt idx="17">
                  <c:v>409.09462000000002</c:v>
                </c:pt>
                <c:pt idx="18">
                  <c:v>392.03242</c:v>
                </c:pt>
                <c:pt idx="19">
                  <c:v>376.05077</c:v>
                </c:pt>
                <c:pt idx="20">
                  <c:v>361.04426000000046</c:v>
                </c:pt>
                <c:pt idx="21">
                  <c:v>346.92002999999949</c:v>
                </c:pt>
                <c:pt idx="22">
                  <c:v>333.59636999999924</c:v>
                </c:pt>
                <c:pt idx="23">
                  <c:v>321.00135999999924</c:v>
                </c:pt>
                <c:pt idx="24">
                  <c:v>309.07164</c:v>
                </c:pt>
                <c:pt idx="25">
                  <c:v>297.75137999999936</c:v>
                </c:pt>
                <c:pt idx="26">
                  <c:v>286.99121999999915</c:v>
                </c:pt>
                <c:pt idx="27">
                  <c:v>276.74748000000039</c:v>
                </c:pt>
                <c:pt idx="28">
                  <c:v>266.98137999999915</c:v>
                </c:pt>
                <c:pt idx="29">
                  <c:v>257.65838000000002</c:v>
                </c:pt>
                <c:pt idx="30">
                  <c:v>248.74764999999999</c:v>
                </c:pt>
                <c:pt idx="31">
                  <c:v>240.22156999999999</c:v>
                </c:pt>
                <c:pt idx="32">
                  <c:v>232.05529000000001</c:v>
                </c:pt>
                <c:pt idx="33">
                  <c:v>224.22643000000019</c:v>
                </c:pt>
                <c:pt idx="34">
                  <c:v>216.71469999999979</c:v>
                </c:pt>
                <c:pt idx="35">
                  <c:v>209.5017</c:v>
                </c:pt>
                <c:pt idx="36">
                  <c:v>202.57065999999998</c:v>
                </c:pt>
                <c:pt idx="37">
                  <c:v>195.90626</c:v>
                </c:pt>
                <c:pt idx="38">
                  <c:v>189.49443000000019</c:v>
                </c:pt>
                <c:pt idx="39">
                  <c:v>183.3222600000002</c:v>
                </c:pt>
                <c:pt idx="40">
                  <c:v>177.37781000000001</c:v>
                </c:pt>
                <c:pt idx="41">
                  <c:v>171.65006</c:v>
                </c:pt>
                <c:pt idx="42">
                  <c:v>166.12879000000001</c:v>
                </c:pt>
                <c:pt idx="43">
                  <c:v>160.80447000000001</c:v>
                </c:pt>
                <c:pt idx="44">
                  <c:v>155.6682400000002</c:v>
                </c:pt>
                <c:pt idx="45">
                  <c:v>150.71181999999999</c:v>
                </c:pt>
                <c:pt idx="46">
                  <c:v>145.92744000000036</c:v>
                </c:pt>
                <c:pt idx="47">
                  <c:v>141.30783000000019</c:v>
                </c:pt>
                <c:pt idx="48">
                  <c:v>136.84614000000019</c:v>
                </c:pt>
                <c:pt idx="49">
                  <c:v>132.53591</c:v>
                </c:pt>
                <c:pt idx="50">
                  <c:v>128.37108000000001</c:v>
                </c:pt>
              </c:numCache>
            </c:numRef>
          </c:val>
        </c:ser>
        <c:ser>
          <c:idx val="4"/>
          <c:order val="6"/>
          <c:tx>
            <c:v>Цель</c:v>
          </c:tx>
          <c:spPr>
            <a:ln w="19050"/>
          </c:spPr>
          <c:marker>
            <c:symbol val="star"/>
            <c:size val="2"/>
          </c:marker>
          <c:dLbls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layout>
                <c:manualLayout>
                  <c:x val="-4.0941658137154365E-3"/>
                  <c:y val="-6.2695924764890314E-3"/>
                </c:manualLayout>
              </c:layout>
              <c:dLblPos val="r"/>
              <c:showVal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layout>
                <c:manualLayout>
                  <c:x val="-1.7741385192766981E-2"/>
                  <c:y val="-2.7168398621018792E-2"/>
                </c:manualLayout>
              </c:layout>
              <c:dLblPos val="r"/>
              <c:showVal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-2.3200272944387586E-2"/>
                  <c:y val="1.0449156237915515E-2"/>
                </c:manualLayout>
              </c:layout>
              <c:dLblPos val="r"/>
              <c:showVal val="1"/>
            </c:dLbl>
            <c:dLbl>
              <c:idx val="24"/>
              <c:layout>
                <c:manualLayout>
                  <c:x val="-1.6376770713282269E-2"/>
                  <c:y val="2.5078369905956112E-2"/>
                </c:manualLayout>
              </c:layout>
              <c:dLblPos val="r"/>
              <c:showVal val="1"/>
            </c:dLbl>
            <c:numFmt formatCode="#,##0.0" sourceLinked="0"/>
            <c:txPr>
              <a:bodyPr/>
              <a:lstStyle/>
              <a:p>
                <a:pPr>
                  <a:defRPr sz="1400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val>
            <c:numRef>
              <c:f>СмертностьБСК!$J$3:$J$26</c:f>
              <c:numCache>
                <c:formatCode>General</c:formatCode>
                <c:ptCount val="24"/>
                <c:pt idx="13" formatCode="#,##0.0">
                  <c:v>217.8</c:v>
                </c:pt>
                <c:pt idx="14" formatCode="#,##0.0">
                  <c:v>208.78333333333347</c:v>
                </c:pt>
                <c:pt idx="15" formatCode="#,##0.0">
                  <c:v>199.76666666666645</c:v>
                </c:pt>
                <c:pt idx="16" formatCode="#,##0.0">
                  <c:v>190.74999999999977</c:v>
                </c:pt>
                <c:pt idx="17" formatCode="#,##0.0">
                  <c:v>181.73333333333329</c:v>
                </c:pt>
                <c:pt idx="18" formatCode="#,##0.0">
                  <c:v>172.71666666666633</c:v>
                </c:pt>
                <c:pt idx="19" formatCode="#,##0.0">
                  <c:v>163.69999999999999</c:v>
                </c:pt>
              </c:numCache>
            </c:numRef>
          </c:val>
        </c:ser>
        <c:marker val="1"/>
        <c:axId val="80606336"/>
        <c:axId val="80607872"/>
      </c:lineChart>
      <c:catAx>
        <c:axId val="806063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80607872"/>
        <c:crosses val="autoZero"/>
        <c:auto val="1"/>
        <c:lblAlgn val="ctr"/>
        <c:lblOffset val="100"/>
      </c:catAx>
      <c:valAx>
        <c:axId val="80607872"/>
        <c:scaling>
          <c:orientation val="minMax"/>
          <c:max val="600"/>
          <c:min val="0"/>
        </c:scaling>
        <c:axPos val="l"/>
        <c:majorGridlines/>
        <c:numFmt formatCode="#,##0.0" sourceLinked="1"/>
        <c:tickLblPos val="nextTo"/>
        <c:crossAx val="80606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466388349358384"/>
          <c:y val="0.30814487530751755"/>
          <c:w val="0.22533611650641941"/>
          <c:h val="0.39219081940776296"/>
        </c:manualLayout>
      </c:layout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</c:chart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/>
              <a:t>Прогноз показателя смертности от онкологических заболеваний </a:t>
            </a:r>
            <a:endParaRPr lang="ru-RU" sz="2000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/>
              <a:t>по РК и ЕС до 2050 года </a:t>
            </a:r>
            <a:endParaRPr lang="ru-RU" sz="2000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 sz="2000" b="1" i="0" baseline="0" dirty="0" smtClean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297469988382645"/>
          <c:y val="1.4675052410901458E-2"/>
        </c:manualLayout>
      </c:layout>
    </c:title>
    <c:plotArea>
      <c:layout>
        <c:manualLayout>
          <c:layoutTarget val="inner"/>
          <c:xMode val="edge"/>
          <c:yMode val="edge"/>
          <c:x val="6.9674067380921703E-2"/>
          <c:y val="0.11171164925139079"/>
          <c:w val="0.76912698092881682"/>
          <c:h val="0.82408425361924165"/>
        </c:manualLayout>
      </c:layout>
      <c:lineChart>
        <c:grouping val="standard"/>
        <c:ser>
          <c:idx val="1"/>
          <c:order val="0"/>
          <c:tx>
            <c:strRef>
              <c:f>'[онко 64 Смертность Враки.xlsx]МладенческаяСмертность'!$B$1</c:f>
              <c:strCache>
                <c:ptCount val="1"/>
                <c:pt idx="0">
                  <c:v>Данные Казахстан</c:v>
                </c:pt>
              </c:strCache>
            </c:strRef>
          </c:tx>
          <c:dLbls>
            <c:dLbl>
              <c:idx val="8"/>
              <c:layout>
                <c:manualLayout>
                  <c:x val="4.0983606557377103E-3"/>
                  <c:y val="-1.4675052410901486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21"/>
              <c:layout>
                <c:manualLayout>
                  <c:x val="-6.8297405447269909E-3"/>
                  <c:y val="-3.142838277290811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22"/>
              <c:layout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C00000"/>
                        </a:solidFill>
                      </a:defRPr>
                    </a:pPr>
                    <a:r>
                      <a:rPr lang="en-US" sz="1400" dirty="0" smtClean="0"/>
                      <a:t>100,3</a:t>
                    </a:r>
                    <a:endParaRPr lang="en-US" sz="1400" dirty="0"/>
                  </a:p>
                </c:rich>
              </c:tx>
              <c:spPr/>
              <c:showVal val="1"/>
            </c:dLbl>
            <c:delete val="1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</c:dLbls>
          <c:cat>
            <c:numRef>
              <c:f>'[онко 64 Смертность Враки.xlsx]МладенческаяСмертность'!$A$2:$A$61</c:f>
              <c:numCache>
                <c:formatCode>#,##0</c:formatCode>
                <c:ptCount val="60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5</c:v>
                </c:pt>
                <c:pt idx="15">
                  <c:v>6</c:v>
                </c:pt>
                <c:pt idx="16">
                  <c:v>7</c:v>
                </c:pt>
                <c:pt idx="17">
                  <c:v>8</c:v>
                </c:pt>
                <c:pt idx="18">
                  <c:v>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  <c:pt idx="28">
                  <c:v>19</c:v>
                </c:pt>
                <c:pt idx="29">
                  <c:v>20</c:v>
                </c:pt>
                <c:pt idx="30">
                  <c:v>21</c:v>
                </c:pt>
                <c:pt idx="31">
                  <c:v>22</c:v>
                </c:pt>
                <c:pt idx="32">
                  <c:v>23</c:v>
                </c:pt>
                <c:pt idx="33">
                  <c:v>24</c:v>
                </c:pt>
                <c:pt idx="34">
                  <c:v>25</c:v>
                </c:pt>
                <c:pt idx="35">
                  <c:v>26</c:v>
                </c:pt>
                <c:pt idx="36">
                  <c:v>27</c:v>
                </c:pt>
                <c:pt idx="37">
                  <c:v>28</c:v>
                </c:pt>
                <c:pt idx="38">
                  <c:v>29</c:v>
                </c:pt>
                <c:pt idx="39">
                  <c:v>30</c:v>
                </c:pt>
                <c:pt idx="40">
                  <c:v>31</c:v>
                </c:pt>
                <c:pt idx="41">
                  <c:v>32</c:v>
                </c:pt>
                <c:pt idx="42">
                  <c:v>33</c:v>
                </c:pt>
                <c:pt idx="43">
                  <c:v>34</c:v>
                </c:pt>
                <c:pt idx="44">
                  <c:v>35</c:v>
                </c:pt>
                <c:pt idx="45">
                  <c:v>36</c:v>
                </c:pt>
                <c:pt idx="46">
                  <c:v>37</c:v>
                </c:pt>
                <c:pt idx="47">
                  <c:v>38</c:v>
                </c:pt>
                <c:pt idx="48">
                  <c:v>39</c:v>
                </c:pt>
                <c:pt idx="49">
                  <c:v>40</c:v>
                </c:pt>
                <c:pt idx="50">
                  <c:v>41</c:v>
                </c:pt>
                <c:pt idx="51">
                  <c:v>42</c:v>
                </c:pt>
                <c:pt idx="52">
                  <c:v>43</c:v>
                </c:pt>
                <c:pt idx="53">
                  <c:v>44</c:v>
                </c:pt>
                <c:pt idx="54">
                  <c:v>45</c:v>
                </c:pt>
                <c:pt idx="55">
                  <c:v>46</c:v>
                </c:pt>
                <c:pt idx="56">
                  <c:v>47</c:v>
                </c:pt>
                <c:pt idx="57">
                  <c:v>48</c:v>
                </c:pt>
                <c:pt idx="58">
                  <c:v>49</c:v>
                </c:pt>
                <c:pt idx="59">
                  <c:v>50</c:v>
                </c:pt>
              </c:numCache>
            </c:numRef>
          </c:cat>
          <c:val>
            <c:numRef>
              <c:f>'[онко 64 Смертность Враки.xlsx]МладенческаяСмертность'!$B$2:$B$61</c:f>
              <c:numCache>
                <c:formatCode>#,##0.0</c:formatCode>
                <c:ptCount val="60"/>
                <c:pt idx="0">
                  <c:v>136.30000000000001</c:v>
                </c:pt>
                <c:pt idx="1">
                  <c:v>131.6</c:v>
                </c:pt>
                <c:pt idx="2">
                  <c:v>130.6</c:v>
                </c:pt>
                <c:pt idx="3">
                  <c:v>130.5</c:v>
                </c:pt>
                <c:pt idx="4">
                  <c:v>135.69999999999999</c:v>
                </c:pt>
                <c:pt idx="5">
                  <c:v>129.4</c:v>
                </c:pt>
                <c:pt idx="6">
                  <c:v>128</c:v>
                </c:pt>
                <c:pt idx="7">
                  <c:v>130.80000000000001</c:v>
                </c:pt>
                <c:pt idx="8">
                  <c:v>136.5</c:v>
                </c:pt>
                <c:pt idx="9">
                  <c:v>133</c:v>
                </c:pt>
                <c:pt idx="10">
                  <c:v>134.4</c:v>
                </c:pt>
                <c:pt idx="11">
                  <c:v>130.4</c:v>
                </c:pt>
                <c:pt idx="12">
                  <c:v>124.4</c:v>
                </c:pt>
                <c:pt idx="13">
                  <c:v>120.5</c:v>
                </c:pt>
                <c:pt idx="14">
                  <c:v>114.3</c:v>
                </c:pt>
                <c:pt idx="15">
                  <c:v>115</c:v>
                </c:pt>
                <c:pt idx="16">
                  <c:v>111.8</c:v>
                </c:pt>
                <c:pt idx="17">
                  <c:v>114.9</c:v>
                </c:pt>
                <c:pt idx="18">
                  <c:v>111.8</c:v>
                </c:pt>
                <c:pt idx="19">
                  <c:v>108.9</c:v>
                </c:pt>
                <c:pt idx="20">
                  <c:v>102.4</c:v>
                </c:pt>
                <c:pt idx="21">
                  <c:v>104</c:v>
                </c:pt>
                <c:pt idx="22">
                  <c:v>100.8</c:v>
                </c:pt>
              </c:numCache>
            </c:numRef>
          </c:val>
        </c:ser>
        <c:ser>
          <c:idx val="2"/>
          <c:order val="1"/>
          <c:tx>
            <c:strRef>
              <c:f>'[онко 64 Смертность Враки.xlsx]МладенческаяСмертность'!$C$1</c:f>
              <c:strCache>
                <c:ptCount val="1"/>
                <c:pt idx="0">
                  <c:v>Прогноз Казахстан</c:v>
                </c:pt>
              </c:strCache>
            </c:strRef>
          </c:tx>
          <c:spPr>
            <a:ln w="19050"/>
          </c:spPr>
          <c:marker>
            <c:symbol val="triangle"/>
            <c:size val="3"/>
          </c:marker>
          <c:dLbls>
            <c:dLbl>
              <c:idx val="59"/>
              <c:layout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3">
                            <a:lumMod val="75000"/>
                          </a:schemeClr>
                        </a:solidFill>
                      </a:defRPr>
                    </a:pPr>
                    <a:r>
                      <a:rPr lang="en-US" sz="14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6</a:t>
                    </a:r>
                    <a:r>
                      <a:rPr lang="kk-KZ" sz="14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6</a:t>
                    </a:r>
                    <a:r>
                      <a:rPr lang="en-US" sz="14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,</a:t>
                    </a:r>
                    <a:r>
                      <a:rPr lang="kk-KZ" sz="14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5</a:t>
                    </a:r>
                    <a:endParaRPr lang="en-US" sz="1400" b="1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c:rich>
              </c:tx>
              <c:numFmt formatCode="#,##0.0" sourceLinked="0"/>
              <c:spPr/>
              <c:showVal val="1"/>
            </c:dLbl>
            <c:delete val="1"/>
            <c:numFmt formatCode="#,##0.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</c:dLbls>
          <c:cat>
            <c:numRef>
              <c:f>'[онко 64 Смертность Враки.xlsx]МладенческаяСмертность'!$A$2:$A$61</c:f>
              <c:numCache>
                <c:formatCode>#,##0</c:formatCode>
                <c:ptCount val="60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5</c:v>
                </c:pt>
                <c:pt idx="15">
                  <c:v>6</c:v>
                </c:pt>
                <c:pt idx="16">
                  <c:v>7</c:v>
                </c:pt>
                <c:pt idx="17">
                  <c:v>8</c:v>
                </c:pt>
                <c:pt idx="18">
                  <c:v>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  <c:pt idx="28">
                  <c:v>19</c:v>
                </c:pt>
                <c:pt idx="29">
                  <c:v>20</c:v>
                </c:pt>
                <c:pt idx="30">
                  <c:v>21</c:v>
                </c:pt>
                <c:pt idx="31">
                  <c:v>22</c:v>
                </c:pt>
                <c:pt idx="32">
                  <c:v>23</c:v>
                </c:pt>
                <c:pt idx="33">
                  <c:v>24</c:v>
                </c:pt>
                <c:pt idx="34">
                  <c:v>25</c:v>
                </c:pt>
                <c:pt idx="35">
                  <c:v>26</c:v>
                </c:pt>
                <c:pt idx="36">
                  <c:v>27</c:v>
                </c:pt>
                <c:pt idx="37">
                  <c:v>28</c:v>
                </c:pt>
                <c:pt idx="38">
                  <c:v>29</c:v>
                </c:pt>
                <c:pt idx="39">
                  <c:v>30</c:v>
                </c:pt>
                <c:pt idx="40">
                  <c:v>31</c:v>
                </c:pt>
                <c:pt idx="41">
                  <c:v>32</c:v>
                </c:pt>
                <c:pt idx="42">
                  <c:v>33</c:v>
                </c:pt>
                <c:pt idx="43">
                  <c:v>34</c:v>
                </c:pt>
                <c:pt idx="44">
                  <c:v>35</c:v>
                </c:pt>
                <c:pt idx="45">
                  <c:v>36</c:v>
                </c:pt>
                <c:pt idx="46">
                  <c:v>37</c:v>
                </c:pt>
                <c:pt idx="47">
                  <c:v>38</c:v>
                </c:pt>
                <c:pt idx="48">
                  <c:v>39</c:v>
                </c:pt>
                <c:pt idx="49">
                  <c:v>40</c:v>
                </c:pt>
                <c:pt idx="50">
                  <c:v>41</c:v>
                </c:pt>
                <c:pt idx="51">
                  <c:v>42</c:v>
                </c:pt>
                <c:pt idx="52">
                  <c:v>43</c:v>
                </c:pt>
                <c:pt idx="53">
                  <c:v>44</c:v>
                </c:pt>
                <c:pt idx="54">
                  <c:v>45</c:v>
                </c:pt>
                <c:pt idx="55">
                  <c:v>46</c:v>
                </c:pt>
                <c:pt idx="56">
                  <c:v>47</c:v>
                </c:pt>
                <c:pt idx="57">
                  <c:v>48</c:v>
                </c:pt>
                <c:pt idx="58">
                  <c:v>49</c:v>
                </c:pt>
                <c:pt idx="59">
                  <c:v>50</c:v>
                </c:pt>
              </c:numCache>
            </c:numRef>
          </c:cat>
          <c:val>
            <c:numRef>
              <c:f>'[онко 64 Смертность Враки.xlsx]МладенческаяСмертность'!$C$2:$C$61</c:f>
              <c:numCache>
                <c:formatCode>#,##0.00000</c:formatCode>
                <c:ptCount val="60"/>
                <c:pt idx="0">
                  <c:v>140.38138000000109</c:v>
                </c:pt>
                <c:pt idx="1">
                  <c:v>138.61755999999932</c:v>
                </c:pt>
                <c:pt idx="2">
                  <c:v>136.87591</c:v>
                </c:pt>
                <c:pt idx="3">
                  <c:v>135.15614000000085</c:v>
                </c:pt>
                <c:pt idx="4">
                  <c:v>133.45797000000007</c:v>
                </c:pt>
                <c:pt idx="5">
                  <c:v>131.78115</c:v>
                </c:pt>
                <c:pt idx="6">
                  <c:v>130.12539000000001</c:v>
                </c:pt>
                <c:pt idx="7">
                  <c:v>128.49043000000094</c:v>
                </c:pt>
                <c:pt idx="8">
                  <c:v>126.87602</c:v>
                </c:pt>
                <c:pt idx="9">
                  <c:v>125.28189</c:v>
                </c:pt>
                <c:pt idx="10">
                  <c:v>123.70779</c:v>
                </c:pt>
                <c:pt idx="11">
                  <c:v>122.15346999999998</c:v>
                </c:pt>
                <c:pt idx="12">
                  <c:v>120.61866999999999</c:v>
                </c:pt>
                <c:pt idx="13">
                  <c:v>119.10316</c:v>
                </c:pt>
                <c:pt idx="14">
                  <c:v>117.60669999999999</c:v>
                </c:pt>
                <c:pt idx="15">
                  <c:v>116.12902999999999</c:v>
                </c:pt>
                <c:pt idx="16">
                  <c:v>114.66992999999999</c:v>
                </c:pt>
                <c:pt idx="17">
                  <c:v>113.22917</c:v>
                </c:pt>
                <c:pt idx="18">
                  <c:v>111.8065</c:v>
                </c:pt>
                <c:pt idx="19">
                  <c:v>110.40170999999999</c:v>
                </c:pt>
                <c:pt idx="20">
                  <c:v>109.01458000000002</c:v>
                </c:pt>
                <c:pt idx="21">
                  <c:v>107.64487</c:v>
                </c:pt>
                <c:pt idx="22">
                  <c:v>106.29237000000001</c:v>
                </c:pt>
                <c:pt idx="23">
                  <c:v>104.95686000000002</c:v>
                </c:pt>
                <c:pt idx="24">
                  <c:v>103.63812999999999</c:v>
                </c:pt>
                <c:pt idx="25">
                  <c:v>102.33598000000001</c:v>
                </c:pt>
                <c:pt idx="26">
                  <c:v>101.05018</c:v>
                </c:pt>
                <c:pt idx="27">
                  <c:v>99.780540000000002</c:v>
                </c:pt>
                <c:pt idx="28">
                  <c:v>98.526849999999982</c:v>
                </c:pt>
                <c:pt idx="29">
                  <c:v>97.288910000000001</c:v>
                </c:pt>
                <c:pt idx="30">
                  <c:v>96.06653</c:v>
                </c:pt>
                <c:pt idx="31">
                  <c:v>94.85951</c:v>
                </c:pt>
                <c:pt idx="32">
                  <c:v>93.667649999999995</c:v>
                </c:pt>
                <c:pt idx="33">
                  <c:v>92.490759999999995</c:v>
                </c:pt>
                <c:pt idx="34">
                  <c:v>91.328670000000002</c:v>
                </c:pt>
                <c:pt idx="35">
                  <c:v>90.181169999999995</c:v>
                </c:pt>
                <c:pt idx="36">
                  <c:v>89.048090000000002</c:v>
                </c:pt>
                <c:pt idx="37">
                  <c:v>87.929249999999996</c:v>
                </c:pt>
                <c:pt idx="38">
                  <c:v>86.824469999999991</c:v>
                </c:pt>
                <c:pt idx="39">
                  <c:v>85.733559999999997</c:v>
                </c:pt>
                <c:pt idx="40">
                  <c:v>84.656369999999981</c:v>
                </c:pt>
                <c:pt idx="41">
                  <c:v>83.592709999999983</c:v>
                </c:pt>
                <c:pt idx="42">
                  <c:v>82.542410000000004</c:v>
                </c:pt>
                <c:pt idx="43">
                  <c:v>81.50530999999998</c:v>
                </c:pt>
                <c:pt idx="44">
                  <c:v>80.481240000000227</c:v>
                </c:pt>
                <c:pt idx="45">
                  <c:v>79.470029999999994</c:v>
                </c:pt>
                <c:pt idx="46">
                  <c:v>78.471540000000005</c:v>
                </c:pt>
                <c:pt idx="47">
                  <c:v>77.485579999999999</c:v>
                </c:pt>
                <c:pt idx="48">
                  <c:v>76.512020000000007</c:v>
                </c:pt>
                <c:pt idx="49">
                  <c:v>75.550690000000003</c:v>
                </c:pt>
                <c:pt idx="50">
                  <c:v>74.601429999999993</c:v>
                </c:pt>
                <c:pt idx="51">
                  <c:v>73.664100000000005</c:v>
                </c:pt>
                <c:pt idx="52">
                  <c:v>72.738560000000007</c:v>
                </c:pt>
                <c:pt idx="53">
                  <c:v>71.824630000000013</c:v>
                </c:pt>
                <c:pt idx="54">
                  <c:v>70.922200000000004</c:v>
                </c:pt>
                <c:pt idx="55">
                  <c:v>70.031099999999995</c:v>
                </c:pt>
                <c:pt idx="56">
                  <c:v>69.15119</c:v>
                </c:pt>
                <c:pt idx="57">
                  <c:v>68.28234999999998</c:v>
                </c:pt>
                <c:pt idx="58">
                  <c:v>67.424420000000026</c:v>
                </c:pt>
                <c:pt idx="59">
                  <c:v>66.577259999999995</c:v>
                </c:pt>
              </c:numCache>
            </c:numRef>
          </c:val>
        </c:ser>
        <c:ser>
          <c:idx val="5"/>
          <c:order val="2"/>
          <c:tx>
            <c:strRef>
              <c:f>'[онко 64 Смертность Враки.xlsx]МладенческаяСмертность'!$F$1</c:f>
              <c:strCache>
                <c:ptCount val="1"/>
                <c:pt idx="0">
                  <c:v>Данные ЕС</c:v>
                </c:pt>
              </c:strCache>
            </c:strRef>
          </c:tx>
          <c:cat>
            <c:numRef>
              <c:f>'[онко 64 Смертность Враки.xlsx]МладенческаяСмертность'!$A$2:$A$61</c:f>
              <c:numCache>
                <c:formatCode>#,##0</c:formatCode>
                <c:ptCount val="60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5</c:v>
                </c:pt>
                <c:pt idx="15">
                  <c:v>6</c:v>
                </c:pt>
                <c:pt idx="16">
                  <c:v>7</c:v>
                </c:pt>
                <c:pt idx="17">
                  <c:v>8</c:v>
                </c:pt>
                <c:pt idx="18">
                  <c:v>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  <c:pt idx="28">
                  <c:v>19</c:v>
                </c:pt>
                <c:pt idx="29">
                  <c:v>20</c:v>
                </c:pt>
                <c:pt idx="30">
                  <c:v>21</c:v>
                </c:pt>
                <c:pt idx="31">
                  <c:v>22</c:v>
                </c:pt>
                <c:pt idx="32">
                  <c:v>23</c:v>
                </c:pt>
                <c:pt idx="33">
                  <c:v>24</c:v>
                </c:pt>
                <c:pt idx="34">
                  <c:v>25</c:v>
                </c:pt>
                <c:pt idx="35">
                  <c:v>26</c:v>
                </c:pt>
                <c:pt idx="36">
                  <c:v>27</c:v>
                </c:pt>
                <c:pt idx="37">
                  <c:v>28</c:v>
                </c:pt>
                <c:pt idx="38">
                  <c:v>29</c:v>
                </c:pt>
                <c:pt idx="39">
                  <c:v>30</c:v>
                </c:pt>
                <c:pt idx="40">
                  <c:v>31</c:v>
                </c:pt>
                <c:pt idx="41">
                  <c:v>32</c:v>
                </c:pt>
                <c:pt idx="42">
                  <c:v>33</c:v>
                </c:pt>
                <c:pt idx="43">
                  <c:v>34</c:v>
                </c:pt>
                <c:pt idx="44">
                  <c:v>35</c:v>
                </c:pt>
                <c:pt idx="45">
                  <c:v>36</c:v>
                </c:pt>
                <c:pt idx="46">
                  <c:v>37</c:v>
                </c:pt>
                <c:pt idx="47">
                  <c:v>38</c:v>
                </c:pt>
                <c:pt idx="48">
                  <c:v>39</c:v>
                </c:pt>
                <c:pt idx="49">
                  <c:v>40</c:v>
                </c:pt>
                <c:pt idx="50">
                  <c:v>41</c:v>
                </c:pt>
                <c:pt idx="51">
                  <c:v>42</c:v>
                </c:pt>
                <c:pt idx="52">
                  <c:v>43</c:v>
                </c:pt>
                <c:pt idx="53">
                  <c:v>44</c:v>
                </c:pt>
                <c:pt idx="54">
                  <c:v>45</c:v>
                </c:pt>
                <c:pt idx="55">
                  <c:v>46</c:v>
                </c:pt>
                <c:pt idx="56">
                  <c:v>47</c:v>
                </c:pt>
                <c:pt idx="57">
                  <c:v>48</c:v>
                </c:pt>
                <c:pt idx="58">
                  <c:v>49</c:v>
                </c:pt>
                <c:pt idx="59">
                  <c:v>50</c:v>
                </c:pt>
              </c:numCache>
            </c:numRef>
          </c:cat>
          <c:val>
            <c:numRef>
              <c:f>'[онко 64 Смертность Враки.xlsx]МладенческаяСмертность'!$F$2:$F$61</c:f>
              <c:numCache>
                <c:formatCode>#,##0.00</c:formatCode>
                <c:ptCount val="60"/>
                <c:pt idx="0">
                  <c:v>93.59</c:v>
                </c:pt>
                <c:pt idx="1">
                  <c:v>92.92</c:v>
                </c:pt>
                <c:pt idx="2">
                  <c:v>92.3</c:v>
                </c:pt>
                <c:pt idx="3">
                  <c:v>91.01</c:v>
                </c:pt>
                <c:pt idx="4">
                  <c:v>89.42</c:v>
                </c:pt>
                <c:pt idx="5">
                  <c:v>87.97</c:v>
                </c:pt>
                <c:pt idx="6">
                  <c:v>86.490000000000023</c:v>
                </c:pt>
                <c:pt idx="7">
                  <c:v>86.58</c:v>
                </c:pt>
                <c:pt idx="8">
                  <c:v>84.22</c:v>
                </c:pt>
                <c:pt idx="9">
                  <c:v>83.11999999999999</c:v>
                </c:pt>
                <c:pt idx="10">
                  <c:v>81.93</c:v>
                </c:pt>
                <c:pt idx="11">
                  <c:v>81</c:v>
                </c:pt>
                <c:pt idx="12">
                  <c:v>79.75</c:v>
                </c:pt>
                <c:pt idx="13">
                  <c:v>78.440000000000026</c:v>
                </c:pt>
                <c:pt idx="14">
                  <c:v>77.149999999999991</c:v>
                </c:pt>
                <c:pt idx="15">
                  <c:v>75.989999999999995</c:v>
                </c:pt>
                <c:pt idx="16">
                  <c:v>74.78</c:v>
                </c:pt>
                <c:pt idx="17">
                  <c:v>73.86</c:v>
                </c:pt>
                <c:pt idx="18">
                  <c:v>72.459999999999994</c:v>
                </c:pt>
                <c:pt idx="19">
                  <c:v>70.959999999999994</c:v>
                </c:pt>
                <c:pt idx="20">
                  <c:v>70.52</c:v>
                </c:pt>
              </c:numCache>
            </c:numRef>
          </c:val>
        </c:ser>
        <c:ser>
          <c:idx val="6"/>
          <c:order val="3"/>
          <c:tx>
            <c:strRef>
              <c:f>'[онко 64 Смертность Враки.xlsx]МладенческаяСмертность'!$G$1</c:f>
              <c:strCache>
                <c:ptCount val="1"/>
                <c:pt idx="0">
                  <c:v>Прогноз ЕС</c:v>
                </c:pt>
              </c:strCache>
            </c:strRef>
          </c:tx>
          <c:spPr>
            <a:ln w="19050"/>
          </c:spPr>
          <c:dLbls>
            <c:dLbl>
              <c:idx val="20"/>
              <c:layout>
                <c:manualLayout>
                  <c:x val="0"/>
                  <c:y val="-2.7253668763102812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numRef>
              <c:f>'[онко 64 Смертность Враки.xlsx]МладенческаяСмертность'!$A$2:$A$61</c:f>
              <c:numCache>
                <c:formatCode>#,##0</c:formatCode>
                <c:ptCount val="60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5</c:v>
                </c:pt>
                <c:pt idx="15">
                  <c:v>6</c:v>
                </c:pt>
                <c:pt idx="16">
                  <c:v>7</c:v>
                </c:pt>
                <c:pt idx="17">
                  <c:v>8</c:v>
                </c:pt>
                <c:pt idx="18">
                  <c:v>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  <c:pt idx="28">
                  <c:v>19</c:v>
                </c:pt>
                <c:pt idx="29">
                  <c:v>20</c:v>
                </c:pt>
                <c:pt idx="30">
                  <c:v>21</c:v>
                </c:pt>
                <c:pt idx="31">
                  <c:v>22</c:v>
                </c:pt>
                <c:pt idx="32">
                  <c:v>23</c:v>
                </c:pt>
                <c:pt idx="33">
                  <c:v>24</c:v>
                </c:pt>
                <c:pt idx="34">
                  <c:v>25</c:v>
                </c:pt>
                <c:pt idx="35">
                  <c:v>26</c:v>
                </c:pt>
                <c:pt idx="36">
                  <c:v>27</c:v>
                </c:pt>
                <c:pt idx="37">
                  <c:v>28</c:v>
                </c:pt>
                <c:pt idx="38">
                  <c:v>29</c:v>
                </c:pt>
                <c:pt idx="39">
                  <c:v>30</c:v>
                </c:pt>
                <c:pt idx="40">
                  <c:v>31</c:v>
                </c:pt>
                <c:pt idx="41">
                  <c:v>32</c:v>
                </c:pt>
                <c:pt idx="42">
                  <c:v>33</c:v>
                </c:pt>
                <c:pt idx="43">
                  <c:v>34</c:v>
                </c:pt>
                <c:pt idx="44">
                  <c:v>35</c:v>
                </c:pt>
                <c:pt idx="45">
                  <c:v>36</c:v>
                </c:pt>
                <c:pt idx="46">
                  <c:v>37</c:v>
                </c:pt>
                <c:pt idx="47">
                  <c:v>38</c:v>
                </c:pt>
                <c:pt idx="48">
                  <c:v>39</c:v>
                </c:pt>
                <c:pt idx="49">
                  <c:v>40</c:v>
                </c:pt>
                <c:pt idx="50">
                  <c:v>41</c:v>
                </c:pt>
                <c:pt idx="51">
                  <c:v>42</c:v>
                </c:pt>
                <c:pt idx="52">
                  <c:v>43</c:v>
                </c:pt>
                <c:pt idx="53">
                  <c:v>44</c:v>
                </c:pt>
                <c:pt idx="54">
                  <c:v>45</c:v>
                </c:pt>
                <c:pt idx="55">
                  <c:v>46</c:v>
                </c:pt>
                <c:pt idx="56">
                  <c:v>47</c:v>
                </c:pt>
                <c:pt idx="57">
                  <c:v>48</c:v>
                </c:pt>
                <c:pt idx="58">
                  <c:v>49</c:v>
                </c:pt>
                <c:pt idx="59">
                  <c:v>50</c:v>
                </c:pt>
              </c:numCache>
            </c:numRef>
          </c:cat>
          <c:val>
            <c:numRef>
              <c:f>'[онко 64 Смертность Враки.xlsx]МладенческаяСмертность'!$G$2:$G$61</c:f>
              <c:numCache>
                <c:formatCode>General</c:formatCode>
                <c:ptCount val="60"/>
                <c:pt idx="0">
                  <c:v>94.777940000000001</c:v>
                </c:pt>
                <c:pt idx="1">
                  <c:v>93.391440000000003</c:v>
                </c:pt>
                <c:pt idx="2">
                  <c:v>92.025220000000004</c:v>
                </c:pt>
                <c:pt idx="3">
                  <c:v>90.678989999999658</c:v>
                </c:pt>
                <c:pt idx="4">
                  <c:v>89.352449999999948</c:v>
                </c:pt>
                <c:pt idx="5">
                  <c:v>88.045320000000004</c:v>
                </c:pt>
                <c:pt idx="6">
                  <c:v>86.757310000000004</c:v>
                </c:pt>
                <c:pt idx="7">
                  <c:v>85.488140000000001</c:v>
                </c:pt>
                <c:pt idx="8">
                  <c:v>84.237539999999996</c:v>
                </c:pt>
                <c:pt idx="9">
                  <c:v>83.005229999999997</c:v>
                </c:pt>
                <c:pt idx="10">
                  <c:v>81.790949999999995</c:v>
                </c:pt>
                <c:pt idx="11">
                  <c:v>80.594440000000006</c:v>
                </c:pt>
                <c:pt idx="12">
                  <c:v>79.415430000000001</c:v>
                </c:pt>
                <c:pt idx="13">
                  <c:v>78.253659999999996</c:v>
                </c:pt>
                <c:pt idx="14">
                  <c:v>77.108889999999988</c:v>
                </c:pt>
                <c:pt idx="15">
                  <c:v>75.980869999999996</c:v>
                </c:pt>
                <c:pt idx="16">
                  <c:v>74.869349999999983</c:v>
                </c:pt>
                <c:pt idx="17">
                  <c:v>73.774090000000001</c:v>
                </c:pt>
                <c:pt idx="18">
                  <c:v>72.694860000000006</c:v>
                </c:pt>
                <c:pt idx="19">
                  <c:v>71.631410000000002</c:v>
                </c:pt>
                <c:pt idx="20">
                  <c:v>70.583510000000004</c:v>
                </c:pt>
                <c:pt idx="21">
                  <c:v>69.55095</c:v>
                </c:pt>
                <c:pt idx="22">
                  <c:v>68.533500000000004</c:v>
                </c:pt>
                <c:pt idx="23">
                  <c:v>67.530919999999995</c:v>
                </c:pt>
                <c:pt idx="24">
                  <c:v>66.543020000000027</c:v>
                </c:pt>
                <c:pt idx="25">
                  <c:v>65.569559999999996</c:v>
                </c:pt>
                <c:pt idx="26">
                  <c:v>64.610349999999983</c:v>
                </c:pt>
                <c:pt idx="27">
                  <c:v>63.665170000000288</c:v>
                </c:pt>
                <c:pt idx="28">
                  <c:v>62.733810000000013</c:v>
                </c:pt>
                <c:pt idx="29">
                  <c:v>61.816079999999999</c:v>
                </c:pt>
                <c:pt idx="30">
                  <c:v>60.911779999999993</c:v>
                </c:pt>
                <c:pt idx="31">
                  <c:v>60.020710000000221</c:v>
                </c:pt>
                <c:pt idx="32">
                  <c:v>59.142670000000003</c:v>
                </c:pt>
                <c:pt idx="33">
                  <c:v>58.277470000000001</c:v>
                </c:pt>
                <c:pt idx="34">
                  <c:v>57.424930000000003</c:v>
                </c:pt>
                <c:pt idx="35">
                  <c:v>56.584869999999995</c:v>
                </c:pt>
                <c:pt idx="36">
                  <c:v>55.757089999999998</c:v>
                </c:pt>
                <c:pt idx="37">
                  <c:v>54.941420000000001</c:v>
                </c:pt>
                <c:pt idx="38">
                  <c:v>54.137689999999999</c:v>
                </c:pt>
                <c:pt idx="39">
                  <c:v>53.345710000000011</c:v>
                </c:pt>
                <c:pt idx="40">
                  <c:v>52.565320000000163</c:v>
                </c:pt>
                <c:pt idx="41">
                  <c:v>51.796340000000214</c:v>
                </c:pt>
                <c:pt idx="42">
                  <c:v>51.038620000000002</c:v>
                </c:pt>
                <c:pt idx="43">
                  <c:v>50.291980000000002</c:v>
                </c:pt>
                <c:pt idx="44">
                  <c:v>49.556260000000002</c:v>
                </c:pt>
                <c:pt idx="45">
                  <c:v>48.831299999999999</c:v>
                </c:pt>
                <c:pt idx="46">
                  <c:v>48.116950000000003</c:v>
                </c:pt>
                <c:pt idx="47">
                  <c:v>47.413049999999998</c:v>
                </c:pt>
                <c:pt idx="48">
                  <c:v>46.719450000000002</c:v>
                </c:pt>
                <c:pt idx="49">
                  <c:v>46.035990000000012</c:v>
                </c:pt>
                <c:pt idx="50">
                  <c:v>45.362540000000003</c:v>
                </c:pt>
                <c:pt idx="51">
                  <c:v>44.698930000000317</c:v>
                </c:pt>
                <c:pt idx="52">
                  <c:v>44.045030000000011</c:v>
                </c:pt>
                <c:pt idx="53">
                  <c:v>43.400700000000001</c:v>
                </c:pt>
                <c:pt idx="54">
                  <c:v>42.765790000000266</c:v>
                </c:pt>
                <c:pt idx="55">
                  <c:v>42.140170000000012</c:v>
                </c:pt>
                <c:pt idx="56">
                  <c:v>41.523710000000229</c:v>
                </c:pt>
                <c:pt idx="57">
                  <c:v>40.916260000000001</c:v>
                </c:pt>
                <c:pt idx="58">
                  <c:v>40.317699999999995</c:v>
                </c:pt>
                <c:pt idx="59">
                  <c:v>39.727890000000002</c:v>
                </c:pt>
              </c:numCache>
            </c:numRef>
          </c:val>
        </c:ser>
        <c:ser>
          <c:idx val="0"/>
          <c:order val="4"/>
          <c:tx>
            <c:strRef>
              <c:f>'[онко 64 Смертность Враки.xlsx]МладенческаяСмертность'!$D$1</c:f>
              <c:strCache>
                <c:ptCount val="1"/>
                <c:pt idx="0">
                  <c:v>Нижняя граница</c:v>
                </c:pt>
              </c:strCache>
            </c:strRef>
          </c:tx>
          <c:spPr>
            <a:ln w="15875">
              <a:prstDash val="dash"/>
            </a:ln>
          </c:spPr>
          <c:marker>
            <c:symbol val="none"/>
          </c:marker>
          <c:dLbls>
            <c:dLbl>
              <c:idx val="59"/>
              <c:layout>
                <c:manualLayout>
                  <c:x val="1.0018099206311127E-16"/>
                  <c:y val="1.4675052410901458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b="1">
                      <a:solidFill>
                        <a:srgbClr val="7030A0"/>
                      </a:solidFill>
                    </a:defRPr>
                  </a:pPr>
                  <a:endParaRPr lang="ru-RU"/>
                </a:p>
              </c:txPr>
              <c:showVal val="1"/>
            </c:dLbl>
            <c:delete val="1"/>
          </c:dLbls>
          <c:val>
            <c:numRef>
              <c:f>'[онко 64 Смертность Враки.xlsx]МладенческаяСмертность'!$D$2:$D$61</c:f>
              <c:numCache>
                <c:formatCode>#,##0.00000</c:formatCode>
                <c:ptCount val="60"/>
                <c:pt idx="0">
                  <c:v>127.49544</c:v>
                </c:pt>
                <c:pt idx="1">
                  <c:v>126.01115000000043</c:v>
                </c:pt>
                <c:pt idx="2">
                  <c:v>124.5335</c:v>
                </c:pt>
                <c:pt idx="3">
                  <c:v>123.06236999999999</c:v>
                </c:pt>
                <c:pt idx="4">
                  <c:v>121.59767000000002</c:v>
                </c:pt>
                <c:pt idx="5">
                  <c:v>120.13936</c:v>
                </c:pt>
                <c:pt idx="6">
                  <c:v>118.68743000000001</c:v>
                </c:pt>
                <c:pt idx="7">
                  <c:v>117.24187999999999</c:v>
                </c:pt>
                <c:pt idx="8">
                  <c:v>115.80277999999957</c:v>
                </c:pt>
                <c:pt idx="9">
                  <c:v>114.37022</c:v>
                </c:pt>
                <c:pt idx="10">
                  <c:v>112.94431000000043</c:v>
                </c:pt>
                <c:pt idx="11">
                  <c:v>111.52522999999999</c:v>
                </c:pt>
                <c:pt idx="12">
                  <c:v>110.11315</c:v>
                </c:pt>
                <c:pt idx="13">
                  <c:v>108.70831</c:v>
                </c:pt>
                <c:pt idx="14">
                  <c:v>107.31095000000002</c:v>
                </c:pt>
                <c:pt idx="15">
                  <c:v>105.92135</c:v>
                </c:pt>
                <c:pt idx="16">
                  <c:v>104.53979</c:v>
                </c:pt>
                <c:pt idx="17">
                  <c:v>103.16658</c:v>
                </c:pt>
                <c:pt idx="18">
                  <c:v>101.80206</c:v>
                </c:pt>
                <c:pt idx="19">
                  <c:v>100.44654000000043</c:v>
                </c:pt>
                <c:pt idx="20">
                  <c:v>99.100369999999998</c:v>
                </c:pt>
                <c:pt idx="21">
                  <c:v>97.763890000000004</c:v>
                </c:pt>
                <c:pt idx="22">
                  <c:v>96.437420000000515</c:v>
                </c:pt>
                <c:pt idx="23">
                  <c:v>95.121290000000002</c:v>
                </c:pt>
                <c:pt idx="24">
                  <c:v>93.815829999999991</c:v>
                </c:pt>
                <c:pt idx="25">
                  <c:v>92.521329999999992</c:v>
                </c:pt>
                <c:pt idx="26">
                  <c:v>91.238100000000003</c:v>
                </c:pt>
                <c:pt idx="27">
                  <c:v>89.966409999999996</c:v>
                </c:pt>
                <c:pt idx="28">
                  <c:v>88.706509999999994</c:v>
                </c:pt>
                <c:pt idx="29">
                  <c:v>87.458659999999995</c:v>
                </c:pt>
                <c:pt idx="30">
                  <c:v>86.223079999999982</c:v>
                </c:pt>
                <c:pt idx="31">
                  <c:v>84.999960000000456</c:v>
                </c:pt>
                <c:pt idx="32">
                  <c:v>83.789500000000004</c:v>
                </c:pt>
                <c:pt idx="33">
                  <c:v>82.591849999999994</c:v>
                </c:pt>
                <c:pt idx="34">
                  <c:v>81.407160000000545</c:v>
                </c:pt>
                <c:pt idx="35">
                  <c:v>80.23554</c:v>
                </c:pt>
                <c:pt idx="36">
                  <c:v>79.077119999999994</c:v>
                </c:pt>
                <c:pt idx="37">
                  <c:v>77.931970000000007</c:v>
                </c:pt>
                <c:pt idx="38">
                  <c:v>76.800169999999994</c:v>
                </c:pt>
                <c:pt idx="39">
                  <c:v>75.681769999999986</c:v>
                </c:pt>
                <c:pt idx="40">
                  <c:v>74.576799999999949</c:v>
                </c:pt>
                <c:pt idx="41">
                  <c:v>73.485290000000006</c:v>
                </c:pt>
                <c:pt idx="42">
                  <c:v>72.407240000000456</c:v>
                </c:pt>
                <c:pt idx="43">
                  <c:v>71.342659999999995</c:v>
                </c:pt>
                <c:pt idx="44">
                  <c:v>70.291530000000023</c:v>
                </c:pt>
                <c:pt idx="45">
                  <c:v>69.253810000000001</c:v>
                </c:pt>
                <c:pt idx="46">
                  <c:v>68.229469999999992</c:v>
                </c:pt>
                <c:pt idx="47">
                  <c:v>67.218459999999993</c:v>
                </c:pt>
                <c:pt idx="48">
                  <c:v>66.22072</c:v>
                </c:pt>
                <c:pt idx="49">
                  <c:v>65.236189999999993</c:v>
                </c:pt>
                <c:pt idx="50">
                  <c:v>64.264790000000005</c:v>
                </c:pt>
                <c:pt idx="51">
                  <c:v>63.306429999999999</c:v>
                </c:pt>
                <c:pt idx="52">
                  <c:v>62.361040000000003</c:v>
                </c:pt>
                <c:pt idx="53">
                  <c:v>61.428520000000013</c:v>
                </c:pt>
                <c:pt idx="54">
                  <c:v>60.508780000000002</c:v>
                </c:pt>
                <c:pt idx="55">
                  <c:v>59.601689999999998</c:v>
                </c:pt>
                <c:pt idx="56">
                  <c:v>58.707170000000012</c:v>
                </c:pt>
                <c:pt idx="57">
                  <c:v>57.825100000000013</c:v>
                </c:pt>
                <c:pt idx="58">
                  <c:v>56.955360000000006</c:v>
                </c:pt>
                <c:pt idx="59">
                  <c:v>56.097830000000002</c:v>
                </c:pt>
              </c:numCache>
            </c:numRef>
          </c:val>
        </c:ser>
        <c:ser>
          <c:idx val="3"/>
          <c:order val="5"/>
          <c:tx>
            <c:strRef>
              <c:f>'[онко 64 Смертность Враки.xlsx]МладенческаяСмертность'!$E$1</c:f>
              <c:strCache>
                <c:ptCount val="1"/>
                <c:pt idx="0">
                  <c:v>Верхняя граница</c:v>
                </c:pt>
              </c:strCache>
            </c:strRef>
          </c:tx>
          <c:spPr>
            <a:ln w="15875">
              <a:prstDash val="dash"/>
            </a:ln>
          </c:spPr>
          <c:marker>
            <c:symbol val="x"/>
            <c:size val="2"/>
            <c:spPr>
              <a:ln>
                <a:noFill/>
              </a:ln>
            </c:spPr>
          </c:marker>
          <c:val>
            <c:numRef>
              <c:f>'[онко 64 Смертность Враки.xlsx]МладенческаяСмертность'!$E$2:$E$61</c:f>
              <c:numCache>
                <c:formatCode>#,##0.00000</c:formatCode>
                <c:ptCount val="60"/>
                <c:pt idx="0">
                  <c:v>154.56969999999998</c:v>
                </c:pt>
                <c:pt idx="1">
                  <c:v>152.48515</c:v>
                </c:pt>
                <c:pt idx="2">
                  <c:v>150.44155999999998</c:v>
                </c:pt>
                <c:pt idx="3">
                  <c:v>148.43840000000088</c:v>
                </c:pt>
                <c:pt idx="4">
                  <c:v>146.4751</c:v>
                </c:pt>
                <c:pt idx="5">
                  <c:v>144.55104000000085</c:v>
                </c:pt>
                <c:pt idx="6">
                  <c:v>142.66562999999999</c:v>
                </c:pt>
                <c:pt idx="7">
                  <c:v>140.81820000000027</c:v>
                </c:pt>
                <c:pt idx="8">
                  <c:v>139.00809000000001</c:v>
                </c:pt>
                <c:pt idx="9">
                  <c:v>137.23460999999998</c:v>
                </c:pt>
                <c:pt idx="10">
                  <c:v>135.49701000000007</c:v>
                </c:pt>
                <c:pt idx="11">
                  <c:v>133.79456999999914</c:v>
                </c:pt>
                <c:pt idx="12">
                  <c:v>132.12649000000027</c:v>
                </c:pt>
                <c:pt idx="13">
                  <c:v>130.49199000000004</c:v>
                </c:pt>
                <c:pt idx="14">
                  <c:v>128.89025000000001</c:v>
                </c:pt>
                <c:pt idx="15">
                  <c:v>127.32043999999998</c:v>
                </c:pt>
                <c:pt idx="16">
                  <c:v>125.78172000000002</c:v>
                </c:pt>
                <c:pt idx="17">
                  <c:v>124.27323</c:v>
                </c:pt>
                <c:pt idx="18">
                  <c:v>122.79412000000067</c:v>
                </c:pt>
                <c:pt idx="19">
                  <c:v>121.34353</c:v>
                </c:pt>
                <c:pt idx="20">
                  <c:v>119.92062000000043</c:v>
                </c:pt>
                <c:pt idx="21">
                  <c:v>118.52451000000002</c:v>
                </c:pt>
                <c:pt idx="22">
                  <c:v>117.1544</c:v>
                </c:pt>
                <c:pt idx="23">
                  <c:v>115.80943000000001</c:v>
                </c:pt>
                <c:pt idx="24">
                  <c:v>114.48882</c:v>
                </c:pt>
                <c:pt idx="25">
                  <c:v>113.19176</c:v>
                </c:pt>
                <c:pt idx="26">
                  <c:v>111.91749000000043</c:v>
                </c:pt>
                <c:pt idx="27">
                  <c:v>110.66526</c:v>
                </c:pt>
                <c:pt idx="28">
                  <c:v>109.43434999999999</c:v>
                </c:pt>
                <c:pt idx="29">
                  <c:v>108.22407</c:v>
                </c:pt>
                <c:pt idx="30">
                  <c:v>107.03373000000001</c:v>
                </c:pt>
                <c:pt idx="31">
                  <c:v>105.86269999999999</c:v>
                </c:pt>
                <c:pt idx="32">
                  <c:v>104.71035000000002</c:v>
                </c:pt>
                <c:pt idx="33">
                  <c:v>103.5761</c:v>
                </c:pt>
                <c:pt idx="34">
                  <c:v>102.45936</c:v>
                </c:pt>
                <c:pt idx="35">
                  <c:v>101.35961</c:v>
                </c:pt>
                <c:pt idx="36">
                  <c:v>100.27632</c:v>
                </c:pt>
                <c:pt idx="37">
                  <c:v>99.209000000000003</c:v>
                </c:pt>
                <c:pt idx="38">
                  <c:v>98.157179999999983</c:v>
                </c:pt>
                <c:pt idx="39">
                  <c:v>97.120409999999978</c:v>
                </c:pt>
                <c:pt idx="40">
                  <c:v>96.098259999999996</c:v>
                </c:pt>
                <c:pt idx="41">
                  <c:v>95.090339999999998</c:v>
                </c:pt>
                <c:pt idx="42">
                  <c:v>94.096239999999995</c:v>
                </c:pt>
                <c:pt idx="43">
                  <c:v>93.115610000000004</c:v>
                </c:pt>
                <c:pt idx="44">
                  <c:v>92.148079999999979</c:v>
                </c:pt>
                <c:pt idx="45">
                  <c:v>91.193339999999978</c:v>
                </c:pt>
                <c:pt idx="46">
                  <c:v>90.251059999999995</c:v>
                </c:pt>
                <c:pt idx="47">
                  <c:v>89.32092999999999</c:v>
                </c:pt>
                <c:pt idx="48">
                  <c:v>88.402670000000001</c:v>
                </c:pt>
                <c:pt idx="49">
                  <c:v>87.496010000000027</c:v>
                </c:pt>
                <c:pt idx="50">
                  <c:v>86.600669999999994</c:v>
                </c:pt>
                <c:pt idx="51">
                  <c:v>85.716409999999996</c:v>
                </c:pt>
                <c:pt idx="52">
                  <c:v>84.84299</c:v>
                </c:pt>
                <c:pt idx="53">
                  <c:v>83.980170000000001</c:v>
                </c:pt>
                <c:pt idx="54">
                  <c:v>83.127739999999989</c:v>
                </c:pt>
                <c:pt idx="55">
                  <c:v>82.285489999999982</c:v>
                </c:pt>
                <c:pt idx="56">
                  <c:v>81.453210000000027</c:v>
                </c:pt>
                <c:pt idx="57">
                  <c:v>80.630709999999979</c:v>
                </c:pt>
                <c:pt idx="58">
                  <c:v>79.817809999999994</c:v>
                </c:pt>
                <c:pt idx="59">
                  <c:v>79.014320000000026</c:v>
                </c:pt>
              </c:numCache>
            </c:numRef>
          </c:val>
        </c:ser>
        <c:ser>
          <c:idx val="4"/>
          <c:order val="6"/>
          <c:tx>
            <c:v>Страт План</c:v>
          </c:tx>
          <c:spPr>
            <a:ln w="19050">
              <a:prstDash val="dash"/>
            </a:ln>
          </c:spPr>
          <c:marker>
            <c:symbol val="star"/>
            <c:size val="3"/>
          </c:marker>
          <c:val>
            <c:numRef>
              <c:f>'[онко 64 Смертность Враки.xlsx]МладенческаяСмертность'!$J$2:$J$29</c:f>
              <c:numCache>
                <c:formatCode>General</c:formatCode>
                <c:ptCount val="28"/>
              </c:numCache>
            </c:numRef>
          </c:val>
        </c:ser>
        <c:marker val="1"/>
        <c:axId val="80985088"/>
        <c:axId val="80995072"/>
      </c:lineChart>
      <c:catAx>
        <c:axId val="80985088"/>
        <c:scaling>
          <c:orientation val="minMax"/>
        </c:scaling>
        <c:axPos val="b"/>
        <c:numFmt formatCode="#,##0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80995072"/>
        <c:crosses val="autoZero"/>
        <c:auto val="1"/>
        <c:lblAlgn val="ctr"/>
        <c:lblOffset val="100"/>
      </c:catAx>
      <c:valAx>
        <c:axId val="80995072"/>
        <c:scaling>
          <c:orientation val="minMax"/>
          <c:max val="150"/>
          <c:min val="30"/>
        </c:scaling>
        <c:axPos val="l"/>
        <c:majorGridlines/>
        <c:numFmt formatCode="#,##0.0" sourceLinked="1"/>
        <c:tickLblPos val="nextTo"/>
        <c:crossAx val="80985088"/>
        <c:crosses val="autoZero"/>
        <c:crossBetween val="between"/>
      </c:valAx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79150950905726736"/>
          <c:y val="0.19221132735766541"/>
          <c:w val="0.20029376963125511"/>
          <c:h val="0.39115386520081386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</c:chart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 smtClean="0"/>
              <a:t>Прогноз показателя смертности травм и отравлений </a:t>
            </a:r>
            <a:endParaRPr lang="ru-RU" sz="1800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 smtClean="0"/>
              <a:t>по РК и ЕС до 2050 года</a:t>
            </a:r>
            <a:endParaRPr lang="ru-RU" sz="1800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 sz="1600" b="1" i="0" baseline="0" dirty="0" smtClean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3098360655737724"/>
          <c:y val="6.2893081761006371E-3"/>
        </c:manualLayout>
      </c:layout>
    </c:title>
    <c:plotArea>
      <c:layout>
        <c:manualLayout>
          <c:layoutTarget val="inner"/>
          <c:xMode val="edge"/>
          <c:yMode val="edge"/>
          <c:x val="6.8307947162342411E-2"/>
          <c:y val="0.11171164925139079"/>
          <c:w val="0.76912698092881682"/>
          <c:h val="0.82198781756054551"/>
        </c:manualLayout>
      </c:layout>
      <c:lineChart>
        <c:grouping val="standard"/>
        <c:ser>
          <c:idx val="1"/>
          <c:order val="0"/>
          <c:tx>
            <c:strRef>
              <c:f>МладенческаяСмертность!$B$1</c:f>
              <c:strCache>
                <c:ptCount val="1"/>
                <c:pt idx="0">
                  <c:v>Данные Казахстан</c:v>
                </c:pt>
              </c:strCache>
            </c:strRef>
          </c:tx>
          <c:dLbls>
            <c:dLbl>
              <c:idx val="6"/>
              <c:layout>
                <c:manualLayout>
                  <c:x val="-5.4644808743169355E-3"/>
                  <c:y val="-1.8867924528301886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3"/>
              <c:layout>
                <c:manualLayout>
                  <c:x val="-1.7759562841530057E-2"/>
                  <c:y val="-4.40251572327044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C00000"/>
                        </a:solidFill>
                      </a:defRPr>
                    </a:pPr>
                    <a:r>
                      <a:rPr lang="en-US" sz="1400" dirty="0" smtClean="0"/>
                      <a:t>97,4</a:t>
                    </a:r>
                    <a:endParaRPr lang="en-US" sz="1400" dirty="0"/>
                  </a:p>
                </c:rich>
              </c:tx>
              <c:spPr/>
              <c:showVal val="1"/>
            </c:dLbl>
            <c:dLbl>
              <c:idx val="20"/>
              <c:layout>
                <c:manualLayout>
                  <c:x val="-6.8295248425310554E-3"/>
                  <c:y val="-1.0466989258726201E-2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21"/>
              <c:layout>
                <c:manualLayout>
                  <c:x val="-5.4636198740248988E-3"/>
                  <c:y val="-1.2560387110471406E-2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dLblPos val="r"/>
              <c:showVal val="1"/>
            </c:dLbl>
            <c:delete val="1"/>
          </c:dLbls>
          <c:cat>
            <c:numRef>
              <c:f>МладенческаяСмертность!$A$2:$A$61</c:f>
              <c:numCache>
                <c:formatCode>#,##0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МладенческаяСмертность!$B$2:$B$61</c:f>
              <c:numCache>
                <c:formatCode>#,##0.0</c:formatCode>
                <c:ptCount val="51"/>
                <c:pt idx="0">
                  <c:v>141</c:v>
                </c:pt>
                <c:pt idx="1">
                  <c:v>146.6</c:v>
                </c:pt>
                <c:pt idx="2">
                  <c:v>143.6</c:v>
                </c:pt>
                <c:pt idx="3">
                  <c:v>125</c:v>
                </c:pt>
                <c:pt idx="4">
                  <c:v>148</c:v>
                </c:pt>
                <c:pt idx="5">
                  <c:v>147.9</c:v>
                </c:pt>
                <c:pt idx="6">
                  <c:v>150.19999999999999</c:v>
                </c:pt>
                <c:pt idx="7">
                  <c:v>145.19999999999999</c:v>
                </c:pt>
                <c:pt idx="8">
                  <c:v>125.6</c:v>
                </c:pt>
                <c:pt idx="9">
                  <c:v>108.4</c:v>
                </c:pt>
                <c:pt idx="10">
                  <c:v>108.7</c:v>
                </c:pt>
                <c:pt idx="11">
                  <c:v>102.6</c:v>
                </c:pt>
                <c:pt idx="12">
                  <c:v>98.3</c:v>
                </c:pt>
                <c:pt idx="13">
                  <c:v>97.9</c:v>
                </c:pt>
              </c:numCache>
            </c:numRef>
          </c:val>
        </c:ser>
        <c:ser>
          <c:idx val="2"/>
          <c:order val="1"/>
          <c:tx>
            <c:strRef>
              <c:f>МладенческаяСмертность!$C$1</c:f>
              <c:strCache>
                <c:ptCount val="1"/>
                <c:pt idx="0">
                  <c:v>Прогноз Казахстан</c:v>
                </c:pt>
              </c:strCache>
            </c:strRef>
          </c:tx>
          <c:spPr>
            <a:ln w="19050"/>
          </c:spPr>
          <c:marker>
            <c:symbol val="triangle"/>
            <c:size val="3"/>
          </c:marker>
          <c:dLbls>
            <c:dLbl>
              <c:idx val="20"/>
              <c:layout>
                <c:manualLayout>
                  <c:x val="-1.7759562841530057E-2"/>
                  <c:y val="-1.8867924528301886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30"/>
              <c:layout>
                <c:manualLayout>
                  <c:x val="-1.6393442622950821E-2"/>
                  <c:y val="-2.0964360587002202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50"/>
              <c:layout/>
              <c:numFmt formatCode="#,##0.0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Val val="1"/>
            </c:dLbl>
            <c:delete val="1"/>
            <c:txPr>
              <a:bodyPr/>
              <a:lstStyle/>
              <a:p>
                <a:pPr>
                  <a:defRPr sz="14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</c:dLbls>
          <c:cat>
            <c:numRef>
              <c:f>МладенческаяСмертность!$A$2:$A$61</c:f>
              <c:numCache>
                <c:formatCode>#,##0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МладенческаяСмертность!$C$2:$C$61</c:f>
              <c:numCache>
                <c:formatCode>#,##0.00000</c:formatCode>
                <c:ptCount val="51"/>
                <c:pt idx="0">
                  <c:v>156.81913</c:v>
                </c:pt>
                <c:pt idx="1">
                  <c:v>151.65745000000001</c:v>
                </c:pt>
                <c:pt idx="2">
                  <c:v>146.66565999999995</c:v>
                </c:pt>
                <c:pt idx="3">
                  <c:v>141.83818000000107</c:v>
                </c:pt>
                <c:pt idx="4">
                  <c:v>137.16959999999995</c:v>
                </c:pt>
                <c:pt idx="5">
                  <c:v>132.65467999999998</c:v>
                </c:pt>
                <c:pt idx="6">
                  <c:v>128.28837000000001</c:v>
                </c:pt>
                <c:pt idx="7">
                  <c:v>124.06577999999998</c:v>
                </c:pt>
                <c:pt idx="8">
                  <c:v>119.98217</c:v>
                </c:pt>
                <c:pt idx="9">
                  <c:v>116.03297000000001</c:v>
                </c:pt>
                <c:pt idx="10">
                  <c:v>112.21375999999999</c:v>
                </c:pt>
                <c:pt idx="11">
                  <c:v>108.52025999999999</c:v>
                </c:pt>
                <c:pt idx="12">
                  <c:v>104.94833</c:v>
                </c:pt>
                <c:pt idx="13">
                  <c:v>101.49397</c:v>
                </c:pt>
                <c:pt idx="14">
                  <c:v>98.153309999999948</c:v>
                </c:pt>
                <c:pt idx="15">
                  <c:v>94.922610000000006</c:v>
                </c:pt>
                <c:pt idx="16">
                  <c:v>91.798240000000007</c:v>
                </c:pt>
                <c:pt idx="17">
                  <c:v>88.776719999999983</c:v>
                </c:pt>
                <c:pt idx="18">
                  <c:v>85.854640000000003</c:v>
                </c:pt>
                <c:pt idx="19">
                  <c:v>83.028749999999988</c:v>
                </c:pt>
                <c:pt idx="20">
                  <c:v>80.295869999999994</c:v>
                </c:pt>
                <c:pt idx="21">
                  <c:v>77.652939999999958</c:v>
                </c:pt>
                <c:pt idx="22">
                  <c:v>75.096999999999994</c:v>
                </c:pt>
                <c:pt idx="23">
                  <c:v>72.625199999999978</c:v>
                </c:pt>
                <c:pt idx="24">
                  <c:v>70.234750000000005</c:v>
                </c:pt>
                <c:pt idx="25">
                  <c:v>67.922979999999981</c:v>
                </c:pt>
                <c:pt idx="26">
                  <c:v>65.687309999999982</c:v>
                </c:pt>
                <c:pt idx="27">
                  <c:v>63.525220000000012</c:v>
                </c:pt>
                <c:pt idx="28">
                  <c:v>61.434289999999997</c:v>
                </c:pt>
                <c:pt idx="29">
                  <c:v>59.412190000000002</c:v>
                </c:pt>
                <c:pt idx="30">
                  <c:v>57.456649999999996</c:v>
                </c:pt>
                <c:pt idx="31">
                  <c:v>55.565470000000012</c:v>
                </c:pt>
                <c:pt idx="32">
                  <c:v>53.736540000000012</c:v>
                </c:pt>
                <c:pt idx="33">
                  <c:v>51.96781</c:v>
                </c:pt>
                <c:pt idx="34">
                  <c:v>50.257300000000001</c:v>
                </c:pt>
                <c:pt idx="35">
                  <c:v>48.603080000000006</c:v>
                </c:pt>
                <c:pt idx="36">
                  <c:v>47.003320000000002</c:v>
                </c:pt>
                <c:pt idx="37">
                  <c:v>45.456209999999999</c:v>
                </c:pt>
                <c:pt idx="38">
                  <c:v>43.960030000000003</c:v>
                </c:pt>
                <c:pt idx="39">
                  <c:v>42.513089999999998</c:v>
                </c:pt>
                <c:pt idx="40">
                  <c:v>41.113780000000006</c:v>
                </c:pt>
                <c:pt idx="41">
                  <c:v>39.760520000000113</c:v>
                </c:pt>
                <c:pt idx="42">
                  <c:v>38.451809999999995</c:v>
                </c:pt>
                <c:pt idx="43">
                  <c:v>37.186170000000011</c:v>
                </c:pt>
                <c:pt idx="44">
                  <c:v>35.962200000000003</c:v>
                </c:pt>
                <c:pt idx="45">
                  <c:v>34.778500000000292</c:v>
                </c:pt>
                <c:pt idx="46">
                  <c:v>33.633770000000013</c:v>
                </c:pt>
                <c:pt idx="47">
                  <c:v>32.526720000000012</c:v>
                </c:pt>
                <c:pt idx="48">
                  <c:v>31.456109999999889</c:v>
                </c:pt>
                <c:pt idx="49">
                  <c:v>30.420739999999711</c:v>
                </c:pt>
                <c:pt idx="50">
                  <c:v>29.419440000000002</c:v>
                </c:pt>
              </c:numCache>
            </c:numRef>
          </c:val>
        </c:ser>
        <c:ser>
          <c:idx val="5"/>
          <c:order val="2"/>
          <c:tx>
            <c:strRef>
              <c:f>МладенческаяСмертность!$F$1</c:f>
              <c:strCache>
                <c:ptCount val="1"/>
                <c:pt idx="0">
                  <c:v>Данные ЕС</c:v>
                </c:pt>
              </c:strCache>
            </c:strRef>
          </c:tx>
          <c:cat>
            <c:numRef>
              <c:f>МладенческаяСмертность!$A$2:$A$61</c:f>
              <c:numCache>
                <c:formatCode>#,##0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МладенческаяСмертность!$F$2:$F$61</c:f>
              <c:numCache>
                <c:formatCode>#,##0.00</c:formatCode>
                <c:ptCount val="51"/>
                <c:pt idx="0">
                  <c:v>46.15</c:v>
                </c:pt>
                <c:pt idx="1">
                  <c:v>45.45</c:v>
                </c:pt>
                <c:pt idx="2">
                  <c:v>44.78</c:v>
                </c:pt>
                <c:pt idx="3">
                  <c:v>44.09</c:v>
                </c:pt>
                <c:pt idx="4">
                  <c:v>42.47</c:v>
                </c:pt>
                <c:pt idx="5">
                  <c:v>41.48</c:v>
                </c:pt>
                <c:pt idx="6">
                  <c:v>39.99</c:v>
                </c:pt>
                <c:pt idx="7">
                  <c:v>38.85</c:v>
                </c:pt>
                <c:pt idx="8">
                  <c:v>38.410000000000004</c:v>
                </c:pt>
                <c:pt idx="9">
                  <c:v>37.130000000000003</c:v>
                </c:pt>
                <c:pt idx="10">
                  <c:v>36.11</c:v>
                </c:pt>
                <c:pt idx="11">
                  <c:v>35.58</c:v>
                </c:pt>
              </c:numCache>
            </c:numRef>
          </c:val>
        </c:ser>
        <c:ser>
          <c:idx val="6"/>
          <c:order val="3"/>
          <c:tx>
            <c:strRef>
              <c:f>МладенческаяСмертность!$G$1</c:f>
              <c:strCache>
                <c:ptCount val="1"/>
                <c:pt idx="0">
                  <c:v>Прогноз ЕС</c:v>
                </c:pt>
              </c:strCache>
            </c:strRef>
          </c:tx>
          <c:spPr>
            <a:ln w="19050"/>
          </c:spPr>
          <c:dLbls>
            <c:dLbl>
              <c:idx val="11"/>
              <c:layout>
                <c:manualLayout>
                  <c:x val="-1.2295081967213121E-2"/>
                  <c:y val="-3.1446540880503505E-2"/>
                </c:manualLayout>
              </c:layout>
              <c:showVal val="1"/>
            </c:dLbl>
            <c:dLbl>
              <c:idx val="50"/>
              <c:layout>
                <c:manualLayout>
                  <c:x val="0"/>
                  <c:y val="1.6771488469601723E-2"/>
                </c:manualLayout>
              </c:layout>
              <c:showVal val="1"/>
            </c:dLbl>
            <c:dLbl>
              <c:idx val="59"/>
              <c:layout>
                <c:manualLayout>
                  <c:x val="-1.3661202185791348E-3"/>
                  <c:y val="-3.1446540880503512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39,7</a:t>
                    </a:r>
                    <a:r>
                      <a:rPr lang="ru-RU" sz="1100" b="1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 ЕС</a:t>
                    </a:r>
                    <a:endParaRPr lang="en-US" sz="1100" b="1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howVal val="1"/>
            </c:dLbl>
            <c:delete val="1"/>
            <c:numFmt formatCode="#,##0.0" sourceLinked="0"/>
            <c:txPr>
              <a:bodyPr/>
              <a:lstStyle/>
              <a:p>
                <a:pPr>
                  <a:defRPr sz="11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ru-RU"/>
              </a:p>
            </c:txPr>
          </c:dLbls>
          <c:cat>
            <c:numRef>
              <c:f>МладенческаяСмертность!$A$2:$A$61</c:f>
              <c:numCache>
                <c:formatCode>#,##0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МладенческаяСмертность!$G$2:$G$61</c:f>
              <c:numCache>
                <c:formatCode>General</c:formatCode>
                <c:ptCount val="51"/>
                <c:pt idx="0">
                  <c:v>46.797240000000002</c:v>
                </c:pt>
                <c:pt idx="1">
                  <c:v>45.628020000000063</c:v>
                </c:pt>
                <c:pt idx="2">
                  <c:v>44.488020000000006</c:v>
                </c:pt>
                <c:pt idx="3">
                  <c:v>43.376489999999997</c:v>
                </c:pt>
                <c:pt idx="4">
                  <c:v>42.292740000000322</c:v>
                </c:pt>
                <c:pt idx="5">
                  <c:v>41.236070000000012</c:v>
                </c:pt>
                <c:pt idx="6">
                  <c:v>40.205800000000011</c:v>
                </c:pt>
                <c:pt idx="7">
                  <c:v>39.201270000000001</c:v>
                </c:pt>
                <c:pt idx="8">
                  <c:v>38.221830000000011</c:v>
                </c:pt>
                <c:pt idx="9">
                  <c:v>37.266870000000011</c:v>
                </c:pt>
                <c:pt idx="10">
                  <c:v>36.335770000000011</c:v>
                </c:pt>
                <c:pt idx="11">
                  <c:v>35.427930000000003</c:v>
                </c:pt>
                <c:pt idx="12">
                  <c:v>34.542770000000012</c:v>
                </c:pt>
                <c:pt idx="13">
                  <c:v>33.679730000000013</c:v>
                </c:pt>
                <c:pt idx="14">
                  <c:v>32.838250000000002</c:v>
                </c:pt>
                <c:pt idx="15">
                  <c:v>32.017800000000001</c:v>
                </c:pt>
                <c:pt idx="16">
                  <c:v>31.217839999999999</c:v>
                </c:pt>
                <c:pt idx="17">
                  <c:v>30.437870000000135</c:v>
                </c:pt>
                <c:pt idx="18">
                  <c:v>29.677389999999999</c:v>
                </c:pt>
                <c:pt idx="19">
                  <c:v>28.93591</c:v>
                </c:pt>
                <c:pt idx="20">
                  <c:v>28.212949999999989</c:v>
                </c:pt>
                <c:pt idx="21">
                  <c:v>27.50806</c:v>
                </c:pt>
                <c:pt idx="22">
                  <c:v>26.820779999999989</c:v>
                </c:pt>
                <c:pt idx="23">
                  <c:v>26.150670000000005</c:v>
                </c:pt>
                <c:pt idx="24">
                  <c:v>25.497299999999989</c:v>
                </c:pt>
                <c:pt idx="25">
                  <c:v>24.86026</c:v>
                </c:pt>
                <c:pt idx="26">
                  <c:v>24.239129999999989</c:v>
                </c:pt>
                <c:pt idx="27">
                  <c:v>23.633520000000001</c:v>
                </c:pt>
                <c:pt idx="28">
                  <c:v>23.043039999999817</c:v>
                </c:pt>
                <c:pt idx="29">
                  <c:v>22.467319999999805</c:v>
                </c:pt>
                <c:pt idx="30">
                  <c:v>21.90598</c:v>
                </c:pt>
                <c:pt idx="31">
                  <c:v>21.35867</c:v>
                </c:pt>
                <c:pt idx="32">
                  <c:v>20.825019999999842</c:v>
                </c:pt>
                <c:pt idx="33">
                  <c:v>20.30472</c:v>
                </c:pt>
                <c:pt idx="34">
                  <c:v>19.797409999999989</c:v>
                </c:pt>
                <c:pt idx="35">
                  <c:v>19.302779999999835</c:v>
                </c:pt>
                <c:pt idx="36">
                  <c:v>18.820499999999889</c:v>
                </c:pt>
                <c:pt idx="37">
                  <c:v>18.350280000000001</c:v>
                </c:pt>
                <c:pt idx="38">
                  <c:v>17.891800000000035</c:v>
                </c:pt>
                <c:pt idx="39">
                  <c:v>17.444780000000002</c:v>
                </c:pt>
                <c:pt idx="40">
                  <c:v>17.00892</c:v>
                </c:pt>
                <c:pt idx="41">
                  <c:v>16.583960000000001</c:v>
                </c:pt>
                <c:pt idx="42">
                  <c:v>16.169619999999831</c:v>
                </c:pt>
                <c:pt idx="43">
                  <c:v>15.76562</c:v>
                </c:pt>
                <c:pt idx="44">
                  <c:v>15.37172</c:v>
                </c:pt>
                <c:pt idx="45">
                  <c:v>14.98766</c:v>
                </c:pt>
                <c:pt idx="46">
                  <c:v>14.613200000000001</c:v>
                </c:pt>
                <c:pt idx="47">
                  <c:v>14.248089999999999</c:v>
                </c:pt>
                <c:pt idx="48">
                  <c:v>13.892110000000002</c:v>
                </c:pt>
                <c:pt idx="49">
                  <c:v>13.545020000000001</c:v>
                </c:pt>
                <c:pt idx="50">
                  <c:v>13.2066</c:v>
                </c:pt>
              </c:numCache>
            </c:numRef>
          </c:val>
        </c:ser>
        <c:ser>
          <c:idx val="0"/>
          <c:order val="4"/>
          <c:tx>
            <c:strRef>
              <c:f>МладенческаяСмертность!$D$1</c:f>
              <c:strCache>
                <c:ptCount val="1"/>
                <c:pt idx="0">
                  <c:v>Нижняя граница</c:v>
                </c:pt>
              </c:strCache>
            </c:strRef>
          </c:tx>
          <c:spPr>
            <a:ln w="15875">
              <a:prstDash val="dash"/>
            </a:ln>
          </c:spPr>
          <c:marker>
            <c:symbol val="none"/>
          </c:marker>
          <c:dLbls>
            <c:dLbl>
              <c:idx val="50"/>
              <c:layout>
                <c:manualLayout>
                  <c:x val="0"/>
                  <c:y val="-1.6771488469601723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59"/>
              <c:layout>
                <c:manualLayout>
                  <c:x val="1.0018099206311204E-16"/>
                  <c:y val="1.4675052410901458E-2"/>
                </c:manualLayout>
              </c:layout>
              <c:showVal val="1"/>
            </c:dLbl>
            <c:delete val="1"/>
            <c:numFmt formatCode="#,##0.00" sourceLinked="0"/>
            <c:txPr>
              <a:bodyPr/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ru-RU"/>
              </a:p>
            </c:txPr>
          </c:dLbls>
          <c:val>
            <c:numRef>
              <c:f>МладенческаяСмертность!$D$2:$D$61</c:f>
              <c:numCache>
                <c:formatCode>#,##0.00000</c:formatCode>
                <c:ptCount val="51"/>
                <c:pt idx="0">
                  <c:v>123.77159</c:v>
                </c:pt>
                <c:pt idx="1">
                  <c:v>120.29982000000012</c:v>
                </c:pt>
                <c:pt idx="2">
                  <c:v>116.83756000000002</c:v>
                </c:pt>
                <c:pt idx="3">
                  <c:v>113.3848</c:v>
                </c:pt>
                <c:pt idx="4">
                  <c:v>109.94256000000057</c:v>
                </c:pt>
                <c:pt idx="5">
                  <c:v>106.51294</c:v>
                </c:pt>
                <c:pt idx="6">
                  <c:v>103.09921000000057</c:v>
                </c:pt>
                <c:pt idx="7">
                  <c:v>99.705719999999999</c:v>
                </c:pt>
                <c:pt idx="8">
                  <c:v>96.33775</c:v>
                </c:pt>
                <c:pt idx="9">
                  <c:v>93.001379999999983</c:v>
                </c:pt>
                <c:pt idx="10">
                  <c:v>89.70317</c:v>
                </c:pt>
                <c:pt idx="11">
                  <c:v>86.449970000000022</c:v>
                </c:pt>
                <c:pt idx="12">
                  <c:v>83.248570000000001</c:v>
                </c:pt>
                <c:pt idx="13">
                  <c:v>80.105469999999983</c:v>
                </c:pt>
                <c:pt idx="14">
                  <c:v>77.026719999999983</c:v>
                </c:pt>
                <c:pt idx="15">
                  <c:v>74.017690000000613</c:v>
                </c:pt>
                <c:pt idx="16">
                  <c:v>71.083029999999994</c:v>
                </c:pt>
                <c:pt idx="17">
                  <c:v>68.226579999999998</c:v>
                </c:pt>
                <c:pt idx="18">
                  <c:v>65.451369999999997</c:v>
                </c:pt>
                <c:pt idx="19">
                  <c:v>62.759660000000004</c:v>
                </c:pt>
                <c:pt idx="20">
                  <c:v>60.152990000000003</c:v>
                </c:pt>
                <c:pt idx="21">
                  <c:v>57.632200000000012</c:v>
                </c:pt>
                <c:pt idx="22">
                  <c:v>55.197570000000013</c:v>
                </c:pt>
                <c:pt idx="23">
                  <c:v>52.848840000000003</c:v>
                </c:pt>
                <c:pt idx="24">
                  <c:v>50.585320000000003</c:v>
                </c:pt>
                <c:pt idx="25">
                  <c:v>48.405930000000012</c:v>
                </c:pt>
                <c:pt idx="26">
                  <c:v>46.3093</c:v>
                </c:pt>
                <c:pt idx="27">
                  <c:v>44.293770000000322</c:v>
                </c:pt>
                <c:pt idx="28">
                  <c:v>42.357520000000001</c:v>
                </c:pt>
                <c:pt idx="29">
                  <c:v>40.498530000000336</c:v>
                </c:pt>
                <c:pt idx="30">
                  <c:v>38.714700000000001</c:v>
                </c:pt>
                <c:pt idx="31">
                  <c:v>37.003810000000001</c:v>
                </c:pt>
                <c:pt idx="32">
                  <c:v>35.363610000000001</c:v>
                </c:pt>
                <c:pt idx="33">
                  <c:v>33.791800000000002</c:v>
                </c:pt>
                <c:pt idx="34">
                  <c:v>32.286060000000006</c:v>
                </c:pt>
                <c:pt idx="35">
                  <c:v>30.844090000000001</c:v>
                </c:pt>
                <c:pt idx="36">
                  <c:v>29.46357999999978</c:v>
                </c:pt>
                <c:pt idx="37">
                  <c:v>28.14228</c:v>
                </c:pt>
                <c:pt idx="38">
                  <c:v>26.877960000000197</c:v>
                </c:pt>
                <c:pt idx="39">
                  <c:v>25.668419999999809</c:v>
                </c:pt>
                <c:pt idx="40">
                  <c:v>24.511520000000001</c:v>
                </c:pt>
                <c:pt idx="41">
                  <c:v>23.405189999999809</c:v>
                </c:pt>
                <c:pt idx="42">
                  <c:v>22.347380000000001</c:v>
                </c:pt>
                <c:pt idx="43">
                  <c:v>21.33614</c:v>
                </c:pt>
                <c:pt idx="44">
                  <c:v>20.369539999999798</c:v>
                </c:pt>
                <c:pt idx="45">
                  <c:v>19.445749999999663</c:v>
                </c:pt>
                <c:pt idx="46">
                  <c:v>18.56296</c:v>
                </c:pt>
                <c:pt idx="47">
                  <c:v>17.719470000000001</c:v>
                </c:pt>
                <c:pt idx="48">
                  <c:v>16.913589999999989</c:v>
                </c:pt>
                <c:pt idx="49">
                  <c:v>16.14372999999982</c:v>
                </c:pt>
                <c:pt idx="50">
                  <c:v>15.40835</c:v>
                </c:pt>
              </c:numCache>
            </c:numRef>
          </c:val>
        </c:ser>
        <c:ser>
          <c:idx val="3"/>
          <c:order val="5"/>
          <c:tx>
            <c:strRef>
              <c:f>МладенческаяСмертность!$E$1</c:f>
              <c:strCache>
                <c:ptCount val="1"/>
                <c:pt idx="0">
                  <c:v>Верхняя граница</c:v>
                </c:pt>
              </c:strCache>
            </c:strRef>
          </c:tx>
          <c:spPr>
            <a:ln w="15875">
              <a:prstDash val="dash"/>
            </a:ln>
          </c:spPr>
          <c:marker>
            <c:symbol val="x"/>
            <c:size val="2"/>
            <c:spPr>
              <a:ln>
                <a:noFill/>
              </a:ln>
            </c:spPr>
          </c:marker>
          <c:dLbls>
            <c:dLbl>
              <c:idx val="50"/>
              <c:layout/>
              <c:numFmt formatCode="#,##0.0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rgbClr val="7030A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59"/>
              <c:layout>
                <c:manualLayout>
                  <c:x val="-1.3661202185791348E-3"/>
                  <c:y val="0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b="1">
                      <a:solidFill>
                        <a:srgbClr val="7030A0"/>
                      </a:solidFill>
                    </a:defRPr>
                  </a:pPr>
                  <a:endParaRPr lang="ru-RU"/>
                </a:p>
              </c:txPr>
              <c:showVal val="1"/>
            </c:dLbl>
            <c:delete val="1"/>
          </c:dLbls>
          <c:val>
            <c:numRef>
              <c:f>МладенческаяСмертность!$E$2:$E$61</c:f>
              <c:numCache>
                <c:formatCode>#,##0.00000</c:formatCode>
                <c:ptCount val="51"/>
                <c:pt idx="0">
                  <c:v>198.69049999999999</c:v>
                </c:pt>
                <c:pt idx="1">
                  <c:v>191.18883000000113</c:v>
                </c:pt>
                <c:pt idx="2">
                  <c:v>184.10874999999999</c:v>
                </c:pt>
                <c:pt idx="3">
                  <c:v>177.43180000000001</c:v>
                </c:pt>
                <c:pt idx="4">
                  <c:v>171.13935999999998</c:v>
                </c:pt>
                <c:pt idx="5">
                  <c:v>165.21245000000002</c:v>
                </c:pt>
                <c:pt idx="6">
                  <c:v>159.63173</c:v>
                </c:pt>
                <c:pt idx="7">
                  <c:v>154.37747000000007</c:v>
                </c:pt>
                <c:pt idx="8">
                  <c:v>149.42968999999999</c:v>
                </c:pt>
                <c:pt idx="9">
                  <c:v>144.76829000000001</c:v>
                </c:pt>
                <c:pt idx="10">
                  <c:v>140.37326999999999</c:v>
                </c:pt>
                <c:pt idx="11">
                  <c:v>136.22498999999999</c:v>
                </c:pt>
                <c:pt idx="12">
                  <c:v>132.30441000000027</c:v>
                </c:pt>
                <c:pt idx="13">
                  <c:v>128.59329</c:v>
                </c:pt>
                <c:pt idx="14">
                  <c:v>125.07442</c:v>
                </c:pt>
                <c:pt idx="15">
                  <c:v>121.73173</c:v>
                </c:pt>
                <c:pt idx="16">
                  <c:v>118.55034000000001</c:v>
                </c:pt>
                <c:pt idx="17">
                  <c:v>115.51664000000002</c:v>
                </c:pt>
                <c:pt idx="18">
                  <c:v>112.61826000000002</c:v>
                </c:pt>
                <c:pt idx="19">
                  <c:v>109.84401000000022</c:v>
                </c:pt>
                <c:pt idx="20">
                  <c:v>107.18380999999998</c:v>
                </c:pt>
                <c:pt idx="21">
                  <c:v>104.62864999999998</c:v>
                </c:pt>
                <c:pt idx="22">
                  <c:v>102.17043999999945</c:v>
                </c:pt>
                <c:pt idx="23">
                  <c:v>99.80198</c:v>
                </c:pt>
                <c:pt idx="24">
                  <c:v>97.516830000000013</c:v>
                </c:pt>
                <c:pt idx="25">
                  <c:v>95.309209999999993</c:v>
                </c:pt>
                <c:pt idx="26">
                  <c:v>93.173989999999989</c:v>
                </c:pt>
                <c:pt idx="27">
                  <c:v>91.106560000000002</c:v>
                </c:pt>
                <c:pt idx="28">
                  <c:v>89.102779999999271</c:v>
                </c:pt>
                <c:pt idx="29">
                  <c:v>87.158919999999981</c:v>
                </c:pt>
                <c:pt idx="30">
                  <c:v>85.271649999999994</c:v>
                </c:pt>
                <c:pt idx="31">
                  <c:v>83.43792000000073</c:v>
                </c:pt>
                <c:pt idx="32">
                  <c:v>81.654999999999987</c:v>
                </c:pt>
                <c:pt idx="33">
                  <c:v>79.920369999999991</c:v>
                </c:pt>
                <c:pt idx="34">
                  <c:v>78.231780000000001</c:v>
                </c:pt>
                <c:pt idx="35">
                  <c:v>76.587120000000027</c:v>
                </c:pt>
                <c:pt idx="36">
                  <c:v>74.984499999999997</c:v>
                </c:pt>
                <c:pt idx="37">
                  <c:v>73.422160000000005</c:v>
                </c:pt>
                <c:pt idx="38">
                  <c:v>71.898470000000003</c:v>
                </c:pt>
                <c:pt idx="39">
                  <c:v>70.411920000000819</c:v>
                </c:pt>
                <c:pt idx="40">
                  <c:v>68.961140000000327</c:v>
                </c:pt>
                <c:pt idx="41">
                  <c:v>67.544810000000027</c:v>
                </c:pt>
                <c:pt idx="42">
                  <c:v>66.161729999999991</c:v>
                </c:pt>
                <c:pt idx="43">
                  <c:v>64.810760000000002</c:v>
                </c:pt>
                <c:pt idx="44">
                  <c:v>63.490850000000002</c:v>
                </c:pt>
                <c:pt idx="45">
                  <c:v>62.200970000000012</c:v>
                </c:pt>
                <c:pt idx="46">
                  <c:v>60.94021</c:v>
                </c:pt>
                <c:pt idx="47">
                  <c:v>59.707660000000004</c:v>
                </c:pt>
                <c:pt idx="48">
                  <c:v>58.502480000000006</c:v>
                </c:pt>
                <c:pt idx="49">
                  <c:v>57.323860000000003</c:v>
                </c:pt>
                <c:pt idx="50">
                  <c:v>56.171060000000004</c:v>
                </c:pt>
              </c:numCache>
            </c:numRef>
          </c:val>
        </c:ser>
        <c:ser>
          <c:idx val="4"/>
          <c:order val="6"/>
          <c:tx>
            <c:v>Цель</c:v>
          </c:tx>
          <c:spPr>
            <a:ln w="19050">
              <a:prstDash val="dash"/>
            </a:ln>
          </c:spPr>
          <c:marker>
            <c:symbol val="star"/>
            <c:size val="3"/>
          </c:marker>
          <c:dLbls>
            <c:dLbl>
              <c:idx val="14"/>
              <c:layout>
                <c:manualLayout>
                  <c:x val="0"/>
                  <c:y val="-1.0482180293501203E-2"/>
                </c:manualLayout>
              </c:layout>
              <c:showVal val="1"/>
            </c:dLbl>
            <c:dLbl>
              <c:idx val="16"/>
              <c:layout/>
              <c:showVal val="1"/>
            </c:dLbl>
            <c:delete val="1"/>
            <c:numFmt formatCode="#,##0.0" sourceLinked="0"/>
            <c:txPr>
              <a:bodyPr/>
              <a:lstStyle/>
              <a:p>
                <a:pPr>
                  <a:defRPr sz="14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</c:dLbls>
          <c:val>
            <c:numRef>
              <c:f>МладенческаяСмертность!$J$2:$J$29</c:f>
              <c:numCache>
                <c:formatCode>General</c:formatCode>
                <c:ptCount val="19"/>
                <c:pt idx="13" formatCode="#,##0.00000">
                  <c:v>97.9</c:v>
                </c:pt>
                <c:pt idx="14" formatCode="#,##0.00000">
                  <c:v>95.863333333333259</c:v>
                </c:pt>
                <c:pt idx="15" formatCode="#,##0.00000">
                  <c:v>93.826666666666682</c:v>
                </c:pt>
                <c:pt idx="16" formatCode="#,##0.00000">
                  <c:v>91.79</c:v>
                </c:pt>
              </c:numCache>
            </c:numRef>
          </c:val>
        </c:ser>
        <c:marker val="1"/>
        <c:axId val="81039744"/>
        <c:axId val="81041280"/>
      </c:lineChart>
      <c:catAx>
        <c:axId val="81039744"/>
        <c:scaling>
          <c:orientation val="minMax"/>
        </c:scaling>
        <c:axPos val="b"/>
        <c:numFmt formatCode="#,##0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81041280"/>
        <c:crosses val="autoZero"/>
        <c:auto val="1"/>
        <c:lblAlgn val="ctr"/>
        <c:lblOffset val="100"/>
      </c:catAx>
      <c:valAx>
        <c:axId val="81041280"/>
        <c:scaling>
          <c:orientation val="minMax"/>
          <c:max val="200"/>
          <c:min val="0"/>
        </c:scaling>
        <c:axPos val="l"/>
        <c:majorGridlines/>
        <c:numFmt formatCode="#,##0.0" sourceLinked="1"/>
        <c:tickLblPos val="nextTo"/>
        <c:crossAx val="81039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648218665289792"/>
          <c:y val="0.28864738605787482"/>
          <c:w val="0.21532109203562674"/>
          <c:h val="0.38905742914211355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</c:chart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b="1" dirty="0" smtClean="0"/>
              <a:t>Сравнение показателя заболеваемость туберкулезом между РК и ЕС</a:t>
            </a:r>
            <a:endParaRPr lang="ru-RU" sz="1800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pP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6.4209801643647008E-2"/>
          <c:y val="0.15603487952631606"/>
          <c:w val="0.76912698092881682"/>
          <c:h val="0.77976108436682723"/>
        </c:manualLayout>
      </c:layout>
      <c:lineChart>
        <c:grouping val="standard"/>
        <c:ser>
          <c:idx val="1"/>
          <c:order val="0"/>
          <c:tx>
            <c:strRef>
              <c:f>'Заболеваемость Тб'!$B$1</c:f>
              <c:strCache>
                <c:ptCount val="1"/>
                <c:pt idx="0">
                  <c:v>Данные Казахстан</c:v>
                </c:pt>
              </c:strCache>
            </c:strRef>
          </c:tx>
          <c:dLbls>
            <c:dLbl>
              <c:idx val="2"/>
              <c:layout/>
              <c:showVal val="1"/>
            </c:dLbl>
            <c:dLbl>
              <c:idx val="8"/>
              <c:layout/>
              <c:showVal val="1"/>
            </c:dLbl>
            <c:dLbl>
              <c:idx val="13"/>
              <c:layout>
                <c:manualLayout>
                  <c:x val="-8.1967213114754103E-3"/>
                  <c:y val="-3.5808320168509822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21"/>
              <c:layout>
                <c:manualLayout>
                  <c:x val="-5.1859433640395802E-2"/>
                  <c:y val="-4.2127435492364399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Val val="1"/>
            </c:dLbl>
            <c:delete val="1"/>
            <c:numFmt formatCode="#,##0.0" sourceLinked="0"/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</c:dLbls>
          <c:cat>
            <c:numRef>
              <c:f>'Заболеваемость Тб'!$A$2:$A$52</c:f>
              <c:numCache>
                <c:formatCode>#,##0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'Заболеваемость Тб'!$B$2:$B$52</c:f>
              <c:numCache>
                <c:formatCode>#,##0.0</c:formatCode>
                <c:ptCount val="51"/>
                <c:pt idx="0">
                  <c:v>153</c:v>
                </c:pt>
                <c:pt idx="1">
                  <c:v>155.69999999999999</c:v>
                </c:pt>
                <c:pt idx="2">
                  <c:v>165.1</c:v>
                </c:pt>
                <c:pt idx="3">
                  <c:v>160.4</c:v>
                </c:pt>
                <c:pt idx="4">
                  <c:v>154.30000000000001</c:v>
                </c:pt>
                <c:pt idx="5">
                  <c:v>147.30000000000001</c:v>
                </c:pt>
                <c:pt idx="6">
                  <c:v>132.1</c:v>
                </c:pt>
                <c:pt idx="7">
                  <c:v>126.4</c:v>
                </c:pt>
                <c:pt idx="8">
                  <c:v>125.5</c:v>
                </c:pt>
                <c:pt idx="9">
                  <c:v>105.3</c:v>
                </c:pt>
                <c:pt idx="10">
                  <c:v>95.3</c:v>
                </c:pt>
                <c:pt idx="11">
                  <c:v>86.6</c:v>
                </c:pt>
                <c:pt idx="12">
                  <c:v>81.7</c:v>
                </c:pt>
                <c:pt idx="13">
                  <c:v>73.5</c:v>
                </c:pt>
              </c:numCache>
            </c:numRef>
          </c:val>
        </c:ser>
        <c:ser>
          <c:idx val="2"/>
          <c:order val="1"/>
          <c:tx>
            <c:strRef>
              <c:f>'Заболеваемость Тб'!$C$1</c:f>
              <c:strCache>
                <c:ptCount val="1"/>
                <c:pt idx="0">
                  <c:v>Прогноз Казахстан</c:v>
                </c:pt>
              </c:strCache>
            </c:strRef>
          </c:tx>
          <c:spPr>
            <a:ln w="19050"/>
          </c:spPr>
          <c:marker>
            <c:symbol val="triangle"/>
            <c:size val="3"/>
          </c:marker>
          <c:dLbls>
            <c:dLbl>
              <c:idx val="50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B05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elete val="1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</c:dLbls>
          <c:cat>
            <c:numRef>
              <c:f>'Заболеваемость Тб'!$A$2:$A$52</c:f>
              <c:numCache>
                <c:formatCode>#,##0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'Заболеваемость Тб'!$C$2:$C$52</c:f>
              <c:numCache>
                <c:formatCode>#,##0.00000</c:formatCode>
                <c:ptCount val="51"/>
                <c:pt idx="0">
                  <c:v>182.92466999999999</c:v>
                </c:pt>
                <c:pt idx="1">
                  <c:v>171.81392</c:v>
                </c:pt>
                <c:pt idx="2">
                  <c:v>161.37802000000067</c:v>
                </c:pt>
                <c:pt idx="3">
                  <c:v>151.57599999999999</c:v>
                </c:pt>
                <c:pt idx="4">
                  <c:v>142.36934000000099</c:v>
                </c:pt>
                <c:pt idx="5">
                  <c:v>133.72190000000001</c:v>
                </c:pt>
                <c:pt idx="6">
                  <c:v>125.59969000000002</c:v>
                </c:pt>
                <c:pt idx="7">
                  <c:v>117.97083000000001</c:v>
                </c:pt>
                <c:pt idx="8">
                  <c:v>110.80532999999998</c:v>
                </c:pt>
                <c:pt idx="9">
                  <c:v>104.07506999999998</c:v>
                </c:pt>
                <c:pt idx="10">
                  <c:v>97.753600000000006</c:v>
                </c:pt>
                <c:pt idx="11">
                  <c:v>91.816090000000003</c:v>
                </c:pt>
                <c:pt idx="12">
                  <c:v>86.239230000000006</c:v>
                </c:pt>
                <c:pt idx="13">
                  <c:v>81.001099999999994</c:v>
                </c:pt>
                <c:pt idx="14">
                  <c:v>76.081130000000002</c:v>
                </c:pt>
                <c:pt idx="15">
                  <c:v>71.459999999999994</c:v>
                </c:pt>
                <c:pt idx="16">
                  <c:v>67.119550000000004</c:v>
                </c:pt>
                <c:pt idx="17">
                  <c:v>63.042740000000002</c:v>
                </c:pt>
                <c:pt idx="18">
                  <c:v>59.213550000000012</c:v>
                </c:pt>
                <c:pt idx="19">
                  <c:v>55.616950000000003</c:v>
                </c:pt>
                <c:pt idx="20">
                  <c:v>52.238800000000012</c:v>
                </c:pt>
                <c:pt idx="21">
                  <c:v>49.065840000000001</c:v>
                </c:pt>
                <c:pt idx="22">
                  <c:v>46.085610000000003</c:v>
                </c:pt>
                <c:pt idx="23">
                  <c:v>43.286390000000011</c:v>
                </c:pt>
                <c:pt idx="24">
                  <c:v>40.65719</c:v>
                </c:pt>
                <c:pt idx="25">
                  <c:v>38.1877</c:v>
                </c:pt>
                <c:pt idx="26">
                  <c:v>35.868190000000013</c:v>
                </c:pt>
                <c:pt idx="27">
                  <c:v>33.689580000000007</c:v>
                </c:pt>
                <c:pt idx="28">
                  <c:v>31.64329</c:v>
                </c:pt>
                <c:pt idx="29">
                  <c:v>29.72129</c:v>
                </c:pt>
                <c:pt idx="30">
                  <c:v>27.916029999999989</c:v>
                </c:pt>
                <c:pt idx="31">
                  <c:v>26.220429999999809</c:v>
                </c:pt>
                <c:pt idx="32">
                  <c:v>24.627810000000135</c:v>
                </c:pt>
                <c:pt idx="33">
                  <c:v>23.131930000000143</c:v>
                </c:pt>
                <c:pt idx="34">
                  <c:v>21.72691</c:v>
                </c:pt>
                <c:pt idx="35">
                  <c:v>20.407219999999889</c:v>
                </c:pt>
                <c:pt idx="36">
                  <c:v>19.1677</c:v>
                </c:pt>
                <c:pt idx="37">
                  <c:v>18.00346</c:v>
                </c:pt>
                <c:pt idx="38">
                  <c:v>16.909939999999889</c:v>
                </c:pt>
                <c:pt idx="39">
                  <c:v>15.882840000000026</c:v>
                </c:pt>
                <c:pt idx="40">
                  <c:v>14.918119999999998</c:v>
                </c:pt>
                <c:pt idx="41">
                  <c:v>14.012</c:v>
                </c:pt>
                <c:pt idx="42">
                  <c:v>13.160920000000001</c:v>
                </c:pt>
                <c:pt idx="43">
                  <c:v>12.361530000000075</c:v>
                </c:pt>
                <c:pt idx="44">
                  <c:v>11.6107</c:v>
                </c:pt>
                <c:pt idx="45">
                  <c:v>10.905470000000006</c:v>
                </c:pt>
                <c:pt idx="46">
                  <c:v>10.243080000000001</c:v>
                </c:pt>
                <c:pt idx="47">
                  <c:v>9.6209200000000017</c:v>
                </c:pt>
                <c:pt idx="48">
                  <c:v>9.0365500000000001</c:v>
                </c:pt>
                <c:pt idx="49">
                  <c:v>8.4876700000000014</c:v>
                </c:pt>
                <c:pt idx="50">
                  <c:v>7.9721299999999999</c:v>
                </c:pt>
              </c:numCache>
            </c:numRef>
          </c:val>
        </c:ser>
        <c:ser>
          <c:idx val="5"/>
          <c:order val="2"/>
          <c:tx>
            <c:strRef>
              <c:f>'Заболеваемость Тб'!$F$1</c:f>
              <c:strCache>
                <c:ptCount val="1"/>
                <c:pt idx="0">
                  <c:v>Данные ЕС</c:v>
                </c:pt>
              </c:strCache>
            </c:strRef>
          </c:tx>
          <c:cat>
            <c:numRef>
              <c:f>'Заболеваемость Тб'!$A$2:$A$52</c:f>
              <c:numCache>
                <c:formatCode>#,##0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'Заболеваемость Тб'!$F$2:$F$52</c:f>
              <c:numCache>
                <c:formatCode>#,##0.00</c:formatCode>
                <c:ptCount val="51"/>
                <c:pt idx="0">
                  <c:v>1.6300000000000001</c:v>
                </c:pt>
                <c:pt idx="1">
                  <c:v>1.58</c:v>
                </c:pt>
                <c:pt idx="2">
                  <c:v>1.47</c:v>
                </c:pt>
                <c:pt idx="3">
                  <c:v>1.43</c:v>
                </c:pt>
                <c:pt idx="4">
                  <c:v>1.27</c:v>
                </c:pt>
                <c:pt idx="5">
                  <c:v>1.1900000000000077</c:v>
                </c:pt>
                <c:pt idx="6">
                  <c:v>1.1100000000000001</c:v>
                </c:pt>
                <c:pt idx="7">
                  <c:v>1.04</c:v>
                </c:pt>
                <c:pt idx="8">
                  <c:v>1</c:v>
                </c:pt>
                <c:pt idx="9">
                  <c:v>0.92</c:v>
                </c:pt>
                <c:pt idx="10">
                  <c:v>0.83000000000000063</c:v>
                </c:pt>
                <c:pt idx="11">
                  <c:v>0.81</c:v>
                </c:pt>
              </c:numCache>
            </c:numRef>
          </c:val>
        </c:ser>
        <c:ser>
          <c:idx val="6"/>
          <c:order val="3"/>
          <c:tx>
            <c:strRef>
              <c:f>'Заболеваемость Тб'!$G$1</c:f>
              <c:strCache>
                <c:ptCount val="1"/>
                <c:pt idx="0">
                  <c:v>Прогноз ЕС</c:v>
                </c:pt>
              </c:strCache>
            </c:strRef>
          </c:tx>
          <c:spPr>
            <a:ln w="19050"/>
          </c:spPr>
          <c:dLbls>
            <c:dLbl>
              <c:idx val="11"/>
              <c:layout>
                <c:manualLayout>
                  <c:x val="-2.0491803278688551E-2"/>
                  <c:y val="-3.3701948393891519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FF66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/>
                      <a:t>0,8</a:t>
                    </a:r>
                  </a:p>
                </c:rich>
              </c:tx>
              <c:spPr/>
              <c:dLblPos val="r"/>
            </c:dLbl>
            <c:dLbl>
              <c:idx val="20"/>
              <c:layout>
                <c:manualLayout>
                  <c:x val="4.7823996385697724E-2"/>
                  <c:y val="-5.2659294365455495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/>
                      <a:t>5,67</a:t>
                    </a:r>
                  </a:p>
                </c:rich>
              </c:tx>
              <c:spPr/>
              <c:dLblPos val="r"/>
            </c:dLbl>
            <c:delete val="1"/>
          </c:dLbls>
          <c:cat>
            <c:numRef>
              <c:f>'Заболеваемость Тб'!$A$2:$A$52</c:f>
              <c:numCache>
                <c:formatCode>#,##0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'Заболеваемость Тб'!$G$2:$G$52</c:f>
              <c:numCache>
                <c:formatCode>General</c:formatCode>
                <c:ptCount val="51"/>
                <c:pt idx="0">
                  <c:v>1.67662</c:v>
                </c:pt>
                <c:pt idx="1">
                  <c:v>1.5676299999999905</c:v>
                </c:pt>
                <c:pt idx="2">
                  <c:v>1.4657199999999913</c:v>
                </c:pt>
                <c:pt idx="3">
                  <c:v>1.3704400000000001</c:v>
                </c:pt>
                <c:pt idx="4">
                  <c:v>1.28135</c:v>
                </c:pt>
                <c:pt idx="5">
                  <c:v>1.1980500000000101</c:v>
                </c:pt>
                <c:pt idx="6">
                  <c:v>1.1201700000000001</c:v>
                </c:pt>
                <c:pt idx="7">
                  <c:v>1.04735</c:v>
                </c:pt>
                <c:pt idx="8">
                  <c:v>0.97926000000000002</c:v>
                </c:pt>
                <c:pt idx="9">
                  <c:v>0.91561000000000003</c:v>
                </c:pt>
                <c:pt idx="10">
                  <c:v>0.85607999999999995</c:v>
                </c:pt>
                <c:pt idx="11">
                  <c:v>0.80042999999999997</c:v>
                </c:pt>
                <c:pt idx="12">
                  <c:v>0.74839999999999995</c:v>
                </c:pt>
                <c:pt idx="13">
                  <c:v>0.69975000000000065</c:v>
                </c:pt>
                <c:pt idx="14">
                  <c:v>0.65425999999999995</c:v>
                </c:pt>
                <c:pt idx="15">
                  <c:v>0.61173000000000388</c:v>
                </c:pt>
                <c:pt idx="16">
                  <c:v>0.57196000000000002</c:v>
                </c:pt>
                <c:pt idx="17">
                  <c:v>0.53478000000000003</c:v>
                </c:pt>
                <c:pt idx="18">
                  <c:v>0.50000999999999951</c:v>
                </c:pt>
                <c:pt idx="19">
                  <c:v>0.46751000000000031</c:v>
                </c:pt>
                <c:pt idx="20">
                  <c:v>0.43712000000000217</c:v>
                </c:pt>
                <c:pt idx="21">
                  <c:v>0.40870000000000001</c:v>
                </c:pt>
                <c:pt idx="22">
                  <c:v>0.38213000000000008</c:v>
                </c:pt>
                <c:pt idx="23">
                  <c:v>0.35729</c:v>
                </c:pt>
                <c:pt idx="24">
                  <c:v>0.33406000000000252</c:v>
                </c:pt>
                <c:pt idx="25">
                  <c:v>0.31235000000000251</c:v>
                </c:pt>
                <c:pt idx="26">
                  <c:v>0.29204000000000002</c:v>
                </c:pt>
                <c:pt idx="27">
                  <c:v>0.27306000000000002</c:v>
                </c:pt>
                <c:pt idx="28">
                  <c:v>0.25531000000000031</c:v>
                </c:pt>
                <c:pt idx="29">
                  <c:v>0.23871000000000117</c:v>
                </c:pt>
                <c:pt idx="30">
                  <c:v>0.22319</c:v>
                </c:pt>
                <c:pt idx="31">
                  <c:v>0.20868</c:v>
                </c:pt>
                <c:pt idx="32">
                  <c:v>0.19511999999999999</c:v>
                </c:pt>
                <c:pt idx="33">
                  <c:v>0.18243000000000117</c:v>
                </c:pt>
                <c:pt idx="34">
                  <c:v>0.17057</c:v>
                </c:pt>
                <c:pt idx="35">
                  <c:v>0.15949000000000157</c:v>
                </c:pt>
                <c:pt idx="36">
                  <c:v>0.14912</c:v>
                </c:pt>
                <c:pt idx="37">
                  <c:v>0.13942000000000004</c:v>
                </c:pt>
                <c:pt idx="38">
                  <c:v>0.13036</c:v>
                </c:pt>
                <c:pt idx="39">
                  <c:v>0.12189000000000012</c:v>
                </c:pt>
                <c:pt idx="40">
                  <c:v>0.11396000000000002</c:v>
                </c:pt>
                <c:pt idx="41">
                  <c:v>0.10655000000000002</c:v>
                </c:pt>
                <c:pt idx="42">
                  <c:v>9.9630000000000246E-2</c:v>
                </c:pt>
                <c:pt idx="43">
                  <c:v>9.3150000000000746E-2</c:v>
                </c:pt>
                <c:pt idx="44">
                  <c:v>8.7100000000000025E-2</c:v>
                </c:pt>
                <c:pt idx="45">
                  <c:v>8.1430000000000002E-2</c:v>
                </c:pt>
                <c:pt idx="46">
                  <c:v>7.6139999999999999E-2</c:v>
                </c:pt>
                <c:pt idx="47">
                  <c:v>7.1190000000000003E-2</c:v>
                </c:pt>
                <c:pt idx="48">
                  <c:v>6.655999999999998E-2</c:v>
                </c:pt>
                <c:pt idx="49">
                  <c:v>6.2239999999999997E-2</c:v>
                </c:pt>
                <c:pt idx="50">
                  <c:v>5.8189999999999999E-2</c:v>
                </c:pt>
              </c:numCache>
            </c:numRef>
          </c:val>
        </c:ser>
        <c:ser>
          <c:idx val="0"/>
          <c:order val="4"/>
          <c:tx>
            <c:strRef>
              <c:f>'Заболеваемость Тб'!$D$1</c:f>
              <c:strCache>
                <c:ptCount val="1"/>
                <c:pt idx="0">
                  <c:v>Нижняя граница</c:v>
                </c:pt>
              </c:strCache>
            </c:strRef>
          </c:tx>
          <c:spPr>
            <a:ln w="15875">
              <a:prstDash val="dash"/>
            </a:ln>
          </c:spPr>
          <c:marker>
            <c:symbol val="none"/>
          </c:marker>
          <c:dLbls>
            <c:dLbl>
              <c:idx val="50"/>
              <c:layout>
                <c:manualLayout>
                  <c:x val="1.2295081967213121E-2"/>
                  <c:y val="1.263823064770932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70C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val>
            <c:numRef>
              <c:f>'Заболеваемость Тб'!$D$2:$D$52</c:f>
              <c:numCache>
                <c:formatCode>#,##0.00000</c:formatCode>
                <c:ptCount val="51"/>
                <c:pt idx="0">
                  <c:v>146.27021999999999</c:v>
                </c:pt>
                <c:pt idx="1">
                  <c:v>138.03881000000001</c:v>
                </c:pt>
                <c:pt idx="2">
                  <c:v>130.17812000000001</c:v>
                </c:pt>
                <c:pt idx="3">
                  <c:v>122.6728999999995</c:v>
                </c:pt>
                <c:pt idx="4">
                  <c:v>115.50953</c:v>
                </c:pt>
                <c:pt idx="5">
                  <c:v>108.67587999999928</c:v>
                </c:pt>
                <c:pt idx="6">
                  <c:v>102.16123</c:v>
                </c:pt>
                <c:pt idx="7">
                  <c:v>95.956000000000003</c:v>
                </c:pt>
                <c:pt idx="8">
                  <c:v>90.051580000000001</c:v>
                </c:pt>
                <c:pt idx="9">
                  <c:v>84.439970000000002</c:v>
                </c:pt>
                <c:pt idx="10">
                  <c:v>79.113569999999996</c:v>
                </c:pt>
                <c:pt idx="11">
                  <c:v>74.064890000000005</c:v>
                </c:pt>
                <c:pt idx="12">
                  <c:v>69.286349999999999</c:v>
                </c:pt>
                <c:pt idx="13">
                  <c:v>64.770089999999982</c:v>
                </c:pt>
                <c:pt idx="14">
                  <c:v>60.507889999999996</c:v>
                </c:pt>
                <c:pt idx="15">
                  <c:v>56.491110000000013</c:v>
                </c:pt>
                <c:pt idx="16">
                  <c:v>52.710720000000002</c:v>
                </c:pt>
                <c:pt idx="17">
                  <c:v>49.157350000000001</c:v>
                </c:pt>
                <c:pt idx="18">
                  <c:v>45.821340000000006</c:v>
                </c:pt>
                <c:pt idx="19">
                  <c:v>42.692830000000249</c:v>
                </c:pt>
                <c:pt idx="20">
                  <c:v>39.761890000000001</c:v>
                </c:pt>
                <c:pt idx="21">
                  <c:v>37.018590000000003</c:v>
                </c:pt>
                <c:pt idx="22">
                  <c:v>34.453059999999994</c:v>
                </c:pt>
                <c:pt idx="23">
                  <c:v>32.055630000000001</c:v>
                </c:pt>
                <c:pt idx="24">
                  <c:v>29.816810000000135</c:v>
                </c:pt>
                <c:pt idx="25">
                  <c:v>27.727429999999853</c:v>
                </c:pt>
                <c:pt idx="26">
                  <c:v>25.778589999999841</c:v>
                </c:pt>
                <c:pt idx="27">
                  <c:v>23.961760000000002</c:v>
                </c:pt>
                <c:pt idx="28">
                  <c:v>22.268789999999768</c:v>
                </c:pt>
                <c:pt idx="29">
                  <c:v>20.691870000000165</c:v>
                </c:pt>
                <c:pt idx="30">
                  <c:v>19.223599999999827</c:v>
                </c:pt>
                <c:pt idx="31">
                  <c:v>17.856950000000158</c:v>
                </c:pt>
                <c:pt idx="32">
                  <c:v>16.585269999999845</c:v>
                </c:pt>
                <c:pt idx="33">
                  <c:v>15.4023</c:v>
                </c:pt>
                <c:pt idx="34">
                  <c:v>14.30212</c:v>
                </c:pt>
                <c:pt idx="35">
                  <c:v>13.27918</c:v>
                </c:pt>
                <c:pt idx="36">
                  <c:v>12.32823</c:v>
                </c:pt>
                <c:pt idx="37">
                  <c:v>11.4444</c:v>
                </c:pt>
                <c:pt idx="38">
                  <c:v>10.62308</c:v>
                </c:pt>
                <c:pt idx="39">
                  <c:v>9.8599600000000027</c:v>
                </c:pt>
                <c:pt idx="40">
                  <c:v>9.1510400000000001</c:v>
                </c:pt>
                <c:pt idx="41">
                  <c:v>8.4925500000000067</c:v>
                </c:pt>
                <c:pt idx="42">
                  <c:v>7.8809699999999996</c:v>
                </c:pt>
                <c:pt idx="43">
                  <c:v>7.3130299999999995</c:v>
                </c:pt>
                <c:pt idx="44">
                  <c:v>6.7856600000000133</c:v>
                </c:pt>
                <c:pt idx="45">
                  <c:v>6.29603</c:v>
                </c:pt>
                <c:pt idx="46">
                  <c:v>5.8414599999999997</c:v>
                </c:pt>
                <c:pt idx="47">
                  <c:v>5.4194899999999997</c:v>
                </c:pt>
                <c:pt idx="48">
                  <c:v>5.0277899999999756</c:v>
                </c:pt>
                <c:pt idx="49">
                  <c:v>4.6642399999999755</c:v>
                </c:pt>
                <c:pt idx="50">
                  <c:v>4.3268199999999855</c:v>
                </c:pt>
              </c:numCache>
            </c:numRef>
          </c:val>
        </c:ser>
        <c:ser>
          <c:idx val="3"/>
          <c:order val="5"/>
          <c:tx>
            <c:strRef>
              <c:f>'Заболеваемость Тб'!$E$1</c:f>
              <c:strCache>
                <c:ptCount val="1"/>
                <c:pt idx="0">
                  <c:v>Верхняя граница</c:v>
                </c:pt>
              </c:strCache>
            </c:strRef>
          </c:tx>
          <c:spPr>
            <a:ln w="15875">
              <a:prstDash val="dash"/>
            </a:ln>
          </c:spPr>
          <c:marker>
            <c:symbol val="x"/>
            <c:size val="2"/>
            <c:spPr>
              <a:ln>
                <a:noFill/>
              </a:ln>
            </c:spPr>
          </c:marker>
          <c:dLbls>
            <c:dLbl>
              <c:idx val="50"/>
              <c:layout>
                <c:manualLayout>
                  <c:x val="1.3661202185792349E-2"/>
                  <c:y val="-1.0531858873091099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7030A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val>
            <c:numRef>
              <c:f>'Заболеваемость Тб'!$E$2:$E$52</c:f>
              <c:numCache>
                <c:formatCode>#,##0.00000</c:formatCode>
                <c:ptCount val="51"/>
                <c:pt idx="0">
                  <c:v>228.76451999999998</c:v>
                </c:pt>
                <c:pt idx="1">
                  <c:v>213.85306</c:v>
                </c:pt>
                <c:pt idx="2">
                  <c:v>200.05563000000001</c:v>
                </c:pt>
                <c:pt idx="3">
                  <c:v>187.28898000000001</c:v>
                </c:pt>
                <c:pt idx="4">
                  <c:v>175.47495999999998</c:v>
                </c:pt>
                <c:pt idx="5">
                  <c:v>164.54014000000001</c:v>
                </c:pt>
                <c:pt idx="6">
                  <c:v>154.41554999999997</c:v>
                </c:pt>
                <c:pt idx="7">
                  <c:v>145.03642000000067</c:v>
                </c:pt>
                <c:pt idx="8">
                  <c:v>136.34211000000047</c:v>
                </c:pt>
                <c:pt idx="9">
                  <c:v>128.27598999999998</c:v>
                </c:pt>
                <c:pt idx="10">
                  <c:v>120.78543000000001</c:v>
                </c:pt>
                <c:pt idx="11">
                  <c:v>113.82172999999999</c:v>
                </c:pt>
                <c:pt idx="12">
                  <c:v>107.34010000000002</c:v>
                </c:pt>
                <c:pt idx="13">
                  <c:v>101.29949000000002</c:v>
                </c:pt>
                <c:pt idx="14">
                  <c:v>95.662539999999979</c:v>
                </c:pt>
                <c:pt idx="15">
                  <c:v>90.395309999999981</c:v>
                </c:pt>
                <c:pt idx="16">
                  <c:v>85.467130000000026</c:v>
                </c:pt>
                <c:pt idx="17">
                  <c:v>80.850309999999979</c:v>
                </c:pt>
                <c:pt idx="18">
                  <c:v>76.519920000000027</c:v>
                </c:pt>
                <c:pt idx="19">
                  <c:v>72.453509999999994</c:v>
                </c:pt>
                <c:pt idx="20">
                  <c:v>68.630849999999981</c:v>
                </c:pt>
                <c:pt idx="21">
                  <c:v>65.033729999999991</c:v>
                </c:pt>
                <c:pt idx="22">
                  <c:v>61.645700000000012</c:v>
                </c:pt>
                <c:pt idx="23">
                  <c:v>58.451869999999751</c:v>
                </c:pt>
                <c:pt idx="24">
                  <c:v>55.438770000000012</c:v>
                </c:pt>
                <c:pt idx="25">
                  <c:v>52.594140000000003</c:v>
                </c:pt>
                <c:pt idx="26">
                  <c:v>49.906819999999996</c:v>
                </c:pt>
                <c:pt idx="27">
                  <c:v>47.366610000000001</c:v>
                </c:pt>
                <c:pt idx="28">
                  <c:v>44.964170000000003</c:v>
                </c:pt>
                <c:pt idx="29">
                  <c:v>42.690920000000013</c:v>
                </c:pt>
                <c:pt idx="30">
                  <c:v>40.538970000000013</c:v>
                </c:pt>
                <c:pt idx="31">
                  <c:v>38.501020000000004</c:v>
                </c:pt>
                <c:pt idx="32">
                  <c:v>36.570330000000013</c:v>
                </c:pt>
                <c:pt idx="33">
                  <c:v>34.740650000000002</c:v>
                </c:pt>
                <c:pt idx="34">
                  <c:v>33.006180000000001</c:v>
                </c:pt>
                <c:pt idx="35">
                  <c:v>31.36149</c:v>
                </c:pt>
                <c:pt idx="36">
                  <c:v>29.801559999999988</c:v>
                </c:pt>
                <c:pt idx="37">
                  <c:v>28.321680000000001</c:v>
                </c:pt>
                <c:pt idx="38">
                  <c:v>26.917449999999889</c:v>
                </c:pt>
                <c:pt idx="39">
                  <c:v>25.584729999999812</c:v>
                </c:pt>
                <c:pt idx="40">
                  <c:v>24.319680000000005</c:v>
                </c:pt>
                <c:pt idx="41">
                  <c:v>23.118649999999889</c:v>
                </c:pt>
                <c:pt idx="42">
                  <c:v>21.978239999999779</c:v>
                </c:pt>
                <c:pt idx="43">
                  <c:v>20.895250000000001</c:v>
                </c:pt>
                <c:pt idx="44">
                  <c:v>19.866639999999808</c:v>
                </c:pt>
                <c:pt idx="45">
                  <c:v>18.889569999999889</c:v>
                </c:pt>
                <c:pt idx="46">
                  <c:v>17.961369999999889</c:v>
                </c:pt>
                <c:pt idx="47">
                  <c:v>17.07949</c:v>
                </c:pt>
                <c:pt idx="48">
                  <c:v>16.24156</c:v>
                </c:pt>
                <c:pt idx="49">
                  <c:v>15.4453</c:v>
                </c:pt>
                <c:pt idx="50">
                  <c:v>14.68859</c:v>
                </c:pt>
              </c:numCache>
            </c:numRef>
          </c:val>
        </c:ser>
        <c:ser>
          <c:idx val="4"/>
          <c:order val="6"/>
          <c:tx>
            <c:v>Цель</c:v>
          </c:tx>
          <c:dLbls>
            <c:dLbl>
              <c:idx val="14"/>
              <c:layout>
                <c:manualLayout>
                  <c:x val="-2.1857923497267812E-2"/>
                  <c:y val="2.3170089520800422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66CC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17"/>
              <c:layout>
                <c:manualLayout>
                  <c:x val="-2.1857923497267812E-2"/>
                  <c:y val="1.6850974196945843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66CC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Val val="1"/>
            </c:dLbl>
            <c:delete val="1"/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</c:dLbls>
          <c:val>
            <c:numRef>
              <c:f>'Заболеваемость Тб'!$J$2:$J$36</c:f>
              <c:numCache>
                <c:formatCode>General</c:formatCode>
                <c:ptCount val="35"/>
                <c:pt idx="13" formatCode="#,##0.00000">
                  <c:v>73.5</c:v>
                </c:pt>
                <c:pt idx="14" formatCode="#,##0.00000">
                  <c:v>70.884999999999991</c:v>
                </c:pt>
                <c:pt idx="15" formatCode="#,##0.00000">
                  <c:v>68.27000000000001</c:v>
                </c:pt>
                <c:pt idx="16" formatCode="#,##0.00000">
                  <c:v>65.654999999999987</c:v>
                </c:pt>
                <c:pt idx="17">
                  <c:v>63.04</c:v>
                </c:pt>
              </c:numCache>
            </c:numRef>
          </c:val>
        </c:ser>
        <c:marker val="1"/>
        <c:axId val="81175296"/>
        <c:axId val="81176832"/>
      </c:lineChart>
      <c:catAx>
        <c:axId val="81175296"/>
        <c:scaling>
          <c:orientation val="minMax"/>
        </c:scaling>
        <c:axPos val="b"/>
        <c:numFmt formatCode="#,##0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1176832"/>
        <c:crosses val="autoZero"/>
        <c:auto val="1"/>
        <c:lblAlgn val="ctr"/>
        <c:lblOffset val="100"/>
      </c:catAx>
      <c:valAx>
        <c:axId val="81176832"/>
        <c:scaling>
          <c:orientation val="minMax"/>
          <c:max val="180"/>
          <c:min val="0"/>
        </c:scaling>
        <c:axPos val="l"/>
        <c:majorGridlines/>
        <c:numFmt formatCode="#,##0.0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1175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370896260918821"/>
          <c:y val="0.27465462551778186"/>
          <c:w val="0.20809431607934348"/>
          <c:h val="0.43799994195038483"/>
        </c:manualLayout>
      </c:layout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8A0FB5-DDCA-4464-A03C-5EC23BF1F381}" type="doc">
      <dgm:prSet loTypeId="urn:microsoft.com/office/officeart/2005/8/layout/radial1" loCatId="relationship" qsTypeId="urn:microsoft.com/office/officeart/2005/8/quickstyle/simple1#3" qsCatId="simple" csTypeId="urn:microsoft.com/office/officeart/2005/8/colors/colorful5" csCatId="colorful" phldr="1"/>
      <dgm:spPr/>
    </dgm:pt>
    <dgm:pt modelId="{6345CFB4-078A-41EE-A6FB-5BFC38FBAE3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ПМСП</a:t>
          </a:r>
        </a:p>
      </dgm:t>
    </dgm:pt>
    <dgm:pt modelId="{887CC20E-3CC7-4D11-99E4-E8DA509F5F59}" type="parTrans" cxnId="{AE8C7D46-1588-450B-A007-9FB18EDD97A1}">
      <dgm:prSet/>
      <dgm:spPr/>
      <dgm:t>
        <a:bodyPr/>
        <a:lstStyle/>
        <a:p>
          <a:endParaRPr lang="ru-RU"/>
        </a:p>
      </dgm:t>
    </dgm:pt>
    <dgm:pt modelId="{98113CEB-72AC-4A8C-94A0-5BAC72866A22}" type="sibTrans" cxnId="{AE8C7D46-1588-450B-A007-9FB18EDD97A1}">
      <dgm:prSet/>
      <dgm:spPr/>
      <dgm:t>
        <a:bodyPr/>
        <a:lstStyle/>
        <a:p>
          <a:endParaRPr lang="ru-RU"/>
        </a:p>
      </dgm:t>
    </dgm:pt>
    <dgm:pt modelId="{B318ECDE-C54B-4409-BC46-BAC50F1043B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000" b="0" i="0" u="none" strike="noStrike" cap="none" normalizeH="0" baseline="0" dirty="0" smtClean="0">
            <a:ln/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Детство и родовспоможение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000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0E4EDEA1-35AF-4956-8A9A-FCE2B400319D}" type="parTrans" cxnId="{168272C8-70F2-4AC7-AF2B-6EFB8200951D}">
      <dgm:prSet/>
      <dgm:spPr/>
      <dgm:t>
        <a:bodyPr/>
        <a:lstStyle/>
        <a:p>
          <a:endParaRPr lang="ru-RU"/>
        </a:p>
      </dgm:t>
    </dgm:pt>
    <dgm:pt modelId="{65B5C5CB-8B32-4AAC-AD3C-76D63200F306}" type="sibTrans" cxnId="{168272C8-70F2-4AC7-AF2B-6EFB8200951D}">
      <dgm:prSet/>
      <dgm:spPr/>
      <dgm:t>
        <a:bodyPr/>
        <a:lstStyle/>
        <a:p>
          <a:endParaRPr lang="ru-RU"/>
        </a:p>
      </dgm:t>
    </dgm:pt>
    <dgm:pt modelId="{B2517F51-0AF9-4CEC-A418-C8C2B90BA9E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Профильные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институты,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Вузы, колледжи</a:t>
          </a:r>
        </a:p>
      </dgm:t>
    </dgm:pt>
    <dgm:pt modelId="{A7EFBA35-F075-42D6-9ABB-ADAF05D09769}" type="parTrans" cxnId="{080FA862-553F-42E9-BC1A-EA26987BAC15}">
      <dgm:prSet/>
      <dgm:spPr/>
      <dgm:t>
        <a:bodyPr/>
        <a:lstStyle/>
        <a:p>
          <a:endParaRPr lang="ru-RU"/>
        </a:p>
      </dgm:t>
    </dgm:pt>
    <dgm:pt modelId="{EEF8CAFD-22F1-4B44-974B-1B9E6371726A}" type="sibTrans" cxnId="{080FA862-553F-42E9-BC1A-EA26987BAC15}">
      <dgm:prSet/>
      <dgm:spPr/>
      <dgm:t>
        <a:bodyPr/>
        <a:lstStyle/>
        <a:p>
          <a:endParaRPr lang="ru-RU"/>
        </a:p>
      </dgm:t>
    </dgm:pt>
    <dgm:pt modelId="{05DB61A8-1AF5-4950-826C-299939C64BD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Онкослужба</a:t>
          </a:r>
          <a:endParaRPr kumimoji="0" lang="ru-RU" b="0" i="0" u="none" strike="noStrike" cap="none" normalizeH="0" baseline="0" dirty="0" smtClean="0">
            <a:ln/>
            <a:solidFill>
              <a:schemeClr val="tx1"/>
            </a:solidFill>
            <a:effectLst/>
            <a:latin typeface="Arial" charset="0"/>
          </a:endParaRPr>
        </a:p>
      </dgm:t>
    </dgm:pt>
    <dgm:pt modelId="{7E1693A1-3EFD-476C-828B-C9E64B2C355F}" type="parTrans" cxnId="{87C41150-7DEF-405D-875F-04163FCE5445}">
      <dgm:prSet/>
      <dgm:spPr/>
      <dgm:t>
        <a:bodyPr/>
        <a:lstStyle/>
        <a:p>
          <a:endParaRPr lang="ru-RU"/>
        </a:p>
      </dgm:t>
    </dgm:pt>
    <dgm:pt modelId="{BE462903-AC99-44E3-9F0C-BFEB53080A01}" type="sibTrans" cxnId="{87C41150-7DEF-405D-875F-04163FCE5445}">
      <dgm:prSet/>
      <dgm:spPr/>
      <dgm:t>
        <a:bodyPr/>
        <a:lstStyle/>
        <a:p>
          <a:endParaRPr lang="ru-RU"/>
        </a:p>
      </dgm:t>
    </dgm:pt>
    <dgm:pt modelId="{97D69345-0DB0-45BE-8949-2B0383F97EC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5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Туберкулезная  служба</a:t>
          </a:r>
        </a:p>
      </dgm:t>
    </dgm:pt>
    <dgm:pt modelId="{30A40AC2-F300-40A4-B97F-81EB7A2C9BC3}" type="parTrans" cxnId="{D7151071-03C7-4749-A92E-864309E3DAAB}">
      <dgm:prSet/>
      <dgm:spPr/>
      <dgm:t>
        <a:bodyPr/>
        <a:lstStyle/>
        <a:p>
          <a:endParaRPr lang="ru-RU"/>
        </a:p>
      </dgm:t>
    </dgm:pt>
    <dgm:pt modelId="{A9215A36-F771-4642-A5F8-A0590E31F69E}" type="sibTrans" cxnId="{D7151071-03C7-4749-A92E-864309E3DAAB}">
      <dgm:prSet/>
      <dgm:spPr/>
      <dgm:t>
        <a:bodyPr/>
        <a:lstStyle/>
        <a:p>
          <a:endParaRPr lang="ru-RU"/>
        </a:p>
      </dgm:t>
    </dgm:pt>
    <dgm:pt modelId="{45D9997B-BE64-46C0-B2DD-E7929EB352A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Наркология,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Психиатрия,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ВИЧ/СПИД</a:t>
          </a:r>
        </a:p>
      </dgm:t>
    </dgm:pt>
    <dgm:pt modelId="{90BA89C0-65C8-4C85-82CB-5EBC30BC9F34}" type="parTrans" cxnId="{443B5AA2-6F7C-474A-93BC-97C65FD32B00}">
      <dgm:prSet/>
      <dgm:spPr/>
      <dgm:t>
        <a:bodyPr/>
        <a:lstStyle/>
        <a:p>
          <a:endParaRPr lang="ru-RU"/>
        </a:p>
      </dgm:t>
    </dgm:pt>
    <dgm:pt modelId="{E3C43726-E011-467E-93CD-374CFB7D8534}" type="sibTrans" cxnId="{443B5AA2-6F7C-474A-93BC-97C65FD32B00}">
      <dgm:prSet/>
      <dgm:spPr/>
      <dgm:t>
        <a:bodyPr/>
        <a:lstStyle/>
        <a:p>
          <a:endParaRPr lang="ru-RU"/>
        </a:p>
      </dgm:t>
    </dgm:pt>
    <dgm:pt modelId="{5268BC21-625E-4A17-9BEF-E8CD97D537B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ЗОЖ</a:t>
          </a:r>
        </a:p>
      </dgm:t>
    </dgm:pt>
    <dgm:pt modelId="{06886B10-C24F-4CAD-8B97-E8CF577DD2EC}" type="parTrans" cxnId="{24F9A8C4-E78D-43FD-A9B2-B1317D7AD04F}">
      <dgm:prSet/>
      <dgm:spPr/>
      <dgm:t>
        <a:bodyPr/>
        <a:lstStyle/>
        <a:p>
          <a:endParaRPr lang="ru-RU"/>
        </a:p>
      </dgm:t>
    </dgm:pt>
    <dgm:pt modelId="{CE265A26-C6BC-42B2-95FB-93769465CAE9}" type="sibTrans" cxnId="{24F9A8C4-E78D-43FD-A9B2-B1317D7AD04F}">
      <dgm:prSet/>
      <dgm:spPr/>
      <dgm:t>
        <a:bodyPr/>
        <a:lstStyle/>
        <a:p>
          <a:endParaRPr lang="ru-RU"/>
        </a:p>
      </dgm:t>
    </dgm:pt>
    <dgm:pt modelId="{839E2255-0C4B-4A72-B7D9-5DA91620A057}" type="pres">
      <dgm:prSet presAssocID="{188A0FB5-DDCA-4464-A03C-5EC23BF1F38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C7B5505-FF04-4EDC-9CA0-FFF26C39AF9F}" type="pres">
      <dgm:prSet presAssocID="{6345CFB4-078A-41EE-A6FB-5BFC38FBAE37}" presName="centerShape" presStyleLbl="node0" presStyleIdx="0" presStyleCnt="1"/>
      <dgm:spPr/>
      <dgm:t>
        <a:bodyPr/>
        <a:lstStyle/>
        <a:p>
          <a:endParaRPr lang="ru-RU"/>
        </a:p>
      </dgm:t>
    </dgm:pt>
    <dgm:pt modelId="{35ADD1D5-E880-4F4B-8762-B5404F7BBF02}" type="pres">
      <dgm:prSet presAssocID="{0E4EDEA1-35AF-4956-8A9A-FCE2B400319D}" presName="Name9" presStyleLbl="parChTrans1D2" presStyleIdx="0" presStyleCnt="6"/>
      <dgm:spPr/>
      <dgm:t>
        <a:bodyPr/>
        <a:lstStyle/>
        <a:p>
          <a:endParaRPr lang="ru-RU"/>
        </a:p>
      </dgm:t>
    </dgm:pt>
    <dgm:pt modelId="{D4F2A8A7-FF10-4F19-BF5C-0D44411CDB34}" type="pres">
      <dgm:prSet presAssocID="{0E4EDEA1-35AF-4956-8A9A-FCE2B400319D}" presName="connTx" presStyleLbl="parChTrans1D2" presStyleIdx="0" presStyleCnt="6"/>
      <dgm:spPr/>
      <dgm:t>
        <a:bodyPr/>
        <a:lstStyle/>
        <a:p>
          <a:endParaRPr lang="ru-RU"/>
        </a:p>
      </dgm:t>
    </dgm:pt>
    <dgm:pt modelId="{293F8EB8-8A15-4444-B421-BCC305603042}" type="pres">
      <dgm:prSet presAssocID="{B318ECDE-C54B-4409-BC46-BAC50F1043B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650BD-5B9B-467D-ACBC-01F8824862E1}" type="pres">
      <dgm:prSet presAssocID="{A7EFBA35-F075-42D6-9ABB-ADAF05D09769}" presName="Name9" presStyleLbl="parChTrans1D2" presStyleIdx="1" presStyleCnt="6"/>
      <dgm:spPr/>
      <dgm:t>
        <a:bodyPr/>
        <a:lstStyle/>
        <a:p>
          <a:endParaRPr lang="ru-RU"/>
        </a:p>
      </dgm:t>
    </dgm:pt>
    <dgm:pt modelId="{E2CC1ACE-3F58-4FE4-B2C8-4E02892621A1}" type="pres">
      <dgm:prSet presAssocID="{A7EFBA35-F075-42D6-9ABB-ADAF05D09769}" presName="connTx" presStyleLbl="parChTrans1D2" presStyleIdx="1" presStyleCnt="6"/>
      <dgm:spPr/>
      <dgm:t>
        <a:bodyPr/>
        <a:lstStyle/>
        <a:p>
          <a:endParaRPr lang="ru-RU"/>
        </a:p>
      </dgm:t>
    </dgm:pt>
    <dgm:pt modelId="{798D7C94-A78B-4024-9820-99DE5C95FA20}" type="pres">
      <dgm:prSet presAssocID="{B2517F51-0AF9-4CEC-A418-C8C2B90BA9E2}" presName="node" presStyleLbl="node1" presStyleIdx="1" presStyleCnt="6" custRadScaleRad="98777" custRadScaleInc="-7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E22E9-4A74-413D-A554-3FA90890FB20}" type="pres">
      <dgm:prSet presAssocID="{7E1693A1-3EFD-476C-828B-C9E64B2C355F}" presName="Name9" presStyleLbl="parChTrans1D2" presStyleIdx="2" presStyleCnt="6"/>
      <dgm:spPr/>
      <dgm:t>
        <a:bodyPr/>
        <a:lstStyle/>
        <a:p>
          <a:endParaRPr lang="ru-RU"/>
        </a:p>
      </dgm:t>
    </dgm:pt>
    <dgm:pt modelId="{EB21A271-538E-48DD-8F3C-08A4DCEF70EB}" type="pres">
      <dgm:prSet presAssocID="{7E1693A1-3EFD-476C-828B-C9E64B2C355F}" presName="connTx" presStyleLbl="parChTrans1D2" presStyleIdx="2" presStyleCnt="6"/>
      <dgm:spPr/>
      <dgm:t>
        <a:bodyPr/>
        <a:lstStyle/>
        <a:p>
          <a:endParaRPr lang="ru-RU"/>
        </a:p>
      </dgm:t>
    </dgm:pt>
    <dgm:pt modelId="{1A006429-EB89-4192-BBA9-0264538D0379}" type="pres">
      <dgm:prSet presAssocID="{05DB61A8-1AF5-4950-826C-299939C64BD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DE4BA-AC24-445D-B4AE-77DD86E361DF}" type="pres">
      <dgm:prSet presAssocID="{30A40AC2-F300-40A4-B97F-81EB7A2C9BC3}" presName="Name9" presStyleLbl="parChTrans1D2" presStyleIdx="3" presStyleCnt="6"/>
      <dgm:spPr/>
      <dgm:t>
        <a:bodyPr/>
        <a:lstStyle/>
        <a:p>
          <a:endParaRPr lang="ru-RU"/>
        </a:p>
      </dgm:t>
    </dgm:pt>
    <dgm:pt modelId="{1E21CBAD-13EC-4959-A8BB-B42D812D2958}" type="pres">
      <dgm:prSet presAssocID="{30A40AC2-F300-40A4-B97F-81EB7A2C9BC3}" presName="connTx" presStyleLbl="parChTrans1D2" presStyleIdx="3" presStyleCnt="6"/>
      <dgm:spPr/>
      <dgm:t>
        <a:bodyPr/>
        <a:lstStyle/>
        <a:p>
          <a:endParaRPr lang="ru-RU"/>
        </a:p>
      </dgm:t>
    </dgm:pt>
    <dgm:pt modelId="{AD49D39A-4A19-4CAF-8608-63335811B884}" type="pres">
      <dgm:prSet presAssocID="{97D69345-0DB0-45BE-8949-2B0383F97EC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85F3F-F2E5-444A-99CD-76A5A3A4B4AF}" type="pres">
      <dgm:prSet presAssocID="{90BA89C0-65C8-4C85-82CB-5EBC30BC9F34}" presName="Name9" presStyleLbl="parChTrans1D2" presStyleIdx="4" presStyleCnt="6"/>
      <dgm:spPr/>
      <dgm:t>
        <a:bodyPr/>
        <a:lstStyle/>
        <a:p>
          <a:endParaRPr lang="ru-RU"/>
        </a:p>
      </dgm:t>
    </dgm:pt>
    <dgm:pt modelId="{77F80B43-273B-4971-9D39-A65261F21B1A}" type="pres">
      <dgm:prSet presAssocID="{90BA89C0-65C8-4C85-82CB-5EBC30BC9F34}" presName="connTx" presStyleLbl="parChTrans1D2" presStyleIdx="4" presStyleCnt="6"/>
      <dgm:spPr/>
      <dgm:t>
        <a:bodyPr/>
        <a:lstStyle/>
        <a:p>
          <a:endParaRPr lang="ru-RU"/>
        </a:p>
      </dgm:t>
    </dgm:pt>
    <dgm:pt modelId="{E735A42B-3628-49C7-AF40-AEC592945C16}" type="pres">
      <dgm:prSet presAssocID="{45D9997B-BE64-46C0-B2DD-E7929EB352A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84DF0-BF8A-4673-8FA4-35E631E9E43D}" type="pres">
      <dgm:prSet presAssocID="{06886B10-C24F-4CAD-8B97-E8CF577DD2EC}" presName="Name9" presStyleLbl="parChTrans1D2" presStyleIdx="5" presStyleCnt="6"/>
      <dgm:spPr/>
      <dgm:t>
        <a:bodyPr/>
        <a:lstStyle/>
        <a:p>
          <a:endParaRPr lang="ru-RU"/>
        </a:p>
      </dgm:t>
    </dgm:pt>
    <dgm:pt modelId="{6274B641-96D5-47ED-A9CE-0897D0E3D166}" type="pres">
      <dgm:prSet presAssocID="{06886B10-C24F-4CAD-8B97-E8CF577DD2EC}" presName="connTx" presStyleLbl="parChTrans1D2" presStyleIdx="5" presStyleCnt="6"/>
      <dgm:spPr/>
      <dgm:t>
        <a:bodyPr/>
        <a:lstStyle/>
        <a:p>
          <a:endParaRPr lang="ru-RU"/>
        </a:p>
      </dgm:t>
    </dgm:pt>
    <dgm:pt modelId="{1AEA95A8-1AFD-44FE-8580-86642D414336}" type="pres">
      <dgm:prSet presAssocID="{5268BC21-625E-4A17-9BEF-E8CD97D537B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D216A4-337F-4384-BAAC-1BB0F67AD3A9}" type="presOf" srcId="{6345CFB4-078A-41EE-A6FB-5BFC38FBAE37}" destId="{2C7B5505-FF04-4EDC-9CA0-FFF26C39AF9F}" srcOrd="0" destOrd="0" presId="urn:microsoft.com/office/officeart/2005/8/layout/radial1"/>
    <dgm:cxn modelId="{87C41150-7DEF-405D-875F-04163FCE5445}" srcId="{6345CFB4-078A-41EE-A6FB-5BFC38FBAE37}" destId="{05DB61A8-1AF5-4950-826C-299939C64BD0}" srcOrd="2" destOrd="0" parTransId="{7E1693A1-3EFD-476C-828B-C9E64B2C355F}" sibTransId="{BE462903-AC99-44E3-9F0C-BFEB53080A01}"/>
    <dgm:cxn modelId="{080FA862-553F-42E9-BC1A-EA26987BAC15}" srcId="{6345CFB4-078A-41EE-A6FB-5BFC38FBAE37}" destId="{B2517F51-0AF9-4CEC-A418-C8C2B90BA9E2}" srcOrd="1" destOrd="0" parTransId="{A7EFBA35-F075-42D6-9ABB-ADAF05D09769}" sibTransId="{EEF8CAFD-22F1-4B44-974B-1B9E6371726A}"/>
    <dgm:cxn modelId="{9199BE8B-E682-4A67-BF1A-054C24119B95}" type="presOf" srcId="{30A40AC2-F300-40A4-B97F-81EB7A2C9BC3}" destId="{1E21CBAD-13EC-4959-A8BB-B42D812D2958}" srcOrd="1" destOrd="0" presId="urn:microsoft.com/office/officeart/2005/8/layout/radial1"/>
    <dgm:cxn modelId="{D6DAEBCE-3A49-4D39-B3BA-F9719DBB208D}" type="presOf" srcId="{90BA89C0-65C8-4C85-82CB-5EBC30BC9F34}" destId="{77F80B43-273B-4971-9D39-A65261F21B1A}" srcOrd="1" destOrd="0" presId="urn:microsoft.com/office/officeart/2005/8/layout/radial1"/>
    <dgm:cxn modelId="{A81C30FF-BCF5-4A8D-A114-F81E451AD0E4}" type="presOf" srcId="{30A40AC2-F300-40A4-B97F-81EB7A2C9BC3}" destId="{F52DE4BA-AC24-445D-B4AE-77DD86E361DF}" srcOrd="0" destOrd="0" presId="urn:microsoft.com/office/officeart/2005/8/layout/radial1"/>
    <dgm:cxn modelId="{227E86C6-21AC-4BF3-A8AB-1B0250378918}" type="presOf" srcId="{0E4EDEA1-35AF-4956-8A9A-FCE2B400319D}" destId="{35ADD1D5-E880-4F4B-8762-B5404F7BBF02}" srcOrd="0" destOrd="0" presId="urn:microsoft.com/office/officeart/2005/8/layout/radial1"/>
    <dgm:cxn modelId="{932504A6-1F6C-4541-88F9-C85074EE583F}" type="presOf" srcId="{A7EFBA35-F075-42D6-9ABB-ADAF05D09769}" destId="{C02650BD-5B9B-467D-ACBC-01F8824862E1}" srcOrd="0" destOrd="0" presId="urn:microsoft.com/office/officeart/2005/8/layout/radial1"/>
    <dgm:cxn modelId="{170A6223-5896-438D-89A9-ECEDA77BA81D}" type="presOf" srcId="{A7EFBA35-F075-42D6-9ABB-ADAF05D09769}" destId="{E2CC1ACE-3F58-4FE4-B2C8-4E02892621A1}" srcOrd="1" destOrd="0" presId="urn:microsoft.com/office/officeart/2005/8/layout/radial1"/>
    <dgm:cxn modelId="{D7151071-03C7-4749-A92E-864309E3DAAB}" srcId="{6345CFB4-078A-41EE-A6FB-5BFC38FBAE37}" destId="{97D69345-0DB0-45BE-8949-2B0383F97EC4}" srcOrd="3" destOrd="0" parTransId="{30A40AC2-F300-40A4-B97F-81EB7A2C9BC3}" sibTransId="{A9215A36-F771-4642-A5F8-A0590E31F69E}"/>
    <dgm:cxn modelId="{7D50A325-3C77-4F71-A2D2-7DB6785B19A3}" type="presOf" srcId="{45D9997B-BE64-46C0-B2DD-E7929EB352A6}" destId="{E735A42B-3628-49C7-AF40-AEC592945C16}" srcOrd="0" destOrd="0" presId="urn:microsoft.com/office/officeart/2005/8/layout/radial1"/>
    <dgm:cxn modelId="{168272C8-70F2-4AC7-AF2B-6EFB8200951D}" srcId="{6345CFB4-078A-41EE-A6FB-5BFC38FBAE37}" destId="{B318ECDE-C54B-4409-BC46-BAC50F1043BC}" srcOrd="0" destOrd="0" parTransId="{0E4EDEA1-35AF-4956-8A9A-FCE2B400319D}" sibTransId="{65B5C5CB-8B32-4AAC-AD3C-76D63200F306}"/>
    <dgm:cxn modelId="{4D7D6240-1FE4-45D0-86E0-7535DB2D71EB}" type="presOf" srcId="{B2517F51-0AF9-4CEC-A418-C8C2B90BA9E2}" destId="{798D7C94-A78B-4024-9820-99DE5C95FA20}" srcOrd="0" destOrd="0" presId="urn:microsoft.com/office/officeart/2005/8/layout/radial1"/>
    <dgm:cxn modelId="{99CB3FF0-CA68-4545-A913-18027464593B}" type="presOf" srcId="{0E4EDEA1-35AF-4956-8A9A-FCE2B400319D}" destId="{D4F2A8A7-FF10-4F19-BF5C-0D44411CDB34}" srcOrd="1" destOrd="0" presId="urn:microsoft.com/office/officeart/2005/8/layout/radial1"/>
    <dgm:cxn modelId="{CD195177-F125-48A0-8FBE-2919D57A5C1E}" type="presOf" srcId="{97D69345-0DB0-45BE-8949-2B0383F97EC4}" destId="{AD49D39A-4A19-4CAF-8608-63335811B884}" srcOrd="0" destOrd="0" presId="urn:microsoft.com/office/officeart/2005/8/layout/radial1"/>
    <dgm:cxn modelId="{443B5AA2-6F7C-474A-93BC-97C65FD32B00}" srcId="{6345CFB4-078A-41EE-A6FB-5BFC38FBAE37}" destId="{45D9997B-BE64-46C0-B2DD-E7929EB352A6}" srcOrd="4" destOrd="0" parTransId="{90BA89C0-65C8-4C85-82CB-5EBC30BC9F34}" sibTransId="{E3C43726-E011-467E-93CD-374CFB7D8534}"/>
    <dgm:cxn modelId="{CE8B05C6-7BE8-40D8-9877-EBBF7333B45D}" type="presOf" srcId="{B318ECDE-C54B-4409-BC46-BAC50F1043BC}" destId="{293F8EB8-8A15-4444-B421-BCC305603042}" srcOrd="0" destOrd="0" presId="urn:microsoft.com/office/officeart/2005/8/layout/radial1"/>
    <dgm:cxn modelId="{52E2C1CA-8324-4FF7-95A3-D6F03889AB86}" type="presOf" srcId="{05DB61A8-1AF5-4950-826C-299939C64BD0}" destId="{1A006429-EB89-4192-BBA9-0264538D0379}" srcOrd="0" destOrd="0" presId="urn:microsoft.com/office/officeart/2005/8/layout/radial1"/>
    <dgm:cxn modelId="{9DAF3B7E-97B2-428C-8AE4-C73DB07506AF}" type="presOf" srcId="{7E1693A1-3EFD-476C-828B-C9E64B2C355F}" destId="{EB21A271-538E-48DD-8F3C-08A4DCEF70EB}" srcOrd="1" destOrd="0" presId="urn:microsoft.com/office/officeart/2005/8/layout/radial1"/>
    <dgm:cxn modelId="{388DEB36-6DB3-4A3D-97B2-01A5A9B91721}" type="presOf" srcId="{7E1693A1-3EFD-476C-828B-C9E64B2C355F}" destId="{5B5E22E9-4A74-413D-A554-3FA90890FB20}" srcOrd="0" destOrd="0" presId="urn:microsoft.com/office/officeart/2005/8/layout/radial1"/>
    <dgm:cxn modelId="{990CBD96-6EC6-4C00-81BD-6F14D546E59A}" type="presOf" srcId="{06886B10-C24F-4CAD-8B97-E8CF577DD2EC}" destId="{7D884DF0-BF8A-4673-8FA4-35E631E9E43D}" srcOrd="0" destOrd="0" presId="urn:microsoft.com/office/officeart/2005/8/layout/radial1"/>
    <dgm:cxn modelId="{24F9A8C4-E78D-43FD-A9B2-B1317D7AD04F}" srcId="{6345CFB4-078A-41EE-A6FB-5BFC38FBAE37}" destId="{5268BC21-625E-4A17-9BEF-E8CD97D537B7}" srcOrd="5" destOrd="0" parTransId="{06886B10-C24F-4CAD-8B97-E8CF577DD2EC}" sibTransId="{CE265A26-C6BC-42B2-95FB-93769465CAE9}"/>
    <dgm:cxn modelId="{40B299F5-5A5C-4AA0-98C7-E9C81150B9EB}" type="presOf" srcId="{06886B10-C24F-4CAD-8B97-E8CF577DD2EC}" destId="{6274B641-96D5-47ED-A9CE-0897D0E3D166}" srcOrd="1" destOrd="0" presId="urn:microsoft.com/office/officeart/2005/8/layout/radial1"/>
    <dgm:cxn modelId="{D65057EB-0E60-4917-8C52-465D4FDE00C3}" type="presOf" srcId="{5268BC21-625E-4A17-9BEF-E8CD97D537B7}" destId="{1AEA95A8-1AFD-44FE-8580-86642D414336}" srcOrd="0" destOrd="0" presId="urn:microsoft.com/office/officeart/2005/8/layout/radial1"/>
    <dgm:cxn modelId="{9F84971A-196E-4545-B7AD-FDB13DB78DB4}" type="presOf" srcId="{188A0FB5-DDCA-4464-A03C-5EC23BF1F381}" destId="{839E2255-0C4B-4A72-B7D9-5DA91620A057}" srcOrd="0" destOrd="0" presId="urn:microsoft.com/office/officeart/2005/8/layout/radial1"/>
    <dgm:cxn modelId="{AE8C7D46-1588-450B-A007-9FB18EDD97A1}" srcId="{188A0FB5-DDCA-4464-A03C-5EC23BF1F381}" destId="{6345CFB4-078A-41EE-A6FB-5BFC38FBAE37}" srcOrd="0" destOrd="0" parTransId="{887CC20E-3CC7-4D11-99E4-E8DA509F5F59}" sibTransId="{98113CEB-72AC-4A8C-94A0-5BAC72866A22}"/>
    <dgm:cxn modelId="{62901D67-52C9-4DA7-9EE9-AE2A88EFB806}" type="presOf" srcId="{90BA89C0-65C8-4C85-82CB-5EBC30BC9F34}" destId="{8A185F3F-F2E5-444A-99CD-76A5A3A4B4AF}" srcOrd="0" destOrd="0" presId="urn:microsoft.com/office/officeart/2005/8/layout/radial1"/>
    <dgm:cxn modelId="{D970857B-965F-4546-ACD4-8420C51B32AA}" type="presParOf" srcId="{839E2255-0C4B-4A72-B7D9-5DA91620A057}" destId="{2C7B5505-FF04-4EDC-9CA0-FFF26C39AF9F}" srcOrd="0" destOrd="0" presId="urn:microsoft.com/office/officeart/2005/8/layout/radial1"/>
    <dgm:cxn modelId="{CE6B029E-0B91-4E5F-9976-374512AC3F4D}" type="presParOf" srcId="{839E2255-0C4B-4A72-B7D9-5DA91620A057}" destId="{35ADD1D5-E880-4F4B-8762-B5404F7BBF02}" srcOrd="1" destOrd="0" presId="urn:microsoft.com/office/officeart/2005/8/layout/radial1"/>
    <dgm:cxn modelId="{44C735CC-8C22-4A33-9F98-BBFBA5D4C039}" type="presParOf" srcId="{35ADD1D5-E880-4F4B-8762-B5404F7BBF02}" destId="{D4F2A8A7-FF10-4F19-BF5C-0D44411CDB34}" srcOrd="0" destOrd="0" presId="urn:microsoft.com/office/officeart/2005/8/layout/radial1"/>
    <dgm:cxn modelId="{49225CD2-FEAE-4CF0-A714-75CF6067877F}" type="presParOf" srcId="{839E2255-0C4B-4A72-B7D9-5DA91620A057}" destId="{293F8EB8-8A15-4444-B421-BCC305603042}" srcOrd="2" destOrd="0" presId="urn:microsoft.com/office/officeart/2005/8/layout/radial1"/>
    <dgm:cxn modelId="{876234F4-4531-4C4E-95BC-E6B9DE294CF6}" type="presParOf" srcId="{839E2255-0C4B-4A72-B7D9-5DA91620A057}" destId="{C02650BD-5B9B-467D-ACBC-01F8824862E1}" srcOrd="3" destOrd="0" presId="urn:microsoft.com/office/officeart/2005/8/layout/radial1"/>
    <dgm:cxn modelId="{93E15030-3427-4147-880A-9551592B83E6}" type="presParOf" srcId="{C02650BD-5B9B-467D-ACBC-01F8824862E1}" destId="{E2CC1ACE-3F58-4FE4-B2C8-4E02892621A1}" srcOrd="0" destOrd="0" presId="urn:microsoft.com/office/officeart/2005/8/layout/radial1"/>
    <dgm:cxn modelId="{39ED7EB4-F4DC-428A-887A-04280BEB7848}" type="presParOf" srcId="{839E2255-0C4B-4A72-B7D9-5DA91620A057}" destId="{798D7C94-A78B-4024-9820-99DE5C95FA20}" srcOrd="4" destOrd="0" presId="urn:microsoft.com/office/officeart/2005/8/layout/radial1"/>
    <dgm:cxn modelId="{FE4014F0-1C64-4E9C-BA40-2DDC4EB4FCA3}" type="presParOf" srcId="{839E2255-0C4B-4A72-B7D9-5DA91620A057}" destId="{5B5E22E9-4A74-413D-A554-3FA90890FB20}" srcOrd="5" destOrd="0" presId="urn:microsoft.com/office/officeart/2005/8/layout/radial1"/>
    <dgm:cxn modelId="{5F9AF3CE-1870-4EC5-B578-EFCBE71634A9}" type="presParOf" srcId="{5B5E22E9-4A74-413D-A554-3FA90890FB20}" destId="{EB21A271-538E-48DD-8F3C-08A4DCEF70EB}" srcOrd="0" destOrd="0" presId="urn:microsoft.com/office/officeart/2005/8/layout/radial1"/>
    <dgm:cxn modelId="{FC7DFD5E-45AC-44BE-85FA-DEFB9C32EA4C}" type="presParOf" srcId="{839E2255-0C4B-4A72-B7D9-5DA91620A057}" destId="{1A006429-EB89-4192-BBA9-0264538D0379}" srcOrd="6" destOrd="0" presId="urn:microsoft.com/office/officeart/2005/8/layout/radial1"/>
    <dgm:cxn modelId="{1A2BB8BB-11C2-4385-8951-4073330A01CD}" type="presParOf" srcId="{839E2255-0C4B-4A72-B7D9-5DA91620A057}" destId="{F52DE4BA-AC24-445D-B4AE-77DD86E361DF}" srcOrd="7" destOrd="0" presId="urn:microsoft.com/office/officeart/2005/8/layout/radial1"/>
    <dgm:cxn modelId="{59FAD3F4-F8E5-4B24-AC4B-CC23031DB5AD}" type="presParOf" srcId="{F52DE4BA-AC24-445D-B4AE-77DD86E361DF}" destId="{1E21CBAD-13EC-4959-A8BB-B42D812D2958}" srcOrd="0" destOrd="0" presId="urn:microsoft.com/office/officeart/2005/8/layout/radial1"/>
    <dgm:cxn modelId="{42DE3512-A2BE-4FA2-9F30-F53FF0B5E205}" type="presParOf" srcId="{839E2255-0C4B-4A72-B7D9-5DA91620A057}" destId="{AD49D39A-4A19-4CAF-8608-63335811B884}" srcOrd="8" destOrd="0" presId="urn:microsoft.com/office/officeart/2005/8/layout/radial1"/>
    <dgm:cxn modelId="{7AD80721-F3A9-431B-842D-410CDBDB735C}" type="presParOf" srcId="{839E2255-0C4B-4A72-B7D9-5DA91620A057}" destId="{8A185F3F-F2E5-444A-99CD-76A5A3A4B4AF}" srcOrd="9" destOrd="0" presId="urn:microsoft.com/office/officeart/2005/8/layout/radial1"/>
    <dgm:cxn modelId="{E45BEBE6-F3DA-4E95-A6B3-15E4F4EB3854}" type="presParOf" srcId="{8A185F3F-F2E5-444A-99CD-76A5A3A4B4AF}" destId="{77F80B43-273B-4971-9D39-A65261F21B1A}" srcOrd="0" destOrd="0" presId="urn:microsoft.com/office/officeart/2005/8/layout/radial1"/>
    <dgm:cxn modelId="{8CC30DDB-10C9-4602-9A92-EAAFC9C9CEF7}" type="presParOf" srcId="{839E2255-0C4B-4A72-B7D9-5DA91620A057}" destId="{E735A42B-3628-49C7-AF40-AEC592945C16}" srcOrd="10" destOrd="0" presId="urn:microsoft.com/office/officeart/2005/8/layout/radial1"/>
    <dgm:cxn modelId="{26080105-EDB7-4938-A46C-E4B33C6940AF}" type="presParOf" srcId="{839E2255-0C4B-4A72-B7D9-5DA91620A057}" destId="{7D884DF0-BF8A-4673-8FA4-35E631E9E43D}" srcOrd="11" destOrd="0" presId="urn:microsoft.com/office/officeart/2005/8/layout/radial1"/>
    <dgm:cxn modelId="{06826604-D00A-4BE1-A2F2-0429BDAE725D}" type="presParOf" srcId="{7D884DF0-BF8A-4673-8FA4-35E631E9E43D}" destId="{6274B641-96D5-47ED-A9CE-0897D0E3D166}" srcOrd="0" destOrd="0" presId="urn:microsoft.com/office/officeart/2005/8/layout/radial1"/>
    <dgm:cxn modelId="{35FDF312-044C-4465-BC9D-9F01812382A2}" type="presParOf" srcId="{839E2255-0C4B-4A72-B7D9-5DA91620A057}" destId="{1AEA95A8-1AFD-44FE-8580-86642D414336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7B5505-FF04-4EDC-9CA0-FFF26C39AF9F}">
      <dsp:nvSpPr>
        <dsp:cNvPr id="0" name=""/>
        <dsp:cNvSpPr/>
      </dsp:nvSpPr>
      <dsp:spPr>
        <a:xfrm>
          <a:off x="4616018" y="2089521"/>
          <a:ext cx="1588362" cy="15883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ПМСП</a:t>
          </a:r>
        </a:p>
      </dsp:txBody>
      <dsp:txXfrm>
        <a:off x="4616018" y="2089521"/>
        <a:ext cx="1588362" cy="1588362"/>
      </dsp:txXfrm>
    </dsp:sp>
    <dsp:sp modelId="{35ADD1D5-E880-4F4B-8762-B5404F7BBF02}">
      <dsp:nvSpPr>
        <dsp:cNvPr id="0" name=""/>
        <dsp:cNvSpPr/>
      </dsp:nvSpPr>
      <dsp:spPr>
        <a:xfrm rot="16200000">
          <a:off x="5170520" y="1836630"/>
          <a:ext cx="479358" cy="26422"/>
        </a:xfrm>
        <a:custGeom>
          <a:avLst/>
          <a:gdLst/>
          <a:ahLst/>
          <a:cxnLst/>
          <a:rect l="0" t="0" r="0" b="0"/>
          <a:pathLst>
            <a:path>
              <a:moveTo>
                <a:pt x="0" y="13211"/>
              </a:moveTo>
              <a:lnTo>
                <a:pt x="479358" y="1321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5398216" y="1837858"/>
        <a:ext cx="23967" cy="23967"/>
      </dsp:txXfrm>
    </dsp:sp>
    <dsp:sp modelId="{293F8EB8-8A15-4444-B421-BCC305603042}">
      <dsp:nvSpPr>
        <dsp:cNvPr id="0" name=""/>
        <dsp:cNvSpPr/>
      </dsp:nvSpPr>
      <dsp:spPr>
        <a:xfrm>
          <a:off x="4616018" y="21800"/>
          <a:ext cx="1588362" cy="158836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000" b="0" i="0" u="none" strike="noStrike" kern="1200" cap="none" normalizeH="0" baseline="0" dirty="0" smtClean="0">
            <a:ln/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Детство и родовспоможение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000" b="0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4616018" y="21800"/>
        <a:ext cx="1588362" cy="1588362"/>
      </dsp:txXfrm>
    </dsp:sp>
    <dsp:sp modelId="{C02650BD-5B9B-467D-ACBC-01F8824862E1}">
      <dsp:nvSpPr>
        <dsp:cNvPr id="0" name=""/>
        <dsp:cNvSpPr/>
      </dsp:nvSpPr>
      <dsp:spPr>
        <a:xfrm rot="19665954">
          <a:off x="6046987" y="2325795"/>
          <a:ext cx="454070" cy="26422"/>
        </a:xfrm>
        <a:custGeom>
          <a:avLst/>
          <a:gdLst/>
          <a:ahLst/>
          <a:cxnLst/>
          <a:rect l="0" t="0" r="0" b="0"/>
          <a:pathLst>
            <a:path>
              <a:moveTo>
                <a:pt x="0" y="13211"/>
              </a:moveTo>
              <a:lnTo>
                <a:pt x="454070" y="1321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665954">
        <a:off x="6262670" y="2327654"/>
        <a:ext cx="22703" cy="22703"/>
      </dsp:txXfrm>
    </dsp:sp>
    <dsp:sp modelId="{798D7C94-A78B-4024-9820-99DE5C95FA20}">
      <dsp:nvSpPr>
        <dsp:cNvPr id="0" name=""/>
        <dsp:cNvSpPr/>
      </dsp:nvSpPr>
      <dsp:spPr>
        <a:xfrm>
          <a:off x="6343663" y="1000128"/>
          <a:ext cx="1588362" cy="1588362"/>
        </a:xfrm>
        <a:prstGeom prst="ellipse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Профильные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институты,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Вузы, колледжи</a:t>
          </a:r>
        </a:p>
      </dsp:txBody>
      <dsp:txXfrm>
        <a:off x="6343663" y="1000128"/>
        <a:ext cx="1588362" cy="1588362"/>
      </dsp:txXfrm>
    </dsp:sp>
    <dsp:sp modelId="{5B5E22E9-4A74-413D-A554-3FA90890FB20}">
      <dsp:nvSpPr>
        <dsp:cNvPr id="0" name=""/>
        <dsp:cNvSpPr/>
      </dsp:nvSpPr>
      <dsp:spPr>
        <a:xfrm rot="1800000">
          <a:off x="6065870" y="3387421"/>
          <a:ext cx="479358" cy="26422"/>
        </a:xfrm>
        <a:custGeom>
          <a:avLst/>
          <a:gdLst/>
          <a:ahLst/>
          <a:cxnLst/>
          <a:rect l="0" t="0" r="0" b="0"/>
          <a:pathLst>
            <a:path>
              <a:moveTo>
                <a:pt x="0" y="13211"/>
              </a:moveTo>
              <a:lnTo>
                <a:pt x="479358" y="1321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00000">
        <a:off x="6293565" y="3388649"/>
        <a:ext cx="23967" cy="23967"/>
      </dsp:txXfrm>
    </dsp:sp>
    <dsp:sp modelId="{1A006429-EB89-4192-BBA9-0264538D0379}">
      <dsp:nvSpPr>
        <dsp:cNvPr id="0" name=""/>
        <dsp:cNvSpPr/>
      </dsp:nvSpPr>
      <dsp:spPr>
        <a:xfrm>
          <a:off x="6406717" y="3123382"/>
          <a:ext cx="1588362" cy="1588362"/>
        </a:xfrm>
        <a:prstGeom prst="ellipse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Онкослужба</a:t>
          </a:r>
          <a:endParaRPr kumimoji="0" lang="ru-RU" sz="15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charset="0"/>
          </a:endParaRPr>
        </a:p>
      </dsp:txBody>
      <dsp:txXfrm>
        <a:off x="6406717" y="3123382"/>
        <a:ext cx="1588362" cy="1588362"/>
      </dsp:txXfrm>
    </dsp:sp>
    <dsp:sp modelId="{F52DE4BA-AC24-445D-B4AE-77DD86E361DF}">
      <dsp:nvSpPr>
        <dsp:cNvPr id="0" name=""/>
        <dsp:cNvSpPr/>
      </dsp:nvSpPr>
      <dsp:spPr>
        <a:xfrm rot="5400000">
          <a:off x="5170520" y="3904352"/>
          <a:ext cx="479358" cy="26422"/>
        </a:xfrm>
        <a:custGeom>
          <a:avLst/>
          <a:gdLst/>
          <a:ahLst/>
          <a:cxnLst/>
          <a:rect l="0" t="0" r="0" b="0"/>
          <a:pathLst>
            <a:path>
              <a:moveTo>
                <a:pt x="0" y="13211"/>
              </a:moveTo>
              <a:lnTo>
                <a:pt x="479358" y="1321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5398216" y="3905579"/>
        <a:ext cx="23967" cy="23967"/>
      </dsp:txXfrm>
    </dsp:sp>
    <dsp:sp modelId="{AD49D39A-4A19-4CAF-8608-63335811B884}">
      <dsp:nvSpPr>
        <dsp:cNvPr id="0" name=""/>
        <dsp:cNvSpPr/>
      </dsp:nvSpPr>
      <dsp:spPr>
        <a:xfrm>
          <a:off x="4616018" y="4157242"/>
          <a:ext cx="1588362" cy="1588362"/>
        </a:xfrm>
        <a:prstGeom prst="ellipse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5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Туберкулезная  служба</a:t>
          </a:r>
        </a:p>
      </dsp:txBody>
      <dsp:txXfrm>
        <a:off x="4616018" y="4157242"/>
        <a:ext cx="1588362" cy="1588362"/>
      </dsp:txXfrm>
    </dsp:sp>
    <dsp:sp modelId="{8A185F3F-F2E5-444A-99CD-76A5A3A4B4AF}">
      <dsp:nvSpPr>
        <dsp:cNvPr id="0" name=""/>
        <dsp:cNvSpPr/>
      </dsp:nvSpPr>
      <dsp:spPr>
        <a:xfrm rot="9000000">
          <a:off x="4275171" y="3387421"/>
          <a:ext cx="479358" cy="26422"/>
        </a:xfrm>
        <a:custGeom>
          <a:avLst/>
          <a:gdLst/>
          <a:ahLst/>
          <a:cxnLst/>
          <a:rect l="0" t="0" r="0" b="0"/>
          <a:pathLst>
            <a:path>
              <a:moveTo>
                <a:pt x="0" y="13211"/>
              </a:moveTo>
              <a:lnTo>
                <a:pt x="479358" y="1321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9000000">
        <a:off x="4502866" y="3388649"/>
        <a:ext cx="23967" cy="23967"/>
      </dsp:txXfrm>
    </dsp:sp>
    <dsp:sp modelId="{E735A42B-3628-49C7-AF40-AEC592945C16}">
      <dsp:nvSpPr>
        <dsp:cNvPr id="0" name=""/>
        <dsp:cNvSpPr/>
      </dsp:nvSpPr>
      <dsp:spPr>
        <a:xfrm>
          <a:off x="2825319" y="3123382"/>
          <a:ext cx="1588362" cy="1588362"/>
        </a:xfrm>
        <a:prstGeom prst="ellipse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Наркология,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Психиатрия,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ВИЧ/СПИД</a:t>
          </a:r>
        </a:p>
      </dsp:txBody>
      <dsp:txXfrm>
        <a:off x="2825319" y="3123382"/>
        <a:ext cx="1588362" cy="1588362"/>
      </dsp:txXfrm>
    </dsp:sp>
    <dsp:sp modelId="{7D884DF0-BF8A-4673-8FA4-35E631E9E43D}">
      <dsp:nvSpPr>
        <dsp:cNvPr id="0" name=""/>
        <dsp:cNvSpPr/>
      </dsp:nvSpPr>
      <dsp:spPr>
        <a:xfrm rot="12600000">
          <a:off x="4275171" y="2353561"/>
          <a:ext cx="479358" cy="26422"/>
        </a:xfrm>
        <a:custGeom>
          <a:avLst/>
          <a:gdLst/>
          <a:ahLst/>
          <a:cxnLst/>
          <a:rect l="0" t="0" r="0" b="0"/>
          <a:pathLst>
            <a:path>
              <a:moveTo>
                <a:pt x="0" y="13211"/>
              </a:moveTo>
              <a:lnTo>
                <a:pt x="479358" y="1321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2600000">
        <a:off x="4502866" y="2354788"/>
        <a:ext cx="23967" cy="23967"/>
      </dsp:txXfrm>
    </dsp:sp>
    <dsp:sp modelId="{1AEA95A8-1AFD-44FE-8580-86642D414336}">
      <dsp:nvSpPr>
        <dsp:cNvPr id="0" name=""/>
        <dsp:cNvSpPr/>
      </dsp:nvSpPr>
      <dsp:spPr>
        <a:xfrm>
          <a:off x="2825319" y="1055660"/>
          <a:ext cx="1588362" cy="1588362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ЗОЖ</a:t>
          </a:r>
        </a:p>
      </dsp:txBody>
      <dsp:txXfrm>
        <a:off x="2825319" y="1055660"/>
        <a:ext cx="1588362" cy="1588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0.18803</cdr:x>
      <cdr:y>0.52524</cdr:y>
    </cdr:from>
    <cdr:to>
      <cdr:x>0.23932</cdr:x>
      <cdr:y>0.62461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71636" y="2643206"/>
          <a:ext cx="428628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0.17949</cdr:x>
      <cdr:y>0.53943</cdr:y>
    </cdr:from>
    <cdr:to>
      <cdr:x>0.26496</cdr:x>
      <cdr:y>0.653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91363" y="1996068"/>
          <a:ext cx="567306" cy="4202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>
            <a:lnSpc>
              <a:spcPct val="80000"/>
            </a:lnSpc>
          </a:pPr>
          <a:r>
            <a:rPr lang="ru-RU" sz="1050" b="1" dirty="0" smtClean="0"/>
            <a:t>187 – рост на 42,7%</a:t>
          </a:r>
          <a:endParaRPr lang="ru-RU" sz="1050" b="1" dirty="0"/>
        </a:p>
      </cdr:txBody>
    </cdr:sp>
  </cdr:relSizeAnchor>
  <cdr:relSizeAnchor xmlns:cdr="http://schemas.openxmlformats.org/drawingml/2006/chartDrawing">
    <cdr:from>
      <cdr:x>0.26496</cdr:x>
      <cdr:y>0.48265</cdr:y>
    </cdr:from>
    <cdr:to>
      <cdr:x>0.35043</cdr:x>
      <cdr:y>0.59622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214578" y="2428892"/>
          <a:ext cx="714380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050" b="1" dirty="0" smtClean="0"/>
            <a:t>231 – рост на 23,5%</a:t>
          </a:r>
          <a:endParaRPr lang="ru-RU" sz="1050" b="1" dirty="0"/>
        </a:p>
      </cdr:txBody>
    </cdr:sp>
  </cdr:relSizeAnchor>
  <cdr:relSizeAnchor xmlns:cdr="http://schemas.openxmlformats.org/drawingml/2006/chartDrawing">
    <cdr:from>
      <cdr:x>0.35429</cdr:x>
      <cdr:y>0.41432</cdr:y>
    </cdr:from>
    <cdr:to>
      <cdr:x>0.43976</cdr:x>
      <cdr:y>0.52788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351613" y="1533130"/>
          <a:ext cx="567306" cy="420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050" b="1" dirty="0" smtClean="0"/>
            <a:t>310 – рост на 34,2%</a:t>
          </a:r>
          <a:endParaRPr lang="ru-RU" sz="1050" b="1" dirty="0"/>
        </a:p>
      </cdr:txBody>
    </cdr:sp>
  </cdr:relSizeAnchor>
  <cdr:relSizeAnchor xmlns:cdr="http://schemas.openxmlformats.org/drawingml/2006/chartDrawing">
    <cdr:from>
      <cdr:x>0.44702</cdr:x>
      <cdr:y>0.35292</cdr:y>
    </cdr:from>
    <cdr:to>
      <cdr:x>0.53249</cdr:x>
      <cdr:y>0.46648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967058" y="1305934"/>
          <a:ext cx="567306" cy="420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050" b="1" dirty="0" smtClean="0"/>
            <a:t>377 – рост на 21,7%</a:t>
          </a:r>
          <a:endParaRPr lang="ru-RU" sz="1050" b="1" dirty="0"/>
        </a:p>
      </cdr:txBody>
    </cdr:sp>
  </cdr:relSizeAnchor>
  <cdr:relSizeAnchor xmlns:cdr="http://schemas.openxmlformats.org/drawingml/2006/chartDrawing">
    <cdr:from>
      <cdr:x>0.53846</cdr:x>
      <cdr:y>0.29811</cdr:y>
    </cdr:from>
    <cdr:to>
      <cdr:x>0.62393</cdr:x>
      <cdr:y>0.41167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500594" y="1500198"/>
          <a:ext cx="714380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050" b="1" dirty="0" smtClean="0"/>
            <a:t>460 – рост на 21,9%</a:t>
          </a:r>
          <a:endParaRPr lang="ru-RU" sz="1050" b="1" dirty="0"/>
        </a:p>
      </cdr:txBody>
    </cdr:sp>
  </cdr:relSizeAnchor>
  <cdr:relSizeAnchor xmlns:cdr="http://schemas.openxmlformats.org/drawingml/2006/chartDrawing">
    <cdr:from>
      <cdr:x>0.62393</cdr:x>
      <cdr:y>0.21293</cdr:y>
    </cdr:from>
    <cdr:to>
      <cdr:x>0.7094</cdr:x>
      <cdr:y>0.3265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214974" y="1071570"/>
          <a:ext cx="714380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050" b="1" dirty="0" smtClean="0"/>
            <a:t>562,8– рост на 22,3%</a:t>
          </a:r>
          <a:endParaRPr lang="ru-RU" sz="1050" b="1" dirty="0"/>
        </a:p>
      </cdr:txBody>
    </cdr:sp>
  </cdr:relSizeAnchor>
  <cdr:relSizeAnchor xmlns:cdr="http://schemas.openxmlformats.org/drawingml/2006/chartDrawing">
    <cdr:from>
      <cdr:x>0.71795</cdr:x>
      <cdr:y>0.15615</cdr:y>
    </cdr:from>
    <cdr:to>
      <cdr:x>0.80342</cdr:x>
      <cdr:y>0.26972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6000792" y="785818"/>
          <a:ext cx="714380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050" b="1" dirty="0" smtClean="0"/>
            <a:t>631,1 – рост на 12,1%</a:t>
          </a:r>
          <a:endParaRPr lang="ru-RU" sz="1050" b="1" dirty="0"/>
        </a:p>
      </cdr:txBody>
    </cdr:sp>
  </cdr:relSizeAnchor>
  <cdr:relSizeAnchor xmlns:cdr="http://schemas.openxmlformats.org/drawingml/2006/chartDrawing">
    <cdr:from>
      <cdr:x>0.80342</cdr:x>
      <cdr:y>0.09048</cdr:y>
    </cdr:from>
    <cdr:to>
      <cdr:x>0.88889</cdr:x>
      <cdr:y>0.20404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5190591" y="306194"/>
          <a:ext cx="552190" cy="384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050" b="1" dirty="0" smtClean="0"/>
            <a:t>735,1 – рост на</a:t>
          </a:r>
        </a:p>
        <a:p xmlns:a="http://schemas.openxmlformats.org/drawingml/2006/main">
          <a:pPr algn="ctr">
            <a:lnSpc>
              <a:spcPct val="80000"/>
            </a:lnSpc>
          </a:pPr>
          <a:r>
            <a:rPr lang="ru-RU" sz="1050" b="1" dirty="0" smtClean="0"/>
            <a:t>16,4%</a:t>
          </a:r>
          <a:endParaRPr lang="ru-RU" sz="1050" b="1" dirty="0"/>
        </a:p>
      </cdr:txBody>
    </cdr:sp>
  </cdr:relSizeAnchor>
  <cdr:relSizeAnchor xmlns:cdr="http://schemas.openxmlformats.org/drawingml/2006/chartDrawing">
    <cdr:from>
      <cdr:x>0.89598</cdr:x>
      <cdr:y>0.03064</cdr:y>
    </cdr:from>
    <cdr:to>
      <cdr:x>0.98145</cdr:x>
      <cdr:y>0.1442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5788593" y="103695"/>
          <a:ext cx="552189" cy="384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050" b="1" dirty="0" smtClean="0"/>
            <a:t>838,2 – рост на 14%</a:t>
          </a:r>
          <a:endParaRPr lang="ru-RU" sz="1050" b="1" dirty="0"/>
        </a:p>
      </cdr:txBody>
    </cdr:sp>
  </cdr:relSizeAnchor>
  <cdr:relSizeAnchor xmlns:cdr="http://schemas.openxmlformats.org/drawingml/2006/chartDrawing">
    <cdr:from>
      <cdr:x>0</cdr:x>
      <cdr:y>0.30947</cdr:y>
    </cdr:from>
    <cdr:to>
      <cdr:x>0.0394</cdr:x>
      <cdr:y>0.5879</cdr:y>
    </cdr:to>
    <cdr:sp macro="" textlink="">
      <cdr:nvSpPr>
        <cdr:cNvPr id="12" name="Text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-5400000">
          <a:off x="-347238" y="1391134"/>
          <a:ext cx="942249" cy="2545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ru-RU" sz="1100" b="1" dirty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млрд. </a:t>
          </a:r>
          <a:r>
            <a:rPr lang="ru-RU" sz="1100" b="1" dirty="0" err="1">
              <a:solidFill>
                <a:srgbClr val="0070C0"/>
              </a:solidFill>
              <a:latin typeface="Arial" pitchFamily="34" charset="0"/>
              <a:cs typeface="Arial" pitchFamily="34" charset="0"/>
            </a:rPr>
            <a:t>тг</a:t>
          </a:r>
          <a:r>
            <a:rPr lang="ru-RU" sz="1100" b="1" dirty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.</a:t>
          </a:r>
        </a:p>
      </cdr:txBody>
    </cdr:sp>
  </cdr:relSizeAnchor>
  <cdr:relSizeAnchor xmlns:cdr="http://schemas.openxmlformats.org/drawingml/2006/chartDrawing">
    <cdr:from>
      <cdr:x>0.13278</cdr:x>
      <cdr:y>0</cdr:y>
    </cdr:from>
    <cdr:to>
      <cdr:x>0.89882</cdr:x>
      <cdr:y>0.16992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857839" y="0"/>
          <a:ext cx="4949071" cy="575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>
            <a:solidFill>
              <a:srgbClr val="0070C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0.08571</cdr:x>
      <cdr:y>0.04844</cdr:y>
    </cdr:from>
    <cdr:to>
      <cdr:x>0.51429</cdr:x>
      <cdr:y>0.15225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42" y="200016"/>
          <a:ext cx="3214710" cy="42862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/>
            <a:t>Естественный прирост населения </a:t>
          </a:r>
        </a:p>
      </cdr:txBody>
    </cdr:sp>
  </cdr:relSizeAnchor>
  <cdr:relSizeAnchor xmlns:cdr="http://schemas.openxmlformats.org/drawingml/2006/chartDrawing">
    <cdr:from>
      <cdr:x>0.07619</cdr:x>
      <cdr:y>0.35986</cdr:y>
    </cdr:from>
    <cdr:to>
      <cdr:x>0.14353</cdr:x>
      <cdr:y>0.4302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571504" y="1485900"/>
          <a:ext cx="505116" cy="290441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/>
            <a:t>4,4</a:t>
          </a:r>
          <a:endParaRPr lang="ru-RU" sz="1400" b="1"/>
        </a:p>
      </cdr:txBody>
    </cdr:sp>
  </cdr:relSizeAnchor>
  <cdr:relSizeAnchor xmlns:cdr="http://schemas.openxmlformats.org/drawingml/2006/chartDrawing">
    <cdr:from>
      <cdr:x>0.90688</cdr:x>
      <cdr:y>0.23875</cdr:y>
    </cdr:from>
    <cdr:to>
      <cdr:x>0.99048</cdr:x>
      <cdr:y>0.31823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6802498" y="985834"/>
          <a:ext cx="627053" cy="32817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F79646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400" b="1" dirty="0" smtClean="0"/>
            <a:t>15,01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0.00431</cdr:x>
      <cdr:y>0.00783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0.84218</cdr:x>
      <cdr:y>0.3648</cdr:y>
    </cdr:from>
    <cdr:to>
      <cdr:x>0.92299</cdr:x>
      <cdr:y>0.42902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6317187" y="1506298"/>
          <a:ext cx="606155" cy="26517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F79646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/>
            <a:t>14,2</a:t>
          </a:r>
          <a:endParaRPr lang="ru-RU" sz="1400" b="1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0.41552</cdr:x>
      <cdr:y>0.1117</cdr:y>
    </cdr:from>
    <cdr:to>
      <cdr:x>0.41552</cdr:x>
      <cdr:y>0.93537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rot="5400000" flipH="1">
          <a:off x="1364561" y="3178428"/>
          <a:ext cx="5000652" cy="37"/>
        </a:xfrm>
        <a:prstGeom xmlns:a="http://schemas.openxmlformats.org/drawingml/2006/main" prst="line">
          <a:avLst/>
        </a:prstGeom>
        <a:ln xmlns:a="http://schemas.openxmlformats.org/drawingml/2006/main"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0.55376</cdr:x>
      <cdr:y>0.1117</cdr:y>
    </cdr:from>
    <cdr:to>
      <cdr:x>0.55376</cdr:x>
      <cdr:y>0.93537</cdr:y>
    </cdr:to>
    <cdr:sp macro="" textlink="">
      <cdr:nvSpPr>
        <cdr:cNvPr id="4" name="Прямая соединительная линия 3"/>
        <cdr:cNvSpPr/>
      </cdr:nvSpPr>
      <cdr:spPr>
        <a:xfrm xmlns:a="http://schemas.openxmlformats.org/drawingml/2006/main" rot="5400000" flipH="1" flipV="1">
          <a:off x="2650413" y="3178435"/>
          <a:ext cx="5000652" cy="2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0.24655</cdr:x>
      <cdr:y>0.13523</cdr:y>
    </cdr:from>
    <cdr:to>
      <cdr:x>0.3039</cdr:x>
      <cdr:y>0.17131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293231" y="820998"/>
          <a:ext cx="533416" cy="21907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rgbClr val="C00000"/>
              </a:solidFill>
            </a:rPr>
            <a:t>2010</a:t>
          </a:r>
          <a:endParaRPr lang="ru-RU" sz="1000" b="1" dirty="0">
            <a:solidFill>
              <a:srgbClr val="C000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0.83043</cdr:x>
      <cdr:y>0.90597</cdr:y>
    </cdr:from>
    <cdr:to>
      <cdr:x>0.88003</cdr:x>
      <cdr:y>0.93878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20034" y="5643601"/>
          <a:ext cx="461101" cy="2043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>
              <a:solidFill>
                <a:srgbClr val="C00000"/>
              </a:solidFill>
            </a:rPr>
            <a:t>1,85</a:t>
          </a:r>
        </a:p>
      </cdr:txBody>
    </cdr:sp>
  </cdr:relSizeAnchor>
  <cdr:relSizeAnchor xmlns:cdr="http://schemas.openxmlformats.org/drawingml/2006/chartDrawing">
    <cdr:from>
      <cdr:x>0.32274</cdr:x>
      <cdr:y>0.26066</cdr:y>
    </cdr:from>
    <cdr:to>
      <cdr:x>0.32326</cdr:x>
      <cdr:y>0.93839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rot="16200000" flipH="1">
          <a:off x="959637" y="3612341"/>
          <a:ext cx="4086244" cy="479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0.38422</cdr:x>
      <cdr:y>0.24881</cdr:y>
    </cdr:from>
    <cdr:to>
      <cdr:x>0.38473</cdr:x>
      <cdr:y>0.93839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 rot="16200000" flipH="1">
          <a:off x="1495395" y="3576649"/>
          <a:ext cx="4157682" cy="473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0.4457</cdr:x>
      <cdr:y>0.24881</cdr:y>
    </cdr:from>
    <cdr:to>
      <cdr:x>0.44621</cdr:x>
      <cdr:y>0.93839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rot="16200000" flipH="1">
          <a:off x="2066918" y="3576630"/>
          <a:ext cx="4157682" cy="477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0.56865</cdr:x>
      <cdr:y>0.22512</cdr:y>
    </cdr:from>
    <cdr:to>
      <cdr:x>0.56916</cdr:x>
      <cdr:y>0.93839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rot="16200000" flipH="1">
          <a:off x="3138480" y="3505199"/>
          <a:ext cx="4300558" cy="475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0.35399</cdr:x>
      <cdr:y>0.21564</cdr:y>
    </cdr:from>
    <cdr:to>
      <cdr:x>0.41136</cdr:x>
      <cdr:y>0.25671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290804" y="1300150"/>
          <a:ext cx="533334" cy="24762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b="1" dirty="0">
              <a:solidFill>
                <a:srgbClr val="C00000"/>
              </a:solidFill>
            </a:rPr>
            <a:t>2015</a:t>
          </a:r>
        </a:p>
      </cdr:txBody>
    </cdr:sp>
  </cdr:relSizeAnchor>
  <cdr:relSizeAnchor xmlns:cdr="http://schemas.openxmlformats.org/drawingml/2006/chartDrawing">
    <cdr:from>
      <cdr:x>0.41547</cdr:x>
      <cdr:y>0.21564</cdr:y>
    </cdr:from>
    <cdr:to>
      <cdr:x>0.47285</cdr:x>
      <cdr:y>0.25197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862346" y="1300150"/>
          <a:ext cx="533428" cy="21904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b="1" dirty="0">
              <a:solidFill>
                <a:srgbClr val="C00000"/>
              </a:solidFill>
            </a:rPr>
            <a:t>2020</a:t>
          </a:r>
        </a:p>
      </cdr:txBody>
    </cdr:sp>
  </cdr:relSizeAnchor>
  <cdr:relSizeAnchor xmlns:cdr="http://schemas.openxmlformats.org/drawingml/2006/chartDrawing">
    <cdr:from>
      <cdr:x>0.54611</cdr:x>
      <cdr:y>0.21564</cdr:y>
    </cdr:from>
    <cdr:to>
      <cdr:x>0.60349</cdr:x>
      <cdr:y>0.24724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5076828" y="1300150"/>
          <a:ext cx="533427" cy="19052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rgbClr val="C00000"/>
              </a:solidFill>
            </a:rPr>
            <a:t>2030</a:t>
          </a:r>
          <a:endParaRPr lang="ru-RU" sz="12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0.29252</cdr:x>
      <cdr:y>0.21564</cdr:y>
    </cdr:from>
    <cdr:to>
      <cdr:x>0.3499</cdr:x>
      <cdr:y>0.24724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2719374" y="1300150"/>
          <a:ext cx="533427" cy="19052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rgbClr val="C00000"/>
              </a:solidFill>
            </a:rPr>
            <a:t>2011</a:t>
          </a:r>
          <a:endParaRPr lang="ru-RU" sz="1200" b="1" dirty="0">
            <a:solidFill>
              <a:srgbClr val="C0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0.1795</cdr:x>
      <cdr:y>0.89506</cdr:y>
    </cdr:from>
    <cdr:to>
      <cdr:x>0.24097</cdr:x>
      <cdr:y>0.9325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668734" y="5422182"/>
          <a:ext cx="571449" cy="226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50" b="1">
              <a:solidFill>
                <a:srgbClr val="C00000"/>
              </a:solidFill>
            </a:rPr>
            <a:t>20 15</a:t>
          </a:r>
        </a:p>
      </cdr:txBody>
    </cdr:sp>
  </cdr:relSizeAnchor>
  <cdr:relSizeAnchor xmlns:cdr="http://schemas.openxmlformats.org/drawingml/2006/chartDrawing">
    <cdr:from>
      <cdr:x>0.26687</cdr:x>
      <cdr:y>0.89619</cdr:y>
    </cdr:from>
    <cdr:to>
      <cdr:x>0.32834</cdr:x>
      <cdr:y>0.93363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2480971" y="5429027"/>
          <a:ext cx="571450" cy="2268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>
              <a:solidFill>
                <a:srgbClr val="C00000"/>
              </a:solidFill>
            </a:rPr>
            <a:t>20 20</a:t>
          </a:r>
        </a:p>
      </cdr:txBody>
    </cdr:sp>
  </cdr:relSizeAnchor>
  <cdr:relSizeAnchor xmlns:cdr="http://schemas.openxmlformats.org/drawingml/2006/chartDrawing">
    <cdr:from>
      <cdr:x>0.44528</cdr:x>
      <cdr:y>0.89458</cdr:y>
    </cdr:from>
    <cdr:to>
      <cdr:x>0.50675</cdr:x>
      <cdr:y>0.93023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4139456" y="5419262"/>
          <a:ext cx="571450" cy="215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>
              <a:solidFill>
                <a:srgbClr val="C00000"/>
              </a:solidFill>
            </a:rPr>
            <a:t>20 30</a:t>
          </a:r>
        </a:p>
      </cdr:txBody>
    </cdr:sp>
  </cdr:relSizeAnchor>
  <cdr:relSizeAnchor xmlns:cdr="http://schemas.openxmlformats.org/drawingml/2006/chartDrawing">
    <cdr:from>
      <cdr:x>0.1381</cdr:x>
      <cdr:y>0.89418</cdr:y>
    </cdr:from>
    <cdr:to>
      <cdr:x>0.19957</cdr:x>
      <cdr:y>0.93162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1283804" y="5416826"/>
          <a:ext cx="571449" cy="226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>
              <a:solidFill>
                <a:srgbClr val="C00000"/>
              </a:solidFill>
            </a:rPr>
            <a:t>20 13</a:t>
          </a:r>
        </a:p>
      </cdr:txBody>
    </cdr:sp>
  </cdr:relSizeAnchor>
  <cdr:relSizeAnchor xmlns:cdr="http://schemas.openxmlformats.org/drawingml/2006/chartDrawing">
    <cdr:from>
      <cdr:x>0.83222</cdr:x>
      <cdr:y>0.90898</cdr:y>
    </cdr:from>
    <cdr:to>
      <cdr:x>0.88182</cdr:x>
      <cdr:y>0.94179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36650" y="5480536"/>
          <a:ext cx="461101" cy="1978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800" b="1">
              <a:solidFill>
                <a:srgbClr val="FF0000"/>
              </a:solidFill>
            </a:rPr>
            <a:t>1,85</a:t>
          </a:r>
        </a:p>
      </cdr:txBody>
    </cdr:sp>
  </cdr:relSizeAnchor>
  <cdr:relSizeAnchor xmlns:cdr="http://schemas.openxmlformats.org/drawingml/2006/chartDrawing">
    <cdr:from>
      <cdr:x>0.13114</cdr:x>
      <cdr:y>0.09905</cdr:y>
    </cdr:from>
    <cdr:to>
      <cdr:x>0.13114</cdr:x>
      <cdr:y>0.93633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 rot="5400000">
          <a:off x="-1316879" y="3136112"/>
          <a:ext cx="5072109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0.20799</cdr:x>
      <cdr:y>0.09905</cdr:y>
    </cdr:from>
    <cdr:to>
      <cdr:x>0.20799</cdr:x>
      <cdr:y>0.93633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 rot="5400000">
          <a:off x="-602499" y="3136112"/>
          <a:ext cx="5072109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0.29252</cdr:x>
      <cdr:y>0.09905</cdr:y>
    </cdr:from>
    <cdr:to>
      <cdr:x>0.29252</cdr:x>
      <cdr:y>0.93633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 rot="5400000">
          <a:off x="183320" y="3136113"/>
          <a:ext cx="5072109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0.46926</cdr:x>
      <cdr:y>0.09905</cdr:y>
    </cdr:from>
    <cdr:to>
      <cdr:x>0.46926</cdr:x>
      <cdr:y>0.93633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 rot="5400000">
          <a:off x="1826393" y="3136113"/>
          <a:ext cx="5072109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0.17725</cdr:x>
      <cdr:y>0.09905</cdr:y>
    </cdr:from>
    <cdr:to>
      <cdr:x>0.23462</cdr:x>
      <cdr:y>0.13993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1647785" y="600057"/>
          <a:ext cx="533334" cy="24762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C00000"/>
              </a:solidFill>
            </a:rPr>
            <a:t>2015</a:t>
          </a:r>
        </a:p>
      </cdr:txBody>
    </cdr:sp>
  </cdr:relSizeAnchor>
  <cdr:relSizeAnchor xmlns:cdr="http://schemas.openxmlformats.org/drawingml/2006/chartDrawing">
    <cdr:from>
      <cdr:x>0.26178</cdr:x>
      <cdr:y>0.09905</cdr:y>
    </cdr:from>
    <cdr:to>
      <cdr:x>0.31916</cdr:x>
      <cdr:y>0.13521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2433603" y="600058"/>
          <a:ext cx="533428" cy="21904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C00000"/>
              </a:solidFill>
            </a:rPr>
            <a:t>2020</a:t>
          </a:r>
        </a:p>
      </cdr:txBody>
    </cdr:sp>
  </cdr:relSizeAnchor>
  <cdr:relSizeAnchor xmlns:cdr="http://schemas.openxmlformats.org/drawingml/2006/chartDrawing">
    <cdr:from>
      <cdr:x>0.44621</cdr:x>
      <cdr:y>0.09905</cdr:y>
    </cdr:from>
    <cdr:to>
      <cdr:x>0.50359</cdr:x>
      <cdr:y>0.1305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4148166" y="600058"/>
          <a:ext cx="533427" cy="19052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rgbClr val="C00000"/>
              </a:solidFill>
            </a:rPr>
            <a:t>2030</a:t>
          </a:r>
          <a:endParaRPr lang="ru-RU" sz="10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0.1004</cdr:x>
      <cdr:y>0.09905</cdr:y>
    </cdr:from>
    <cdr:to>
      <cdr:x>0.15778</cdr:x>
      <cdr:y>0.1305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933405" y="600057"/>
          <a:ext cx="533427" cy="19052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rgbClr val="C00000"/>
              </a:solidFill>
            </a:rPr>
            <a:t>2011</a:t>
          </a:r>
          <a:endParaRPr lang="ru-RU" sz="1000" b="1" dirty="0">
            <a:solidFill>
              <a:srgbClr val="C0000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0.37198</cdr:x>
      <cdr:y>0.68809</cdr:y>
    </cdr:from>
    <cdr:to>
      <cdr:x>0.39245</cdr:x>
      <cdr:y>0.72101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461638" y="4181476"/>
          <a:ext cx="190493" cy="20005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0.32168</cdr:x>
      <cdr:y>0.10972</cdr:y>
    </cdr:from>
    <cdr:to>
      <cdr:x>0.32168</cdr:x>
      <cdr:y>0.92477</cdr:y>
    </cdr:to>
    <cdr:sp macro="" textlink="">
      <cdr:nvSpPr>
        <cdr:cNvPr id="4" name="Прямая соединительная линия 3"/>
        <cdr:cNvSpPr/>
      </cdr:nvSpPr>
      <cdr:spPr>
        <a:xfrm xmlns:a="http://schemas.openxmlformats.org/drawingml/2006/main" rot="5400000" flipH="1">
          <a:off x="517072" y="3143250"/>
          <a:ext cx="4953003" cy="1"/>
        </a:xfrm>
        <a:prstGeom xmlns:a="http://schemas.openxmlformats.org/drawingml/2006/main" prst="line">
          <a:avLst/>
        </a:prstGeom>
        <a:ln xmlns:a="http://schemas.openxmlformats.org/drawingml/2006/main"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0.00205</cdr:x>
      <cdr:y>0.82132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rot="5400000" flipH="1" flipV="1">
          <a:off x="-2486024" y="2486024"/>
          <a:ext cx="4991100" cy="19051"/>
        </a:xfrm>
        <a:prstGeom xmlns:a="http://schemas.openxmlformats.org/drawingml/2006/main" prst="line">
          <a:avLst/>
        </a:prstGeom>
        <a:ln xmlns:a="http://schemas.openxmlformats.org/drawingml/2006/main"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0.00205</cdr:x>
      <cdr:y>0.82132</cdr:y>
    </cdr:to>
    <cdr:sp macro="" textlink="">
      <cdr:nvSpPr>
        <cdr:cNvPr id="6" name="Прямая соединительная линия 5"/>
        <cdr:cNvSpPr/>
      </cdr:nvSpPr>
      <cdr:spPr>
        <a:xfrm xmlns:a="http://schemas.openxmlformats.org/drawingml/2006/main" rot="5400000" flipH="1" flipV="1">
          <a:off x="-2486024" y="2486024"/>
          <a:ext cx="4991100" cy="1905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0.39772</cdr:x>
      <cdr:y>0.10748</cdr:y>
    </cdr:from>
    <cdr:to>
      <cdr:x>0.39772</cdr:x>
      <cdr:y>0.92924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 rot="5400000" flipH="1">
          <a:off x="1204233" y="3150053"/>
          <a:ext cx="4993824" cy="2"/>
        </a:xfrm>
        <a:prstGeom xmlns:a="http://schemas.openxmlformats.org/drawingml/2006/main" prst="line">
          <a:avLst/>
        </a:prstGeom>
        <a:ln xmlns:a="http://schemas.openxmlformats.org/drawingml/2006/main"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0.29649</cdr:x>
      <cdr:y>0.12226</cdr:y>
    </cdr:from>
    <cdr:to>
      <cdr:x>0.3538</cdr:x>
      <cdr:y>0.16301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759109" y="742965"/>
          <a:ext cx="533322" cy="24763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>
              <a:solidFill>
                <a:srgbClr val="C00000"/>
              </a:solidFill>
            </a:rPr>
            <a:t>2015</a:t>
          </a:r>
        </a:p>
      </cdr:txBody>
    </cdr:sp>
  </cdr:relSizeAnchor>
  <cdr:relSizeAnchor xmlns:cdr="http://schemas.openxmlformats.org/drawingml/2006/chartDrawing">
    <cdr:from>
      <cdr:x>0.36745</cdr:x>
      <cdr:y>0.12069</cdr:y>
    </cdr:from>
    <cdr:to>
      <cdr:x>0.42477</cdr:x>
      <cdr:y>0.15204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3419475" y="733425"/>
          <a:ext cx="533399" cy="1905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>
              <a:solidFill>
                <a:srgbClr val="C00000"/>
              </a:solidFill>
            </a:rPr>
            <a:t>2020</a:t>
          </a:r>
        </a:p>
      </cdr:txBody>
    </cdr:sp>
  </cdr:relSizeAnchor>
  <cdr:relSizeAnchor xmlns:cdr="http://schemas.openxmlformats.org/drawingml/2006/chartDrawing">
    <cdr:from>
      <cdr:x>0.23395</cdr:x>
      <cdr:y>0.11196</cdr:y>
    </cdr:from>
    <cdr:to>
      <cdr:x>0.2398</cdr:x>
      <cdr:y>0.927</cdr:y>
    </cdr:to>
    <cdr:sp macro="" textlink="">
      <cdr:nvSpPr>
        <cdr:cNvPr id="16" name="Прямая соединительная линия 15"/>
        <cdr:cNvSpPr/>
      </cdr:nvSpPr>
      <cdr:spPr>
        <a:xfrm xmlns:a="http://schemas.openxmlformats.org/drawingml/2006/main" rot="16200000" flipV="1">
          <a:off x="-272144" y="3129644"/>
          <a:ext cx="4953001" cy="54430"/>
        </a:xfrm>
        <a:prstGeom xmlns:a="http://schemas.openxmlformats.org/drawingml/2006/main" prst="line">
          <a:avLst/>
        </a:prstGeom>
        <a:ln xmlns:a="http://schemas.openxmlformats.org/drawingml/2006/main"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0.20419</cdr:x>
      <cdr:y>0.12043</cdr:y>
    </cdr:from>
    <cdr:to>
      <cdr:x>0.2615</cdr:x>
      <cdr:y>0.16118</cdr:y>
    </cdr:to>
    <cdr:sp macro="" textlink="">
      <cdr:nvSpPr>
        <cdr:cNvPr id="15" name="TextBox 11"/>
        <cdr:cNvSpPr txBox="1"/>
      </cdr:nvSpPr>
      <cdr:spPr>
        <a:xfrm xmlns:a="http://schemas.openxmlformats.org/drawingml/2006/main">
          <a:off x="1900218" y="731821"/>
          <a:ext cx="533323" cy="24763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rgbClr val="C00000"/>
              </a:solidFill>
            </a:rPr>
            <a:t>2011</a:t>
          </a:r>
          <a:endParaRPr lang="ru-RU" sz="10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0.37198</cdr:x>
      <cdr:y>0.68809</cdr:y>
    </cdr:from>
    <cdr:to>
      <cdr:x>0.39245</cdr:x>
      <cdr:y>0.72101</cdr:y>
    </cdr:to>
    <cdr:sp macro="" textlink="">
      <cdr:nvSpPr>
        <cdr:cNvPr id="3" name="Овал 1"/>
        <cdr:cNvSpPr/>
      </cdr:nvSpPr>
      <cdr:spPr>
        <a:xfrm xmlns:a="http://schemas.openxmlformats.org/drawingml/2006/main">
          <a:off x="3461638" y="4181476"/>
          <a:ext cx="190493" cy="20005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0.32168</cdr:x>
      <cdr:y>0.10972</cdr:y>
    </cdr:from>
    <cdr:to>
      <cdr:x>0.32168</cdr:x>
      <cdr:y>0.92477</cdr:y>
    </cdr:to>
    <cdr:sp macro="" textlink="">
      <cdr:nvSpPr>
        <cdr:cNvPr id="7" name="Прямая соединительная линия 3"/>
        <cdr:cNvSpPr/>
      </cdr:nvSpPr>
      <cdr:spPr>
        <a:xfrm xmlns:a="http://schemas.openxmlformats.org/drawingml/2006/main" rot="5400000" flipH="1">
          <a:off x="517072" y="3143250"/>
          <a:ext cx="4953003" cy="1"/>
        </a:xfrm>
        <a:prstGeom xmlns:a="http://schemas.openxmlformats.org/drawingml/2006/main" prst="line">
          <a:avLst/>
        </a:prstGeom>
        <a:ln xmlns:a="http://schemas.openxmlformats.org/drawingml/2006/main"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0.00205</cdr:x>
      <cdr:y>0.82132</cdr:y>
    </cdr:to>
    <cdr:sp macro="" textlink="">
      <cdr:nvSpPr>
        <cdr:cNvPr id="8" name="Прямая соединительная линия 4"/>
        <cdr:cNvSpPr/>
      </cdr:nvSpPr>
      <cdr:spPr>
        <a:xfrm xmlns:a="http://schemas.openxmlformats.org/drawingml/2006/main" rot="5400000" flipH="1" flipV="1">
          <a:off x="-2486024" y="2486024"/>
          <a:ext cx="4991100" cy="19051"/>
        </a:xfrm>
        <a:prstGeom xmlns:a="http://schemas.openxmlformats.org/drawingml/2006/main" prst="line">
          <a:avLst/>
        </a:prstGeom>
        <a:ln xmlns:a="http://schemas.openxmlformats.org/drawingml/2006/main"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0.00205</cdr:x>
      <cdr:y>0.82132</cdr:y>
    </cdr:to>
    <cdr:sp macro="" textlink="">
      <cdr:nvSpPr>
        <cdr:cNvPr id="10" name="Прямая соединительная линия 5"/>
        <cdr:cNvSpPr/>
      </cdr:nvSpPr>
      <cdr:spPr>
        <a:xfrm xmlns:a="http://schemas.openxmlformats.org/drawingml/2006/main" rot="5400000" flipH="1" flipV="1">
          <a:off x="-2486024" y="2486024"/>
          <a:ext cx="4991100" cy="1905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0.39772</cdr:x>
      <cdr:y>0.10748</cdr:y>
    </cdr:from>
    <cdr:to>
      <cdr:x>0.39772</cdr:x>
      <cdr:y>0.92924</cdr:y>
    </cdr:to>
    <cdr:sp macro="" textlink="">
      <cdr:nvSpPr>
        <cdr:cNvPr id="18" name="Прямая соединительная линия 8"/>
        <cdr:cNvSpPr/>
      </cdr:nvSpPr>
      <cdr:spPr>
        <a:xfrm xmlns:a="http://schemas.openxmlformats.org/drawingml/2006/main" rot="5400000" flipH="1">
          <a:off x="1204233" y="3150053"/>
          <a:ext cx="4993824" cy="2"/>
        </a:xfrm>
        <a:prstGeom xmlns:a="http://schemas.openxmlformats.org/drawingml/2006/main" prst="line">
          <a:avLst/>
        </a:prstGeom>
        <a:ln xmlns:a="http://schemas.openxmlformats.org/drawingml/2006/main"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0.29649</cdr:x>
      <cdr:y>0.12226</cdr:y>
    </cdr:from>
    <cdr:to>
      <cdr:x>0.3538</cdr:x>
      <cdr:y>0.16301</cdr:y>
    </cdr:to>
    <cdr:sp macro="" textlink="">
      <cdr:nvSpPr>
        <cdr:cNvPr id="20" name="TextBox 11"/>
        <cdr:cNvSpPr txBox="1"/>
      </cdr:nvSpPr>
      <cdr:spPr>
        <a:xfrm xmlns:a="http://schemas.openxmlformats.org/drawingml/2006/main">
          <a:off x="2759109" y="742965"/>
          <a:ext cx="533322" cy="24763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>
              <a:solidFill>
                <a:srgbClr val="C00000"/>
              </a:solidFill>
            </a:rPr>
            <a:t>2015</a:t>
          </a:r>
        </a:p>
      </cdr:txBody>
    </cdr:sp>
  </cdr:relSizeAnchor>
  <cdr:relSizeAnchor xmlns:cdr="http://schemas.openxmlformats.org/drawingml/2006/chartDrawing">
    <cdr:from>
      <cdr:x>0.36745</cdr:x>
      <cdr:y>0.12069</cdr:y>
    </cdr:from>
    <cdr:to>
      <cdr:x>0.42477</cdr:x>
      <cdr:y>0.15204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3419475" y="733425"/>
          <a:ext cx="533399" cy="1905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>
              <a:solidFill>
                <a:srgbClr val="C00000"/>
              </a:solidFill>
            </a:rPr>
            <a:t>2020</a:t>
          </a:r>
        </a:p>
      </cdr:txBody>
    </cdr:sp>
  </cdr:relSizeAnchor>
  <cdr:relSizeAnchor xmlns:cdr="http://schemas.openxmlformats.org/drawingml/2006/chartDrawing">
    <cdr:from>
      <cdr:x>0.23395</cdr:x>
      <cdr:y>0.11196</cdr:y>
    </cdr:from>
    <cdr:to>
      <cdr:x>0.2398</cdr:x>
      <cdr:y>0.927</cdr:y>
    </cdr:to>
    <cdr:sp macro="" textlink="">
      <cdr:nvSpPr>
        <cdr:cNvPr id="23" name="Прямая соединительная линия 15"/>
        <cdr:cNvSpPr/>
      </cdr:nvSpPr>
      <cdr:spPr>
        <a:xfrm xmlns:a="http://schemas.openxmlformats.org/drawingml/2006/main" rot="16200000" flipV="1">
          <a:off x="-272144" y="3129644"/>
          <a:ext cx="4953001" cy="54430"/>
        </a:xfrm>
        <a:prstGeom xmlns:a="http://schemas.openxmlformats.org/drawingml/2006/main" prst="line">
          <a:avLst/>
        </a:prstGeom>
        <a:ln xmlns:a="http://schemas.openxmlformats.org/drawingml/2006/main"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0.20419</cdr:x>
      <cdr:y>0.12043</cdr:y>
    </cdr:from>
    <cdr:to>
      <cdr:x>0.2615</cdr:x>
      <cdr:y>0.16118</cdr:y>
    </cdr:to>
    <cdr:sp macro="" textlink="">
      <cdr:nvSpPr>
        <cdr:cNvPr id="24" name="TextBox 11"/>
        <cdr:cNvSpPr txBox="1"/>
      </cdr:nvSpPr>
      <cdr:spPr>
        <a:xfrm xmlns:a="http://schemas.openxmlformats.org/drawingml/2006/main">
          <a:off x="1900218" y="731821"/>
          <a:ext cx="533323" cy="24763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rgbClr val="C00000"/>
              </a:solidFill>
            </a:rPr>
            <a:t>2011</a:t>
          </a:r>
          <a:endParaRPr lang="ru-RU" sz="10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0.37198</cdr:x>
      <cdr:y>0.68809</cdr:y>
    </cdr:from>
    <cdr:to>
      <cdr:x>0.39245</cdr:x>
      <cdr:y>0.72101</cdr:y>
    </cdr:to>
    <cdr:sp macro="" textlink="">
      <cdr:nvSpPr>
        <cdr:cNvPr id="26" name="Овал 1"/>
        <cdr:cNvSpPr/>
      </cdr:nvSpPr>
      <cdr:spPr>
        <a:xfrm xmlns:a="http://schemas.openxmlformats.org/drawingml/2006/main">
          <a:off x="3461638" y="4181476"/>
          <a:ext cx="190493" cy="20005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0.32168</cdr:x>
      <cdr:y>0.10972</cdr:y>
    </cdr:from>
    <cdr:to>
      <cdr:x>0.32168</cdr:x>
      <cdr:y>0.92477</cdr:y>
    </cdr:to>
    <cdr:sp macro="" textlink="">
      <cdr:nvSpPr>
        <cdr:cNvPr id="27" name="Прямая соединительная линия 3"/>
        <cdr:cNvSpPr/>
      </cdr:nvSpPr>
      <cdr:spPr>
        <a:xfrm xmlns:a="http://schemas.openxmlformats.org/drawingml/2006/main" rot="5400000" flipH="1">
          <a:off x="517072" y="3143250"/>
          <a:ext cx="4953003" cy="1"/>
        </a:xfrm>
        <a:prstGeom xmlns:a="http://schemas.openxmlformats.org/drawingml/2006/main" prst="line">
          <a:avLst/>
        </a:prstGeom>
        <a:ln xmlns:a="http://schemas.openxmlformats.org/drawingml/2006/main"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0.00205</cdr:x>
      <cdr:y>0.82132</cdr:y>
    </cdr:to>
    <cdr:sp macro="" textlink="">
      <cdr:nvSpPr>
        <cdr:cNvPr id="28" name="Прямая соединительная линия 4"/>
        <cdr:cNvSpPr/>
      </cdr:nvSpPr>
      <cdr:spPr>
        <a:xfrm xmlns:a="http://schemas.openxmlformats.org/drawingml/2006/main" rot="5400000" flipH="1" flipV="1">
          <a:off x="-2486024" y="2486024"/>
          <a:ext cx="4991100" cy="19051"/>
        </a:xfrm>
        <a:prstGeom xmlns:a="http://schemas.openxmlformats.org/drawingml/2006/main" prst="line">
          <a:avLst/>
        </a:prstGeom>
        <a:ln xmlns:a="http://schemas.openxmlformats.org/drawingml/2006/main"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0.00205</cdr:x>
      <cdr:y>0.82132</cdr:y>
    </cdr:to>
    <cdr:sp macro="" textlink="">
      <cdr:nvSpPr>
        <cdr:cNvPr id="29" name="Прямая соединительная линия 5"/>
        <cdr:cNvSpPr/>
      </cdr:nvSpPr>
      <cdr:spPr>
        <a:xfrm xmlns:a="http://schemas.openxmlformats.org/drawingml/2006/main" rot="5400000" flipH="1" flipV="1">
          <a:off x="-2486024" y="2486024"/>
          <a:ext cx="4991100" cy="1905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0.39772</cdr:x>
      <cdr:y>0.10748</cdr:y>
    </cdr:from>
    <cdr:to>
      <cdr:x>0.39772</cdr:x>
      <cdr:y>0.92924</cdr:y>
    </cdr:to>
    <cdr:sp macro="" textlink="">
      <cdr:nvSpPr>
        <cdr:cNvPr id="30" name="Прямая соединительная линия 8"/>
        <cdr:cNvSpPr/>
      </cdr:nvSpPr>
      <cdr:spPr>
        <a:xfrm xmlns:a="http://schemas.openxmlformats.org/drawingml/2006/main" rot="5400000" flipH="1">
          <a:off x="1204233" y="3150053"/>
          <a:ext cx="4993824" cy="2"/>
        </a:xfrm>
        <a:prstGeom xmlns:a="http://schemas.openxmlformats.org/drawingml/2006/main" prst="line">
          <a:avLst/>
        </a:prstGeom>
        <a:ln xmlns:a="http://schemas.openxmlformats.org/drawingml/2006/main"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0.29649</cdr:x>
      <cdr:y>0.12226</cdr:y>
    </cdr:from>
    <cdr:to>
      <cdr:x>0.3538</cdr:x>
      <cdr:y>0.16301</cdr:y>
    </cdr:to>
    <cdr:sp macro="" textlink="">
      <cdr:nvSpPr>
        <cdr:cNvPr id="32" name="TextBox 11"/>
        <cdr:cNvSpPr txBox="1"/>
      </cdr:nvSpPr>
      <cdr:spPr>
        <a:xfrm xmlns:a="http://schemas.openxmlformats.org/drawingml/2006/main">
          <a:off x="2759109" y="742965"/>
          <a:ext cx="533322" cy="24763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>
              <a:solidFill>
                <a:srgbClr val="C00000"/>
              </a:solidFill>
            </a:rPr>
            <a:t>2015</a:t>
          </a:r>
        </a:p>
      </cdr:txBody>
    </cdr:sp>
  </cdr:relSizeAnchor>
  <cdr:relSizeAnchor xmlns:cdr="http://schemas.openxmlformats.org/drawingml/2006/chartDrawing">
    <cdr:from>
      <cdr:x>0.36745</cdr:x>
      <cdr:y>0.12069</cdr:y>
    </cdr:from>
    <cdr:to>
      <cdr:x>0.42477</cdr:x>
      <cdr:y>0.15204</cdr:y>
    </cdr:to>
    <cdr:sp macro="" textlink="">
      <cdr:nvSpPr>
        <cdr:cNvPr id="33" name="TextBox 1"/>
        <cdr:cNvSpPr txBox="1"/>
      </cdr:nvSpPr>
      <cdr:spPr>
        <a:xfrm xmlns:a="http://schemas.openxmlformats.org/drawingml/2006/main">
          <a:off x="3419475" y="733425"/>
          <a:ext cx="533399" cy="1905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>
              <a:solidFill>
                <a:srgbClr val="C00000"/>
              </a:solidFill>
            </a:rPr>
            <a:t>2020</a:t>
          </a:r>
        </a:p>
      </cdr:txBody>
    </cdr:sp>
  </cdr:relSizeAnchor>
  <cdr:relSizeAnchor xmlns:cdr="http://schemas.openxmlformats.org/drawingml/2006/chartDrawing">
    <cdr:from>
      <cdr:x>0.23395</cdr:x>
      <cdr:y>0.11196</cdr:y>
    </cdr:from>
    <cdr:to>
      <cdr:x>0.2398</cdr:x>
      <cdr:y>0.927</cdr:y>
    </cdr:to>
    <cdr:sp macro="" textlink="">
      <cdr:nvSpPr>
        <cdr:cNvPr id="35" name="Прямая соединительная линия 15"/>
        <cdr:cNvSpPr/>
      </cdr:nvSpPr>
      <cdr:spPr>
        <a:xfrm xmlns:a="http://schemas.openxmlformats.org/drawingml/2006/main" rot="16200000" flipV="1">
          <a:off x="-272144" y="3129644"/>
          <a:ext cx="4953001" cy="54430"/>
        </a:xfrm>
        <a:prstGeom xmlns:a="http://schemas.openxmlformats.org/drawingml/2006/main" prst="line">
          <a:avLst/>
        </a:prstGeom>
        <a:ln xmlns:a="http://schemas.openxmlformats.org/drawingml/2006/main"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0.20419</cdr:x>
      <cdr:y>0.12043</cdr:y>
    </cdr:from>
    <cdr:to>
      <cdr:x>0.2615</cdr:x>
      <cdr:y>0.16118</cdr:y>
    </cdr:to>
    <cdr:sp macro="" textlink="">
      <cdr:nvSpPr>
        <cdr:cNvPr id="36" name="TextBox 11"/>
        <cdr:cNvSpPr txBox="1"/>
      </cdr:nvSpPr>
      <cdr:spPr>
        <a:xfrm xmlns:a="http://schemas.openxmlformats.org/drawingml/2006/main">
          <a:off x="1900218" y="731821"/>
          <a:ext cx="533323" cy="24763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rgbClr val="C00000"/>
              </a:solidFill>
            </a:rPr>
            <a:t>2011</a:t>
          </a:r>
          <a:endParaRPr lang="ru-RU" sz="1000" b="1" dirty="0">
            <a:solidFill>
              <a:srgbClr val="C0000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0.35399</cdr:x>
      <cdr:y>0.15802</cdr:y>
    </cdr:from>
    <cdr:to>
      <cdr:x>0.41546</cdr:x>
      <cdr:y>0.19546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90878" y="957248"/>
          <a:ext cx="571450" cy="22680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rgbClr val="C00000"/>
              </a:solidFill>
            </a:rPr>
            <a:t>2015</a:t>
          </a:r>
          <a:endParaRPr lang="ru-RU" sz="11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0.42316</cdr:x>
      <cdr:y>0.15802</cdr:y>
    </cdr:from>
    <cdr:to>
      <cdr:x>0.48463</cdr:x>
      <cdr:y>0.19546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933820" y="957248"/>
          <a:ext cx="571450" cy="22680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rgbClr val="C00000"/>
              </a:solidFill>
            </a:rPr>
            <a:t>2020</a:t>
          </a:r>
          <a:endParaRPr lang="ru-RU" sz="11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0.55379</cdr:x>
      <cdr:y>0.15802</cdr:y>
    </cdr:from>
    <cdr:to>
      <cdr:x>0.61526</cdr:x>
      <cdr:y>0.19546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5148266" y="957248"/>
          <a:ext cx="571449" cy="22680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rgbClr val="C00000"/>
              </a:solidFill>
            </a:rPr>
            <a:t>2030</a:t>
          </a:r>
          <a:endParaRPr lang="ru-RU" sz="11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0.00814</cdr:x>
      <cdr:y>0.82483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 rot="16200000" flipH="1">
          <a:off x="-2421931" y="2421931"/>
          <a:ext cx="4914261" cy="7040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0.17725</cdr:x>
      <cdr:y>0.11085</cdr:y>
    </cdr:from>
    <cdr:to>
      <cdr:x>0.17725</cdr:x>
      <cdr:y>0.93632</cdr:y>
    </cdr:to>
    <cdr:sp macro="" textlink="">
      <cdr:nvSpPr>
        <cdr:cNvPr id="15" name="Прямая соединительная линия 14"/>
        <cdr:cNvSpPr/>
      </cdr:nvSpPr>
      <cdr:spPr>
        <a:xfrm xmlns:a="http://schemas.openxmlformats.org/drawingml/2006/main" rot="5400000">
          <a:off x="1647804" y="671496"/>
          <a:ext cx="1" cy="500066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0.38473</cdr:x>
      <cdr:y>0.11085</cdr:y>
    </cdr:from>
    <cdr:to>
      <cdr:x>0.38473</cdr:x>
      <cdr:y>0.93632</cdr:y>
    </cdr:to>
    <cdr:sp macro="" textlink="">
      <cdr:nvSpPr>
        <cdr:cNvPr id="17" name="Прямая соединительная линия 16"/>
        <cdr:cNvSpPr/>
      </cdr:nvSpPr>
      <cdr:spPr>
        <a:xfrm xmlns:a="http://schemas.openxmlformats.org/drawingml/2006/main" rot="5400000" flipH="1" flipV="1">
          <a:off x="3576630" y="671496"/>
          <a:ext cx="1" cy="500066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0.44621</cdr:x>
      <cdr:y>0.11085</cdr:y>
    </cdr:from>
    <cdr:to>
      <cdr:x>0.44621</cdr:x>
      <cdr:y>0.93632</cdr:y>
    </cdr:to>
    <cdr:sp macro="" textlink="">
      <cdr:nvSpPr>
        <cdr:cNvPr id="19" name="Прямая соединительная линия 18"/>
        <cdr:cNvSpPr/>
      </cdr:nvSpPr>
      <cdr:spPr>
        <a:xfrm xmlns:a="http://schemas.openxmlformats.org/drawingml/2006/main" rot="5400000" flipH="1" flipV="1">
          <a:off x="4148134" y="671496"/>
          <a:ext cx="1" cy="500066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0.57684</cdr:x>
      <cdr:y>0.11085</cdr:y>
    </cdr:from>
    <cdr:to>
      <cdr:x>0.57684</cdr:x>
      <cdr:y>0.93632</cdr:y>
    </cdr:to>
    <cdr:sp macro="" textlink="">
      <cdr:nvSpPr>
        <cdr:cNvPr id="21" name="Прямая соединительная линия 20"/>
        <cdr:cNvSpPr/>
      </cdr:nvSpPr>
      <cdr:spPr>
        <a:xfrm xmlns:a="http://schemas.openxmlformats.org/drawingml/2006/main" rot="5400000" flipH="1" flipV="1">
          <a:off x="5362580" y="671496"/>
          <a:ext cx="1" cy="500066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0.1542</cdr:x>
      <cdr:y>0.12264</cdr:y>
    </cdr:from>
    <cdr:to>
      <cdr:x>0.21567</cdr:x>
      <cdr:y>0.16008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1433490" y="742934"/>
          <a:ext cx="571450" cy="22680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rgbClr val="C00000"/>
              </a:solidFill>
            </a:rPr>
            <a:t>1999</a:t>
          </a:r>
          <a:endParaRPr lang="ru-RU" sz="1100" b="1" dirty="0">
            <a:solidFill>
              <a:srgbClr val="C00000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0.3002</cdr:x>
      <cdr:y>0.53931</cdr:y>
    </cdr:from>
    <cdr:to>
      <cdr:x>0.30153</cdr:x>
      <cdr:y>0.93141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 rot="16200000" flipH="1">
          <a:off x="1609326" y="4448573"/>
          <a:ext cx="2375292" cy="1229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0.27534</cdr:x>
      <cdr:y>0.8531</cdr:y>
    </cdr:from>
    <cdr:to>
      <cdr:x>0.33681</cdr:x>
      <cdr:y>0.89054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59675" y="5168023"/>
          <a:ext cx="571449" cy="226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>
              <a:solidFill>
                <a:srgbClr val="C00000"/>
              </a:solidFill>
            </a:rPr>
            <a:t>20 15</a:t>
          </a:r>
        </a:p>
      </cdr:txBody>
    </cdr:sp>
  </cdr:relSizeAnchor>
  <cdr:relSizeAnchor xmlns:cdr="http://schemas.openxmlformats.org/drawingml/2006/chartDrawing">
    <cdr:from>
      <cdr:x>0.37611</cdr:x>
      <cdr:y>0.60063</cdr:y>
    </cdr:from>
    <cdr:to>
      <cdr:x>0.37705</cdr:x>
      <cdr:y>0.93173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 rot="5400000" flipH="1" flipV="1">
          <a:off x="2497952" y="4637090"/>
          <a:ext cx="2005785" cy="870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0.34991</cdr:x>
      <cdr:y>0.85875</cdr:y>
    </cdr:from>
    <cdr:to>
      <cdr:x>0.41138</cdr:x>
      <cdr:y>0.89619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252874" y="5202247"/>
          <a:ext cx="571450" cy="2268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>
              <a:solidFill>
                <a:srgbClr val="C00000"/>
              </a:solidFill>
            </a:rPr>
            <a:t>20 20</a:t>
          </a:r>
        </a:p>
      </cdr:txBody>
    </cdr:sp>
  </cdr:relSizeAnchor>
  <cdr:relSizeAnchor xmlns:cdr="http://schemas.openxmlformats.org/drawingml/2006/chartDrawing">
    <cdr:from>
      <cdr:x>0.52766</cdr:x>
      <cdr:y>0.69182</cdr:y>
    </cdr:from>
    <cdr:to>
      <cdr:x>0.52862</cdr:x>
      <cdr:y>0.93262</cdr:y>
    </cdr:to>
    <cdr:cxnSp macro="">
      <cdr:nvCxnSpPr>
        <cdr:cNvPr id="13" name="Прямая соединительная линия 12"/>
        <cdr:cNvCxnSpPr/>
      </cdr:nvCxnSpPr>
      <cdr:spPr>
        <a:xfrm xmlns:a="http://schemas.openxmlformats.org/drawingml/2006/main" rot="16200000" flipV="1">
          <a:off x="4180462" y="4915914"/>
          <a:ext cx="1458697" cy="886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0.50263</cdr:x>
      <cdr:y>0.86014</cdr:y>
    </cdr:from>
    <cdr:to>
      <cdr:x>0.5641</cdr:x>
      <cdr:y>0.89758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4672671" y="5210622"/>
          <a:ext cx="571450" cy="2268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>
              <a:solidFill>
                <a:srgbClr val="C00000"/>
              </a:solidFill>
            </a:rPr>
            <a:t>20 30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0.3002</cdr:x>
      <cdr:y>0.1564</cdr:y>
    </cdr:from>
    <cdr:to>
      <cdr:x>0.3002</cdr:x>
      <cdr:y>0.93049</cdr:y>
    </cdr:to>
    <cdr:sp macro="" textlink="">
      <cdr:nvSpPr>
        <cdr:cNvPr id="4" name="Прямая соединительная линия 3"/>
        <cdr:cNvSpPr/>
      </cdr:nvSpPr>
      <cdr:spPr>
        <a:xfrm xmlns:a="http://schemas.openxmlformats.org/drawingml/2006/main" rot="5400000" flipH="1">
          <a:off x="457179" y="3276593"/>
          <a:ext cx="4667266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0.52305</cdr:x>
      <cdr:y>0.1564</cdr:y>
    </cdr:from>
    <cdr:to>
      <cdr:x>0.52305</cdr:x>
      <cdr:y>0.93725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rot="5400000" flipH="1">
          <a:off x="2508493" y="3296981"/>
          <a:ext cx="4708042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0.10041</cdr:x>
      <cdr:y>0.1564</cdr:y>
    </cdr:from>
    <cdr:to>
      <cdr:x>0.10041</cdr:x>
      <cdr:y>0.93275</cdr:y>
    </cdr:to>
    <cdr:sp macro="" textlink="">
      <cdr:nvSpPr>
        <cdr:cNvPr id="6" name="Прямая соединительная линия 5"/>
        <cdr:cNvSpPr/>
      </cdr:nvSpPr>
      <cdr:spPr>
        <a:xfrm xmlns:a="http://schemas.openxmlformats.org/drawingml/2006/main" rot="5400000" flipH="1" flipV="1">
          <a:off x="-1407015" y="3283399"/>
          <a:ext cx="4680878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0.27715</cdr:x>
      <cdr:y>0.16824</cdr:y>
    </cdr:from>
    <cdr:to>
      <cdr:x>0.33452</cdr:x>
      <cdr:y>0.20932</cdr:y>
    </cdr:to>
    <cdr:sp macro="" textlink="">
      <cdr:nvSpPr>
        <cdr:cNvPr id="7" name="TextBox 4"/>
        <cdr:cNvSpPr txBox="1"/>
      </cdr:nvSpPr>
      <cdr:spPr>
        <a:xfrm xmlns:a="http://schemas.openxmlformats.org/drawingml/2006/main">
          <a:off x="2576498" y="1014398"/>
          <a:ext cx="533322" cy="24763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C00000"/>
              </a:solidFill>
            </a:rPr>
            <a:t>2015</a:t>
          </a:r>
        </a:p>
      </cdr:txBody>
    </cdr:sp>
  </cdr:relSizeAnchor>
  <cdr:relSizeAnchor xmlns:cdr="http://schemas.openxmlformats.org/drawingml/2006/chartDrawing">
    <cdr:from>
      <cdr:x>0.49232</cdr:x>
      <cdr:y>0.16824</cdr:y>
    </cdr:from>
    <cdr:to>
      <cdr:x>0.54969</cdr:x>
      <cdr:y>0.19984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576762" y="1014398"/>
          <a:ext cx="533416" cy="19051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rgbClr val="C00000"/>
              </a:solidFill>
            </a:rPr>
            <a:t>2030</a:t>
          </a:r>
          <a:endParaRPr lang="ru-RU" sz="10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0.06967</cdr:x>
      <cdr:y>0.16824</cdr:y>
    </cdr:from>
    <cdr:to>
      <cdr:x>0.12705</cdr:x>
      <cdr:y>0.19984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647672" y="1014398"/>
          <a:ext cx="533416" cy="19051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rgbClr val="C00000"/>
              </a:solidFill>
            </a:rPr>
            <a:t>2002</a:t>
          </a:r>
          <a:endParaRPr lang="ru-RU" sz="10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0.23104</cdr:x>
      <cdr:y>0.1564</cdr:y>
    </cdr:from>
    <cdr:to>
      <cdr:x>0.2369</cdr:x>
      <cdr:y>0.94233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 rot="16200000" flipV="1">
          <a:off x="-194232" y="3285062"/>
          <a:ext cx="4738644" cy="5444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0.20031</cdr:x>
      <cdr:y>0.16824</cdr:y>
    </cdr:from>
    <cdr:to>
      <cdr:x>0.25767</cdr:x>
      <cdr:y>0.20932</cdr:y>
    </cdr:to>
    <cdr:sp macro="" textlink="">
      <cdr:nvSpPr>
        <cdr:cNvPr id="11" name="TextBox 11"/>
        <cdr:cNvSpPr txBox="1"/>
      </cdr:nvSpPr>
      <cdr:spPr>
        <a:xfrm xmlns:a="http://schemas.openxmlformats.org/drawingml/2006/main">
          <a:off x="1862118" y="1014398"/>
          <a:ext cx="533322" cy="24763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rgbClr val="C00000"/>
              </a:solidFill>
            </a:rPr>
            <a:t>2011</a:t>
          </a:r>
          <a:endParaRPr lang="ru-RU" sz="1000" b="1" dirty="0">
            <a:solidFill>
              <a:srgbClr val="C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91094" y="0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6F7DE-AA87-415B-9C47-47F36279250B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9290" y="4687253"/>
            <a:ext cx="5354320" cy="4440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792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91094" y="9372792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D82E7-5FB8-4C06-B09D-2BB8171E5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A37C1E2E-BAFD-49F6-BA9B-2100B5CD99C5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739775"/>
            <a:ext cx="4933950" cy="3700463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97F2D3-4BA3-491E-8D63-41D8D6134485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792644" y="9371079"/>
            <a:ext cx="2898708" cy="49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B801C69-9000-4AB5-8F81-B3C2B5942BD6}" type="slidenum">
              <a:rPr lang="ru-RU" sz="1200"/>
              <a:pPr algn="r"/>
              <a:t>16</a:t>
            </a:fld>
            <a:endParaRPr lang="ru-RU" sz="1200"/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794194" y="9371079"/>
            <a:ext cx="2897158" cy="49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26" tIns="46063" rIns="92126" bIns="46063" anchor="b"/>
          <a:lstStyle/>
          <a:p>
            <a:pPr algn="r" defTabSz="920750"/>
            <a:fld id="{3770B106-F064-4D0F-A69C-F71145F97DB6}" type="slidenum">
              <a:rPr lang="ru-RU" sz="1200">
                <a:latin typeface="Calibri" pitchFamily="34" charset="0"/>
              </a:rPr>
              <a:pPr algn="r" defTabSz="920750"/>
              <a:t>16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20484" name="Rectangle 7"/>
          <p:cNvSpPr txBox="1">
            <a:spLocks noGrp="1" noChangeArrowheads="1"/>
          </p:cNvSpPr>
          <p:nvPr/>
        </p:nvSpPr>
        <p:spPr bwMode="auto">
          <a:xfrm>
            <a:off x="3792644" y="9374506"/>
            <a:ext cx="2898708" cy="49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71" tIns="45286" rIns="90571" bIns="45286" anchor="b"/>
          <a:lstStyle/>
          <a:p>
            <a:pPr algn="r" defTabSz="906463"/>
            <a:fld id="{07D41626-640B-4506-B34A-8481DB233793}" type="slidenum">
              <a:rPr lang="ru-RU" sz="1200">
                <a:latin typeface="Calibri" pitchFamily="34" charset="0"/>
              </a:rPr>
              <a:pPr algn="r" defTabSz="906463"/>
              <a:t>16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79475" y="739775"/>
            <a:ext cx="4933950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9290" y="4692393"/>
            <a:ext cx="5354320" cy="4437129"/>
          </a:xfrm>
          <a:noFill/>
        </p:spPr>
        <p:txBody>
          <a:bodyPr wrap="square" lIns="90571" tIns="45286" rIns="90571" bIns="4528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791094" y="9372792"/>
            <a:ext cx="2900257" cy="49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86" tIns="46493" rIns="92986" bIns="46493"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C8527AC2-044C-4F61-9A5D-0360CC89DF17}" type="slidenum">
              <a:rPr lang="ru-RU" altLang="ru-RU" sz="1200"/>
              <a:pPr algn="r" eaLnBrk="1" hangingPunct="1"/>
              <a:t>19</a:t>
            </a:fld>
            <a:endParaRPr lang="ru-RU" alt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ED28-FBE0-4BB8-BBAB-50BDFE019E0C}" type="datetime1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1D65-3EF9-4A52-AA8F-CF812188B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CCFA-B90F-4D82-B27D-0713E819C190}" type="datetime1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1D65-3EF9-4A52-AA8F-CF812188B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A2DB8-BBF4-4024-9546-78800C53FAEC}" type="datetime1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1D65-3EF9-4A52-AA8F-CF812188B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194306-3F8C-4CED-BCEF-951C51FE2C7C}" type="datetime1">
              <a:rPr lang="ru-RU"/>
              <a:pPr>
                <a:defRPr/>
              </a:pPr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689DB7-BA92-4DBE-B0EF-CD859D21F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FCF3-B284-4C37-B409-D787166B6911}" type="datetime1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1D65-3EF9-4A52-AA8F-CF812188B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4D62C-567A-4A74-91A9-FEABC111112D}" type="datetime1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1D65-3EF9-4A52-AA8F-CF812188B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C5F5-39DF-43B7-B796-14D0A926B457}" type="datetime1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1D65-3EF9-4A52-AA8F-CF812188B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9840-D6A3-45B7-B220-9E0E176AF574}" type="datetime1">
              <a:rPr lang="ru-RU" smtClean="0"/>
              <a:pPr/>
              <a:t>15.02.2014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1D65-3EF9-4A52-AA8F-CF812188B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293B-A5B4-4D5F-B64E-FACB45CBAF19}" type="datetime1">
              <a:rPr lang="ru-RU" smtClean="0"/>
              <a:pPr/>
              <a:t>15.02.2014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1D65-3EF9-4A52-AA8F-CF812188B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537A-031C-4C3F-B480-791F6D5C81CE}" type="datetime1">
              <a:rPr lang="ru-RU" smtClean="0"/>
              <a:pPr/>
              <a:t>15.02.2014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1D65-3EF9-4A52-AA8F-CF812188B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8BA-F487-455A-8083-EBA4BC0365FC}" type="datetime1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1D65-3EF9-4A52-AA8F-CF812188B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EF99-774E-442D-90DF-14F32CAA4AD0}" type="datetime1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1D65-3EF9-4A52-AA8F-CF812188B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79445-2243-4A56-852E-EEBDAE5D2CE5}" type="datetime1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F1D65-3EF9-4A52-AA8F-CF812188B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hyperlink" Target="http://www.druginfo.kz/" TargetMode="External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6429372"/>
            <a:ext cx="6400800" cy="42862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Астана 2014 год</a:t>
            </a:r>
            <a:endParaRPr lang="ru-RU" sz="1800" dirty="0"/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3786182" y="4048788"/>
            <a:ext cx="16466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Здоровье нации</a:t>
            </a: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</a:t>
            </a:r>
            <a:endParaRPr kumimoji="0" lang="ru-RU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Наша сила</a:t>
            </a:r>
            <a:endParaRPr kumimoji="0" lang="kk-K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4729001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 ходе реализации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Государственной программы развития здравоохранения Республики Казахстан 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Саламатты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Қазақстан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на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2011-2015 годы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57358" y="191136"/>
            <a:ext cx="5429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Министерство здравоохранения Республики Казахстан</a:t>
            </a:r>
            <a:endParaRPr lang="ru-RU" sz="1400" dirty="0"/>
          </a:p>
        </p:txBody>
      </p:sp>
      <p:pic>
        <p:nvPicPr>
          <p:cNvPr id="13" name="Рисунок 12" descr="2050 _люд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3000372"/>
            <a:ext cx="1219429" cy="1044086"/>
          </a:xfrm>
          <a:prstGeom prst="rect">
            <a:avLst/>
          </a:prstGeom>
        </p:spPr>
      </p:pic>
      <p:pic>
        <p:nvPicPr>
          <p:cNvPr id="14" name="Рисунок 2" descr="Герб Р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2" y="142853"/>
            <a:ext cx="1168963" cy="107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285720" y="1500174"/>
            <a:ext cx="8572560" cy="1357322"/>
          </a:xfrm>
        </p:spPr>
        <p:txBody>
          <a:bodyPr>
            <a:noAutofit/>
          </a:bodyPr>
          <a:lstStyle/>
          <a:p>
            <a:r>
              <a:rPr lang="ru-RU" sz="105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050" dirty="0" smtClean="0">
                <a:latin typeface="Arial" pitchFamily="34" charset="0"/>
                <a:cs typeface="Arial" pitchFamily="34" charset="0"/>
              </a:rPr>
            </a:br>
            <a:r>
              <a:rPr lang="kk-KZ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Қазақстан Республикасының денсаулық сақтау саласын дамытудың 2011-2015 жылдарға арналған «Саламатты Қазақстан» мемлекеттік бағдарламасын іске асырудың барысы туралы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Рисунок 9" descr="Саламатты Каз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64" y="0"/>
            <a:ext cx="1428736" cy="1428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1D65-3EF9-4A52-AA8F-CF812188BBD2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472" y="6500838"/>
            <a:ext cx="8072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*Данные официальной статистики РК и Европейской базы данных «Здоровье для всех»</a:t>
            </a:r>
            <a:endParaRPr lang="ru-RU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/>
        </p:nvGraphicFramePr>
        <p:xfrm>
          <a:off x="-76200" y="400050"/>
          <a:ext cx="9296400" cy="605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1D65-3EF9-4A52-AA8F-CF812188BBD2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71472" y="6500838"/>
            <a:ext cx="8072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*Данные официальной статистики РК и Европейской базы данных «Здоровье для всех»</a:t>
            </a:r>
            <a:endParaRPr lang="ru-RU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/>
        </p:nvGraphicFramePr>
        <p:xfrm>
          <a:off x="-76200" y="400050"/>
          <a:ext cx="9296400" cy="605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 txBox="1">
            <a:spLocks noGrp="1" noChangeArrowheads="1"/>
          </p:cNvSpPr>
          <p:nvPr/>
        </p:nvSpPr>
        <p:spPr bwMode="auto">
          <a:xfrm>
            <a:off x="6553200" y="65309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altLang="ru-RU" sz="1400"/>
          </a:p>
        </p:txBody>
      </p:sp>
      <p:sp>
        <p:nvSpPr>
          <p:cNvPr id="26627" name="Номер слайда 6"/>
          <p:cNvSpPr txBox="1">
            <a:spLocks noGrp="1"/>
          </p:cNvSpPr>
          <p:nvPr/>
        </p:nvSpPr>
        <p:spPr bwMode="gray">
          <a:xfrm>
            <a:off x="6858000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152401" y="2565400"/>
            <a:ext cx="6727581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+mj-lt"/>
                <a:cs typeface="+mn-cs"/>
              </a:rPr>
              <a:t>Передвижные мобильные комплексы: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600" dirty="0">
                <a:solidFill>
                  <a:srgbClr val="10253F"/>
                </a:solidFill>
                <a:latin typeface="+mj-lt"/>
                <a:cs typeface="+mn-cs"/>
              </a:rPr>
              <a:t>Осмотрено более </a:t>
            </a:r>
            <a:r>
              <a:rPr lang="ru-RU" altLang="ru-RU" sz="1600" dirty="0" smtClean="0">
                <a:solidFill>
                  <a:srgbClr val="10253F"/>
                </a:solidFill>
                <a:latin typeface="+mj-lt"/>
                <a:cs typeface="+mn-cs"/>
              </a:rPr>
              <a:t>1,6 млн.  </a:t>
            </a:r>
            <a:r>
              <a:rPr lang="ru-RU" altLang="ru-RU" sz="1600" dirty="0">
                <a:solidFill>
                  <a:srgbClr val="10253F"/>
                </a:solidFill>
                <a:latin typeface="+mj-lt"/>
                <a:cs typeface="+mn-cs"/>
              </a:rPr>
              <a:t>человек, проведено более </a:t>
            </a:r>
            <a:r>
              <a:rPr lang="ru-RU" altLang="ru-RU" sz="1600" dirty="0" smtClean="0">
                <a:solidFill>
                  <a:srgbClr val="10253F"/>
                </a:solidFill>
                <a:latin typeface="+mj-lt"/>
                <a:cs typeface="+mn-cs"/>
              </a:rPr>
              <a:t>1,8 млн</a:t>
            </a:r>
            <a:r>
              <a:rPr lang="ru-RU" altLang="ru-RU" sz="1600" dirty="0">
                <a:solidFill>
                  <a:srgbClr val="10253F"/>
                </a:solidFill>
                <a:latin typeface="+mj-lt"/>
                <a:cs typeface="+mn-cs"/>
              </a:rPr>
              <a:t>. лабораторно-диагностических исследований и </a:t>
            </a:r>
            <a:r>
              <a:rPr lang="ru-RU" altLang="ru-RU" sz="1600" dirty="0" smtClean="0">
                <a:solidFill>
                  <a:srgbClr val="10253F"/>
                </a:solidFill>
                <a:latin typeface="+mj-lt"/>
                <a:cs typeface="+mn-cs"/>
              </a:rPr>
              <a:t>984 </a:t>
            </a:r>
            <a:r>
              <a:rPr lang="ru-RU" altLang="ru-RU" sz="1600" dirty="0">
                <a:solidFill>
                  <a:srgbClr val="10253F"/>
                </a:solidFill>
                <a:latin typeface="+mj-lt"/>
                <a:cs typeface="+mn-cs"/>
              </a:rPr>
              <a:t>тыс. консультаций профильными </a:t>
            </a:r>
            <a:r>
              <a:rPr lang="ru-RU" altLang="ru-RU" sz="1600" dirty="0" smtClean="0">
                <a:solidFill>
                  <a:srgbClr val="10253F"/>
                </a:solidFill>
                <a:latin typeface="+mj-lt"/>
                <a:cs typeface="+mn-cs"/>
              </a:rPr>
              <a:t>специалистами всего (в 2011 г. осмотрено -  157,6 тыс. чел., в 2012 г. – 895, 9 тыс. чел,  в 2013 г.  - 566,5 тыс. чел.)</a:t>
            </a:r>
            <a:endParaRPr lang="ru-RU" altLang="ru-RU" sz="1600" b="1" dirty="0">
              <a:solidFill>
                <a:srgbClr val="10253F"/>
              </a:solidFill>
              <a:latin typeface="+mj-lt"/>
              <a:cs typeface="+mn-cs"/>
            </a:endParaRP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98184" y="5491168"/>
            <a:ext cx="6702669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+mj-lt"/>
                <a:cs typeface="+mn-cs"/>
              </a:rPr>
              <a:t>Консультативно-диагностические поезда: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600" dirty="0" smtClean="0">
                <a:cs typeface="+mn-cs"/>
              </a:rPr>
              <a:t>За 2011-2013 годы осмотрено  более 187 тыс. человек (2011 – 60 тыс., 2012 – 63 тыс., 2013 г. – 64 тыс.), проживающих в труднодоступных регионах.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600" dirty="0" smtClean="0">
                <a:cs typeface="+mn-cs"/>
              </a:rPr>
              <a:t>Оказано за эти годы более 2,3 млн. консультативно-диагностических услуг</a:t>
            </a:r>
          </a:p>
        </p:txBody>
      </p:sp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9031" y="2647955"/>
            <a:ext cx="2010508" cy="12668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2286003" y="1209677"/>
            <a:ext cx="614142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+mj-lt"/>
                <a:cs typeface="+mn-cs"/>
              </a:rPr>
              <a:t>Центр санитарной авиации: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600" dirty="0" smtClean="0">
                <a:solidFill>
                  <a:srgbClr val="10253F"/>
                </a:solidFill>
                <a:latin typeface="+mj-lt"/>
                <a:cs typeface="+mn-cs"/>
              </a:rPr>
              <a:t>Всего осуществлено 2428 </a:t>
            </a:r>
            <a:r>
              <a:rPr lang="ru-RU" altLang="ru-RU" sz="1600" dirty="0">
                <a:solidFill>
                  <a:srgbClr val="10253F"/>
                </a:solidFill>
                <a:latin typeface="+mj-lt"/>
                <a:cs typeface="+mn-cs"/>
              </a:rPr>
              <a:t>вылетов</a:t>
            </a:r>
            <a:r>
              <a:rPr lang="ru-RU" altLang="ru-RU" sz="1600" dirty="0" smtClean="0">
                <a:solidFill>
                  <a:srgbClr val="10253F"/>
                </a:solidFill>
                <a:latin typeface="+mj-lt"/>
                <a:cs typeface="+mn-cs"/>
              </a:rPr>
              <a:t>;  </a:t>
            </a:r>
            <a:r>
              <a:rPr lang="ru-RU" altLang="ru-RU" sz="1600" dirty="0">
                <a:solidFill>
                  <a:srgbClr val="10253F"/>
                </a:solidFill>
                <a:latin typeface="+mj-lt"/>
                <a:cs typeface="+mn-cs"/>
              </a:rPr>
              <a:t>оказано 2525 медицинских </a:t>
            </a:r>
            <a:r>
              <a:rPr lang="ru-RU" altLang="ru-RU" sz="1600" dirty="0" smtClean="0">
                <a:solidFill>
                  <a:srgbClr val="10253F"/>
                </a:solidFill>
                <a:latin typeface="+mj-lt"/>
                <a:cs typeface="+mn-cs"/>
              </a:rPr>
              <a:t>услуг  (оплата через МЗ) (в 2011 году  - 323, в 2012 году  - 1005, в 2013 году –1100 вылетов)</a:t>
            </a:r>
            <a:endParaRPr lang="ru-RU" altLang="ru-RU" sz="1600" dirty="0">
              <a:solidFill>
                <a:srgbClr val="10253F"/>
              </a:solidFill>
              <a:latin typeface="+mj-lt"/>
              <a:cs typeface="+mn-cs"/>
            </a:endParaRPr>
          </a:p>
        </p:txBody>
      </p:sp>
      <p:pic>
        <p:nvPicPr>
          <p:cNvPr id="12296" name="Picture 13" descr="201202221027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9031" y="5519738"/>
            <a:ext cx="2010508" cy="1143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2297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055" y="1289050"/>
            <a:ext cx="2011974" cy="11938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2244972" y="4005263"/>
            <a:ext cx="6702669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>
                <a:solidFill>
                  <a:srgbClr val="C00000"/>
                </a:solidFill>
                <a:latin typeface="+mn-lt"/>
                <a:cs typeface="+mn-cs"/>
              </a:rPr>
              <a:t>Трассовые медико</a:t>
            </a:r>
            <a:r>
              <a:rPr lang="ru-RU" sz="2000" b="1" dirty="0">
                <a:solidFill>
                  <a:srgbClr val="C00000"/>
                </a:solidFill>
                <a:latin typeface="+mn-lt"/>
                <a:cs typeface="+mn-cs"/>
              </a:rPr>
              <a:t>-</a:t>
            </a:r>
            <a:r>
              <a:rPr lang="kk-KZ" sz="2000" b="1" dirty="0">
                <a:solidFill>
                  <a:srgbClr val="C00000"/>
                </a:solidFill>
                <a:latin typeface="+mn-lt"/>
                <a:cs typeface="+mn-cs"/>
              </a:rPr>
              <a:t>спасательные пункты: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10253F"/>
                </a:solidFill>
                <a:latin typeface="+mj-lt"/>
              </a:rPr>
              <a:t>За 2011-2013 годы открыто 26. До конца планируется открыть еще 14.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10253F"/>
                </a:solidFill>
                <a:latin typeface="+mj-lt"/>
              </a:rPr>
              <a:t>К 2015 году будет  открыто  40.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10253F"/>
                </a:solidFill>
                <a:latin typeface="+mj-lt"/>
              </a:rPr>
              <a:t>Всего осуществлено более 1 464 выезда ( 2012- 423, 2013 – 1 041)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10253F"/>
                </a:solidFill>
                <a:latin typeface="+mj-lt"/>
              </a:rPr>
              <a:t> оказана медицинская помощь более 2 700 пострадавшим</a:t>
            </a:r>
          </a:p>
        </p:txBody>
      </p:sp>
      <p:pic>
        <p:nvPicPr>
          <p:cNvPr id="12299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055" y="4073525"/>
            <a:ext cx="2011974" cy="1270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2300" name="TextBox 14"/>
          <p:cNvSpPr txBox="1">
            <a:spLocks noChangeArrowheads="1"/>
          </p:cNvSpPr>
          <p:nvPr/>
        </p:nvSpPr>
        <p:spPr bwMode="auto">
          <a:xfrm>
            <a:off x="0" y="53977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2400" b="1" dirty="0">
                <a:solidFill>
                  <a:srgbClr val="C00000"/>
                </a:solidFill>
                <a:latin typeface="+mj-lt"/>
                <a:cs typeface="+mn-cs"/>
              </a:rPr>
              <a:t>Реализация Послания Главы государства от 28 января 2011 г.</a:t>
            </a:r>
            <a:endParaRPr lang="ru-RU" altLang="ru-RU" sz="2400" dirty="0">
              <a:solidFill>
                <a:srgbClr val="C00000"/>
              </a:solidFill>
              <a:latin typeface="+mj-lt"/>
              <a:cs typeface="+mn-cs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+mj-lt"/>
                <a:cs typeface="+mn-cs"/>
              </a:rPr>
              <a:t>«Особый акцент необходимо сделать на расширении доступности медицинской помощи для сельских жителей</a:t>
            </a:r>
            <a:r>
              <a:rPr lang="ru-RU" altLang="ru-RU" sz="2000" b="1" dirty="0" smtClean="0">
                <a:solidFill>
                  <a:srgbClr val="0070C0"/>
                </a:solidFill>
                <a:latin typeface="+mj-lt"/>
                <a:cs typeface="+mn-cs"/>
              </a:rPr>
              <a:t>»</a:t>
            </a:r>
            <a:endParaRPr lang="ru-RU" altLang="ru-RU" sz="2000" dirty="0">
              <a:latin typeface="+mj-lt"/>
              <a:cs typeface="+mn-cs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43608" y="1071563"/>
            <a:ext cx="87864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16"/>
          <p:cNvSpPr txBox="1">
            <a:spLocks noGrp="1"/>
          </p:cNvSpPr>
          <p:nvPr/>
        </p:nvSpPr>
        <p:spPr>
          <a:xfrm>
            <a:off x="6553200" y="635635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17DCE0-3114-4A0C-8079-145F462D2F7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32583" y="6592893"/>
            <a:ext cx="526073" cy="365125"/>
          </a:xfrm>
        </p:spPr>
        <p:txBody>
          <a:bodyPr/>
          <a:lstStyle/>
          <a:p>
            <a:pPr>
              <a:defRPr/>
            </a:pPr>
            <a:fld id="{C6D884C3-B070-4468-99C4-E022F82E3E5F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1D65-3EF9-4A52-AA8F-CF812188BBD2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71472" y="6500838"/>
            <a:ext cx="8072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*Данные официальной статистики РК и Европейской базы данных «Здоровье для всех»</a:t>
            </a:r>
            <a:endParaRPr lang="ru-RU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/>
        </p:nvGraphicFramePr>
        <p:xfrm>
          <a:off x="-76200" y="414338"/>
          <a:ext cx="9296400" cy="602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4"/>
          <p:cNvSpPr>
            <a:spLocks noChangeArrowheads="1"/>
          </p:cNvSpPr>
          <p:nvPr/>
        </p:nvSpPr>
        <p:spPr bwMode="auto">
          <a:xfrm>
            <a:off x="468315" y="3644900"/>
            <a:ext cx="813593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5" rIns="91428" bIns="45715"/>
          <a:lstStyle/>
          <a:p>
            <a:pPr marL="341313" indent="-341313" algn="ctr" eaLnBrk="0" hangingPunct="0">
              <a:lnSpc>
                <a:spcPct val="105000"/>
              </a:lnSpc>
              <a:spcBef>
                <a:spcPct val="20000"/>
              </a:spcBef>
            </a:pPr>
            <a:endParaRPr lang="en-US" sz="1600">
              <a:latin typeface="Times New Roman" pitchFamily="18" charset="0"/>
            </a:endParaRPr>
          </a:p>
        </p:txBody>
      </p:sp>
      <p:sp>
        <p:nvSpPr>
          <p:cNvPr id="38914" name="Line 19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450852" y="1295400"/>
            <a:ext cx="8367713" cy="0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98452" y="142876"/>
            <a:ext cx="84756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 anchor="ctr"/>
          <a:lstStyle/>
          <a:p>
            <a:pPr algn="ctr" eaLnBrk="0" hangingPunct="0">
              <a:lnSpc>
                <a:spcPct val="80000"/>
              </a:lnSpc>
              <a:defRPr/>
            </a:pPr>
            <a:endParaRPr lang="ru-RU" sz="2400" b="1" kern="0" dirty="0">
              <a:solidFill>
                <a:srgbClr val="FF0000"/>
              </a:solidFill>
            </a:endParaRP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sz="2000" b="1" kern="0" dirty="0">
                <a:solidFill>
                  <a:srgbClr val="C00000"/>
                </a:solidFill>
              </a:rPr>
              <a:t>Внедрение Единой национальной системы здравоохранения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sz="2000" b="1" kern="0" dirty="0">
                <a:solidFill>
                  <a:srgbClr val="060FBA"/>
                </a:solidFill>
              </a:rPr>
              <a:t> </a:t>
            </a:r>
          </a:p>
          <a:p>
            <a:pPr eaLnBrk="0" hangingPunct="0">
              <a:lnSpc>
                <a:spcPct val="80000"/>
              </a:lnSpc>
              <a:defRPr/>
            </a:pPr>
            <a:endParaRPr lang="ru-RU" sz="1600" b="1" i="1" kern="0" dirty="0">
              <a:solidFill>
                <a:srgbClr val="3333CC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Группа 25"/>
          <p:cNvGrpSpPr>
            <a:grpSpLocks/>
          </p:cNvGrpSpPr>
          <p:nvPr/>
        </p:nvGrpSpPr>
        <p:grpSpPr bwMode="auto">
          <a:xfrm rot="10800000">
            <a:off x="2260602" y="1160467"/>
            <a:ext cx="3783013" cy="4625975"/>
            <a:chOff x="4080748" y="2002822"/>
            <a:chExt cx="4773526" cy="2216008"/>
          </a:xfrm>
        </p:grpSpPr>
        <p:grpSp>
          <p:nvGrpSpPr>
            <p:cNvPr id="3" name="Группа 19"/>
            <p:cNvGrpSpPr>
              <a:grpSpLocks/>
            </p:cNvGrpSpPr>
            <p:nvPr/>
          </p:nvGrpSpPr>
          <p:grpSpPr bwMode="auto">
            <a:xfrm>
              <a:off x="4080748" y="2002822"/>
              <a:ext cx="4773526" cy="1565890"/>
              <a:chOff x="-777004" y="-68856"/>
              <a:chExt cx="4773526" cy="1565890"/>
            </a:xfrm>
          </p:grpSpPr>
          <p:sp>
            <p:nvSpPr>
              <p:cNvPr id="16" name="Трапеция 15"/>
              <p:cNvSpPr/>
              <p:nvPr/>
            </p:nvSpPr>
            <p:spPr>
              <a:xfrm rot="10800000">
                <a:off x="-777004" y="35767"/>
                <a:ext cx="4773526" cy="1332189"/>
              </a:xfrm>
              <a:prstGeom prst="trapezoid">
                <a:avLst>
                  <a:gd name="adj" fmla="val 54941"/>
                </a:avLst>
              </a:prstGeom>
              <a:solidFill>
                <a:srgbClr val="CC6600"/>
              </a:solidFill>
              <a:ln w="85725">
                <a:solidFill>
                  <a:schemeClr val="accent2">
                    <a:lumMod val="75000"/>
                  </a:schemeClr>
                </a:solidFill>
                <a:prstDash val="dashDot"/>
              </a:ln>
              <a:effectLst>
                <a:outerShdw blurRad="63500" dist="50800" dir="5400000" algn="ctr" rotWithShape="0">
                  <a:schemeClr val="tx1">
                    <a:lumMod val="65000"/>
                    <a:lumOff val="35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/>
                <a:bevelB w="4445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Трапеция 4"/>
              <p:cNvSpPr/>
              <p:nvPr/>
            </p:nvSpPr>
            <p:spPr>
              <a:xfrm rot="10800000">
                <a:off x="336752" y="-68856"/>
                <a:ext cx="2582071" cy="15658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48260" tIns="48260" rIns="48260" bIns="48260" spcCol="1270" anchor="ctr"/>
              <a:lstStyle/>
              <a:p>
                <a:pPr algn="ctr" defTabSz="1688892" eaLnBrk="0" hangingPunct="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" name="Группа 20"/>
            <p:cNvGrpSpPr>
              <a:grpSpLocks/>
            </p:cNvGrpSpPr>
            <p:nvPr/>
          </p:nvGrpSpPr>
          <p:grpSpPr bwMode="auto">
            <a:xfrm>
              <a:off x="5301656" y="3258624"/>
              <a:ext cx="2341652" cy="960206"/>
              <a:chOff x="443902" y="1179784"/>
              <a:chExt cx="2341652" cy="960206"/>
            </a:xfrm>
          </p:grpSpPr>
          <p:sp>
            <p:nvSpPr>
              <p:cNvPr id="14" name="Трапеция 13"/>
              <p:cNvSpPr/>
              <p:nvPr/>
            </p:nvSpPr>
            <p:spPr>
              <a:xfrm rot="10800000">
                <a:off x="649434" y="1367767"/>
                <a:ext cx="1926504" cy="607010"/>
              </a:xfrm>
              <a:prstGeom prst="trapezoid">
                <a:avLst>
                  <a:gd name="adj" fmla="val 68729"/>
                </a:avLst>
              </a:prstGeom>
              <a:solidFill>
                <a:srgbClr val="FFC000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889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50000"/>
                  <a:hueOff val="17455"/>
                  <a:satOff val="24633"/>
                  <a:lumOff val="30991"/>
                  <a:alphaOff val="0"/>
                </a:schemeClr>
              </a:fillRef>
              <a:effectRef idx="0">
                <a:schemeClr val="accent1">
                  <a:shade val="50000"/>
                  <a:hueOff val="17455"/>
                  <a:satOff val="24633"/>
                  <a:lumOff val="3099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Трапеция 6"/>
              <p:cNvSpPr/>
              <p:nvPr/>
            </p:nvSpPr>
            <p:spPr>
              <a:xfrm rot="10800000">
                <a:off x="511025" y="1183319"/>
                <a:ext cx="2339689" cy="9604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5560" tIns="35560" rIns="35560" bIns="35560" spcCol="1270" anchor="ctr"/>
              <a:lstStyle/>
              <a:p>
                <a:pPr algn="ctr" defTabSz="1244446" eaLnBrk="0" hangingPunct="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1400" b="1" dirty="0">
                  <a:solidFill>
                    <a:srgbClr val="002060"/>
                  </a:solidFill>
                </a:endParaRPr>
              </a:p>
              <a:p>
                <a:pPr algn="ctr" defTabSz="1244446" eaLnBrk="0" hangingPunct="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1400" b="1" dirty="0">
                  <a:solidFill>
                    <a:srgbClr val="002060"/>
                  </a:solidFill>
                </a:endParaRPr>
              </a:p>
              <a:p>
                <a:pPr algn="ctr" defTabSz="1244446" eaLnBrk="0" hangingPunct="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400" b="1" dirty="0">
                    <a:solidFill>
                      <a:srgbClr val="002060"/>
                    </a:solidFill>
                  </a:rPr>
                  <a:t>Стационар</a:t>
                </a:r>
              </a:p>
            </p:txBody>
          </p:sp>
        </p:grpSp>
      </p:grpSp>
      <p:sp>
        <p:nvSpPr>
          <p:cNvPr id="38917" name="Прямоугольник 21"/>
          <p:cNvSpPr>
            <a:spLocks noChangeArrowheads="1"/>
          </p:cNvSpPr>
          <p:nvPr/>
        </p:nvSpPr>
        <p:spPr bwMode="auto">
          <a:xfrm rot="-3580863">
            <a:off x="1609655" y="2170084"/>
            <a:ext cx="3335337" cy="51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algn="ctr" eaLnBrk="0" fontAlgn="b" hangingPunct="0"/>
            <a:r>
              <a:rPr lang="ru-RU" sz="1400" b="1" dirty="0">
                <a:solidFill>
                  <a:srgbClr val="002060"/>
                </a:solidFill>
              </a:rPr>
              <a:t>Усиление профилактических мероприятий</a:t>
            </a:r>
          </a:p>
        </p:txBody>
      </p:sp>
      <p:sp>
        <p:nvSpPr>
          <p:cNvPr id="25" name="Штриховая стрелка вправо 24"/>
          <p:cNvSpPr/>
          <p:nvPr/>
        </p:nvSpPr>
        <p:spPr bwMode="auto">
          <a:xfrm>
            <a:off x="5470526" y="3386138"/>
            <a:ext cx="471488" cy="614362"/>
          </a:xfrm>
          <a:prstGeom prst="stripedRightArrow">
            <a:avLst/>
          </a:prstGeom>
          <a:solidFill>
            <a:schemeClr val="accent1">
              <a:alpha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80165" tIns="40083" rIns="80165" bIns="40083"/>
          <a:lstStyle/>
          <a:p>
            <a:pPr algn="ctr" eaLnBrk="0" hangingPunct="0"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26" name="Штриховая стрелка вправо 25"/>
          <p:cNvSpPr/>
          <p:nvPr/>
        </p:nvSpPr>
        <p:spPr bwMode="auto">
          <a:xfrm rot="5400000">
            <a:off x="6705600" y="3470275"/>
            <a:ext cx="501650" cy="577850"/>
          </a:xfrm>
          <a:prstGeom prst="stripedRightArrow">
            <a:avLst/>
          </a:prstGeom>
          <a:solidFill>
            <a:schemeClr val="accent1">
              <a:alpha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80165" tIns="40083" rIns="80165" bIns="40083"/>
          <a:lstStyle/>
          <a:p>
            <a:pPr algn="ctr" eaLnBrk="0" hangingPunct="0"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30" name="Штриховая стрелка вправо 29"/>
          <p:cNvSpPr/>
          <p:nvPr/>
        </p:nvSpPr>
        <p:spPr bwMode="auto">
          <a:xfrm rot="5400000">
            <a:off x="3330577" y="2841628"/>
            <a:ext cx="1571625" cy="2032000"/>
          </a:xfrm>
          <a:prstGeom prst="stripedRightArrow">
            <a:avLst/>
          </a:prstGeom>
          <a:solidFill>
            <a:schemeClr val="accent1">
              <a:alpha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80165" tIns="40083" rIns="80165" bIns="40083"/>
          <a:lstStyle/>
          <a:p>
            <a:pPr algn="ctr" eaLnBrk="0" hangingPunct="0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8921" name="TextBox 30"/>
          <p:cNvSpPr txBox="1">
            <a:spLocks noChangeArrowheads="1"/>
          </p:cNvSpPr>
          <p:nvPr/>
        </p:nvSpPr>
        <p:spPr bwMode="auto">
          <a:xfrm>
            <a:off x="3699882" y="3355976"/>
            <a:ext cx="777449" cy="35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65" tIns="40083" rIns="80165" bIns="40083">
            <a:spAutoFit/>
          </a:bodyPr>
          <a:lstStyle/>
          <a:p>
            <a:pPr algn="ctr" eaLnBrk="0" hangingPunct="0"/>
            <a:r>
              <a:rPr lang="ru-RU" b="1">
                <a:solidFill>
                  <a:srgbClr val="002060"/>
                </a:solidFill>
              </a:rPr>
              <a:t>ПМСП</a:t>
            </a:r>
          </a:p>
        </p:txBody>
      </p:sp>
      <p:sp>
        <p:nvSpPr>
          <p:cNvPr id="38922" name="Содержимое 2"/>
          <p:cNvSpPr txBox="1">
            <a:spLocks/>
          </p:cNvSpPr>
          <p:nvPr/>
        </p:nvSpPr>
        <p:spPr bwMode="auto">
          <a:xfrm>
            <a:off x="158750" y="1379538"/>
            <a:ext cx="2241550" cy="46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/>
          <a:lstStyle/>
          <a:p>
            <a:pPr marL="300038" indent="-300038" eaLnBrk="0" hangingPunct="0">
              <a:spcBef>
                <a:spcPts val="438"/>
              </a:spcBef>
              <a:spcAft>
                <a:spcPts val="350"/>
              </a:spcAft>
              <a:buFont typeface="Arial" charset="0"/>
              <a:buChar char="•"/>
            </a:pPr>
            <a:r>
              <a:rPr lang="ru-RU" sz="1600" b="1">
                <a:solidFill>
                  <a:srgbClr val="002060"/>
                </a:solidFill>
              </a:rPr>
              <a:t>Свободный выбор пациентом стационара</a:t>
            </a:r>
          </a:p>
          <a:p>
            <a:pPr marL="300038" indent="-300038" eaLnBrk="0" hangingPunct="0">
              <a:spcBef>
                <a:spcPts val="438"/>
              </a:spcBef>
              <a:spcAft>
                <a:spcPts val="350"/>
              </a:spcAft>
              <a:buFont typeface="Arial" charset="0"/>
              <a:buChar char="•"/>
            </a:pPr>
            <a:r>
              <a:rPr lang="ru-RU" sz="1600" b="1">
                <a:solidFill>
                  <a:srgbClr val="002060"/>
                </a:solidFill>
              </a:rPr>
              <a:t>Формирование конкурентной среды</a:t>
            </a:r>
          </a:p>
          <a:p>
            <a:pPr marL="300038" indent="-300038" eaLnBrk="0" hangingPunct="0">
              <a:spcBef>
                <a:spcPts val="438"/>
              </a:spcBef>
              <a:spcAft>
                <a:spcPts val="350"/>
              </a:spcAft>
              <a:buFont typeface="Arial" charset="0"/>
              <a:buChar char="•"/>
            </a:pPr>
            <a:r>
              <a:rPr lang="ru-RU" sz="1600" b="1">
                <a:solidFill>
                  <a:srgbClr val="002060"/>
                </a:solidFill>
              </a:rPr>
              <a:t>Прозрачность оказания медицинских услуг</a:t>
            </a:r>
          </a:p>
          <a:p>
            <a:pPr marL="300038" indent="-300038" eaLnBrk="0" hangingPunct="0">
              <a:spcBef>
                <a:spcPts val="438"/>
              </a:spcBef>
              <a:spcAft>
                <a:spcPts val="350"/>
              </a:spcAft>
              <a:buFont typeface="Arial" charset="0"/>
              <a:buChar char="•"/>
            </a:pPr>
            <a:r>
              <a:rPr lang="ru-RU" sz="1600" b="1">
                <a:solidFill>
                  <a:srgbClr val="002060"/>
                </a:solidFill>
              </a:rPr>
              <a:t>Финансирование медицинских организаций по конечному результату</a:t>
            </a:r>
          </a:p>
        </p:txBody>
      </p:sp>
      <p:sp>
        <p:nvSpPr>
          <p:cNvPr id="37" name="Штриховая стрелка вправо 36"/>
          <p:cNvSpPr/>
          <p:nvPr/>
        </p:nvSpPr>
        <p:spPr bwMode="auto">
          <a:xfrm>
            <a:off x="2276477" y="1489076"/>
            <a:ext cx="474663" cy="614363"/>
          </a:xfrm>
          <a:prstGeom prst="stripedRightArrow">
            <a:avLst/>
          </a:prstGeom>
          <a:solidFill>
            <a:schemeClr val="accent1">
              <a:alpha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80165" tIns="40083" rIns="80165" bIns="40083"/>
          <a:lstStyle/>
          <a:p>
            <a:pPr algn="ctr" eaLnBrk="0" hangingPunct="0"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42" name="Штриховая стрелка вправо 41"/>
          <p:cNvSpPr/>
          <p:nvPr/>
        </p:nvSpPr>
        <p:spPr bwMode="auto">
          <a:xfrm>
            <a:off x="2200277" y="2459042"/>
            <a:ext cx="473075" cy="612775"/>
          </a:xfrm>
          <a:prstGeom prst="stripedRightArrow">
            <a:avLst/>
          </a:prstGeom>
          <a:solidFill>
            <a:schemeClr val="accent1">
              <a:alpha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80165" tIns="40083" rIns="80165" bIns="40083"/>
          <a:lstStyle/>
          <a:p>
            <a:pPr algn="ctr" eaLnBrk="0" hangingPunct="0"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43" name="Штриховая стрелка вправо 42"/>
          <p:cNvSpPr/>
          <p:nvPr/>
        </p:nvSpPr>
        <p:spPr bwMode="auto">
          <a:xfrm>
            <a:off x="2235200" y="3314704"/>
            <a:ext cx="473075" cy="614363"/>
          </a:xfrm>
          <a:prstGeom prst="stripedRightArrow">
            <a:avLst/>
          </a:prstGeom>
          <a:solidFill>
            <a:schemeClr val="accent1">
              <a:alpha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80165" tIns="40083" rIns="80165" bIns="40083"/>
          <a:lstStyle/>
          <a:p>
            <a:pPr algn="ctr" eaLnBrk="0" hangingPunct="0"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44" name="Штриховая стрелка вправо 43"/>
          <p:cNvSpPr/>
          <p:nvPr/>
        </p:nvSpPr>
        <p:spPr bwMode="auto">
          <a:xfrm>
            <a:off x="2206627" y="4386263"/>
            <a:ext cx="473075" cy="614362"/>
          </a:xfrm>
          <a:prstGeom prst="stripedRightArrow">
            <a:avLst/>
          </a:prstGeom>
          <a:solidFill>
            <a:schemeClr val="accent1">
              <a:alpha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80165" tIns="40083" rIns="80165" bIns="40083"/>
          <a:lstStyle/>
          <a:p>
            <a:pPr algn="ctr" eaLnBrk="0" hangingPunct="0"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38" name="Штриховая стрелка вправо 37"/>
          <p:cNvSpPr/>
          <p:nvPr/>
        </p:nvSpPr>
        <p:spPr bwMode="auto">
          <a:xfrm>
            <a:off x="5429251" y="1601788"/>
            <a:ext cx="473075" cy="612775"/>
          </a:xfrm>
          <a:prstGeom prst="stripedRightArrow">
            <a:avLst/>
          </a:prstGeom>
          <a:solidFill>
            <a:schemeClr val="accent1">
              <a:alpha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80165" tIns="40083" rIns="80165" bIns="40083"/>
          <a:lstStyle/>
          <a:p>
            <a:pPr algn="ctr" eaLnBrk="0" hangingPunct="0"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38928" name="TextBox 40"/>
          <p:cNvSpPr txBox="1">
            <a:spLocks noChangeArrowheads="1"/>
          </p:cNvSpPr>
          <p:nvPr/>
        </p:nvSpPr>
        <p:spPr bwMode="auto">
          <a:xfrm>
            <a:off x="5973765" y="1379542"/>
            <a:ext cx="2873375" cy="467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pPr eaLnBrk="0" hangingPunct="0">
              <a:lnSpc>
                <a:spcPct val="110000"/>
              </a:lnSpc>
              <a:buClr>
                <a:srgbClr val="000099"/>
              </a:buClr>
              <a:buFont typeface="Arial" charset="0"/>
              <a:buChar char="•"/>
            </a:pP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Формирование системы здравоохранения, основанной на приоритетном развитии ПМСП</a:t>
            </a:r>
          </a:p>
          <a:p>
            <a:pPr eaLnBrk="0" hangingPunct="0">
              <a:lnSpc>
                <a:spcPct val="110000"/>
              </a:lnSpc>
              <a:buClr>
                <a:srgbClr val="000099"/>
              </a:buClr>
              <a:buFont typeface="Arial" charset="0"/>
              <a:buChar char="•"/>
            </a:pPr>
            <a:endParaRPr lang="ru-RU" sz="1600" b="1" dirty="0">
              <a:solidFill>
                <a:srgbClr val="002060"/>
              </a:solidFill>
            </a:endParaRPr>
          </a:p>
          <a:p>
            <a:pPr eaLnBrk="0" hangingPunct="0">
              <a:lnSpc>
                <a:spcPct val="110000"/>
              </a:lnSpc>
              <a:buClr>
                <a:srgbClr val="000099"/>
              </a:buClr>
              <a:buFont typeface="Arial" charset="0"/>
              <a:buChar char="•"/>
            </a:pPr>
            <a:r>
              <a:rPr lang="ru-RU" sz="1600" b="1" dirty="0">
                <a:solidFill>
                  <a:srgbClr val="002060"/>
                </a:solidFill>
              </a:rPr>
              <a:t> Совершенствование системы управления и менеджмента в отрасли здравоохранения</a:t>
            </a:r>
          </a:p>
          <a:p>
            <a:pPr eaLnBrk="0" hangingPunct="0">
              <a:lnSpc>
                <a:spcPct val="110000"/>
              </a:lnSpc>
              <a:buClr>
                <a:srgbClr val="000099"/>
              </a:buClr>
              <a:buFont typeface="Arial" charset="0"/>
              <a:buChar char="•"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eaLnBrk="0" hangingPunct="0">
              <a:lnSpc>
                <a:spcPct val="110000"/>
              </a:lnSpc>
              <a:buClr>
                <a:srgbClr val="000099"/>
              </a:buClr>
              <a:buFont typeface="Arial" charset="0"/>
              <a:buChar char="•"/>
            </a:pPr>
            <a:endParaRPr lang="ru-RU" sz="1600" b="1" dirty="0">
              <a:solidFill>
                <a:srgbClr val="002060"/>
              </a:solidFill>
            </a:endParaRPr>
          </a:p>
          <a:p>
            <a:pPr eaLnBrk="0" hangingPunct="0">
              <a:lnSpc>
                <a:spcPct val="110000"/>
              </a:lnSpc>
              <a:buClr>
                <a:srgbClr val="000099"/>
              </a:buClr>
              <a:buFont typeface="Arial" charset="0"/>
              <a:buChar char="•"/>
            </a:pPr>
            <a:r>
              <a:rPr lang="ru-RU" sz="1600" b="1" dirty="0">
                <a:solidFill>
                  <a:srgbClr val="002060"/>
                </a:solidFill>
              </a:rPr>
              <a:t>Совершенствование механизмов финансирования здравоохранения</a:t>
            </a:r>
          </a:p>
          <a:p>
            <a:pPr eaLnBrk="0" hangingPunct="0">
              <a:lnSpc>
                <a:spcPct val="110000"/>
              </a:lnSpc>
              <a:buClr>
                <a:srgbClr val="000099"/>
              </a:buClr>
              <a:buFont typeface="Arial" charset="0"/>
              <a:buChar char="•"/>
            </a:pPr>
            <a:endParaRPr lang="ru-RU" sz="1600" b="1" dirty="0">
              <a:solidFill>
                <a:srgbClr val="002060"/>
              </a:solidFill>
            </a:endParaRPr>
          </a:p>
          <a:p>
            <a:pPr eaLnBrk="0" hangingPunct="0">
              <a:lnSpc>
                <a:spcPct val="110000"/>
              </a:lnSpc>
              <a:buClr>
                <a:srgbClr val="000099"/>
              </a:buClr>
              <a:buFont typeface="Arial" charset="0"/>
              <a:buChar char="•"/>
            </a:pPr>
            <a:r>
              <a:rPr lang="ru-RU" sz="1600" b="1" dirty="0">
                <a:solidFill>
                  <a:srgbClr val="002060"/>
                </a:solidFill>
              </a:rPr>
              <a:t>  Обеспечение высокого качества и доступности медицинской помощи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142844" y="0"/>
            <a:ext cx="87791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Доступность высоких технологий в рамках </a:t>
            </a:r>
            <a:endParaRPr lang="ru-RU" sz="20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Единой Национальной системы здравоохранения</a:t>
            </a:r>
            <a:endParaRPr lang="ru-RU" sz="2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077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3EC40AC-68F4-461F-BAEF-9745B93BB66F}" type="slidenum">
              <a:rPr lang="ru-RU" smtClean="0"/>
              <a:pPr>
                <a:defRPr/>
              </a:pPr>
              <a:t>15</a:t>
            </a:fld>
            <a:endParaRPr lang="ru-RU" smtClean="0"/>
          </a:p>
        </p:txBody>
      </p:sp>
      <p:graphicFrame>
        <p:nvGraphicFramePr>
          <p:cNvPr id="2050" name="Диаграмма 13"/>
          <p:cNvGraphicFramePr>
            <a:graphicFrameLocks/>
          </p:cNvGraphicFramePr>
          <p:nvPr/>
        </p:nvGraphicFramePr>
        <p:xfrm>
          <a:off x="228600" y="609600"/>
          <a:ext cx="7983415" cy="3600450"/>
        </p:xfrm>
        <a:graphic>
          <a:graphicData uri="http://schemas.openxmlformats.org/presentationml/2006/ole">
            <p:oleObj spid="_x0000_s182274" name="Worksheet" r:id="rId3" imgW="6667532" imgH="2000208" progId="Excel.Sheet.8">
              <p:embed/>
            </p:oleObj>
          </a:graphicData>
        </a:graphic>
      </p:graphicFrame>
      <p:cxnSp>
        <p:nvCxnSpPr>
          <p:cNvPr id="2053" name="Прямая со стрелкой 12"/>
          <p:cNvCxnSpPr>
            <a:cxnSpLocks noChangeShapeType="1"/>
          </p:cNvCxnSpPr>
          <p:nvPr/>
        </p:nvCxnSpPr>
        <p:spPr bwMode="auto">
          <a:xfrm flipV="1">
            <a:off x="2098432" y="1268413"/>
            <a:ext cx="5317881" cy="1655762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prstDash val="dash"/>
            <a:round/>
            <a:headEnd/>
            <a:tailEnd type="arrow" w="med" len="med"/>
          </a:ln>
        </p:spPr>
      </p:cxnSp>
      <p:graphicFrame>
        <p:nvGraphicFramePr>
          <p:cNvPr id="50" name="Таблица 49"/>
          <p:cNvGraphicFramePr>
            <a:graphicFrameLocks noGrp="1"/>
          </p:cNvGraphicFramePr>
          <p:nvPr/>
        </p:nvGraphicFramePr>
        <p:xfrm>
          <a:off x="1600200" y="3581400"/>
          <a:ext cx="5849265" cy="1150733"/>
        </p:xfrm>
        <a:graphic>
          <a:graphicData uri="http://schemas.openxmlformats.org/drawingml/2006/table">
            <a:tbl>
              <a:tblPr/>
              <a:tblGrid>
                <a:gridCol w="949544"/>
                <a:gridCol w="1143987"/>
                <a:gridCol w="1143989"/>
                <a:gridCol w="1208743"/>
                <a:gridCol w="1403002"/>
              </a:tblGrid>
              <a:tr h="387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2009 г.</a:t>
                      </a:r>
                    </a:p>
                  </a:txBody>
                  <a:tcPr marL="68589" marR="68589" marT="26979" marB="26979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2010 г.</a:t>
                      </a:r>
                    </a:p>
                  </a:txBody>
                  <a:tcPr marL="68589" marR="68589" marT="26979" marB="26979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2011 г.</a:t>
                      </a:r>
                    </a:p>
                  </a:txBody>
                  <a:tcPr marL="68589" marR="68589" marT="26979" marB="26979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2012 г.</a:t>
                      </a:r>
                    </a:p>
                  </a:txBody>
                  <a:tcPr marL="68589" marR="68589" marT="26979" marB="26979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2013 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9" marR="68589" marT="26979" marB="26979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52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9" marR="68589" marT="26979" marB="2697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+37</a:t>
                      </a:r>
                    </a:p>
                  </a:txBody>
                  <a:tcPr marL="68589" marR="68589" marT="26979" marB="26979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+65</a:t>
                      </a:r>
                    </a:p>
                  </a:txBody>
                  <a:tcPr marL="68589" marR="68589" marT="26979" marB="26979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+152</a:t>
                      </a:r>
                    </a:p>
                  </a:txBody>
                  <a:tcPr marL="68589" marR="68589" marT="26979" marB="26979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+167</a:t>
                      </a:r>
                    </a:p>
                  </a:txBody>
                  <a:tcPr marL="68589" marR="68589" marT="26979" marB="26979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7696200" y="3284538"/>
            <a:ext cx="1258766" cy="739775"/>
          </a:xfrm>
          <a:prstGeom prst="rect">
            <a:avLst/>
          </a:prstGeom>
          <a:solidFill>
            <a:srgbClr val="FFFF99"/>
          </a:solidFill>
          <a:ln>
            <a:solidFill>
              <a:sysClr val="window" lastClr="FFFFFF">
                <a:lumMod val="50000"/>
              </a:sys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  <a:latin typeface="+mn-lt"/>
                <a:cs typeface="+mn-cs"/>
              </a:rPr>
              <a:t>Трансферт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  <a:latin typeface="+mn-lt"/>
                <a:cs typeface="+mn-cs"/>
              </a:rPr>
              <a:t>технологий в регионы</a:t>
            </a:r>
          </a:p>
        </p:txBody>
      </p:sp>
      <p:cxnSp>
        <p:nvCxnSpPr>
          <p:cNvPr id="2077" name="Прямая соединительная линия 21"/>
          <p:cNvCxnSpPr>
            <a:cxnSpLocks noChangeShapeType="1"/>
            <a:stCxn id="52" idx="2"/>
          </p:cNvCxnSpPr>
          <p:nvPr/>
        </p:nvCxnSpPr>
        <p:spPr bwMode="auto">
          <a:xfrm flipH="1">
            <a:off x="7297615" y="4024313"/>
            <a:ext cx="1027235" cy="341312"/>
          </a:xfrm>
          <a:prstGeom prst="line">
            <a:avLst/>
          </a:prstGeom>
          <a:noFill/>
          <a:ln w="9525" algn="ctr">
            <a:solidFill>
              <a:srgbClr val="7F7F7F"/>
            </a:solidFill>
            <a:round/>
            <a:headEnd/>
            <a:tailEnd/>
          </a:ln>
        </p:spPr>
      </p:cxnSp>
      <p:sp>
        <p:nvSpPr>
          <p:cNvPr id="3105" name="TextBox 44"/>
          <p:cNvSpPr txBox="1">
            <a:spLocks noChangeArrowheads="1"/>
          </p:cNvSpPr>
          <p:nvPr/>
        </p:nvSpPr>
        <p:spPr bwMode="auto">
          <a:xfrm>
            <a:off x="317990" y="4652963"/>
            <a:ext cx="8508023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algn="just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/>
            </a:pPr>
            <a:r>
              <a:rPr lang="ru-RU" dirty="0">
                <a:latin typeface="+mj-lt"/>
                <a:cs typeface="Times New Roman" pitchFamily="18" charset="0"/>
              </a:rPr>
              <a:t>Количество больных, получивших услуги ВСМП по сравнению с 2009 годом увеличилось в 13 раз.</a:t>
            </a:r>
          </a:p>
          <a:p>
            <a:pPr marL="266700" indent="-266700" algn="just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/>
            </a:pPr>
            <a:r>
              <a:rPr lang="ru-RU" dirty="0">
                <a:latin typeface="+mj-lt"/>
                <a:cs typeface="Times New Roman" pitchFamily="18" charset="0"/>
              </a:rPr>
              <a:t>Доля сельских жителей выросла с 9% в 2009 году до 29,5% в 2013 году. </a:t>
            </a:r>
          </a:p>
          <a:p>
            <a:pPr marL="266700" indent="-266700" algn="just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/>
            </a:pPr>
            <a:r>
              <a:rPr lang="ru-RU" dirty="0">
                <a:latin typeface="+mj-lt"/>
                <a:cs typeface="Times New Roman" pitchFamily="18" charset="0"/>
              </a:rPr>
              <a:t>На региональном уровне внедрены 167 технологии, что составляет 50% из технологии ВСМП внедренных в стране.</a:t>
            </a:r>
          </a:p>
          <a:p>
            <a:pPr marL="266700" indent="-266700" algn="just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  <a:defRPr/>
            </a:pPr>
            <a:r>
              <a:rPr lang="ru-RU" dirty="0">
                <a:latin typeface="+mj-lt"/>
                <a:cs typeface="Times New Roman" pitchFamily="18" charset="0"/>
              </a:rPr>
              <a:t>54,7% больных, получили услуги ВСМП на уровне региональных клиник.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95889" y="2857499"/>
            <a:ext cx="570034" cy="193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91%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342537" y="2857499"/>
            <a:ext cx="570035" cy="206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70%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374172" y="2714623"/>
            <a:ext cx="571500" cy="193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69%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429257" y="2571747"/>
            <a:ext cx="570034" cy="193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67%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418399" y="2143119"/>
            <a:ext cx="570035" cy="193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64%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Rectangle 14"/>
          <p:cNvSpPr>
            <a:spLocks noChangeArrowheads="1"/>
          </p:cNvSpPr>
          <p:nvPr/>
        </p:nvSpPr>
        <p:spPr bwMode="auto">
          <a:xfrm>
            <a:off x="357190" y="1000125"/>
            <a:ext cx="8643966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</a:rPr>
              <a:t>       Созданы службы социально-психологической помощи:</a:t>
            </a:r>
          </a:p>
        </p:txBody>
      </p:sp>
      <p:sp>
        <p:nvSpPr>
          <p:cNvPr id="12298" name="Rectangle 16"/>
          <p:cNvSpPr>
            <a:spLocks noChangeArrowheads="1"/>
          </p:cNvSpPr>
          <p:nvPr/>
        </p:nvSpPr>
        <p:spPr bwMode="auto">
          <a:xfrm>
            <a:off x="357188" y="1643063"/>
            <a:ext cx="2857490" cy="576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553 психологов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2299" name="Rectangle 14"/>
          <p:cNvSpPr>
            <a:spLocks noChangeArrowheads="1"/>
          </p:cNvSpPr>
          <p:nvPr/>
        </p:nvSpPr>
        <p:spPr bwMode="auto">
          <a:xfrm>
            <a:off x="428627" y="3286126"/>
            <a:ext cx="8499475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</a:rPr>
              <a:t>       </a:t>
            </a:r>
            <a:r>
              <a:rPr lang="ru-RU" sz="2000" b="1" dirty="0" smtClean="0">
                <a:solidFill>
                  <a:srgbClr val="0000FF"/>
                </a:solidFill>
              </a:rPr>
              <a:t>Для </a:t>
            </a:r>
            <a:r>
              <a:rPr lang="ru-RU" sz="2000" b="1" dirty="0">
                <a:solidFill>
                  <a:srgbClr val="0000FF"/>
                </a:solidFill>
              </a:rPr>
              <a:t>усиления профилактической медицины:</a:t>
            </a:r>
          </a:p>
        </p:txBody>
      </p:sp>
      <p:sp>
        <p:nvSpPr>
          <p:cNvPr id="12300" name="Rectangle 8"/>
          <p:cNvSpPr>
            <a:spLocks noChangeArrowheads="1"/>
          </p:cNvSpPr>
          <p:nvPr/>
        </p:nvSpPr>
        <p:spPr bwMode="auto">
          <a:xfrm>
            <a:off x="500063" y="5286375"/>
            <a:ext cx="3214687" cy="4333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  <a:p>
            <a:pPr algn="ctr"/>
            <a:r>
              <a:rPr lang="ru-RU" b="1">
                <a:solidFill>
                  <a:srgbClr val="000000"/>
                </a:solidFill>
              </a:rPr>
              <a:t>95 антитабачных центров</a:t>
            </a:r>
          </a:p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301" name="Rectangle 8"/>
          <p:cNvSpPr>
            <a:spLocks noChangeArrowheads="1"/>
          </p:cNvSpPr>
          <p:nvPr/>
        </p:nvSpPr>
        <p:spPr bwMode="auto">
          <a:xfrm>
            <a:off x="4857751" y="4357692"/>
            <a:ext cx="3814763" cy="5032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  <a:p>
            <a:pPr algn="ctr"/>
            <a:r>
              <a:rPr lang="ru-RU" b="1">
                <a:solidFill>
                  <a:srgbClr val="000000"/>
                </a:solidFill>
              </a:rPr>
              <a:t>204  центра укрепления здоровья</a:t>
            </a:r>
          </a:p>
          <a:p>
            <a:pPr algn="ctr"/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12302" name="Rectangle 8"/>
          <p:cNvSpPr>
            <a:spLocks noChangeArrowheads="1"/>
          </p:cNvSpPr>
          <p:nvPr/>
        </p:nvSpPr>
        <p:spPr bwMode="auto">
          <a:xfrm>
            <a:off x="4857750" y="5286379"/>
            <a:ext cx="3786188" cy="428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  <a:p>
            <a:pPr algn="ctr"/>
            <a:r>
              <a:rPr lang="ru-RU" b="1">
                <a:solidFill>
                  <a:srgbClr val="000000"/>
                </a:solidFill>
              </a:rPr>
              <a:t>76 молодежных центров</a:t>
            </a:r>
          </a:p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303" name="Rectangle 8"/>
          <p:cNvSpPr>
            <a:spLocks noChangeArrowheads="1"/>
          </p:cNvSpPr>
          <p:nvPr/>
        </p:nvSpPr>
        <p:spPr bwMode="auto">
          <a:xfrm>
            <a:off x="500065" y="4357688"/>
            <a:ext cx="3240087" cy="5000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3791 школ здоровья</a:t>
            </a:r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3089" name="Rectangle 16"/>
          <p:cNvSpPr>
            <a:spLocks noChangeArrowheads="1"/>
          </p:cNvSpPr>
          <p:nvPr/>
        </p:nvSpPr>
        <p:spPr bwMode="auto">
          <a:xfrm>
            <a:off x="2571752" y="2428875"/>
            <a:ext cx="3929074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buFont typeface="Wingdings" pitchFamily="2" charset="2"/>
              <a:buNone/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>
              <a:buFont typeface="Wingdings" pitchFamily="2" charset="2"/>
              <a:buAutoNum type="arabicPlain" startAt="2060"/>
              <a:defRPr/>
            </a:pPr>
            <a:r>
              <a:rPr lang="ru-RU" b="1" dirty="0">
                <a:solidFill>
                  <a:srgbClr val="000000"/>
                </a:solidFill>
                <a:latin typeface="Arial" charset="0"/>
              </a:rPr>
              <a:t> социальных работников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dirty="0">
                <a:latin typeface="Arial" charset="0"/>
              </a:rPr>
              <a:t> </a:t>
            </a:r>
          </a:p>
        </p:txBody>
      </p:sp>
      <p:sp>
        <p:nvSpPr>
          <p:cNvPr id="12305" name="Rectangle 16"/>
          <p:cNvSpPr>
            <a:spLocks noChangeArrowheads="1"/>
          </p:cNvSpPr>
          <p:nvPr/>
        </p:nvSpPr>
        <p:spPr bwMode="auto">
          <a:xfrm>
            <a:off x="6215063" y="1643063"/>
            <a:ext cx="2786062" cy="571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b="1" dirty="0">
                <a:solidFill>
                  <a:srgbClr val="000000"/>
                </a:solidFill>
              </a:rPr>
              <a:t>6900 вторых и третьих</a:t>
            </a: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медицинских сестер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509590" y="-10682"/>
            <a:ext cx="8194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C00000"/>
                </a:solidFill>
              </a:rPr>
              <a:t>Потенциал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 eaLnBrk="0" hangingPunct="0"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первичной медико-санитарной помощи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-914400" y="785794"/>
          <a:ext cx="10820400" cy="5767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642938" y="119065"/>
            <a:ext cx="8215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>
                <a:solidFill>
                  <a:srgbClr val="060FBA"/>
                </a:solidFill>
                <a:latin typeface="Calibri" pitchFamily="34" charset="0"/>
                <a:cs typeface="Arial" charset="0"/>
              </a:rPr>
              <a:t>Интеграция структур здравоохранения в ПМСП</a:t>
            </a:r>
          </a:p>
        </p:txBody>
      </p:sp>
      <p:sp>
        <p:nvSpPr>
          <p:cNvPr id="47107" name="AutoShape 28"/>
          <p:cNvSpPr>
            <a:spLocks noChangeArrowheads="1"/>
          </p:cNvSpPr>
          <p:nvPr/>
        </p:nvSpPr>
        <p:spPr bwMode="auto">
          <a:xfrm>
            <a:off x="5210175" y="714379"/>
            <a:ext cx="2647950" cy="1000125"/>
          </a:xfrm>
          <a:prstGeom prst="wedgeRoundRectCallout">
            <a:avLst>
              <a:gd name="adj1" fmla="val -43750"/>
              <a:gd name="adj2" fmla="val 63958"/>
              <a:gd name="adj3" fmla="val 16667"/>
            </a:avLst>
          </a:pr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000">
                <a:solidFill>
                  <a:srgbClr val="000099"/>
                </a:solidFill>
              </a:rPr>
              <a:t>Теоретическое и практическое обучение навыкам борьбы с управляемыми причинами материнской и детской смертности, консультированию по планированию семьи</a:t>
            </a:r>
          </a:p>
        </p:txBody>
      </p:sp>
      <p:sp>
        <p:nvSpPr>
          <p:cNvPr id="47108" name="AutoShape 28"/>
          <p:cNvSpPr>
            <a:spLocks noChangeArrowheads="1"/>
          </p:cNvSpPr>
          <p:nvPr/>
        </p:nvSpPr>
        <p:spPr bwMode="auto">
          <a:xfrm>
            <a:off x="6781800" y="2214567"/>
            <a:ext cx="2362200" cy="1119187"/>
          </a:xfrm>
          <a:prstGeom prst="wedgeRoundRectCallout">
            <a:avLst>
              <a:gd name="adj1" fmla="val -43750"/>
              <a:gd name="adj2" fmla="val 63958"/>
              <a:gd name="adj3" fmla="val 16667"/>
            </a:avLst>
          </a:pr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000">
                <a:solidFill>
                  <a:srgbClr val="000099"/>
                </a:solidFill>
              </a:rPr>
              <a:t>Повышение  профессиональной квалификации  по профилактике, диагностике, лечению и реабилитации  по наиболее распространенным заболеваниям</a:t>
            </a:r>
          </a:p>
        </p:txBody>
      </p:sp>
      <p:sp>
        <p:nvSpPr>
          <p:cNvPr id="47109" name="AutoShape 28"/>
          <p:cNvSpPr>
            <a:spLocks noChangeArrowheads="1"/>
          </p:cNvSpPr>
          <p:nvPr/>
        </p:nvSpPr>
        <p:spPr bwMode="auto">
          <a:xfrm>
            <a:off x="6858000" y="3786188"/>
            <a:ext cx="2362200" cy="762000"/>
          </a:xfrm>
          <a:prstGeom prst="wedgeRoundRectCallout">
            <a:avLst>
              <a:gd name="adj1" fmla="val -43750"/>
              <a:gd name="adj2" fmla="val 63958"/>
              <a:gd name="adj3" fmla="val 16667"/>
            </a:avLst>
          </a:pr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>
                <a:solidFill>
                  <a:srgbClr val="000099"/>
                </a:solidFill>
              </a:rPr>
              <a:t>Обучение онконастороженности,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 динамическому наблюдению </a:t>
            </a:r>
          </a:p>
        </p:txBody>
      </p:sp>
      <p:sp>
        <p:nvSpPr>
          <p:cNvPr id="47110" name="AutoShape 28"/>
          <p:cNvSpPr>
            <a:spLocks noChangeArrowheads="1"/>
          </p:cNvSpPr>
          <p:nvPr/>
        </p:nvSpPr>
        <p:spPr bwMode="auto">
          <a:xfrm>
            <a:off x="5286375" y="5643563"/>
            <a:ext cx="2362200" cy="785834"/>
          </a:xfrm>
          <a:prstGeom prst="wedgeRoundRectCallout">
            <a:avLst>
              <a:gd name="adj1" fmla="val -43750"/>
              <a:gd name="adj2" fmla="val 63958"/>
              <a:gd name="adj3" fmla="val 16667"/>
            </a:avLst>
          </a:pr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>
                <a:solidFill>
                  <a:srgbClr val="000099"/>
                </a:solidFill>
              </a:rPr>
              <a:t>Обучение туберкулезной настороженности, </a:t>
            </a:r>
            <a:r>
              <a:rPr lang="ru-RU" sz="1400" dirty="0" smtClean="0">
                <a:solidFill>
                  <a:srgbClr val="000099"/>
                </a:solidFill>
              </a:rPr>
              <a:t>профилактики </a:t>
            </a:r>
            <a:endParaRPr lang="ru-RU" sz="1400" dirty="0">
              <a:solidFill>
                <a:srgbClr val="000099"/>
              </a:solidFill>
            </a:endParaRPr>
          </a:p>
        </p:txBody>
      </p:sp>
      <p:sp>
        <p:nvSpPr>
          <p:cNvPr id="47111" name="AutoShape 30"/>
          <p:cNvSpPr>
            <a:spLocks noChangeArrowheads="1"/>
          </p:cNvSpPr>
          <p:nvPr/>
        </p:nvSpPr>
        <p:spPr bwMode="auto">
          <a:xfrm>
            <a:off x="0" y="3714750"/>
            <a:ext cx="2133600" cy="685800"/>
          </a:xfrm>
          <a:prstGeom prst="wedgeRoundRectCallout">
            <a:avLst>
              <a:gd name="adj1" fmla="val 51486"/>
              <a:gd name="adj2" fmla="val 73380"/>
              <a:gd name="adj3" fmla="val 16667"/>
            </a:avLst>
          </a:pr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>
                <a:solidFill>
                  <a:srgbClr val="000099"/>
                </a:solidFill>
              </a:rPr>
              <a:t>Обучение навыкам раннего выявления, профилактики</a:t>
            </a:r>
          </a:p>
        </p:txBody>
      </p:sp>
      <p:sp>
        <p:nvSpPr>
          <p:cNvPr id="47112" name="AutoShape 30"/>
          <p:cNvSpPr>
            <a:spLocks noChangeArrowheads="1"/>
          </p:cNvSpPr>
          <p:nvPr/>
        </p:nvSpPr>
        <p:spPr bwMode="auto">
          <a:xfrm>
            <a:off x="71438" y="1285875"/>
            <a:ext cx="2133600" cy="685800"/>
          </a:xfrm>
          <a:prstGeom prst="wedgeRoundRectCallout">
            <a:avLst>
              <a:gd name="adj1" fmla="val 51486"/>
              <a:gd name="adj2" fmla="val 73380"/>
              <a:gd name="adj3" fmla="val 16667"/>
            </a:avLst>
          </a:pr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>
                <a:solidFill>
                  <a:srgbClr val="000099"/>
                </a:solidFill>
              </a:rPr>
              <a:t>Обучение вопросам профилактик и ведения ЗОЖ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78777" y="466131"/>
            <a:ext cx="8736623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/>
              <a:t>Бесплатно обеспечиваются более </a:t>
            </a:r>
            <a:r>
              <a:rPr lang="ru-RU" sz="1200" i="1"/>
              <a:t>400 наименований</a:t>
            </a:r>
            <a:r>
              <a:rPr lang="ru-RU" sz="1200"/>
              <a:t> лекарственных средств по </a:t>
            </a:r>
            <a:r>
              <a:rPr lang="ru-RU" sz="1200" b="1"/>
              <a:t>48</a:t>
            </a:r>
            <a:r>
              <a:rPr lang="ru-RU" sz="1200"/>
              <a:t> видам заболеваний.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/>
              <a:t>Разработаны механизмы повышения уровня осведомленности населения в отношении применения лекарственных средств. Создан Лекарственный информационно-аналитический центр с филиалами во всех регионах.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/>
              <a:t>Внедрена автоматизированная Информационная система лекарственного обеспечения.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/>
              <a:t>Разработаны  механизмы совершенствования государственной регистрации медицинской техники (гармонизирована нормативная правовая база со стандартами ЕС, сокращены сроки проведения экспертизы медицинской техники при государственной регистрации, оптимизирован перечень документов регистрационного досье).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/>
              <a:t>На 2014 год</a:t>
            </a:r>
            <a:r>
              <a:rPr lang="ru-RU" sz="1200" b="1"/>
              <a:t> </a:t>
            </a:r>
            <a:r>
              <a:rPr lang="ru-RU" sz="1200"/>
              <a:t>на амбулаторное лекарственное обеспечение запланировано </a:t>
            </a:r>
            <a:r>
              <a:rPr lang="ru-RU" sz="1200" b="1"/>
              <a:t>83,3 млрд. тенге</a:t>
            </a:r>
            <a:r>
              <a:rPr lang="ru-RU" sz="1200"/>
              <a:t>, из них 54,6 млрд. тенге из средств республиканского бюджета и 28,7 млрд. тенге из средств местного бюджета.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200"/>
              <a:t>Через систему Единой дистрибуции</a:t>
            </a:r>
            <a:r>
              <a:rPr lang="ru-RU" sz="1200" i="1"/>
              <a:t> </a:t>
            </a:r>
            <a:r>
              <a:rPr lang="ru-RU" sz="1200"/>
              <a:t>на 2014 год</a:t>
            </a:r>
            <a:r>
              <a:rPr lang="ru-RU" sz="1200" i="1"/>
              <a:t> </a:t>
            </a:r>
            <a:r>
              <a:rPr lang="ru-RU" sz="1200"/>
              <a:t>закуплено </a:t>
            </a:r>
            <a:r>
              <a:rPr lang="ru-RU" sz="1200" i="1"/>
              <a:t>988 наименований</a:t>
            </a:r>
            <a:r>
              <a:rPr lang="ru-RU" sz="1200"/>
              <a:t> на сумму </a:t>
            </a:r>
            <a:r>
              <a:rPr lang="ru-RU" sz="1200" b="1"/>
              <a:t>86,3 млрд. тенге.</a:t>
            </a:r>
            <a:r>
              <a:rPr lang="ru-RU" sz="1200"/>
              <a:t>               Посредством ЕД сэкономлено бюджетных средств в общем около </a:t>
            </a:r>
            <a:r>
              <a:rPr lang="ru-RU" sz="1200" b="1" i="1"/>
              <a:t>23,2 млрд. тенге</a:t>
            </a:r>
            <a:r>
              <a:rPr lang="ru-RU" sz="1200"/>
              <a:t>, при этом экономия по закупу 2014 года составила </a:t>
            </a:r>
            <a:r>
              <a:rPr lang="ru-RU" sz="1200" b="1"/>
              <a:t>3,6 млрд. тенге.</a:t>
            </a:r>
            <a:r>
              <a:rPr lang="ru-RU" sz="1200" b="1" i="1"/>
              <a:t> </a:t>
            </a:r>
          </a:p>
        </p:txBody>
      </p:sp>
      <p:graphicFrame>
        <p:nvGraphicFramePr>
          <p:cNvPr id="21612" name="Group 108"/>
          <p:cNvGraphicFramePr>
            <a:graphicFrameLocks noGrp="1"/>
          </p:cNvGraphicFramePr>
          <p:nvPr/>
        </p:nvGraphicFramePr>
        <p:xfrm>
          <a:off x="306266" y="3500439"/>
          <a:ext cx="8519746" cy="3227381"/>
        </p:xfrm>
        <a:graphic>
          <a:graphicData uri="http://schemas.openxmlformats.org/drawingml/2006/table">
            <a:tbl>
              <a:tblPr/>
              <a:tblGrid>
                <a:gridCol w="4931019"/>
                <a:gridCol w="1992923"/>
                <a:gridCol w="1595804"/>
              </a:tblGrid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2012 год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 год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Лекарственное обеспечение на амбулаторном уровне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62,5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75,6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РБ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37,1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49,4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МБ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25,4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26,2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Лекарственное обеспечение на стационарном уровне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58,5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62,6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РБ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44,9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48,0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МБ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13,6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14,6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ВСЕГО: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121,0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139,2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закупа Единого дистрибьютора (в денежном выражении) от общего объема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73,0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83,0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закупа лекарственных средств отечественного производства (в денежном выражении) ) от общего объема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9,3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17,2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Прямых контрактов (количество) 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(6 ЛС - 4,7 млрд.т.)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                       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(20 ЛС-7 млрд.т.)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Долгосрочных договоров с отечественными производителями (количество)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73" name="Заголовок 1"/>
          <p:cNvSpPr txBox="1">
            <a:spLocks/>
          </p:cNvSpPr>
          <p:nvPr/>
        </p:nvSpPr>
        <p:spPr bwMode="auto">
          <a:xfrm>
            <a:off x="451338" y="77788"/>
            <a:ext cx="82296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Calibri" pitchFamily="34" charset="0"/>
              </a:rPr>
              <a:t>Лекарственное обеспечение в рамках ГОБМП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4579A-59AF-4DCC-8956-2DF5BEBAE296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21575" name="TextBox 5"/>
          <p:cNvSpPr txBox="1">
            <a:spLocks noChangeArrowheads="1"/>
          </p:cNvSpPr>
          <p:nvPr/>
        </p:nvSpPr>
        <p:spPr bwMode="auto">
          <a:xfrm>
            <a:off x="7496908" y="3213100"/>
            <a:ext cx="126169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400" b="1">
                <a:solidFill>
                  <a:srgbClr val="7030A0"/>
                </a:solidFill>
              </a:rPr>
              <a:t>(млрд. тг.)</a:t>
            </a:r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472" y="214290"/>
            <a:ext cx="7929589" cy="78581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Повышение лекарственной грамотности населения </a:t>
            </a:r>
            <a:endParaRPr lang="ru-RU" sz="2800" b="1" dirty="0" smtClean="0">
              <a:solidFill>
                <a:srgbClr val="C00000"/>
              </a:solidFill>
            </a:endParaRPr>
          </a:p>
        </p:txBody>
      </p:sp>
      <p:pic>
        <p:nvPicPr>
          <p:cNvPr id="14340" name="Picture 10" descr="Formulary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90663"/>
            <a:ext cx="178593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3192463"/>
            <a:ext cx="16430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2071688" y="1285860"/>
            <a:ext cx="4786312" cy="40005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rgbClr val="0070C0"/>
                </a:solidFill>
                <a:latin typeface="+mn-lt"/>
                <a:cs typeface="+mn-cs"/>
              </a:rPr>
              <a:t>Лекарственный информационный </a:t>
            </a:r>
            <a:r>
              <a:rPr lang="ru-RU" sz="1700" b="1" dirty="0" smtClean="0">
                <a:solidFill>
                  <a:srgbClr val="0070C0"/>
                </a:solidFill>
                <a:latin typeface="+mn-lt"/>
                <a:cs typeface="+mn-cs"/>
              </a:rPr>
              <a:t>центр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700" b="1" dirty="0" smtClean="0">
              <a:solidFill>
                <a:srgbClr val="002060"/>
              </a:solidFill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solidFill>
                  <a:srgbClr val="002060"/>
                </a:solidFill>
                <a:latin typeface="+mn-lt"/>
                <a:cs typeface="+mn-cs"/>
              </a:rPr>
              <a:t>Информирование </a:t>
            </a:r>
            <a:r>
              <a:rPr lang="ru-RU" sz="1700" dirty="0">
                <a:solidFill>
                  <a:srgbClr val="002060"/>
                </a:solidFill>
                <a:latin typeface="+mn-lt"/>
                <a:cs typeface="+mn-cs"/>
              </a:rPr>
              <a:t>населения и медицинских работников по вопросам рационального использования ЛС,  по правильному применению ЛС, по предотвращению практики чрезмерного назначения  ЛС, в том числе  антибиотиков и  вопросам  </a:t>
            </a:r>
            <a:r>
              <a:rPr lang="ru-RU" sz="1700" dirty="0" smtClean="0">
                <a:solidFill>
                  <a:srgbClr val="002060"/>
                </a:solidFill>
                <a:latin typeface="+mn-lt"/>
                <a:cs typeface="+mn-cs"/>
              </a:rPr>
              <a:t>самолечения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solidFill>
                  <a:srgbClr val="002060"/>
                </a:solidFill>
                <a:latin typeface="+mn-lt"/>
                <a:cs typeface="+mn-cs"/>
              </a:rPr>
              <a:t>Выпуск лекарственных бюллетеней для специалистов здравоохранения  и населения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solidFill>
                  <a:srgbClr val="002060"/>
                </a:solidFill>
                <a:latin typeface="+mn-lt"/>
                <a:cs typeface="+mn-cs"/>
              </a:rPr>
              <a:t>Публикации </a:t>
            </a:r>
            <a:r>
              <a:rPr lang="ru-RU" sz="1700" dirty="0">
                <a:solidFill>
                  <a:srgbClr val="002060"/>
                </a:solidFill>
                <a:latin typeface="+mn-lt"/>
                <a:cs typeface="+mn-cs"/>
              </a:rPr>
              <a:t>в </a:t>
            </a:r>
            <a:r>
              <a:rPr lang="ru-RU" sz="1700" dirty="0" smtClean="0">
                <a:solidFill>
                  <a:srgbClr val="002060"/>
                </a:solidFill>
                <a:latin typeface="+mn-lt"/>
                <a:cs typeface="+mn-cs"/>
              </a:rPr>
              <a:t>СМИ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solidFill>
                  <a:srgbClr val="002060"/>
                </a:solidFill>
              </a:rPr>
              <a:t>Организация  </a:t>
            </a:r>
            <a:r>
              <a:rPr lang="en-US" sz="1700" dirty="0" smtClean="0">
                <a:solidFill>
                  <a:srgbClr val="002060"/>
                </a:solidFill>
              </a:rPr>
              <a:t>Call</a:t>
            </a:r>
            <a:r>
              <a:rPr lang="ru-RU" sz="1700" dirty="0" smtClean="0">
                <a:solidFill>
                  <a:srgbClr val="002060"/>
                </a:solidFill>
              </a:rPr>
              <a:t> службы</a:t>
            </a:r>
            <a:endParaRPr lang="ru-RU" sz="17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7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700" dirty="0" err="1">
                <a:solidFill>
                  <a:srgbClr val="002060"/>
                </a:solidFill>
                <a:latin typeface="+mn-lt"/>
                <a:cs typeface="+mn-cs"/>
              </a:rPr>
              <a:t>Веб</a:t>
            </a:r>
            <a:r>
              <a:rPr lang="ru-RU" sz="1700" dirty="0">
                <a:solidFill>
                  <a:srgbClr val="002060"/>
                </a:solidFill>
                <a:latin typeface="+mn-lt"/>
                <a:cs typeface="+mn-cs"/>
              </a:rPr>
              <a:t>- сайт: </a:t>
            </a:r>
            <a:r>
              <a:rPr lang="en-US" sz="1700" dirty="0">
                <a:solidFill>
                  <a:srgbClr val="002060"/>
                </a:solidFill>
                <a:latin typeface="+mn-lt"/>
                <a:cs typeface="+mn-cs"/>
                <a:hlinkClick r:id="rId5"/>
              </a:rPr>
              <a:t>www.druginfo.kz</a:t>
            </a:r>
            <a:endParaRPr lang="en-US" sz="17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7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7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pic>
        <p:nvPicPr>
          <p:cNvPr id="14344" name="Picture 4" descr="D:\приложение 35 инф буклеты, памятки\плакаты\Poster 1_Страница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1285875"/>
            <a:ext cx="144145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3" descr="D:\приложение 35 инф буклеты, памятки\плакаты\67fc0765d54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857500"/>
            <a:ext cx="20193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84" r="9036" b="19749"/>
          <a:stretch>
            <a:fillRect/>
          </a:stretch>
        </p:blipFill>
        <p:spPr bwMode="auto">
          <a:xfrm>
            <a:off x="6500813" y="5572125"/>
            <a:ext cx="17430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92895">
            <a:off x="7292975" y="4321175"/>
            <a:ext cx="15763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40" descr="D:\приложение 35 инф буклеты, памятки\10 правил\10 правил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0" y="5143500"/>
            <a:ext cx="3071813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5357813"/>
            <a:ext cx="1571625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429684" cy="116205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Из Послания Главы государства Н.А. Назарбаева народу Казахстана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от 17 января 2014 «Казахстанский путь – 2050: Единая цель, единые интересы, единое будущее»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2" y="1428736"/>
            <a:ext cx="5614998" cy="4691063"/>
          </a:xfrm>
        </p:spPr>
        <p:txBody>
          <a:bodyPr>
            <a:noAutofit/>
          </a:bodyPr>
          <a:lstStyle/>
          <a:p>
            <a:r>
              <a:rPr lang="ru-RU" sz="1300" b="1" dirty="0" smtClean="0"/>
              <a:t> </a:t>
            </a:r>
            <a:r>
              <a:rPr lang="ru-RU" sz="13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Утверждение здорового образа жизни и развитие медицины позволит увеличить продолжительность жизни </a:t>
            </a:r>
            <a:r>
              <a:rPr lang="ru-RU" sz="1300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казахстанцев</a:t>
            </a:r>
            <a:r>
              <a:rPr lang="ru-RU" sz="13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80 лет и выше</a:t>
            </a:r>
            <a:r>
              <a:rPr lang="ru-RU" sz="13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Казахстан станет одним из ведущих евразийских центров медицинского туризма. Завершится формирование передовой национальной образовательной системы. Казахстан должен стать одной из самых безопасных и комфортных для проживания людей стран мира. Мир и стабильность, справедливое правосудие и эффективный правопорядок – это основа развитой страны.</a:t>
            </a:r>
          </a:p>
          <a:p>
            <a:endParaRPr lang="ru-RU" sz="13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Наш путь в будущее связан с созданием новых возможностей для раскрытия потенциала </a:t>
            </a:r>
            <a:r>
              <a:rPr lang="ru-RU" sz="1300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казахстанцев</a:t>
            </a:r>
            <a:r>
              <a:rPr lang="ru-RU" sz="13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Развитая страна в ХХI веке – это активные, образованные </a:t>
            </a:r>
            <a:r>
              <a:rPr lang="ru-RU" sz="13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здоровые граждане</a:t>
            </a:r>
            <a:r>
              <a:rPr lang="ru-RU" sz="13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Что нам нужно сделать для этого?</a:t>
            </a:r>
          </a:p>
          <a:p>
            <a:endParaRPr lang="ru-RU" sz="13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3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… в здравоохранении главный приоритет - </a:t>
            </a:r>
            <a:r>
              <a:rPr lang="ru-RU" sz="13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развитие первичной медико-санитарной  помощи</a:t>
            </a:r>
            <a:r>
              <a:rPr lang="ru-RU" sz="13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Следует изучить вопрос о введении </a:t>
            </a:r>
            <a:r>
              <a:rPr lang="ru-RU" sz="13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обязательного медицинского страхования</a:t>
            </a:r>
            <a:r>
              <a:rPr lang="ru-RU" sz="13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3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Солидарная ответственность государства, работодателя и работника</a:t>
            </a:r>
            <a:r>
              <a:rPr lang="ru-RU" sz="13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за его здоровье – главный принцип всей системы медицинского обслуживания. Занятие спортом, правильное питание, регулярные профилактические осмотры – </a:t>
            </a:r>
            <a:r>
              <a:rPr lang="ru-RU" sz="13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это основа предупреждения заболеваний</a:t>
            </a:r>
            <a:r>
              <a:rPr lang="ru-RU" sz="13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3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kk-KZ" sz="13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3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3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43702" y="6492879"/>
            <a:ext cx="2133600" cy="365125"/>
          </a:xfrm>
        </p:spPr>
        <p:txBody>
          <a:bodyPr/>
          <a:lstStyle/>
          <a:p>
            <a:fld id="{79FF1D65-3EF9-4A52-AA8F-CF812188BBD2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8" name="Содержимое 4" descr="Президе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4" y="2000240"/>
            <a:ext cx="2357454" cy="3542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8" name="Rectangle 18"/>
          <p:cNvSpPr>
            <a:spLocks noGrp="1"/>
          </p:cNvSpPr>
          <p:nvPr>
            <p:ph type="title"/>
          </p:nvPr>
        </p:nvSpPr>
        <p:spPr>
          <a:xfrm>
            <a:off x="428596" y="571480"/>
            <a:ext cx="8572560" cy="571480"/>
          </a:xfrm>
        </p:spPr>
        <p:txBody>
          <a:bodyPr>
            <a:normAutofit fontScale="90000"/>
          </a:bodyPr>
          <a:lstStyle/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 данным официальной статистики на 1.01.2013 года в организациях здравоохранения РК, оказывающих  лечебно – профилактическую помощь (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официальная статистика за 2013 год  будет сформирована к 1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марта т.г. ):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9491" y="4143381"/>
            <a:ext cx="4154394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355600" algn="ctr"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r>
              <a:rPr lang="ru-RU" sz="1100" b="1" dirty="0" smtClean="0"/>
              <a:t>Для </a:t>
            </a:r>
            <a:r>
              <a:rPr lang="kk-KZ" sz="1100" b="1" dirty="0" smtClean="0"/>
              <a:t>обеспечения отрасли медицинскими кадрами  МЗ РК предпринимаются следующие меры: </a:t>
            </a:r>
          </a:p>
          <a:p>
            <a:pPr marL="0" indent="355600" algn="just">
              <a:spcBef>
                <a:spcPts val="300"/>
              </a:spcBef>
              <a:spcAft>
                <a:spcPts val="300"/>
              </a:spcAft>
            </a:pPr>
            <a:r>
              <a:rPr lang="ru-RU" sz="1000" dirty="0" smtClean="0">
                <a:solidFill>
                  <a:schemeClr val="hlink"/>
                </a:solidFill>
              </a:rPr>
              <a:t> Распоряжением Премьер – министра  Республики Казахстан № 190-р от 20 декабря 2013 года утвержден Комплексный план мероприятий по развитию кадровых ресурсов здравоохранения Республики Казахстан на 2013 – 2016 годы. </a:t>
            </a:r>
          </a:p>
          <a:p>
            <a:pPr marL="0" indent="355600" algn="just">
              <a:spcBef>
                <a:spcPts val="300"/>
              </a:spcBef>
              <a:spcAft>
                <a:spcPts val="300"/>
              </a:spcAft>
            </a:pPr>
            <a:r>
              <a:rPr lang="ru-RU" sz="1000" i="1" dirty="0" smtClean="0"/>
              <a:t>предусмотрены повышенные не менее чем на 25 % оклады, подъемные не менее 70 МРП, льготные кредиты на приобретение жилья до 1500 МРП. </a:t>
            </a:r>
            <a:endParaRPr lang="ru-RU" sz="1000" dirty="0" smtClean="0"/>
          </a:p>
          <a:p>
            <a:pPr marL="0" indent="355600" algn="just">
              <a:spcBef>
                <a:spcPts val="300"/>
              </a:spcBef>
              <a:spcAft>
                <a:spcPts val="300"/>
              </a:spcAft>
            </a:pPr>
            <a:r>
              <a:rPr lang="ru-RU" sz="1000" i="1" dirty="0" smtClean="0"/>
              <a:t>в Закон РК </a:t>
            </a:r>
            <a:r>
              <a:rPr lang="kk-KZ" sz="1000" i="1" dirty="0" smtClean="0"/>
              <a:t>«Об образовании</a:t>
            </a:r>
            <a:r>
              <a:rPr lang="ru-RU" sz="1000" i="1" dirty="0" smtClean="0"/>
              <a:t>» в 2011 году внесена  норма  об обязательной отработке выпускников, обучавшихся по государственному заказу, в течение 3 лет.</a:t>
            </a:r>
            <a:r>
              <a:rPr lang="kk-KZ" sz="1000" i="1" dirty="0" smtClean="0"/>
              <a:t> </a:t>
            </a:r>
            <a:endParaRPr lang="ru-RU" sz="1000" dirty="0" smtClean="0"/>
          </a:p>
          <a:p>
            <a:pPr marL="0" indent="355600" algn="just">
              <a:spcBef>
                <a:spcPts val="300"/>
              </a:spcBef>
              <a:spcAft>
                <a:spcPts val="300"/>
              </a:spcAft>
            </a:pPr>
            <a:r>
              <a:rPr lang="ru-RU" sz="1000" i="1" dirty="0" smtClean="0"/>
              <a:t>с 2007 года выделяется ежегодная 30% квота для сельской молодежи, поступающей в медицинские ВУЗы с обязательной отработкой в течение 3 лет  в сельских медицинских организациях. </a:t>
            </a:r>
            <a:endParaRPr lang="ru-RU" sz="1000" dirty="0" smtClean="0"/>
          </a:p>
          <a:p>
            <a:pPr marL="0" indent="355600" algn="just">
              <a:spcBef>
                <a:spcPts val="300"/>
              </a:spcBef>
              <a:spcAft>
                <a:spcPts val="300"/>
              </a:spcAft>
            </a:pPr>
            <a:endParaRPr lang="ru-RU" sz="800" i="1" dirty="0" smtClean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6" y="3214686"/>
          <a:ext cx="8363745" cy="79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749"/>
                <a:gridCol w="1672749"/>
                <a:gridCol w="1672749"/>
                <a:gridCol w="1672749"/>
                <a:gridCol w="167274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РК</a:t>
                      </a:r>
                      <a:endParaRPr lang="ru-RU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2013</a:t>
                      </a:r>
                      <a:endParaRPr lang="ru-RU" sz="14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2014</a:t>
                      </a:r>
                      <a:endParaRPr lang="ru-RU" sz="14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2016</a:t>
                      </a:r>
                      <a:endParaRPr lang="ru-RU" sz="1400" dirty="0"/>
                    </a:p>
                  </a:txBody>
                  <a:tcPr marL="84406" marR="8440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Снижение дефицита врачебных кадров </a:t>
                      </a:r>
                      <a:endParaRPr lang="ru-RU" sz="11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4535</a:t>
                      </a:r>
                      <a:endParaRPr lang="ru-RU" sz="12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3630</a:t>
                      </a:r>
                      <a:endParaRPr lang="ru-RU" sz="12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2687</a:t>
                      </a:r>
                      <a:endParaRPr lang="ru-RU" sz="12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1685</a:t>
                      </a:r>
                      <a:endParaRPr lang="ru-RU" sz="1200" dirty="0"/>
                    </a:p>
                  </a:txBody>
                  <a:tcPr marL="84406" marR="84406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6" y="1214422"/>
          <a:ext cx="8385722" cy="1183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2861"/>
                <a:gridCol w="4192861"/>
              </a:tblGrid>
              <a:tr h="287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Предусмотрено шт.должностей, всего</a:t>
                      </a:r>
                    </a:p>
                  </a:txBody>
                  <a:tcPr marL="84406" marR="8440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59,9 тыс. шт.д.</a:t>
                      </a:r>
                    </a:p>
                  </a:txBody>
                  <a:tcPr marL="84406" marR="84406" horzOverflow="overflow"/>
                </a:tc>
              </a:tr>
              <a:tr h="287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Дефицит по незанятым должностям, всего</a:t>
                      </a:r>
                    </a:p>
                  </a:txBody>
                  <a:tcPr marL="84406" marR="8440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 8 тыс. шт.д.</a:t>
                      </a:r>
                    </a:p>
                  </a:txBody>
                  <a:tcPr marL="84406" marR="84406" horzOverflow="overflow"/>
                </a:tc>
              </a:tr>
              <a:tr h="287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АПО</a:t>
                      </a:r>
                    </a:p>
                  </a:txBody>
                  <a:tcPr marL="84406" marR="8440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3,4 тыс.  шт. д.</a:t>
                      </a:r>
                    </a:p>
                  </a:txBody>
                  <a:tcPr marL="84406" marR="84406" horzOverflow="overflow"/>
                </a:tc>
              </a:tr>
              <a:tr h="287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Стационарные организации</a:t>
                      </a:r>
                    </a:p>
                  </a:txBody>
                  <a:tcPr marL="84406" marR="8440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2,4 тыс. шт. д.</a:t>
                      </a:r>
                    </a:p>
                  </a:txBody>
                  <a:tcPr marL="84406" marR="84406" horzOverflow="overflow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285984" y="142852"/>
            <a:ext cx="4500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Информация по кадрам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2500306"/>
            <a:ext cx="8242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hlink"/>
                </a:solidFill>
              </a:rPr>
              <a:t>Подписаны Меморандумы с Акимами областей, городов Алматы, Астаны о достижении целевых индикаторов в отрасли здравоохранения, в том числе по снижению дефицита врачебных кадров с учетом анализа притока и оттока кадров.</a:t>
            </a:r>
          </a:p>
          <a:p>
            <a:pPr algn="ctr"/>
            <a:r>
              <a:rPr lang="ru-RU" sz="1200" dirty="0" smtClean="0">
                <a:solidFill>
                  <a:schemeClr val="hlink"/>
                </a:solidFill>
              </a:rPr>
              <a:t>Индикаторы из меморандумов: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901714" y="4143381"/>
            <a:ext cx="38246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Ежегодно отмечается приток молодых специалистов в отрасль</a:t>
            </a:r>
            <a:endParaRPr lang="ru-RU" sz="1100" b="1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901714" y="4714884"/>
          <a:ext cx="4022511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798"/>
                <a:gridCol w="791313"/>
                <a:gridCol w="840772"/>
                <a:gridCol w="1005628"/>
              </a:tblGrid>
              <a:tr h="3192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2014</a:t>
                      </a:r>
                      <a:endParaRPr lang="ru-RU" sz="14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2016</a:t>
                      </a:r>
                      <a:endParaRPr lang="ru-RU" sz="1400" dirty="0"/>
                    </a:p>
                  </a:txBody>
                  <a:tcPr marL="84406" marR="84406"/>
                </a:tc>
              </a:tr>
              <a:tr h="22881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Georgia" pitchFamily="18" charset="0"/>
                        </a:rPr>
                        <a:t>Выпуск </a:t>
                      </a:r>
                      <a:r>
                        <a:rPr lang="ru-RU" sz="1000" dirty="0" err="1" smtClean="0">
                          <a:latin typeface="Georgia" pitchFamily="18" charset="0"/>
                        </a:rPr>
                        <a:t>мед.вузов</a:t>
                      </a:r>
                      <a:endParaRPr lang="ru-RU" sz="1000" dirty="0">
                        <a:latin typeface="Georgia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2280</a:t>
                      </a:r>
                      <a:endParaRPr lang="ru-RU" sz="11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2482</a:t>
                      </a:r>
                      <a:endParaRPr lang="ru-RU" sz="11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3564</a:t>
                      </a:r>
                      <a:endParaRPr lang="ru-RU" sz="1100" dirty="0"/>
                    </a:p>
                  </a:txBody>
                  <a:tcPr marL="84406" marR="84406"/>
                </a:tc>
              </a:tr>
              <a:tr h="235888">
                <a:tc>
                  <a:txBody>
                    <a:bodyPr/>
                    <a:lstStyle/>
                    <a:p>
                      <a:r>
                        <a:rPr lang="ru-RU" sz="800" i="1" dirty="0" smtClean="0">
                          <a:latin typeface="Georgia" pitchFamily="18" charset="0"/>
                        </a:rPr>
                        <a:t>В т.ч. по сельской</a:t>
                      </a:r>
                      <a:r>
                        <a:rPr lang="ru-RU" sz="800" i="1" baseline="0" dirty="0" smtClean="0">
                          <a:latin typeface="Georgia" pitchFamily="18" charset="0"/>
                        </a:rPr>
                        <a:t> квоте</a:t>
                      </a:r>
                      <a:endParaRPr lang="ru-RU" sz="800" i="1" dirty="0">
                        <a:latin typeface="Georgia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416</a:t>
                      </a:r>
                      <a:endParaRPr lang="ru-RU" sz="10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511</a:t>
                      </a:r>
                      <a:endParaRPr lang="ru-RU" sz="10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764</a:t>
                      </a:r>
                      <a:endParaRPr lang="ru-RU" sz="1000" dirty="0"/>
                    </a:p>
                  </a:txBody>
                  <a:tcPr marL="84406" marR="84406"/>
                </a:tc>
              </a:tr>
              <a:tr h="33551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Georgia" pitchFamily="18" charset="0"/>
                        </a:rPr>
                        <a:t>Поступающие</a:t>
                      </a:r>
                      <a:r>
                        <a:rPr lang="ru-RU" sz="1000" baseline="0" dirty="0" smtClean="0">
                          <a:latin typeface="Georgia" pitchFamily="18" charset="0"/>
                        </a:rPr>
                        <a:t> в </a:t>
                      </a:r>
                      <a:r>
                        <a:rPr lang="ru-RU" sz="1000" baseline="0" dirty="0" err="1" smtClean="0">
                          <a:latin typeface="Georgia" pitchFamily="18" charset="0"/>
                        </a:rPr>
                        <a:t>резидентуру</a:t>
                      </a:r>
                      <a:endParaRPr lang="ru-RU" sz="1000" dirty="0">
                        <a:latin typeface="Georgia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500</a:t>
                      </a:r>
                      <a:endParaRPr lang="ru-RU" sz="11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800</a:t>
                      </a:r>
                      <a:endParaRPr lang="ru-RU" sz="11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1000</a:t>
                      </a:r>
                      <a:endParaRPr lang="ru-RU" sz="1100" dirty="0"/>
                    </a:p>
                  </a:txBody>
                  <a:tcPr marL="84406" marR="84406"/>
                </a:tc>
              </a:tr>
              <a:tr h="22610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Georgia" pitchFamily="18" charset="0"/>
                        </a:rPr>
                        <a:t>Выпуск резидентуры</a:t>
                      </a:r>
                      <a:endParaRPr lang="ru-RU" sz="1000" dirty="0">
                        <a:latin typeface="Georgia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615</a:t>
                      </a:r>
                      <a:endParaRPr lang="ru-RU" sz="11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724</a:t>
                      </a:r>
                      <a:endParaRPr lang="ru-RU" sz="11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947</a:t>
                      </a:r>
                      <a:endParaRPr lang="ru-RU" sz="1100" dirty="0"/>
                    </a:p>
                  </a:txBody>
                  <a:tcPr marL="84406" marR="84406"/>
                </a:tc>
              </a:tr>
              <a:tr h="226107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Georgia" pitchFamily="18" charset="0"/>
                        </a:rPr>
                        <a:t>ИТОГО приток</a:t>
                      </a:r>
                      <a:endParaRPr lang="ru-RU" sz="1000" b="1" dirty="0">
                        <a:latin typeface="Georgia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2395*</a:t>
                      </a:r>
                      <a:endParaRPr lang="ru-RU" sz="1100" b="1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2406*</a:t>
                      </a:r>
                      <a:endParaRPr lang="ru-RU" sz="1100" b="1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3511*</a:t>
                      </a:r>
                      <a:endParaRPr lang="ru-RU" sz="1100" b="1" dirty="0"/>
                    </a:p>
                  </a:txBody>
                  <a:tcPr marL="84406" marR="84406"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967657" y="6572272"/>
            <a:ext cx="38906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i="1" dirty="0" smtClean="0">
                <a:solidFill>
                  <a:srgbClr val="C00000"/>
                </a:solidFill>
              </a:rPr>
              <a:t>* Без учета ежегодной естественной убыли ок.1500 специалистов</a:t>
            </a:r>
            <a:endParaRPr lang="ru-RU" sz="900" b="1" i="1" dirty="0">
              <a:solidFill>
                <a:srgbClr val="C00000"/>
              </a:solidFill>
            </a:endParaRPr>
          </a:p>
        </p:txBody>
      </p:sp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6"/>
            <a:ext cx="2133600" cy="365125"/>
          </a:xfrm>
        </p:spPr>
        <p:txBody>
          <a:bodyPr/>
          <a:lstStyle/>
          <a:p>
            <a:pPr>
              <a:defRPr/>
            </a:pPr>
            <a:fld id="{DE733EAF-12C7-4A3B-AF1C-AC68193B7126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Приоритеты и задачи на 2014 год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в рамках реализации поручений Главы государства и Государственной программы развития здравоохранения РК «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</a:rPr>
              <a:t>Саламатты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k-KZ" sz="1800" b="1" dirty="0" smtClean="0">
                <a:solidFill>
                  <a:schemeClr val="tx2">
                    <a:lumMod val="75000"/>
                  </a:schemeClr>
                </a:solidFill>
              </a:rPr>
              <a:t>Қ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аза</a:t>
            </a:r>
            <a:r>
              <a:rPr lang="kk-KZ" sz="1800" b="1" dirty="0" smtClean="0">
                <a:solidFill>
                  <a:schemeClr val="tx2">
                    <a:lumMod val="75000"/>
                  </a:schemeClr>
                </a:solidFill>
              </a:rPr>
              <a:t>қстан»: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6"/>
            <a:ext cx="8572560" cy="4983181"/>
          </a:xfrm>
        </p:spPr>
        <p:txBody>
          <a:bodyPr>
            <a:noAutofit/>
          </a:bodyPr>
          <a:lstStyle/>
          <a:p>
            <a:pPr marL="0" indent="363538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Обеспеч</a:t>
            </a:r>
            <a:r>
              <a:rPr lang="kk-KZ" sz="1700" dirty="0" smtClean="0">
                <a:latin typeface="Arial" pitchFamily="34" charset="0"/>
                <a:cs typeface="Arial" pitchFamily="34" charset="0"/>
              </a:rPr>
              <a:t>ить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приоритетное развитие ПМСП и повсеместную реализацию принципов ЕНСЗ на амбулаторном уровне. </a:t>
            </a:r>
          </a:p>
          <a:p>
            <a:pPr marL="0" indent="363538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Изучить вопрос </a:t>
            </a:r>
            <a:r>
              <a:rPr lang="kk-KZ" sz="1700" dirty="0" smtClean="0">
                <a:latin typeface="Arial" pitchFamily="34" charset="0"/>
                <a:cs typeface="Arial" pitchFamily="34" charset="0"/>
              </a:rPr>
              <a:t>внедрения обязательного страхования с учетом институциональной готовности существующей бюджетной модели с рыночными механизмами распределения финансовых средств в условиях конкуренции.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0" indent="363538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Усилить разъяснительную работу с населением по вопросам здорового образа  жизни и профилактики заболеваний       </a:t>
            </a:r>
          </a:p>
          <a:p>
            <a:pPr marL="0" indent="363538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Разработать механизм реализации солидарной ответственности за здоровье на уровне работодателя: создание работодателями условий для прохождения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профосмотров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работниками, для поддержания и укрепления здоровья работников и ведения ими здорового образа жизни</a:t>
            </a:r>
          </a:p>
          <a:p>
            <a:pPr marL="0" indent="363538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Совершенствовать систему дифференцированной оплаты работников отрасли здравоохранения. </a:t>
            </a:r>
          </a:p>
          <a:p>
            <a:pPr marL="0" indent="363538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Продолжить мероприятия по снижению материнской и младенческой смертности, смертности от болезней системы кровообращения, онкологических заболеваний, травматизма, туберкулеза.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ru-RU" sz="160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1D65-3EF9-4A52-AA8F-CF812188BBD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443914" cy="514353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i="1" dirty="0" smtClean="0"/>
              <a:t> </a:t>
            </a:r>
            <a:r>
              <a:rPr lang="ru-RU" sz="1800" i="1" dirty="0" smtClean="0"/>
              <a:t>7</a:t>
            </a:r>
            <a:r>
              <a:rPr lang="ru-RU" sz="1700" i="1" dirty="0" smtClean="0"/>
              <a:t>.    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Усилить внедрение инновационных проектов и трансферта передовых технологий медицинской помощи в общую систему здравоохранения.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AutoNum type="arabicPeriod" startAt="8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Продолжить модернизацию службы скорой, неотложной медицинской помощи, санитарной авиации.  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AutoNum type="arabicPeriod" startAt="8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Активно информировать население и медицинскую общественность о лекарственных средствах, в т.ч. по контрафактным для обеспечения безопасности пациентов и  снижение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полипрагмазии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AutoNum type="arabicPeriod" startAt="8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Продолжить создание и обеспечить функционирование электронных информационных ресурсов и информационных систем, информационно-коммуникационных сетей в области здравоохранения.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AutoNum type="arabicPeriod" startAt="8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Продолжить работу по </a:t>
            </a:r>
            <a:r>
              <a:rPr lang="kk-KZ" sz="1700" dirty="0" smtClean="0">
                <a:latin typeface="Arial" pitchFamily="34" charset="0"/>
                <a:cs typeface="Arial" pitchFamily="34" charset="0"/>
              </a:rPr>
              <a:t>развитию государственно – частного партнерства в здравоохранении в сформированных условиях реальной конкуренции.</a:t>
            </a:r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AutoNum type="arabicPeriod" startAt="8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Рационализировать сеть медицинских организаций стационарной, первичной медико-санитарной и лабораторной служб.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AutoNum type="arabicPeriod" startAt="8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Обеспечить достижение целевых индикаторов Стратегического плана Министерства здравоохранения Республики Казахстан на 2014-2018 годы.</a:t>
            </a:r>
          </a:p>
          <a:p>
            <a:pPr marL="514350" lvl="0" indent="-514350">
              <a:spcBef>
                <a:spcPts val="0"/>
              </a:spcBef>
              <a:spcAft>
                <a:spcPts val="600"/>
              </a:spcAft>
              <a:buAutoNum type="arabicPeriod" startAt="7"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1D65-3EF9-4A52-AA8F-CF812188BBD2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Приоритеты и задачи на 2014 год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в рамках реализации поручений Главы государства и Государственной программы развития здравоохранения РК «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</a:rPr>
              <a:t>Саламатты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k-KZ" sz="1800" b="1" dirty="0" smtClean="0">
                <a:solidFill>
                  <a:schemeClr val="tx2">
                    <a:lumMod val="75000"/>
                  </a:schemeClr>
                </a:solidFill>
              </a:rPr>
              <a:t>Қ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аза</a:t>
            </a:r>
            <a:r>
              <a:rPr lang="kk-KZ" sz="1800" b="1" dirty="0" smtClean="0">
                <a:solidFill>
                  <a:schemeClr val="tx2">
                    <a:lumMod val="75000"/>
                  </a:schemeClr>
                </a:solidFill>
              </a:rPr>
              <a:t>қстан»:</a:t>
            </a:r>
            <a:br>
              <a:rPr lang="kk-KZ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kk-KZ" sz="1800" b="1" dirty="0" smtClean="0">
                <a:solidFill>
                  <a:schemeClr val="tx2">
                    <a:lumMod val="75000"/>
                  </a:schemeClr>
                </a:solidFill>
              </a:rPr>
              <a:t>							</a:t>
            </a:r>
            <a:r>
              <a:rPr lang="kk-KZ" sz="1600" b="1" i="1" dirty="0" smtClean="0">
                <a:solidFill>
                  <a:srgbClr val="C00000"/>
                </a:solidFill>
              </a:rPr>
              <a:t>Продолжение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0719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Благодарю за внимание!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1D65-3EF9-4A52-AA8F-CF812188BBD2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39511" y="3143248"/>
            <a:ext cx="16466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Здоровье нации</a:t>
            </a: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</a:t>
            </a:r>
            <a:endParaRPr kumimoji="0" lang="ru-RU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Наша сила</a:t>
            </a:r>
            <a:endParaRPr kumimoji="0" lang="kk-K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2050 _люд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071678"/>
            <a:ext cx="1219429" cy="1044086"/>
          </a:xfrm>
          <a:prstGeom prst="rect">
            <a:avLst/>
          </a:prstGeom>
        </p:spPr>
      </p:pic>
      <p:pic>
        <p:nvPicPr>
          <p:cNvPr id="7" name="Рисунок 6" descr="Саламатты Каз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2000240"/>
            <a:ext cx="1428736" cy="1428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7565" y="2217738"/>
            <a:ext cx="4217075" cy="1484312"/>
            <a:chOff x="200" y="974"/>
            <a:chExt cx="2599" cy="763"/>
          </a:xfrm>
        </p:grpSpPr>
        <p:sp>
          <p:nvSpPr>
            <p:cNvPr id="50179" name="AutoShape 33"/>
            <p:cNvSpPr>
              <a:spLocks noChangeArrowheads="1"/>
            </p:cNvSpPr>
            <p:nvPr/>
          </p:nvSpPr>
          <p:spPr bwMode="gray">
            <a:xfrm>
              <a:off x="200" y="977"/>
              <a:ext cx="2599" cy="671"/>
            </a:xfrm>
            <a:prstGeom prst="roundRect">
              <a:avLst>
                <a:gd name="adj" fmla="val 12537"/>
              </a:avLst>
            </a:prstGeom>
            <a:solidFill>
              <a:schemeClr val="bg1"/>
            </a:solidFill>
            <a:ln w="19050" algn="ctr">
              <a:solidFill>
                <a:srgbClr val="009A4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noProof="1"/>
            </a:p>
          </p:txBody>
        </p:sp>
        <p:pic>
          <p:nvPicPr>
            <p:cNvPr id="50180" name="Picture 57"/>
            <p:cNvPicPr>
              <a:picLocks noChangeAspect="1" noChangeArrowheads="1"/>
            </p:cNvPicPr>
            <p:nvPr/>
          </p:nvPicPr>
          <p:blipFill>
            <a:blip r:embed="rId3" cstate="print">
              <a:lum bright="24000"/>
            </a:blip>
            <a:srcRect t="50450" r="-420"/>
            <a:stretch>
              <a:fillRect/>
            </a:stretch>
          </p:blipFill>
          <p:spPr bwMode="gray">
            <a:xfrm>
              <a:off x="204" y="1673"/>
              <a:ext cx="2595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1" name="Rectangle 32"/>
            <p:cNvSpPr>
              <a:spLocks noChangeArrowheads="1"/>
            </p:cNvSpPr>
            <p:nvPr/>
          </p:nvSpPr>
          <p:spPr bwMode="gray">
            <a:xfrm>
              <a:off x="656" y="974"/>
              <a:ext cx="2057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sz="1300" dirty="0">
                  <a:cs typeface="Arial" pitchFamily="34" charset="0"/>
                </a:rPr>
                <a:t>Повышение эффективности </a:t>
              </a:r>
              <a:r>
                <a:rPr lang="ru-RU" sz="1300" dirty="0" err="1">
                  <a:cs typeface="Arial" pitchFamily="34" charset="0"/>
                </a:rPr>
                <a:t>межсекторального</a:t>
              </a:r>
              <a:r>
                <a:rPr lang="ru-RU" sz="1300" dirty="0">
                  <a:cs typeface="Arial" pitchFamily="34" charset="0"/>
                </a:rPr>
                <a:t> и межведомственного взаимодействия  по вопросам охраны общественного здоровья</a:t>
              </a:r>
              <a:endParaRPr lang="ru-RU" sz="1300" noProof="1">
                <a:cs typeface="Arial" pitchFamily="34" charset="0"/>
              </a:endParaRPr>
            </a:p>
          </p:txBody>
        </p:sp>
        <p:pic>
          <p:nvPicPr>
            <p:cNvPr id="50182" name="Picture 164"/>
            <p:cNvPicPr>
              <a:picLocks noChangeAspect="1" noChangeArrowheads="1"/>
            </p:cNvPicPr>
            <p:nvPr/>
          </p:nvPicPr>
          <p:blipFill>
            <a:blip r:embed="rId4" cstate="print">
              <a:lum bright="18000"/>
            </a:blip>
            <a:srcRect/>
            <a:stretch>
              <a:fillRect/>
            </a:stretch>
          </p:blipFill>
          <p:spPr bwMode="gray">
            <a:xfrm>
              <a:off x="248" y="1517"/>
              <a:ext cx="480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9" name="Блок-схема: узел 58"/>
          <p:cNvSpPr/>
          <p:nvPr/>
        </p:nvSpPr>
        <p:spPr>
          <a:xfrm>
            <a:off x="487997" y="2338518"/>
            <a:ext cx="469935" cy="471487"/>
          </a:xfrm>
          <a:prstGeom prst="flowChartConnector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699651" y="3662364"/>
            <a:ext cx="4215518" cy="1487487"/>
            <a:chOff x="200" y="972"/>
            <a:chExt cx="2599" cy="876"/>
          </a:xfrm>
        </p:grpSpPr>
        <p:sp>
          <p:nvSpPr>
            <p:cNvPr id="50187" name="AutoShape 33"/>
            <p:cNvSpPr>
              <a:spLocks noChangeArrowheads="1"/>
            </p:cNvSpPr>
            <p:nvPr/>
          </p:nvSpPr>
          <p:spPr bwMode="gray">
            <a:xfrm>
              <a:off x="200" y="977"/>
              <a:ext cx="2599" cy="806"/>
            </a:xfrm>
            <a:prstGeom prst="roundRect">
              <a:avLst>
                <a:gd name="adj" fmla="val 12537"/>
              </a:avLst>
            </a:prstGeom>
            <a:solidFill>
              <a:schemeClr val="bg1"/>
            </a:solidFill>
            <a:ln w="19050" algn="ctr">
              <a:solidFill>
                <a:srgbClr val="009A4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noProof="1"/>
            </a:p>
          </p:txBody>
        </p:sp>
        <p:pic>
          <p:nvPicPr>
            <p:cNvPr id="9255" name="Picture 57"/>
            <p:cNvPicPr>
              <a:picLocks noChangeAspect="1" noChangeArrowheads="1"/>
            </p:cNvPicPr>
            <p:nvPr/>
          </p:nvPicPr>
          <p:blipFill>
            <a:blip r:embed="rId3" cstate="print"/>
            <a:srcRect t="50450" r="-420"/>
            <a:stretch>
              <a:fillRect/>
            </a:stretch>
          </p:blipFill>
          <p:spPr bwMode="gray">
            <a:xfrm>
              <a:off x="204" y="1784"/>
              <a:ext cx="2595" cy="6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50189" name="Rectangle 32"/>
            <p:cNvSpPr>
              <a:spLocks noChangeArrowheads="1"/>
            </p:cNvSpPr>
            <p:nvPr/>
          </p:nvSpPr>
          <p:spPr bwMode="gray">
            <a:xfrm>
              <a:off x="663" y="972"/>
              <a:ext cx="2050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300">
                  <a:cs typeface="Arial" pitchFamily="34" charset="0"/>
                </a:rPr>
                <a:t>Совершенствование медицинского, фармацевтического образования; развитие и внедрение инновационных технологий в медицине</a:t>
              </a:r>
            </a:p>
          </p:txBody>
        </p:sp>
        <p:pic>
          <p:nvPicPr>
            <p:cNvPr id="9257" name="Picture 16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48" y="1517"/>
              <a:ext cx="480" cy="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6" name="Блок-схема: узел 65"/>
          <p:cNvSpPr/>
          <p:nvPr/>
        </p:nvSpPr>
        <p:spPr>
          <a:xfrm>
            <a:off x="4812617" y="3813280"/>
            <a:ext cx="469935" cy="471487"/>
          </a:xfrm>
          <a:prstGeom prst="flowChartConnector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5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92658" y="3687766"/>
            <a:ext cx="4215518" cy="1462087"/>
            <a:chOff x="200" y="977"/>
            <a:chExt cx="2599" cy="921"/>
          </a:xfrm>
        </p:grpSpPr>
        <p:sp>
          <p:nvSpPr>
            <p:cNvPr id="50195" name="AutoShape 33"/>
            <p:cNvSpPr>
              <a:spLocks noChangeArrowheads="1"/>
            </p:cNvSpPr>
            <p:nvPr/>
          </p:nvSpPr>
          <p:spPr bwMode="gray">
            <a:xfrm>
              <a:off x="200" y="977"/>
              <a:ext cx="2599" cy="832"/>
            </a:xfrm>
            <a:prstGeom prst="roundRect">
              <a:avLst>
                <a:gd name="adj" fmla="val 12537"/>
              </a:avLst>
            </a:prstGeom>
            <a:solidFill>
              <a:schemeClr val="bg1"/>
            </a:solidFill>
            <a:ln w="19050" algn="ctr">
              <a:solidFill>
                <a:srgbClr val="009A4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noProof="1"/>
            </a:p>
          </p:txBody>
        </p:sp>
        <p:pic>
          <p:nvPicPr>
            <p:cNvPr id="50196" name="Picture 57"/>
            <p:cNvPicPr>
              <a:picLocks noChangeAspect="1" noChangeArrowheads="1"/>
            </p:cNvPicPr>
            <p:nvPr/>
          </p:nvPicPr>
          <p:blipFill>
            <a:blip r:embed="rId3" cstate="print"/>
            <a:srcRect t="50450" r="-420"/>
            <a:stretch>
              <a:fillRect/>
            </a:stretch>
          </p:blipFill>
          <p:spPr bwMode="gray">
            <a:xfrm>
              <a:off x="204" y="1834"/>
              <a:ext cx="2595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97" name="Rectangle 32"/>
            <p:cNvSpPr>
              <a:spLocks noChangeArrowheads="1"/>
            </p:cNvSpPr>
            <p:nvPr/>
          </p:nvSpPr>
          <p:spPr bwMode="gray">
            <a:xfrm>
              <a:off x="657" y="984"/>
              <a:ext cx="2072" cy="6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300">
                  <a:cs typeface="Arial" pitchFamily="34" charset="0"/>
                </a:rPr>
                <a:t>Усиление профилактических мероприятий, скрининговых исследований, совершенствование диагностики, лечения и реабилитации основных социально значимых заболеваний и травм</a:t>
              </a:r>
            </a:p>
          </p:txBody>
        </p:sp>
        <p:pic>
          <p:nvPicPr>
            <p:cNvPr id="50198" name="Picture 16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48" y="1517"/>
              <a:ext cx="480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3" name="Блок-схема: узел 72"/>
          <p:cNvSpPr/>
          <p:nvPr/>
        </p:nvSpPr>
        <p:spPr>
          <a:xfrm>
            <a:off x="432123" y="3812512"/>
            <a:ext cx="469935" cy="471487"/>
          </a:xfrm>
          <a:prstGeom prst="flowChartConnector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673372" y="5170492"/>
            <a:ext cx="4216581" cy="1382713"/>
            <a:chOff x="200" y="977"/>
            <a:chExt cx="2599" cy="871"/>
          </a:xfrm>
          <a:solidFill>
            <a:schemeClr val="bg1"/>
          </a:solidFill>
        </p:grpSpPr>
        <p:sp>
          <p:nvSpPr>
            <p:cNvPr id="18488" name="AutoShape 33"/>
            <p:cNvSpPr>
              <a:spLocks noChangeArrowheads="1"/>
            </p:cNvSpPr>
            <p:nvPr/>
          </p:nvSpPr>
          <p:spPr bwMode="gray">
            <a:xfrm>
              <a:off x="200" y="977"/>
              <a:ext cx="2599" cy="793"/>
            </a:xfrm>
            <a:prstGeom prst="roundRect">
              <a:avLst>
                <a:gd name="adj" fmla="val 12537"/>
              </a:avLst>
            </a:prstGeom>
            <a:grpFill/>
            <a:ln w="19050" algn="ctr">
              <a:solidFill>
                <a:srgbClr val="009A4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noProof="1">
                <a:cs typeface="Arial" pitchFamily="34" charset="0"/>
              </a:endParaRPr>
            </a:p>
          </p:txBody>
        </p:sp>
        <p:pic>
          <p:nvPicPr>
            <p:cNvPr id="18489" name="Picture 57"/>
            <p:cNvPicPr>
              <a:picLocks noChangeAspect="1" noChangeArrowheads="1"/>
            </p:cNvPicPr>
            <p:nvPr/>
          </p:nvPicPr>
          <p:blipFill>
            <a:blip r:embed="rId3" cstate="print">
              <a:lum bright="24000"/>
            </a:blip>
            <a:srcRect t="50450" r="-420"/>
            <a:stretch>
              <a:fillRect/>
            </a:stretch>
          </p:blipFill>
          <p:spPr bwMode="gray">
            <a:xfrm>
              <a:off x="204" y="1784"/>
              <a:ext cx="2595" cy="6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8490" name="Rectangle 32"/>
            <p:cNvSpPr>
              <a:spLocks noChangeArrowheads="1"/>
            </p:cNvSpPr>
            <p:nvPr/>
          </p:nvSpPr>
          <p:spPr bwMode="gray">
            <a:xfrm>
              <a:off x="656" y="1010"/>
              <a:ext cx="2080" cy="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300" dirty="0">
                  <a:cs typeface="Arial" pitchFamily="34" charset="0"/>
                </a:rPr>
                <a:t>Повышение доступности и качества лекарственных средств </a:t>
              </a:r>
              <a:br>
                <a:rPr lang="ru-RU" sz="1300" dirty="0">
                  <a:cs typeface="Arial" pitchFamily="34" charset="0"/>
                </a:rPr>
              </a:br>
              <a:r>
                <a:rPr lang="ru-RU" sz="1300" dirty="0">
                  <a:cs typeface="Arial" pitchFamily="34" charset="0"/>
                </a:rPr>
                <a:t>для населения, улучшение оснащения организаций здравоохранения медицинской техникой</a:t>
              </a:r>
            </a:p>
          </p:txBody>
        </p:sp>
        <p:pic>
          <p:nvPicPr>
            <p:cNvPr id="18492" name="Picture 164"/>
            <p:cNvPicPr>
              <a:picLocks noChangeAspect="1" noChangeArrowheads="1"/>
            </p:cNvPicPr>
            <p:nvPr/>
          </p:nvPicPr>
          <p:blipFill>
            <a:blip r:embed="rId4" cstate="print">
              <a:lum bright="18000"/>
            </a:blip>
            <a:srcRect/>
            <a:stretch>
              <a:fillRect/>
            </a:stretch>
          </p:blipFill>
          <p:spPr bwMode="gray">
            <a:xfrm>
              <a:off x="248" y="1517"/>
              <a:ext cx="480" cy="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0" name="Блок-схема: узел 79"/>
          <p:cNvSpPr/>
          <p:nvPr/>
        </p:nvSpPr>
        <p:spPr>
          <a:xfrm>
            <a:off x="4800164" y="5291341"/>
            <a:ext cx="469935" cy="471487"/>
          </a:xfrm>
          <a:prstGeom prst="flowChartConnector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6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317565" y="5210180"/>
            <a:ext cx="4217075" cy="1330325"/>
            <a:chOff x="200" y="977"/>
            <a:chExt cx="2599" cy="838"/>
          </a:xfrm>
        </p:grpSpPr>
        <p:sp>
          <p:nvSpPr>
            <p:cNvPr id="50207" name="AutoShape 33"/>
            <p:cNvSpPr>
              <a:spLocks noChangeArrowheads="1"/>
            </p:cNvSpPr>
            <p:nvPr/>
          </p:nvSpPr>
          <p:spPr bwMode="gray">
            <a:xfrm>
              <a:off x="200" y="977"/>
              <a:ext cx="2599" cy="760"/>
            </a:xfrm>
            <a:prstGeom prst="roundRect">
              <a:avLst>
                <a:gd name="adj" fmla="val 12537"/>
              </a:avLst>
            </a:prstGeom>
            <a:solidFill>
              <a:schemeClr val="bg1"/>
            </a:solidFill>
            <a:ln w="19050" algn="ctr">
              <a:solidFill>
                <a:srgbClr val="009A4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noProof="1"/>
            </a:p>
          </p:txBody>
        </p:sp>
        <p:pic>
          <p:nvPicPr>
            <p:cNvPr id="50208" name="Picture 57"/>
            <p:cNvPicPr>
              <a:picLocks noChangeAspect="1" noChangeArrowheads="1"/>
            </p:cNvPicPr>
            <p:nvPr/>
          </p:nvPicPr>
          <p:blipFill>
            <a:blip r:embed="rId3" cstate="print">
              <a:lum bright="24000"/>
            </a:blip>
            <a:srcRect t="50450" r="-420"/>
            <a:stretch>
              <a:fillRect/>
            </a:stretch>
          </p:blipFill>
          <p:spPr bwMode="gray">
            <a:xfrm>
              <a:off x="204" y="1751"/>
              <a:ext cx="2595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209" name="Rectangle 32"/>
            <p:cNvSpPr>
              <a:spLocks noChangeArrowheads="1"/>
            </p:cNvSpPr>
            <p:nvPr/>
          </p:nvSpPr>
          <p:spPr bwMode="gray">
            <a:xfrm>
              <a:off x="662" y="1092"/>
              <a:ext cx="213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300">
                  <a:cs typeface="Arial" pitchFamily="34" charset="0"/>
                </a:rPr>
                <a:t>Совершенствование санитарно-эпидемиологической службы</a:t>
              </a:r>
            </a:p>
          </p:txBody>
        </p:sp>
        <p:pic>
          <p:nvPicPr>
            <p:cNvPr id="50210" name="Picture 164"/>
            <p:cNvPicPr>
              <a:picLocks noChangeAspect="1" noChangeArrowheads="1"/>
            </p:cNvPicPr>
            <p:nvPr/>
          </p:nvPicPr>
          <p:blipFill>
            <a:blip r:embed="rId4" cstate="print">
              <a:lum bright="18000"/>
            </a:blip>
            <a:srcRect/>
            <a:stretch>
              <a:fillRect/>
            </a:stretch>
          </p:blipFill>
          <p:spPr bwMode="gray">
            <a:xfrm>
              <a:off x="248" y="1517"/>
              <a:ext cx="480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9" name="Блок-схема: узел 88"/>
          <p:cNvSpPr/>
          <p:nvPr/>
        </p:nvSpPr>
        <p:spPr>
          <a:xfrm>
            <a:off x="444576" y="5321330"/>
            <a:ext cx="469935" cy="471487"/>
          </a:xfrm>
          <a:prstGeom prst="flowChartConnector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4719555" y="2197550"/>
            <a:ext cx="4310717" cy="1466850"/>
            <a:chOff x="2920" y="-962"/>
            <a:chExt cx="2657" cy="835"/>
          </a:xfrm>
          <a:solidFill>
            <a:schemeClr val="bg1"/>
          </a:solidFill>
        </p:grpSpPr>
        <p:sp>
          <p:nvSpPr>
            <p:cNvPr id="18473" name="AutoShape 33"/>
            <p:cNvSpPr>
              <a:spLocks noChangeArrowheads="1"/>
            </p:cNvSpPr>
            <p:nvPr/>
          </p:nvSpPr>
          <p:spPr bwMode="gray">
            <a:xfrm>
              <a:off x="2920" y="-962"/>
              <a:ext cx="2599" cy="751"/>
            </a:xfrm>
            <a:prstGeom prst="roundRect">
              <a:avLst>
                <a:gd name="adj" fmla="val 12537"/>
              </a:avLst>
            </a:prstGeom>
            <a:grpFill/>
            <a:ln w="19050" algn="ctr">
              <a:solidFill>
                <a:srgbClr val="009A4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noProof="1">
                <a:cs typeface="Arial" pitchFamily="34" charset="0"/>
              </a:endParaRPr>
            </a:p>
          </p:txBody>
        </p:sp>
        <p:pic>
          <p:nvPicPr>
            <p:cNvPr id="18474" name="Picture 57"/>
            <p:cNvPicPr>
              <a:picLocks noChangeAspect="1" noChangeArrowheads="1"/>
            </p:cNvPicPr>
            <p:nvPr/>
          </p:nvPicPr>
          <p:blipFill>
            <a:blip r:embed="rId3" cstate="print">
              <a:lum bright="24000"/>
            </a:blip>
            <a:srcRect t="50450" r="-420"/>
            <a:stretch>
              <a:fillRect/>
            </a:stretch>
          </p:blipFill>
          <p:spPr bwMode="gray">
            <a:xfrm>
              <a:off x="2982" y="-191"/>
              <a:ext cx="2595" cy="6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8475" name="Rectangle 32"/>
            <p:cNvSpPr>
              <a:spLocks noChangeArrowheads="1"/>
            </p:cNvSpPr>
            <p:nvPr/>
          </p:nvSpPr>
          <p:spPr bwMode="gray">
            <a:xfrm>
              <a:off x="3336" y="-916"/>
              <a:ext cx="2165" cy="50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300" dirty="0">
                  <a:cs typeface="Arial" pitchFamily="34" charset="0"/>
                </a:rPr>
                <a:t>Совершенствование организации, управления и финансирования медицинской помощи в Единой национальной системе здравоохранения</a:t>
              </a:r>
            </a:p>
          </p:txBody>
        </p:sp>
        <p:pic>
          <p:nvPicPr>
            <p:cNvPr id="18477" name="Picture 164"/>
            <p:cNvPicPr>
              <a:picLocks noChangeAspect="1" noChangeArrowheads="1"/>
            </p:cNvPicPr>
            <p:nvPr/>
          </p:nvPicPr>
          <p:blipFill>
            <a:blip r:embed="rId5" cstate="print">
              <a:lum bright="18000"/>
            </a:blip>
            <a:srcRect/>
            <a:stretch>
              <a:fillRect/>
            </a:stretch>
          </p:blipFill>
          <p:spPr bwMode="gray">
            <a:xfrm>
              <a:off x="3016" y="-391"/>
              <a:ext cx="216" cy="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" name="Блок-схема: узел 102"/>
          <p:cNvSpPr/>
          <p:nvPr/>
        </p:nvSpPr>
        <p:spPr>
          <a:xfrm>
            <a:off x="4843820" y="2307862"/>
            <a:ext cx="469934" cy="471487"/>
          </a:xfrm>
          <a:prstGeom prst="flowChartConnector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1" name="Text Box 4"/>
          <p:cNvSpPr txBox="1">
            <a:spLocks noChangeArrowheads="1"/>
          </p:cNvSpPr>
          <p:nvPr/>
        </p:nvSpPr>
        <p:spPr bwMode="gray">
          <a:xfrm>
            <a:off x="305113" y="1771650"/>
            <a:ext cx="8608498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rgbClr val="C00000"/>
                </a:solidFill>
              </a:rPr>
              <a:t>Основные направления</a:t>
            </a:r>
          </a:p>
        </p:txBody>
      </p:sp>
      <p:sp>
        <p:nvSpPr>
          <p:cNvPr id="50219" name="Прямоугольник 40"/>
          <p:cNvSpPr>
            <a:spLocks noChangeArrowheads="1"/>
          </p:cNvSpPr>
          <p:nvPr/>
        </p:nvSpPr>
        <p:spPr bwMode="auto">
          <a:xfrm>
            <a:off x="686503" y="55563"/>
            <a:ext cx="792355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5392"/>
                </a:solidFill>
                <a:latin typeface="Calibri" pitchFamily="34" charset="0"/>
              </a:rPr>
              <a:t>Государственная программа развития здравоохранения </a:t>
            </a:r>
          </a:p>
          <a:p>
            <a:pPr algn="ctr"/>
            <a:r>
              <a:rPr lang="ru-RU" sz="2000" b="1">
                <a:solidFill>
                  <a:srgbClr val="005392"/>
                </a:solidFill>
                <a:latin typeface="Calibri" pitchFamily="34" charset="0"/>
              </a:rPr>
              <a:t>Республики Казахстан «</a:t>
            </a:r>
            <a:r>
              <a:rPr lang="kk-KZ" sz="2000" b="1">
                <a:solidFill>
                  <a:srgbClr val="005392"/>
                </a:solidFill>
                <a:latin typeface="Calibri" pitchFamily="34" charset="0"/>
              </a:rPr>
              <a:t>Саламатты Қазақстан</a:t>
            </a:r>
            <a:r>
              <a:rPr lang="ru-RU" sz="2000" b="1">
                <a:solidFill>
                  <a:srgbClr val="005392"/>
                </a:solidFill>
                <a:latin typeface="Calibri" pitchFamily="34" charset="0"/>
              </a:rPr>
              <a:t>»</a:t>
            </a:r>
          </a:p>
          <a:p>
            <a:pPr algn="ctr"/>
            <a:r>
              <a:rPr lang="ru-RU" sz="2000" b="1">
                <a:solidFill>
                  <a:srgbClr val="005392"/>
                </a:solidFill>
                <a:latin typeface="Calibri" pitchFamily="34" charset="0"/>
              </a:rPr>
              <a:t> на 2011-2015 годы </a:t>
            </a:r>
          </a:p>
        </p:txBody>
      </p:sp>
      <p:sp>
        <p:nvSpPr>
          <p:cNvPr id="50220" name="Text Box 38"/>
          <p:cNvSpPr txBox="1">
            <a:spLocks noChangeArrowheads="1"/>
          </p:cNvSpPr>
          <p:nvPr/>
        </p:nvSpPr>
        <p:spPr bwMode="auto">
          <a:xfrm>
            <a:off x="686501" y="1143005"/>
            <a:ext cx="79998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>
                <a:solidFill>
                  <a:srgbClr val="262673"/>
                </a:solidFill>
                <a:latin typeface="Calibri" pitchFamily="34" charset="0"/>
              </a:rPr>
              <a:t>Цель: Улучшение здоровья граждан Казахстана для обеспечения устойчивого социально-демографического развития страны.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Расходы государственного бюджета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на  здравоохранение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28599" y="1820919"/>
          <a:ext cx="8286808" cy="4322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1D65-3EF9-4A52-AA8F-CF812188BBD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01122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Динамика показателей рождаемости, смертности и  естественного прироста населения </a:t>
            </a:r>
            <a:b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  <a:t>1998 – 2013 гг. </a:t>
            </a:r>
            <a:br>
              <a:rPr lang="ru-RU" sz="2400" b="1" dirty="0" smtClean="0">
                <a:solidFill>
                  <a:srgbClr val="C00000"/>
                </a:solidFill>
                <a:cs typeface="Arial" pitchFamily="34" charset="0"/>
              </a:rPr>
            </a:b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1D65-3EF9-4A52-AA8F-CF812188BBD2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85787" y="1871662"/>
          <a:ext cx="7500990" cy="412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1448713"/>
              </p:ext>
            </p:extLst>
          </p:nvPr>
        </p:nvGraphicFramePr>
        <p:xfrm>
          <a:off x="-78685" y="393424"/>
          <a:ext cx="9301370" cy="607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 rot="5400000">
            <a:off x="642910" y="3571876"/>
            <a:ext cx="500066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-32" y="3571876"/>
            <a:ext cx="500066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"/>
          <p:cNvSpPr txBox="1"/>
          <p:nvPr/>
        </p:nvSpPr>
        <p:spPr>
          <a:xfrm>
            <a:off x="2857488" y="1214422"/>
            <a:ext cx="533322" cy="247636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C00000"/>
                </a:solidFill>
              </a:rPr>
              <a:t>2015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543241" y="1214422"/>
            <a:ext cx="533416" cy="219074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C00000"/>
                </a:solidFill>
              </a:rPr>
              <a:t>2020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857754" y="1214428"/>
            <a:ext cx="533416" cy="190513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2030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1D65-3EF9-4A52-AA8F-CF812188BBD2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71472" y="6500838"/>
            <a:ext cx="8072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*Данные официальной статистики РК и Европейской базы данных «Здоровье для всех»</a:t>
            </a:r>
            <a:endParaRPr lang="ru-RU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870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072066" y="5786454"/>
            <a:ext cx="142876" cy="1428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1D65-3EF9-4A52-AA8F-CF812188BBD2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472" y="6500838"/>
            <a:ext cx="8072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*Данные официальной статистики РК и Европейской базы данных «Здоровье для всех»</a:t>
            </a:r>
            <a:endParaRPr lang="ru-RU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/>
        </p:nvGraphicFramePr>
        <p:xfrm>
          <a:off x="-76200" y="214291"/>
          <a:ext cx="9296400" cy="6229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1D65-3EF9-4A52-AA8F-CF812188BBD2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472" y="6500838"/>
            <a:ext cx="8072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*Данные официальной статистики РК и Европейской базы данных «Здоровье для всех»</a:t>
            </a:r>
            <a:endParaRPr lang="ru-RU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/>
        </p:nvGraphicFramePr>
        <p:xfrm>
          <a:off x="0" y="285728"/>
          <a:ext cx="9296400" cy="605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1D65-3EF9-4A52-AA8F-CF812188BBD2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71472" y="6500838"/>
            <a:ext cx="8072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*Данные официальной статистики РК и Европейской базы данных «Здоровье для всех»</a:t>
            </a:r>
            <a:endParaRPr lang="ru-RU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/>
        </p:nvGraphicFramePr>
        <p:xfrm>
          <a:off x="-80959" y="390525"/>
          <a:ext cx="9305925" cy="607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TCHBOOKPALETTE" val="3.5"/>
  <p:tag name="LEGALDAYONE" val="Tru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3982</TotalTime>
  <Words>1812</Words>
  <Application>Microsoft Office PowerPoint</Application>
  <PresentationFormat>Экран (4:3)</PresentationFormat>
  <Paragraphs>434</Paragraphs>
  <Slides>23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Worksheet</vt:lpstr>
      <vt:lpstr> Қазақстан Республикасының денсаулық сақтау саласын дамытудың 2011-2015 жылдарға арналған «Саламатты Қазақстан» мемлекеттік бағдарламасын іске асырудың барысы туралы </vt:lpstr>
      <vt:lpstr>Из Послания Главы государства Н.А. Назарбаева народу Казахстана  от 17 января 2014 «Казахстанский путь – 2050: Единая цель, единые интересы, единое будущее»</vt:lpstr>
      <vt:lpstr>Слайд 3</vt:lpstr>
      <vt:lpstr>Расходы государственного бюджета  на  здравоохранение </vt:lpstr>
      <vt:lpstr>Динамика показателей рождаемости, смертности и  естественного прироста населения  1998 – 2013 гг.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Повышение лекарственной грамотности населения </vt:lpstr>
      <vt:lpstr>По данным официальной статистики на 1.01.2013 года в организациях здравоохранения РК, оказывающих  лечебно – профилактическую помощь (официальная статистика за 2013 год  будет сформирована к 1 марта т.г. ):</vt:lpstr>
      <vt:lpstr>Приоритеты и задачи на 2014 год  в рамках реализации поручений Главы государства и Государственной программы развития здравоохранения РК «Саламатты Қазақстан»: </vt:lpstr>
      <vt:lpstr>Приоритеты и задачи на 2014 год  в рамках реализации поручений Главы государства и Государственной программы развития здравоохранения РК «Саламатты Қазақстан»:        Продолжение  </vt:lpstr>
      <vt:lpstr>Благодарю за внимание!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52</cp:revision>
  <dcterms:created xsi:type="dcterms:W3CDTF">2014-01-24T17:21:10Z</dcterms:created>
  <dcterms:modified xsi:type="dcterms:W3CDTF">2014-02-15T04:21:10Z</dcterms:modified>
</cp:coreProperties>
</file>