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1"/>
  </p:notesMasterIdLst>
  <p:sldIdLst>
    <p:sldId id="264" r:id="rId2"/>
    <p:sldId id="301" r:id="rId3"/>
    <p:sldId id="299" r:id="rId4"/>
    <p:sldId id="302" r:id="rId5"/>
    <p:sldId id="304" r:id="rId6"/>
    <p:sldId id="317" r:id="rId7"/>
    <p:sldId id="318" r:id="rId8"/>
    <p:sldId id="292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5" r:id="rId18"/>
    <p:sldId id="316" r:id="rId19"/>
    <p:sldId id="274" r:id="rId20"/>
  </p:sldIdLst>
  <p:sldSz cx="9144000" cy="6858000" type="screen4x3"/>
  <p:notesSz cx="6815138" cy="99425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C00000"/>
    <a:srgbClr val="422C16"/>
    <a:srgbClr val="0C788E"/>
    <a:srgbClr val="025198"/>
    <a:srgbClr val="000099"/>
    <a:srgbClr val="1C1C1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68" d="100"/>
          <a:sy n="68" d="100"/>
        </p:scale>
        <p:origin x="-99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DF634D0-8DE0-4149-B146-93AD121AF14A}" type="datetimeFigureOut">
              <a:rPr lang="ru-RU"/>
              <a:pPr/>
              <a:t>03.03.2014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51302E-F72B-4FE4-8042-BBA617D64D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B8BE4-779F-4689-B671-1E92C480825D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71F1-F5FC-4D42-A233-75B07280D3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36EDE-BA98-4566-BA80-A6FE354DD9D6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F0EB-E66F-4660-9BEF-7135E5FDD6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F7073-2998-433A-B911-AF72929E4F28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D023-74F1-48D3-8CDB-EDCDD7BE77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022A62-5872-435C-A3E6-16BE42461E0C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A0AF-1303-497C-BF99-BCAA6E43B8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76BF3-1C13-4091-A4CB-0516CBACC6A7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947A-409D-4830-BE51-69BEC5527E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CDBD19-B96B-4CD5-869C-5F89D513F613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FA70-95D1-47D8-BE22-78C7780CC41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CE294-5F67-4339-9CFE-E2D289089924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C8F4-D97E-4A84-98AD-5372D1FAAA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3269E-277C-4976-AA58-F6C1EFAC50A6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79E4-09F0-485D-9D4F-5DE3BF6183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6D6EA-0155-4685-A332-723E6C2E3B6D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01DE5-854C-4C5A-8D1D-F66B554E33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84968-F149-43DB-AD8D-8EDDE35B01BE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C817-FB5A-4CA6-AA55-8CC47C755F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E0466-80BC-4AA9-BE05-F5FCFCBE1FCF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C360-1355-4704-863B-C694AB32B8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80FD0C-0B36-460F-A280-2CD45ED3C309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9169-A37C-4B61-8F22-F836538993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F40DF252-9826-41C6-93EF-E6D4821983A1}" type="datetime1">
              <a:rPr lang="ru-RU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FD29A0-6837-4D68-A209-76554EF7BE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53D8-7BE4-4EC8-BEB5-AF7CD74AEB32}" type="slidenum">
              <a:rPr lang="es-ES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24075" y="6237288"/>
            <a:ext cx="51133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kern="0" dirty="0">
                <a:latin typeface="Century Gothic" pitchFamily="34" charset="0"/>
                <a:ea typeface="+mj-ea"/>
                <a:cs typeface="+mj-cs"/>
              </a:rPr>
              <a:t>ҚР Спорт </a:t>
            </a:r>
            <a:r>
              <a:rPr lang="ru-RU" sz="1200" kern="0" dirty="0" err="1">
                <a:latin typeface="Century Gothic" pitchFamily="34" charset="0"/>
                <a:ea typeface="+mj-ea"/>
                <a:cs typeface="+mj-cs"/>
              </a:rPr>
              <a:t>және дене</a:t>
            </a:r>
            <a:r>
              <a:rPr lang="ru-RU" sz="1200" kern="0" dirty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200" kern="0" dirty="0" err="1" smtClean="0">
                <a:latin typeface="Century Gothic" pitchFamily="34" charset="0"/>
                <a:ea typeface="+mj-ea"/>
                <a:cs typeface="+mj-cs"/>
              </a:rPr>
              <a:t>шынықтыру </a:t>
            </a:r>
            <a:r>
              <a:rPr lang="ru-RU" sz="1200" kern="0" dirty="0" err="1">
                <a:latin typeface="Century Gothic" pitchFamily="34" charset="0"/>
                <a:ea typeface="+mj-ea"/>
                <a:cs typeface="+mj-cs"/>
              </a:rPr>
              <a:t>істері</a:t>
            </a:r>
            <a:r>
              <a:rPr lang="ru-RU" sz="1200" kern="0" dirty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ru-RU" sz="1200" kern="0" dirty="0" err="1" smtClean="0">
                <a:latin typeface="Century Gothic" pitchFamily="34" charset="0"/>
                <a:ea typeface="+mj-ea"/>
                <a:cs typeface="+mj-cs"/>
              </a:rPr>
              <a:t>агенттігі</a:t>
            </a:r>
            <a:endParaRPr lang="ru-RU" sz="1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 r="22581" b="-12999"/>
          <a:stretch>
            <a:fillRect/>
          </a:stretch>
        </p:blipFill>
        <p:spPr bwMode="auto">
          <a:xfrm>
            <a:off x="0" y="60198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2581" b="-12999"/>
          <a:stretch>
            <a:fillRect/>
          </a:stretch>
        </p:blipFill>
        <p:spPr bwMode="auto">
          <a:xfrm>
            <a:off x="0" y="1371600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одзаголовок 2"/>
          <p:cNvSpPr txBox="1">
            <a:spLocks/>
          </p:cNvSpPr>
          <p:nvPr/>
        </p:nvSpPr>
        <p:spPr bwMode="auto">
          <a:xfrm>
            <a:off x="827088" y="2349500"/>
            <a:ext cx="7632700" cy="25193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600" b="1" dirty="0" smtClean="0">
                <a:latin typeface="Century Gothic" pitchFamily="34" charset="0"/>
              </a:rPr>
              <a:t>«</a:t>
            </a:r>
            <a:r>
              <a:rPr lang="kk-KZ" sz="2600" b="1" dirty="0">
                <a:latin typeface="Century Gothic" pitchFamily="34" charset="0"/>
              </a:rPr>
              <a:t>Қазақстан Республикасының кейбір заңнамалық актілеріне ойын бизнесі мәселелері бойынша өзгерістер мен толықтырулар енгізу туралы</a:t>
            </a:r>
            <a:r>
              <a:rPr lang="ru-RU" sz="2600" b="1" dirty="0" smtClean="0">
                <a:latin typeface="Century Gothic" pitchFamily="34" charset="0"/>
              </a:rPr>
              <a:t>» </a:t>
            </a:r>
            <a:r>
              <a:rPr lang="kk-KZ" sz="2600" b="1" dirty="0" smtClean="0">
                <a:latin typeface="Century Gothic" pitchFamily="34" charset="0"/>
              </a:rPr>
              <a:t>ҚР </a:t>
            </a:r>
            <a:r>
              <a:rPr lang="kk-KZ" sz="2600" b="1" dirty="0" smtClean="0">
                <a:latin typeface="Century Gothic" pitchFamily="34" charset="0"/>
              </a:rPr>
              <a:t>Заңының </a:t>
            </a:r>
            <a:r>
              <a:rPr lang="kk-KZ" sz="2600" b="1" dirty="0" smtClean="0">
                <a:latin typeface="Century Gothic" pitchFamily="34" charset="0"/>
              </a:rPr>
              <a:t>жобасы</a:t>
            </a:r>
            <a:endParaRPr lang="ru-RU" sz="2600" b="1" dirty="0">
              <a:latin typeface="Century Gothic" pitchFamily="34" charset="0"/>
            </a:endParaRPr>
          </a:p>
        </p:txBody>
      </p:sp>
      <p:sp>
        <p:nvSpPr>
          <p:cNvPr id="4102" name="Подзаголовок 2"/>
          <p:cNvSpPr txBox="1">
            <a:spLocks/>
          </p:cNvSpPr>
          <p:nvPr/>
        </p:nvSpPr>
        <p:spPr bwMode="auto">
          <a:xfrm>
            <a:off x="827584" y="5301208"/>
            <a:ext cx="7632700" cy="431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 err="1" smtClean="0"/>
              <a:t>Үкіметтің </a:t>
            </a:r>
            <a:r>
              <a:rPr lang="ru-RU" sz="1600" dirty="0" err="1"/>
              <a:t>заң жобалау</a:t>
            </a:r>
            <a:r>
              <a:rPr lang="ru-RU" sz="1600" dirty="0"/>
              <a:t> </a:t>
            </a:r>
            <a:r>
              <a:rPr lang="ru-RU" sz="1600" dirty="0" err="1"/>
              <a:t>жұмыстарының </a:t>
            </a:r>
            <a:r>
              <a:rPr lang="ru-RU" sz="1600" dirty="0"/>
              <a:t>2013 </a:t>
            </a:r>
            <a:r>
              <a:rPr lang="ru-RU" sz="1600" dirty="0" err="1"/>
              <a:t>жылға арналған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err="1" smtClean="0"/>
              <a:t>жоспарының </a:t>
            </a:r>
            <a:r>
              <a:rPr lang="ru-RU" sz="1600" dirty="0" smtClean="0"/>
              <a:t>46-1-тармағы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C6664-81FC-4B77-AE6E-FC2CD938434D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513" cy="4708525"/>
          </a:xfrm>
        </p:spPr>
        <p:txBody>
          <a:bodyPr/>
          <a:lstStyle/>
          <a:p>
            <a:endParaRPr lang="ru-RU" sz="2400" b="1" u="sng" dirty="0" smtClean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Салық кодексінде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200" dirty="0" smtClean="0">
                <a:latin typeface="Book Antiqua" pitchFamily="18" charset="0"/>
              </a:rPr>
              <a:t>ай </a:t>
            </a:r>
            <a:r>
              <a:rPr lang="ru-RU" sz="2200" dirty="0" err="1" smtClean="0">
                <a:latin typeface="Book Antiqua" pitchFamily="18" charset="0"/>
              </a:rPr>
              <a:t>сайынғы салық алымын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арттыру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ұсынылады </a:t>
            </a:r>
            <a:r>
              <a:rPr lang="ru-RU" sz="2200" dirty="0" smtClean="0">
                <a:latin typeface="Book Antiqua" pitchFamily="18" charset="0"/>
              </a:rPr>
              <a:t>:</a:t>
            </a:r>
            <a:r>
              <a:rPr lang="ru-RU" sz="22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endParaRPr lang="ru-RU" sz="2200" dirty="0" smtClean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823" name="Group 55"/>
          <p:cNvGraphicFramePr>
            <a:graphicFrameLocks noGrp="1"/>
          </p:cNvGraphicFramePr>
          <p:nvPr>
            <p:ph sz="half" idx="2"/>
          </p:nvPr>
        </p:nvGraphicFramePr>
        <p:xfrm>
          <a:off x="971550" y="2781300"/>
          <a:ext cx="7704138" cy="3627120"/>
        </p:xfrm>
        <a:graphic>
          <a:graphicData uri="http://schemas.openxmlformats.org/drawingml/2006/table">
            <a:tbl>
              <a:tblPr/>
              <a:tblGrid>
                <a:gridCol w="2727325"/>
                <a:gridCol w="2325688"/>
                <a:gridCol w="2651125"/>
              </a:tblGrid>
              <a:tr h="647700">
                <a:tc>
                  <a:txBody>
                    <a:bodyPr/>
                    <a:lstStyle/>
                    <a:p>
                      <a:pPr marL="354013" marR="0" lvl="0" indent="-3540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C788E"/>
                          </a:solidFill>
                          <a:effectLst/>
                          <a:latin typeface="Book Antiqua" pitchFamily="18" charset="0"/>
                        </a:rPr>
                        <a:t>Қолданыстағы мөлшерлеме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788E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C788E"/>
                          </a:solidFill>
                          <a:effectLst/>
                          <a:latin typeface="Book Antiqua" pitchFamily="18" charset="0"/>
                        </a:rPr>
                        <a:t>Ұсынылатын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C788E"/>
                          </a:solidFill>
                          <a:effectLst/>
                          <a:latin typeface="Book Antiqua" pitchFamily="18" charset="0"/>
                        </a:rPr>
                        <a:t>мөлшерлеме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788E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547688" marR="0" lvl="0" indent="-4111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букмекер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кеңсесі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және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тотализатор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кассасы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айына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75 АЕК </a:t>
                      </a:r>
                    </a:p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138 900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теңге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айына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150 АЕК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277 800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теңге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букмекер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кеңсесі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және тотализатордың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электрондық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кассасы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айына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 75 АЕК </a:t>
                      </a: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138 900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теңге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айына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2000 АЕК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3 704 000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itchFamily="18" charset="0"/>
                        </a:rPr>
                        <a:t>теңге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7438-3E65-4976-BA9E-F955B6784CBD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b="1" u="sng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«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Ойын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бизнесі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туралы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»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Заңда</a:t>
            </a:r>
            <a:r>
              <a:rPr lang="ru-RU" sz="2400" dirty="0" err="1" smtClean="0">
                <a:latin typeface="Book Antiqua" pitchFamily="18" charset="0"/>
              </a:rPr>
              <a:t> </a:t>
            </a:r>
            <a:r>
              <a:rPr lang="ru-RU" sz="2400" i="1" u="sng" dirty="0" smtClean="0">
                <a:solidFill>
                  <a:srgbClr val="0C788E"/>
                </a:solidFill>
                <a:latin typeface="Book Antiqua" pitchFamily="18" charset="0"/>
              </a:rPr>
              <a:t>казино мен </a:t>
            </a:r>
            <a:r>
              <a:rPr lang="ru-RU" sz="2400" i="1" u="sng" dirty="0" err="1" smtClean="0">
                <a:solidFill>
                  <a:srgbClr val="0C788E"/>
                </a:solidFill>
                <a:latin typeface="Book Antiqua" pitchFamily="18" charset="0"/>
              </a:rPr>
              <a:t>ойын</a:t>
            </a:r>
            <a:r>
              <a:rPr lang="ru-RU" sz="2400" i="1" u="sng" dirty="0" smtClean="0">
                <a:solidFill>
                  <a:srgbClr val="0C788E"/>
                </a:solidFill>
                <a:latin typeface="Book Antiqua" pitchFamily="18" charset="0"/>
              </a:rPr>
              <a:t> </a:t>
            </a:r>
            <a:r>
              <a:rPr lang="ru-RU" sz="2400" i="1" u="sng" dirty="0" err="1" smtClean="0">
                <a:solidFill>
                  <a:srgbClr val="0C788E"/>
                </a:solidFill>
                <a:latin typeface="Book Antiqua" pitchFamily="18" charset="0"/>
              </a:rPr>
              <a:t>автоматтары</a:t>
            </a:r>
            <a:r>
              <a:rPr lang="ru-RU" sz="2400" i="1" u="sng" dirty="0" smtClean="0">
                <a:solidFill>
                  <a:srgbClr val="0C788E"/>
                </a:solidFill>
                <a:latin typeface="Book Antiqua" pitchFamily="18" charset="0"/>
              </a:rPr>
              <a:t> </a:t>
            </a:r>
            <a:r>
              <a:rPr lang="ru-RU" sz="2400" i="1" u="sng" dirty="0" err="1" smtClean="0">
                <a:solidFill>
                  <a:srgbClr val="0C788E"/>
                </a:solidFill>
                <a:latin typeface="Book Antiqua" pitchFamily="18" charset="0"/>
              </a:rPr>
              <a:t>залдарының</a:t>
            </a:r>
            <a:r>
              <a:rPr lang="ru-RU" sz="2400" dirty="0" err="1" smtClean="0">
                <a:latin typeface="Book Antiqua" pitchFamily="18" charset="0"/>
              </a:rPr>
              <a:t> қызметі бөлігінде</a:t>
            </a:r>
            <a:r>
              <a:rPr lang="ru-RU" sz="2400" i="1" dirty="0" smtClean="0">
                <a:latin typeface="Book Antiqua" pitchFamily="18" charset="0"/>
              </a:rPr>
              <a:t>:</a:t>
            </a:r>
            <a:endParaRPr lang="ru-RU" sz="24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dirty="0" smtClean="0">
                <a:latin typeface="Book Antiqua" pitchFamily="18" charset="0"/>
              </a:rPr>
              <a:t>	</a:t>
            </a:r>
            <a:r>
              <a:rPr lang="ru-RU" sz="2000" b="1" dirty="0" smtClean="0">
                <a:latin typeface="Book Antiqua" pitchFamily="18" charset="0"/>
              </a:rPr>
              <a:t>1.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ұғымдар </a:t>
            </a:r>
            <a:r>
              <a:rPr lang="ru-RU" sz="2000" dirty="0" smtClean="0">
                <a:latin typeface="Book Antiqua" pitchFamily="18" charset="0"/>
              </a:rPr>
              <a:t>аппараты </a:t>
            </a:r>
            <a:r>
              <a:rPr lang="ru-RU" sz="2000" dirty="0" err="1" smtClean="0">
                <a:latin typeface="Book Antiqua" pitchFamily="18" charset="0"/>
              </a:rPr>
              <a:t>нақтыланады</a:t>
            </a:r>
            <a:r>
              <a:rPr lang="ru-RU" sz="2000" dirty="0" smtClean="0">
                <a:latin typeface="Book Antiqua" pitchFamily="18" charset="0"/>
              </a:rPr>
              <a:t>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dirty="0" smtClean="0">
                <a:latin typeface="Book Antiqua" pitchFamily="18" charset="0"/>
              </a:rPr>
              <a:t>	а) </a:t>
            </a:r>
            <a:r>
              <a:rPr lang="ru-RU" sz="2000" b="1" dirty="0" smtClean="0">
                <a:latin typeface="Book Antiqua" pitchFamily="18" charset="0"/>
              </a:rPr>
              <a:t>«интернет-казино»</a:t>
            </a:r>
            <a:r>
              <a:rPr lang="ru-RU" sz="2000" dirty="0" smtClean="0">
                <a:latin typeface="Book Antiqua" pitchFamily="18" charset="0"/>
              </a:rPr>
              <a:t> мен </a:t>
            </a:r>
            <a:r>
              <a:rPr lang="ru-RU" sz="2000" b="1" dirty="0" smtClean="0">
                <a:latin typeface="Book Antiqua" pitchFamily="18" charset="0"/>
              </a:rPr>
              <a:t>«</a:t>
            </a:r>
            <a:r>
              <a:rPr lang="ru-RU" sz="2000" b="1" dirty="0" err="1" smtClean="0">
                <a:latin typeface="Book Antiqua" pitchFamily="18" charset="0"/>
              </a:rPr>
              <a:t>электрондық </a:t>
            </a:r>
            <a:r>
              <a:rPr lang="ru-RU" sz="2000" b="1" dirty="0" smtClean="0">
                <a:latin typeface="Book Antiqua" pitchFamily="18" charset="0"/>
              </a:rPr>
              <a:t>казино» </a:t>
            </a:r>
            <a:r>
              <a:rPr lang="ru-RU" sz="2000" dirty="0" err="1" smtClean="0">
                <a:latin typeface="Book Antiqua" pitchFamily="18" charset="0"/>
              </a:rPr>
              <a:t>ұғымдары ажыратылады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latin typeface="Book Antiqua" pitchFamily="18" charset="0"/>
              </a:rPr>
              <a:t>	б) </a:t>
            </a:r>
            <a:r>
              <a:rPr lang="ru-RU" sz="2000" b="1" dirty="0" smtClean="0">
                <a:latin typeface="Book Antiqua" pitchFamily="18" charset="0"/>
              </a:rPr>
              <a:t>«</a:t>
            </a:r>
            <a:r>
              <a:rPr lang="ru-RU" sz="2000" b="1" dirty="0" err="1" smtClean="0">
                <a:latin typeface="Book Antiqua" pitchFamily="18" charset="0"/>
              </a:rPr>
              <a:t>ойын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 err="1" smtClean="0">
                <a:latin typeface="Book Antiqua" pitchFamily="18" charset="0"/>
              </a:rPr>
              <a:t>жабдығы</a:t>
            </a:r>
            <a:r>
              <a:rPr lang="ru-RU" sz="2000" b="1" dirty="0" smtClean="0">
                <a:latin typeface="Book Antiqua" pitchFamily="18" charset="0"/>
              </a:rPr>
              <a:t>»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және </a:t>
            </a:r>
            <a:r>
              <a:rPr lang="ru-RU" sz="2000" b="1" dirty="0" smtClean="0">
                <a:latin typeface="Book Antiqua" pitchFamily="18" charset="0"/>
              </a:rPr>
              <a:t>«</a:t>
            </a:r>
            <a:r>
              <a:rPr lang="ru-RU" sz="2000" b="1" dirty="0" err="1" smtClean="0">
                <a:latin typeface="Book Antiqua" pitchFamily="18" charset="0"/>
              </a:rPr>
              <a:t>бәс тігуді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 err="1" smtClean="0">
                <a:latin typeface="Book Antiqua" pitchFamily="18" charset="0"/>
              </a:rPr>
              <a:t>ұйымдастыруға және өткізуге арналған жабдық</a:t>
            </a:r>
            <a:r>
              <a:rPr lang="ru-RU" sz="2000" b="1" dirty="0" smtClean="0">
                <a:latin typeface="Book Antiqua" pitchFamily="18" charset="0"/>
              </a:rPr>
              <a:t>»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ұғымдары </a:t>
            </a:r>
            <a:r>
              <a:rPr lang="ru-RU" sz="2000" dirty="0" err="1" smtClean="0">
                <a:latin typeface="Book Antiqua" pitchFamily="18" charset="0"/>
              </a:rPr>
              <a:t>ажыратылады</a:t>
            </a:r>
            <a:r>
              <a:rPr lang="ru-RU" sz="2000" b="1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b="1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Book Antiqua" pitchFamily="18" charset="0"/>
              </a:rPr>
              <a:t>	2. </a:t>
            </a:r>
            <a:r>
              <a:rPr lang="ru-RU" sz="2000" dirty="0" err="1" smtClean="0">
                <a:latin typeface="Book Antiqua" pitchFamily="18" charset="0"/>
              </a:rPr>
              <a:t>әрбір ойын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мекемесіне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міндетті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резервтер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түрінде қамтамасыз ету</a:t>
            </a:r>
            <a:r>
              <a:rPr lang="ru-RU" sz="2000" dirty="0" smtClean="0">
                <a:latin typeface="Book Antiqua" pitchFamily="18" charset="0"/>
              </a:rPr>
              <a:t> казино мен </a:t>
            </a:r>
            <a:r>
              <a:rPr lang="ru-RU" sz="2000" dirty="0" err="1" smtClean="0">
                <a:latin typeface="Book Antiqua" pitchFamily="18" charset="0"/>
              </a:rPr>
              <a:t>ойын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автоматтары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залдары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үшін</a:t>
            </a:r>
            <a:r>
              <a:rPr lang="ru-RU" sz="2000" b="1" dirty="0" err="1" smtClean="0">
                <a:latin typeface="Book Antiqua" pitchFamily="18" charset="0"/>
              </a:rPr>
              <a:t> </a:t>
            </a:r>
            <a:r>
              <a:rPr lang="ru-RU" sz="2000" b="1" dirty="0" smtClean="0">
                <a:latin typeface="Book Antiqua" pitchFamily="18" charset="0"/>
              </a:rPr>
              <a:t>25 000-нан </a:t>
            </a:r>
            <a:r>
              <a:rPr lang="ru-RU" sz="1800" i="1" dirty="0" smtClean="0">
                <a:latin typeface="Book Antiqua" pitchFamily="18" charset="0"/>
              </a:rPr>
              <a:t>(46,3 млн. </a:t>
            </a:r>
            <a:r>
              <a:rPr lang="ru-RU" sz="1800" i="1" dirty="0" err="1" smtClean="0">
                <a:latin typeface="Book Antiqua" pitchFamily="18" charset="0"/>
              </a:rPr>
              <a:t>теңге</a:t>
            </a:r>
            <a:r>
              <a:rPr lang="ru-RU" sz="1800" i="1" dirty="0" smtClean="0">
                <a:latin typeface="Book Antiqua" pitchFamily="18" charset="0"/>
              </a:rPr>
              <a:t>) </a:t>
            </a:r>
            <a:r>
              <a:rPr lang="ru-RU" sz="2000" b="1" dirty="0" smtClean="0">
                <a:latin typeface="Book Antiqua" pitchFamily="18" charset="0"/>
              </a:rPr>
              <a:t>60 000 </a:t>
            </a:r>
            <a:r>
              <a:rPr lang="ru-RU" sz="2000" b="1" dirty="0" err="1" smtClean="0">
                <a:latin typeface="Book Antiqua" pitchFamily="18" charset="0"/>
              </a:rPr>
              <a:t>АЕК-ке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2000" b="1" dirty="0" err="1" smtClean="0">
                <a:latin typeface="Book Antiqua" pitchFamily="18" charset="0"/>
              </a:rPr>
              <a:t>дейін</a:t>
            </a:r>
            <a:r>
              <a:rPr lang="ru-RU" sz="2000" b="1" dirty="0" smtClean="0">
                <a:latin typeface="Book Antiqua" pitchFamily="18" charset="0"/>
              </a:rPr>
              <a:t> </a:t>
            </a:r>
            <a:r>
              <a:rPr lang="ru-RU" sz="1800" i="1" dirty="0" smtClean="0">
                <a:latin typeface="Book Antiqua" pitchFamily="18" charset="0"/>
              </a:rPr>
              <a:t>(111 млн. </a:t>
            </a:r>
            <a:r>
              <a:rPr lang="ru-RU" sz="1800" i="1" dirty="0" err="1" smtClean="0">
                <a:latin typeface="Book Antiqua" pitchFamily="18" charset="0"/>
              </a:rPr>
              <a:t>теңге</a:t>
            </a:r>
            <a:r>
              <a:rPr lang="ru-RU" sz="1800" i="1" dirty="0" smtClean="0">
                <a:latin typeface="Book Antiqua" pitchFamily="18" charset="0"/>
              </a:rPr>
              <a:t>) </a:t>
            </a:r>
            <a:r>
              <a:rPr lang="ru-RU" sz="2000" dirty="0" err="1" smtClean="0">
                <a:latin typeface="Book Antiqua" pitchFamily="18" charset="0"/>
              </a:rPr>
              <a:t>ұлғайтылады.</a:t>
            </a: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B551F-D1DB-4222-AE74-4421D45AF423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  <a:r>
              <a:rPr lang="ru-RU" b="1" dirty="0" smtClean="0">
                <a:latin typeface="Book Antiqua" pitchFamily="18" charset="0"/>
              </a:rPr>
              <a:t>3.</a:t>
            </a:r>
            <a:r>
              <a:rPr lang="ru-RU" dirty="0" smtClean="0">
                <a:latin typeface="Book Antiqua" pitchFamily="18" charset="0"/>
              </a:rPr>
              <a:t> 	</a:t>
            </a:r>
            <a:r>
              <a:rPr lang="ru-RU" b="1" dirty="0" err="1" smtClean="0">
                <a:latin typeface="Book Antiqua" pitchFamily="18" charset="0"/>
              </a:rPr>
              <a:t>ойын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b="1" dirty="0" err="1" smtClean="0">
                <a:latin typeface="Book Antiqua" pitchFamily="18" charset="0"/>
              </a:rPr>
              <a:t>жабдықтарын сақтау тәртібі </a:t>
            </a:r>
            <a:r>
              <a:rPr lang="ru-RU" dirty="0" err="1" smtClean="0">
                <a:latin typeface="Book Antiqua" pitchFamily="18" charset="0"/>
              </a:rPr>
              <a:t>анықталады;</a:t>
            </a: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  <a:r>
              <a:rPr lang="ru-RU" b="1" dirty="0" smtClean="0">
                <a:latin typeface="Book Antiqua" pitchFamily="18" charset="0"/>
              </a:rPr>
              <a:t>4.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kk-KZ" dirty="0" smtClean="0"/>
              <a:t>бір казинодағы ойын столдарының ең төменгі санының</a:t>
            </a:r>
            <a:r>
              <a:rPr lang="kk-KZ" b="1" dirty="0" smtClean="0"/>
              <a:t> кемінде 30 </a:t>
            </a:r>
            <a:r>
              <a:rPr lang="kk-KZ" dirty="0" smtClean="0"/>
              <a:t>болуы туралы талап, </a:t>
            </a:r>
            <a:r>
              <a:rPr lang="kk-KZ" dirty="0" smtClean="0"/>
              <a:t>сондай-ақ  казино орналасатын ғимаратқа қойылатын талаптар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бекітіледі</a:t>
            </a:r>
            <a:r>
              <a:rPr lang="ru-RU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Book Antiqua" pitchFamily="18" charset="0"/>
              </a:rPr>
              <a:t>	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23A94-A9B2-4472-B6C4-F87252EB4A82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Book Antiqua" pitchFamily="18" charset="0"/>
              </a:rPr>
              <a:t>	</a:t>
            </a:r>
            <a:r>
              <a:rPr lang="ru-RU" i="1" u="sng" dirty="0" smtClean="0">
                <a:solidFill>
                  <a:srgbClr val="0C788E"/>
                </a:solidFill>
                <a:latin typeface="Book Antiqua" pitchFamily="18" charset="0"/>
              </a:rPr>
              <a:t>Букмекер </a:t>
            </a:r>
            <a:r>
              <a:rPr lang="ru-RU" i="1" u="sng" dirty="0" err="1" smtClean="0">
                <a:solidFill>
                  <a:srgbClr val="0C788E"/>
                </a:solidFill>
                <a:latin typeface="Book Antiqua" pitchFamily="18" charset="0"/>
              </a:rPr>
              <a:t>кеңсесі </a:t>
            </a:r>
            <a:r>
              <a:rPr lang="ru-RU" i="1" u="sng" dirty="0" err="1" smtClean="0">
                <a:solidFill>
                  <a:srgbClr val="0C788E"/>
                </a:solidFill>
                <a:latin typeface="Book Antiqua" pitchFamily="18" charset="0"/>
              </a:rPr>
              <a:t>және тотализаторлар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қызметі бөлігінде</a:t>
            </a:r>
            <a:r>
              <a:rPr lang="ru-RU" dirty="0" smtClean="0">
                <a:latin typeface="Book Antiqua" pitchFamily="18" charset="0"/>
              </a:rPr>
              <a:t>:</a:t>
            </a:r>
            <a:endParaRPr lang="ru-RU" i="1" u="sng" dirty="0" smtClean="0">
              <a:solidFill>
                <a:srgbClr val="0C788E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i="1" u="sng" dirty="0" smtClean="0">
              <a:solidFill>
                <a:srgbClr val="0C788E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Book Antiqua" pitchFamily="18" charset="0"/>
              </a:rPr>
              <a:t>	</a:t>
            </a:r>
            <a:r>
              <a:rPr lang="ru-RU" sz="2400" b="1" dirty="0" smtClean="0">
                <a:latin typeface="Book Antiqua" pitchFamily="18" charset="0"/>
              </a:rPr>
              <a:t>1.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ұғымдар </a:t>
            </a:r>
            <a:r>
              <a:rPr lang="ru-RU" sz="2400" dirty="0" smtClean="0">
                <a:latin typeface="Book Antiqua" pitchFamily="18" charset="0"/>
              </a:rPr>
              <a:t>аппараты </a:t>
            </a:r>
            <a:r>
              <a:rPr lang="ru-RU" sz="2400" dirty="0" err="1" smtClean="0">
                <a:latin typeface="Book Antiqua" pitchFamily="18" charset="0"/>
              </a:rPr>
              <a:t>нақтыланады</a:t>
            </a:r>
            <a:r>
              <a:rPr lang="ru-RU" sz="2400" dirty="0" smtClean="0">
                <a:latin typeface="Book Antiqua" pitchFamily="18" charset="0"/>
              </a:rPr>
              <a:t>; «</a:t>
            </a:r>
            <a:r>
              <a:rPr lang="ru-RU" sz="2400" b="1" dirty="0" smtClean="0">
                <a:latin typeface="Book Antiqua" pitchFamily="18" charset="0"/>
              </a:rPr>
              <a:t>тотализатор </a:t>
            </a:r>
            <a:r>
              <a:rPr lang="ru-RU" sz="2400" b="1" dirty="0" err="1" smtClean="0">
                <a:latin typeface="Book Antiqua" pitchFamily="18" charset="0"/>
              </a:rPr>
              <a:t>немесе</a:t>
            </a:r>
            <a:r>
              <a:rPr lang="ru-RU" sz="2400" b="1" dirty="0" smtClean="0">
                <a:latin typeface="Book Antiqua" pitchFamily="18" charset="0"/>
              </a:rPr>
              <a:t> букмекер </a:t>
            </a:r>
            <a:r>
              <a:rPr lang="ru-RU" sz="2400" b="1" dirty="0" err="1" smtClean="0">
                <a:latin typeface="Book Antiqua" pitchFamily="18" charset="0"/>
              </a:rPr>
              <a:t>кеңсесінің кассасы</a:t>
            </a:r>
            <a:r>
              <a:rPr lang="ru-RU" sz="2400" dirty="0" smtClean="0">
                <a:latin typeface="Book Antiqua" pitchFamily="18" charset="0"/>
              </a:rPr>
              <a:t>» </a:t>
            </a:r>
            <a:r>
              <a:rPr lang="ru-RU" sz="2400" dirty="0" err="1" smtClean="0">
                <a:latin typeface="Book Antiqua" pitchFamily="18" charset="0"/>
              </a:rPr>
              <a:t>ұғымы жаңа редакцияда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жазылған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Book Antiqua" pitchFamily="18" charset="0"/>
              </a:rPr>
              <a:t>	</a:t>
            </a:r>
            <a:r>
              <a:rPr lang="ru-RU" sz="2400" b="1" dirty="0" smtClean="0">
                <a:latin typeface="Book Antiqua" pitchFamily="18" charset="0"/>
              </a:rPr>
              <a:t>2.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ойын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орындарынан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(тотализатор </a:t>
            </a:r>
            <a:r>
              <a:rPr lang="ru-RU" sz="2400" dirty="0" err="1" smtClean="0">
                <a:latin typeface="Book Antiqua" pitchFamily="18" charset="0"/>
              </a:rPr>
              <a:t>және </a:t>
            </a:r>
            <a:r>
              <a:rPr lang="ru-RU" sz="2400" dirty="0" smtClean="0">
                <a:latin typeface="Book Antiqua" pitchFamily="18" charset="0"/>
              </a:rPr>
              <a:t>букмекер </a:t>
            </a:r>
            <a:r>
              <a:rPr lang="ru-RU" sz="2400" dirty="0" err="1" smtClean="0">
                <a:latin typeface="Book Antiqua" pitchFamily="18" charset="0"/>
              </a:rPr>
              <a:t>кассаларынан</a:t>
            </a:r>
            <a:r>
              <a:rPr lang="ru-RU" sz="2400" dirty="0" smtClean="0">
                <a:latin typeface="Book Antiqua" pitchFamily="18" charset="0"/>
              </a:rPr>
              <a:t>) </a:t>
            </a:r>
            <a:r>
              <a:rPr lang="ru-RU" sz="2400" dirty="0" err="1" smtClean="0">
                <a:latin typeface="Book Antiqua" pitchFamily="18" charset="0"/>
              </a:rPr>
              <a:t>тыс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жерде</a:t>
            </a:r>
            <a:r>
              <a:rPr lang="ru-RU" sz="2400" dirty="0" smtClean="0">
                <a:latin typeface="Book Antiqua" pitchFamily="18" charset="0"/>
              </a:rPr>
              <a:t>, </a:t>
            </a:r>
            <a:r>
              <a:rPr lang="ru-RU" sz="2400" dirty="0" err="1" smtClean="0">
                <a:latin typeface="Book Antiqua" pitchFamily="18" charset="0"/>
              </a:rPr>
              <a:t>сондай-ақ ойын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бизнесін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ұйымдастырушылар болып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табылмайтын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агенттер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сынды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адамдардың бәс тігуге</a:t>
            </a:r>
            <a:r>
              <a:rPr lang="ru-RU" sz="2400" dirty="0" smtClean="0">
                <a:latin typeface="Book Antiqua" pitchFamily="18" charset="0"/>
              </a:rPr>
              <a:t>, </a:t>
            </a:r>
            <a:r>
              <a:rPr lang="ru-RU" sz="2400" dirty="0" err="1" smtClean="0">
                <a:latin typeface="Book Antiqua" pitchFamily="18" charset="0"/>
              </a:rPr>
              <a:t>ставкаларды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қабылдауына </a:t>
            </a:r>
            <a:r>
              <a:rPr lang="ru-RU" sz="2400" dirty="0" smtClean="0">
                <a:latin typeface="Book Antiqua" pitchFamily="18" charset="0"/>
              </a:rPr>
              <a:t>(</a:t>
            </a:r>
            <a:r>
              <a:rPr lang="ru-RU" sz="2400" dirty="0" err="1" smtClean="0">
                <a:latin typeface="Book Antiqua" pitchFamily="18" charset="0"/>
              </a:rPr>
              <a:t>есепке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алуына</a:t>
            </a:r>
            <a:r>
              <a:rPr lang="ru-RU" sz="2400" dirty="0" smtClean="0">
                <a:latin typeface="Book Antiqua" pitchFamily="18" charset="0"/>
              </a:rPr>
              <a:t>), </a:t>
            </a:r>
            <a:r>
              <a:rPr lang="ru-RU" sz="2400" dirty="0" err="1" smtClean="0">
                <a:latin typeface="Book Antiqua" pitchFamily="18" charset="0"/>
              </a:rPr>
              <a:t>ұтыс төлеуіне тыйым</a:t>
            </a:r>
            <a:r>
              <a:rPr lang="ru-RU" sz="2400" dirty="0" smtClean="0">
                <a:latin typeface="Book Antiqua" pitchFamily="18" charset="0"/>
              </a:rPr>
              <a:t> салу </a:t>
            </a:r>
            <a:r>
              <a:rPr lang="ru-RU" sz="2400" dirty="0" err="1" smtClean="0">
                <a:latin typeface="Book Antiqua" pitchFamily="18" charset="0"/>
              </a:rPr>
              <a:t>бекітіледі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B564-5398-41FE-B376-F576400CD85D}" type="slidenum">
              <a:rPr lang="es-ES"/>
              <a:pPr>
                <a:defRPr/>
              </a:pPr>
              <a:t>14</a:t>
            </a:fld>
            <a:endParaRPr lang="es-ES"/>
          </a:p>
        </p:txBody>
      </p:sp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latin typeface="Book Antiqua" pitchFamily="18" charset="0"/>
              </a:rPr>
              <a:t>	3.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мыналар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бойынша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талаптар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бекітіледі</a:t>
            </a:r>
            <a:r>
              <a:rPr lang="ru-RU" sz="2200" dirty="0" smtClean="0">
                <a:latin typeface="Book Antiqua" pitchFamily="18" charset="0"/>
              </a:rPr>
              <a:t>: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dirty="0" smtClean="0">
                <a:latin typeface="Book Antiqua" pitchFamily="18" charset="0"/>
              </a:rPr>
              <a:t>	а)</a:t>
            </a:r>
            <a:r>
              <a:rPr lang="ru-RU" sz="2200" b="1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solidFill>
                  <a:srgbClr val="1C1C1C"/>
                </a:solidFill>
                <a:latin typeface="Book Antiqua" pitchFamily="18" charset="0"/>
              </a:rPr>
              <a:t>аппараттық-бағдарламалық кешен</a:t>
            </a:r>
            <a:r>
              <a:rPr lang="ru-RU" sz="2200" dirty="0" smtClean="0">
                <a:solidFill>
                  <a:srgbClr val="1C1C1C"/>
                </a:solidFill>
                <a:latin typeface="Book Antiqua" pitchFamily="18" charset="0"/>
              </a:rPr>
              <a:t> </a:t>
            </a:r>
            <a:r>
              <a:rPr lang="ru-RU" sz="2200" dirty="0" err="1" smtClean="0">
                <a:solidFill>
                  <a:srgbClr val="1C1C1C"/>
                </a:solidFill>
                <a:latin typeface="Book Antiqua" pitchFamily="18" charset="0"/>
              </a:rPr>
              <a:t>серверін</a:t>
            </a:r>
            <a:r>
              <a:rPr lang="ru-RU" sz="2200" dirty="0" smtClean="0">
                <a:solidFill>
                  <a:srgbClr val="1C1C1C"/>
                </a:solidFill>
                <a:latin typeface="Book Antiqua" pitchFamily="18" charset="0"/>
              </a:rPr>
              <a:t> </a:t>
            </a:r>
            <a:r>
              <a:rPr lang="ru-RU" sz="2200" dirty="0" err="1" smtClean="0">
                <a:solidFill>
                  <a:srgbClr val="1C1C1C"/>
                </a:solidFill>
                <a:latin typeface="Book Antiqua" pitchFamily="18" charset="0"/>
              </a:rPr>
              <a:t>Қаржы министрлігінің  бірыңғай қаржылық операцияларды</a:t>
            </a:r>
            <a:r>
              <a:rPr lang="ru-RU" sz="2200" dirty="0" smtClean="0">
                <a:solidFill>
                  <a:srgbClr val="1C1C1C"/>
                </a:solidFill>
                <a:latin typeface="Book Antiqua" pitchFamily="18" charset="0"/>
              </a:rPr>
              <a:t>  </a:t>
            </a:r>
            <a:r>
              <a:rPr lang="ru-RU" sz="2200" dirty="0" err="1" smtClean="0">
                <a:solidFill>
                  <a:srgbClr val="1C1C1C"/>
                </a:solidFill>
                <a:latin typeface="Book Antiqua" pitchFamily="18" charset="0"/>
              </a:rPr>
              <a:t>өңдеу серверімен</a:t>
            </a:r>
            <a:r>
              <a:rPr lang="ru-RU" sz="2200" dirty="0" smtClean="0">
                <a:solidFill>
                  <a:srgbClr val="1C1C1C"/>
                </a:solidFill>
                <a:latin typeface="Book Antiqua" pitchFamily="18" charset="0"/>
              </a:rPr>
              <a:t> </a:t>
            </a:r>
            <a:r>
              <a:rPr lang="ru-RU" sz="2200" dirty="0" err="1" smtClean="0">
                <a:solidFill>
                  <a:srgbClr val="1C1C1C"/>
                </a:solidFill>
                <a:latin typeface="Book Antiqua" pitchFamily="18" charset="0"/>
              </a:rPr>
              <a:t>біріздендіру</a:t>
            </a:r>
            <a:r>
              <a:rPr lang="ru-RU" sz="2200" dirty="0" smtClean="0">
                <a:solidFill>
                  <a:srgbClr val="1C1C1C"/>
                </a:solidFill>
                <a:latin typeface="Book Antiqua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solidFill>
                <a:srgbClr val="1C1C1C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dirty="0" smtClean="0">
                <a:solidFill>
                  <a:srgbClr val="1C1C1C"/>
                </a:solidFill>
                <a:latin typeface="Book Antiqua" pitchFamily="18" charset="0"/>
              </a:rPr>
              <a:t>	б)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ставкаларды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b="1" dirty="0" err="1" smtClean="0">
                <a:latin typeface="Book Antiqua" pitchFamily="18" charset="0"/>
              </a:rPr>
              <a:t>аппараттық-бағдарламалық кешенмен</a:t>
            </a:r>
            <a:r>
              <a:rPr lang="ru-RU" sz="2200" b="1" dirty="0" smtClean="0">
                <a:latin typeface="Book Antiqua" pitchFamily="18" charset="0"/>
              </a:rPr>
              <a:t> </a:t>
            </a:r>
            <a:r>
              <a:rPr lang="ru-RU" sz="2200" b="1" dirty="0" err="1" smtClean="0">
                <a:latin typeface="Book Antiqua" pitchFamily="18" charset="0"/>
              </a:rPr>
              <a:t>есептелген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коэффициенттер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b="1" dirty="0" err="1" smtClean="0">
                <a:latin typeface="Book Antiqua" pitchFamily="18" charset="0"/>
              </a:rPr>
              <a:t>негізінде</a:t>
            </a:r>
            <a:r>
              <a:rPr lang="ru-RU" sz="2200" dirty="0" smtClean="0">
                <a:latin typeface="Book Antiqua" pitchFamily="18" charset="0"/>
              </a:rPr>
              <a:t> </a:t>
            </a:r>
            <a:r>
              <a:rPr lang="ru-RU" sz="2200" dirty="0" err="1" smtClean="0">
                <a:latin typeface="Book Antiqua" pitchFamily="18" charset="0"/>
              </a:rPr>
              <a:t>ғана және алдағы </a:t>
            </a:r>
            <a:r>
              <a:rPr lang="ru-RU" sz="2200" b="1" dirty="0" err="1" smtClean="0">
                <a:latin typeface="Book Antiqua" pitchFamily="18" charset="0"/>
              </a:rPr>
              <a:t>нақты спорттық оқиғаға</a:t>
            </a:r>
            <a:r>
              <a:rPr lang="ru-RU" sz="2200" dirty="0" err="1" smtClean="0">
                <a:latin typeface="Book Antiqua" pitchFamily="18" charset="0"/>
              </a:rPr>
              <a:t> қабылдау</a:t>
            </a:r>
            <a:r>
              <a:rPr lang="ru-RU" sz="2200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solidFill>
                <a:srgbClr val="1C1C1C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solidFill>
                <a:srgbClr val="1C1C1C"/>
              </a:solidFill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>
                <a:solidFill>
                  <a:srgbClr val="1C1C1C"/>
                </a:solidFill>
                <a:latin typeface="Book Antiqua" pitchFamily="18" charset="0"/>
              </a:rPr>
              <a:t>	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CD351-8269-4C1E-8A39-E469871EA548}" type="slidenum">
              <a:rPr lang="es-ES"/>
              <a:pPr>
                <a:defRPr/>
              </a:pPr>
              <a:t>15</a:t>
            </a:fld>
            <a:endParaRPr lang="es-ES"/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100" dirty="0" smtClean="0">
                <a:latin typeface="Book Antiqua" pitchFamily="18" charset="0"/>
              </a:rPr>
              <a:t>	в)</a:t>
            </a:r>
            <a:r>
              <a:rPr lang="ru-RU" sz="2100" b="1" dirty="0" smtClean="0">
                <a:latin typeface="Book Antiqua" pitchFamily="18" charset="0"/>
              </a:rPr>
              <a:t> </a:t>
            </a:r>
            <a:r>
              <a:rPr lang="ru-RU" sz="2100" b="1" dirty="0" err="1" smtClean="0">
                <a:latin typeface="Book Antiqua" pitchFamily="18" charset="0"/>
              </a:rPr>
              <a:t>меншік</a:t>
            </a:r>
            <a:r>
              <a:rPr lang="ru-RU" sz="2100" b="1" dirty="0" smtClean="0">
                <a:latin typeface="Book Antiqua" pitchFamily="18" charset="0"/>
              </a:rPr>
              <a:t> </a:t>
            </a:r>
            <a:r>
              <a:rPr lang="ru-RU" sz="2100" b="1" dirty="0" err="1" smtClean="0">
                <a:latin typeface="Book Antiqua" pitchFamily="18" charset="0"/>
              </a:rPr>
              <a:t>құқығында </a:t>
            </a:r>
            <a:r>
              <a:rPr lang="ru-RU" sz="2100" dirty="0" err="1" smtClean="0">
                <a:latin typeface="Book Antiqua" pitchFamily="18" charset="0"/>
              </a:rPr>
              <a:t>санитарлық-эпидемиологиялық және өртке қарсы нормаларға  сәйкес келетін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ғимараттың </a:t>
            </a:r>
            <a:r>
              <a:rPr lang="ru-RU" sz="2100" dirty="0" smtClean="0">
                <a:latin typeface="Book Antiqua" pitchFamily="18" charset="0"/>
              </a:rPr>
              <a:t>(</a:t>
            </a:r>
            <a:r>
              <a:rPr lang="ru-RU" sz="2100" dirty="0" err="1" smtClean="0">
                <a:latin typeface="Book Antiqua" pitchFamily="18" charset="0"/>
              </a:rPr>
              <a:t>құрылыс</a:t>
            </a:r>
            <a:r>
              <a:rPr lang="ru-RU" sz="2100" dirty="0" smtClean="0">
                <a:latin typeface="Book Antiqua" pitchFamily="18" charset="0"/>
              </a:rPr>
              <a:t>, </a:t>
            </a:r>
            <a:r>
              <a:rPr lang="ru-RU" sz="2100" dirty="0" err="1" smtClean="0">
                <a:latin typeface="Book Antiqua" pitchFamily="18" charset="0"/>
              </a:rPr>
              <a:t>үй-жай бөлігінің</a:t>
            </a:r>
            <a:r>
              <a:rPr lang="ru-RU" sz="2100" dirty="0" smtClean="0">
                <a:latin typeface="Book Antiqua" pitchFamily="18" charset="0"/>
              </a:rPr>
              <a:t>) </a:t>
            </a:r>
            <a:r>
              <a:rPr lang="ru-RU" sz="2100" dirty="0" err="1" smtClean="0">
                <a:latin typeface="Book Antiqua" pitchFamily="18" charset="0"/>
              </a:rPr>
              <a:t>міндетті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түрде болуы</a:t>
            </a:r>
            <a:r>
              <a:rPr lang="ru-RU" sz="2100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100" b="1" dirty="0" smtClean="0">
                <a:latin typeface="Book Antiqua" pitchFamily="18" charset="0"/>
              </a:rPr>
              <a:t>	4. </a:t>
            </a:r>
            <a:r>
              <a:rPr lang="ru-RU" sz="2100" dirty="0" err="1" smtClean="0">
                <a:latin typeface="Book Antiqua" pitchFamily="18" charset="0"/>
              </a:rPr>
              <a:t>әрбір ойын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мекемесі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үшін міндетті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резервтер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түрінде қамтамасыз ету</a:t>
            </a:r>
            <a:r>
              <a:rPr lang="ru-RU" sz="2100" dirty="0" smtClean="0">
                <a:latin typeface="Book Antiqua" pitchFamily="18" charset="0"/>
              </a:rPr>
              <a:t> </a:t>
            </a:r>
            <a:r>
              <a:rPr lang="ru-RU" sz="2100" dirty="0" err="1" smtClean="0">
                <a:latin typeface="Book Antiqua" pitchFamily="18" charset="0"/>
              </a:rPr>
              <a:t>ұлғайтылады:</a:t>
            </a:r>
            <a:endParaRPr lang="ru-RU" sz="21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1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2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2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47" name="Group 35"/>
          <p:cNvGraphicFramePr>
            <a:graphicFrameLocks noGrp="1"/>
          </p:cNvGraphicFramePr>
          <p:nvPr>
            <p:ph type="tbl" idx="4294967295"/>
          </p:nvPr>
        </p:nvGraphicFramePr>
        <p:xfrm>
          <a:off x="1116013" y="3933825"/>
          <a:ext cx="7488237" cy="2310131"/>
        </p:xfrm>
        <a:graphic>
          <a:graphicData uri="http://schemas.openxmlformats.org/drawingml/2006/table">
            <a:tbl>
              <a:tblPr/>
              <a:tblGrid>
                <a:gridCol w="2652712"/>
                <a:gridCol w="2260600"/>
                <a:gridCol w="2574925"/>
              </a:tblGrid>
              <a:tr h="534988">
                <a:tc>
                  <a:txBody>
                    <a:bodyPr/>
                    <a:lstStyle/>
                    <a:p>
                      <a:pPr marL="354013" marR="0" lvl="0" indent="-35401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C788E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Қолданыстағы мөлшер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788E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C788E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Ұсынылатын мөлшер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C788E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kk-KZ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+mn-ea"/>
                          <a:cs typeface="Arial" pitchFamily="34" charset="0"/>
                        </a:rPr>
                        <a:t>букмекер кеңсесі үшін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20 000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АЕК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547688" marR="0" lvl="0" indent="-4111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37,4 млн.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теңге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0 000 АЕК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74,8 млн.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теңге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тотализаторлар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үшін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5 000 АЕК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+mj-lt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9,2 млн.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теңге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0</a:t>
                      </a:r>
                      <a:r>
                        <a:rPr kumimoji="0" lang="kk-K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000 АЕК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18,5 млн.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itchFamily="34" charset="0"/>
                        </a:rPr>
                        <a:t>теңге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1921C-4965-4820-A5C8-792B90336009}" type="slidenum">
              <a:rPr lang="es-ES"/>
              <a:pPr>
                <a:defRPr/>
              </a:pPr>
              <a:t>16</a:t>
            </a:fld>
            <a:endParaRPr lang="es-ES"/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ru-RU" sz="3200" dirty="0" smtClean="0">
                <a:latin typeface="Book Antiqua" pitchFamily="18" charset="0"/>
              </a:rPr>
              <a:t>	</a:t>
            </a:r>
            <a:r>
              <a:rPr lang="kk-KZ" sz="3200" i="1" u="sng" dirty="0" smtClean="0">
                <a:solidFill>
                  <a:srgbClr val="0C788E"/>
                </a:solidFill>
                <a:latin typeface="Book Antiqua" pitchFamily="18" charset="0"/>
              </a:rPr>
              <a:t>Жалпы сипаттағы </a:t>
            </a:r>
            <a:r>
              <a:rPr lang="kk-KZ" sz="3200" dirty="0" smtClean="0"/>
              <a:t>ойын бизнесін ұйымдастырушылар қызметі бөлігінде</a:t>
            </a:r>
            <a:r>
              <a:rPr lang="ru-RU" sz="3200" dirty="0" smtClean="0">
                <a:latin typeface="Book Antiqua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500" b="1" dirty="0" smtClean="0">
                <a:latin typeface="Book Antiqua" pitchFamily="18" charset="0"/>
              </a:rPr>
              <a:t>	</a:t>
            </a:r>
            <a:r>
              <a:rPr lang="ru-RU" sz="3100" b="1" dirty="0" smtClean="0">
                <a:latin typeface="Book Antiqua" pitchFamily="18" charset="0"/>
              </a:rPr>
              <a:t>1. </a:t>
            </a:r>
            <a:r>
              <a:rPr lang="ru-RU" sz="3100" b="1" dirty="0" err="1" smtClean="0">
                <a:latin typeface="Book Antiqua" pitchFamily="18" charset="0"/>
              </a:rPr>
              <a:t>Үкімет құзыретін Ойын</a:t>
            </a:r>
            <a:r>
              <a:rPr lang="ru-RU" sz="3100" b="1" dirty="0" smtClean="0">
                <a:latin typeface="Book Antiqua" pitchFamily="18" charset="0"/>
              </a:rPr>
              <a:t> </a:t>
            </a:r>
            <a:r>
              <a:rPr lang="ru-RU" sz="3100" b="1" dirty="0" err="1" smtClean="0">
                <a:latin typeface="Book Antiqua" pitchFamily="18" charset="0"/>
              </a:rPr>
              <a:t>мекемелері</a:t>
            </a:r>
            <a:r>
              <a:rPr lang="ru-RU" sz="3100" b="1" dirty="0" smtClean="0">
                <a:latin typeface="Book Antiqua" pitchFamily="18" charset="0"/>
              </a:rPr>
              <a:t> </a:t>
            </a:r>
            <a:r>
              <a:rPr lang="ru-RU" sz="3100" b="1" dirty="0" err="1" smtClean="0">
                <a:latin typeface="Book Antiqua" pitchFamily="18" charset="0"/>
              </a:rPr>
              <a:t>жұмысының үлгілік қағидаларын </a:t>
            </a:r>
            <a:r>
              <a:rPr lang="ru-RU" sz="3100" dirty="0" err="1" smtClean="0">
                <a:latin typeface="Book Antiqua" pitchFamily="18" charset="0"/>
              </a:rPr>
              <a:t>бекітумен</a:t>
            </a:r>
            <a:r>
              <a:rPr lang="ru-RU" sz="3100" dirty="0" smtClean="0">
                <a:latin typeface="Book Antiqua" pitchFamily="18" charset="0"/>
              </a:rPr>
              <a:t> </a:t>
            </a:r>
            <a:r>
              <a:rPr lang="ru-RU" sz="3100" dirty="0" err="1" smtClean="0">
                <a:latin typeface="Book Antiqua" pitchFamily="18" charset="0"/>
              </a:rPr>
              <a:t>толықтыру;</a:t>
            </a:r>
            <a:endParaRPr lang="ru-RU" sz="31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3100" dirty="0" smtClean="0"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100" dirty="0" smtClean="0">
                <a:latin typeface="Book Antiqua" pitchFamily="18" charset="0"/>
              </a:rPr>
              <a:t>	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3100" dirty="0" smtClean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6DA32-27C7-4296-A690-C34A1FE08A33}" type="slidenum">
              <a:rPr lang="es-ES"/>
              <a:pPr>
                <a:defRPr/>
              </a:pPr>
              <a:t>17</a:t>
            </a:fld>
            <a:endParaRPr lang="es-ES"/>
          </a:p>
        </p:txBody>
      </p:sp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latin typeface="Book Antiqua" pitchFamily="18" charset="0"/>
              </a:rPr>
              <a:t>	2. </a:t>
            </a:r>
            <a:r>
              <a:rPr lang="ru-RU" sz="2400" dirty="0" err="1" smtClean="0">
                <a:latin typeface="Book Antiqua" pitchFamily="18" charset="0"/>
              </a:rPr>
              <a:t>ойын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бизнесін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ұйымдастырушы болуға:</a:t>
            </a:r>
            <a:r>
              <a:rPr lang="ru-RU" sz="2400" dirty="0" smtClean="0">
                <a:latin typeface="Book Antiqua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Book Antiqua" pitchFamily="18" charset="0"/>
              </a:rPr>
              <a:t>	а) </a:t>
            </a:r>
            <a:r>
              <a:rPr lang="ru-RU" sz="2400" dirty="0" err="1" smtClean="0">
                <a:latin typeface="Book Antiqua" pitchFamily="18" charset="0"/>
              </a:rPr>
              <a:t>экономикалық қызмет саласында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қылмыс жасағаны үшін </a:t>
            </a:r>
            <a:r>
              <a:rPr lang="ru-RU" sz="2400" dirty="0" smtClean="0">
                <a:latin typeface="Book Antiqua" pitchFamily="18" charset="0"/>
              </a:rPr>
              <a:t>не </a:t>
            </a:r>
            <a:r>
              <a:rPr lang="ru-RU" sz="2400" dirty="0" err="1" smtClean="0">
                <a:latin typeface="Book Antiqua" pitchFamily="18" charset="0"/>
              </a:rPr>
              <a:t>қасақана ауырлығы орташа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қылмыс</a:t>
            </a:r>
            <a:r>
              <a:rPr lang="ru-RU" sz="2400" dirty="0" smtClean="0">
                <a:latin typeface="Book Antiqua" pitchFamily="18" charset="0"/>
              </a:rPr>
              <a:t>, </a:t>
            </a:r>
            <a:r>
              <a:rPr lang="ru-RU" sz="2400" dirty="0" err="1" smtClean="0">
                <a:latin typeface="Book Antiqua" pitchFamily="18" charset="0"/>
              </a:rPr>
              <a:t>ауыр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қылмыс</a:t>
            </a:r>
            <a:r>
              <a:rPr lang="ru-RU" sz="2400" dirty="0" smtClean="0">
                <a:latin typeface="Book Antiqua" pitchFamily="18" charset="0"/>
              </a:rPr>
              <a:t>, аса </a:t>
            </a:r>
            <a:r>
              <a:rPr lang="ru-RU" sz="2400" dirty="0" err="1" smtClean="0">
                <a:latin typeface="Book Antiqua" pitchFamily="18" charset="0"/>
              </a:rPr>
              <a:t>ауыр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қылмыс жасағаны үшін алынбаған немесе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өтелмеген соттылығы </a:t>
            </a:r>
            <a:r>
              <a:rPr lang="ru-RU" sz="2400" dirty="0" smtClean="0">
                <a:latin typeface="Book Antiqua" pitchFamily="18" charset="0"/>
              </a:rPr>
              <a:t>бар </a:t>
            </a:r>
            <a:r>
              <a:rPr lang="ru-RU" sz="2400" dirty="0" err="1" smtClean="0">
                <a:latin typeface="Book Antiqua" pitchFamily="18" charset="0"/>
              </a:rPr>
              <a:t>адам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құрылтайшысы немесе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қатысушысы болып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табылатын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заңды тұлғаға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Book Antiqua" pitchFamily="18" charset="0"/>
              </a:rPr>
              <a:t>	б) </a:t>
            </a:r>
            <a:r>
              <a:rPr lang="ru-RU" sz="2400" dirty="0" err="1" smtClean="0">
                <a:latin typeface="Book Antiqua" pitchFamily="18" charset="0"/>
              </a:rPr>
              <a:t>салық берешегі</a:t>
            </a:r>
            <a:r>
              <a:rPr lang="ru-RU" sz="2400" dirty="0" smtClean="0">
                <a:latin typeface="Book Antiqua" pitchFamily="18" charset="0"/>
              </a:rPr>
              <a:t> бар </a:t>
            </a:r>
            <a:r>
              <a:rPr lang="ru-RU" sz="2400" dirty="0" err="1" smtClean="0">
                <a:latin typeface="Book Antiqua" pitchFamily="18" charset="0"/>
              </a:rPr>
              <a:t>немесе</a:t>
            </a:r>
            <a:r>
              <a:rPr lang="ru-RU" sz="2400" dirty="0" smtClean="0">
                <a:latin typeface="Book Antiqua" pitchFamily="18" charset="0"/>
              </a:rPr>
              <a:t> банкрот </a:t>
            </a:r>
            <a:r>
              <a:rPr lang="ru-RU" sz="2400" dirty="0" err="1" smtClean="0">
                <a:latin typeface="Book Antiqua" pitchFamily="18" charset="0"/>
              </a:rPr>
              <a:t>деп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танылған заңды тұлғаның құрылтайшысы немесе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қатысушысы болып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табылатын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адам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құрылтайшысы немесе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қатысушысы болып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табылатын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заңды тұлғаға  тыйым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салынады</a:t>
            </a:r>
            <a:r>
              <a:rPr lang="ru-RU" sz="2400" dirty="0" smtClean="0">
                <a:latin typeface="Book Antiqua" pitchFamily="18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0AD4F-FCD3-4F8D-B464-E48C3A70AD9B}" type="slidenum">
              <a:rPr lang="es-ES"/>
              <a:pPr>
                <a:defRPr/>
              </a:pPr>
              <a:t>18</a:t>
            </a:fld>
            <a:endParaRPr lang="es-ES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708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dirty="0" smtClean="0">
                <a:latin typeface="Book Antiqua" pitchFamily="18" charset="0"/>
              </a:rPr>
              <a:t>	</a:t>
            </a:r>
          </a:p>
          <a:p>
            <a:pPr>
              <a:buNone/>
            </a:pPr>
            <a:r>
              <a:rPr lang="ru-RU" sz="2000" b="1" dirty="0" smtClean="0">
                <a:latin typeface="Book Antiqua" pitchFamily="18" charset="0"/>
              </a:rPr>
              <a:t>	3. </a:t>
            </a:r>
            <a:r>
              <a:rPr lang="kk-KZ" sz="2000" dirty="0" smtClean="0">
                <a:latin typeface="Book Antiqua" pitchFamily="18" charset="0"/>
              </a:rPr>
              <a:t>ойын бизнесін ұйымдастырушының міндетіне келесіні енгізу ұсынылады: </a:t>
            </a:r>
            <a:endParaRPr lang="ru-RU" sz="2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Book Antiqua" pitchFamily="18" charset="0"/>
              </a:rPr>
              <a:t>	а) </a:t>
            </a:r>
            <a:r>
              <a:rPr lang="ru-RU" sz="2000" dirty="0" err="1" smtClean="0">
                <a:latin typeface="Book Antiqua" pitchFamily="18" charset="0"/>
              </a:rPr>
              <a:t>міндетті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резервті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орналастыруды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тұрақты негізде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қамтамасыз ету</a:t>
            </a:r>
            <a:r>
              <a:rPr lang="ru-RU" sz="2000" dirty="0" smtClean="0">
                <a:latin typeface="Book Antiqua" pitchFamily="18" charset="0"/>
              </a:rPr>
              <a:t>;</a:t>
            </a:r>
          </a:p>
          <a:p>
            <a:pPr>
              <a:buNone/>
            </a:pPr>
            <a:r>
              <a:rPr lang="ru-RU" sz="2000" dirty="0" smtClean="0">
                <a:latin typeface="Book Antiqua" pitchFamily="18" charset="0"/>
              </a:rPr>
              <a:t>	б) </a:t>
            </a:r>
            <a:r>
              <a:rPr lang="ru-RU" sz="2000" dirty="0" err="1" smtClean="0">
                <a:latin typeface="Book Antiqua" pitchFamily="18" charset="0"/>
              </a:rPr>
              <a:t>уәкілетті органға </a:t>
            </a:r>
            <a:r>
              <a:rPr lang="ru-RU" sz="2000" dirty="0" smtClean="0">
                <a:latin typeface="Book Antiqua" pitchFamily="18" charset="0"/>
              </a:rPr>
              <a:t>банк </a:t>
            </a:r>
            <a:r>
              <a:rPr lang="ru-RU" sz="2000" dirty="0" err="1" smtClean="0">
                <a:latin typeface="Book Antiqua" pitchFamily="18" charset="0"/>
              </a:rPr>
              <a:t>салымы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шартын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жасау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кезінде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ашылған банк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шоттарында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ақшаның болуы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және ол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бойынша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қозғалуы туралы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анықтаманы айына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бір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реттен</a:t>
            </a:r>
            <a:r>
              <a:rPr lang="ru-RU" sz="2000" dirty="0" smtClean="0">
                <a:latin typeface="Book Antiqua" pitchFamily="18" charset="0"/>
              </a:rPr>
              <a:t> кем </a:t>
            </a:r>
            <a:r>
              <a:rPr lang="ru-RU" sz="2000" dirty="0" err="1" smtClean="0">
                <a:latin typeface="Book Antiqua" pitchFamily="18" charset="0"/>
              </a:rPr>
              <a:t>емес</a:t>
            </a:r>
            <a:r>
              <a:rPr lang="ru-RU" sz="2000" dirty="0" smtClean="0">
                <a:latin typeface="Book Antiqua" pitchFamily="18" charset="0"/>
              </a:rPr>
              <a:t> беру.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Book Antiqua" pitchFamily="18" charset="0"/>
              </a:rPr>
              <a:t>	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«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Жарнама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туралы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»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Заңда</a:t>
            </a:r>
            <a:r>
              <a:rPr lang="ru-RU" sz="2000" dirty="0" err="1" smtClean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Интернет-казино </a:t>
            </a:r>
            <a:r>
              <a:rPr lang="ru-RU" sz="2000" dirty="0" err="1" smtClean="0">
                <a:latin typeface="Book Antiqua" pitchFamily="18" charset="0"/>
              </a:rPr>
              <a:t>жарнамасына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тыйым</a:t>
            </a:r>
            <a:r>
              <a:rPr lang="ru-RU" sz="2000" dirty="0" smtClean="0">
                <a:latin typeface="Book Antiqua" pitchFamily="18" charset="0"/>
              </a:rPr>
              <a:t> салу </a:t>
            </a:r>
            <a:r>
              <a:rPr lang="ru-RU" sz="2000" dirty="0" err="1" smtClean="0">
                <a:latin typeface="Book Antiqua" pitchFamily="18" charset="0"/>
              </a:rPr>
              <a:t>туралы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ереже</a:t>
            </a:r>
            <a:r>
              <a:rPr lang="ru-RU" sz="2000" dirty="0" smtClean="0">
                <a:latin typeface="Book Antiqua" pitchFamily="18" charset="0"/>
              </a:rPr>
              <a:t> </a:t>
            </a:r>
            <a:r>
              <a:rPr lang="ru-RU" sz="2000" dirty="0" err="1" smtClean="0">
                <a:latin typeface="Book Antiqua" pitchFamily="18" charset="0"/>
              </a:rPr>
              <a:t>бекітіледі</a:t>
            </a:r>
            <a:r>
              <a:rPr lang="ru-RU" sz="2000" dirty="0" smtClean="0">
                <a:latin typeface="Book Antiqua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Book Antiqua" pitchFamily="18" charset="0"/>
              </a:rPr>
              <a:t>	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97E74-80C6-41DC-9B4E-FF8F74F21733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 r="22581" b="-12999"/>
          <a:stretch>
            <a:fillRect/>
          </a:stretch>
        </p:blipFill>
        <p:spPr bwMode="auto">
          <a:xfrm>
            <a:off x="0" y="6092825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 r="22581" b="-12999"/>
          <a:stretch>
            <a:fillRect/>
          </a:stretch>
        </p:blipFill>
        <p:spPr bwMode="auto">
          <a:xfrm>
            <a:off x="0" y="981075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-228600" y="6248400"/>
            <a:ext cx="5113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262626"/>
              </a:solidFill>
            </a:endParaRPr>
          </a:p>
        </p:txBody>
      </p:sp>
      <p:sp>
        <p:nvSpPr>
          <p:cNvPr id="21509" name="Номер слайда 7"/>
          <p:cNvSpPr txBox="1">
            <a:spLocks/>
          </p:cNvSpPr>
          <p:nvPr/>
        </p:nvSpPr>
        <p:spPr bwMode="auto">
          <a:xfrm>
            <a:off x="8077200" y="617220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US" sz="1100">
              <a:latin typeface="Century Gothic" pitchFamily="34" charset="0"/>
            </a:endParaRP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3958150" y="3789040"/>
            <a:ext cx="4924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800" b="1" i="1" dirty="0" err="1" smtClean="0">
                <a:solidFill>
                  <a:srgbClr val="262626"/>
                </a:solidFill>
                <a:latin typeface="Century Gothic" pitchFamily="34" charset="0"/>
              </a:rPr>
              <a:t>Назарларыңызға рахмет</a:t>
            </a:r>
            <a:r>
              <a:rPr lang="ru-RU" sz="2800" b="1" i="1" dirty="0" smtClean="0">
                <a:solidFill>
                  <a:srgbClr val="262626"/>
                </a:solidFill>
                <a:latin typeface="Century Gothic" pitchFamily="34" charset="0"/>
              </a:rPr>
              <a:t>!</a:t>
            </a:r>
            <a:endParaRPr lang="ru-RU" sz="2800" b="1" i="1" dirty="0">
              <a:solidFill>
                <a:srgbClr val="26262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A2BF-FCE6-4996-B1BB-22D31564C1F0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87313"/>
            <a:ext cx="446462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2007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жылдан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бері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берілген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лицензиялардың жалпы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саны: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3" name="Рисунок 20" descr="карта адм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06"/>
          <a:stretch>
            <a:fillRect/>
          </a:stretch>
        </p:blipFill>
        <p:spPr bwMode="auto">
          <a:xfrm>
            <a:off x="896938" y="1125538"/>
            <a:ext cx="77787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6659563" y="3860800"/>
            <a:ext cx="792162" cy="5048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3800" y="1773238"/>
            <a:ext cx="792163" cy="503237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1844675"/>
            <a:ext cx="3888431" cy="863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u="sng" dirty="0" smtClean="0">
                <a:solidFill>
                  <a:schemeClr val="tx1"/>
                </a:solidFill>
                <a:latin typeface="Century Gothic" pitchFamily="34" charset="0"/>
              </a:rPr>
              <a:t>Щучинск </a:t>
            </a:r>
            <a:r>
              <a:rPr lang="ru-RU" sz="1600" b="1" i="1" u="sng" dirty="0" err="1" smtClean="0">
                <a:solidFill>
                  <a:schemeClr val="tx1"/>
                </a:solidFill>
                <a:latin typeface="Century Gothic" pitchFamily="34" charset="0"/>
              </a:rPr>
              <a:t>қаласы</a:t>
            </a:r>
            <a:endParaRPr lang="ru-RU" sz="1600" b="1" i="1" u="sng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sz="6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Казино – 1</a:t>
            </a:r>
          </a:p>
          <a:p>
            <a:pPr>
              <a:defRPr/>
            </a:pPr>
            <a:r>
              <a:rPr lang="ru-RU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ойын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автоматтары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залдары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- 1</a:t>
            </a:r>
          </a:p>
        </p:txBody>
      </p:sp>
      <p:cxnSp>
        <p:nvCxnSpPr>
          <p:cNvPr id="25" name="Прямая со стрелкой 24"/>
          <p:cNvCxnSpPr>
            <a:stCxn id="24" idx="3"/>
            <a:endCxn id="23" idx="2"/>
          </p:cNvCxnSpPr>
          <p:nvPr/>
        </p:nvCxnSpPr>
        <p:spPr>
          <a:xfrm flipV="1">
            <a:off x="4716015" y="2024857"/>
            <a:ext cx="287785" cy="2516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95513" y="3233877"/>
            <a:ext cx="3276600" cy="14157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i="1" u="sng" dirty="0" err="1" smtClean="0">
                <a:solidFill>
                  <a:schemeClr val="tx1"/>
                </a:solidFill>
                <a:latin typeface="Century Gothic" pitchFamily="34" charset="0"/>
              </a:rPr>
              <a:t>Қапшағай суқоймасының жағалауы</a:t>
            </a:r>
            <a:endParaRPr lang="ru-RU" sz="1600" b="1" i="1" u="sng" dirty="0">
              <a:solidFill>
                <a:schemeClr val="tx1"/>
              </a:solidFill>
              <a:latin typeface="Century Gothic" pitchFamily="34" charset="0"/>
            </a:endParaRPr>
          </a:p>
          <a:p>
            <a:pPr marL="269875">
              <a:defRPr/>
            </a:pPr>
            <a:endParaRPr lang="ru-RU" sz="6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69875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Казино – 1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2</a:t>
            </a:r>
            <a:endParaRPr lang="ru-RU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69875">
              <a:defRPr/>
            </a:pPr>
            <a:r>
              <a:rPr lang="ru-RU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ойын</a:t>
            </a: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автоматтары</a:t>
            </a: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залдары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- 9</a:t>
            </a:r>
          </a:p>
        </p:txBody>
      </p:sp>
      <p:cxnSp>
        <p:nvCxnSpPr>
          <p:cNvPr id="28" name="Прямая со стрелкой 27"/>
          <p:cNvCxnSpPr>
            <a:stCxn id="26" idx="3"/>
            <a:endCxn id="22" idx="2"/>
          </p:cNvCxnSpPr>
          <p:nvPr/>
        </p:nvCxnSpPr>
        <p:spPr>
          <a:xfrm>
            <a:off x="5472113" y="3941763"/>
            <a:ext cx="1187450" cy="17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427984" y="77788"/>
            <a:ext cx="4536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казино –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17 </a:t>
            </a: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ойын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автоматтары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за</a:t>
            </a: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лдары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–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10</a:t>
            </a:r>
            <a:r>
              <a:rPr lang="ru-RU" sz="2400" b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</p:txBody>
      </p:sp>
      <p:pic>
        <p:nvPicPr>
          <p:cNvPr id="5131" name="Picture 2" descr="D:\Агентство по делам спорта РК\Информация по игорному бизнесу (Данияр)\fwdphotocasino\казино капчагай 2.jpg"/>
          <p:cNvPicPr>
            <a:picLocks noChangeAspect="1" noChangeArrowheads="1"/>
          </p:cNvPicPr>
          <p:nvPr/>
        </p:nvPicPr>
        <p:blipFill>
          <a:blip r:embed="rId3" cstate="print"/>
          <a:srcRect t="9386" b="17261"/>
          <a:stretch>
            <a:fillRect/>
          </a:stretch>
        </p:blipFill>
        <p:spPr bwMode="auto">
          <a:xfrm>
            <a:off x="0" y="5157788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-107950" y="1125538"/>
            <a:ext cx="3024188" cy="4603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i="1" spc="-150" dirty="0" err="1" smtClean="0">
                <a:solidFill>
                  <a:srgbClr val="C00000"/>
                </a:solidFill>
                <a:latin typeface="Century Gothic" pitchFamily="34" charset="0"/>
                <a:cs typeface="Arial" charset="0"/>
              </a:rPr>
              <a:t>Әрекет  етуші</a:t>
            </a:r>
            <a:endParaRPr lang="ru-RU" sz="2400" b="1" i="1" spc="-150" dirty="0">
              <a:solidFill>
                <a:srgbClr val="C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133" name="Rectangle 2"/>
          <p:cNvSpPr txBox="1">
            <a:spLocks noChangeArrowheads="1"/>
          </p:cNvSpPr>
          <p:nvPr/>
        </p:nvSpPr>
        <p:spPr bwMode="auto">
          <a:xfrm>
            <a:off x="-12700" y="6453188"/>
            <a:ext cx="91217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F2F2F2"/>
                </a:solidFill>
                <a:latin typeface="Century Gothic" pitchFamily="34" charset="0"/>
              </a:rPr>
              <a:t>					                                                                                          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5C429-75FC-4888-9ED5-862B96D90293}" type="slidenum">
              <a:rPr lang="es-ES"/>
              <a:pPr>
                <a:defRPr/>
              </a:pPr>
              <a:t>3</a:t>
            </a:fld>
            <a:endParaRPr lang="es-ES"/>
          </a:p>
        </p:txBody>
      </p:sp>
      <p:pic>
        <p:nvPicPr>
          <p:cNvPr id="6146" name="Рисунок 7" descr="карта адм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30"/>
          <a:stretch>
            <a:fillRect/>
          </a:stretch>
        </p:blipFill>
        <p:spPr bwMode="auto">
          <a:xfrm>
            <a:off x="420688" y="1341438"/>
            <a:ext cx="84724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 r="22581" b="-12999"/>
          <a:stretch>
            <a:fillRect/>
          </a:stretch>
        </p:blipFill>
        <p:spPr bwMode="auto">
          <a:xfrm>
            <a:off x="0" y="5949950"/>
            <a:ext cx="9144000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r="22581" b="-12999"/>
          <a:stretch>
            <a:fillRect/>
          </a:stretch>
        </p:blipFill>
        <p:spPr bwMode="auto">
          <a:xfrm>
            <a:off x="0" y="1125538"/>
            <a:ext cx="91440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48260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2007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жылдан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бері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берілген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лицензиялардың жалпы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саны: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9950" y="188640"/>
            <a:ext cx="44640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букмекер </a:t>
            </a:r>
            <a:r>
              <a:rPr lang="ru-RU" sz="24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кеңселері </a:t>
            </a: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–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37 </a:t>
            </a:r>
          </a:p>
          <a:p>
            <a:pPr algn="r">
              <a:defRPr/>
            </a:pPr>
            <a:r>
              <a:rPr lang="ru-RU" sz="24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тотализаторлар</a:t>
            </a:r>
            <a:r>
              <a:rPr lang="ru-RU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– </a:t>
            </a:r>
            <a:r>
              <a:rPr lang="ru-RU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12</a:t>
            </a:r>
            <a:r>
              <a:rPr lang="ru-RU" sz="2400" b="1" i="1" dirty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092950" y="5229225"/>
            <a:ext cx="1150938" cy="576263"/>
          </a:xfrm>
          <a:prstGeom prst="wedgeRoundRectCallout">
            <a:avLst>
              <a:gd name="adj1" fmla="val -54116"/>
              <a:gd name="adj2" fmla="val -104279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39%</a:t>
            </a: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577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076825" y="2708275"/>
            <a:ext cx="1150938" cy="576263"/>
          </a:xfrm>
          <a:prstGeom prst="wedgeRoundRectCallout">
            <a:avLst>
              <a:gd name="adj1" fmla="val 4769"/>
              <a:gd name="adj2" fmla="val -92250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21%</a:t>
            </a: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311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779838" y="5445125"/>
            <a:ext cx="1079500" cy="576263"/>
          </a:xfrm>
          <a:prstGeom prst="wedgeRoundRectCallout">
            <a:avLst>
              <a:gd name="adj1" fmla="val 49572"/>
              <a:gd name="adj2" fmla="val -7428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6,1%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90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740650" y="1844675"/>
            <a:ext cx="1152525" cy="576263"/>
          </a:xfrm>
          <a:prstGeom prst="wedgeRoundRectCallout">
            <a:avLst>
              <a:gd name="adj1" fmla="val -52836"/>
              <a:gd name="adj2" fmla="val 10053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3,5%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52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644008" y="1196752"/>
            <a:ext cx="1152525" cy="576262"/>
          </a:xfrm>
          <a:prstGeom prst="wedgeRoundRectCallout">
            <a:avLst>
              <a:gd name="adj1" fmla="val -1632"/>
              <a:gd name="adj2" fmla="val 8700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1%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15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79388" y="1844675"/>
            <a:ext cx="1152525" cy="576263"/>
          </a:xfrm>
          <a:prstGeom prst="wedgeRoundRectCallout">
            <a:avLst>
              <a:gd name="adj1" fmla="val 45732"/>
              <a:gd name="adj2" fmla="val 8623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3,1%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46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516688" y="1125538"/>
            <a:ext cx="1150937" cy="574675"/>
          </a:xfrm>
          <a:prstGeom prst="wedgeRoundRectCallout">
            <a:avLst>
              <a:gd name="adj1" fmla="val -48995"/>
              <a:gd name="adj2" fmla="val 10931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4,7%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70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7885113" y="4005263"/>
            <a:ext cx="1150937" cy="576262"/>
          </a:xfrm>
          <a:prstGeom prst="wedgeRoundRectCallout">
            <a:avLst>
              <a:gd name="adj1" fmla="val -87399"/>
              <a:gd name="adj2" fmla="val 3836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3%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44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4500563" y="3860800"/>
            <a:ext cx="1079500" cy="576263"/>
          </a:xfrm>
          <a:prstGeom prst="wedgeRoundRectCallout">
            <a:avLst>
              <a:gd name="adj1" fmla="val 44452"/>
              <a:gd name="adj2" fmla="val -8672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7,1%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106</a:t>
            </a: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971550" y="5084763"/>
            <a:ext cx="1152525" cy="576262"/>
          </a:xfrm>
          <a:prstGeom prst="wedgeRoundRectCallout">
            <a:avLst>
              <a:gd name="adj1" fmla="val -351"/>
              <a:gd name="adj2" fmla="val -9842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2,4%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36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179388" y="3357563"/>
            <a:ext cx="1152525" cy="576262"/>
          </a:xfrm>
          <a:prstGeom prst="wedgeRoundRectCallout">
            <a:avLst>
              <a:gd name="adj1" fmla="val 94376"/>
              <a:gd name="adj2" fmla="val -3763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2,4%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36</a:t>
            </a: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2195513" y="1989138"/>
            <a:ext cx="1152525" cy="576262"/>
          </a:xfrm>
          <a:prstGeom prst="wedgeRoundRectCallout">
            <a:avLst>
              <a:gd name="adj1" fmla="val -2912"/>
              <a:gd name="adj2" fmla="val 10638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2,7%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40</a:t>
            </a: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348038" y="1268413"/>
            <a:ext cx="1152525" cy="576262"/>
          </a:xfrm>
          <a:prstGeom prst="wedgeRoundRectCallout">
            <a:avLst>
              <a:gd name="adj1" fmla="val -5472"/>
              <a:gd name="adj2" fmla="val 8428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1,1%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16</a:t>
            </a: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5651500" y="5373688"/>
            <a:ext cx="1152525" cy="576262"/>
          </a:xfrm>
          <a:prstGeom prst="wedgeRoundRectCallout">
            <a:avLst>
              <a:gd name="adj1" fmla="val 6049"/>
              <a:gd name="adj2" fmla="val -10427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1,2%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18</a:t>
            </a: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2555875" y="4941888"/>
            <a:ext cx="1079500" cy="574675"/>
          </a:xfrm>
          <a:prstGeom prst="wedgeRoundRectCallout">
            <a:avLst>
              <a:gd name="adj1" fmla="val 47012"/>
              <a:gd name="adj2" fmla="val -9257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latin typeface="Century Gothic" pitchFamily="34" charset="0"/>
              </a:rPr>
              <a:t>1,7%</a:t>
            </a:r>
          </a:p>
          <a:p>
            <a:pPr algn="ctr">
              <a:defRPr/>
            </a:pPr>
            <a:r>
              <a:rPr lang="ru-RU" dirty="0">
                <a:solidFill>
                  <a:schemeClr val="accent6"/>
                </a:solidFill>
                <a:latin typeface="Century Gothic" pitchFamily="34" charset="0"/>
              </a:rPr>
              <a:t>25</a:t>
            </a:r>
          </a:p>
        </p:txBody>
      </p:sp>
      <p:sp>
        <p:nvSpPr>
          <p:cNvPr id="6166" name="Номер слайда 7"/>
          <p:cNvSpPr txBox="1">
            <a:spLocks/>
          </p:cNvSpPr>
          <p:nvPr/>
        </p:nvSpPr>
        <p:spPr bwMode="auto">
          <a:xfrm>
            <a:off x="8101013" y="623728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latin typeface="Century Gothic" pitchFamily="34" charset="0"/>
            </a:endParaRPr>
          </a:p>
          <a:p>
            <a:pPr algn="r"/>
            <a:endParaRPr lang="ru-RU" sz="1100">
              <a:latin typeface="Century Gothic" pitchFamily="34" charset="0"/>
            </a:endParaRPr>
          </a:p>
          <a:p>
            <a:pPr algn="r"/>
            <a:endParaRPr lang="en-US" sz="1200">
              <a:latin typeface="Century Gothic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824" y="6092825"/>
            <a:ext cx="85696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Ставкаларды қабылдау пунктердің саны</a:t>
            </a:r>
            <a:r>
              <a:rPr lang="en-US" sz="24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500</a:t>
            </a:r>
            <a:r>
              <a:rPr lang="kk-KZ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астам</a:t>
            </a:r>
            <a:r>
              <a:rPr lang="ru-RU" sz="2400" i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ru-RU" sz="1000" i="1" dirty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5455E-A9AB-47DC-AE41-7EE03D788BBF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16" name="Picture 2" descr="H:\french_roulette.png"/>
          <p:cNvPicPr>
            <a:picLocks noChangeAspect="1" noChangeArrowheads="1"/>
          </p:cNvPicPr>
          <p:nvPr/>
        </p:nvPicPr>
        <p:blipFill>
          <a:blip r:embed="rId2" cstate="print"/>
          <a:srcRect l="3125" t="49016" r="3125" b="24407"/>
          <a:stretch>
            <a:fillRect/>
          </a:stretch>
        </p:blipFill>
        <p:spPr bwMode="auto">
          <a:xfrm>
            <a:off x="0" y="4437063"/>
            <a:ext cx="91440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850" y="2708275"/>
            <a:ext cx="83518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755650" y="333375"/>
            <a:ext cx="7704138" cy="574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3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Казино мен </a:t>
            </a:r>
            <a:r>
              <a:rPr lang="ru-RU" sz="31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ойын</a:t>
            </a:r>
            <a:r>
              <a:rPr lang="ru-RU" sz="3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31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автоматтарының ақшалай қаражат айналымы</a:t>
            </a:r>
            <a:endParaRPr lang="ru-RU" sz="31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sp>
        <p:nvSpPr>
          <p:cNvPr id="7173" name="Прямоугольник 21"/>
          <p:cNvSpPr>
            <a:spLocks noChangeArrowheads="1"/>
          </p:cNvSpPr>
          <p:nvPr/>
        </p:nvSpPr>
        <p:spPr bwMode="auto">
          <a:xfrm>
            <a:off x="0" y="1412776"/>
            <a:ext cx="8445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dirty="0" smtClean="0"/>
              <a:t>Ақшаны </a:t>
            </a:r>
            <a:r>
              <a:rPr lang="kk-KZ" dirty="0"/>
              <a:t>жылыстатуға қарсы күрес жөніндегі қаржылық шараларды әзірлеу тобының деректері </a:t>
            </a:r>
            <a:r>
              <a:rPr lang="kk-KZ" dirty="0" smtClean="0"/>
              <a:t>бойынша (ФАТФ) Қазақстандағы казино мен ойын автоматтарының нарығы </a:t>
            </a:r>
            <a:r>
              <a:rPr lang="kk-KZ" sz="2400" b="1" dirty="0">
                <a:latin typeface="Century Gothic" pitchFamily="34" charset="0"/>
              </a:rPr>
              <a:t>жылына шамамен 1 млрд. </a:t>
            </a:r>
            <a:r>
              <a:rPr lang="kk-KZ" sz="2400" b="1" dirty="0" smtClean="0">
                <a:latin typeface="Century Gothic" pitchFamily="34" charset="0"/>
              </a:rPr>
              <a:t>долларды құрайды</a:t>
            </a:r>
            <a:r>
              <a:rPr lang="ru-RU" sz="2400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7174" name="Прямоугольник 22"/>
          <p:cNvSpPr>
            <a:spLocks noChangeArrowheads="1"/>
          </p:cNvSpPr>
          <p:nvPr/>
        </p:nvSpPr>
        <p:spPr bwMode="auto">
          <a:xfrm>
            <a:off x="395288" y="2924175"/>
            <a:ext cx="79914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err="1" smtClean="0">
                <a:latin typeface="Century Gothic" pitchFamily="34" charset="0"/>
              </a:rPr>
              <a:t>Pricewaterhouse</a:t>
            </a:r>
            <a:r>
              <a:rPr lang="ru-RU" sz="2000" i="1" dirty="0" smtClean="0">
                <a:latin typeface="Century Gothic" pitchFamily="34" charset="0"/>
              </a:rPr>
              <a:t> </a:t>
            </a:r>
            <a:r>
              <a:rPr lang="ru-RU" sz="2000" i="1" dirty="0" err="1">
                <a:latin typeface="Century Gothic" pitchFamily="34" charset="0"/>
              </a:rPr>
              <a:t>Coopers</a:t>
            </a:r>
            <a:r>
              <a:rPr lang="ru-RU" sz="2000" i="1" dirty="0">
                <a:latin typeface="Century Gothic" pitchFamily="34" charset="0"/>
              </a:rPr>
              <a:t> (</a:t>
            </a:r>
            <a:r>
              <a:rPr lang="ru-RU" sz="2000" i="1" dirty="0" err="1">
                <a:latin typeface="Century Gothic" pitchFamily="34" charset="0"/>
              </a:rPr>
              <a:t>PwC</a:t>
            </a:r>
            <a:r>
              <a:rPr lang="ru-RU" sz="2000" i="1" dirty="0">
                <a:latin typeface="Century Gothic" pitchFamily="34" charset="0"/>
              </a:rPr>
              <a:t>) </a:t>
            </a:r>
            <a:r>
              <a:rPr lang="ru-RU" sz="2000" i="1" dirty="0" err="1" smtClean="0">
                <a:latin typeface="Century Gothic" pitchFamily="34" charset="0"/>
              </a:rPr>
              <a:t>аудиторлық </a:t>
            </a:r>
            <a:r>
              <a:rPr lang="ru-RU" sz="2000" i="1" dirty="0" smtClean="0">
                <a:latin typeface="Century Gothic" pitchFamily="34" charset="0"/>
              </a:rPr>
              <a:t>топ </a:t>
            </a:r>
            <a:r>
              <a:rPr lang="ru-RU" sz="2000" i="1" dirty="0" err="1" smtClean="0">
                <a:latin typeface="Century Gothic" pitchFamily="34" charset="0"/>
              </a:rPr>
              <a:t>мәліметтері бойынша</a:t>
            </a:r>
            <a:r>
              <a:rPr lang="ru-RU" sz="2000" i="1" dirty="0" smtClean="0">
                <a:latin typeface="Century Gothic" pitchFamily="34" charset="0"/>
              </a:rPr>
              <a:t> </a:t>
            </a:r>
            <a:r>
              <a:rPr lang="ru-RU" sz="2000" i="1" dirty="0" err="1" smtClean="0">
                <a:latin typeface="Century Gothic" pitchFamily="34" charset="0"/>
              </a:rPr>
              <a:t>әлемдегі барлық казинолардың тұтас пайдасы</a:t>
            </a:r>
            <a:r>
              <a:rPr lang="ru-RU" sz="2000" i="1" dirty="0" smtClean="0">
                <a:latin typeface="Century Gothic" pitchFamily="34" charset="0"/>
              </a:rPr>
              <a:t> 2012 </a:t>
            </a:r>
            <a:r>
              <a:rPr lang="ru-RU" sz="2000" i="1" dirty="0" err="1" smtClean="0">
                <a:latin typeface="Century Gothic" pitchFamily="34" charset="0"/>
              </a:rPr>
              <a:t>жылы</a:t>
            </a:r>
            <a:r>
              <a:rPr lang="ru-RU" sz="2000" i="1" dirty="0" smtClean="0">
                <a:latin typeface="Century Gothic" pitchFamily="34" charset="0"/>
              </a:rPr>
              <a:t> </a:t>
            </a:r>
            <a:r>
              <a:rPr lang="ru-RU" sz="2000" i="1" dirty="0" smtClean="0">
                <a:latin typeface="Century Gothic" pitchFamily="34" charset="0"/>
              </a:rPr>
              <a:t>$</a:t>
            </a:r>
            <a:r>
              <a:rPr lang="ru-RU" sz="2000" i="1" dirty="0">
                <a:latin typeface="Century Gothic" pitchFamily="34" charset="0"/>
              </a:rPr>
              <a:t>150 млрд</a:t>
            </a:r>
            <a:r>
              <a:rPr lang="ru-RU" sz="2000" i="1" dirty="0" smtClean="0">
                <a:latin typeface="Century Gothic" pitchFamily="34" charset="0"/>
              </a:rPr>
              <a:t>. </a:t>
            </a:r>
            <a:r>
              <a:rPr lang="ru-RU" sz="2000" i="1" dirty="0" err="1" smtClean="0">
                <a:latin typeface="Century Gothic" pitchFamily="34" charset="0"/>
              </a:rPr>
              <a:t>құрады, </a:t>
            </a:r>
            <a:r>
              <a:rPr lang="ru-RU" sz="2000" i="1" dirty="0" smtClean="0">
                <a:latin typeface="Century Gothic" pitchFamily="34" charset="0"/>
              </a:rPr>
              <a:t>2015 </a:t>
            </a:r>
            <a:r>
              <a:rPr lang="ru-RU" sz="2000" i="1" dirty="0" err="1" smtClean="0">
                <a:latin typeface="Century Gothic" pitchFamily="34" charset="0"/>
              </a:rPr>
              <a:t>жылы</a:t>
            </a:r>
            <a:r>
              <a:rPr lang="ru-RU" sz="2000" i="1" dirty="0" smtClean="0">
                <a:latin typeface="Century Gothic" pitchFamily="34" charset="0"/>
              </a:rPr>
              <a:t> </a:t>
            </a:r>
            <a:r>
              <a:rPr lang="ru-RU" sz="2000" i="1" dirty="0" err="1" smtClean="0">
                <a:latin typeface="Century Gothic" pitchFamily="34" charset="0"/>
              </a:rPr>
              <a:t>аталған көрсеткіш </a:t>
            </a:r>
            <a:r>
              <a:rPr lang="ru-RU" sz="2000" i="1" dirty="0" smtClean="0">
                <a:latin typeface="Century Gothic" pitchFamily="34" charset="0"/>
              </a:rPr>
              <a:t>$</a:t>
            </a:r>
            <a:r>
              <a:rPr lang="ru-RU" sz="2000" i="1" dirty="0">
                <a:latin typeface="Century Gothic" pitchFamily="34" charset="0"/>
              </a:rPr>
              <a:t>200 млрд</a:t>
            </a:r>
            <a:r>
              <a:rPr lang="ru-RU" sz="2000" i="1" dirty="0" smtClean="0">
                <a:latin typeface="Century Gothic" pitchFamily="34" charset="0"/>
              </a:rPr>
              <a:t>. </a:t>
            </a:r>
            <a:r>
              <a:rPr lang="ru-RU" sz="2000" i="1" dirty="0" err="1" smtClean="0">
                <a:latin typeface="Century Gothic" pitchFamily="34" charset="0"/>
              </a:rPr>
              <a:t>жетеді</a:t>
            </a:r>
            <a:endParaRPr lang="ru-RU" sz="2000" i="1" dirty="0">
              <a:latin typeface="Century Gothic" pitchFamily="34" charset="0"/>
            </a:endParaRPr>
          </a:p>
        </p:txBody>
      </p:sp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-12700" y="6453188"/>
            <a:ext cx="91217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entury Gothic" pitchFamily="34" charset="0"/>
              </a:rPr>
              <a:t>                                                                                             	</a:t>
            </a:r>
            <a:r>
              <a:rPr lang="ru-RU" sz="1200">
                <a:solidFill>
                  <a:srgbClr val="F2F2F2"/>
                </a:solidFill>
                <a:latin typeface="Century Gothic" pitchFamily="34" charset="0"/>
              </a:rPr>
              <a:t>				        </a:t>
            </a:r>
            <a:endParaRPr lang="ru-RU" sz="120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7B8A0-3571-46E0-A61A-BF8756D85603}" type="slidenum">
              <a:rPr lang="es-ES"/>
              <a:pPr>
                <a:defRPr/>
              </a:pPr>
              <a:t>5</a:t>
            </a:fld>
            <a:endParaRPr lang="es-ES"/>
          </a:p>
        </p:txBody>
      </p:sp>
      <p:pic>
        <p:nvPicPr>
          <p:cNvPr id="17410" name="Picture 2" descr="H:\prognozi-na-sport-2.jpg"/>
          <p:cNvPicPr>
            <a:picLocks noChangeAspect="1" noChangeArrowheads="1"/>
          </p:cNvPicPr>
          <p:nvPr/>
        </p:nvPicPr>
        <p:blipFill>
          <a:blip r:embed="rId2" cstate="print"/>
          <a:srcRect l="9293" r="11545"/>
          <a:stretch>
            <a:fillRect/>
          </a:stretch>
        </p:blipFill>
        <p:spPr bwMode="auto">
          <a:xfrm>
            <a:off x="323850" y="2960688"/>
            <a:ext cx="3814763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84213" y="260350"/>
            <a:ext cx="7704137" cy="7921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3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Букмекер </a:t>
            </a:r>
            <a:r>
              <a:rPr lang="ru-RU" sz="31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кеңселерінің </a:t>
            </a:r>
            <a:r>
              <a:rPr lang="ru-RU" sz="31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ақшалай қаражат айналымы</a:t>
            </a:r>
            <a:r>
              <a:rPr lang="ru-RU" sz="31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825" y="2565400"/>
            <a:ext cx="864235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3850" y="1484313"/>
            <a:ext cx="8496300" cy="1081087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Әлеуметтік </a:t>
            </a: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сауал</a:t>
            </a:r>
            <a:r>
              <a:rPr lang="ru-RU" sz="17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мәліметтері бойынша</a:t>
            </a:r>
            <a:r>
              <a:rPr lang="ru-RU" sz="17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әр </a:t>
            </a:r>
            <a:r>
              <a:rPr lang="ru-RU" sz="1700" b="1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бесінші</a:t>
            </a:r>
            <a:r>
              <a:rPr lang="ru-RU" sz="17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Қазақстан тұрғыны бәс тігу</a:t>
            </a:r>
            <a:r>
              <a:rPr lang="ru-RU" sz="17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үшін айына</a:t>
            </a:r>
            <a:r>
              <a:rPr lang="ru-RU" sz="17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2000 </a:t>
            </a:r>
            <a:r>
              <a:rPr lang="ru-RU" sz="1700" dirty="0" err="1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теңге жұмсауға дайын</a:t>
            </a:r>
            <a:r>
              <a:rPr lang="ru-RU" sz="1700" dirty="0" smtClean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. </a:t>
            </a:r>
            <a:endParaRPr lang="ru-RU" sz="17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6100" y="2924175"/>
            <a:ext cx="4464050" cy="3097213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dirty="0" err="1" smtClean="0">
                <a:latin typeface="Century Gothic" pitchFamily="34" charset="0"/>
              </a:rPr>
              <a:t>Әрекет етуші</a:t>
            </a:r>
            <a:r>
              <a:rPr lang="ru-RU" sz="1700" dirty="0" smtClean="0">
                <a:latin typeface="Century Gothic" pitchFamily="34" charset="0"/>
              </a:rPr>
              <a:t> </a:t>
            </a:r>
            <a:r>
              <a:rPr lang="ru-RU" sz="1700" dirty="0" smtClean="0">
                <a:latin typeface="Century Gothic" pitchFamily="34" charset="0"/>
              </a:rPr>
              <a:t>букмекер </a:t>
            </a:r>
            <a:r>
              <a:rPr lang="ru-RU" sz="1700" dirty="0" err="1" smtClean="0">
                <a:latin typeface="Century Gothic" pitchFamily="34" charset="0"/>
              </a:rPr>
              <a:t>кеңселерінің </a:t>
            </a:r>
            <a:r>
              <a:rPr lang="ru-RU" sz="1700" dirty="0" err="1" smtClean="0">
                <a:latin typeface="Century Gothic" pitchFamily="34" charset="0"/>
              </a:rPr>
              <a:t>минималды</a:t>
            </a:r>
            <a:r>
              <a:rPr lang="ru-RU" sz="1700" dirty="0" smtClean="0">
                <a:latin typeface="Century Gothic" pitchFamily="34" charset="0"/>
              </a:rPr>
              <a:t> </a:t>
            </a:r>
            <a:r>
              <a:rPr lang="ru-RU" sz="1700" dirty="0" err="1" smtClean="0">
                <a:latin typeface="Century Gothic" pitchFamily="34" charset="0"/>
              </a:rPr>
              <a:t>айналымы</a:t>
            </a:r>
            <a:endParaRPr lang="ru-RU" sz="1700" dirty="0">
              <a:latin typeface="Century Gothic" pitchFamily="34" charset="0"/>
            </a:endParaRPr>
          </a:p>
          <a:p>
            <a:pPr algn="ctr">
              <a:defRPr/>
            </a:pPr>
            <a:endParaRPr lang="ru-RU" sz="600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entury Gothic" pitchFamily="34" charset="0"/>
              </a:rPr>
              <a:t>жылына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</a:rPr>
              <a:t>30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</a:rPr>
              <a:t> млрд. </a:t>
            </a:r>
            <a:r>
              <a:rPr lang="ru-RU" sz="2800" b="1" dirty="0" err="1" smtClean="0">
                <a:solidFill>
                  <a:srgbClr val="FF0000"/>
                </a:solidFill>
                <a:latin typeface="Century Gothic" pitchFamily="34" charset="0"/>
              </a:rPr>
              <a:t>теңгені</a:t>
            </a:r>
            <a:endParaRPr lang="ru-RU" sz="28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ru-RU" sz="600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1700" dirty="0" err="1" smtClean="0">
                <a:latin typeface="Century Gothic" pitchFamily="34" charset="0"/>
              </a:rPr>
              <a:t>құрайды.</a:t>
            </a:r>
            <a:endParaRPr lang="ru-RU" sz="1700" dirty="0" smtClean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1700" dirty="0" smtClean="0">
                <a:latin typeface="Century Gothic" pitchFamily="34" charset="0"/>
              </a:rPr>
              <a:t>Таза </a:t>
            </a:r>
            <a:r>
              <a:rPr lang="ru-RU" sz="1700" dirty="0" err="1" smtClean="0">
                <a:latin typeface="Century Gothic" pitchFamily="34" charset="0"/>
              </a:rPr>
              <a:t>табыс</a:t>
            </a:r>
            <a:r>
              <a:rPr lang="ru-RU" sz="1700" dirty="0" smtClean="0">
                <a:latin typeface="Century Gothic" pitchFamily="34" charset="0"/>
              </a:rPr>
              <a:t> </a:t>
            </a:r>
            <a:r>
              <a:rPr lang="ru-RU" sz="1700" b="1" dirty="0" smtClean="0">
                <a:latin typeface="Century Gothic" pitchFamily="34" charset="0"/>
              </a:rPr>
              <a:t>10-15% </a:t>
            </a:r>
            <a:r>
              <a:rPr lang="ru-RU" sz="1700" b="1" dirty="0" err="1" smtClean="0">
                <a:latin typeface="Century Gothic" pitchFamily="34" charset="0"/>
              </a:rPr>
              <a:t>құрайды</a:t>
            </a:r>
            <a:r>
              <a:rPr lang="ru-RU" sz="1700" dirty="0" smtClean="0">
                <a:latin typeface="Century Gothic" pitchFamily="34" charset="0"/>
              </a:rPr>
              <a:t>.</a:t>
            </a:r>
            <a:endParaRPr lang="ru-RU" sz="1700" dirty="0">
              <a:latin typeface="Century Gothic" pitchFamily="34" charset="0"/>
            </a:endParaRPr>
          </a:p>
          <a:p>
            <a:pPr algn="ctr">
              <a:defRPr/>
            </a:pPr>
            <a:endParaRPr lang="ru-RU" sz="600" dirty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1700" dirty="0" err="1" smtClean="0">
                <a:latin typeface="Century Gothic" pitchFamily="34" charset="0"/>
              </a:rPr>
              <a:t>Салыстыру</a:t>
            </a:r>
            <a:r>
              <a:rPr lang="ru-RU" sz="1700" dirty="0" smtClean="0">
                <a:latin typeface="Century Gothic" pitchFamily="34" charset="0"/>
              </a:rPr>
              <a:t> </a:t>
            </a:r>
            <a:r>
              <a:rPr lang="ru-RU" sz="1700" dirty="0" err="1" smtClean="0">
                <a:latin typeface="Century Gothic" pitchFamily="34" charset="0"/>
              </a:rPr>
              <a:t>үшін, көрсетілген нарықтың сыйымдылығы әлемде </a:t>
            </a:r>
            <a:r>
              <a:rPr lang="ru-RU" sz="1700" i="1" dirty="0" smtClean="0">
                <a:latin typeface="Century Gothic" pitchFamily="34" charset="0"/>
              </a:rPr>
              <a:t>– </a:t>
            </a:r>
            <a:r>
              <a:rPr lang="ru-RU" sz="1700" i="1" dirty="0">
                <a:latin typeface="Century Gothic" pitchFamily="34" charset="0"/>
              </a:rPr>
              <a:t>$650 млрд., </a:t>
            </a:r>
          </a:p>
          <a:p>
            <a:pPr algn="ctr">
              <a:defRPr/>
            </a:pPr>
            <a:r>
              <a:rPr lang="ru-RU" sz="1700" i="1" dirty="0" err="1" smtClean="0">
                <a:latin typeface="Century Gothic" pitchFamily="34" charset="0"/>
              </a:rPr>
              <a:t>АҚШ-та-$</a:t>
            </a:r>
            <a:r>
              <a:rPr lang="ru-RU" sz="1700" i="1" dirty="0" err="1">
                <a:latin typeface="Century Gothic" pitchFamily="34" charset="0"/>
              </a:rPr>
              <a:t>240 </a:t>
            </a:r>
            <a:r>
              <a:rPr lang="ru-RU" sz="1700" i="1" dirty="0">
                <a:latin typeface="Century Gothic" pitchFamily="34" charset="0"/>
              </a:rPr>
              <a:t>млрд., </a:t>
            </a:r>
          </a:p>
          <a:p>
            <a:pPr algn="ctr">
              <a:defRPr/>
            </a:pPr>
            <a:r>
              <a:rPr lang="ru-RU" sz="1700" i="1" dirty="0" smtClean="0">
                <a:latin typeface="Century Gothic" pitchFamily="34" charset="0"/>
              </a:rPr>
              <a:t>Ресейде-</a:t>
            </a:r>
            <a:r>
              <a:rPr lang="ru-RU" sz="1700" i="1" dirty="0">
                <a:latin typeface="Century Gothic" pitchFamily="34" charset="0"/>
              </a:rPr>
              <a:t>$500 млн.</a:t>
            </a:r>
            <a:endParaRPr lang="ru-RU" sz="1700" dirty="0">
              <a:latin typeface="Century Gothic" pitchFamily="34" charset="0"/>
            </a:endParaRPr>
          </a:p>
        </p:txBody>
      </p:sp>
      <p:sp>
        <p:nvSpPr>
          <p:cNvPr id="8199" name="Rectangle 2"/>
          <p:cNvSpPr txBox="1">
            <a:spLocks noChangeArrowheads="1"/>
          </p:cNvSpPr>
          <p:nvPr/>
        </p:nvSpPr>
        <p:spPr bwMode="auto">
          <a:xfrm>
            <a:off x="-12700" y="6453188"/>
            <a:ext cx="91217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F2F2F2"/>
                </a:solidFill>
                <a:latin typeface="Century Gothic" pitchFamily="34" charset="0"/>
              </a:rPr>
              <a:t>                                                                                                 					      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D1EE4-B518-4C16-B8C4-BE5B1A80C70F}" type="slidenum">
              <a:rPr lang="es-ES"/>
              <a:pPr>
                <a:defRPr/>
              </a:pPr>
              <a:t>6</a:t>
            </a:fld>
            <a:endParaRPr lang="es-ES"/>
          </a:p>
        </p:txBody>
      </p:sp>
      <p:graphicFrame>
        <p:nvGraphicFramePr>
          <p:cNvPr id="1026" name="Диаграмма 16"/>
          <p:cNvGraphicFramePr>
            <a:graphicFrameLocks/>
          </p:cNvGraphicFramePr>
          <p:nvPr/>
        </p:nvGraphicFramePr>
        <p:xfrm>
          <a:off x="3778250" y="3003550"/>
          <a:ext cx="4908550" cy="2698750"/>
        </p:xfrm>
        <a:graphic>
          <a:graphicData uri="http://schemas.openxmlformats.org/presentationml/2006/ole">
            <p:oleObj spid="_x0000_s22530" name="Диаграмма" r:id="rId3" imgW="8763000" imgH="4819650" progId="Excel.Sheet.8">
              <p:embed/>
            </p:oleObj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00113" y="260350"/>
            <a:ext cx="7343775" cy="7921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kk-KZ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Казино мен ойын автоматтары залдарына </a:t>
            </a:r>
            <a:r>
              <a:rPr lang="kk-KZ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салынатын салық </a:t>
            </a:r>
            <a:r>
              <a:rPr lang="kk-KZ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тәртібі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28" name="Прямоугольник 15"/>
          <p:cNvSpPr>
            <a:spLocks noChangeArrowheads="1"/>
          </p:cNvSpPr>
          <p:nvPr/>
        </p:nvSpPr>
        <p:spPr bwMode="auto">
          <a:xfrm>
            <a:off x="7164388" y="2997200"/>
            <a:ext cx="14398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 dirty="0" err="1">
                <a:latin typeface="Century Gothic" pitchFamily="34" charset="0"/>
              </a:rPr>
              <a:t>*</a:t>
            </a:r>
            <a:r>
              <a:rPr lang="ru-RU" sz="1200" i="1" dirty="0" err="1" smtClean="0">
                <a:latin typeface="Century Gothic" pitchFamily="34" charset="0"/>
              </a:rPr>
              <a:t>млрд.теңге</a:t>
            </a:r>
            <a:endParaRPr lang="ru-RU" sz="1400" b="1" i="1" dirty="0">
              <a:latin typeface="Century Gothic" pitchFamily="34" charset="0"/>
            </a:endParaRPr>
          </a:p>
        </p:txBody>
      </p:sp>
      <p:sp>
        <p:nvSpPr>
          <p:cNvPr id="1030" name="Rectangle 2"/>
          <p:cNvSpPr txBox="1">
            <a:spLocks noChangeArrowheads="1"/>
          </p:cNvSpPr>
          <p:nvPr/>
        </p:nvSpPr>
        <p:spPr bwMode="auto">
          <a:xfrm>
            <a:off x="-12700" y="6453188"/>
            <a:ext cx="91217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latin typeface="Century Gothic" pitchFamily="34" charset="0"/>
              </a:rPr>
              <a:t>	</a:t>
            </a:r>
            <a:r>
              <a:rPr lang="ru-RU" sz="1200">
                <a:solidFill>
                  <a:srgbClr val="F2F2F2"/>
                </a:solidFill>
                <a:latin typeface="Century Gothic" pitchFamily="34" charset="0"/>
              </a:rPr>
              <a:t>				                                                                                             </a:t>
            </a:r>
            <a:endParaRPr lang="ru-RU" sz="120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740650" y="342900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 dirty="0">
                <a:latin typeface="Century Gothic" pitchFamily="34" charset="0"/>
              </a:rPr>
              <a:t>5,3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1484313"/>
            <a:ext cx="8496300" cy="1296987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5113"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Ай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сайынғы салық мөлшерлемесі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endParaRPr lang="ru-RU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Ойын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үстелі                                                         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830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АЕК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(1 млн. 537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мың теңге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marL="265113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Ойын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автоматы                                                  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30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АЕК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(55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мың теңге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)</a:t>
            </a:r>
          </a:p>
          <a:p>
            <a:pPr marL="265113">
              <a:defRPr/>
            </a:pPr>
            <a:endParaRPr lang="ru-RU" sz="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79512" y="3140968"/>
            <a:ext cx="3493393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650" dirty="0" smtClean="0">
                <a:latin typeface="Century Gothic" pitchFamily="34" charset="0"/>
              </a:rPr>
              <a:t>Салық комитетінің ақпараты бойынша 2008 жылдан 2013 жылға дейінгі казино мен ойын автоматтары залдарынан бюджетке түскен салық түсімдері</a:t>
            </a:r>
            <a:endParaRPr lang="ru-RU" sz="1650" dirty="0" smtClean="0">
              <a:latin typeface="Century Gothic" pitchFamily="34" charset="0"/>
            </a:endParaRPr>
          </a:p>
          <a:p>
            <a:pPr algn="ctr">
              <a:defRPr/>
            </a:pPr>
            <a:r>
              <a:rPr lang="ru-RU" sz="1650" b="1" dirty="0" smtClean="0">
                <a:solidFill>
                  <a:srgbClr val="C00000"/>
                </a:solidFill>
                <a:latin typeface="Century Gothic" pitchFamily="34" charset="0"/>
              </a:rPr>
              <a:t>19,4 </a:t>
            </a:r>
            <a:r>
              <a:rPr lang="ru-RU" sz="1650" b="1" dirty="0">
                <a:solidFill>
                  <a:srgbClr val="C00000"/>
                </a:solidFill>
                <a:latin typeface="Century Gothic" pitchFamily="34" charset="0"/>
              </a:rPr>
              <a:t>млрд. </a:t>
            </a:r>
            <a:r>
              <a:rPr lang="ru-RU" sz="1650" b="1" dirty="0" err="1" smtClean="0">
                <a:solidFill>
                  <a:srgbClr val="C00000"/>
                </a:solidFill>
                <a:latin typeface="Century Gothic" pitchFamily="34" charset="0"/>
              </a:rPr>
              <a:t>теңгені </a:t>
            </a:r>
            <a:r>
              <a:rPr lang="ru-RU" sz="1650" b="1" dirty="0" err="1" smtClean="0">
                <a:solidFill>
                  <a:srgbClr val="C00000"/>
                </a:solidFill>
                <a:latin typeface="Century Gothic" pitchFamily="34" charset="0"/>
              </a:rPr>
              <a:t>құрады.</a:t>
            </a:r>
            <a:endParaRPr lang="ru-RU" sz="165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EAD22-A6E9-4534-A330-30D55AE1D27D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00113" y="260350"/>
            <a:ext cx="7343775" cy="7921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Букмекер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кеңселері 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мен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тотализаторлар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қызметіне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салынатын</a:t>
            </a: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салық </a:t>
            </a:r>
            <a:r>
              <a:rPr lang="ru-RU" sz="24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тәртібі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graphicFrame>
        <p:nvGraphicFramePr>
          <p:cNvPr id="2050" name="Диаграмма 9"/>
          <p:cNvGraphicFramePr>
            <a:graphicFrameLocks/>
          </p:cNvGraphicFramePr>
          <p:nvPr/>
        </p:nvGraphicFramePr>
        <p:xfrm>
          <a:off x="4932363" y="3573463"/>
          <a:ext cx="3848100" cy="2057400"/>
        </p:xfrm>
        <a:graphic>
          <a:graphicData uri="http://schemas.openxmlformats.org/presentationml/2006/ole">
            <p:oleObj spid="_x0000_s23554" name="Диаграмма" r:id="rId3" imgW="3848100" imgH="1914525" progId="Excel.Sheet.8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323850" y="2852738"/>
            <a:ext cx="84963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Прямоугольник 14"/>
          <p:cNvSpPr>
            <a:spLocks noChangeArrowheads="1"/>
          </p:cNvSpPr>
          <p:nvPr/>
        </p:nvSpPr>
        <p:spPr bwMode="auto">
          <a:xfrm>
            <a:off x="7308850" y="3644900"/>
            <a:ext cx="144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 dirty="0" err="1">
                <a:latin typeface="Century Gothic" pitchFamily="34" charset="0"/>
              </a:rPr>
              <a:t>*</a:t>
            </a:r>
            <a:r>
              <a:rPr lang="ru-RU" sz="1200" i="1" dirty="0" err="1" smtClean="0">
                <a:latin typeface="Century Gothic" pitchFamily="34" charset="0"/>
              </a:rPr>
              <a:t>млн.теңге</a:t>
            </a:r>
            <a:endParaRPr lang="ru-RU" sz="1400" b="1" i="1" dirty="0">
              <a:latin typeface="Century Gothic" pitchFamily="34" charset="0"/>
            </a:endParaRPr>
          </a:p>
        </p:txBody>
      </p:sp>
      <p:sp>
        <p:nvSpPr>
          <p:cNvPr id="2056" name="Rectangle 2"/>
          <p:cNvSpPr txBox="1">
            <a:spLocks noChangeArrowheads="1"/>
          </p:cNvSpPr>
          <p:nvPr/>
        </p:nvSpPr>
        <p:spPr bwMode="auto">
          <a:xfrm>
            <a:off x="-12700" y="6453188"/>
            <a:ext cx="91217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>
                <a:solidFill>
                  <a:srgbClr val="F2F2F2"/>
                </a:solidFill>
                <a:latin typeface="Century Gothic" pitchFamily="34" charset="0"/>
              </a:rPr>
              <a:t>					</a:t>
            </a:r>
            <a:endParaRPr lang="ru-RU" sz="12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48263" y="4941888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43,8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651500" y="48688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88,5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588125" y="472440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265,5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56325" y="4797425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91,1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092950" y="46529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445,6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596188" y="44370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838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027988" y="407670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>
                <a:latin typeface="Century Gothic" pitchFamily="34" charset="0"/>
              </a:rPr>
              <a:t>1500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3850" y="1484313"/>
            <a:ext cx="8496300" cy="158432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5113"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Ай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сайынғы салық мөлшерлемесі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endParaRPr lang="ru-RU" sz="8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Букмекер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кеңсесінің кассасы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75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АЕК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(139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мың теңге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Букмекер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кеңсесінің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электрондық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кассасы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75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АЕК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(139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мың теңге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endParaRPr lang="ru-RU" sz="400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Тотализатор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кассасы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   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125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АЕК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(231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мың теңге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marL="265113">
              <a:defRPr/>
            </a:pPr>
            <a:r>
              <a:rPr lang="ru-RU" sz="1600" dirty="0">
                <a:solidFill>
                  <a:schemeClr val="tx1"/>
                </a:solidFill>
                <a:latin typeface="Century Gothic" pitchFamily="34" charset="0"/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Тотализатордың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электрондық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кассасы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          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125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АЕК </a:t>
            </a: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(231 </a:t>
            </a:r>
            <a:r>
              <a:rPr lang="ru-RU" sz="1600" b="1" dirty="0" err="1" smtClean="0">
                <a:solidFill>
                  <a:schemeClr val="tx1"/>
                </a:solidFill>
                <a:latin typeface="Century Gothic" pitchFamily="34" charset="0"/>
              </a:rPr>
              <a:t>мың теңге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850" y="3644900"/>
            <a:ext cx="4464050" cy="194468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ҚР ҚМ СК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ақпараты бойынша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kk-KZ" sz="1600" dirty="0" smtClean="0">
                <a:latin typeface="Century Gothic" pitchFamily="34" charset="0"/>
              </a:rPr>
              <a:t>2007 жылдан 2013 жылға дейінгі букмекер кеңселері қызметінен </a:t>
            </a:r>
            <a:r>
              <a:rPr lang="kk-KZ" sz="1600" b="1" dirty="0" smtClean="0">
                <a:latin typeface="Century Gothic" pitchFamily="34" charset="0"/>
              </a:rPr>
              <a:t>бюджетке түскен салық түсімдері</a:t>
            </a:r>
            <a:endParaRPr lang="ru-RU" sz="16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kk-KZ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3,2 </a:t>
            </a: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млрд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теңгені </a:t>
            </a:r>
            <a:r>
              <a:rPr lang="ru-RU" sz="2400" b="1" dirty="0" err="1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құрады</a:t>
            </a:r>
            <a:endParaRPr lang="en-US" sz="2800" b="1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400" i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A4324-A049-47E6-97C7-89D3B0E8CF83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-228600" y="6248400"/>
            <a:ext cx="51133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200">
              <a:solidFill>
                <a:srgbClr val="262626"/>
              </a:solidFill>
            </a:endParaRPr>
          </a:p>
        </p:txBody>
      </p:sp>
      <p:sp>
        <p:nvSpPr>
          <p:cNvPr id="9219" name="Номер слайда 7"/>
          <p:cNvSpPr txBox="1">
            <a:spLocks/>
          </p:cNvSpPr>
          <p:nvPr/>
        </p:nvSpPr>
        <p:spPr bwMode="auto">
          <a:xfrm>
            <a:off x="8101013" y="61658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US" sz="1100">
              <a:latin typeface="Century Gothic" pitchFamily="34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250825" y="149225"/>
            <a:ext cx="8893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200"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1557338"/>
            <a:ext cx="8496300" cy="21590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5113"/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Қаржылы полициясы </a:t>
            </a:r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органдарының </a:t>
            </a:r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ойын бизнесі саласындағы </a:t>
            </a:r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қылмыстарды алушы:</a:t>
            </a:r>
            <a:endParaRPr lang="kk-K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5113"/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2010 жылы </a:t>
            </a:r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kk-K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kk-K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5113"/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 жылы– </a:t>
            </a:r>
            <a:r>
              <a:rPr lang="kk-KZ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kk-K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kk-KZ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65113"/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жылы– </a:t>
            </a:r>
            <a:r>
              <a:rPr lang="kk-KZ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483</a:t>
            </a:r>
            <a:r>
              <a:rPr lang="kk-K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kk-KZ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65113"/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kk-K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жылы–</a:t>
            </a:r>
            <a:r>
              <a:rPr lang="kk-KZ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500-ден </a:t>
            </a:r>
            <a:r>
              <a:rPr lang="kk-KZ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астам</a:t>
            </a:r>
            <a:endParaRPr lang="ru-RU" sz="2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6"/>
          <p:cNvSpPr/>
          <p:nvPr/>
        </p:nvSpPr>
        <p:spPr>
          <a:xfrm>
            <a:off x="323850" y="4076700"/>
            <a:ext cx="8496300" cy="223202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35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65113" algn="ctr">
              <a:defRPr/>
            </a:pP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Анықталған қылмыстар мен әкімшілік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құқық бұзушылық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бойынша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мыңнан астам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ойын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автоматы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266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ойын үстелі,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 млн теңге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сомадағы ақшалай қаражат тәркіленді. Барлығы 2012-2013 жыл аралығында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 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жасырын казино мен </a:t>
            </a:r>
            <a:r>
              <a:rPr lang="kk-K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208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ойын автоматтары залдары қызметінің жолы кесілген, бұл 2011 жылғы көрсеткіштен 5 есеге артық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00113" y="260350"/>
            <a:ext cx="7343775" cy="7921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defRPr/>
            </a:pPr>
            <a:r>
              <a:rPr lang="ru-RU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Қылмыстарды анықтау статистикасы</a:t>
            </a: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aettenschweiler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5288" y="1268413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6C877-7043-4199-86D0-30A142C4DAAF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«Қазақстан Республикасының кейбір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заңнамалық актілеріне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ойын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бизнесі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мәселелері бойынша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өзгерістер 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толықтырулар енгізу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туралы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 ҚР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Заңының </a:t>
            </a:r>
            <a:r>
              <a:rPr lang="ru-RU" sz="2300" dirty="0" err="1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жобасы</a:t>
            </a:r>
            <a: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30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30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b="1" u="sng" dirty="0" smtClean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Азаматтық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іс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жүргізу кодексін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Интернет-казино </a:t>
            </a:r>
            <a:r>
              <a:rPr lang="ru-RU" sz="2400" dirty="0" err="1" smtClean="0">
                <a:latin typeface="Book Antiqua" pitchFamily="18" charset="0"/>
              </a:rPr>
              <a:t>қызметін заңсыз деп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танудың </a:t>
            </a:r>
            <a:r>
              <a:rPr lang="ru-RU" sz="2400" dirty="0" err="1" smtClean="0">
                <a:latin typeface="Book Antiqua" pitchFamily="18" charset="0"/>
              </a:rPr>
              <a:t>іс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жүргізу </a:t>
            </a:r>
            <a:r>
              <a:rPr lang="ru-RU" sz="2400" dirty="0" err="1" smtClean="0">
                <a:latin typeface="Book Antiqua" pitchFamily="18" charset="0"/>
              </a:rPr>
              <a:t>тетігі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бекітіледі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endParaRPr lang="ru-RU" sz="2400" b="1" u="sng" dirty="0" smtClean="0">
              <a:latin typeface="Book Antiqua" pitchFamily="18" charset="0"/>
            </a:endParaRPr>
          </a:p>
          <a:p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Әкімшілік құқық бұзушылық туралы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b="1" u="sng" dirty="0" err="1" smtClean="0">
                <a:solidFill>
                  <a:srgbClr val="000099"/>
                </a:solidFill>
                <a:latin typeface="Book Antiqua" pitchFamily="18" charset="0"/>
              </a:rPr>
              <a:t>кодексте</a:t>
            </a:r>
            <a:r>
              <a:rPr lang="ru-RU" sz="2400" b="1" u="sng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ойын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бизнесі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туралы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заңнаманы бұзғаны үшін жауаптылықты көздейтін бап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нақтыланады, </a:t>
            </a:r>
            <a:r>
              <a:rPr lang="ru-RU" sz="2400" dirty="0" smtClean="0">
                <a:latin typeface="Book Antiqua" pitchFamily="18" charset="0"/>
              </a:rPr>
              <a:t>"</a:t>
            </a:r>
            <a:r>
              <a:rPr lang="ru-RU" sz="2400" dirty="0" err="1" smtClean="0">
                <a:latin typeface="Book Antiqua" pitchFamily="18" charset="0"/>
              </a:rPr>
              <a:t>Ойын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бизнесі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туралы</a:t>
            </a:r>
            <a:r>
              <a:rPr lang="ru-RU" sz="2400" dirty="0" smtClean="0">
                <a:latin typeface="Book Antiqua" pitchFamily="18" charset="0"/>
              </a:rPr>
              <a:t>" </a:t>
            </a:r>
            <a:r>
              <a:rPr lang="ru-RU" sz="2400" dirty="0" err="1" smtClean="0">
                <a:latin typeface="Book Antiqua" pitchFamily="18" charset="0"/>
              </a:rPr>
              <a:t>Заң талаптарын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бұзғаны үшін қосымша әкімшілік жауаптылық енгізіледі</a:t>
            </a:r>
            <a:r>
              <a:rPr lang="ru-RU" sz="2400" dirty="0" smtClean="0">
                <a:latin typeface="Book Antiqua" pitchFamily="18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55733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9739</TotalTime>
  <Words>842</Words>
  <Application>Microsoft Office PowerPoint</Application>
  <PresentationFormat>Экран (4:3)</PresentationFormat>
  <Paragraphs>224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Апекс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 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«Қазақстан Республикасының кейбір заңнамалық актілеріне ойын бизнесі мәселелері бойынша өзгерістер мен толықтырулар енгізу туралы» ҚР Заңының жобасы</vt:lpstr>
      <vt:lpstr>Слайд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a.muhamedzhanov</cp:lastModifiedBy>
  <cp:revision>970</cp:revision>
  <dcterms:created xsi:type="dcterms:W3CDTF">2010-05-23T14:28:12Z</dcterms:created>
  <dcterms:modified xsi:type="dcterms:W3CDTF">2014-03-03T03:18:40Z</dcterms:modified>
</cp:coreProperties>
</file>