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17" r:id="rId2"/>
    <p:sldId id="322" r:id="rId3"/>
    <p:sldId id="323" r:id="rId4"/>
    <p:sldId id="324" r:id="rId5"/>
    <p:sldId id="325" r:id="rId6"/>
    <p:sldId id="328" r:id="rId7"/>
    <p:sldId id="336" r:id="rId8"/>
    <p:sldId id="330" r:id="rId9"/>
    <p:sldId id="331" r:id="rId10"/>
    <p:sldId id="332" r:id="rId11"/>
    <p:sldId id="333" r:id="rId12"/>
    <p:sldId id="334" r:id="rId13"/>
  </p:sldIdLst>
  <p:sldSz cx="9144000" cy="6858000" type="screen4x3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FF3300"/>
    <a:srgbClr val="CCECFF"/>
    <a:srgbClr val="66FFFF"/>
    <a:srgbClr val="003366"/>
    <a:srgbClr val="007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44" autoAdjust="0"/>
    <p:restoredTop sz="94660"/>
  </p:normalViewPr>
  <p:slideViewPr>
    <p:cSldViewPr>
      <p:cViewPr varScale="1">
        <p:scale>
          <a:sx n="76" d="100"/>
          <a:sy n="76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C446F6-84C3-4D55-8364-994AFECDD0C2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6125"/>
            <a:ext cx="4946650" cy="3711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EE1756-AF8A-429A-8B29-859630959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DB4EA4-D4FF-49AF-9A40-1214F1BF086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54174D-9E93-43E6-A263-77CCA4224A1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2592-AA1D-497F-891F-AD31EDA6555C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1D23-1D42-4CE6-A273-F1FFCABBC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9A158-24A4-4D11-8D4E-C6C52F0FB796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99CBF-081F-4159-A7B1-EE00657BE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B6B0-FF65-4681-A1D5-4209C293A5AD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C070-4185-4C26-8488-7A744494E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1F36D-F49A-49BC-B078-8AF1B34EEDF8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E175-0221-4830-9269-5F99E4D88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F54973-C4A1-4286-821B-49A60BA18AD5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7C09A-1F8A-4DE1-AEB3-6880215AA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A23FAC-BBA3-41D5-8E88-5D37D63E4397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7AF35-414A-4D30-AD4A-2DF7FCB84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1A03E-CDF9-49C0-82F3-A7E9BCA3F1AD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ECD0-0C2F-4AED-9B0B-16540F9BE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2D3A-5FDD-4F42-AE1E-14B76006F2D0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09B2-7FA9-48CD-A995-BF88C0590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69B9-A53C-4E7D-A436-B534F1D82D5D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B95AE-5A74-4FA0-AB96-4152BDC76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7F80-53E1-464B-8D81-7B298AF0497C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40F3C-A125-4E01-8C0B-2DA5CD5E5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FA39E-2814-488E-8133-7A85380D550F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44EE-7081-4D40-9A4D-D41D2BEA1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E11CF-0BA9-4839-8AE8-AB12E3EB0C37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6D30F-68BE-499C-B3E4-B879B67DB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1097-14DD-47C8-B18F-495337A51825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46E09-E5B6-4D85-A13A-3099DD09C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0777B-5309-43E6-BE3C-525FB46547CF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0D3CD-5741-4334-AE74-163674FE8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4B5471-FF41-456D-8D37-E4C31387F7DD}" type="datetime1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8F5248-1E4A-45A5-A096-FF8529246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63" r:id="rId13"/>
    <p:sldLayoutId id="214748366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oleObject" Target="???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???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???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4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17411" name="Rectangle 15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906588"/>
            <a:ext cx="7777163" cy="2462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СОЦИАЛЬНО-ЭКОНОМИЧЕСКОГО РАЗВИТИЯ РЕСПУБЛИКИ КАЗАХСТАН </a:t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2014-2018 ГОДЫ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4213" y="2133600"/>
            <a:ext cx="76882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84213" y="4652963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4" name="Rectangle 15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00113" y="57150"/>
            <a:ext cx="76327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РЕСПУБЛИКАНСКОГО БЮДЖЕТА 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2014 ГОД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35000" y="115888"/>
            <a:ext cx="7688263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35000" y="765175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B38D4-72D9-4C91-849B-0787F221231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7313" name="Object 145"/>
          <p:cNvGraphicFramePr>
            <a:graphicFrameLocks noChangeAspect="1"/>
          </p:cNvGraphicFramePr>
          <p:nvPr/>
        </p:nvGraphicFramePr>
        <p:xfrm>
          <a:off x="684213" y="981075"/>
          <a:ext cx="7559675" cy="5256213"/>
        </p:xfrm>
        <a:graphic>
          <a:graphicData uri="http://schemas.openxmlformats.org/presentationml/2006/ole">
            <p:oleObj spid="_x0000_s7313" name="Worksheet" r:id="rId3" imgW="9315585" imgH="7648665" progId="Excel.Sheet.8">
              <p:link updateAutomatic="1"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0"/>
          <p:cNvSpPr>
            <a:spLocks noGrp="1"/>
          </p:cNvSpPr>
          <p:nvPr>
            <p:ph type="title"/>
          </p:nvPr>
        </p:nvSpPr>
        <p:spPr>
          <a:xfrm>
            <a:off x="774700" y="188913"/>
            <a:ext cx="7646988" cy="576262"/>
          </a:xfrm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ДОПОЛНИТЕЛЬНЫЕ РАСХОДЫ ПРИ УТОЧНЕНИИ РЕСПУБЛИКАНСКОГО БЮДЖЕТА НА 2014 ГОД</a:t>
            </a:r>
            <a:endParaRPr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2138" y="152400"/>
            <a:ext cx="8012112" cy="36513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88963" y="828675"/>
            <a:ext cx="7993062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C1837-ACDF-4300-B3C4-19246224246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8336" name="Object 144"/>
          <p:cNvGraphicFramePr>
            <a:graphicFrameLocks noChangeAspect="1"/>
          </p:cNvGraphicFramePr>
          <p:nvPr/>
        </p:nvGraphicFramePr>
        <p:xfrm>
          <a:off x="611188" y="1052513"/>
          <a:ext cx="7921625" cy="5256212"/>
        </p:xfrm>
        <a:graphic>
          <a:graphicData uri="http://schemas.openxmlformats.org/presentationml/2006/ole">
            <p:oleObj spid="_x0000_s8336" name="Worksheet" r:id="rId4" imgW="8791643" imgH="7391490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8663" y="274638"/>
            <a:ext cx="7688262" cy="561975"/>
          </a:xfrm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ДОПОЛНИТЕЛЬНАЯ ПОТРЕБНОСТЬ НА ПОВЫШЕНИЕ СОЦИАЛЬНЫХ ВЫПЛАТ И ЗАРАБОТНОЙ ПЛАТЫ ГРЖДАНСКИМ СЛУЖАЩИМ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1 АПРЕЛЯ 2014 ГОДА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28663" y="123825"/>
            <a:ext cx="76882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71525" y="925513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4F1D9-8FA9-4A87-BE2C-11ED292BC88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9360" name="Object 144"/>
          <p:cNvGraphicFramePr>
            <a:graphicFrameLocks noChangeAspect="1"/>
          </p:cNvGraphicFramePr>
          <p:nvPr/>
        </p:nvGraphicFramePr>
        <p:xfrm>
          <a:off x="755650" y="1196975"/>
          <a:ext cx="7704138" cy="5111750"/>
        </p:xfrm>
        <a:graphic>
          <a:graphicData uri="http://schemas.openxmlformats.org/presentationml/2006/ole">
            <p:oleObj spid="_x0000_s9360" name="Worksheet" r:id="rId4" imgW="9267757" imgH="4724310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Grp="1"/>
          </p:cNvSpPr>
          <p:nvPr>
            <p:ph type="title"/>
          </p:nvPr>
        </p:nvSpPr>
        <p:spPr>
          <a:xfrm>
            <a:off x="592138" y="152400"/>
            <a:ext cx="7645400" cy="63658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ФАКТОРЫ УТОЧНЕНИЯ ПРОГНОЗА РОСТА ЭКОНОМИКИ НА 2014 ГОД</a:t>
            </a:r>
            <a:endParaRPr lang="ru-RU" sz="1800" b="1" cap="smal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2138" y="152400"/>
            <a:ext cx="76882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92138" y="788988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Объект 2"/>
          <p:cNvSpPr txBox="1">
            <a:spLocks/>
          </p:cNvSpPr>
          <p:nvPr/>
        </p:nvSpPr>
        <p:spPr bwMode="auto">
          <a:xfrm>
            <a:off x="571500" y="788988"/>
            <a:ext cx="7688263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kk-K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kk-KZ" sz="1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Прогноз был уточнен с учетом:</a:t>
            </a:r>
          </a:p>
          <a:p>
            <a:pPr eaLnBrk="1" hangingPunct="1">
              <a:spcBef>
                <a:spcPct val="20000"/>
              </a:spcBef>
              <a:defRPr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1600" b="1" dirty="0" smtClean="0"/>
              <a:t>оперативных </a:t>
            </a:r>
            <a:r>
              <a:rPr lang="ru-RU" sz="1600" b="1" dirty="0"/>
              <a:t>данных </a:t>
            </a:r>
            <a:r>
              <a:rPr lang="ru-RU" sz="1600" dirty="0"/>
              <a:t>Агентства Республики Казахстан по статистике по объему ВВП в 2013 году. Так, объем ВВП составил </a:t>
            </a:r>
            <a:r>
              <a:rPr lang="ru-RU" sz="1600" b="1" dirty="0"/>
              <a:t>33 </a:t>
            </a:r>
            <a:r>
              <a:rPr lang="ru-RU" sz="1600" b="1" dirty="0" smtClean="0"/>
              <a:t>521,2 </a:t>
            </a:r>
            <a:r>
              <a:rPr lang="ru-RU" sz="1600" b="1" dirty="0"/>
              <a:t>млрд. тенге,</a:t>
            </a:r>
            <a:r>
              <a:rPr lang="ru-RU" sz="1600" dirty="0"/>
              <a:t> что на </a:t>
            </a:r>
            <a:r>
              <a:rPr lang="ru-RU" sz="1600" b="1" dirty="0"/>
              <a:t>922,2 млрд. тенге</a:t>
            </a:r>
            <a:r>
              <a:rPr lang="ru-RU" sz="1600" dirty="0"/>
              <a:t> ниже от ранее прогнозируемого объема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34 </a:t>
            </a:r>
            <a:r>
              <a:rPr lang="ru-RU" sz="1600" dirty="0"/>
              <a:t>443,4</a:t>
            </a:r>
            <a:r>
              <a:rPr lang="ru-RU" sz="1600" b="1" dirty="0"/>
              <a:t> </a:t>
            </a:r>
            <a:r>
              <a:rPr lang="ru-RU" sz="1600" dirty="0"/>
              <a:t>млрд. </a:t>
            </a:r>
            <a:r>
              <a:rPr lang="ru-RU" sz="1600" dirty="0" smtClean="0"/>
              <a:t>тенге; </a:t>
            </a:r>
          </a:p>
          <a:p>
            <a:pPr marL="285750" indent="-285750" algn="just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данных </a:t>
            </a:r>
            <a:r>
              <a:rPr lang="ru-RU" sz="1600" b="1" dirty="0" smtClean="0"/>
              <a:t>развития отраслей экономики </a:t>
            </a:r>
            <a:r>
              <a:rPr lang="ru-RU" sz="1600" dirty="0" smtClean="0"/>
              <a:t>Казахстана за январь 2014 года и уточненных госорганами целевых индикаторов роста отраслей экономики на 2014 год;</a:t>
            </a:r>
          </a:p>
          <a:p>
            <a:pPr marL="285750" indent="-285750" algn="just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тенденций изменения мировых цен на товарных рынках: </a:t>
            </a:r>
            <a:r>
              <a:rPr lang="ru-RU" sz="1600" b="1" dirty="0" smtClean="0"/>
              <a:t>мировая цена на нефть</a:t>
            </a:r>
            <a:r>
              <a:rPr lang="ru-RU" sz="1600" dirty="0" smtClean="0"/>
              <a:t> взята на уровне </a:t>
            </a:r>
            <a:r>
              <a:rPr lang="ru-RU" sz="1600" b="1" dirty="0" smtClean="0"/>
              <a:t>95,0 долл. США за баррель</a:t>
            </a:r>
            <a:r>
              <a:rPr lang="ru-RU" sz="1600" dirty="0" smtClean="0"/>
              <a:t>;</a:t>
            </a:r>
          </a:p>
          <a:p>
            <a:pPr marL="285750" indent="-285750" algn="just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1600" dirty="0" smtClean="0"/>
              <a:t>проведенной </a:t>
            </a:r>
            <a:r>
              <a:rPr lang="ru-RU" sz="1600" dirty="0"/>
              <a:t>11 февраля 2014 года </a:t>
            </a:r>
            <a:r>
              <a:rPr lang="ru-RU" sz="1600" b="1" dirty="0"/>
              <a:t>корректировки курса тенге</a:t>
            </a:r>
            <a:r>
              <a:rPr lang="ru-RU" sz="1600" dirty="0"/>
              <a:t> к доллару США.  Курс тенге уточнен в сторону ослабления с </a:t>
            </a:r>
            <a:r>
              <a:rPr lang="ru-RU" sz="1600" b="1" dirty="0"/>
              <a:t>153</a:t>
            </a:r>
            <a:r>
              <a:rPr lang="ru-RU" sz="1600" dirty="0"/>
              <a:t> тенге до </a:t>
            </a:r>
            <a:r>
              <a:rPr lang="ru-RU" sz="1600" b="1" dirty="0"/>
              <a:t>185</a:t>
            </a:r>
            <a:r>
              <a:rPr lang="ru-RU" sz="1600" dirty="0"/>
              <a:t> тенге к доллару США.</a:t>
            </a:r>
            <a:endParaRPr lang="ru-RU" sz="1600" dirty="0" smtClean="0"/>
          </a:p>
          <a:p>
            <a:pPr algn="just" eaLnBrk="1" hangingPunct="1">
              <a:buSzPct val="145000"/>
              <a:buFont typeface="Arial" charset="0"/>
              <a:buChar char="•"/>
              <a:defRPr/>
            </a:pPr>
            <a:endParaRPr lang="ru-RU" sz="1600" dirty="0" smtClean="0"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9D0A0-5E4F-49C0-8B39-E995E7CBE76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Grp="1"/>
          </p:cNvSpPr>
          <p:nvPr>
            <p:ph type="title"/>
          </p:nvPr>
        </p:nvSpPr>
        <p:spPr>
          <a:xfrm>
            <a:off x="592138" y="152400"/>
            <a:ext cx="7645400" cy="63658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ОПЕРАТИВНЫЕ ОТЧЕТНЫЕ ДАННЫЕ ЗА 2013 ГОД</a:t>
            </a:r>
            <a:endParaRPr lang="ru-RU" sz="1800" b="1" cap="smal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92138" y="152400"/>
            <a:ext cx="76882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92138" y="788988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90" name="Group 98"/>
          <p:cNvGraphicFramePr>
            <a:graphicFrameLocks noGrp="1"/>
          </p:cNvGraphicFramePr>
          <p:nvPr/>
        </p:nvGraphicFramePr>
        <p:xfrm>
          <a:off x="611188" y="2038350"/>
          <a:ext cx="7993062" cy="4441825"/>
        </p:xfrm>
        <a:graphic>
          <a:graphicData uri="http://schemas.openxmlformats.org/drawingml/2006/table">
            <a:tbl>
              <a:tblPr/>
              <a:tblGrid>
                <a:gridCol w="5112813"/>
                <a:gridCol w="1008087"/>
                <a:gridCol w="864074"/>
                <a:gridCol w="1008088"/>
              </a:tblGrid>
              <a:tr h="50063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Наименование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Прогноз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Отчет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Отклонение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ВВП, млрд. тенге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</a:t>
                      </a: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443</a:t>
                      </a: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33 521,2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922</a:t>
                      </a: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</a:tr>
              <a:tr h="2212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реальный рост ВВП, % к предыдущему году</a:t>
                      </a:r>
                    </a:p>
                  </a:txBody>
                  <a:tcPr marL="14400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106,0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71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дефлятор ВВП, % к предыдущему году</a:t>
                      </a:r>
                    </a:p>
                  </a:txBody>
                  <a:tcPr marL="85725" marR="9526" marT="95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107,1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104,3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-2,8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ВВП, млрд. долларов США</a:t>
                      </a:r>
                    </a:p>
                  </a:txBody>
                  <a:tcPr marL="14400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</a:t>
                      </a: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220,3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2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ВВП на душу населения,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долл. США по официальному курсу</a:t>
                      </a:r>
                    </a:p>
                  </a:txBody>
                  <a:tcPr marL="14400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294</a:t>
                      </a: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12 933,0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361</a:t>
                      </a: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97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ВДС сельского хозяйства, % к предыдущему году</a:t>
                      </a:r>
                    </a:p>
                  </a:txBody>
                  <a:tcPr marL="14400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2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ВДС промышленности, % к предыдущему году</a:t>
                      </a:r>
                    </a:p>
                  </a:txBody>
                  <a:tcPr marL="14400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103</a:t>
                      </a: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102,3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65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Горнодобывающая промышленность и разработка карьеров, % к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предыдущему году</a:t>
                      </a:r>
                    </a:p>
                  </a:txBody>
                  <a:tcPr marL="14400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-0,8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9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Обрабатывающая промышленность, % к предыдущему году</a:t>
                      </a:r>
                    </a:p>
                  </a:txBody>
                  <a:tcPr marL="14400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101,6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Объем добычи нефти, млн. тонн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82,0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81,7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-0,3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880">
                <a:tc>
                  <a:txBody>
                    <a:bodyPr/>
                    <a:lstStyle/>
                    <a:p>
                      <a:pPr marL="10795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ВДС строительства, % к предыдущему году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252">
                <a:tc>
                  <a:txBody>
                    <a:bodyPr/>
                    <a:lstStyle/>
                    <a:p>
                      <a:pPr marL="10795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ВДС транспорта и складирования, % к предыдущему году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107,0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107,5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Экспорт товаров, млрд. долл. США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88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83,4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-4,9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Импорт товаров, млрд. долл. США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49,6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-4,2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65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Мировая цена на нефть Brent, 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долл. США/баррель в среднем за год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108,9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90" marR="7890" marT="7891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42" name="Прямоугольник 9"/>
          <p:cNvSpPr>
            <a:spLocks noChangeArrowheads="1"/>
          </p:cNvSpPr>
          <p:nvPr/>
        </p:nvSpPr>
        <p:spPr bwMode="auto">
          <a:xfrm>
            <a:off x="323850" y="868363"/>
            <a:ext cx="82804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50000"/>
              <a:buFont typeface="Arial" charset="0"/>
              <a:buChar char="•"/>
            </a:pPr>
            <a:r>
              <a:rPr lang="ru-RU" sz="1600"/>
              <a:t>Устойчивый рост экономики был обеспечен за счет высокой инвестиционной активности, роста агропромышленного комплекса, машиностроения, строительной индустрии и производства услуг.</a:t>
            </a:r>
          </a:p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50000"/>
              <a:buFont typeface="Arial" charset="0"/>
              <a:buChar char="•"/>
            </a:pPr>
            <a:r>
              <a:rPr lang="ru-RU" sz="1600"/>
              <a:t>В 2013 году прирост инвестиций в основной капитал составил </a:t>
            </a:r>
            <a:r>
              <a:rPr lang="ru-RU" sz="1600" b="1"/>
              <a:t>6,5%.</a:t>
            </a:r>
            <a:endParaRPr lang="ru-RU" sz="160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C9453-47F9-46B3-9047-A721A645050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48" name="Object 452"/>
          <p:cNvGraphicFramePr>
            <a:graphicFrameLocks/>
          </p:cNvGraphicFramePr>
          <p:nvPr/>
        </p:nvGraphicFramePr>
        <p:xfrm>
          <a:off x="395288" y="4441825"/>
          <a:ext cx="4371975" cy="2062163"/>
        </p:xfrm>
        <a:graphic>
          <a:graphicData uri="http://schemas.openxmlformats.org/presentationml/2006/ole">
            <p:oleObj spid="_x0000_s4548" r:id="rId3" imgW="4371211" imgH="2060627" progId="Excel.Sheet.8">
              <p:embed/>
            </p:oleObj>
          </a:graphicData>
        </a:graphic>
      </p:graphicFrame>
      <p:graphicFrame>
        <p:nvGraphicFramePr>
          <p:cNvPr id="4549" name="Object 453"/>
          <p:cNvGraphicFramePr>
            <a:graphicFrameLocks/>
          </p:cNvGraphicFramePr>
          <p:nvPr/>
        </p:nvGraphicFramePr>
        <p:xfrm>
          <a:off x="488950" y="738188"/>
          <a:ext cx="4494213" cy="1593850"/>
        </p:xfrm>
        <a:graphic>
          <a:graphicData uri="http://schemas.openxmlformats.org/presentationml/2006/ole">
            <p:oleObj spid="_x0000_s4549" r:id="rId4" imgW="4493141" imgH="1597290" progId="Excel.Sheet.8">
              <p:embed/>
            </p:oleObj>
          </a:graphicData>
        </a:graphic>
      </p:graphicFrame>
      <p:sp>
        <p:nvSpPr>
          <p:cNvPr id="5122" name="Rectangle 20"/>
          <p:cNvSpPr>
            <a:spLocks noGrp="1"/>
          </p:cNvSpPr>
          <p:nvPr>
            <p:ph type="title"/>
          </p:nvPr>
        </p:nvSpPr>
        <p:spPr>
          <a:xfrm>
            <a:off x="592138" y="152400"/>
            <a:ext cx="7645400" cy="63658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ВНЕШНИЕ УСЛОВИЯ РАЗВИТИЯ</a:t>
            </a:r>
            <a:endParaRPr lang="ru-RU" sz="1800" b="1" cap="smal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2138" y="152400"/>
            <a:ext cx="76882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92138" y="692150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323975" y="4948238"/>
            <a:ext cx="0" cy="7524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55" name="TextBox 1"/>
          <p:cNvSpPr txBox="1">
            <a:spLocks noChangeArrowheads="1"/>
          </p:cNvSpPr>
          <p:nvPr/>
        </p:nvSpPr>
        <p:spPr bwMode="auto">
          <a:xfrm>
            <a:off x="2392363" y="4948238"/>
            <a:ext cx="863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800" b="1">
                <a:cs typeface="Arial" charset="0"/>
              </a:rPr>
              <a:t>Прогноз</a:t>
            </a:r>
          </a:p>
        </p:txBody>
      </p:sp>
      <p:sp>
        <p:nvSpPr>
          <p:cNvPr id="4556" name="TextBox 1"/>
          <p:cNvSpPr txBox="1">
            <a:spLocks noChangeArrowheads="1"/>
          </p:cNvSpPr>
          <p:nvPr/>
        </p:nvSpPr>
        <p:spPr bwMode="auto">
          <a:xfrm>
            <a:off x="801688" y="4689475"/>
            <a:ext cx="4794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800" b="1">
                <a:cs typeface="Arial" charset="0"/>
              </a:rPr>
              <a:t>Факт</a:t>
            </a:r>
          </a:p>
        </p:txBody>
      </p:sp>
      <p:sp>
        <p:nvSpPr>
          <p:cNvPr id="4557" name="TextBox 2"/>
          <p:cNvSpPr txBox="1">
            <a:spLocks noChangeArrowheads="1"/>
          </p:cNvSpPr>
          <p:nvPr/>
        </p:nvSpPr>
        <p:spPr bwMode="auto">
          <a:xfrm>
            <a:off x="4648200" y="3614738"/>
            <a:ext cx="40005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 algn="just">
              <a:lnSpc>
                <a:spcPct val="130000"/>
              </a:lnSpc>
              <a:spcAft>
                <a:spcPts val="1200"/>
              </a:spcAft>
              <a:buClr>
                <a:srgbClr val="002060"/>
              </a:buClr>
              <a:buSzPct val="150000"/>
              <a:buFont typeface="Arial" charset="0"/>
              <a:buChar char="•"/>
              <a:tabLst>
                <a:tab pos="271463" algn="l"/>
              </a:tabLs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С начала 2014 года средняя цена на нефть марки </a:t>
            </a:r>
            <a:r>
              <a:rPr lang="en-US" sz="1400">
                <a:solidFill>
                  <a:srgbClr val="000000"/>
                </a:solidFill>
                <a:cs typeface="Arial" charset="0"/>
              </a:rPr>
              <a:t>Brent 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составила 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108,0 долл. США за баррель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 </a:t>
            </a:r>
          </a:p>
          <a:p>
            <a:pPr marL="271463" indent="-271463" algn="just">
              <a:lnSpc>
                <a:spcPct val="130000"/>
              </a:lnSpc>
              <a:spcAft>
                <a:spcPts val="1200"/>
              </a:spcAft>
              <a:buClr>
                <a:srgbClr val="002060"/>
              </a:buClr>
              <a:buSzPct val="150000"/>
              <a:buFont typeface="Arial" charset="0"/>
              <a:buChar char="•"/>
              <a:tabLst>
                <a:tab pos="271463" algn="l"/>
              </a:tabLs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В случае сохранения цены на нефть на уровне 100 долл. США за баррель до конца т.г., среднегодовая цена составит </a:t>
            </a:r>
            <a:r>
              <a:rPr lang="ru-RU" sz="1400" b="1">
                <a:cs typeface="Arial" charset="0"/>
              </a:rPr>
              <a:t>101,3 долл. США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 marL="271463" indent="-271463" algn="just">
              <a:lnSpc>
                <a:spcPct val="130000"/>
              </a:lnSpc>
              <a:spcAft>
                <a:spcPts val="1200"/>
              </a:spcAft>
              <a:buClr>
                <a:srgbClr val="002060"/>
              </a:buClr>
              <a:buSzPct val="150000"/>
              <a:buFont typeface="Arial" charset="0"/>
              <a:buChar char="•"/>
              <a:tabLst>
                <a:tab pos="271463" algn="l"/>
              </a:tabLst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С учетом укрепления доллара США цена на нефть определена на уровне </a:t>
            </a:r>
            <a:r>
              <a:rPr lang="ru-RU" sz="1400" b="1" u="sng">
                <a:cs typeface="Arial" charset="0"/>
              </a:rPr>
              <a:t>95,0 </a:t>
            </a:r>
            <a:r>
              <a:rPr lang="ru-RU" sz="1400" b="1">
                <a:cs typeface="Arial" charset="0"/>
              </a:rPr>
              <a:t>долларов 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за баррель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4558" name="TextBox 10"/>
          <p:cNvSpPr txBox="1">
            <a:spLocks noChangeArrowheads="1"/>
          </p:cNvSpPr>
          <p:nvPr/>
        </p:nvSpPr>
        <p:spPr bwMode="auto">
          <a:xfrm>
            <a:off x="744538" y="2176463"/>
            <a:ext cx="33845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00">
                <a:solidFill>
                  <a:srgbClr val="000000"/>
                </a:solidFill>
                <a:cs typeface="Arial" charset="0"/>
              </a:rPr>
              <a:t>Источник:</a:t>
            </a:r>
          </a:p>
          <a:p>
            <a:pPr>
              <a:buFont typeface="Arial" charset="0"/>
              <a:buChar char="•"/>
            </a:pPr>
            <a:r>
              <a:rPr lang="ru-RU" sz="700">
                <a:solidFill>
                  <a:srgbClr val="000000"/>
                </a:solidFill>
                <a:cs typeface="Arial" charset="0"/>
              </a:rPr>
              <a:t> ООН, </a:t>
            </a:r>
            <a:r>
              <a:rPr lang="en-US" sz="700">
                <a:solidFill>
                  <a:srgbClr val="000000"/>
                </a:solidFill>
                <a:cs typeface="Arial" charset="0"/>
              </a:rPr>
              <a:t>World economic situation and prospects</a:t>
            </a:r>
            <a:r>
              <a:rPr lang="ru-RU" sz="700">
                <a:solidFill>
                  <a:srgbClr val="000000"/>
                </a:solidFill>
                <a:cs typeface="Arial" charset="0"/>
              </a:rPr>
              <a:t>, 2014</a:t>
            </a:r>
            <a:endParaRPr lang="en-US" sz="700">
              <a:solidFill>
                <a:srgbClr val="000000"/>
              </a:solidFill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70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700">
                <a:solidFill>
                  <a:srgbClr val="000000"/>
                </a:solidFill>
                <a:cs typeface="Arial" charset="0"/>
              </a:rPr>
              <a:t>Всемирный Банк, </a:t>
            </a:r>
            <a:r>
              <a:rPr lang="en-US" sz="700">
                <a:solidFill>
                  <a:srgbClr val="000000"/>
                </a:solidFill>
                <a:cs typeface="Arial" charset="0"/>
              </a:rPr>
              <a:t>Global economic prospects, </a:t>
            </a:r>
            <a:r>
              <a:rPr lang="ru-RU" sz="700">
                <a:solidFill>
                  <a:srgbClr val="000000"/>
                </a:solidFill>
                <a:cs typeface="Arial" charset="0"/>
              </a:rPr>
              <a:t>январь 2014</a:t>
            </a:r>
          </a:p>
          <a:p>
            <a:pPr>
              <a:buFont typeface="Arial" charset="0"/>
              <a:buChar char="•"/>
            </a:pPr>
            <a:r>
              <a:rPr lang="ru-RU" sz="700">
                <a:solidFill>
                  <a:srgbClr val="000000"/>
                </a:solidFill>
                <a:cs typeface="Arial" charset="0"/>
              </a:rPr>
              <a:t> МВФ, </a:t>
            </a:r>
            <a:r>
              <a:rPr lang="en-US" sz="700">
                <a:solidFill>
                  <a:srgbClr val="000000"/>
                </a:solidFill>
                <a:cs typeface="Arial" charset="0"/>
              </a:rPr>
              <a:t>World economic outlook, </a:t>
            </a:r>
            <a:r>
              <a:rPr lang="ru-RU" sz="700">
                <a:solidFill>
                  <a:srgbClr val="000000"/>
                </a:solidFill>
                <a:cs typeface="Arial" charset="0"/>
              </a:rPr>
              <a:t>январь 2014</a:t>
            </a:r>
            <a:endParaRPr lang="en-US" sz="7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22800" y="990600"/>
            <a:ext cx="4073525" cy="1201738"/>
          </a:xfrm>
          <a:prstGeom prst="roundRect">
            <a:avLst/>
          </a:prstGeom>
          <a:ln>
            <a:noFill/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71463" indent="-271463" algn="just">
              <a:lnSpc>
                <a:spcPct val="130000"/>
              </a:lnSpc>
              <a:buClr>
                <a:srgbClr val="002060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прогнозам международных организаций прирост мировой экономики 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2014 году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составит 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3,7%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 2015 г.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составит 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3,9%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(консенсус прогноз).</a:t>
            </a:r>
          </a:p>
        </p:txBody>
      </p:sp>
      <p:sp>
        <p:nvSpPr>
          <p:cNvPr id="4560" name="Прямоугольник 2"/>
          <p:cNvSpPr>
            <a:spLocks noChangeArrowheads="1"/>
          </p:cNvSpPr>
          <p:nvPr/>
        </p:nvSpPr>
        <p:spPr bwMode="auto">
          <a:xfrm>
            <a:off x="4610100" y="2262188"/>
            <a:ext cx="40005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lnSpc>
                <a:spcPct val="130000"/>
              </a:lnSpc>
              <a:buClr>
                <a:srgbClr val="002060"/>
              </a:buClr>
              <a:buSzPct val="150000"/>
              <a:buFont typeface="Arial" charset="0"/>
              <a:buChar char="•"/>
            </a:pPr>
            <a:r>
              <a:rPr lang="ru-RU" sz="1400">
                <a:solidFill>
                  <a:srgbClr val="000000"/>
                </a:solidFill>
                <a:cs typeface="Arial" charset="0"/>
              </a:rPr>
              <a:t>Экономика еврозоны  начинает восстанавливаться. 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ВБ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улучшил прогноз роста еврозоны на 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2014 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и 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2015 годы  до 1,1% 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и </a:t>
            </a:r>
            <a:r>
              <a:rPr lang="ru-RU" sz="1400" b="1">
                <a:solidFill>
                  <a:srgbClr val="000000"/>
                </a:solidFill>
                <a:cs typeface="Arial" charset="0"/>
              </a:rPr>
              <a:t>1,4%</a:t>
            </a:r>
            <a:r>
              <a:rPr lang="ru-RU" sz="1400">
                <a:solidFill>
                  <a:srgbClr val="000000"/>
                </a:solidFill>
                <a:cs typeface="Arial" charset="0"/>
              </a:rPr>
              <a:t> соответственно. </a:t>
            </a:r>
          </a:p>
        </p:txBody>
      </p:sp>
      <p:sp>
        <p:nvSpPr>
          <p:cNvPr id="4561" name="Прямоугольник 23"/>
          <p:cNvSpPr>
            <a:spLocks noChangeArrowheads="1"/>
          </p:cNvSpPr>
          <p:nvPr/>
        </p:nvSpPr>
        <p:spPr bwMode="auto">
          <a:xfrm>
            <a:off x="787400" y="4149725"/>
            <a:ext cx="33099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00">
                <a:solidFill>
                  <a:srgbClr val="000000"/>
                </a:solidFill>
                <a:cs typeface="Arial" charset="0"/>
              </a:rPr>
              <a:t>Источник: Всемирный Банк, </a:t>
            </a:r>
            <a:r>
              <a:rPr lang="en-US" sz="700">
                <a:solidFill>
                  <a:srgbClr val="000000"/>
                </a:solidFill>
                <a:cs typeface="Arial" charset="0"/>
              </a:rPr>
              <a:t>Global economic prospects, </a:t>
            </a:r>
            <a:r>
              <a:rPr lang="ru-RU" sz="700">
                <a:solidFill>
                  <a:srgbClr val="000000"/>
                </a:solidFill>
                <a:cs typeface="Arial" charset="0"/>
              </a:rPr>
              <a:t>январь 2014</a:t>
            </a:r>
          </a:p>
        </p:txBody>
      </p:sp>
      <p:graphicFrame>
        <p:nvGraphicFramePr>
          <p:cNvPr id="4550" name="Object 454"/>
          <p:cNvGraphicFramePr>
            <a:graphicFrameLocks/>
          </p:cNvGraphicFramePr>
          <p:nvPr/>
        </p:nvGraphicFramePr>
        <p:xfrm>
          <a:off x="458788" y="2647950"/>
          <a:ext cx="4308475" cy="1652588"/>
        </p:xfrm>
        <a:graphic>
          <a:graphicData uri="http://schemas.openxmlformats.org/presentationml/2006/ole">
            <p:oleObj spid="_x0000_s4550" r:id="rId5" imgW="4310246" imgH="1652159" progId="Excel.Sheet.8">
              <p:embed/>
            </p:oleObj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8D96B-23A6-4793-9C9C-A1DA5C769BA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Grp="1"/>
          </p:cNvSpPr>
          <p:nvPr>
            <p:ph type="title"/>
          </p:nvPr>
        </p:nvSpPr>
        <p:spPr>
          <a:xfrm>
            <a:off x="592138" y="179388"/>
            <a:ext cx="7645400" cy="63658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ПРОГНОЗ ПО РОСТУ ЭКОНОМИКИ НА 2014 ГОД</a:t>
            </a:r>
            <a:endParaRPr lang="ru-RU" sz="1800" b="1" cap="smal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2138" y="152400"/>
            <a:ext cx="76882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92138" y="788988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35000" y="876300"/>
          <a:ext cx="7645400" cy="5697538"/>
        </p:xfrm>
        <a:graphic>
          <a:graphicData uri="http://schemas.openxmlformats.org/drawingml/2006/table">
            <a:tbl>
              <a:tblPr/>
              <a:tblGrid>
                <a:gridCol w="4505992"/>
                <a:gridCol w="1188451"/>
                <a:gridCol w="1027610"/>
                <a:gridCol w="923347"/>
              </a:tblGrid>
              <a:tr h="7971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Одобренный в августе 2013 года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Уточнение 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Отклонение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14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ВВП, млрд. тенге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38 624,4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39 623,7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999,3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</a:tr>
              <a:tr h="20604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реальный рост ВВП, % к предыдущему году</a:t>
                      </a:r>
                    </a:p>
                  </a:txBody>
                  <a:tcPr marL="144005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106,0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106,0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05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дефлятор ВВП, % к предыдущему году</a:t>
                      </a:r>
                    </a:p>
                  </a:txBody>
                  <a:tcPr marL="85727" marR="9526" marT="9528" marB="0" anchor="b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105,8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111,5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5,7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77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ВВП, млрд. долларов США</a:t>
                      </a:r>
                    </a:p>
                  </a:txBody>
                  <a:tcPr marL="144005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252,4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214,2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-38,2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ВВП на душу населения,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долл. США по официальному курсу</a:t>
                      </a:r>
                    </a:p>
                  </a:txBody>
                  <a:tcPr marL="144005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14 612,1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12 397,2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-2 214,9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68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ВДС сельского хозяйства, % к предыдущему году</a:t>
                      </a:r>
                    </a:p>
                  </a:txBody>
                  <a:tcPr marL="144005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103,9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103,9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7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ВДС промышленности, % к предыдущему году</a:t>
                      </a:r>
                    </a:p>
                  </a:txBody>
                  <a:tcPr marL="144005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102,7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102,7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Горнодобывающая промышленность и разработка карьеров, % к предыдущему году</a:t>
                      </a:r>
                    </a:p>
                  </a:txBody>
                  <a:tcPr marL="144005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101,5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101,6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Обрабатывающая промышленность, % к предыдущему году</a:t>
                      </a:r>
                    </a:p>
                  </a:txBody>
                  <a:tcPr marL="144005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104,1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104,0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77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добычи нефти, млн. тонн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83,0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779">
                <a:tc>
                  <a:txBody>
                    <a:bodyPr/>
                    <a:lstStyle/>
                    <a:p>
                      <a:pPr marL="1080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ВДС строительства, % к предыдущему году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102,5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99">
                <a:tc>
                  <a:txBody>
                    <a:bodyPr/>
                    <a:lstStyle/>
                    <a:p>
                      <a:pPr marL="31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Производство услуг, % к предыдущему году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108,5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108,5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1080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ВДС информации и связи, % к предыдущему году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107,0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107,0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77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Экспорт товаров, млрд. долл. США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84,7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86,3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77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Импорт товаров, млрд. долл. США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58,6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52,2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-6,4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Мировая цена на нефть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Brent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долл. США/баррель в среднем за год</a:t>
                      </a: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95,0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90" marR="7890" marT="7894" marB="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B3D0F-5F2A-4200-A2CE-FDB1853485B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Grp="1"/>
          </p:cNvSpPr>
          <p:nvPr>
            <p:ph type="title"/>
          </p:nvPr>
        </p:nvSpPr>
        <p:spPr>
          <a:xfrm>
            <a:off x="592138" y="179388"/>
            <a:ext cx="7645400" cy="63658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cap="smal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ПАРАМЕТРЫ РЕСПУБЛИКАНСКОГО БЮДЖЕТА НА 2014 ГОД</a:t>
            </a:r>
            <a:endParaRPr lang="ru-RU" sz="1800" b="1" cap="smal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2138" y="152400"/>
            <a:ext cx="76882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92138" y="788988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FE849-AC5A-43E0-AF78-465F768791C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5268" name="Object 148"/>
          <p:cNvGraphicFramePr>
            <a:graphicFrameLocks noChangeAspect="1"/>
          </p:cNvGraphicFramePr>
          <p:nvPr/>
        </p:nvGraphicFramePr>
        <p:xfrm>
          <a:off x="611188" y="968375"/>
          <a:ext cx="7632700" cy="5284788"/>
        </p:xfrm>
        <a:graphic>
          <a:graphicData uri="http://schemas.openxmlformats.org/presentationml/2006/ole">
            <p:oleObj spid="_x0000_s5268" name="Worksheet" r:id="rId4" imgW="9315585" imgH="7648665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4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26626" name="Rectangle 15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4213" y="1963738"/>
            <a:ext cx="7775575" cy="1970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УТОЧНЕНИИ РЕСПУБЛИКАНСКОГО БЮДЖЕТА НА 2014 ГОД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835D7-2D2E-4EFE-B5C7-79911421D4D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4213" y="2205038"/>
            <a:ext cx="76882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27088" y="4149725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3" name="Rectangle 15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00113" y="220663"/>
            <a:ext cx="76327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РЕСПУБЛИКАНСКОГО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НА 2014 ГОД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71525" y="152400"/>
            <a:ext cx="7688263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14388" y="788988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48825-AD36-4D7A-86AF-A3868148550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6292" name="Object 148"/>
          <p:cNvGraphicFramePr>
            <a:graphicFrameLocks noChangeAspect="1"/>
          </p:cNvGraphicFramePr>
          <p:nvPr/>
        </p:nvGraphicFramePr>
        <p:xfrm>
          <a:off x="827088" y="981075"/>
          <a:ext cx="7561262" cy="4103688"/>
        </p:xfrm>
        <a:graphic>
          <a:graphicData uri="http://schemas.openxmlformats.org/presentationml/2006/ole">
            <p:oleObj spid="_x0000_s6292" name="Worksheet" r:id="rId3" imgW="11325157" imgH="5457825" progId="Excel.Sheet.8">
              <p:link updateAutomatic="1"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5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00113" y="188913"/>
            <a:ext cx="76327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Пофакторный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изменения прогноза доходов 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(без учета поступлений трансфертов) республиканского бюджета 2014 года против утвержденного плана 2014 года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71525" y="152400"/>
            <a:ext cx="7688263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14388" y="1236663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DDBAA-8B7C-4113-AE90-CA81EFE5A47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9" name="Group 47"/>
          <p:cNvGraphicFramePr>
            <a:graphicFrameLocks noGrp="1"/>
          </p:cNvGraphicFramePr>
          <p:nvPr>
            <p:ph sz="half" idx="2"/>
          </p:nvPr>
        </p:nvGraphicFramePr>
        <p:xfrm>
          <a:off x="179388" y="1341438"/>
          <a:ext cx="8713787" cy="6200775"/>
        </p:xfrm>
        <a:graphic>
          <a:graphicData uri="http://schemas.openxmlformats.org/drawingml/2006/table">
            <a:tbl>
              <a:tblPr/>
              <a:tblGrid>
                <a:gridCol w="6240462"/>
                <a:gridCol w="2473325"/>
              </a:tblGrid>
              <a:tr h="428625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республиканского бюджета в целом увеличатся на 331,7 млрд. тенге, </a:t>
                      </a:r>
                      <a:b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Увеличение на 505,5 млрд.тенге за счет: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изменения макроэкономических показателей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номинальный рост ВВП на 2,6%, внешнеторгового оборота – на 16,9%)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191,5 млрд.тенге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повышения ставки по ЭТП на сырую нефть с 60 </a:t>
                      </a:r>
                      <a:r>
                        <a:rPr kumimoji="0" lang="ru-RU" sz="15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долл.США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80 </a:t>
                      </a:r>
                      <a:r>
                        <a:rPr kumimoji="0" lang="ru-RU" sz="15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долл.США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тонну и роста курса тенге к доллару США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303,3 млрд.тенге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 других факторов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(уточнение расчетов по факту 2013 года по сборам, госпошлинам и налогу на игорный бизнес, увеличение платы за предоставление междугородней и международной телефонной связи в связи с увеличением субсидирования убытков операторов сельской связи и по неналоговым поступлениям за счет изменения курса тенге к доллару США)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10,7 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млрд.тенге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Уменьшение на 173,8 </a:t>
                      </a:r>
                      <a:r>
                        <a:rPr kumimoji="0" lang="ru-RU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млрд.тенге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счет: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а) уточнения расчета КПН в связи с изменением базы по факту 2013 г.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(средняя эффективная ставка по оценке 2013 года, принятая в расчете плана 2014 года составляла 4,8%, по факту 2013 года сложилось 4,6%) 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снижения ВДС на 2,7%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115,3 млрд.тенге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б) увеличения сумм возврата НДС из бюджета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50,0 млрд.тенге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в) снижения поступлений от реализации зерна из государственных ресурсов, в связи с сокращением объема закупа зерна в 2013 году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8,5 </a:t>
                      </a:r>
                      <a:r>
                        <a:rPr kumimoji="0" lang="ru-RU" sz="15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млрд.тенге</a:t>
                      </a:r>
                      <a:endParaRPr kumimoji="0" 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888</Words>
  <Application>Microsoft Office PowerPoint</Application>
  <PresentationFormat>Экран (4:3)</PresentationFormat>
  <Paragraphs>203</Paragraphs>
  <Slides>12</Slides>
  <Notes>3</Notes>
  <HiddenSlides>0</HiddenSlides>
  <MMClips>0</MMClips>
  <ScaleCrop>false</ScaleCrop>
  <HeadingPairs>
    <vt:vector size="10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Связи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Тема Office</vt:lpstr>
      <vt:lpstr>Тема Office</vt:lpstr>
      <vt:lpstr>???</vt:lpstr>
      <vt:lpstr>???</vt:lpstr>
      <vt:lpstr>???</vt:lpstr>
      <vt:lpstr>???</vt:lpstr>
      <vt:lpstr>???</vt:lpstr>
      <vt:lpstr>Лист Microsoft Excel</vt:lpstr>
      <vt:lpstr>Слайд 1</vt:lpstr>
      <vt:lpstr>ОСНОВНЫЕ ФАКТОРЫ УТОЧНЕНИЯ ПРОГНОЗА РОСТА ЭКОНОМИКИ НА 2014 ГОД</vt:lpstr>
      <vt:lpstr>ОПЕРАТИВНЫЕ ОТЧЕТНЫЕ ДАННЫЕ ЗА 2013 ГОД</vt:lpstr>
      <vt:lpstr>ВНЕШНИЕ УСЛОВИЯ РАЗВИТИЯ</vt:lpstr>
      <vt:lpstr>ПРОГНОЗ ПО РОСТУ ЭКОНОМИКИ НА 2014 ГОД</vt:lpstr>
      <vt:lpstr>ПАРАМЕТРЫ РЕСПУБЛИКАНСКОГО БЮДЖЕТА НА 2014 ГОД</vt:lpstr>
      <vt:lpstr>Слайд 7</vt:lpstr>
      <vt:lpstr>Слайд 8</vt:lpstr>
      <vt:lpstr>Слайд 9</vt:lpstr>
      <vt:lpstr>Слайд 10</vt:lpstr>
      <vt:lpstr>ДОПОЛНИТЕЛЬНЫЕ РАСХОДЫ ПРИ УТОЧНЕНИИ РЕСПУБЛИКАНСКОГО БЮДЖЕТА НА 2014 ГОД</vt:lpstr>
      <vt:lpstr>ДОПОЛНИТЕЛЬНАЯ ПОТРЕБНОСТЬ НА ПОВЫШЕНИЕ СОЦИАЛЬНЫХ ВЫПЛАТ И ЗАРАБОТНОЙ ПЛАТЫ ГРЖДАНСКИМ СЛУЖАЩИМ  С 1 АПРЕЛЯ 2014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уточнении макропрогноза и параметров республиканского бюджета на 2013 год</dc:title>
  <cp:lastModifiedBy>Tashimova</cp:lastModifiedBy>
  <cp:revision>461</cp:revision>
  <cp:lastPrinted>2014-03-09T13:45:37Z</cp:lastPrinted>
  <dcterms:modified xsi:type="dcterms:W3CDTF">2014-03-11T12:36:18Z</dcterms:modified>
</cp:coreProperties>
</file>