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D53B5-0A13-464E-B702-1A15500C34FD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9562C-3938-4898-9B0E-0485895F4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958C8-678D-4267-827A-421BE1C4F5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7DDB-2E33-4017-91E0-9CC947891FCC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999B-FF85-4389-9B94-18A9BEC59FF8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072-5973-4855-94A6-4AC1CF33FA4D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B03-5498-4A9E-AA97-AF357921EB6A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8EBD-1BE4-4FCB-9940-385ECE5EDFCF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ADA0-240C-4A37-89D0-07CE0EF390BB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53FC-62F8-42C8-82ED-8C33052FA144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E51-C435-4073-B129-176D8E045F03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64C2-E1EF-4170-B96E-DE520EE87733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03ED-7553-4F8A-8167-2EBDCDBD822E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90DD-0404-45F1-A936-5368E9E5BA05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12C6-8FAF-4EB5-A323-C7A4531EF605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32" y="2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80000"/>
                </a:schemeClr>
              </a:gs>
              <a:gs pos="100000">
                <a:schemeClr val="tx2">
                  <a:alpha val="76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65225" y="333375"/>
            <a:ext cx="6943311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НАЦИОНАЛЬНОЙ ЭКОНОМИКИ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  <a:endParaRPr lang="ru-RU" sz="1400" b="1" dirty="0">
              <a:latin typeface="+mn-lt"/>
              <a:cs typeface="+mn-cs"/>
            </a:endParaRPr>
          </a:p>
        </p:txBody>
      </p:sp>
      <p:sp>
        <p:nvSpPr>
          <p:cNvPr id="4100" name="Прямоугольник 6"/>
          <p:cNvSpPr>
            <a:spLocks noChangeArrowheads="1"/>
          </p:cNvSpPr>
          <p:nvPr/>
        </p:nvSpPr>
        <p:spPr bwMode="auto">
          <a:xfrm>
            <a:off x="3792538" y="6288088"/>
            <a:ext cx="14160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Астана </a:t>
            </a:r>
            <a:r>
              <a:rPr lang="ru-RU" sz="1600" b="1" dirty="0" smtClean="0">
                <a:solidFill>
                  <a:schemeClr val="bg1"/>
                </a:solidFill>
              </a:rPr>
              <a:t>2014 </a:t>
            </a:r>
            <a:r>
              <a:rPr lang="ru-RU" sz="1600" b="1" dirty="0">
                <a:solidFill>
                  <a:schemeClr val="bg1"/>
                </a:solidFill>
              </a:rPr>
              <a:t>г.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838" y="2347913"/>
            <a:ext cx="7710487" cy="114617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РК «О ДОЛЕВОМ УЧАСТИИ В ЖИЛИЩНОМ СТРОИТЕЛЬСТВЕ» (НОВАЯ РЕДАКЦИЯ)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968485" y="3714752"/>
            <a:ext cx="1461167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31066" y="3493711"/>
            <a:ext cx="7711068" cy="652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dolevoe-stritelst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3714752"/>
            <a:ext cx="1104000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5" name="Рисунок 14" descr="4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68264" y="3714752"/>
            <a:ext cx="1104000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6" name="Рисунок 15" descr="1259947399_148464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3714752"/>
            <a:ext cx="1052549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7" name="Рисунок 16" descr="1308602243_8733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7164" y="3714752"/>
            <a:ext cx="1278869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трелка вниз 34"/>
          <p:cNvSpPr/>
          <p:nvPr/>
        </p:nvSpPr>
        <p:spPr bwMode="auto">
          <a:xfrm>
            <a:off x="3429000" y="1428750"/>
            <a:ext cx="1714500" cy="4824413"/>
          </a:xfrm>
          <a:prstGeom prst="downArrow">
            <a:avLst>
              <a:gd name="adj1" fmla="val 50000"/>
              <a:gd name="adj2" fmla="val 381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16"/>
          <p:cNvSpPr/>
          <p:nvPr/>
        </p:nvSpPr>
        <p:spPr bwMode="auto">
          <a:xfrm>
            <a:off x="71438" y="1428750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Застройщик</a:t>
            </a:r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1438" y="1751013"/>
            <a:ext cx="40005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Создает Проектную компанию и вносит вклад в виде денег*, земельного участка, ПСД и иное</a:t>
            </a: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71438" y="2586038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Проектная компания</a:t>
            </a: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71438" y="2894013"/>
            <a:ext cx="4000500" cy="61277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Получает лицензию** и начинает привлекать средства дольщиков***</a:t>
            </a: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71438" y="3687763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Проектная компания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71438" y="3965575"/>
            <a:ext cx="40005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Строит жилое здание за счет </a:t>
            </a: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собственных средств и кредита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. Вводит в эксплуатацию здание.</a:t>
            </a: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71438" y="4805363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Проектная компания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71438" y="5113338"/>
            <a:ext cx="40005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Передает доли в жилом доме дольщикам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643438" y="2530475"/>
            <a:ext cx="1928812" cy="3254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Дольщик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643438" y="2816225"/>
            <a:ext cx="1928812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Перечисляет  долевые взносы на депозит в БВУ</a:t>
            </a: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4143375" y="2751138"/>
            <a:ext cx="434975" cy="6270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 bwMode="auto">
          <a:xfrm rot="10800000">
            <a:off x="4143375" y="4756150"/>
            <a:ext cx="428625" cy="62706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643438" y="4329113"/>
            <a:ext cx="1928812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Банк Агент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4643438" y="4608513"/>
            <a:ext cx="1928812" cy="100806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Перечисление долевых взносов Проектной компании </a:t>
            </a:r>
          </a:p>
        </p:txBody>
      </p:sp>
      <p:sp>
        <p:nvSpPr>
          <p:cNvPr id="24593" name="TextBox 53"/>
          <p:cNvSpPr txBox="1">
            <a:spLocks noChangeArrowheads="1"/>
          </p:cNvSpPr>
          <p:nvPr/>
        </p:nvSpPr>
        <p:spPr bwMode="auto">
          <a:xfrm>
            <a:off x="0" y="5842000"/>
            <a:ext cx="5857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sz="1200" i="1">
                <a:solidFill>
                  <a:schemeClr val="tx2"/>
                </a:solidFill>
                <a:latin typeface="Calibri" pitchFamily="34" charset="0"/>
              </a:rPr>
              <a:t>*не менее 15% от стоимости строительства</a:t>
            </a:r>
          </a:p>
          <a:p>
            <a:pPr algn="just"/>
            <a:r>
              <a:rPr lang="kk-KZ" sz="1200" i="1">
                <a:solidFill>
                  <a:schemeClr val="tx2"/>
                </a:solidFill>
                <a:latin typeface="Calibri" pitchFamily="34" charset="0"/>
              </a:rPr>
              <a:t>** наличие нулевого цикла, средств на завершение строительства, положительная экспертиза ПСД и т.д.</a:t>
            </a:r>
            <a:endParaRPr lang="ru-RU" sz="1200" i="1">
              <a:solidFill>
                <a:schemeClr val="tx2"/>
              </a:solidFill>
              <a:latin typeface="Calibri" pitchFamily="34" charset="0"/>
            </a:endParaRPr>
          </a:p>
          <a:p>
            <a:pPr algn="just"/>
            <a:r>
              <a:rPr lang="ru-RU" sz="1200" i="1">
                <a:solidFill>
                  <a:schemeClr val="tx2"/>
                </a:solidFill>
                <a:latin typeface="Calibri" pitchFamily="34" charset="0"/>
              </a:rPr>
              <a:t> ***между Застройщиком, Проектной компанией, Дольщиком и Банком агентом заключается 4-х сторонний договор</a:t>
            </a:r>
          </a:p>
        </p:txBody>
      </p:sp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6715125" y="1357313"/>
            <a:ext cx="2286000" cy="4500562"/>
            <a:chOff x="6715140" y="1282347"/>
            <a:chExt cx="2286016" cy="4721938"/>
          </a:xfrm>
        </p:grpSpPr>
        <p:sp>
          <p:nvSpPr>
            <p:cNvPr id="58" name="Стрелка вниз 57"/>
            <p:cNvSpPr/>
            <p:nvPr/>
          </p:nvSpPr>
          <p:spPr>
            <a:xfrm>
              <a:off x="7215207" y="1507201"/>
              <a:ext cx="1285884" cy="4497084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15140" y="2331667"/>
              <a:ext cx="2268554" cy="1295827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0000"/>
                  </a:solidFill>
                  <a:cs typeface="Arial" pitchFamily="34" charset="0"/>
                </a:rPr>
                <a:t>Средства дольщиков не могут быть использованы до завершения строительства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715140" y="3830695"/>
              <a:ext cx="2268554" cy="1349125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0000"/>
                  </a:solidFill>
                  <a:cs typeface="Arial" pitchFamily="34" charset="0"/>
                </a:rPr>
                <a:t>Слишком «дорогие» кредитные средства БВУ</a:t>
              </a:r>
            </a:p>
          </p:txBody>
        </p:sp>
        <p:sp>
          <p:nvSpPr>
            <p:cNvPr id="24602" name="Прямоугольник 56"/>
            <p:cNvSpPr>
              <a:spLocks noChangeArrowheads="1"/>
            </p:cNvSpPr>
            <p:nvPr/>
          </p:nvSpPr>
          <p:spPr bwMode="auto">
            <a:xfrm>
              <a:off x="6715172" y="1282347"/>
              <a:ext cx="228598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b="1">
                  <a:solidFill>
                    <a:srgbClr val="FF0000"/>
                  </a:solidFill>
                  <a:latin typeface="Calibri" pitchFamily="34" charset="0"/>
                </a:rPr>
                <a:t>ПРЕДПОСЫЛКИ ДЛЯ ОБХОДА НОРМ ЗАКОНА </a:t>
              </a: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6715125" y="5408613"/>
            <a:ext cx="2268538" cy="1092200"/>
          </a:xfrm>
          <a:prstGeom prst="rect">
            <a:avLst/>
          </a:prstGeom>
          <a:noFill/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С 2010 года выдана только </a:t>
            </a:r>
            <a:r>
              <a:rPr lang="ru-RU" sz="1600" b="1" u="sng" dirty="0">
                <a:solidFill>
                  <a:srgbClr val="FF0000"/>
                </a:solidFill>
                <a:cs typeface="Arial" pitchFamily="34" charset="0"/>
              </a:rPr>
              <a:t>1 лицензия </a:t>
            </a: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на привлечение средств дольщиков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2214563" y="857250"/>
            <a:ext cx="4714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ea typeface="+mj-ea"/>
              </a:rPr>
              <a:t>ДЕЙСТВУЮЩИЙ МЕХАНИЗМ</a:t>
            </a:r>
          </a:p>
        </p:txBody>
      </p:sp>
      <p:sp>
        <p:nvSpPr>
          <p:cNvPr id="24598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>
                <a:solidFill>
                  <a:schemeClr val="bg1"/>
                </a:solidFill>
                <a:latin typeface="Calibri" pitchFamily="34" charset="0"/>
              </a:rPr>
              <a:t>Новые механизмы в долевом строительстве</a:t>
            </a: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847684" cy="714356"/>
          </a:xfrm>
          <a:ln w="63500">
            <a:solidFill>
              <a:schemeClr val="accent1"/>
            </a:solidFill>
          </a:ln>
        </p:spPr>
        <p:txBody>
          <a:bodyPr/>
          <a:lstStyle/>
          <a:p>
            <a:pPr algn="ctr"/>
            <a:fld id="{5D1CDE81-9AFF-45A6-945E-40377A928217}" type="slidenum">
              <a:rPr lang="ru-RU" sz="2800" b="1" smtClean="0">
                <a:solidFill>
                  <a:schemeClr val="tx1"/>
                </a:solidFill>
              </a:rPr>
              <a:pPr algn="ctr"/>
              <a:t>2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142875" y="1714500"/>
            <a:ext cx="8858250" cy="857250"/>
            <a:chOff x="142844" y="1071546"/>
            <a:chExt cx="7909760" cy="71438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071320" y="1071546"/>
              <a:ext cx="6981284" cy="7143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ru-RU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МИНИМИЗАЦИЯ РИСКОВ В СФЕРЕ ДОЛЕВОГО </a:t>
              </a:r>
            </a:p>
            <a:p>
              <a:pPr algn="ctr" fontAlgn="auto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ru-RU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УЧАСТИЯ В ЖИЛИЩНОМ СТРОИТЕЛЬСТВЕ</a:t>
              </a:r>
              <a:endParaRPr lang="ru-RU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42844" y="1071546"/>
              <a:ext cx="1000769" cy="7143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ЦЕЛЬ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14313" y="4786322"/>
            <a:ext cx="8643937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u="sng" dirty="0">
                <a:solidFill>
                  <a:srgbClr val="FF0000"/>
                </a:solidFill>
                <a:cs typeface="Arial" pitchFamily="34" charset="0"/>
              </a:rPr>
              <a:t> Закон не распространяется</a:t>
            </a:r>
            <a:r>
              <a:rPr lang="ru-RU" sz="16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на: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cs typeface="Arial" pitchFamily="34" charset="0"/>
              </a:rPr>
              <a:t>государственные закупки;</a:t>
            </a:r>
            <a:endParaRPr lang="ru-RU" sz="1600" b="1" dirty="0">
              <a:solidFill>
                <a:schemeClr val="tx2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инвестирование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в жилищное строительство или организации строительства юридическими лицами, контрольным пакетом акций которых прямо или косвенно владеет государство</a:t>
            </a:r>
            <a:r>
              <a:rPr lang="ru-RU" sz="1600" b="1" dirty="0" smtClean="0">
                <a:solidFill>
                  <a:schemeClr val="tx2"/>
                </a:solidFill>
                <a:cs typeface="Arial" pitchFamily="34" charset="0"/>
              </a:rPr>
              <a:t>;</a:t>
            </a:r>
            <a:endParaRPr lang="ru-RU" sz="1600" b="1" dirty="0">
              <a:solidFill>
                <a:schemeClr val="tx2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cs typeface="Arial" pitchFamily="34" charset="0"/>
              </a:rPr>
              <a:t> дольщиков, являющимся юридическими </a:t>
            </a:r>
            <a:r>
              <a:rPr lang="ru-RU" sz="1600" b="1" dirty="0" smtClean="0">
                <a:solidFill>
                  <a:schemeClr val="tx2"/>
                </a:solidFill>
                <a:cs typeface="Arial" pitchFamily="34" charset="0"/>
              </a:rPr>
              <a:t>лицами, а также на приобретение нежилых помещений;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 smtClean="0">
                <a:solidFill>
                  <a:schemeClr val="tx2"/>
                </a:solidFill>
                <a:cs typeface="Arial" pitchFamily="34" charset="0"/>
              </a:rPr>
              <a:t> приобретение малоэтажного дома.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082842" y="2857500"/>
            <a:ext cx="7704000" cy="7143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</a:rPr>
              <a:t>ПРИВЛЕЧЕНИЕ ДЕНЕГ ДОЛЬЩИКОВ ПОСЛЕ ВОЗВЕДЕНИЯ НУЛЕВОГО ЦИКЛА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68468" y="2857500"/>
            <a:ext cx="7270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68468" y="3721100"/>
            <a:ext cx="714375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solidFill>
                  <a:schemeClr val="bg1"/>
                </a:solidFill>
              </a:rPr>
              <a:t>2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1082842" y="3714750"/>
            <a:ext cx="7704000" cy="7207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</a:rPr>
              <a:t>ПРИВЛЕЧЕНИЕ ДЕНЕГ ДОЛЬЩИКОВ ПОСЛЕ ВОЗВЕДЕНИЯ КАРКАСА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785813"/>
            <a:ext cx="91440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ea typeface="+mj-ea"/>
              </a:rPr>
              <a:t>ПРЕДЛОЖЕНИЯ</a:t>
            </a:r>
          </a:p>
        </p:txBody>
      </p:sp>
      <p:sp>
        <p:nvSpPr>
          <p:cNvPr id="25611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>
                <a:solidFill>
                  <a:schemeClr val="bg1"/>
                </a:solidFill>
                <a:latin typeface="Calibri" pitchFamily="34" charset="0"/>
              </a:rPr>
              <a:t>Новые механизмы в долевом строительстве</a:t>
            </a:r>
          </a:p>
        </p:txBody>
      </p:sp>
      <p:sp>
        <p:nvSpPr>
          <p:cNvPr id="15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847684" cy="714356"/>
          </a:xfrm>
          <a:ln w="63500">
            <a:solidFill>
              <a:schemeClr val="accent1"/>
            </a:solidFill>
          </a:ln>
        </p:spPr>
        <p:txBody>
          <a:bodyPr/>
          <a:lstStyle/>
          <a:p>
            <a:pPr algn="ctr"/>
            <a:fld id="{5D1CDE81-9AFF-45A6-945E-40377A928217}" type="slidenum">
              <a:rPr lang="ru-RU" sz="2800" b="1" smtClean="0">
                <a:solidFill>
                  <a:schemeClr val="tx1"/>
                </a:solidFill>
              </a:rPr>
              <a:pPr algn="ctr"/>
              <a:t>3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0" y="928688"/>
            <a:ext cx="9144000" cy="5000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Требования для застройщика либо Проектной компании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44463" y="2571750"/>
            <a:ext cx="4284662" cy="400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Земельный участок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без обременения (на 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праве собственности или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долгосрочной аренды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 Завершенный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нулевой цикл 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– без обременения;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Положительное решение БВУ: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- о кредитовании Застройщика, на условиях, предусмотренных в кредитных договорах;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- о выборе Инжиниринговой компании;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 Положительное заключение инжиниринговой компании;</a:t>
            </a: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87900" y="3184525"/>
            <a:ext cx="4284663" cy="3671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14970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+mn-lt"/>
                <a:cs typeface="+mn-cs"/>
              </a:rPr>
              <a:t>РАЗРЕШЕНИЕ </a:t>
            </a: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В АКИМАТЕ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(на привлечение </a:t>
            </a:r>
            <a:r>
              <a:rPr lang="ru-RU" b="1" dirty="0" smtClean="0">
                <a:solidFill>
                  <a:schemeClr val="tx2"/>
                </a:solidFill>
                <a:latin typeface="+mn-lt"/>
                <a:cs typeface="+mn-cs"/>
              </a:rPr>
              <a:t>денег </a:t>
            </a: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дольщиков)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2428082" y="4571206"/>
            <a:ext cx="4287838" cy="31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5750" y="2143125"/>
            <a:ext cx="4143375" cy="323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ПО ПЕРВОМУ МЕХАНИЗМУ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3" y="2143125"/>
            <a:ext cx="4071937" cy="323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ПО ВТОРОМУ МЕХАНИЗМУ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4875" y="2833706"/>
            <a:ext cx="4284663" cy="330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Земельный участок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без обременения (на 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праве собственности или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долгосрочной аренды</a:t>
            </a: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 Завершенный «каркас» за счет собственных средств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;</a:t>
            </a:r>
            <a:endParaRPr lang="ru-RU" sz="1500" b="1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 Положительное заключение инжиниринговой компании;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cs typeface="Arial" pitchFamily="34" charset="0"/>
              </a:rPr>
              <a:t> Договор с Инжиниринговой компанией, сертифицированной </a:t>
            </a:r>
            <a:r>
              <a:rPr lang="ru-RU" sz="1500" b="1" dirty="0" smtClean="0">
                <a:solidFill>
                  <a:schemeClr val="tx2"/>
                </a:solidFill>
                <a:cs typeface="Arial" pitchFamily="34" charset="0"/>
              </a:rPr>
              <a:t>Ассоциацией инженеров Казахстана</a:t>
            </a:r>
            <a:endParaRPr lang="ru-RU" sz="15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6636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>
                <a:solidFill>
                  <a:schemeClr val="bg1"/>
                </a:solidFill>
                <a:latin typeface="Calibri" pitchFamily="34" charset="0"/>
              </a:rPr>
              <a:t>Новые механизмы в долевом строительстве</a:t>
            </a:r>
          </a:p>
        </p:txBody>
      </p:sp>
      <p:sp>
        <p:nvSpPr>
          <p:cNvPr id="13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>
          <a:xfrm>
            <a:off x="714348" y="785813"/>
            <a:ext cx="8072494" cy="500062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ru-RU" sz="2000" b="1" dirty="0" smtClean="0">
                <a:solidFill>
                  <a:schemeClr val="tx2"/>
                </a:solidFill>
              </a:rPr>
              <a:t>ПРИВЛЕЧЕНИЕ ДЕНЕГ ДОЛЬЩИКОВ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ПОСЛЕ ВОЗВЕДЕНИЯ НУЛЕВОГО ЦИКЛА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8693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>
                <a:solidFill>
                  <a:schemeClr val="bg1"/>
                </a:solidFill>
                <a:latin typeface="Calibri" pitchFamily="34" charset="0"/>
              </a:rPr>
              <a:t>Новые механизмы в долевом строительстве</a:t>
            </a:r>
          </a:p>
        </p:txBody>
      </p:sp>
      <p:sp>
        <p:nvSpPr>
          <p:cNvPr id="23" name="Прямоугольник 16"/>
          <p:cNvSpPr/>
          <p:nvPr/>
        </p:nvSpPr>
        <p:spPr>
          <a:xfrm>
            <a:off x="107938" y="1357298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1-й шаг. </a:t>
            </a:r>
            <a:r>
              <a:rPr lang="ru-RU" sz="1600" dirty="0" smtClean="0">
                <a:cs typeface="Arial" pitchFamily="34" charset="0"/>
              </a:rPr>
              <a:t>Застройщик либо Проектная компания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938" y="1624792"/>
            <a:ext cx="4392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Соответствие требованиям – получение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разрешения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в </a:t>
            </a:r>
            <a:r>
              <a:rPr lang="ru-RU" sz="1600" dirty="0" err="1">
                <a:solidFill>
                  <a:schemeClr val="tx2"/>
                </a:solidFill>
                <a:cs typeface="Arial" pitchFamily="34" charset="0"/>
              </a:rPr>
              <a:t>Акимате</a:t>
            </a:r>
            <a:endParaRPr lang="ru-RU" sz="16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6" name="Прямоугольник 16"/>
          <p:cNvSpPr/>
          <p:nvPr/>
        </p:nvSpPr>
        <p:spPr>
          <a:xfrm>
            <a:off x="101594" y="3357562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3-й шаг. </a:t>
            </a:r>
            <a:r>
              <a:rPr lang="ru-RU" sz="1600" dirty="0" smtClean="0">
                <a:cs typeface="Arial" pitchFamily="34" charset="0"/>
              </a:rPr>
              <a:t>Застройщик или Проектная компания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1594" y="3609562"/>
            <a:ext cx="43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Привлекает средства дольщиков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94244" y="3929066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4-й шаг. Дольщики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94244" y="4201740"/>
            <a:ext cx="4392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Перечисляют  долевые взносы на </a:t>
            </a:r>
            <a:r>
              <a:rPr lang="ru-RU" sz="1600" dirty="0" err="1" smtClean="0">
                <a:solidFill>
                  <a:schemeClr val="tx2"/>
                </a:solidFill>
                <a:cs typeface="Arial" pitchFamily="34" charset="0"/>
              </a:rPr>
              <a:t>эскроу-счет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 Застройщика или Проектной компании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в БВУ</a:t>
            </a:r>
          </a:p>
        </p:txBody>
      </p:sp>
      <p:sp>
        <p:nvSpPr>
          <p:cNvPr id="33" name="Прямоугольник 16"/>
          <p:cNvSpPr/>
          <p:nvPr/>
        </p:nvSpPr>
        <p:spPr>
          <a:xfrm>
            <a:off x="108562" y="6286520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6-й шаг. </a:t>
            </a:r>
            <a:r>
              <a:rPr lang="ru-RU" sz="1600" dirty="0" smtClean="0">
                <a:cs typeface="Arial" pitchFamily="34" charset="0"/>
              </a:rPr>
              <a:t>Застройщик или Проектная компания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4244" y="6534586"/>
            <a:ext cx="43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Строит жилье</a:t>
            </a:r>
          </a:p>
        </p:txBody>
      </p:sp>
      <p:sp>
        <p:nvSpPr>
          <p:cNvPr id="35" name="Прямоугольник 16"/>
          <p:cNvSpPr/>
          <p:nvPr/>
        </p:nvSpPr>
        <p:spPr>
          <a:xfrm>
            <a:off x="94244" y="4714884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5-й шаг. Инжиниринговая компания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4244" y="4966884"/>
            <a:ext cx="4392000" cy="122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Производит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мониторинг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за ходом строительства, изменений ПСД и целевого использования денег, предоставляет отчет о ходе строительства в БВУ,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аккредитованную организацию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и МИО на ежемесячной основе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14876" y="1669309"/>
            <a:ext cx="4357718" cy="830997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</a:rPr>
              <a:t>Перечисление долевых взносов Застройщику производится </a:t>
            </a:r>
            <a:r>
              <a:rPr lang="ru-RU" sz="1600" dirty="0" smtClean="0">
                <a:solidFill>
                  <a:srgbClr val="FF0000"/>
                </a:solidFill>
              </a:rPr>
              <a:t>только на </a:t>
            </a:r>
            <a:r>
              <a:rPr lang="ru-RU" sz="1600" dirty="0">
                <a:solidFill>
                  <a:srgbClr val="FF0000"/>
                </a:solidFill>
              </a:rPr>
              <a:t>основании заключения Инжиниринговой компании</a:t>
            </a:r>
          </a:p>
        </p:txBody>
      </p:sp>
      <p:sp>
        <p:nvSpPr>
          <p:cNvPr id="38" name="Прямоугольник 16"/>
          <p:cNvSpPr/>
          <p:nvPr/>
        </p:nvSpPr>
        <p:spPr>
          <a:xfrm>
            <a:off x="5510842" y="4952834"/>
            <a:ext cx="3276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cs typeface="Arial" pitchFamily="34" charset="0"/>
              </a:rPr>
              <a:t>Аккредитованная организация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510842" y="5204834"/>
            <a:ext cx="3276000" cy="129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Проходит аккредитацию в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МНЭ,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представляет информацию о ходе долевого строительства в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МНЭ,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размещает информации по объекту  на сайте</a:t>
            </a:r>
          </a:p>
        </p:txBody>
      </p:sp>
      <p:sp>
        <p:nvSpPr>
          <p:cNvPr id="44" name="Стрелка вправо 43"/>
          <p:cNvSpPr/>
          <p:nvPr/>
        </p:nvSpPr>
        <p:spPr>
          <a:xfrm>
            <a:off x="4572000" y="5286388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16"/>
          <p:cNvSpPr/>
          <p:nvPr/>
        </p:nvSpPr>
        <p:spPr>
          <a:xfrm>
            <a:off x="94244" y="2143098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2-й шаг. </a:t>
            </a:r>
            <a:r>
              <a:rPr lang="ru-RU" sz="1600" dirty="0" smtClean="0">
                <a:cs typeface="Arial" pitchFamily="34" charset="0"/>
              </a:rPr>
              <a:t>Инжиниринговая компания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4244" y="2357430"/>
            <a:ext cx="4392000" cy="93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Соответствие квалификационным требованиям. Сертификация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в аккредитованной организации. </a:t>
            </a: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Заключает договор с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Застройщиком либо Проектной компанией</a:t>
            </a:r>
            <a:endParaRPr lang="ru-RU" sz="16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1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0" y="785813"/>
            <a:ext cx="9144000" cy="5000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ru-RU" sz="2000" b="1" dirty="0" smtClean="0">
                <a:solidFill>
                  <a:schemeClr val="tx2"/>
                </a:solidFill>
              </a:rPr>
              <a:t>ПРИВЛЕЧЕНИЕ ДЕНЕГ ДОЛЬЩИКОВ ПОСЛЕ ВОЗВЕДЕНИЯ КАРКАСА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16"/>
          <p:cNvSpPr/>
          <p:nvPr/>
        </p:nvSpPr>
        <p:spPr>
          <a:xfrm>
            <a:off x="71438" y="1366838"/>
            <a:ext cx="4857750" cy="323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1-й шаг. Застройщик либо Проектная компания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1438" y="1652588"/>
            <a:ext cx="4857750" cy="50006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cs typeface="Arial" pitchFamily="34" charset="0"/>
              </a:rPr>
              <a:t>Соответствие требованиям – получение </a:t>
            </a:r>
            <a:r>
              <a:rPr lang="ru-RU" sz="1600" dirty="0" smtClean="0">
                <a:solidFill>
                  <a:schemeClr val="tx2"/>
                </a:solidFill>
                <a:cs typeface="Arial" pitchFamily="34" charset="0"/>
              </a:rPr>
              <a:t>разрешения в </a:t>
            </a:r>
            <a:r>
              <a:rPr lang="ru-RU" sz="1600" dirty="0" err="1" smtClean="0">
                <a:solidFill>
                  <a:schemeClr val="tx2"/>
                </a:solidFill>
                <a:cs typeface="Arial" pitchFamily="34" charset="0"/>
              </a:rPr>
              <a:t>Акимате</a:t>
            </a:r>
            <a:endParaRPr lang="ru-RU" sz="16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8" name="Прямоугольник 16"/>
          <p:cNvSpPr/>
          <p:nvPr/>
        </p:nvSpPr>
        <p:spPr>
          <a:xfrm>
            <a:off x="79375" y="3429000"/>
            <a:ext cx="4856163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3-й шаг. Застройщик либо Проектная компания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9375" y="3681412"/>
            <a:ext cx="4856163" cy="2508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Привлекает средства дольщиков</a:t>
            </a:r>
          </a:p>
        </p:txBody>
      </p:sp>
      <p:sp>
        <p:nvSpPr>
          <p:cNvPr id="22" name="Прямоугольник 16"/>
          <p:cNvSpPr/>
          <p:nvPr/>
        </p:nvSpPr>
        <p:spPr>
          <a:xfrm>
            <a:off x="71438" y="2224088"/>
            <a:ext cx="4857750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2-й шаг. Инжиниринговая компания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1438" y="2490788"/>
            <a:ext cx="485775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Соответствие квалификационным требованиям. Сертификация в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аккредитованной организации.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Заключает договор с Застройщиком либо Проектной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компанией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71438" y="4013200"/>
            <a:ext cx="4857750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4-й шаг. Дольщики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71438" y="4286250"/>
            <a:ext cx="485775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Перечисляют  долевые взносы на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текущий счет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Застройщика либо Проектной компании в БВУ</a:t>
            </a:r>
          </a:p>
        </p:txBody>
      </p:sp>
      <p:sp>
        <p:nvSpPr>
          <p:cNvPr id="31" name="Прямоугольник 16"/>
          <p:cNvSpPr/>
          <p:nvPr/>
        </p:nvSpPr>
        <p:spPr>
          <a:xfrm>
            <a:off x="85725" y="6286500"/>
            <a:ext cx="4857750" cy="25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6-й шаг. Застройщик либо Проектная компания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1438" y="6535738"/>
            <a:ext cx="4857750" cy="2508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Строит жилье</a:t>
            </a:r>
          </a:p>
        </p:txBody>
      </p:sp>
      <p:sp>
        <p:nvSpPr>
          <p:cNvPr id="33" name="Прямоугольник 16"/>
          <p:cNvSpPr/>
          <p:nvPr/>
        </p:nvSpPr>
        <p:spPr>
          <a:xfrm>
            <a:off x="71438" y="4822825"/>
            <a:ext cx="4857750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cs typeface="Arial" pitchFamily="34" charset="0"/>
              </a:rPr>
              <a:t>5-й шаг. Инжиниринговая компания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1438" y="5072074"/>
            <a:ext cx="4857750" cy="104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Осуществляет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мониторинг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 ходом строительства и за целевым использованием денег дольщиков; предоставляет отчет о ходе строительства в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аккредитованную организацию и МИО на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ежемесячной основе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15000" y="4810125"/>
            <a:ext cx="3143250" cy="25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cs typeface="Arial" pitchFamily="34" charset="0"/>
              </a:rPr>
              <a:t>Аккредитованная организация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5000" y="5062538"/>
            <a:ext cx="314325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Проходит аккредитацию в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МНЭ,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представляет информацию о ходе долевого строительства в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МНЭ,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размещение информации по объекту  на сайте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5072063" y="5214938"/>
            <a:ext cx="642937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6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>
                <a:solidFill>
                  <a:schemeClr val="bg1"/>
                </a:solidFill>
                <a:latin typeface="Calibri" pitchFamily="34" charset="0"/>
              </a:rPr>
              <a:t>Новые механизмы в долевом строительстве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14942" y="1714488"/>
            <a:ext cx="3714776" cy="1323439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</a:rPr>
              <a:t>В случае не целевого использования денег Застройщиком, Инжиниринговая компания имеет право приостановить операции по </a:t>
            </a:r>
            <a:r>
              <a:rPr lang="ru-RU" sz="1600" dirty="0" smtClean="0">
                <a:solidFill>
                  <a:srgbClr val="FF0000"/>
                </a:solidFill>
              </a:rPr>
              <a:t>расчетному счету </a:t>
            </a:r>
            <a:r>
              <a:rPr lang="ru-RU" sz="1600" dirty="0">
                <a:solidFill>
                  <a:srgbClr val="FF0000"/>
                </a:solidFill>
              </a:rPr>
              <a:t>до разрешения ситуации</a:t>
            </a:r>
          </a:p>
        </p:txBody>
      </p:sp>
      <p:sp>
        <p:nvSpPr>
          <p:cNvPr id="28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Calibri" pitchFamily="34" charset="0"/>
              </a:rPr>
              <a:t>ИЗМЕНЕНИЯ В ЗАКОНОДАТЕЛЬНЫЕ АКТЫ</a:t>
            </a:r>
            <a:endParaRPr lang="kk-KZ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Прямоугольник 12"/>
          <p:cNvSpPr>
            <a:spLocks noChangeArrowheads="1"/>
          </p:cNvSpPr>
          <p:nvPr/>
        </p:nvSpPr>
        <p:spPr bwMode="auto">
          <a:xfrm>
            <a:off x="428596" y="1214422"/>
            <a:ext cx="27003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Кодекс РК «Об административных правонарушениях» </a:t>
            </a:r>
          </a:p>
        </p:txBody>
      </p:sp>
      <p:sp>
        <p:nvSpPr>
          <p:cNvPr id="37" name="Прямоугольник 16"/>
          <p:cNvSpPr>
            <a:spLocks noChangeArrowheads="1"/>
          </p:cNvSpPr>
          <p:nvPr/>
        </p:nvSpPr>
        <p:spPr bwMode="auto">
          <a:xfrm>
            <a:off x="3357554" y="857232"/>
            <a:ext cx="53578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привлечение к </a:t>
            </a:r>
            <a:r>
              <a:rPr lang="ru-RU" sz="1600" b="1" dirty="0"/>
              <a:t>административной ответственности </a:t>
            </a:r>
            <a:r>
              <a:rPr lang="ru-RU" sz="1600" dirty="0"/>
              <a:t>застройщика и/или проектной компании, влекущее </a:t>
            </a:r>
            <a:r>
              <a:rPr lang="ru-RU" sz="1600" dirty="0" smtClean="0"/>
              <a:t>лишение разрешения на привлечение денег дольщиков; предусматривается ответственность инжиниринговой компании и экспертов, влекущее наложение штрафов и лишение аттестата</a:t>
            </a:r>
            <a:endParaRPr lang="ru-RU" sz="1600" dirty="0"/>
          </a:p>
        </p:txBody>
      </p:sp>
      <p:sp>
        <p:nvSpPr>
          <p:cNvPr id="39" name="Прямоугольник 17"/>
          <p:cNvSpPr>
            <a:spLocks noChangeArrowheads="1"/>
          </p:cNvSpPr>
          <p:nvPr/>
        </p:nvSpPr>
        <p:spPr bwMode="auto">
          <a:xfrm>
            <a:off x="3428992" y="3643314"/>
            <a:ext cx="5362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исключение случаев распространения </a:t>
            </a:r>
            <a:r>
              <a:rPr lang="ru-RU" sz="1600" b="1" dirty="0" smtClean="0"/>
              <a:t>ненадлежащей рекламы</a:t>
            </a:r>
            <a:r>
              <a:rPr lang="ru-RU" sz="1600" dirty="0" smtClean="0"/>
              <a:t> застройщиком и/или проектной компанией после лишения разрешения </a:t>
            </a:r>
            <a:endParaRPr lang="ru-RU" sz="1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71488" y="2427281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00034" y="3641727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12"/>
          <p:cNvSpPr>
            <a:spLocks noChangeArrowheads="1"/>
          </p:cNvSpPr>
          <p:nvPr/>
        </p:nvSpPr>
        <p:spPr bwMode="auto">
          <a:xfrm>
            <a:off x="428596" y="2500306"/>
            <a:ext cx="2857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Закон РК «Об архитектурной, градостроительной и строительной деятельности»</a:t>
            </a:r>
            <a:endParaRPr lang="ru-RU" sz="1600" b="1" dirty="0"/>
          </a:p>
        </p:txBody>
      </p:sp>
      <p:sp>
        <p:nvSpPr>
          <p:cNvPr id="43" name="Прямоугольник 16"/>
          <p:cNvSpPr>
            <a:spLocks noChangeArrowheads="1"/>
          </p:cNvSpPr>
          <p:nvPr/>
        </p:nvSpPr>
        <p:spPr bwMode="auto">
          <a:xfrm>
            <a:off x="3428992" y="2500306"/>
            <a:ext cx="52911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разграничение функций </a:t>
            </a:r>
            <a:r>
              <a:rPr lang="ru-RU" sz="1600" b="1" dirty="0" smtClean="0"/>
              <a:t>экспертов</a:t>
            </a:r>
            <a:r>
              <a:rPr lang="ru-RU" sz="1600" dirty="0" smtClean="0"/>
              <a:t> по оказанию инжиниринговых услуг в области долевого строительства  от экспертов в сфере архитектурной, градостроительной и строительной деятельности</a:t>
            </a:r>
            <a:endParaRPr lang="ru-RU" sz="1600" dirty="0"/>
          </a:p>
        </p:txBody>
      </p:sp>
      <p:sp>
        <p:nvSpPr>
          <p:cNvPr id="44" name="Прямоугольник 13"/>
          <p:cNvSpPr>
            <a:spLocks noChangeArrowheads="1"/>
          </p:cNvSpPr>
          <p:nvPr/>
        </p:nvSpPr>
        <p:spPr bwMode="auto">
          <a:xfrm>
            <a:off x="357158" y="4643446"/>
            <a:ext cx="27003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Закон РК</a:t>
            </a:r>
            <a:br>
              <a:rPr lang="ru-RU" sz="1600" b="1" dirty="0" smtClean="0"/>
            </a:br>
            <a:r>
              <a:rPr lang="ru-RU" sz="1600" b="1" dirty="0" smtClean="0"/>
              <a:t>«О государственном контроле и надзоре»</a:t>
            </a:r>
          </a:p>
          <a:p>
            <a:pPr algn="ctr"/>
            <a:endParaRPr lang="ru-RU" sz="1600" b="1" dirty="0"/>
          </a:p>
        </p:txBody>
      </p:sp>
      <p:sp>
        <p:nvSpPr>
          <p:cNvPr id="45" name="Прямоугольник 17"/>
          <p:cNvSpPr>
            <a:spLocks noChangeArrowheads="1"/>
          </p:cNvSpPr>
          <p:nvPr/>
        </p:nvSpPr>
        <p:spPr bwMode="auto">
          <a:xfrm>
            <a:off x="3428992" y="4773051"/>
            <a:ext cx="5362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Введение внеплановых проверок МИО </a:t>
            </a:r>
            <a:r>
              <a:rPr lang="ru-RU" sz="1600" dirty="0" smtClean="0"/>
              <a:t>застройщиков и/или проектной компании организующих строительство жилых зданий за счет привлечения </a:t>
            </a:r>
            <a:r>
              <a:rPr lang="ru-RU" sz="1600" dirty="0" smtClean="0"/>
              <a:t>денег дольщиков</a:t>
            </a:r>
            <a:endParaRPr lang="ru-RU" sz="16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28596" y="4570421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13"/>
          <p:cNvSpPr>
            <a:spLocks noChangeArrowheads="1"/>
          </p:cNvSpPr>
          <p:nvPr/>
        </p:nvSpPr>
        <p:spPr bwMode="auto">
          <a:xfrm>
            <a:off x="552443" y="5534049"/>
            <a:ext cx="2700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Закон </a:t>
            </a:r>
            <a:r>
              <a:rPr lang="ru-RU" sz="1600" b="1" dirty="0" smtClean="0"/>
              <a:t>РК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>«О разрешениях и уведомлениях»</a:t>
            </a:r>
            <a:endParaRPr lang="ru-RU" sz="1600" b="1" dirty="0"/>
          </a:p>
        </p:txBody>
      </p:sp>
      <p:sp>
        <p:nvSpPr>
          <p:cNvPr id="49" name="Прямоугольник 17"/>
          <p:cNvSpPr>
            <a:spLocks noChangeArrowheads="1"/>
          </p:cNvSpPr>
          <p:nvPr/>
        </p:nvSpPr>
        <p:spPr bwMode="auto">
          <a:xfrm>
            <a:off x="3428992" y="5630307"/>
            <a:ext cx="5443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замена лицензии на разрешение МИО</a:t>
            </a:r>
            <a:r>
              <a:rPr lang="ru-RU" sz="1600" dirty="0" smtClean="0"/>
              <a:t> на привлечение денег </a:t>
            </a:r>
            <a:r>
              <a:rPr lang="ru-RU" sz="1600" dirty="0"/>
              <a:t>дольщиков 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71472" y="5570553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28596" y="378619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Закон РК </a:t>
            </a:r>
          </a:p>
          <a:p>
            <a:pPr algn="ctr"/>
            <a:r>
              <a:rPr lang="ru-RU" b="1" dirty="0" smtClean="0"/>
              <a:t>«О рекламе»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794</Words>
  <Application>Microsoft Office PowerPoint</Application>
  <PresentationFormat>Экран (4:3)</PresentationFormat>
  <Paragraphs>113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Требования для застройщика либо Проектной компании</vt:lpstr>
      <vt:lpstr>1. ПРИВЛЕЧЕНИЕ ДЕНЕГ ДОЛЬЩИКОВ  ПОСЛЕ ВОЗВЕДЕНИЯ НУЛЕВОГО ЦИКЛА</vt:lpstr>
      <vt:lpstr>2. ПРИВЛЕЧЕНИЕ ДЕНЕГ ДОЛЬЩИКОВ ПОСЛЕ ВОЗВЕДЕНИЯ КАРКАСА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Анар</cp:lastModifiedBy>
  <cp:revision>74</cp:revision>
  <dcterms:created xsi:type="dcterms:W3CDTF">2014-04-30T04:50:00Z</dcterms:created>
  <dcterms:modified xsi:type="dcterms:W3CDTF">2014-09-23T02:53:06Z</dcterms:modified>
</cp:coreProperties>
</file>