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7" r:id="rId2"/>
    <p:sldId id="329" r:id="rId3"/>
    <p:sldId id="323" r:id="rId4"/>
    <p:sldId id="334" r:id="rId5"/>
    <p:sldId id="330" r:id="rId6"/>
    <p:sldId id="331" r:id="rId7"/>
    <p:sldId id="332" r:id="rId8"/>
    <p:sldId id="315" r:id="rId9"/>
    <p:sldId id="318" r:id="rId10"/>
    <p:sldId id="319" r:id="rId11"/>
    <p:sldId id="296" r:id="rId12"/>
    <p:sldId id="307" r:id="rId13"/>
    <p:sldId id="322" r:id="rId14"/>
    <p:sldId id="297" r:id="rId15"/>
    <p:sldId id="316" r:id="rId16"/>
    <p:sldId id="302" r:id="rId17"/>
    <p:sldId id="286" r:id="rId18"/>
    <p:sldId id="292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E6C46"/>
    <a:srgbClr val="029A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3636" autoAdjust="0"/>
    <p:restoredTop sz="94660"/>
  </p:normalViewPr>
  <p:slideViewPr>
    <p:cSldViewPr>
      <p:cViewPr varScale="1">
        <p:scale>
          <a:sx n="105" d="100"/>
          <a:sy n="105" d="100"/>
        </p:scale>
        <p:origin x="-8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0"/>
  <c:chart>
    <c:autoTitleDeleted val="1"/>
    <c:plotArea>
      <c:layout>
        <c:manualLayout>
          <c:layoutTarget val="inner"/>
          <c:xMode val="edge"/>
          <c:yMode val="edge"/>
          <c:x val="0.13373789760023699"/>
          <c:y val="2.8285547637564357E-2"/>
          <c:w val="0.72072655432143495"/>
          <c:h val="0.714342255622391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Объекты санитарно-эпидемиологического надзора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3"/>
            <c:bubble3D val="1"/>
          </c:dPt>
          <c:cat>
            <c:strRef>
              <c:f>Лист1!$A$2:$A$5</c:f>
              <c:strCache>
                <c:ptCount val="1"/>
                <c:pt idx="0">
                  <c:v>Всего объектов надзора - 123 408 ед.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17.100000000000001</c:v>
                </c:pt>
              </c:numCache>
            </c:numRef>
          </c:val>
        </c:ser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6.3551985524158824E-3"/>
          <c:y val="0.78561996220698582"/>
          <c:w val="0.90049360376788212"/>
          <c:h val="0.1672547280693374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1004695477764204"/>
          <c:y val="3.2394359810361206E-2"/>
          <c:w val="0.59472582017993569"/>
          <c:h val="0.7222151053511061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cat>
            <c:strRef>
              <c:f>Лист1!$A$2:$A$5</c:f>
              <c:strCache>
                <c:ptCount val="3"/>
                <c:pt idx="0">
                  <c:v>объекты высокой степени риска- 12 340 ед.</c:v>
                </c:pt>
                <c:pt idx="1">
                  <c:v>объекты средней степени риска - 37 022 ед.</c:v>
                </c:pt>
                <c:pt idx="2">
                  <c:v>объекты, незначительной эпид. значимости- 74 046 ед.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31</c:v>
                </c:pt>
                <c:pt idx="2">
                  <c:v>56</c:v>
                </c:pt>
              </c:numCache>
            </c:numRef>
          </c:val>
        </c:ser>
        <c:firstSliceAng val="0"/>
      </c:pieChart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"/>
          <c:y val="0.79272992655989105"/>
          <c:w val="1"/>
          <c:h val="0.20727007344011586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0.31536</cdr:x>
      <cdr:y>0.26496</cdr:y>
    </cdr:from>
    <cdr:to>
      <cdr:x>0.6757</cdr:x>
      <cdr:y>0.46139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60423" y="1116124"/>
          <a:ext cx="1440160" cy="8274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bg1"/>
              </a:solidFill>
            </a:rPr>
            <a:t>100 %</a:t>
          </a:r>
          <a:br>
            <a:rPr lang="ru-RU" sz="1800" b="1" dirty="0" smtClean="0">
              <a:solidFill>
                <a:schemeClr val="bg1"/>
              </a:solidFill>
            </a:rPr>
          </a:br>
          <a:r>
            <a:rPr lang="ru-RU" sz="1800" b="1" dirty="0" smtClean="0">
              <a:solidFill>
                <a:schemeClr val="bg1"/>
              </a:solidFill>
            </a:rPr>
            <a:t>плановых проверок</a:t>
          </a:r>
          <a:endParaRPr lang="ru-RU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0.51355</cdr:x>
      <cdr:y>0.16071</cdr:y>
    </cdr:from>
    <cdr:to>
      <cdr:x>0.70555</cdr:x>
      <cdr:y>0.23158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052511" y="648072"/>
          <a:ext cx="767392" cy="2857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4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0.28788</cdr:x>
      <cdr:y>0.39655</cdr:y>
    </cdr:from>
    <cdr:to>
      <cdr:x>0.48449</cdr:x>
      <cdr:y>0.46798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1368153" y="1656184"/>
          <a:ext cx="934395" cy="298325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</a:rPr>
            <a:t>60,1%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0.56305</cdr:x>
      <cdr:y>0.35714</cdr:y>
    </cdr:from>
    <cdr:to>
      <cdr:x>0.75966</cdr:x>
      <cdr:y>0.42857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2412553" y="1440160"/>
          <a:ext cx="842392" cy="288032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</a:rPr>
            <a:t>29,9%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0.49583</cdr:x>
      <cdr:y>0.10714</cdr:y>
    </cdr:from>
    <cdr:to>
      <cdr:x>0.69243</cdr:x>
      <cdr:y>0.17857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2124521" y="432048"/>
          <a:ext cx="842392" cy="288032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</a:rPr>
            <a:t>10%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</cdr:x>
      <cdr:y>0.60345</cdr:y>
    </cdr:from>
    <cdr:to>
      <cdr:x>0.36364</cdr:x>
      <cdr:y>0.70689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0" y="2261632"/>
          <a:ext cx="1610618" cy="38767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50" b="1" dirty="0" smtClean="0">
              <a:solidFill>
                <a:schemeClr val="tx1"/>
              </a:solidFill>
            </a:rPr>
            <a:t>Только во внеплановом порядке</a:t>
          </a:r>
          <a:endParaRPr lang="ru-RU" sz="125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0.18182</cdr:x>
      <cdr:y>0.51724</cdr:y>
    </cdr:from>
    <cdr:to>
      <cdr:x>0.22727</cdr:x>
      <cdr:y>0.60345</cdr:y>
    </cdr:to>
    <cdr:cxnSp macro="">
      <cdr:nvCxnSpPr>
        <cdr:cNvPr id="7" name="Прямая соединительная линия 6"/>
        <cdr:cNvCxnSpPr>
          <a:endCxn xmlns:a="http://schemas.openxmlformats.org/drawingml/2006/main" id="5" idx="0"/>
        </cdr:cNvCxnSpPr>
      </cdr:nvCxnSpPr>
      <cdr:spPr>
        <a:xfrm xmlns:a="http://schemas.openxmlformats.org/drawingml/2006/main" flipH="1">
          <a:off x="864097" y="2160234"/>
          <a:ext cx="216010" cy="360046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0.77273</cdr:x>
      <cdr:y>0.08621</cdr:y>
    </cdr:from>
    <cdr:to>
      <cdr:x>0.77273</cdr:x>
      <cdr:y>0.24138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>
          <a:off x="3672409" y="360040"/>
          <a:ext cx="12" cy="648075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0.65152</cdr:x>
      <cdr:y>0.08621</cdr:y>
    </cdr:from>
    <cdr:to>
      <cdr:x>0.77273</cdr:x>
      <cdr:y>0.10345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H="1">
          <a:off x="3096367" y="360040"/>
          <a:ext cx="576042" cy="72015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0.71212</cdr:x>
      <cdr:y>0</cdr:y>
    </cdr:from>
    <cdr:to>
      <cdr:x>1</cdr:x>
      <cdr:y>0.13793</cdr:y>
    </cdr:to>
    <cdr:sp macro="" textlink="">
      <cdr:nvSpPr>
        <cdr:cNvPr id="16" name="Скругленный прямоугольник 15"/>
        <cdr:cNvSpPr/>
      </cdr:nvSpPr>
      <cdr:spPr>
        <a:xfrm xmlns:a="http://schemas.openxmlformats.org/drawingml/2006/main">
          <a:off x="3384377" y="0"/>
          <a:ext cx="1368151" cy="576064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</a:rPr>
            <a:t>Особый порядок проведения  проверок</a:t>
          </a:r>
          <a:endParaRPr lang="ru-RU" sz="12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549" tIns="45774" rIns="91549" bIns="4577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549" tIns="45774" rIns="91549" bIns="45774" rtlCol="0"/>
          <a:lstStyle>
            <a:lvl1pPr algn="r">
              <a:defRPr sz="1200"/>
            </a:lvl1pPr>
          </a:lstStyle>
          <a:p>
            <a:fld id="{616336B6-CB54-4FC1-AFAC-16A7D48D33E8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9" tIns="45774" rIns="91549" bIns="4577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549" tIns="45774" rIns="91549" bIns="4577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549" tIns="45774" rIns="91549" bIns="4577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549" tIns="45774" rIns="91549" bIns="45774" rtlCol="0" anchor="b"/>
          <a:lstStyle>
            <a:lvl1pPr algn="r">
              <a:defRPr sz="1200"/>
            </a:lvl1pPr>
          </a:lstStyle>
          <a:p>
            <a:fld id="{B0557385-258E-453E-8316-92C4D3516D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309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3831" indent="-286089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4355" indent="-22887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2098" indent="-22887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9839" indent="-22887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7582" indent="-22887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5323" indent="-22887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33066" indent="-22887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90807" indent="-22887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4CB4A7-0661-4348-9D40-84849EE03BF7}" type="slidenum">
              <a:rPr lang="ru-RU" sz="1200" smtClean="0"/>
              <a:pPr eaLnBrk="1" hangingPunct="1"/>
              <a:t>1</a:t>
            </a:fld>
            <a:endParaRPr lang="ru-RU" sz="12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57385-258E-453E-8316-92C4D3516D6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05F1-46AD-462D-A7C2-5F9B3F131712}" type="datetime1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6D6D-CFA9-47FC-BF0B-453526345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1831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DF74-90C9-4DE0-9011-F21B30A96503}" type="datetime1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6D6D-CFA9-47FC-BF0B-453526345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08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C23C-D0E5-4F7A-B74F-FEDD4E364FD3}" type="datetime1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6D6D-CFA9-47FC-BF0B-453526345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774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2581-D9EA-44D6-A90B-A3F8EB3FAEBA}" type="datetime1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6D6D-CFA9-47FC-BF0B-453526345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58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F08B-0572-4244-A4BC-86709CDA27C8}" type="datetime1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6D6D-CFA9-47FC-BF0B-453526345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785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BB9E-B3C6-4391-B7F0-1CFA2C8FCF49}" type="datetime1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6D6D-CFA9-47FC-BF0B-453526345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242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9BA2-6C34-43A2-AA92-0253A10DD842}" type="datetime1">
              <a:rPr lang="ru-RU" smtClean="0"/>
              <a:pPr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6D6D-CFA9-47FC-BF0B-453526345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300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8AD7-5238-4892-95EC-64CAB42121B1}" type="datetime1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6D6D-CFA9-47FC-BF0B-453526345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345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2F1B-0272-45D2-A5FA-3A55DCF4039C}" type="datetime1">
              <a:rPr lang="ru-RU" smtClean="0"/>
              <a:pPr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6D6D-CFA9-47FC-BF0B-453526345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84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1AB9-7673-4091-B1AC-CB1FB2C49E8B}" type="datetime1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6D6D-CFA9-47FC-BF0B-453526345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067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D536-A942-48C8-83D2-39F2AC8DC415}" type="datetime1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6D6D-CFA9-47FC-BF0B-453526345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851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056DD-1DBD-4D02-ABF5-B30175AF85DB}" type="datetime1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56D6D-CFA9-47FC-BF0B-453526345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63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9"/>
          <p:cNvSpPr txBox="1">
            <a:spLocks noChangeArrowheads="1"/>
          </p:cNvSpPr>
          <p:nvPr/>
        </p:nvSpPr>
        <p:spPr bwMode="auto">
          <a:xfrm>
            <a:off x="381000" y="-3175"/>
            <a:ext cx="83026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376092"/>
                </a:solidFill>
                <a:latin typeface="Calibri" pitchFamily="34" charset="0"/>
                <a:cs typeface="Arial" charset="0"/>
              </a:rPr>
              <a:t>Министерство </a:t>
            </a:r>
            <a:r>
              <a:rPr lang="ru-RU" sz="2800" b="1" dirty="0" smtClean="0">
                <a:solidFill>
                  <a:srgbClr val="376092"/>
                </a:solidFill>
                <a:latin typeface="Calibri" pitchFamily="34" charset="0"/>
                <a:cs typeface="Arial" charset="0"/>
              </a:rPr>
              <a:t>национальной экономики</a:t>
            </a:r>
            <a:endParaRPr lang="ru-RU" sz="2800" b="1" dirty="0">
              <a:solidFill>
                <a:srgbClr val="376092"/>
              </a:solidFill>
              <a:latin typeface="Calibri" pitchFamily="34" charset="0"/>
              <a:cs typeface="Arial" charset="0"/>
            </a:endParaRPr>
          </a:p>
          <a:p>
            <a:pPr algn="ctr" eaLnBrk="1" hangingPunct="1"/>
            <a:r>
              <a:rPr lang="ru-RU" sz="2800" b="1" dirty="0">
                <a:solidFill>
                  <a:srgbClr val="376092"/>
                </a:solidFill>
                <a:latin typeface="Calibri" pitchFamily="34" charset="0"/>
                <a:cs typeface="Arial" charset="0"/>
              </a:rPr>
              <a:t>Республики Казахстан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700808"/>
            <a:ext cx="8458200" cy="37548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400" b="1" dirty="0" smtClean="0">
                <a:solidFill>
                  <a:srgbClr val="376092"/>
                </a:solidFill>
                <a:latin typeface="Calibri" pitchFamily="34" charset="0"/>
                <a:cs typeface="Arial" charset="0"/>
              </a:rPr>
              <a:t>О проекте закона Республики Казахстан</a:t>
            </a:r>
          </a:p>
          <a:p>
            <a:pPr algn="ctr"/>
            <a:r>
              <a:rPr lang="ru-RU" sz="3400" b="1" dirty="0" smtClean="0">
                <a:solidFill>
                  <a:srgbClr val="376092"/>
                </a:solidFill>
                <a:latin typeface="Calibri" pitchFamily="34" charset="0"/>
                <a:cs typeface="Arial" charset="0"/>
              </a:rPr>
              <a:t>«</a:t>
            </a:r>
            <a:r>
              <a:rPr lang="ru-RU" sz="3400" b="1" dirty="0">
                <a:solidFill>
                  <a:srgbClr val="376092"/>
                </a:solidFill>
                <a:latin typeface="Calibri" pitchFamily="34" charset="0"/>
                <a:cs typeface="Arial" charset="0"/>
              </a:rPr>
              <a:t>О внесении изменений и дополнений в некоторые законодательные акты Республики Казахстан по вопросам кардинального улучшения условий для предпринимательской деятельности </a:t>
            </a:r>
          </a:p>
          <a:p>
            <a:pPr algn="ctr"/>
            <a:r>
              <a:rPr lang="ru-RU" sz="3400" b="1" dirty="0">
                <a:solidFill>
                  <a:srgbClr val="376092"/>
                </a:solidFill>
                <a:latin typeface="Calibri" pitchFamily="34" charset="0"/>
                <a:cs typeface="Arial" charset="0"/>
              </a:rPr>
              <a:t>в Республике Казахстан</a:t>
            </a:r>
            <a:r>
              <a:rPr lang="ru-RU" sz="3400" b="1" dirty="0" smtClean="0">
                <a:solidFill>
                  <a:srgbClr val="376092"/>
                </a:solidFill>
                <a:latin typeface="Calibri" pitchFamily="34" charset="0"/>
                <a:cs typeface="Arial" charset="0"/>
              </a:rPr>
              <a:t>»</a:t>
            </a:r>
          </a:p>
        </p:txBody>
      </p:sp>
      <p:sp>
        <p:nvSpPr>
          <p:cNvPr id="2052" name="TextBox 10"/>
          <p:cNvSpPr txBox="1">
            <a:spLocks noChangeArrowheads="1"/>
          </p:cNvSpPr>
          <p:nvPr/>
        </p:nvSpPr>
        <p:spPr bwMode="auto">
          <a:xfrm>
            <a:off x="3074988" y="5802313"/>
            <a:ext cx="29575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200" b="1" dirty="0">
                <a:solidFill>
                  <a:srgbClr val="376092"/>
                </a:solidFill>
                <a:latin typeface="Calibri" pitchFamily="34" charset="0"/>
                <a:cs typeface="Arial" charset="0"/>
              </a:rPr>
              <a:t>Астана, </a:t>
            </a:r>
            <a:r>
              <a:rPr lang="ru-RU" sz="2200" b="1" dirty="0" smtClean="0">
                <a:solidFill>
                  <a:srgbClr val="376092"/>
                </a:solidFill>
                <a:latin typeface="Calibri" pitchFamily="34" charset="0"/>
                <a:cs typeface="Arial" charset="0"/>
              </a:rPr>
              <a:t>2014 </a:t>
            </a:r>
            <a:r>
              <a:rPr lang="ru-RU" sz="2200" b="1" dirty="0">
                <a:solidFill>
                  <a:srgbClr val="376092"/>
                </a:solidFill>
                <a:latin typeface="Calibri" pitchFamily="34" charset="0"/>
                <a:cs typeface="Arial" charset="0"/>
              </a:rPr>
              <a:t>год</a:t>
            </a:r>
          </a:p>
        </p:txBody>
      </p:sp>
      <p:pic>
        <p:nvPicPr>
          <p:cNvPr id="2053" name="Picture 29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6400" y="76200"/>
            <a:ext cx="965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4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381000" y="1066800"/>
            <a:ext cx="8302625" cy="0"/>
          </a:xfrm>
          <a:prstGeom prst="line">
            <a:avLst/>
          </a:prstGeom>
          <a:noFill/>
          <a:ln w="28575" algn="ctr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1500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285720" y="1357298"/>
            <a:ext cx="8302625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Arial" charset="0"/>
              </a:rPr>
              <a:t>2.1 Реформа санитарно-эпидемиологического надзора</a:t>
            </a:r>
            <a:endParaRPr lang="ru-RU" sz="28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6" name="Заголовок 16"/>
          <p:cNvSpPr txBox="1">
            <a:spLocks/>
          </p:cNvSpPr>
          <p:nvPr/>
        </p:nvSpPr>
        <p:spPr>
          <a:xfrm>
            <a:off x="-428660" y="1285860"/>
            <a:ext cx="9438556" cy="714381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Результат: Сокращение проверок на 60,1%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4238626698"/>
              </p:ext>
            </p:extLst>
          </p:nvPr>
        </p:nvGraphicFramePr>
        <p:xfrm>
          <a:off x="214283" y="2786058"/>
          <a:ext cx="3714776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14348" y="2143116"/>
            <a:ext cx="2520280" cy="4680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</a:rPr>
              <a:t>Как есть</a:t>
            </a:r>
            <a:endParaRPr lang="ru-RU" sz="2200" b="1" dirty="0">
              <a:solidFill>
                <a:schemeClr val="tx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0694" y="2214554"/>
            <a:ext cx="1872208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</a:rPr>
              <a:t>Как будет</a:t>
            </a:r>
            <a:endParaRPr lang="ru-RU" sz="2200" b="1" dirty="0">
              <a:solidFill>
                <a:schemeClr val="tx2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4030202344"/>
              </p:ext>
            </p:extLst>
          </p:nvPr>
        </p:nvGraphicFramePr>
        <p:xfrm>
          <a:off x="4286248" y="2714620"/>
          <a:ext cx="4429156" cy="3747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"/>
          <p:cNvSpPr txBox="1">
            <a:spLocks/>
          </p:cNvSpPr>
          <p:nvPr/>
        </p:nvSpPr>
        <p:spPr>
          <a:xfrm>
            <a:off x="6858016" y="63817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0B46F-303E-4532-BC8A-C0B43CB72B4F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-1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Arial" charset="0"/>
              </a:rPr>
              <a:t>2.2 Сокращение </a:t>
            </a:r>
            <a:r>
              <a:rPr lang="ru-RU" sz="2800" b="1" dirty="0">
                <a:solidFill>
                  <a:schemeClr val="accent1"/>
                </a:solidFill>
                <a:latin typeface="Arial" charset="0"/>
              </a:rPr>
              <a:t>требований, подлежащих проверке</a:t>
            </a:r>
          </a:p>
          <a:p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5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381000" y="908720"/>
            <a:ext cx="8302625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58" y="1837268"/>
            <a:ext cx="850112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Во исполнение пункта 3 </a:t>
            </a:r>
            <a:r>
              <a:rPr kumimoji="0" lang="kk-KZ" sz="2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Указа Главы Государства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Министерством национальной экономики совместно с Национальной палатой предпринимателей и экспертной группой проведена работа по сокращению требований, подлежащих проверке при осуществлении государственного контроля и надзора, предъявляемых к субъектам частного предпринимательства.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dirty="0">
              <a:solidFill>
                <a:schemeClr val="tx2"/>
              </a:solidFill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dirty="0">
              <a:solidFill>
                <a:schemeClr val="tx2"/>
              </a:solidFill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По итогам ревизии требований 9 государственными органами сокращено 1810 требований из 5228, или 34,6% от общего количества требований.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1124744"/>
            <a:ext cx="439248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Основание: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4643446"/>
            <a:ext cx="4392488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Результат:</a:t>
            </a:r>
            <a:endParaRPr lang="ru-RU" sz="2800" dirty="0"/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6858016" y="63817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0B46F-303E-4532-BC8A-C0B43CB72B4F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82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1"/>
                </a:solidFill>
                <a:latin typeface="Arial" charset="0"/>
              </a:rPr>
              <a:t>2.2 Статистика сокращения требований в разрезе ГО</a:t>
            </a:r>
            <a:endParaRPr lang="ru-RU" sz="2600" b="1" dirty="0">
              <a:solidFill>
                <a:schemeClr val="accent1"/>
              </a:solidFill>
              <a:latin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335425"/>
              </p:ext>
            </p:extLst>
          </p:nvPr>
        </p:nvGraphicFramePr>
        <p:xfrm>
          <a:off x="142841" y="500037"/>
          <a:ext cx="8858317" cy="5927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418"/>
                <a:gridCol w="2437061"/>
                <a:gridCol w="1907279"/>
                <a:gridCol w="1907280"/>
                <a:gridCol w="1907279"/>
              </a:tblGrid>
              <a:tr h="411439">
                <a:tc>
                  <a:txBody>
                    <a:bodyPr/>
                    <a:lstStyle/>
                    <a:p>
                      <a:pPr algn="ctr"/>
                      <a:r>
                        <a:rPr lang="kk-KZ" sz="1300" b="1" dirty="0" smtClean="0"/>
                        <a:t>№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Государственный орган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Всего требований в ПП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Сокращено требований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% сокращения</a:t>
                      </a:r>
                      <a:endParaRPr lang="ru-RU" sz="1300" dirty="0"/>
                    </a:p>
                  </a:txBody>
                  <a:tcPr/>
                </a:tc>
              </a:tr>
              <a:tr h="60633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Министерство национальной</a:t>
                      </a:r>
                      <a:r>
                        <a:rPr lang="ru-RU" sz="1400" b="1" baseline="0" dirty="0" smtClean="0"/>
                        <a:t> экономики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1883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1162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61,7%</a:t>
                      </a:r>
                      <a:endParaRPr lang="ru-RU" sz="1400" b="1" dirty="0"/>
                    </a:p>
                  </a:txBody>
                  <a:tcPr/>
                </a:tc>
              </a:tr>
              <a:tr h="50533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Министерство сельского</a:t>
                      </a:r>
                      <a:r>
                        <a:rPr lang="ru-RU" sz="1400" b="1" baseline="0" dirty="0" smtClean="0"/>
                        <a:t> хозяйства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925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379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41,0%</a:t>
                      </a:r>
                      <a:endParaRPr lang="ru-RU" sz="1400" b="1" dirty="0"/>
                    </a:p>
                  </a:txBody>
                  <a:tcPr/>
                </a:tc>
              </a:tr>
              <a:tr h="71341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Министерство здравоохранения и социального развития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351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85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24,2%</a:t>
                      </a:r>
                      <a:endParaRPr lang="ru-RU" sz="1400" b="1" dirty="0"/>
                    </a:p>
                  </a:txBody>
                  <a:tcPr/>
                </a:tc>
              </a:tr>
              <a:tr h="50533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Министерство культуры и спорта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67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16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23,9%</a:t>
                      </a:r>
                      <a:endParaRPr lang="ru-RU" sz="1400" b="1" dirty="0"/>
                    </a:p>
                  </a:txBody>
                  <a:tcPr/>
                </a:tc>
              </a:tr>
              <a:tr h="60633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Министерство по инвестициям и развитию</a:t>
                      </a:r>
                      <a:r>
                        <a:rPr lang="ru-RU" sz="1400" b="1" baseline="0" dirty="0" smtClean="0"/>
                        <a:t>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698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152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21,8%</a:t>
                      </a:r>
                      <a:endParaRPr lang="ru-RU" sz="1400" b="1" dirty="0"/>
                    </a:p>
                  </a:txBody>
                  <a:tcPr/>
                </a:tc>
              </a:tr>
              <a:tr h="368131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Министерство энергетики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87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9,2%</a:t>
                      </a:r>
                      <a:endParaRPr lang="ru-RU" sz="1400" b="1" dirty="0"/>
                    </a:p>
                  </a:txBody>
                  <a:tcPr/>
                </a:tc>
              </a:tr>
              <a:tr h="368131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Министерство</a:t>
                      </a:r>
                      <a:r>
                        <a:rPr lang="ru-RU" sz="1400" b="1" baseline="0" dirty="0" smtClean="0"/>
                        <a:t> юстиции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23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8,7%</a:t>
                      </a:r>
                      <a:endParaRPr lang="ru-RU" sz="1400" b="1" dirty="0"/>
                    </a:p>
                  </a:txBody>
                  <a:tcPr/>
                </a:tc>
              </a:tr>
              <a:tr h="50533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Министерство внутренних</a:t>
                      </a:r>
                      <a:r>
                        <a:rPr lang="ru-RU" sz="1400" b="1" baseline="0" dirty="0" smtClean="0"/>
                        <a:t> дел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1126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0,5%</a:t>
                      </a:r>
                      <a:endParaRPr lang="ru-RU" sz="1400" b="1" dirty="0"/>
                    </a:p>
                  </a:txBody>
                  <a:tcPr/>
                </a:tc>
              </a:tr>
              <a:tr h="50533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Министерство образования и науки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18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/>
                </a:tc>
              </a:tr>
              <a:tr h="368131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Министерство финансов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15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/>
                </a:tc>
              </a:tr>
              <a:tr h="39467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Национальный Банк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35</a:t>
                      </a:r>
                      <a:endParaRPr lang="ru-RU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Ставят на утрату, т.к. дублируется</a:t>
                      </a:r>
                      <a:r>
                        <a:rPr lang="ru-RU" sz="1400" b="1" baseline="0" dirty="0" smtClean="0"/>
                        <a:t> с </a:t>
                      </a:r>
                      <a:r>
                        <a:rPr lang="ru-RU" sz="1400" b="1" baseline="0" dirty="0" err="1" smtClean="0"/>
                        <a:t>МЗиСР</a:t>
                      </a:r>
                      <a:r>
                        <a:rPr lang="ru-RU" sz="1400" b="1" dirty="0" smtClean="0"/>
                        <a:t> 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1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381000" y="548680"/>
            <a:ext cx="8302625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" name="Номер слайда 1"/>
          <p:cNvSpPr txBox="1">
            <a:spLocks/>
          </p:cNvSpPr>
          <p:nvPr/>
        </p:nvSpPr>
        <p:spPr>
          <a:xfrm>
            <a:off x="6858016" y="63817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0B46F-303E-4532-BC8A-C0B43CB72B4F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0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Arial" charset="0"/>
              </a:rPr>
              <a:t>2.3 Упрощение ликвидации МСБ </a:t>
            </a:r>
            <a:endParaRPr lang="ru-RU" sz="2800" b="1" dirty="0">
              <a:solidFill>
                <a:schemeClr val="accent1"/>
              </a:solidFill>
              <a:latin typeface="Arial" charset="0"/>
            </a:endParaRPr>
          </a:p>
        </p:txBody>
      </p:sp>
      <p:cxnSp>
        <p:nvCxnSpPr>
          <p:cNvPr id="6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381000" y="548680"/>
            <a:ext cx="8302625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596" y="1500174"/>
            <a:ext cx="835824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b="1" dirty="0" smtClean="0">
              <a:solidFill>
                <a:schemeClr val="tx2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b="1" dirty="0" smtClean="0">
              <a:solidFill>
                <a:schemeClr val="tx2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b="1" dirty="0" smtClean="0">
              <a:solidFill>
                <a:schemeClr val="tx2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b="1" dirty="0" smtClean="0">
              <a:solidFill>
                <a:schemeClr val="tx2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b="1" dirty="0" smtClean="0">
              <a:solidFill>
                <a:schemeClr val="tx2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b="1" dirty="0" smtClean="0">
              <a:solidFill>
                <a:schemeClr val="tx2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b="1" dirty="0" smtClean="0">
              <a:solidFill>
                <a:schemeClr val="tx2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b="1" dirty="0" smtClean="0">
              <a:solidFill>
                <a:schemeClr val="tx2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6858016" y="63817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0B46F-303E-4532-BC8A-C0B43CB72B4F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Заголовок 16"/>
          <p:cNvSpPr txBox="1">
            <a:spLocks/>
          </p:cNvSpPr>
          <p:nvPr/>
        </p:nvSpPr>
        <p:spPr>
          <a:xfrm>
            <a:off x="785786" y="571481"/>
            <a:ext cx="7286677" cy="500066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Ликвидация упрощается следующим образом: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2928926" y="1000108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5500694" y="1000108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4643438" y="2071678"/>
            <a:ext cx="4143404" cy="11430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2"/>
                </a:solidFill>
              </a:rPr>
              <a:t>Риски: </a:t>
            </a:r>
            <a:r>
              <a:rPr lang="ru-RU" dirty="0" smtClean="0">
                <a:solidFill>
                  <a:schemeClr val="tx2"/>
                </a:solidFill>
              </a:rPr>
              <a:t>ликвидация ИП у которых имеются долги и др. вопросы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7158" y="2071678"/>
            <a:ext cx="4143404" cy="11430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2"/>
                </a:solidFill>
              </a:rPr>
              <a:t>Риски: </a:t>
            </a:r>
            <a:r>
              <a:rPr lang="ru-RU" dirty="0" smtClean="0">
                <a:solidFill>
                  <a:schemeClr val="tx2"/>
                </a:solidFill>
              </a:rPr>
              <a:t>возможен сговор между аудиторскими организациями и субъектом частного предпринимательства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7158" y="1357298"/>
            <a:ext cx="4159785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Ликвидация на основе аудиторского заключения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643438" y="1357298"/>
            <a:ext cx="4159785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Уведомительный характер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ликвидации ИП</a:t>
            </a:r>
          </a:p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7158" y="3286124"/>
            <a:ext cx="4143404" cy="11430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2"/>
                </a:solidFill>
              </a:rPr>
              <a:t>Минимизация рисков: </a:t>
            </a:r>
            <a:r>
              <a:rPr lang="ru-RU" dirty="0" smtClean="0">
                <a:solidFill>
                  <a:schemeClr val="tx2"/>
                </a:solidFill>
              </a:rPr>
              <a:t>четкая регламентация процедуры и введение ответственности аудиторских организаций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43438" y="3286124"/>
            <a:ext cx="4143404" cy="11430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2"/>
                </a:solidFill>
              </a:rPr>
              <a:t>Минимизация рисков: </a:t>
            </a:r>
            <a:r>
              <a:rPr lang="ru-RU" dirty="0" smtClean="0">
                <a:solidFill>
                  <a:schemeClr val="tx2"/>
                </a:solidFill>
              </a:rPr>
              <a:t>для ликвидированных таким образом ИП сохраняется срок исковой давности до 5 лет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57158" y="4500570"/>
            <a:ext cx="8429684" cy="21431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chemeClr val="tx2"/>
                </a:solidFill>
              </a:rPr>
              <a:t>Результат: нововведение позволит упростить порядок ликвидации налогоплательщиков и сократить количество ликвидационных проверок, осуществляемых налоговыми органами, а также способствует расширению рынка и повышению спроса на услуги аудиторских организаций.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chemeClr val="tx2"/>
                </a:solidFill>
                <a:cs typeface="Arial" pitchFamily="34" charset="0"/>
              </a:rPr>
              <a:t>Так, введение упрощенного порядка ликвидации на основе заключений аудиторских организаций позволит сократить количество ликвидационных налоговых проверок на 90%.</a:t>
            </a:r>
          </a:p>
        </p:txBody>
      </p:sp>
    </p:spTree>
    <p:extLst>
      <p:ext uri="{BB962C8B-B14F-4D97-AF65-F5344CB8AC3E}">
        <p14:creationId xmlns:p14="http://schemas.microsoft.com/office/powerpoint/2010/main" xmlns="" val="28041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Arial" charset="0"/>
              </a:rPr>
              <a:t>2.4 Усиление роли НПП </a:t>
            </a:r>
            <a:endParaRPr lang="ru-RU" sz="2800" b="1" dirty="0">
              <a:solidFill>
                <a:schemeClr val="accent1"/>
              </a:solidFill>
              <a:latin typeface="Arial" charset="0"/>
            </a:endParaRPr>
          </a:p>
        </p:txBody>
      </p:sp>
      <p:cxnSp>
        <p:nvCxnSpPr>
          <p:cNvPr id="6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381000" y="548680"/>
            <a:ext cx="8302625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0034" y="857232"/>
            <a:ext cx="824786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2000" b="1" dirty="0" smtClean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2000" b="1" dirty="0" smtClean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2000" b="1" dirty="0" smtClean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6858016" y="63817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0B46F-303E-4532-BC8A-C0B43CB72B4F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642918"/>
            <a:ext cx="821537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kk-KZ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Усиление роли </a:t>
            </a:r>
            <a:r>
              <a:rPr lang="ru-RU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Национальной палаты предпринимателей будет реализовано </a:t>
            </a:r>
            <a:r>
              <a:rPr lang="kk-KZ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путем</a:t>
            </a:r>
            <a:r>
              <a:rPr lang="ru-RU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введения института уполномоченного по защите прав предпринимателей (бизнес-омбудсмена)</a:t>
            </a:r>
            <a:endParaRPr lang="en-US" b="1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1643050"/>
            <a:ext cx="3214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Функции омбудсмена:</a:t>
            </a:r>
            <a:endParaRPr lang="en-US" b="1" dirty="0" smtClean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596" y="2071678"/>
            <a:ext cx="8215370" cy="20002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2"/>
                </a:solidFill>
              </a:rPr>
              <a:t>Представление, защита прав и законных интересов субъектов предпринимательства в государственных органах Республики Казахстан, международных организациях и зарубежных государствах, а также наделение права </a:t>
            </a:r>
            <a:r>
              <a:rPr lang="ru-RU" sz="1600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обращаться в суд с иском, обжаловать судебные акты, обращаться в суд с заявлением о приостановлении исполнения решения суда, вступившего в законную силу, принимать иные законные меры, направленные на восстановление нарушенных прав и законных интересов субъектов предпринимательства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00232" y="4071942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Порядок назначения и сроки полномочий:</a:t>
            </a:r>
            <a:endParaRPr lang="en-US" b="1" dirty="0" smtClean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8596" y="4500570"/>
            <a:ext cx="8215370" cy="7858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Уполномоченный назначается на должность Президиумом Национальной палаты по представлению Правления Национальной палаты сроком на 4 года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8596" y="5500702"/>
            <a:ext cx="8215370" cy="10001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rgbClr val="C0000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Международный опыт: </a:t>
            </a:r>
            <a:r>
              <a:rPr lang="ru-RU" sz="1600" dirty="0" smtClean="0">
                <a:solidFill>
                  <a:srgbClr val="C00000"/>
                </a:solidFill>
              </a:rPr>
              <a:t>п</a:t>
            </a:r>
            <a:r>
              <a:rPr lang="ru-RU" sz="16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одобный опыт </a:t>
            </a:r>
            <a:r>
              <a:rPr lang="en-US" sz="1600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успешно</a:t>
            </a:r>
            <a:r>
              <a:rPr lang="en-US" sz="16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зарекомендовал</a:t>
            </a:r>
            <a:r>
              <a:rPr lang="en-US" sz="16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себя</a:t>
            </a:r>
            <a:r>
              <a:rPr lang="en-US" sz="16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в </a:t>
            </a:r>
            <a:r>
              <a:rPr lang="en-US" sz="1600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таких</a:t>
            </a:r>
            <a:r>
              <a:rPr lang="en-US" sz="16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странах</a:t>
            </a:r>
            <a:r>
              <a:rPr lang="en-US" sz="16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как</a:t>
            </a:r>
            <a:r>
              <a:rPr lang="en-US" sz="16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США и </a:t>
            </a:r>
            <a:r>
              <a:rPr lang="en-US" sz="1600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Великобритания</a:t>
            </a:r>
            <a:r>
              <a:rPr lang="en-US" sz="16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которые</a:t>
            </a:r>
            <a:r>
              <a:rPr lang="en-US" sz="16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занимают</a:t>
            </a:r>
            <a:r>
              <a:rPr lang="en-US" sz="16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лидирующие</a:t>
            </a:r>
            <a:r>
              <a:rPr lang="en-US" sz="16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позиции</a:t>
            </a:r>
            <a:r>
              <a:rPr lang="en-US" sz="16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в </a:t>
            </a:r>
            <a:r>
              <a:rPr lang="en-US" sz="1600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рейтинге</a:t>
            </a:r>
            <a:r>
              <a:rPr lang="en-US" sz="16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делового</a:t>
            </a:r>
            <a:r>
              <a:rPr lang="en-US" sz="16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климата</a:t>
            </a:r>
            <a:r>
              <a:rPr lang="en-US" sz="16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. </a:t>
            </a:r>
            <a:endParaRPr lang="ru-RU" sz="1600" dirty="0" smtClean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125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Arial" charset="0"/>
              </a:rPr>
              <a:t>3.1 Ревизия законодательства на инертные нормы</a:t>
            </a:r>
            <a:endParaRPr lang="ru-RU" sz="2400" b="1" dirty="0">
              <a:solidFill>
                <a:schemeClr val="accent1"/>
              </a:solidFill>
              <a:latin typeface="Arial" charset="0"/>
            </a:endParaRPr>
          </a:p>
        </p:txBody>
      </p:sp>
      <p:cxnSp>
        <p:nvCxnSpPr>
          <p:cNvPr id="6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381000" y="548680"/>
            <a:ext cx="8302625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380999" y="692696"/>
            <a:ext cx="3254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2"/>
                </a:solidFill>
              </a:rPr>
              <a:t>Основание проведения ревизии: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0777" y="2708920"/>
            <a:ext cx="3583151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400" dirty="0"/>
              <a:t>В целях реализации данного пункта </a:t>
            </a:r>
            <a:r>
              <a:rPr lang="ru-RU" sz="1400" dirty="0" smtClean="0"/>
              <a:t>Экспертной группой совместно с НПП проведена </a:t>
            </a:r>
            <a:r>
              <a:rPr lang="ru-RU" sz="1400" dirty="0"/>
              <a:t>ревизия законодательства по выявлению норм, препятствующих развитию бизнеса, и представлены предложения из 410 позиций. </a:t>
            </a:r>
            <a:endParaRPr lang="ru-RU" sz="1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400264" y="696963"/>
            <a:ext cx="5283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tx2"/>
                </a:solidFill>
              </a:rPr>
              <a:t>исполнение </a:t>
            </a:r>
            <a:r>
              <a:rPr lang="ru-RU" sz="1600" i="1" dirty="0">
                <a:solidFill>
                  <a:schemeClr val="tx2"/>
                </a:solidFill>
              </a:rPr>
              <a:t>пункта 17 Общенационального плана мероприятий по реализации Послания Главы государства народу Казахстана от 17 января 2014 года «Казахстанский путь-2050: Единая цель, единые интересы, единое будущее»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8788" y="2042002"/>
            <a:ext cx="3565140" cy="52290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Экспертная группа и НПП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4048" y="2042002"/>
            <a:ext cx="3565140" cy="52290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МВК по разрешительной системе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4048" y="2699023"/>
            <a:ext cx="3583151" cy="1587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400" dirty="0" smtClean="0"/>
              <a:t>На </a:t>
            </a:r>
            <a:r>
              <a:rPr lang="ru-RU" sz="1400" dirty="0"/>
              <a:t>заседаниях Межведомственной комиссии по вопросам совершенствования разрешительной системы </a:t>
            </a:r>
            <a:r>
              <a:rPr lang="ru-RU" sz="1400" dirty="0" smtClean="0"/>
              <a:t>одобрено 239 позиций, из которых на законодательном уровне 105 и на подзаконном уровне 134.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4211960" y="2303453"/>
            <a:ext cx="50405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1000" y="5094684"/>
            <a:ext cx="8120090" cy="8346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 рамках законопроекта в 6 Кодексов и 17 Законов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предусмотрены 47 поправок из </a:t>
            </a:r>
            <a:r>
              <a:rPr lang="en-US" dirty="0" smtClean="0">
                <a:solidFill>
                  <a:schemeClr val="tx2"/>
                </a:solidFill>
              </a:rPr>
              <a:t>105</a:t>
            </a:r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6858016" y="63817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0B46F-303E-4532-BC8A-C0B43CB72B4F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1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381000" y="548680"/>
            <a:ext cx="8302625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81000" y="-3175"/>
            <a:ext cx="8302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accent1"/>
                </a:solidFill>
              </a:rPr>
              <a:t>3.2 Анализ </a:t>
            </a:r>
            <a:r>
              <a:rPr lang="ru-RU" sz="2800" b="1" dirty="0">
                <a:solidFill>
                  <a:schemeClr val="accent1"/>
                </a:solidFill>
              </a:rPr>
              <a:t>регуляторного воздействия</a:t>
            </a:r>
            <a:endParaRPr lang="ru-RU" sz="2800" b="1" dirty="0">
              <a:solidFill>
                <a:schemeClr val="accent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999" y="5385990"/>
            <a:ext cx="8302625" cy="6463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Результат </a:t>
            </a:r>
            <a:r>
              <a:rPr lang="ru-RU" b="1" dirty="0">
                <a:solidFill>
                  <a:srgbClr val="FF0000"/>
                </a:solidFill>
              </a:rPr>
              <a:t>использования </a:t>
            </a:r>
            <a:r>
              <a:rPr lang="ru-RU" b="1" dirty="0" smtClean="0">
                <a:solidFill>
                  <a:srgbClr val="FF0000"/>
                </a:solidFill>
              </a:rPr>
              <a:t>АРВ: </a:t>
            </a:r>
            <a:r>
              <a:rPr lang="ru-RU" b="1" dirty="0" smtClean="0"/>
              <a:t>обеспечение принятия </a:t>
            </a:r>
            <a:r>
              <a:rPr lang="ru-RU" b="1" dirty="0"/>
              <a:t>оптимального </a:t>
            </a:r>
            <a:r>
              <a:rPr lang="ru-RU" b="1" dirty="0" smtClean="0"/>
              <a:t>решения с возможностью оценки его эффективности в последующем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44495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Анализ </a:t>
            </a:r>
            <a:r>
              <a:rPr lang="ru-RU" sz="2400" b="1" dirty="0">
                <a:solidFill>
                  <a:schemeClr val="accent1"/>
                </a:solidFill>
              </a:rPr>
              <a:t>регуляторного </a:t>
            </a:r>
            <a:r>
              <a:rPr lang="ru-RU" sz="2400" b="1" dirty="0" smtClean="0">
                <a:solidFill>
                  <a:schemeClr val="accent1"/>
                </a:solidFill>
              </a:rPr>
              <a:t>воздействия </a:t>
            </a:r>
            <a:r>
              <a:rPr lang="ru-RU" sz="2400" dirty="0">
                <a:solidFill>
                  <a:schemeClr val="accent1"/>
                </a:solidFill>
              </a:rPr>
              <a:t>является аналитической процедурой сравнения затрат и выгод с учетом потенциальных рисков, связанных с возможным введением </a:t>
            </a:r>
            <a:r>
              <a:rPr lang="ru-RU" sz="2400" dirty="0" smtClean="0">
                <a:solidFill>
                  <a:schemeClr val="accent1"/>
                </a:solidFill>
              </a:rPr>
              <a:t>регулирований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925538"/>
            <a:ext cx="871296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/>
              <a:t>Задачи АРВ</a:t>
            </a:r>
            <a:r>
              <a:rPr lang="ru-RU" sz="2400" dirty="0" smtClean="0"/>
              <a:t>:   </a:t>
            </a:r>
            <a:endParaRPr lang="ru-RU" sz="2400" dirty="0"/>
          </a:p>
          <a:p>
            <a:pPr algn="just" fontAlgn="base">
              <a:lnSpc>
                <a:spcPct val="150000"/>
              </a:lnSpc>
            </a:pPr>
            <a:r>
              <a:rPr lang="ru-RU" sz="2000" b="1" dirty="0" smtClean="0"/>
              <a:t>- четкое </a:t>
            </a:r>
            <a:r>
              <a:rPr lang="ru-RU" sz="2000" b="1" dirty="0"/>
              <a:t>определение проблемы, которую нужно решить;</a:t>
            </a:r>
          </a:p>
          <a:p>
            <a:pPr algn="just" fontAlgn="base">
              <a:lnSpc>
                <a:spcPct val="150000"/>
              </a:lnSpc>
            </a:pPr>
            <a:r>
              <a:rPr lang="ru-RU" sz="2000" b="1" dirty="0" smtClean="0"/>
              <a:t>- определение </a:t>
            </a:r>
            <a:r>
              <a:rPr lang="ru-RU" sz="2000" b="1" dirty="0"/>
              <a:t>альтернативных методов решения проблемы;</a:t>
            </a:r>
          </a:p>
          <a:p>
            <a:pPr algn="just" fontAlgn="base">
              <a:lnSpc>
                <a:spcPct val="150000"/>
              </a:lnSpc>
            </a:pPr>
            <a:r>
              <a:rPr lang="ru-RU" sz="2000" b="1" dirty="0" smtClean="0"/>
              <a:t>- оценка </a:t>
            </a:r>
            <a:r>
              <a:rPr lang="ru-RU" sz="2000" b="1" dirty="0"/>
              <a:t>последствий принятия регулирования на решение проблемы и на издержки всех участвующих сторон;</a:t>
            </a:r>
          </a:p>
          <a:p>
            <a:pPr algn="just" fontAlgn="base">
              <a:lnSpc>
                <a:spcPct val="150000"/>
              </a:lnSpc>
            </a:pPr>
            <a:r>
              <a:rPr lang="ru-RU" sz="2000" b="1" dirty="0" smtClean="0"/>
              <a:t>- определение </a:t>
            </a:r>
            <a:r>
              <a:rPr lang="ru-RU" sz="2000" b="1" dirty="0"/>
              <a:t>измеримых индикаторов оценки проблемы и достижения целей государственного </a:t>
            </a:r>
            <a:r>
              <a:rPr lang="ru-RU" sz="2000" b="1" dirty="0" smtClean="0"/>
              <a:t>регулирования</a:t>
            </a:r>
            <a:endParaRPr lang="ru-RU" sz="2000" b="1" dirty="0"/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6858016" y="63817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0B46F-303E-4532-BC8A-C0B43CB72B4F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98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381000" y="549275"/>
            <a:ext cx="8302625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531" name="TextBox 9"/>
          <p:cNvSpPr txBox="1">
            <a:spLocks noChangeArrowheads="1"/>
          </p:cNvSpPr>
          <p:nvPr/>
        </p:nvSpPr>
        <p:spPr bwMode="auto">
          <a:xfrm>
            <a:off x="381000" y="-3175"/>
            <a:ext cx="8302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accent1"/>
                </a:solidFill>
              </a:rPr>
              <a:t>3.2 Анализ регуляторного воздействия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3400" y="4038600"/>
            <a:ext cx="2879725" cy="7921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МНЭ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5000" y="4038600"/>
            <a:ext cx="2879725" cy="7921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госорганы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11475" y="838200"/>
            <a:ext cx="2879725" cy="7921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Правительство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95600" y="2209800"/>
            <a:ext cx="2879725" cy="7921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МВК</a:t>
            </a: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5715000" y="4724400"/>
            <a:ext cx="838200" cy="900113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/>
              <a:t>Проект НПА</a:t>
            </a: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6591300" y="4724400"/>
            <a:ext cx="838200" cy="900113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/>
              <a:t>АРВ</a:t>
            </a: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1828800" y="4738688"/>
            <a:ext cx="838200" cy="900112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/>
              <a:t>заключение</a:t>
            </a: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2667000" y="4724400"/>
            <a:ext cx="838200" cy="900113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/>
              <a:t>Свой АРВ</a:t>
            </a:r>
          </a:p>
        </p:txBody>
      </p:sp>
      <p:sp>
        <p:nvSpPr>
          <p:cNvPr id="15" name="Прямоугольник 2"/>
          <p:cNvSpPr>
            <a:spLocks noChangeArrowheads="1"/>
          </p:cNvSpPr>
          <p:nvPr/>
        </p:nvSpPr>
        <p:spPr bwMode="auto">
          <a:xfrm>
            <a:off x="5181600" y="5646738"/>
            <a:ext cx="3965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ru-RU" sz="16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Разработка НПА;</a:t>
            </a:r>
          </a:p>
          <a:p>
            <a:pPr algn="just">
              <a:buFontTx/>
              <a:buChar char="-"/>
            </a:pPr>
            <a:r>
              <a:rPr lang="ru-RU" sz="16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Подготовка АРВ</a:t>
            </a:r>
          </a:p>
          <a:p>
            <a:pPr algn="just"/>
            <a:r>
              <a:rPr lang="ru-RU" sz="16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2"/>
          <p:cNvSpPr>
            <a:spLocks noChangeArrowheads="1"/>
          </p:cNvSpPr>
          <p:nvPr/>
        </p:nvSpPr>
        <p:spPr bwMode="auto">
          <a:xfrm>
            <a:off x="533400" y="5646738"/>
            <a:ext cx="3965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ru-RU" sz="16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Проверка соблюдения процедур;</a:t>
            </a:r>
          </a:p>
          <a:p>
            <a:pPr algn="just">
              <a:buFontTx/>
              <a:buChar char="-"/>
            </a:pPr>
            <a:r>
              <a:rPr lang="ru-RU" sz="16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Подготовка заключения;</a:t>
            </a:r>
          </a:p>
          <a:p>
            <a:pPr algn="just">
              <a:buFontTx/>
              <a:buChar char="-"/>
            </a:pPr>
            <a:r>
              <a:rPr lang="ru-RU" sz="16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Подготовка альтернативного АРВ  </a:t>
            </a:r>
            <a:endParaRPr lang="ru-RU" sz="16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5803900" y="2311400"/>
            <a:ext cx="334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ru-RU" sz="16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Выработка рекомендаций по разногласиям  </a:t>
            </a:r>
            <a:endParaRPr lang="ru-RU" sz="16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2"/>
          <p:cNvSpPr>
            <a:spLocks noChangeArrowheads="1"/>
          </p:cNvSpPr>
          <p:nvPr/>
        </p:nvSpPr>
        <p:spPr bwMode="auto">
          <a:xfrm>
            <a:off x="5867400" y="914400"/>
            <a:ext cx="334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ru-RU" sz="16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Принятие политического решения</a:t>
            </a:r>
            <a:endParaRPr lang="ru-RU" sz="16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Номер слайда 1"/>
          <p:cNvSpPr txBox="1">
            <a:spLocks/>
          </p:cNvSpPr>
          <p:nvPr/>
        </p:nvSpPr>
        <p:spPr>
          <a:xfrm>
            <a:off x="6858016" y="63817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0B46F-303E-4532-BC8A-C0B43CB72B4F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71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Прямоугольник 6"/>
          <p:cNvSpPr>
            <a:spLocks noChangeArrowheads="1"/>
          </p:cNvSpPr>
          <p:nvPr/>
        </p:nvSpPr>
        <p:spPr bwMode="auto">
          <a:xfrm>
            <a:off x="381000" y="2565400"/>
            <a:ext cx="83026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400" b="1" i="1">
                <a:solidFill>
                  <a:schemeClr val="tx2"/>
                </a:solidFill>
              </a:rPr>
              <a:t>Спасибо за внимание!</a:t>
            </a: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6858016" y="63817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6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14282" y="692696"/>
            <a:ext cx="8643998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355600" algn="just">
              <a:defRPr/>
            </a:pP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u="sng" dirty="0" smtClean="0">
                <a:solidFill>
                  <a:schemeClr val="tx2"/>
                </a:solidFill>
              </a:rPr>
              <a:t>П</a:t>
            </a:r>
            <a:r>
              <a:rPr lang="ru-RU" altLang="ru-RU" b="1" u="sng" dirty="0" smtClean="0">
                <a:solidFill>
                  <a:schemeClr val="tx2"/>
                </a:solidFill>
              </a:rPr>
              <a:t>роект Закона предусматривает: </a:t>
            </a:r>
          </a:p>
          <a:p>
            <a:pPr lvl="0" algn="just" fontAlgn="base"/>
            <a:r>
              <a:rPr lang="ru-RU" b="1" dirty="0" smtClean="0">
                <a:solidFill>
                  <a:schemeClr val="accent1"/>
                </a:solidFill>
              </a:rPr>
              <a:t>   1. реализацию структурных реформ, в том числе:</a:t>
            </a:r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   </a:t>
            </a:r>
            <a:r>
              <a:rPr lang="ru-RU" dirty="0" smtClean="0">
                <a:solidFill>
                  <a:schemeClr val="accent1"/>
                </a:solidFill>
              </a:rPr>
              <a:t>1.1. внедрение принципа переноса акцента таможенного контроля с этапа таможенной очистки на этап после выпуска товаров;</a:t>
            </a: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   1.2. совершенствование института Уполномоченных экономических операторов;</a:t>
            </a:r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   2. Исполнение Указа Главы государства «О кардинальных мерах по улучшению условий для предпринимательской деятельности в Республике Казахстан», в том числе:</a:t>
            </a:r>
          </a:p>
          <a:p>
            <a:pPr algn="just" fontAlgn="base"/>
            <a:r>
              <a:rPr lang="ru-RU" b="1" dirty="0" smtClean="0">
                <a:solidFill>
                  <a:schemeClr val="accent1"/>
                </a:solidFill>
              </a:rPr>
              <a:t>   </a:t>
            </a:r>
            <a:r>
              <a:rPr lang="ru-RU" dirty="0" smtClean="0">
                <a:solidFill>
                  <a:schemeClr val="accent1"/>
                </a:solidFill>
              </a:rPr>
              <a:t>2.1. переход от плановых проверок на организацию проверок на основе оценки рисков, а также введение возможности страхования ответственности субъектов предпринимательства как альтернативы проверкам;</a:t>
            </a:r>
          </a:p>
          <a:p>
            <a:pPr algn="just" fontAlgn="base"/>
            <a:r>
              <a:rPr lang="ru-RU" dirty="0" smtClean="0">
                <a:solidFill>
                  <a:schemeClr val="accent1"/>
                </a:solidFill>
              </a:rPr>
              <a:t>   2.2. сокращение требований, подлежащих проверке при осуществлении государственного контроля и надзора;</a:t>
            </a:r>
          </a:p>
          <a:p>
            <a:pPr algn="just" fontAlgn="base"/>
            <a:r>
              <a:rPr lang="ru-RU" dirty="0" smtClean="0">
                <a:solidFill>
                  <a:schemeClr val="accent1"/>
                </a:solidFill>
              </a:rPr>
              <a:t>   2.3. упрощение процедур ликвидации МСБ;</a:t>
            </a:r>
          </a:p>
          <a:p>
            <a:pPr algn="just" fontAlgn="base"/>
            <a:r>
              <a:rPr lang="ru-RU" dirty="0" smtClean="0">
                <a:solidFill>
                  <a:schemeClr val="accent1"/>
                </a:solidFill>
              </a:rPr>
              <a:t>   2.4. усиление роли Национальной палаты предпринимателей, в том числе введение института уполномоченного по правам предпринимателей;</a:t>
            </a:r>
          </a:p>
          <a:p>
            <a:pPr algn="just" fontAlgn="base"/>
            <a:r>
              <a:rPr lang="ru-RU" b="1" dirty="0" smtClean="0">
                <a:solidFill>
                  <a:schemeClr val="accent1"/>
                </a:solidFill>
              </a:rPr>
              <a:t>   3. Исполнение иных поручений Президента, а именно: </a:t>
            </a:r>
          </a:p>
          <a:p>
            <a:pPr algn="just" fontAlgn="base"/>
            <a:r>
              <a:rPr lang="ru-RU" b="1" dirty="0" smtClean="0">
                <a:solidFill>
                  <a:schemeClr val="accent1"/>
                </a:solidFill>
              </a:rPr>
              <a:t>   </a:t>
            </a:r>
            <a:r>
              <a:rPr lang="ru-RU" dirty="0" smtClean="0">
                <a:solidFill>
                  <a:schemeClr val="accent1"/>
                </a:solidFill>
              </a:rPr>
              <a:t>3.1. реализация предложений </a:t>
            </a:r>
            <a:r>
              <a:rPr lang="ru-RU" dirty="0" err="1" smtClean="0">
                <a:solidFill>
                  <a:schemeClr val="accent1"/>
                </a:solidFill>
              </a:rPr>
              <a:t>бизнес-сообщества</a:t>
            </a:r>
            <a:r>
              <a:rPr lang="ru-RU" dirty="0" smtClean="0">
                <a:solidFill>
                  <a:schemeClr val="accent1"/>
                </a:solidFill>
              </a:rPr>
              <a:t>, выработанных в процессе ревизии законодательства на предмет выявления инертных норм;</a:t>
            </a:r>
          </a:p>
          <a:p>
            <a:pPr algn="just" fontAlgn="base"/>
            <a:r>
              <a:rPr lang="ru-RU" dirty="0" smtClean="0">
                <a:solidFill>
                  <a:schemeClr val="accent1"/>
                </a:solidFill>
              </a:rPr>
              <a:t>   3.2. реализация Концепции государственного регулирования предпринимательской деятельности до 2020 года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Arial" charset="0"/>
              </a:rPr>
              <a:t>Содержание </a:t>
            </a:r>
            <a:r>
              <a:rPr lang="ru-RU" sz="2800" b="1" dirty="0">
                <a:solidFill>
                  <a:schemeClr val="accent1"/>
                </a:solidFill>
                <a:latin typeface="Arial" charset="0"/>
              </a:rPr>
              <a:t>законопроекта</a:t>
            </a:r>
          </a:p>
          <a:p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10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381000" y="548680"/>
            <a:ext cx="8302625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Номер слайда 1"/>
          <p:cNvSpPr txBox="1">
            <a:spLocks/>
          </p:cNvSpPr>
          <p:nvPr/>
        </p:nvSpPr>
        <p:spPr>
          <a:xfrm>
            <a:off x="6858016" y="63817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0B46F-303E-4532-BC8A-C0B43CB72B4F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0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15140" y="6492875"/>
            <a:ext cx="2133600" cy="365125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Arial" charset="0"/>
              </a:rPr>
              <a:t>1. СТРУКТУРНЫЕ РЕФОРМЫ</a:t>
            </a:r>
            <a:endParaRPr lang="ru-RU" sz="2800" b="1" dirty="0">
              <a:solidFill>
                <a:schemeClr val="accent1"/>
              </a:solidFill>
              <a:latin typeface="Arial" charset="0"/>
            </a:endParaRPr>
          </a:p>
        </p:txBody>
      </p:sp>
      <p:cxnSp>
        <p:nvCxnSpPr>
          <p:cNvPr id="6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500034" y="785794"/>
            <a:ext cx="8302625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Прямоугольная выноска 7"/>
          <p:cNvSpPr/>
          <p:nvPr/>
        </p:nvSpPr>
        <p:spPr>
          <a:xfrm>
            <a:off x="4714876" y="1000108"/>
            <a:ext cx="4142834" cy="1571636"/>
          </a:xfrm>
          <a:prstGeom prst="wedgeRectCallout">
            <a:avLst>
              <a:gd name="adj1" fmla="val -38775"/>
              <a:gd name="adj2" fmla="val 885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2"/>
                </a:solidFill>
              </a:rPr>
              <a:t>с </a:t>
            </a:r>
            <a:r>
              <a:rPr lang="ru-RU" sz="1700" b="1" dirty="0">
                <a:solidFill>
                  <a:schemeClr val="tx2"/>
                </a:solidFill>
              </a:rPr>
              <a:t>1 января 2015 года получение отраслевых экспертиз проектно-сметной документации строительства объектов также предлагается осуществлять по принципу «одного окна</a:t>
            </a:r>
            <a:r>
              <a:rPr lang="ru-RU" sz="1700" b="1" dirty="0" smtClean="0">
                <a:solidFill>
                  <a:schemeClr val="tx2"/>
                </a:solidFill>
              </a:rPr>
              <a:t>» </a:t>
            </a:r>
            <a:endParaRPr lang="ru-RU" sz="1700" dirty="0">
              <a:solidFill>
                <a:schemeClr val="tx2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142844" y="3071810"/>
            <a:ext cx="3312368" cy="1296144"/>
          </a:xfrm>
          <a:prstGeom prst="wedgeRectCallout">
            <a:avLst>
              <a:gd name="adj1" fmla="val 60376"/>
              <a:gd name="adj2" fmla="val 357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2"/>
                </a:solidFill>
              </a:rPr>
              <a:t>пересматриваются </a:t>
            </a:r>
            <a:r>
              <a:rPr lang="ru-RU" sz="1700" b="1" dirty="0">
                <a:solidFill>
                  <a:schemeClr val="tx2"/>
                </a:solidFill>
              </a:rPr>
              <a:t>подходы к организации и проведению проверок в отношении </a:t>
            </a:r>
            <a:r>
              <a:rPr lang="ru-RU" sz="1700" b="1" dirty="0" smtClean="0">
                <a:solidFill>
                  <a:schemeClr val="tx2"/>
                </a:solidFill>
              </a:rPr>
              <a:t>предпринимателей</a:t>
            </a:r>
            <a:r>
              <a:rPr lang="ru-RU" sz="1700" b="1" dirty="0" smtClean="0"/>
              <a:t>. </a:t>
            </a:r>
            <a:endParaRPr lang="ru-RU" sz="1700" dirty="0"/>
          </a:p>
        </p:txBody>
      </p:sp>
      <p:sp>
        <p:nvSpPr>
          <p:cNvPr id="12" name="Овал 11"/>
          <p:cNvSpPr/>
          <p:nvPr/>
        </p:nvSpPr>
        <p:spPr>
          <a:xfrm>
            <a:off x="3643306" y="2928934"/>
            <a:ext cx="187220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/>
              <a:t>Дорожная карта</a:t>
            </a:r>
            <a:endParaRPr lang="ru-RU" sz="1900" b="1" dirty="0"/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5643570" y="3143248"/>
            <a:ext cx="3312368" cy="1296144"/>
          </a:xfrm>
          <a:prstGeom prst="wedgeRectCallout">
            <a:avLst>
              <a:gd name="adj1" fmla="val -58355"/>
              <a:gd name="adj2" fmla="val 327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2"/>
                </a:solidFill>
              </a:rPr>
              <a:t>упрощение таможенных процедур, </a:t>
            </a:r>
            <a:r>
              <a:rPr lang="ru-RU" sz="1700" b="1" dirty="0">
                <a:solidFill>
                  <a:schemeClr val="tx2"/>
                </a:solidFill>
              </a:rPr>
              <a:t>а до конца 2015 года </a:t>
            </a:r>
            <a:r>
              <a:rPr lang="ru-RU" sz="1700" b="1" dirty="0" smtClean="0">
                <a:solidFill>
                  <a:schemeClr val="tx2"/>
                </a:solidFill>
              </a:rPr>
              <a:t>реализация принципа </a:t>
            </a:r>
            <a:r>
              <a:rPr lang="ru-RU" sz="1700" b="1" dirty="0">
                <a:solidFill>
                  <a:schemeClr val="tx2"/>
                </a:solidFill>
              </a:rPr>
              <a:t>«одного окна» при экспортно-импортных операциях</a:t>
            </a:r>
            <a:endParaRPr lang="ru-RU" sz="1700" dirty="0">
              <a:solidFill>
                <a:schemeClr val="tx2"/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107504" y="4857760"/>
            <a:ext cx="4320480" cy="1595576"/>
          </a:xfrm>
          <a:prstGeom prst="wedgeRectCallout">
            <a:avLst>
              <a:gd name="adj1" fmla="val 38725"/>
              <a:gd name="adj2" fmla="val -807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2"/>
                </a:solidFill>
              </a:rPr>
              <a:t>будут значительно </a:t>
            </a:r>
            <a:r>
              <a:rPr lang="ru-RU" sz="1700" b="1" dirty="0">
                <a:solidFill>
                  <a:schemeClr val="tx2"/>
                </a:solidFill>
              </a:rPr>
              <a:t>сокращены сроки и количество процедур при получении разрешений на строительство и </a:t>
            </a:r>
            <a:r>
              <a:rPr lang="ru-RU" sz="1700" b="1" dirty="0" smtClean="0">
                <a:solidFill>
                  <a:schemeClr val="tx2"/>
                </a:solidFill>
              </a:rPr>
              <a:t>землепользование</a:t>
            </a:r>
            <a:endParaRPr lang="ru-RU" sz="17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4716016" y="4869160"/>
            <a:ext cx="4320480" cy="1584176"/>
          </a:xfrm>
          <a:prstGeom prst="wedgeRectCallout">
            <a:avLst>
              <a:gd name="adj1" fmla="val -38209"/>
              <a:gd name="adj2" fmla="val -807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2"/>
                </a:solidFill>
              </a:rPr>
              <a:t>сроки </a:t>
            </a:r>
            <a:r>
              <a:rPr lang="ru-RU" sz="1700" b="1" dirty="0">
                <a:solidFill>
                  <a:schemeClr val="tx2"/>
                </a:solidFill>
              </a:rPr>
              <a:t>регистрации предприятий, за исключением акционерных обществ, будут сокращены до 1 часа, предусматривается упростить процедуры ликвидации субъектов частного </a:t>
            </a:r>
            <a:r>
              <a:rPr lang="ru-RU" sz="1700" b="1" dirty="0" smtClean="0">
                <a:solidFill>
                  <a:schemeClr val="tx2"/>
                </a:solidFill>
              </a:rPr>
              <a:t>предпринимательства </a:t>
            </a:r>
            <a:endParaRPr lang="ru-RU" sz="1700" dirty="0">
              <a:solidFill>
                <a:schemeClr val="tx2"/>
              </a:solidFill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214282" y="1000108"/>
            <a:ext cx="3857652" cy="1571636"/>
          </a:xfrm>
          <a:prstGeom prst="wedgeRectCallout">
            <a:avLst>
              <a:gd name="adj1" fmla="val 45544"/>
              <a:gd name="adj2" fmla="val 881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принцип «одного окна» для инвесторов, заключивших инвестиционный контракт по приоритетным инвестиционным проектам, а с 1 января 2016 года расширить его для всех инвесторов 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1"/>
                </a:solidFill>
                <a:latin typeface="Arial" charset="0"/>
              </a:rPr>
              <a:t>1.1. Перенос акцента таможенного контроля с этапа таможенной очистки на этап после выпуска </a:t>
            </a:r>
            <a:br>
              <a:rPr lang="ru-RU" sz="2700" b="1" dirty="0" smtClean="0">
                <a:solidFill>
                  <a:schemeClr val="accent1"/>
                </a:solidFill>
                <a:latin typeface="Arial" charset="0"/>
              </a:rPr>
            </a:br>
            <a:r>
              <a:rPr lang="ru-RU" sz="2700" b="1" dirty="0" smtClean="0">
                <a:solidFill>
                  <a:schemeClr val="accent1"/>
                </a:solidFill>
                <a:latin typeface="Arial" charset="0"/>
              </a:rPr>
              <a:t>товаров предусматривает:</a:t>
            </a:r>
            <a:r>
              <a:rPr lang="ru-RU" b="1" dirty="0" smtClean="0">
                <a:solidFill>
                  <a:schemeClr val="accent1"/>
                </a:solidFill>
                <a:latin typeface="Arial" charset="0"/>
              </a:rPr>
              <a:t/>
            </a:r>
            <a:br>
              <a:rPr lang="ru-RU" b="1" dirty="0" smtClean="0">
                <a:solidFill>
                  <a:schemeClr val="accent1"/>
                </a:solidFill>
                <a:latin typeface="Arial" charset="0"/>
              </a:rPr>
            </a:b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85786" y="1285860"/>
            <a:ext cx="750099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1. П</a:t>
            </a:r>
            <a:r>
              <a:rPr lang="ru-RU" sz="2000" b="1" dirty="0" smtClean="0">
                <a:solidFill>
                  <a:schemeClr val="bg1"/>
                </a:solidFill>
                <a:cs typeface="Tahoma" pitchFamily="34" charset="0"/>
              </a:rPr>
              <a:t>остроение таможенного контроля на этапе таможенной очистки товаров исключительно на основании рекомендации СУР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85786" y="2714620"/>
            <a:ext cx="750099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cs typeface="Tahoma" pitchFamily="34" charset="0"/>
              </a:rPr>
              <a:t>2. Сокращение документов, представляемых при таможенном декларировании товаров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85786" y="4071942"/>
            <a:ext cx="750099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cs typeface="Tahoma" pitchFamily="34" charset="0"/>
              </a:rPr>
              <a:t>3. Передачу отдельных контрольных мер и объектов контроля на этап после выпуска товаров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5786" y="5357826"/>
            <a:ext cx="750099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cs typeface="Tahoma" pitchFamily="34" charset="0"/>
              </a:rPr>
              <a:t>4. Внедрение заявительного принципа декларирования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571472" y="1142984"/>
            <a:ext cx="8302625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655638" y="90488"/>
            <a:ext cx="834548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1.1. Действующий </a:t>
            </a:r>
            <a:r>
              <a:rPr lang="ru-RU" sz="2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таможенный контроль в РК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73063" y="4416425"/>
            <a:ext cx="8628062" cy="2238375"/>
            <a:chOff x="1791" y="1913"/>
            <a:chExt cx="1769" cy="453"/>
          </a:xfrm>
        </p:grpSpPr>
        <p:sp>
          <p:nvSpPr>
            <p:cNvPr id="43029" name="AutoShape 17"/>
            <p:cNvSpPr>
              <a:spLocks noChangeArrowheads="1"/>
            </p:cNvSpPr>
            <p:nvPr/>
          </p:nvSpPr>
          <p:spPr bwMode="auto">
            <a:xfrm>
              <a:off x="1791" y="1913"/>
              <a:ext cx="1769" cy="45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3030" name="Text Box 18"/>
            <p:cNvSpPr txBox="1">
              <a:spLocks noChangeArrowheads="1"/>
            </p:cNvSpPr>
            <p:nvPr/>
          </p:nvSpPr>
          <p:spPr bwMode="auto">
            <a:xfrm>
              <a:off x="1835" y="1913"/>
              <a:ext cx="166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1" dirty="0" smtClean="0">
                  <a:solidFill>
                    <a:schemeClr val="tx2"/>
                  </a:solidFill>
                  <a:latin typeface="Tahoma" pitchFamily="34" charset="0"/>
                  <a:cs typeface="Tahoma" pitchFamily="34" charset="0"/>
                </a:rPr>
                <a:t>      </a:t>
              </a:r>
              <a:r>
                <a:rPr lang="en-US" altLang="ru-RU" sz="2400" b="1" u="sng" dirty="0" smtClean="0">
                  <a:solidFill>
                    <a:schemeClr val="tx2"/>
                  </a:solidFill>
                  <a:latin typeface="Tahoma" pitchFamily="34" charset="0"/>
                  <a:cs typeface="Tahoma" pitchFamily="34" charset="0"/>
                </a:rPr>
                <a:t>II. </a:t>
              </a:r>
              <a:r>
                <a:rPr lang="ru-RU" altLang="ru-RU" sz="2400" b="1" u="sng" dirty="0" smtClean="0">
                  <a:solidFill>
                    <a:schemeClr val="tx2"/>
                  </a:solidFill>
                  <a:latin typeface="Tahoma" pitchFamily="34" charset="0"/>
                  <a:cs typeface="Tahoma" pitchFamily="34" charset="0"/>
                </a:rPr>
                <a:t>Этап после выпуска товаров</a:t>
              </a:r>
            </a:p>
          </p:txBody>
        </p:sp>
      </p:grpSp>
      <p:sp>
        <p:nvSpPr>
          <p:cNvPr id="65" name="Rectangle 29"/>
          <p:cNvSpPr>
            <a:spLocks noChangeArrowheads="1"/>
          </p:cNvSpPr>
          <p:nvPr/>
        </p:nvSpPr>
        <p:spPr bwMode="auto">
          <a:xfrm>
            <a:off x="815975" y="5003800"/>
            <a:ext cx="7867650" cy="12842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Недостатки: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Незначительный охват деклараций;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Дублирование контрольных функций ;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Отсутствие влияния результатов таможенных проверок на скорость таможенного оформления.</a:t>
            </a:r>
          </a:p>
        </p:txBody>
      </p:sp>
      <p:sp>
        <p:nvSpPr>
          <p:cNvPr id="43013" name="Rectangle 62"/>
          <p:cNvSpPr>
            <a:spLocks noChangeArrowheads="1"/>
          </p:cNvSpPr>
          <p:nvPr/>
        </p:nvSpPr>
        <p:spPr bwMode="auto">
          <a:xfrm>
            <a:off x="1689100" y="908050"/>
            <a:ext cx="61214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2400" b="1" u="sng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en-US" altLang="ru-RU" sz="2400" b="1" u="sng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ru-RU" altLang="ru-RU" sz="2400" b="1" u="sng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Этап  до выпуска товаров</a:t>
            </a:r>
          </a:p>
        </p:txBody>
      </p:sp>
      <p:sp>
        <p:nvSpPr>
          <p:cNvPr id="4301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43E666E-0825-44EA-93F8-0EA493762C1F}" type="slidenum">
              <a:rPr lang="ru-RU" altLang="ru-RU" sz="1400" smtClean="0"/>
              <a:pPr eaLnBrk="1" hangingPunct="1"/>
              <a:t>5</a:t>
            </a:fld>
            <a:endParaRPr lang="ru-RU" altLang="ru-RU" sz="1400" dirty="0" smtClean="0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77813" y="534988"/>
            <a:ext cx="8628062" cy="3881437"/>
            <a:chOff x="1791" y="1892"/>
            <a:chExt cx="1769" cy="474"/>
          </a:xfrm>
        </p:grpSpPr>
        <p:sp>
          <p:nvSpPr>
            <p:cNvPr id="43027" name="AutoShape 17"/>
            <p:cNvSpPr>
              <a:spLocks noChangeArrowheads="1"/>
            </p:cNvSpPr>
            <p:nvPr/>
          </p:nvSpPr>
          <p:spPr bwMode="auto">
            <a:xfrm>
              <a:off x="1791" y="1913"/>
              <a:ext cx="1769" cy="45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3028" name="Text Box 18"/>
            <p:cNvSpPr txBox="1">
              <a:spLocks noChangeArrowheads="1"/>
            </p:cNvSpPr>
            <p:nvPr/>
          </p:nvSpPr>
          <p:spPr bwMode="auto">
            <a:xfrm>
              <a:off x="1837" y="1892"/>
              <a:ext cx="166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1" dirty="0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      </a:t>
              </a:r>
              <a:endParaRPr lang="ru-RU" altLang="ru-RU" sz="2400" b="1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949325" y="2411413"/>
            <a:ext cx="7046913" cy="527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Дополнительный контроль на основе СУР ( 34%)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49325" y="1222375"/>
            <a:ext cx="7046913" cy="527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100 - % документарный контроль</a:t>
            </a:r>
          </a:p>
        </p:txBody>
      </p:sp>
      <p:sp>
        <p:nvSpPr>
          <p:cNvPr id="4" name="Плюс 3"/>
          <p:cNvSpPr/>
          <p:nvPr/>
        </p:nvSpPr>
        <p:spPr>
          <a:xfrm>
            <a:off x="3957638" y="1739900"/>
            <a:ext cx="792162" cy="70485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373063" y="3278188"/>
            <a:ext cx="1973262" cy="1138237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Досмотр           </a:t>
            </a: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эффективность-  0.4%</a:t>
            </a:r>
            <a:endParaRPr lang="ru-RU" sz="16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Загнутый угол 31"/>
          <p:cNvSpPr/>
          <p:nvPr/>
        </p:nvSpPr>
        <p:spPr>
          <a:xfrm>
            <a:off x="2449513" y="3300413"/>
            <a:ext cx="2022475" cy="1098550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Осмотр </a:t>
            </a: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эффективность -0.3%</a:t>
            </a:r>
            <a:endParaRPr lang="ru-RU" sz="16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Загнутый угол 32"/>
          <p:cNvSpPr/>
          <p:nvPr/>
        </p:nvSpPr>
        <p:spPr>
          <a:xfrm>
            <a:off x="4557713" y="3313113"/>
            <a:ext cx="2133600" cy="1103312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Проверка стоимости </a:t>
            </a: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эффективность - 39%</a:t>
            </a:r>
          </a:p>
        </p:txBody>
      </p:sp>
      <p:sp>
        <p:nvSpPr>
          <p:cNvPr id="35" name="Загнутый угол 34"/>
          <p:cNvSpPr/>
          <p:nvPr/>
        </p:nvSpPr>
        <p:spPr>
          <a:xfrm>
            <a:off x="6691313" y="3300413"/>
            <a:ext cx="2098675" cy="1098550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Проверка кода товара </a:t>
            </a: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эффективность -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0.6%</a:t>
            </a:r>
          </a:p>
        </p:txBody>
      </p:sp>
      <p:sp>
        <p:nvSpPr>
          <p:cNvPr id="42" name="Стрелка вниз 41"/>
          <p:cNvSpPr/>
          <p:nvPr/>
        </p:nvSpPr>
        <p:spPr>
          <a:xfrm>
            <a:off x="1401763" y="2959100"/>
            <a:ext cx="365125" cy="319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3238500" y="2959100"/>
            <a:ext cx="365125" cy="319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7102475" y="2946400"/>
            <a:ext cx="365125" cy="319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5" name="Стрелка вниз 44"/>
          <p:cNvSpPr/>
          <p:nvPr/>
        </p:nvSpPr>
        <p:spPr>
          <a:xfrm>
            <a:off x="5118100" y="2959100"/>
            <a:ext cx="365125" cy="319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6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655638" y="90488"/>
            <a:ext cx="834548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1.1. Предлагаемый </a:t>
            </a:r>
            <a:r>
              <a:rPr lang="ru-RU" sz="2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таможенный контроль в РК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77813" y="4416425"/>
            <a:ext cx="8628062" cy="2238375"/>
            <a:chOff x="1791" y="1913"/>
            <a:chExt cx="1769" cy="453"/>
          </a:xfrm>
        </p:grpSpPr>
        <p:sp>
          <p:nvSpPr>
            <p:cNvPr id="44056" name="AutoShape 17"/>
            <p:cNvSpPr>
              <a:spLocks noChangeArrowheads="1"/>
            </p:cNvSpPr>
            <p:nvPr/>
          </p:nvSpPr>
          <p:spPr bwMode="auto">
            <a:xfrm>
              <a:off x="1791" y="1913"/>
              <a:ext cx="1769" cy="45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4057" name="Text Box 18"/>
            <p:cNvSpPr txBox="1">
              <a:spLocks noChangeArrowheads="1"/>
            </p:cNvSpPr>
            <p:nvPr/>
          </p:nvSpPr>
          <p:spPr bwMode="auto">
            <a:xfrm>
              <a:off x="1835" y="1913"/>
              <a:ext cx="166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1" dirty="0" smtClean="0">
                  <a:solidFill>
                    <a:srgbClr val="7030A0"/>
                  </a:solidFill>
                  <a:latin typeface="Tahoma" pitchFamily="34" charset="0"/>
                  <a:cs typeface="Tahoma" pitchFamily="34" charset="0"/>
                </a:rPr>
                <a:t>      </a:t>
              </a:r>
              <a:r>
                <a:rPr lang="en-US" altLang="ru-RU" sz="2400" b="1" u="sng" dirty="0" smtClean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</a:rPr>
                <a:t>II. </a:t>
              </a:r>
              <a:r>
                <a:rPr lang="ru-RU" altLang="ru-RU" sz="2400" b="1" u="sng" dirty="0" smtClean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</a:rPr>
                <a:t>Этап после выпуска товаров</a:t>
              </a:r>
            </a:p>
          </p:txBody>
        </p:sp>
      </p:grpSp>
      <p:sp>
        <p:nvSpPr>
          <p:cNvPr id="65" name="Rectangle 29"/>
          <p:cNvSpPr>
            <a:spLocks noChangeArrowheads="1"/>
          </p:cNvSpPr>
          <p:nvPr/>
        </p:nvSpPr>
        <p:spPr bwMode="auto">
          <a:xfrm>
            <a:off x="815975" y="5030788"/>
            <a:ext cx="7870825" cy="13255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Преимущества:</a:t>
            </a:r>
          </a:p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Усиление функций пост-таможенного контроля;</a:t>
            </a:r>
          </a:p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Сокращение времени таможенной очистки товаров;</a:t>
            </a:r>
          </a:p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Использование результатов таможенных проверок в СУР при таможенной очистке.</a:t>
            </a:r>
          </a:p>
        </p:txBody>
      </p:sp>
      <p:sp>
        <p:nvSpPr>
          <p:cNvPr id="44037" name="Rectangle 62"/>
          <p:cNvSpPr>
            <a:spLocks noChangeArrowheads="1"/>
          </p:cNvSpPr>
          <p:nvPr/>
        </p:nvSpPr>
        <p:spPr bwMode="auto">
          <a:xfrm>
            <a:off x="1714480" y="785794"/>
            <a:ext cx="61214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2400" b="1" u="sng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I.</a:t>
            </a:r>
            <a:r>
              <a:rPr lang="ru-RU" altLang="ru-RU" sz="2400" b="1" u="sng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Этап  до выпуска товаров</a:t>
            </a:r>
          </a:p>
        </p:txBody>
      </p:sp>
      <p:sp>
        <p:nvSpPr>
          <p:cNvPr id="4403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17D9676-CC2C-4810-9F33-5E5768E5CC26}" type="slidenum">
              <a:rPr lang="ru-RU" altLang="ru-RU" sz="1400" smtClean="0"/>
              <a:pPr eaLnBrk="1" hangingPunct="1"/>
              <a:t>6</a:t>
            </a:fld>
            <a:endParaRPr lang="ru-RU" altLang="ru-RU" sz="1400" dirty="0" smtClean="0"/>
          </a:p>
        </p:txBody>
      </p:sp>
      <p:sp>
        <p:nvSpPr>
          <p:cNvPr id="54286" name="Rectangle 11"/>
          <p:cNvSpPr>
            <a:spLocks noChangeArrowheads="1"/>
          </p:cNvSpPr>
          <p:nvPr/>
        </p:nvSpPr>
        <p:spPr bwMode="auto">
          <a:xfrm>
            <a:off x="569913" y="1173163"/>
            <a:ext cx="8113712" cy="361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Э Л Е К Т Р О Н Н О Е       Д Е К Л А Р И Р О В А Н И Е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9413" y="1554163"/>
            <a:ext cx="2786062" cy="22923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Проверка документов</a:t>
            </a:r>
            <a:r>
              <a:rPr lang="ru-RU" sz="11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Проверка таможенной стоимости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Проверка кода товаров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Проверка предоставления льгот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521575" y="2586038"/>
            <a:ext cx="1320800" cy="116681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Досмотр/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осмотр товаров </a:t>
            </a:r>
            <a:endParaRPr lang="ru-RU" sz="140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77813" y="503238"/>
            <a:ext cx="8628062" cy="3789362"/>
            <a:chOff x="1791" y="1888"/>
            <a:chExt cx="1769" cy="478"/>
          </a:xfrm>
        </p:grpSpPr>
        <p:sp>
          <p:nvSpPr>
            <p:cNvPr id="44054" name="AutoShape 17"/>
            <p:cNvSpPr>
              <a:spLocks noChangeArrowheads="1"/>
            </p:cNvSpPr>
            <p:nvPr/>
          </p:nvSpPr>
          <p:spPr bwMode="auto">
            <a:xfrm>
              <a:off x="1791" y="1913"/>
              <a:ext cx="1769" cy="45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4055" name="Text Box 18"/>
            <p:cNvSpPr txBox="1">
              <a:spLocks noChangeArrowheads="1"/>
            </p:cNvSpPr>
            <p:nvPr/>
          </p:nvSpPr>
          <p:spPr bwMode="auto">
            <a:xfrm>
              <a:off x="1837" y="1888"/>
              <a:ext cx="166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1" dirty="0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      </a:t>
              </a:r>
              <a:endParaRPr lang="ru-RU" altLang="ru-RU" sz="2400" b="1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9" name="Стрелка вниз 38"/>
          <p:cNvSpPr/>
          <p:nvPr/>
        </p:nvSpPr>
        <p:spPr>
          <a:xfrm>
            <a:off x="6188075" y="1579563"/>
            <a:ext cx="365125" cy="317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165225" y="3846513"/>
            <a:ext cx="517525" cy="18462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479" y="3578702"/>
            <a:ext cx="677108" cy="1892003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Перенос на этап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после выпуска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554538" y="2568575"/>
            <a:ext cx="1392237" cy="11414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Документальный контроль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225800" y="1922463"/>
            <a:ext cx="1279525" cy="1838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Разрешительные документы через Е-лицензирование</a:t>
            </a:r>
          </a:p>
        </p:txBody>
      </p:sp>
      <p:sp>
        <p:nvSpPr>
          <p:cNvPr id="33" name="Rectangle 67"/>
          <p:cNvSpPr>
            <a:spLocks noChangeArrowheads="1"/>
          </p:cNvSpPr>
          <p:nvPr/>
        </p:nvSpPr>
        <p:spPr bwMode="auto">
          <a:xfrm>
            <a:off x="4570413" y="1936750"/>
            <a:ext cx="4140200" cy="320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СУР (с учетом результатов проверок)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997575" y="2576513"/>
            <a:ext cx="1493838" cy="11493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Направление на таможенную проверку</a:t>
            </a:r>
          </a:p>
        </p:txBody>
      </p:sp>
      <p:sp>
        <p:nvSpPr>
          <p:cNvPr id="42" name="Стрелка вниз 41"/>
          <p:cNvSpPr/>
          <p:nvPr/>
        </p:nvSpPr>
        <p:spPr>
          <a:xfrm>
            <a:off x="5067300" y="2257425"/>
            <a:ext cx="365125" cy="3190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5" name="Стрелка вниз 44"/>
          <p:cNvSpPr/>
          <p:nvPr/>
        </p:nvSpPr>
        <p:spPr>
          <a:xfrm>
            <a:off x="6457950" y="2262188"/>
            <a:ext cx="365125" cy="3190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8062913" y="2262188"/>
            <a:ext cx="365125" cy="3190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7" name="Стрелка вниз 46"/>
          <p:cNvSpPr/>
          <p:nvPr/>
        </p:nvSpPr>
        <p:spPr>
          <a:xfrm>
            <a:off x="3683000" y="1587500"/>
            <a:ext cx="365125" cy="319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2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6700" y="-66675"/>
            <a:ext cx="8734425" cy="88423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1.2. Совершенствование института УЭО</a:t>
            </a:r>
            <a:endParaRPr lang="fr-BE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Прямоугольник 5"/>
          <p:cNvSpPr>
            <a:spLocks noChangeArrowheads="1"/>
          </p:cNvSpPr>
          <p:nvPr/>
        </p:nvSpPr>
        <p:spPr bwMode="auto">
          <a:xfrm>
            <a:off x="179388" y="731838"/>
            <a:ext cx="88566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3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Уполномоченный экономический оператор (УЭО) </a:t>
            </a:r>
            <a:r>
              <a:rPr lang="ru-RU" altLang="ru-RU" sz="16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– участник внешнеэкономический деятельности, чья деятельность получила одобрение таможенной администрации.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altLang="ru-RU" sz="16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59150" y="3032026"/>
            <a:ext cx="1873250" cy="53181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ru-RU" altLang="ru-RU" sz="1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altLang="ru-RU" sz="1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ru-RU" altLang="ru-RU" sz="1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спец.упрощения)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96975" y="3032026"/>
            <a:ext cx="1658938" cy="53181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Участник ВЭД – кандидат в УЭО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2927350" y="3349526"/>
            <a:ext cx="360363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5376863" y="3308251"/>
            <a:ext cx="358775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817938" y="1412776"/>
            <a:ext cx="3673475" cy="1049337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Действуют -91 УЭО (в т.ч.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11 свидетельств - производители).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Приостановлено - 35 </a:t>
            </a:r>
            <a:r>
              <a:rPr lang="ru-RU" altLang="ru-RU" sz="1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свидетельств</a:t>
            </a:r>
            <a:r>
              <a:rPr lang="ru-RU" altLang="ru-RU" sz="14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Отозвано -13 свидетельств.</a:t>
            </a:r>
          </a:p>
        </p:txBody>
      </p:sp>
      <p:sp>
        <p:nvSpPr>
          <p:cNvPr id="45068" name="TextBox 32"/>
          <p:cNvSpPr txBox="1">
            <a:spLocks noChangeArrowheads="1"/>
          </p:cNvSpPr>
          <p:nvPr/>
        </p:nvSpPr>
        <p:spPr bwMode="auto">
          <a:xfrm>
            <a:off x="147638" y="1711226"/>
            <a:ext cx="3206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3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В Казахстане на сегодня</a:t>
            </a:r>
          </a:p>
        </p:txBody>
      </p:sp>
      <p:sp>
        <p:nvSpPr>
          <p:cNvPr id="45069" name="TextBox 2"/>
          <p:cNvSpPr txBox="1">
            <a:spLocks noChangeArrowheads="1"/>
          </p:cNvSpPr>
          <p:nvPr/>
        </p:nvSpPr>
        <p:spPr bwMode="auto">
          <a:xfrm>
            <a:off x="1225550" y="2422426"/>
            <a:ext cx="61928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Законопроектом предусматривается:</a:t>
            </a:r>
          </a:p>
        </p:txBody>
      </p:sp>
      <p:sp>
        <p:nvSpPr>
          <p:cNvPr id="45070" name="TextBox 26"/>
          <p:cNvSpPr txBox="1">
            <a:spLocks noChangeArrowheads="1"/>
          </p:cNvSpPr>
          <p:nvPr/>
        </p:nvSpPr>
        <p:spPr bwMode="auto">
          <a:xfrm>
            <a:off x="174625" y="4437112"/>
            <a:ext cx="8861425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19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</a:pPr>
            <a:r>
              <a:rPr lang="ru-RU" altLang="ru-RU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Предлагаемые упрощения УЭО по уровню 1</a:t>
            </a:r>
            <a:r>
              <a:rPr lang="ru-RU" altLang="ru-RU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marL="342900" indent="-342900" algn="just" eaLnBrk="1" fontAlgn="base" hangingPunct="1">
              <a:spcBef>
                <a:spcPct val="0"/>
              </a:spcBef>
              <a:buAutoNum type="arabicParenR"/>
            </a:pPr>
            <a:r>
              <a:rPr lang="ru-RU" altLang="ru-RU" sz="13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Временное 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хранение товаров у </a:t>
            </a:r>
            <a:r>
              <a:rPr lang="ru-RU" altLang="ru-RU" sz="13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оператора; </a:t>
            </a:r>
          </a:p>
          <a:p>
            <a:pPr marL="342900" indent="-342900" algn="just" eaLnBrk="1" fontAlgn="base" hangingPunct="1">
              <a:spcBef>
                <a:spcPct val="0"/>
              </a:spcBef>
              <a:buAutoNum type="arabicParenR"/>
            </a:pPr>
            <a:r>
              <a:rPr lang="ru-RU" altLang="ru-RU" sz="13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Освобождение 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от обеспечения уплаты таможенных пошлин и налогов при </a:t>
            </a:r>
            <a:r>
              <a:rPr lang="ru-RU" altLang="ru-RU" sz="13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транзите; </a:t>
            </a:r>
          </a:p>
          <a:p>
            <a:pPr marL="342900" indent="-342900" algn="just" eaLnBrk="1" fontAlgn="base" hangingPunct="1">
              <a:spcBef>
                <a:spcPct val="0"/>
              </a:spcBef>
              <a:buAutoNum type="arabicParenR"/>
            </a:pPr>
            <a:r>
              <a:rPr lang="ru-RU" altLang="ru-RU" sz="13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Первоочередной 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порядок </a:t>
            </a:r>
            <a:r>
              <a:rPr lang="ru-RU" altLang="ru-RU" sz="13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оформления; </a:t>
            </a:r>
          </a:p>
          <a:p>
            <a:pPr marL="342900" indent="-342900" algn="just" eaLnBrk="1" fontAlgn="base" hangingPunct="1">
              <a:spcBef>
                <a:spcPct val="0"/>
              </a:spcBef>
              <a:buAutoNum type="arabicParenR"/>
            </a:pPr>
            <a:r>
              <a:rPr lang="ru-RU" altLang="ru-RU" sz="13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Освобождение 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от обеспечения уплаты таможенных пошлин и налогов при периодическом </a:t>
            </a:r>
            <a:r>
              <a:rPr lang="ru-RU" altLang="ru-RU" sz="13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декларировании.</a:t>
            </a:r>
          </a:p>
          <a:p>
            <a:pPr algn="just" eaLnBrk="1" fontAlgn="base" hangingPunct="1">
              <a:spcBef>
                <a:spcPct val="0"/>
              </a:spcBef>
            </a:pPr>
            <a:r>
              <a:rPr lang="ru-RU" altLang="ru-RU" sz="1600" b="1" dirty="0" smtClean="0">
                <a:solidFill>
                  <a:srgbClr val="0E6C46"/>
                </a:solidFill>
                <a:latin typeface="Tahoma" pitchFamily="34" charset="0"/>
                <a:cs typeface="Tahoma" pitchFamily="34" charset="0"/>
              </a:rPr>
              <a:t>Дополнительно предлагаемые </a:t>
            </a:r>
            <a:r>
              <a:rPr lang="ru-RU" altLang="ru-RU" sz="1600" b="1" dirty="0">
                <a:solidFill>
                  <a:srgbClr val="0E6C46"/>
                </a:solidFill>
                <a:latin typeface="Tahoma" pitchFamily="34" charset="0"/>
                <a:cs typeface="Tahoma" pitchFamily="34" charset="0"/>
              </a:rPr>
              <a:t>упрощения УЭО по уровню </a:t>
            </a:r>
            <a:r>
              <a:rPr lang="ru-RU" altLang="ru-RU" sz="1600" b="1" dirty="0" smtClean="0">
                <a:solidFill>
                  <a:srgbClr val="0E6C46"/>
                </a:solidFill>
                <a:latin typeface="Tahoma" pitchFamily="34" charset="0"/>
                <a:cs typeface="Tahoma" pitchFamily="34" charset="0"/>
              </a:rPr>
              <a:t>2:</a:t>
            </a:r>
          </a:p>
          <a:p>
            <a:pPr marL="342900" indent="-342900" algn="just" eaLnBrk="1" fontAlgn="base" hangingPunct="1">
              <a:spcBef>
                <a:spcPct val="0"/>
              </a:spcBef>
              <a:buAutoNum type="arabicParenR"/>
            </a:pPr>
            <a:r>
              <a:rPr lang="ru-RU" altLang="ru-RU" sz="1300" b="1" dirty="0" smtClean="0">
                <a:solidFill>
                  <a:srgbClr val="0E6C4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Проведение таможенных операций, связанных с выпуском товаров у оператора; </a:t>
            </a:r>
          </a:p>
          <a:p>
            <a:pPr marL="342900" indent="-342900" algn="just" eaLnBrk="1" fontAlgn="base" hangingPunct="1">
              <a:spcBef>
                <a:spcPct val="0"/>
              </a:spcBef>
              <a:buAutoNum type="arabicParenR"/>
            </a:pPr>
            <a:r>
              <a:rPr lang="ru-RU" altLang="ru-RU" sz="1300" b="1" dirty="0" smtClean="0">
                <a:solidFill>
                  <a:srgbClr val="0E6C4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Выпуск 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до подачи таможенной </a:t>
            </a:r>
            <a:r>
              <a:rPr lang="ru-RU" altLang="ru-RU" sz="13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декларации;</a:t>
            </a:r>
          </a:p>
          <a:p>
            <a:pPr marL="342900" indent="-342900" algn="just" eaLnBrk="1" fontAlgn="base" hangingPunct="1">
              <a:spcBef>
                <a:spcPct val="0"/>
              </a:spcBef>
              <a:buAutoNum type="arabicParenR"/>
            </a:pPr>
            <a:r>
              <a:rPr lang="ru-RU" altLang="ru-RU" sz="1300" b="1" dirty="0" smtClean="0">
                <a:solidFill>
                  <a:srgbClr val="0E6C4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Освобождение 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от внутреннего </a:t>
            </a:r>
            <a:r>
              <a:rPr lang="ru-RU" altLang="ru-RU" sz="13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транзита. </a:t>
            </a:r>
            <a:endParaRPr lang="ru-RU" altLang="ru-RU" sz="13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317875" y="1874738"/>
            <a:ext cx="347663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803900" y="2984401"/>
            <a:ext cx="1881188" cy="579437"/>
          </a:xfrm>
          <a:prstGeom prst="roundRect">
            <a:avLst/>
          </a:prstGeom>
          <a:solidFill>
            <a:srgbClr val="008A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ru-RU" altLang="ru-RU" sz="12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(7 спец.упрощений)</a:t>
            </a:r>
          </a:p>
        </p:txBody>
      </p:sp>
      <p:sp>
        <p:nvSpPr>
          <p:cNvPr id="45073" name="TextBox 11"/>
          <p:cNvSpPr txBox="1">
            <a:spLocks noChangeArrowheads="1"/>
          </p:cNvSpPr>
          <p:nvPr/>
        </p:nvSpPr>
        <p:spPr bwMode="auto">
          <a:xfrm>
            <a:off x="3470275" y="2678013"/>
            <a:ext cx="146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1-й уровень</a:t>
            </a:r>
            <a:endParaRPr lang="ru-RU" altLang="ru-RU" sz="14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5074" name="TextBox 13"/>
          <p:cNvSpPr txBox="1">
            <a:spLocks noChangeArrowheads="1"/>
          </p:cNvSpPr>
          <p:nvPr/>
        </p:nvSpPr>
        <p:spPr bwMode="auto">
          <a:xfrm>
            <a:off x="5854700" y="2678013"/>
            <a:ext cx="163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2-й уровень</a:t>
            </a:r>
            <a:endParaRPr lang="ru-RU" altLang="ru-RU" sz="14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06500" y="3725763"/>
            <a:ext cx="1658938" cy="63658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Производитель – кандидат в УЭО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2936875" y="4016276"/>
            <a:ext cx="2717800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803900" y="3725763"/>
            <a:ext cx="1881188" cy="579438"/>
          </a:xfrm>
          <a:prstGeom prst="roundRect">
            <a:avLst/>
          </a:prstGeom>
          <a:solidFill>
            <a:srgbClr val="008A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ru-RU" altLang="ru-RU" sz="12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(7 спец.упрощений)</a:t>
            </a:r>
          </a:p>
        </p:txBody>
      </p:sp>
      <p:sp>
        <p:nvSpPr>
          <p:cNvPr id="4507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 smtClean="0"/>
              <a:t>7</a:t>
            </a:r>
          </a:p>
        </p:txBody>
      </p:sp>
      <p:cxnSp>
        <p:nvCxnSpPr>
          <p:cNvPr id="21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571472" y="642918"/>
            <a:ext cx="8302625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26617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Arial" charset="0"/>
              </a:rPr>
              <a:t>2.1 Совершенствование </a:t>
            </a:r>
            <a:r>
              <a:rPr lang="ru-RU" sz="2800" b="1" dirty="0">
                <a:solidFill>
                  <a:schemeClr val="accent1"/>
                </a:solidFill>
                <a:latin typeface="Arial" charset="0"/>
              </a:rPr>
              <a:t>государственного </a:t>
            </a:r>
            <a:r>
              <a:rPr lang="ru-RU" sz="2800" b="1" dirty="0" smtClean="0">
                <a:solidFill>
                  <a:schemeClr val="accent1"/>
                </a:solidFill>
                <a:latin typeface="Arial" charset="0"/>
              </a:rPr>
              <a:t>контроля</a:t>
            </a:r>
            <a:endParaRPr lang="ru-RU" sz="2800" b="1" dirty="0">
              <a:solidFill>
                <a:schemeClr val="accent1"/>
              </a:solidFill>
              <a:latin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717074"/>
              </p:ext>
            </p:extLst>
          </p:nvPr>
        </p:nvGraphicFramePr>
        <p:xfrm>
          <a:off x="285720" y="1142984"/>
          <a:ext cx="8568951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/>
                <a:gridCol w="2088232"/>
                <a:gridCol w="1872208"/>
                <a:gridCol w="1728192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/>
                        <a:t>СУР *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1. Особый порядок проведения проверок (периодические проверки)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2. Отбор субъектов для проверки</a:t>
                      </a:r>
                      <a:r>
                        <a:rPr lang="ru-RU" sz="1600" baseline="0" dirty="0" smtClean="0"/>
                        <a:t> на основе оценки рисков ***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(выборочные проверки)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3. Проверки по</a:t>
                      </a:r>
                      <a:r>
                        <a:rPr lang="ru-RU" sz="1600" baseline="0" dirty="0" smtClean="0"/>
                        <a:t> жалобам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(внеплановые проверки)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4. Иные формы контроля ****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Высокий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</a:t>
                      </a:r>
                      <a:r>
                        <a:rPr lang="ru-RU" sz="1600" b="1" dirty="0" smtClean="0"/>
                        <a:t> **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Высокий </a:t>
                      </a:r>
                      <a:r>
                        <a:rPr lang="ru-RU" sz="1600" b="1" dirty="0" smtClean="0"/>
                        <a:t>или </a:t>
                      </a:r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FFC000"/>
                          </a:solidFill>
                        </a:rPr>
                        <a:t>Средний </a:t>
                      </a:r>
                      <a:endParaRPr lang="ru-RU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C000"/>
                          </a:solidFill>
                        </a:rPr>
                        <a:t>Средний </a:t>
                      </a:r>
                      <a:r>
                        <a:rPr lang="ru-RU" sz="1600" b="1" dirty="0" smtClean="0"/>
                        <a:t>или </a:t>
                      </a:r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Незначительный </a:t>
                      </a:r>
                      <a:endParaRPr lang="ru-RU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Незначительный</a:t>
                      </a:r>
                      <a:endParaRPr lang="ru-RU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381000" y="908720"/>
            <a:ext cx="8302625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" name="Овал 6"/>
          <p:cNvSpPr/>
          <p:nvPr/>
        </p:nvSpPr>
        <p:spPr>
          <a:xfrm>
            <a:off x="3714744" y="3000372"/>
            <a:ext cx="1584176" cy="10801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5857892"/>
            <a:ext cx="8715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 - в настоящее время СУР направлен на планирование проверок. Первоначально распределение по степеням риска осуществляется в отношении всех подконтрольных субъектов, а в последующем по результатам набранных баллов</a:t>
            </a:r>
          </a:p>
          <a:p>
            <a:r>
              <a:rPr lang="ru-RU" sz="1000" dirty="0" smtClean="0"/>
              <a:t>**- сфера  деятельности наиболее высокого риска (атомная энергия, радиационная безопасность и др.) </a:t>
            </a:r>
          </a:p>
          <a:p>
            <a:r>
              <a:rPr lang="ru-RU" sz="1000" dirty="0" smtClean="0"/>
              <a:t>***-  отбор будет проводиться согласно Методике, которая в соответствии с Указом Главы государства будет принята до конца 2014 года</a:t>
            </a:r>
          </a:p>
          <a:p>
            <a:r>
              <a:rPr lang="ru-RU" sz="1000" dirty="0" smtClean="0"/>
              <a:t>****- Иные формы контроля проводятся без посещения субъекта контроля, по результатам которого не возбуждается дело об административном правонарушении    </a:t>
            </a:r>
            <a:endParaRPr lang="ru-RU" sz="1000" dirty="0"/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6858016" y="63817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0B46F-303E-4532-BC8A-C0B43CB72B4F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18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Arial" charset="0"/>
              </a:rPr>
              <a:t>2.1 Реформа санитарно-эпидемиологического надзора</a:t>
            </a:r>
            <a:endParaRPr lang="ru-RU" sz="28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43808" y="3540147"/>
            <a:ext cx="2016224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Особый порядок проведения проверок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2957813"/>
            <a:ext cx="2342634" cy="8249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Выдача разрешительных документов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9" y="3933056"/>
            <a:ext cx="2342633" cy="257504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Выдача санитарно-</a:t>
            </a:r>
          </a:p>
          <a:p>
            <a:pPr algn="just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эпидемиологических заключений: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5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На этапе проектирования Генеральных планов, планов детальной планировки и объектов высокой эпидемической значимости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54340" y="3540147"/>
            <a:ext cx="1637247" cy="7858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Внеплановые проверки</a:t>
            </a:r>
          </a:p>
          <a:p>
            <a:pPr algn="just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defRPr/>
            </a:pPr>
            <a:endParaRPr lang="ru-RU" sz="125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125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125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90512" y="4491840"/>
            <a:ext cx="1969520" cy="19949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5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Объекты высокой эпидемической значимости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85800" lvl="1" indent="-228600" algn="ctr">
              <a:buFont typeface="+mj-lt"/>
              <a:buAutoNum type="arabicPeriod"/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9" y="1962937"/>
            <a:ext cx="8534430" cy="5095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tx2"/>
                </a:solidFill>
              </a:rPr>
              <a:t>Контроль за соблюдением требований Санитарных правил</a:t>
            </a:r>
            <a:endParaRPr lang="ru-RU" sz="2200" b="1" dirty="0">
              <a:solidFill>
                <a:schemeClr val="tx2"/>
              </a:solidFill>
            </a:endParaRPr>
          </a:p>
        </p:txBody>
      </p:sp>
      <p:sp>
        <p:nvSpPr>
          <p:cNvPr id="11" name="Заголовок 16"/>
          <p:cNvSpPr txBox="1">
            <a:spLocks/>
          </p:cNvSpPr>
          <p:nvPr/>
        </p:nvSpPr>
        <p:spPr>
          <a:xfrm>
            <a:off x="785785" y="1214422"/>
            <a:ext cx="7286677" cy="714381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Предлагаемая система Госсанэпиднадзора: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4048" y="3540147"/>
            <a:ext cx="2088232" cy="7858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Уведомления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4048" y="4491840"/>
            <a:ext cx="2088232" cy="19949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Объекты незначительной эпидемической значимости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55346" y="4491839"/>
            <a:ext cx="1636242" cy="19949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</a:rPr>
              <a:t>1. по обращениям;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2. </a:t>
            </a:r>
            <a:r>
              <a:rPr lang="ru-RU" sz="1200" dirty="0">
                <a:solidFill>
                  <a:schemeClr val="tx1"/>
                </a:solidFill>
              </a:rPr>
              <a:t>по фактам 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    групповых 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   отравлений </a:t>
            </a:r>
            <a:r>
              <a:rPr lang="ru-RU" sz="1200" dirty="0">
                <a:solidFill>
                  <a:schemeClr val="tx1"/>
                </a:solidFill>
              </a:rPr>
              <a:t>и</a:t>
            </a:r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</a:rPr>
              <a:t>    заболеваний 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43808" y="2957813"/>
            <a:ext cx="604778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С и с т е м а    о ц е н к и    р и с к о 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5562804" y="2554216"/>
            <a:ext cx="609788" cy="28575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1385599" y="2554216"/>
            <a:ext cx="285752" cy="28575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285720" y="1357298"/>
            <a:ext cx="8302625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" name="Номер слайда 1"/>
          <p:cNvSpPr txBox="1">
            <a:spLocks/>
          </p:cNvSpPr>
          <p:nvPr/>
        </p:nvSpPr>
        <p:spPr>
          <a:xfrm>
            <a:off x="6858016" y="63817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0B46F-303E-4532-BC8A-C0B43CB72B4F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6082</TotalTime>
  <Words>1706</Words>
  <Application>Microsoft Office PowerPoint</Application>
  <PresentationFormat>Экран (4:3)</PresentationFormat>
  <Paragraphs>325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1. СТРУКТУРНЫЕ РЕФОРМЫ</vt:lpstr>
      <vt:lpstr>1.1. Перенос акцента таможенного контроля с этапа таможенной очистки на этап после выпуска  товаров предусматривает: </vt:lpstr>
      <vt:lpstr>Слайд 5</vt:lpstr>
      <vt:lpstr>Слайд 6</vt:lpstr>
      <vt:lpstr>Слайд 7</vt:lpstr>
      <vt:lpstr>Слайд 8</vt:lpstr>
      <vt:lpstr>2.1 Реформа санитарно-эпидемиологического надзора</vt:lpstr>
      <vt:lpstr>2.1 Реформа санитарно-эпидемиологического надзора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416</cp:revision>
  <cp:lastPrinted>2013-12-12T12:28:48Z</cp:lastPrinted>
  <dcterms:created xsi:type="dcterms:W3CDTF">2013-09-25T04:55:00Z</dcterms:created>
  <dcterms:modified xsi:type="dcterms:W3CDTF">2014-10-13T05:32:03Z</dcterms:modified>
</cp:coreProperties>
</file>