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24"/>
  </p:notesMasterIdLst>
  <p:handoutMasterIdLst>
    <p:handoutMasterId r:id="rId25"/>
  </p:handoutMasterIdLst>
  <p:sldIdLst>
    <p:sldId id="483" r:id="rId2"/>
    <p:sldId id="511" r:id="rId3"/>
    <p:sldId id="521" r:id="rId4"/>
    <p:sldId id="485" r:id="rId5"/>
    <p:sldId id="522" r:id="rId6"/>
    <p:sldId id="532" r:id="rId7"/>
    <p:sldId id="488" r:id="rId8"/>
    <p:sldId id="525" r:id="rId9"/>
    <p:sldId id="526" r:id="rId10"/>
    <p:sldId id="527" r:id="rId11"/>
    <p:sldId id="539" r:id="rId12"/>
    <p:sldId id="528" r:id="rId13"/>
    <p:sldId id="529" r:id="rId14"/>
    <p:sldId id="531" r:id="rId15"/>
    <p:sldId id="533" r:id="rId16"/>
    <p:sldId id="534" r:id="rId17"/>
    <p:sldId id="535" r:id="rId18"/>
    <p:sldId id="536" r:id="rId19"/>
    <p:sldId id="537" r:id="rId20"/>
    <p:sldId id="538" r:id="rId21"/>
    <p:sldId id="519" r:id="rId22"/>
    <p:sldId id="520" r:id="rId23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E2B7"/>
    <a:srgbClr val="66FFFF"/>
    <a:srgbClr val="EBC3CC"/>
    <a:srgbClr val="A59AD6"/>
    <a:srgbClr val="0033CC"/>
    <a:srgbClr val="C9D3FF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658" autoAdjust="0"/>
  </p:normalViewPr>
  <p:slideViewPr>
    <p:cSldViewPr>
      <p:cViewPr varScale="1">
        <p:scale>
          <a:sx n="92" d="100"/>
          <a:sy n="92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2382" y="-78"/>
      </p:cViewPr>
      <p:guideLst>
        <p:guide orient="horz" pos="3134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13503099346632E-2"/>
          <c:y val="8.3933819505112667E-2"/>
          <c:w val="0.92307991288323055"/>
          <c:h val="0.7417861959433363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4912016"/>
        <c:axId val="-1664910928"/>
      </c:barChart>
      <c:catAx>
        <c:axId val="-166491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664910928"/>
        <c:crosses val="autoZero"/>
        <c:auto val="1"/>
        <c:lblAlgn val="ctr"/>
        <c:lblOffset val="100"/>
        <c:noMultiLvlLbl val="0"/>
      </c:catAx>
      <c:valAx>
        <c:axId val="-16649109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166491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3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87261964594891E-2"/>
          <c:y val="0.17684887459807094"/>
          <c:w val="0.95428558664209562"/>
          <c:h val="0.62926924590583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68.5</c:v>
                </c:pt>
                <c:pt idx="1">
                  <c:v>67.400000000000006</c:v>
                </c:pt>
                <c:pt idx="2">
                  <c:v>68.3</c:v>
                </c:pt>
                <c:pt idx="3">
                  <c:v>67.5</c:v>
                </c:pt>
                <c:pt idx="4">
                  <c:v>69.2</c:v>
                </c:pt>
                <c:pt idx="5">
                  <c:v>66.8</c:v>
                </c:pt>
                <c:pt idx="6">
                  <c:v>65.099999999999994</c:v>
                </c:pt>
                <c:pt idx="7">
                  <c:v>62.8</c:v>
                </c:pt>
                <c:pt idx="8">
                  <c:v>60.9</c:v>
                </c:pt>
                <c:pt idx="9" formatCode="General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9331680"/>
        <c:axId val="-1549330592"/>
      </c:barChart>
      <c:catAx>
        <c:axId val="-154933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549330592"/>
        <c:crosses val="autoZero"/>
        <c:auto val="1"/>
        <c:lblAlgn val="ctr"/>
        <c:lblOffset val="100"/>
        <c:noMultiLvlLbl val="0"/>
      </c:catAx>
      <c:valAx>
        <c:axId val="-15493305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154933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3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90243022101173E-2"/>
          <c:y val="1.2153788467948005E-2"/>
          <c:w val="0.97710122112614783"/>
          <c:h val="0.83164205627317533"/>
        </c:manualLayout>
      </c:layou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Өндірісі, млн. тонн</c:v>
                </c:pt>
              </c:strCache>
            </c:strRef>
          </c:tx>
          <c:spPr>
            <a:ln w="3169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2"/>
            <c:spPr>
              <a:noFill/>
              <a:ln w="6791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854166666666678E-2"/>
                  <c:y val="3.2812497981514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833333333333523E-2"/>
                  <c:y val="4.92187469722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12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8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16.5</c:v>
                </c:pt>
                <c:pt idx="1">
                  <c:v>12.5</c:v>
                </c:pt>
                <c:pt idx="2">
                  <c:v>17.100000000000001</c:v>
                </c:pt>
                <c:pt idx="3">
                  <c:v>9.6</c:v>
                </c:pt>
                <c:pt idx="4">
                  <c:v>22.7</c:v>
                </c:pt>
                <c:pt idx="5">
                  <c:v>9.8000000000000007</c:v>
                </c:pt>
                <c:pt idx="6">
                  <c:v>13.9</c:v>
                </c:pt>
                <c:pt idx="7">
                  <c:v>13.8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48458592"/>
        <c:axId val="-1548461856"/>
      </c:line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ҚР бағасы, доллар/тонна</c:v>
                </c:pt>
              </c:strCache>
            </c:strRef>
          </c:tx>
          <c:spPr>
            <a:ln w="27162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6791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62500000000001E-2"/>
                  <c:y val="-3.7499997693159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5104166666668578E-3"/>
                  <c:y val="-1.8749998846579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12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8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230</c:v>
                </c:pt>
                <c:pt idx="1">
                  <c:v>200</c:v>
                </c:pt>
                <c:pt idx="2">
                  <c:v>108</c:v>
                </c:pt>
                <c:pt idx="3">
                  <c:v>162</c:v>
                </c:pt>
                <c:pt idx="4">
                  <c:v>131</c:v>
                </c:pt>
                <c:pt idx="5">
                  <c:v>308</c:v>
                </c:pt>
                <c:pt idx="6">
                  <c:v>193</c:v>
                </c:pt>
                <c:pt idx="7">
                  <c:v>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48460224"/>
        <c:axId val="-1548458048"/>
      </c:lineChart>
      <c:catAx>
        <c:axId val="-15484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79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98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-1548461856"/>
        <c:crosses val="autoZero"/>
        <c:auto val="1"/>
        <c:lblAlgn val="ctr"/>
        <c:lblOffset val="100"/>
        <c:noMultiLvlLbl val="0"/>
      </c:catAx>
      <c:valAx>
        <c:axId val="-1548461856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53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54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48458592"/>
        <c:crosses val="autoZero"/>
        <c:crossBetween val="between"/>
      </c:valAx>
      <c:catAx>
        <c:axId val="-154846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48458048"/>
        <c:crosses val="autoZero"/>
        <c:auto val="1"/>
        <c:lblAlgn val="ctr"/>
        <c:lblOffset val="100"/>
        <c:noMultiLvlLbl val="0"/>
      </c:catAx>
      <c:valAx>
        <c:axId val="-15484580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453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54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48460224"/>
        <c:crosses val="max"/>
        <c:crossBetween val="between"/>
      </c:valAx>
      <c:spPr>
        <a:noFill/>
        <a:ln w="18126">
          <a:noFill/>
        </a:ln>
      </c:spPr>
    </c:plotArea>
    <c:legend>
      <c:legendPos val="b"/>
      <c:layout/>
      <c:overlay val="0"/>
      <c:spPr>
        <a:noFill/>
        <a:ln w="18126">
          <a:noFill/>
        </a:ln>
      </c:spPr>
      <c:txPr>
        <a:bodyPr rot="0" spcFirstLastPara="1" vertOverflow="ellipsis" vert="horz" wrap="square" anchor="ctr" anchorCtr="1"/>
        <a:lstStyle/>
        <a:p>
          <a:pPr>
            <a:defRPr sz="854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Перемещение зерна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48460768"/>
        <c:axId val="-1548457504"/>
      </c:barChart>
      <c:catAx>
        <c:axId val="-154846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48457504"/>
        <c:crosses val="autoZero"/>
        <c:auto val="1"/>
        <c:lblAlgn val="ctr"/>
        <c:lblOffset val="100"/>
        <c:noMultiLvlLbl val="0"/>
      </c:catAx>
      <c:valAx>
        <c:axId val="-154845750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-154846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66868638527343E-2"/>
          <c:y val="1.3161887485138466E-2"/>
          <c:w val="0.96683654332804425"/>
          <c:h val="0.80306852306625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қажеттілік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074298487251499E-3"/>
                  <c:y val="-1.316085111604611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1400</a:t>
                    </a:r>
                  </a:p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5705273013349895E-2"/>
                      <c:h val="4.027537570452370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Тракторлар</c:v>
                </c:pt>
                <c:pt idx="1">
                  <c:v>Комбайндар</c:v>
                </c:pt>
                <c:pt idx="2">
                  <c:v>Егіс кешендері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10000</c:v>
                </c:pt>
                <c:pt idx="1">
                  <c:v>1500</c:v>
                </c:pt>
                <c:pt idx="2">
                  <c:v>1460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орташа 5 жылда сатыпалынғаны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Тракторлар</c:v>
                </c:pt>
                <c:pt idx="1">
                  <c:v>Комбайндар</c:v>
                </c:pt>
                <c:pt idx="2">
                  <c:v>Егіс кешендері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1448</c:v>
                </c:pt>
                <c:pt idx="1">
                  <c:v>1028</c:v>
                </c:pt>
                <c:pt idx="2">
                  <c:v>188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Тракторлар</c:v>
                </c:pt>
                <c:pt idx="1">
                  <c:v>Комбайндар</c:v>
                </c:pt>
                <c:pt idx="2">
                  <c:v>Егіс кешендері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45063440"/>
        <c:axId val="-1545061808"/>
      </c:barChart>
      <c:catAx>
        <c:axId val="-154506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45061808"/>
        <c:crosses val="autoZero"/>
        <c:auto val="1"/>
        <c:lblAlgn val="ctr"/>
        <c:lblOffset val="100"/>
        <c:noMultiLvlLbl val="0"/>
      </c:catAx>
      <c:valAx>
        <c:axId val="-1545061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4506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астық өндіру көлемі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20.8</c:v>
                </c:pt>
                <c:pt idx="1">
                  <c:v>12.2</c:v>
                </c:pt>
                <c:pt idx="2">
                  <c:v>27</c:v>
                </c:pt>
                <c:pt idx="3">
                  <c:v>12.9</c:v>
                </c:pt>
                <c:pt idx="4">
                  <c:v>18.2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дәстүрлі нарықтағы астық экспортының көлемі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5.8</c:v>
                </c:pt>
                <c:pt idx="1">
                  <c:v>6.5</c:v>
                </c:pt>
                <c:pt idx="2">
                  <c:v>5.2</c:v>
                </c:pt>
                <c:pt idx="3">
                  <c:v>7.2</c:v>
                </c:pt>
                <c:pt idx="4">
                  <c:v>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51504864"/>
        <c:axId val="-1551504320"/>
      </c:barChart>
      <c:catAx>
        <c:axId val="-155150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51504320"/>
        <c:crosses val="autoZero"/>
        <c:auto val="1"/>
        <c:lblAlgn val="ctr"/>
        <c:lblOffset val="100"/>
        <c:noMultiLvlLbl val="0"/>
      </c:catAx>
      <c:valAx>
        <c:axId val="-1551504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5150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11764705882353E-2"/>
          <c:y val="0.15853772436008956"/>
          <c:w val="0.96020761245674968"/>
          <c:h val="0.67379054904381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0,7</a:t>
                    </a:r>
                    <a:endParaRPr lang="en-US" sz="1200" b="1" dirty="0">
                      <a:solidFill>
                        <a:schemeClr val="tx2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0.66720000000000079</c:v>
                </c:pt>
                <c:pt idx="1">
                  <c:v>0.75800000000000078</c:v>
                </c:pt>
                <c:pt idx="2">
                  <c:v>0.67300000000000093</c:v>
                </c:pt>
                <c:pt idx="3">
                  <c:v>0.90539999999999998</c:v>
                </c:pt>
                <c:pt idx="4">
                  <c:v>1.1854</c:v>
                </c:pt>
                <c:pt idx="5">
                  <c:v>1.7494999999999985</c:v>
                </c:pt>
                <c:pt idx="6">
                  <c:v>1.8172999999999986</c:v>
                </c:pt>
                <c:pt idx="7">
                  <c:v>1.8427</c:v>
                </c:pt>
                <c:pt idx="8">
                  <c:v>1.9815</c:v>
                </c:pt>
                <c:pt idx="9" formatCode="General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51505408"/>
        <c:axId val="-1551506496"/>
      </c:barChart>
      <c:catAx>
        <c:axId val="-155150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551506496"/>
        <c:crosses val="autoZero"/>
        <c:auto val="1"/>
        <c:lblAlgn val="ctr"/>
        <c:lblOffset val="100"/>
        <c:noMultiLvlLbl val="0"/>
      </c:catAx>
      <c:valAx>
        <c:axId val="-15515064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155150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54545454545455E-2"/>
          <c:y val="9.2979969068325424E-2"/>
          <c:w val="0.94727272727272738"/>
          <c:h val="0.72862206431175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8458466838865022E-3"/>
                  <c:y val="1.26532626437726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</c:formatCode>
                <c:ptCount val="10"/>
                <c:pt idx="0">
                  <c:v>321.89999999999969</c:v>
                </c:pt>
                <c:pt idx="1">
                  <c:v>311.60000000000002</c:v>
                </c:pt>
                <c:pt idx="2">
                  <c:v>299.3</c:v>
                </c:pt>
                <c:pt idx="3">
                  <c:v>331.7</c:v>
                </c:pt>
                <c:pt idx="4">
                  <c:v>337.7</c:v>
                </c:pt>
                <c:pt idx="5">
                  <c:v>363.6</c:v>
                </c:pt>
                <c:pt idx="6">
                  <c:v>380.7</c:v>
                </c:pt>
                <c:pt idx="7">
                  <c:v>399.5</c:v>
                </c:pt>
                <c:pt idx="8">
                  <c:v>402.4</c:v>
                </c:pt>
                <c:pt idx="9">
                  <c:v>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9554832"/>
        <c:axId val="-1549551024"/>
      </c:barChart>
      <c:catAx>
        <c:axId val="-154955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549551024"/>
        <c:crosses val="autoZero"/>
        <c:auto val="1"/>
        <c:lblAlgn val="ctr"/>
        <c:lblOffset val="100"/>
        <c:noMultiLvlLbl val="0"/>
      </c:catAx>
      <c:valAx>
        <c:axId val="-1549551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-154955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7435897435895E-2"/>
          <c:y val="6.0973892622644389E-2"/>
          <c:w val="0.94700854700854764"/>
          <c:h val="0.76815313319818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4035471157983612E-3"/>
                  <c:y val="5.8656910398632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2.3601999999999999</c:v>
                </c:pt>
                <c:pt idx="1">
                  <c:v>2.2832000000000012</c:v>
                </c:pt>
                <c:pt idx="2">
                  <c:v>2.3223000000000003</c:v>
                </c:pt>
                <c:pt idx="3">
                  <c:v>2.3516999999999966</c:v>
                </c:pt>
                <c:pt idx="4">
                  <c:v>2.5143999999999997</c:v>
                </c:pt>
                <c:pt idx="5">
                  <c:v>2.5225999999999997</c:v>
                </c:pt>
                <c:pt idx="6">
                  <c:v>2.6197999999999997</c:v>
                </c:pt>
                <c:pt idx="7">
                  <c:v>2.8403</c:v>
                </c:pt>
                <c:pt idx="8">
                  <c:v>3.0987</c:v>
                </c:pt>
                <c:pt idx="9" formatCode="General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9553200"/>
        <c:axId val="-1549550480"/>
      </c:barChart>
      <c:catAx>
        <c:axId val="-154955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549550480"/>
        <c:crosses val="autoZero"/>
        <c:auto val="1"/>
        <c:lblAlgn val="ctr"/>
        <c:lblOffset val="100"/>
        <c:noMultiLvlLbl val="0"/>
      </c:catAx>
      <c:valAx>
        <c:axId val="-1549550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154955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13503099346632E-2"/>
          <c:y val="8.3933819505112667E-2"/>
          <c:w val="0.92307991288323055"/>
          <c:h val="0.74178619594333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12.6</c:v>
                </c:pt>
                <c:pt idx="1">
                  <c:v>12.4</c:v>
                </c:pt>
                <c:pt idx="2">
                  <c:v>12.9</c:v>
                </c:pt>
                <c:pt idx="3">
                  <c:v>13.5</c:v>
                </c:pt>
                <c:pt idx="4">
                  <c:v>14.8</c:v>
                </c:pt>
                <c:pt idx="5">
                  <c:v>14.3</c:v>
                </c:pt>
                <c:pt idx="6">
                  <c:v>13.8</c:v>
                </c:pt>
                <c:pt idx="7">
                  <c:v>13.5</c:v>
                </c:pt>
                <c:pt idx="8">
                  <c:v>13.1</c:v>
                </c:pt>
                <c:pt idx="9" formatCode="General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9548848"/>
        <c:axId val="-1549551568"/>
      </c:barChart>
      <c:catAx>
        <c:axId val="-154954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549551568"/>
        <c:crosses val="autoZero"/>
        <c:auto val="1"/>
        <c:lblAlgn val="ctr"/>
        <c:lblOffset val="100"/>
        <c:noMultiLvlLbl val="0"/>
      </c:catAx>
      <c:valAx>
        <c:axId val="-15495515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154954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3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11764705882353E-2"/>
          <c:y val="8.6280147925709512E-4"/>
          <c:w val="0.9602076124567499"/>
          <c:h val="0.78158248090882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0,7</a:t>
                    </a:r>
                    <a:endParaRPr lang="en-US" sz="1200" b="1" dirty="0">
                      <a:solidFill>
                        <a:schemeClr val="tx2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3.6</c:v>
                </c:pt>
                <c:pt idx="1">
                  <c:v>4.0999999999999996</c:v>
                </c:pt>
                <c:pt idx="2">
                  <c:v>3.6</c:v>
                </c:pt>
                <c:pt idx="3">
                  <c:v>4.5</c:v>
                </c:pt>
                <c:pt idx="4">
                  <c:v>5.5</c:v>
                </c:pt>
                <c:pt idx="5">
                  <c:v>8.2000000000000011</c:v>
                </c:pt>
                <c:pt idx="6">
                  <c:v>8.6</c:v>
                </c:pt>
                <c:pt idx="7">
                  <c:v>8.6</c:v>
                </c:pt>
                <c:pt idx="8">
                  <c:v>9.2000000000000011</c:v>
                </c:pt>
                <c:pt idx="9" formatCode="General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9555376"/>
        <c:axId val="-1549327872"/>
      </c:barChart>
      <c:catAx>
        <c:axId val="-154955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549327872"/>
        <c:crosses val="autoZero"/>
        <c:auto val="1"/>
        <c:lblAlgn val="ctr"/>
        <c:lblOffset val="100"/>
        <c:noMultiLvlLbl val="0"/>
      </c:catAx>
      <c:valAx>
        <c:axId val="-1549327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154955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54545454545455E-2"/>
          <c:y val="0.15223880597014924"/>
          <c:w val="0.94727272727272738"/>
          <c:h val="0.67552413333140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8458466838865074E-3"/>
                  <c:y val="1.26532626437726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1.7</c:v>
                </c:pt>
                <c:pt idx="1">
                  <c:v>1.7</c:v>
                </c:pt>
                <c:pt idx="2">
                  <c:v>1.6</c:v>
                </c:pt>
                <c:pt idx="3">
                  <c:v>1.7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1.9000000000000001</c:v>
                </c:pt>
                <c:pt idx="8">
                  <c:v>1.9000000000000001</c:v>
                </c:pt>
                <c:pt idx="9">
                  <c:v>1.9000000000000001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9329504"/>
        <c:axId val="-1549331136"/>
      </c:barChart>
      <c:catAx>
        <c:axId val="-154932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549331136"/>
        <c:crosses val="autoZero"/>
        <c:auto val="1"/>
        <c:lblAlgn val="ctr"/>
        <c:lblOffset val="100"/>
        <c:noMultiLvlLbl val="0"/>
      </c:catAx>
      <c:valAx>
        <c:axId val="-15493311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154932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7435897435895E-2"/>
          <c:y val="0.10280373831775701"/>
          <c:w val="0.94700854700854764"/>
          <c:h val="0.72632333297996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4035471157983612E-3"/>
                  <c:y val="5.8656910398632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Лист1!$B$2:$K$2</c:f>
              <c:numCache>
                <c:formatCode>0.0</c:formatCode>
                <c:ptCount val="10"/>
                <c:pt idx="0">
                  <c:v>12.8</c:v>
                </c:pt>
                <c:pt idx="1">
                  <c:v>12.4</c:v>
                </c:pt>
                <c:pt idx="2">
                  <c:v>12.3</c:v>
                </c:pt>
                <c:pt idx="3">
                  <c:v>11.8</c:v>
                </c:pt>
                <c:pt idx="4">
                  <c:v>11.7</c:v>
                </c:pt>
                <c:pt idx="5">
                  <c:v>11.8</c:v>
                </c:pt>
                <c:pt idx="6">
                  <c:v>12.4</c:v>
                </c:pt>
                <c:pt idx="7">
                  <c:v>13.2</c:v>
                </c:pt>
                <c:pt idx="8">
                  <c:v>14.4</c:v>
                </c:pt>
                <c:pt idx="9" formatCode="General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9332768"/>
        <c:axId val="-1549328960"/>
      </c:barChart>
      <c:catAx>
        <c:axId val="-154933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-1549328960"/>
        <c:crosses val="autoZero"/>
        <c:auto val="1"/>
        <c:lblAlgn val="ctr"/>
        <c:lblOffset val="100"/>
        <c:noMultiLvlLbl val="0"/>
      </c:catAx>
      <c:valAx>
        <c:axId val="-15493289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-1549332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0.95866</cdr:x>
      <cdr:y>0.34272</cdr:y>
    </cdr:from>
    <cdr:to>
      <cdr:x>0.99104</cdr:x>
      <cdr:y>0.39172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36744" y="2496666"/>
          <a:ext cx="37983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8828" cy="495926"/>
          </a:xfrm>
          <a:prstGeom prst="rect">
            <a:avLst/>
          </a:prstGeom>
        </p:spPr>
        <p:txBody>
          <a:bodyPr vert="horz" lIns="91241" tIns="45621" rIns="91241" bIns="4562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742" y="1"/>
            <a:ext cx="2928828" cy="495926"/>
          </a:xfrm>
          <a:prstGeom prst="rect">
            <a:avLst/>
          </a:prstGeom>
        </p:spPr>
        <p:txBody>
          <a:bodyPr vert="horz" lIns="91241" tIns="45621" rIns="91241" bIns="4562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7240655-5E3A-4D83-83D3-EB616F1610E3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987"/>
            <a:ext cx="2928828" cy="495926"/>
          </a:xfrm>
          <a:prstGeom prst="rect">
            <a:avLst/>
          </a:prstGeom>
        </p:spPr>
        <p:txBody>
          <a:bodyPr vert="horz" lIns="91241" tIns="45621" rIns="91241" bIns="4562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742" y="9444987"/>
            <a:ext cx="2928828" cy="495926"/>
          </a:xfrm>
          <a:prstGeom prst="rect">
            <a:avLst/>
          </a:prstGeom>
        </p:spPr>
        <p:txBody>
          <a:bodyPr vert="horz" wrap="square" lIns="91241" tIns="45621" rIns="91241" bIns="45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DE2922-D730-47DF-81BC-2EE1258CF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53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422" cy="494326"/>
          </a:xfrm>
          <a:prstGeom prst="rect">
            <a:avLst/>
          </a:prstGeom>
        </p:spPr>
        <p:txBody>
          <a:bodyPr vert="horz" lIns="91182" tIns="45590" rIns="91182" bIns="455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52" y="0"/>
            <a:ext cx="2930421" cy="494326"/>
          </a:xfrm>
          <a:prstGeom prst="rect">
            <a:avLst/>
          </a:prstGeom>
        </p:spPr>
        <p:txBody>
          <a:bodyPr vert="horz" lIns="91182" tIns="45590" rIns="91182" bIns="4559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201800-4898-45CF-95F5-3FD59A818CB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2" tIns="45590" rIns="91182" bIns="455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4" y="4720894"/>
            <a:ext cx="5409886" cy="4474530"/>
          </a:xfrm>
          <a:prstGeom prst="rect">
            <a:avLst/>
          </a:prstGeom>
        </p:spPr>
        <p:txBody>
          <a:bodyPr vert="horz" lIns="91182" tIns="45590" rIns="91182" bIns="4559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987"/>
            <a:ext cx="2930422" cy="495926"/>
          </a:xfrm>
          <a:prstGeom prst="rect">
            <a:avLst/>
          </a:prstGeom>
        </p:spPr>
        <p:txBody>
          <a:bodyPr vert="horz" lIns="91182" tIns="45590" rIns="91182" bIns="455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52" y="9444987"/>
            <a:ext cx="2930421" cy="495926"/>
          </a:xfrm>
          <a:prstGeom prst="rect">
            <a:avLst/>
          </a:prstGeom>
        </p:spPr>
        <p:txBody>
          <a:bodyPr vert="horz" wrap="square" lIns="91182" tIns="45590" rIns="91182" bIns="455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8FE30E-02EA-4C7C-9313-6B70CCC8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95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4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5131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E91FE6-40B4-4566-9647-40A2998503C4}" type="slidenum">
              <a:rPr lang="ru-RU" altLang="ru-RU" smtClean="0"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2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8025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7902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4357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8676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80251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90409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1365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486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543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A667FA3-A8D7-4DF4-BFE9-67BFA8DD859D}" type="slidenum">
              <a:rPr lang="ru-RU" altLang="ru-RU">
                <a:latin typeface="Calibri" pitchFamily="34" charset="0"/>
              </a:rPr>
              <a:pPr/>
              <a:t>2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33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0881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0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8086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100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54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E91FE6-40B4-4566-9647-40A2998503C4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0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272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8579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217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6741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 userDrawn="1"/>
        </p:nvSpPr>
        <p:spPr bwMode="auto">
          <a:xfrm>
            <a:off x="285750" y="6215063"/>
            <a:ext cx="8642350" cy="71437"/>
          </a:xfrm>
          <a:prstGeom prst="homePlate">
            <a:avLst>
              <a:gd name="adj" fmla="val 45367"/>
            </a:avLst>
          </a:prstGeom>
          <a:solidFill>
            <a:srgbClr val="002060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600" b="1" smtClean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 userDrawn="1"/>
        </p:nvSpPr>
        <p:spPr bwMode="auto">
          <a:xfrm>
            <a:off x="285750" y="785813"/>
            <a:ext cx="8642350" cy="71437"/>
          </a:xfrm>
          <a:prstGeom prst="homePlate">
            <a:avLst>
              <a:gd name="adj" fmla="val 45367"/>
            </a:avLst>
          </a:prstGeom>
          <a:solidFill>
            <a:srgbClr val="002060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600" b="1" smtClean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16"/>
          <p:cNvGrpSpPr>
            <a:grpSpLocks/>
          </p:cNvGrpSpPr>
          <p:nvPr userDrawn="1"/>
        </p:nvGrpSpPr>
        <p:grpSpPr bwMode="auto">
          <a:xfrm>
            <a:off x="214313" y="6215063"/>
            <a:ext cx="8713787" cy="571500"/>
            <a:chOff x="214282" y="6143644"/>
            <a:chExt cx="8713788" cy="571508"/>
          </a:xfrm>
        </p:grpSpPr>
        <p:sp>
          <p:nvSpPr>
            <p:cNvPr id="6" name="AutoShape 2"/>
            <p:cNvSpPr>
              <a:spLocks noChangeArrowheads="1"/>
            </p:cNvSpPr>
            <p:nvPr userDrawn="1"/>
          </p:nvSpPr>
          <p:spPr bwMode="auto">
            <a:xfrm>
              <a:off x="214282" y="6143644"/>
              <a:ext cx="8713788" cy="571508"/>
            </a:xfrm>
            <a:prstGeom prst="homePlate">
              <a:avLst>
                <a:gd name="adj" fmla="val 0"/>
              </a:avLst>
            </a:prstGeom>
            <a:noFill/>
            <a:ln w="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80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357157" y="6367484"/>
              <a:ext cx="6357938" cy="2762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        </a:t>
              </a:r>
              <a:r>
                <a:rPr lang="ru-RU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sz="1200" b="1" smtClean="0">
                  <a:solidFill>
                    <a:srgbClr val="4F4B4B"/>
                  </a:solidFill>
                  <a:latin typeface="Tahoma" pitchFamily="34" charset="0"/>
                  <a:cs typeface="Tahoma" pitchFamily="34" charset="0"/>
                </a:rPr>
                <a:t>Министерство сельского хозяйства Республики Казахстан</a:t>
              </a:r>
            </a:p>
          </p:txBody>
        </p:sp>
        <p:pic>
          <p:nvPicPr>
            <p:cNvPr id="8" name="Picture 1" descr="C:\Documents and Settings\Admin\Рабочий стол\sk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6281708"/>
              <a:ext cx="428628" cy="43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7"/>
            <p:cNvSpPr txBox="1">
              <a:spLocks noChangeArrowheads="1"/>
            </p:cNvSpPr>
            <p:nvPr userDrawn="1"/>
          </p:nvSpPr>
          <p:spPr bwMode="auto">
            <a:xfrm>
              <a:off x="7358033" y="6415110"/>
              <a:ext cx="1500187" cy="2286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900" b="1" smtClean="0">
                  <a:solidFill>
                    <a:srgbClr val="17375E"/>
                  </a:solidFill>
                  <a:latin typeface="Tahoma" pitchFamily="34" charset="0"/>
                </a:rPr>
                <a:t>www. minagri.gov.kz</a:t>
              </a:r>
              <a:endParaRPr lang="ru-RU" sz="900" b="1" smtClean="0">
                <a:solidFill>
                  <a:srgbClr val="17375E"/>
                </a:solidFill>
                <a:latin typeface="Tahoma" pitchFamily="34" charset="0"/>
              </a:endParaRPr>
            </a:p>
          </p:txBody>
        </p:sp>
      </p:grpSp>
      <p:sp>
        <p:nvSpPr>
          <p:cNvPr id="10" name="Номер слайда 11"/>
          <p:cNvSpPr txBox="1">
            <a:spLocks/>
          </p:cNvSpPr>
          <p:nvPr userDrawn="1"/>
        </p:nvSpPr>
        <p:spPr bwMode="auto">
          <a:xfrm>
            <a:off x="8501063" y="404813"/>
            <a:ext cx="534987" cy="381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1218C1B-26A7-4667-B4FD-23992B00EA63}" type="slidenum">
              <a:rPr lang="ru-RU" smtClean="0">
                <a:solidFill>
                  <a:srgbClr val="7F7F7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ru-RU" smtClean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72560" cy="714380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6560-6A9B-4880-BA38-7640591DD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3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9654-8827-43A1-91D9-9F7C0DA5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7" r:id="rId2"/>
    <p:sldLayoutId id="214748405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8429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850" y="981075"/>
            <a:ext cx="845978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65881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13"/>
          <p:cNvSpPr txBox="1">
            <a:spLocks noChangeArrowheads="1"/>
          </p:cNvSpPr>
          <p:nvPr/>
        </p:nvSpPr>
        <p:spPr bwMode="auto">
          <a:xfrm>
            <a:off x="1014413" y="444500"/>
            <a:ext cx="785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Қазақстан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Республикасы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Ауыл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шаруашылығы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министрлігі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23850" y="6196013"/>
            <a:ext cx="25923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 minagri.gov.kz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5" name="Заголовок 1"/>
          <p:cNvSpPr>
            <a:spLocks noGrp="1"/>
          </p:cNvSpPr>
          <p:nvPr>
            <p:ph type="ctrTitle"/>
          </p:nvPr>
        </p:nvSpPr>
        <p:spPr>
          <a:xfrm>
            <a:off x="357188" y="4020117"/>
            <a:ext cx="8429625" cy="1569660"/>
          </a:xfrm>
          <a:solidFill>
            <a:srgbClr val="17375E">
              <a:alpha val="69803"/>
            </a:srgbClr>
          </a:solidFill>
        </p:spPr>
        <p:txBody>
          <a:bodyPr anchor="t">
            <a:spAutoFit/>
          </a:bodyPr>
          <a:lstStyle/>
          <a:p>
            <a:pPr eaLnBrk="1" hangingPunct="1"/>
            <a:r>
              <a:rPr lang="kk-K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Өсімдік шаруашылығы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kk-K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әртараптандырудың және механизациялаудың қиындықтары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Растениеводство: проблемы диверсификации и механизации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582" y="561842"/>
            <a:ext cx="323056" cy="365125"/>
          </a:xfrm>
        </p:spPr>
        <p:txBody>
          <a:bodyPr/>
          <a:lstStyle/>
          <a:p>
            <a:pPr>
              <a:defRPr/>
            </a:pPr>
            <a:fld id="{03866560-6A9B-4880-BA38-7640591DD69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5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51520" y="116632"/>
            <a:ext cx="8715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2009-2014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жылдар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бидайдың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балансы 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3" name="TextBox 68"/>
          <p:cNvSpPr txBox="1">
            <a:spLocks noChangeArrowheads="1"/>
          </p:cNvSpPr>
          <p:nvPr/>
        </p:nvSpPr>
        <p:spPr bwMode="auto">
          <a:xfrm>
            <a:off x="7596336" y="706438"/>
            <a:ext cx="155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err="1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мың</a:t>
            </a: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тонна</a:t>
            </a:r>
            <a:endParaRPr lang="ru-RU" altLang="ru-RU" sz="12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246935"/>
            <a:ext cx="469256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395536" y="1052732"/>
          <a:ext cx="8424935" cy="50418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16424"/>
                <a:gridCol w="811356"/>
                <a:gridCol w="751520"/>
                <a:gridCol w="777890"/>
                <a:gridCol w="751520"/>
                <a:gridCol w="777890"/>
                <a:gridCol w="738335"/>
              </a:tblGrid>
              <a:tr h="227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Көрсеткіштер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2014*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19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басындағы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қолда бары (1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қаңтар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9164,5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14495,3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8368,4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18930,3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12166,3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11485,4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19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Импорттан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түскен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көлем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23,9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19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Бидай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өндірісінің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көлемі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17052,0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9638,4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22731,1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9841,1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13940,8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13473,4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475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Таратуға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арналған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бидайдың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барлық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ресурстары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26295,0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24136,2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31114,9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28795,3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26108,2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24962,1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19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Ішкі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тұтынуға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барлығы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5289,6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7420,2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6573,2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5948,2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7027,8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6882,4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19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оның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ішінде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азық</a:t>
                      </a:r>
                      <a:r>
                        <a:rPr lang="ru-RU" sz="1400" b="1" u="none" strike="noStrike" baseline="0" dirty="0" err="1" smtClean="0">
                          <a:effectLst/>
                          <a:latin typeface="+mn-lt"/>
                        </a:rPr>
                        <a:t>-түліктік</a:t>
                      </a:r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baseline="0" dirty="0" err="1" smtClean="0">
                          <a:effectLst/>
                          <a:latin typeface="+mn-lt"/>
                        </a:rPr>
                        <a:t>мақсатқа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2347,7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2408,7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2443,7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2479,1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2514,5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2552,5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244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                  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        мал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жеміне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697,7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2827,6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2001,5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1386,1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2477,3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2380,9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22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тұқымға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1844,2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1783,9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1728,0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1683,0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1636,0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1549,0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22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өнеркәсіптік</a:t>
                      </a:r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baseline="0" dirty="0" err="1" smtClean="0">
                          <a:effectLst/>
                          <a:latin typeface="+mn-lt"/>
                        </a:rPr>
                        <a:t>қайта</a:t>
                      </a:r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baseline="0" dirty="0" err="1" smtClean="0">
                          <a:effectLst/>
                          <a:latin typeface="+mn-lt"/>
                        </a:rPr>
                        <a:t>өңдеуге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400,0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475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Астыққа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шаққандағы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ұнды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қоса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есептегендегі</a:t>
                      </a:r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baseline="0" dirty="0" err="1" smtClean="0">
                          <a:effectLst/>
                          <a:latin typeface="+mn-lt"/>
                        </a:rPr>
                        <a:t>бидай</a:t>
                      </a:r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 экспорты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6510,1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8347,6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5611,4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10680,8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7595,0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7725,0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291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оның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ішінде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: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астық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3229,0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5066,5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2894,4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7473,8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5023,0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5225,0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19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                         </a:t>
                      </a:r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kk-KZ" sz="1400" b="1" u="none" strike="noStrike" dirty="0" smtClean="0">
                          <a:effectLst/>
                          <a:latin typeface="+mn-lt"/>
                        </a:rPr>
                        <a:t>астыққа шаққандағы</a:t>
                      </a:r>
                      <a:r>
                        <a:rPr lang="kk-KZ" sz="1400" b="1" u="none" strike="noStrike" baseline="0" dirty="0" smtClean="0">
                          <a:effectLst/>
                          <a:latin typeface="+mn-lt"/>
                        </a:rPr>
                        <a:t> ұн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3281,1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3281,1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2717,0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3207,0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2572,0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2500,0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319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шілдедегі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өтпелі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қалдық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3135,0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6338,3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3280,6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9376,0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4627,0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3563,6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444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соңындағы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өтпелі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u="none" strike="noStrike" dirty="0" err="1" smtClean="0">
                          <a:effectLst/>
                          <a:latin typeface="+mn-lt"/>
                        </a:rPr>
                        <a:t>қалдық</a:t>
                      </a:r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(31 </a:t>
                      </a:r>
                      <a:r>
                        <a:rPr lang="ru-RU" sz="1400" b="1" u="none" strike="noStrike" baseline="0" dirty="0" err="1" smtClean="0">
                          <a:effectLst/>
                          <a:latin typeface="+mn-lt"/>
                        </a:rPr>
                        <a:t>желтоқсан</a:t>
                      </a:r>
                      <a:r>
                        <a:rPr lang="ru-RU" sz="1400" b="1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14495,3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8368,4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18930,3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12166,3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+mn-lt"/>
                        </a:rPr>
                        <a:t>11485,4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10354,7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ctr"/>
                </a:tc>
              </a:tr>
              <a:tr h="196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* </a:t>
                      </a:r>
                      <a:r>
                        <a:rPr lang="ru-RU" sz="1050" b="1" u="none" strike="noStrike" dirty="0" err="1" smtClean="0">
                          <a:effectLst/>
                          <a:latin typeface="+mn-lt"/>
                        </a:rPr>
                        <a:t>болжамдық</a:t>
                      </a:r>
                      <a:r>
                        <a:rPr lang="ru-RU" sz="105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u="none" strike="noStrike" dirty="0" err="1" smtClean="0">
                          <a:effectLst/>
                          <a:latin typeface="+mn-lt"/>
                        </a:rPr>
                        <a:t>деректер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7" marR="9257" marT="9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8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1"/>
          <p:cNvGrpSpPr>
            <a:grpSpLocks/>
          </p:cNvGrpSpPr>
          <p:nvPr/>
        </p:nvGrpSpPr>
        <p:grpSpPr bwMode="auto">
          <a:xfrm>
            <a:off x="214313" y="714375"/>
            <a:ext cx="8715375" cy="60721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134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7958"/>
              <a:ext cx="8715436" cy="9071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0834"/>
              <a:ext cx="3857652" cy="257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71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071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539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kk-KZ" sz="105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05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254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583840" y="342447"/>
            <a:ext cx="42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0689" indent="-2041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6445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23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9601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96179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2757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49335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75913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ru-RU" dirty="0" smtClean="0"/>
              <a:t>11</a:t>
            </a:r>
            <a:endParaRPr lang="ru-RU" altLang="ru-RU" dirty="0" smtClean="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382001" y="5182053"/>
            <a:ext cx="913946" cy="46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14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14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390071" y="346982"/>
            <a:ext cx="8088313" cy="53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/>
          <a:lstStyle/>
          <a:p>
            <a:pPr algn="ctr"/>
            <a:r>
              <a:rPr lang="ru-RU" altLang="ru-RU" sz="1714" b="1" dirty="0" err="1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Бидайды</a:t>
            </a:r>
            <a:r>
              <a:rPr lang="ru-RU" altLang="ru-RU" sz="1714" b="1" dirty="0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714" b="1" dirty="0" err="1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өндіру</a:t>
            </a:r>
            <a:r>
              <a:rPr lang="ru-RU" altLang="ru-RU" sz="1714" b="1" dirty="0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714" b="1" dirty="0" err="1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көлемінің</a:t>
            </a:r>
            <a:r>
              <a:rPr lang="ru-RU" altLang="ru-RU" sz="1714" b="1" dirty="0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714" b="1" dirty="0" err="1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бағаны</a:t>
            </a:r>
            <a:r>
              <a:rPr lang="ru-RU" altLang="ru-RU" sz="1714" b="1" dirty="0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714" b="1" dirty="0" err="1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қалыптастыруға</a:t>
            </a:r>
            <a:r>
              <a:rPr lang="ru-RU" altLang="ru-RU" sz="1714" b="1" dirty="0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714" b="1" dirty="0" err="1" smtClean="0">
                <a:solidFill>
                  <a:srgbClr val="17375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әсері</a:t>
            </a:r>
            <a:endParaRPr lang="ru-RU" altLang="ru-RU" sz="1714" b="1" dirty="0">
              <a:solidFill>
                <a:srgbClr val="17375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167127"/>
              </p:ext>
            </p:extLst>
          </p:nvPr>
        </p:nvGraphicFramePr>
        <p:xfrm>
          <a:off x="228828" y="922792"/>
          <a:ext cx="8686346" cy="511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544286" y="6037036"/>
            <a:ext cx="36599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000" dirty="0">
                <a:latin typeface="Tahoma" panose="020B0604030504040204" pitchFamily="34" charset="0"/>
                <a:cs typeface="Tahoma" panose="020B0604030504040204" pitchFamily="34" charset="0"/>
              </a:rPr>
              <a:t>* - </a:t>
            </a:r>
            <a:r>
              <a:rPr lang="ru-RU" altLang="ru-RU" sz="1000" dirty="0" smtClean="0">
                <a:latin typeface="Tahoma" panose="020B0604030504040204" pitchFamily="34" charset="0"/>
                <a:cs typeface="Tahoma" panose="020B0604030504040204" pitchFamily="34" charset="0"/>
              </a:rPr>
              <a:t>2014 </a:t>
            </a:r>
            <a:r>
              <a:rPr lang="ru-RU" altLang="ru-RU" sz="1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altLang="ru-RU" sz="1000" dirty="0" smtClean="0">
                <a:latin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ru-RU" altLang="ru-RU" sz="1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қарашадағы</a:t>
            </a:r>
            <a:r>
              <a:rPr lang="ru-RU" altLang="ru-RU" sz="1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жағдай</a:t>
            </a:r>
            <a:r>
              <a:rPr lang="ru-RU" altLang="ru-RU" sz="1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altLang="ru-RU" sz="1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endParaRPr lang="ru-RU" altLang="ru-RU" sz="1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58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Өсімдік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шаруашылығы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саласының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өнім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өндірісі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53" name="TextBox 68"/>
          <p:cNvSpPr txBox="1">
            <a:spLocks noChangeArrowheads="1"/>
          </p:cNvSpPr>
          <p:nvPr/>
        </p:nvSpPr>
        <p:spPr bwMode="auto">
          <a:xfrm>
            <a:off x="7613449" y="590201"/>
            <a:ext cx="155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мың</a:t>
            </a: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тонна</a:t>
            </a:r>
            <a:endParaRPr lang="ru-RU" altLang="ru-RU" sz="12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99450"/>
              </p:ext>
            </p:extLst>
          </p:nvPr>
        </p:nvGraphicFramePr>
        <p:xfrm>
          <a:off x="340530" y="830675"/>
          <a:ext cx="8496946" cy="54823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47294"/>
                <a:gridCol w="901941"/>
                <a:gridCol w="810151"/>
                <a:gridCol w="771573"/>
                <a:gridCol w="800507"/>
                <a:gridCol w="877664"/>
                <a:gridCol w="858375"/>
                <a:gridCol w="829441"/>
              </a:tblGrid>
              <a:tr h="5127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 smtClean="0">
                          <a:effectLst/>
                        </a:rPr>
                        <a:t>Дақылдар</a:t>
                      </a:r>
                      <a:r>
                        <a:rPr lang="ru-RU" sz="1200" b="1" u="none" strike="noStrike" dirty="0" smtClean="0">
                          <a:effectLst/>
                        </a:rPr>
                        <a:t> (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өнім</a:t>
                      </a:r>
                      <a:r>
                        <a:rPr lang="ru-RU" sz="1200" b="1" u="none" strike="noStrike" dirty="0" smtClean="0">
                          <a:effectLst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2008-2010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 err="1" smtClean="0">
                          <a:effectLst/>
                        </a:rPr>
                        <a:t>жылдары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орташа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2011-2013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200" b="1" u="none" strike="noStrike" dirty="0" err="1" smtClean="0">
                          <a:effectLst/>
                        </a:rPr>
                        <a:t>жылдары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орташа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2011-2013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жылдардың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орташасы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</a:rPr>
                        <a:t>2008-2010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жылдардың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орташасына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55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(+,-)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</a:rPr>
                        <a:t>Дәнді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дәнді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бұршақ</a:t>
                      </a:r>
                      <a:r>
                        <a:rPr lang="ru-RU" sz="1200" b="1" u="none" strike="noStrike" dirty="0" smtClean="0">
                          <a:effectLst/>
                        </a:rPr>
                        <a:t> 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дақылдары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   16 198,0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26960,5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12864,8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18231,1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19352,1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3 154,2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119,5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</a:rPr>
                        <a:t>Оның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ішінде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бидай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13 076,2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22732,1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9841,1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13940,8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15504,7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2 428,5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118,6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   </a:t>
                      </a:r>
                      <a:r>
                        <a:rPr lang="ru-RU" sz="1200" b="1" u="none" strike="noStrike" dirty="0" smtClean="0">
                          <a:effectLst/>
                        </a:rPr>
                        <a:t>                     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күріш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    311,6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350,8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344,3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347,3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111,4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     </a:t>
                      </a:r>
                      <a:r>
                        <a:rPr lang="ru-RU" sz="12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дәндік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жүгері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451,1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481,9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520,4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569,3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523,9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72,7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kk-K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Мақта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275,8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336,1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379,7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396,7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370,8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95,0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134,5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kk-K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Қант</a:t>
                      </a:r>
                      <a:r>
                        <a:rPr lang="kk-KZ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қызылшасы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154,5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200,4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151,7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138,9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-15,6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89,9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</a:rPr>
                        <a:t>Майлы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дақылдар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631,0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1141,9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976,8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1498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1205,6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574,5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191,0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</a:rPr>
                        <a:t>Картоп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2 554,9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3076,1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3126,4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3343,6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3182,0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627,2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</a:rPr>
                        <a:t>Көкөніс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бақша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дақылдары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3 384,8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4 125,7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4 711,5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4 954,6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4597,3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1 212,5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135,8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</a:rPr>
                        <a:t>оның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ішінде</a:t>
                      </a:r>
                      <a:r>
                        <a:rPr lang="ru-RU" sz="1200" b="1" u="none" strike="noStrike" dirty="0" smtClean="0">
                          <a:effectLst/>
                        </a:rPr>
                        <a:t>: 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көкөніс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2 438,1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2877,7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3061,6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3241,6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3060,3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622,3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125,5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                        </a:t>
                      </a:r>
                      <a:r>
                        <a:rPr lang="ru-RU" sz="1200" b="1" u="none" strike="noStrike" dirty="0" smtClean="0">
                          <a:effectLst/>
                        </a:rPr>
                        <a:t>   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бақша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946,7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1248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1649,9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1713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1537,0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590,2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kk-K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Жеміс-жидек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162,3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176,2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204,4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212,4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197,7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35,4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121,8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kk-K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Жүзім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    48,5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57,1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71,7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68,1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65,6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17,1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135,3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/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kk-K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Өсімдік</a:t>
                      </a:r>
                      <a:r>
                        <a:rPr lang="kk-KZ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майы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73,3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92,4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115,9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104,7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104,4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31,1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142,4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kk-KZ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Ұн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3599,2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3621,2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4008,9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3871,8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3833,9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234,7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106,5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</a:tr>
              <a:tr h="256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</a:rPr>
                        <a:t>Макарон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бұйымдары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121,6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148,3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145,0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151,4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148,2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121,9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</a:tr>
              <a:tr h="383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err="1" smtClean="0">
                          <a:effectLst/>
                        </a:rPr>
                        <a:t>Қайта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өңделген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консервіленген</a:t>
                      </a:r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baseline="0" dirty="0" err="1" smtClean="0">
                          <a:effectLst/>
                        </a:rPr>
                        <a:t>көкөніс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b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</a:rPr>
                        <a:t>15,0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18,3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16,3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14,5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16,5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1,5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110,0</a:t>
                      </a:r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9" marR="8949" marT="8949" marB="0" anchor="ctr">
                    <a:solidFill>
                      <a:srgbClr val="F7E2B7"/>
                    </a:solidFill>
                  </a:tcPr>
                </a:tc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460432" y="158545"/>
            <a:ext cx="469256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1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Өнімді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экспортқа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сатудан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алынған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табыс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/>
          </p:nvPr>
        </p:nvGraphicFramePr>
        <p:xfrm>
          <a:off x="4788023" y="1254125"/>
          <a:ext cx="388843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184450"/>
            <a:ext cx="469256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97516"/>
              </p:ext>
            </p:extLst>
          </p:nvPr>
        </p:nvGraphicFramePr>
        <p:xfrm>
          <a:off x="268920" y="764401"/>
          <a:ext cx="8606159" cy="54691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09076"/>
                <a:gridCol w="1495938"/>
                <a:gridCol w="1513171"/>
                <a:gridCol w="1229452"/>
                <a:gridCol w="1158522"/>
              </a:tblGrid>
              <a:tr h="8898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 smtClean="0">
                          <a:effectLst/>
                        </a:rPr>
                        <a:t>Көрсеткіштер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Экспортқа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сатудан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алынған </a:t>
                      </a:r>
                      <a:r>
                        <a:rPr lang="ru-RU" sz="20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табыс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</a:t>
                      </a:r>
                      <a:endParaRPr lang="ru-RU" sz="2000" b="1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млн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 долл. США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2011-2013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жылдар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effectLst/>
                        </a:rPr>
                        <a:t>2008-2010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жылдарға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2008-2010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жылдары</a:t>
                      </a:r>
                      <a:endParaRPr lang="ru-RU" sz="2000" b="1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орташа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2011-2013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жылдары</a:t>
                      </a:r>
                      <a:endParaRPr lang="ru-RU" sz="2000" b="1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орташа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+,-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223">
                <a:tc>
                  <a:txBody>
                    <a:bodyPr/>
                    <a:lstStyle/>
                    <a:p>
                      <a:pPr algn="l" fontAlgn="ctr"/>
                      <a:r>
                        <a:rPr lang="kk-K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Астық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3 298,5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3 663,6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365,1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223">
                <a:tc>
                  <a:txBody>
                    <a:bodyPr/>
                    <a:lstStyle/>
                    <a:p>
                      <a:pPr algn="l" fontAlgn="ctr"/>
                      <a:r>
                        <a:rPr lang="kk-K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Ұн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1 960,4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1 730,3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-230,1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88,3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</a:tr>
              <a:tr h="360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 err="1" smtClean="0">
                          <a:effectLst/>
                        </a:rPr>
                        <a:t>Майлы</a:t>
                      </a:r>
                      <a:r>
                        <a:rPr lang="ru-RU" sz="2000" b="0" u="none" strike="noStrike" dirty="0" smtClean="0">
                          <a:effectLst/>
                        </a:rPr>
                        <a:t> </a:t>
                      </a:r>
                      <a:r>
                        <a:rPr lang="ru-RU" sz="2000" b="0" u="none" strike="noStrike" dirty="0" err="1" smtClean="0">
                          <a:effectLst/>
                        </a:rPr>
                        <a:t>тұқым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80,8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495,5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414,7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613,2</a:t>
                      </a:r>
                      <a:endParaRPr lang="ru-RU" b="0" dirty="0"/>
                    </a:p>
                  </a:txBody>
                  <a:tcPr marL="9525" marR="9525" marT="9525" marB="0" anchor="ctr"/>
                </a:tc>
              </a:tr>
              <a:tr h="7322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Астықтың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ұнның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майлы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тұқымның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effectLst/>
                        </a:rPr>
                        <a:t>5 339,7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5 889,4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effectLst/>
                        </a:rPr>
                        <a:t>549,7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 smtClean="0">
                          <a:effectLst/>
                        </a:rPr>
                        <a:t>110,3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083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err="1" smtClean="0">
                          <a:effectLst/>
                        </a:rPr>
                        <a:t>Өсімдік</a:t>
                      </a:r>
                      <a:r>
                        <a:rPr lang="ru-RU" sz="2000" b="0" u="none" strike="noStrike" dirty="0" smtClean="0">
                          <a:effectLst/>
                        </a:rPr>
                        <a:t> </a:t>
                      </a:r>
                      <a:r>
                        <a:rPr lang="ru-RU" sz="2000" b="0" u="none" strike="noStrike" dirty="0" err="1" smtClean="0">
                          <a:effectLst/>
                        </a:rPr>
                        <a:t>шаруашылығы</a:t>
                      </a:r>
                      <a:r>
                        <a:rPr lang="ru-RU" sz="2000" b="0" u="none" strike="noStrike" dirty="0" smtClean="0">
                          <a:effectLst/>
                        </a:rPr>
                        <a:t> </a:t>
                      </a:r>
                      <a:r>
                        <a:rPr lang="ru-RU" sz="2000" b="0" u="none" strike="noStrike" dirty="0" err="1" smtClean="0">
                          <a:effectLst/>
                        </a:rPr>
                        <a:t>саласының</a:t>
                      </a:r>
                      <a:r>
                        <a:rPr lang="ru-RU" sz="2000" b="0" u="none" strike="noStrike" dirty="0" smtClean="0">
                          <a:effectLst/>
                        </a:rPr>
                        <a:t> </a:t>
                      </a:r>
                      <a:r>
                        <a:rPr lang="ru-RU" sz="2000" b="0" u="none" strike="noStrike" dirty="0" err="1" smtClean="0">
                          <a:effectLst/>
                        </a:rPr>
                        <a:t>жалпы</a:t>
                      </a:r>
                      <a:r>
                        <a:rPr lang="ru-RU" sz="2000" b="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0" u="none" strike="noStrike" baseline="0" dirty="0" err="1" smtClean="0">
                          <a:effectLst/>
                        </a:rPr>
                        <a:t>өнім</a:t>
                      </a:r>
                      <a:r>
                        <a:rPr lang="ru-RU" sz="2000" b="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0" u="none" strike="noStrike" baseline="0" dirty="0" err="1" smtClean="0">
                          <a:effectLst/>
                        </a:rPr>
                        <a:t>өндірісінің</a:t>
                      </a:r>
                      <a:r>
                        <a:rPr lang="ru-RU" sz="2000" b="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0" u="none" strike="noStrike" baseline="0" dirty="0" err="1" smtClean="0">
                          <a:effectLst/>
                        </a:rPr>
                        <a:t>көлемі</a:t>
                      </a:r>
                      <a:r>
                        <a:rPr lang="ru-RU" sz="2000" b="0" u="none" strike="noStrike" dirty="0" smtClean="0">
                          <a:effectLst/>
                        </a:rPr>
                        <a:t>, млрд. </a:t>
                      </a:r>
                      <a:r>
                        <a:rPr lang="ru-RU" sz="2000" b="0" u="none" strike="noStrike" dirty="0" err="1" smtClean="0">
                          <a:effectLst/>
                        </a:rPr>
                        <a:t>теңге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788,4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1 210,5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422,1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</a:rPr>
                        <a:t>153,5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4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Жеміс-жидектің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және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жүзімнің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алқаптары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және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өндірісі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214321"/>
            <a:ext cx="539552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14315" y="764703"/>
          <a:ext cx="8715375" cy="259228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66127"/>
                <a:gridCol w="1012312"/>
                <a:gridCol w="1012312"/>
                <a:gridCol w="1012312"/>
                <a:gridCol w="1012312"/>
              </a:tblGrid>
              <a:tr h="84953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Көрсеткіштер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2010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2011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2012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2013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2799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</a:rPr>
                        <a:t>Жаңа</a:t>
                      </a:r>
                      <a:r>
                        <a:rPr lang="ru-RU" sz="2000" b="1" u="none" strike="noStrike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бақтар</a:t>
                      </a:r>
                      <a:r>
                        <a:rPr lang="ru-RU" sz="2000" b="1" u="none" strike="noStrike" dirty="0" smtClean="0">
                          <a:effectLst/>
                        </a:rPr>
                        <a:t> мен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жүзімдіктерді</a:t>
                      </a:r>
                      <a:r>
                        <a:rPr lang="ru-RU" sz="2000" b="1" u="none" strike="noStrike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отырғыз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уға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және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оларды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күтуге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бөлінген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бюджеттік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қаражаттар</a:t>
                      </a:r>
                      <a:r>
                        <a:rPr lang="ru-RU" sz="2000" b="1" u="none" strike="noStrike" dirty="0" smtClean="0">
                          <a:effectLst/>
                        </a:rPr>
                        <a:t>, </a:t>
                      </a:r>
                      <a:r>
                        <a:rPr lang="ru-RU" sz="2000" b="1" u="none" strike="noStrike" dirty="0">
                          <a:effectLst/>
                        </a:rPr>
                        <a:t>млн.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теңге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1 513,0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1 520,0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1 521,0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1 429,0</a:t>
                      </a:r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47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</a:rPr>
                        <a:t>Бақтардың</a:t>
                      </a:r>
                      <a:r>
                        <a:rPr lang="ru-RU" sz="2000" b="1" u="none" strike="noStrike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және</a:t>
                      </a:r>
                      <a:r>
                        <a:rPr lang="ru-RU" sz="2000" b="1" u="none" strike="noStrike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жүзімдіктердің</a:t>
                      </a:r>
                      <a:r>
                        <a:rPr lang="ru-RU" sz="2000" b="1" u="none" strike="noStrike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алқаптары</a:t>
                      </a:r>
                      <a:r>
                        <a:rPr lang="ru-RU" sz="2000" b="1" u="none" strike="noStrike" dirty="0" smtClean="0">
                          <a:effectLst/>
                        </a:rPr>
                        <a:t>,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2000" b="1" u="none" strike="noStrike" dirty="0" smtClean="0">
                          <a:effectLst/>
                        </a:rPr>
                        <a:t> га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54,0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54,6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58,1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56,3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12947"/>
              </p:ext>
            </p:extLst>
          </p:nvPr>
        </p:nvGraphicFramePr>
        <p:xfrm>
          <a:off x="214313" y="4004656"/>
          <a:ext cx="8715374" cy="21973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84073"/>
                <a:gridCol w="1912677"/>
                <a:gridCol w="2104564"/>
                <a:gridCol w="1188460"/>
                <a:gridCol w="1225600"/>
              </a:tblGrid>
              <a:tr h="564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Көрсеткіштер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2008-2010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жылдар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baseline="0" dirty="0" err="1" smtClean="0">
                          <a:effectLst/>
                        </a:rPr>
                        <a:t>орташа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2011-2013 </a:t>
                      </a:r>
                      <a:endParaRPr lang="ru-RU" sz="2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2000" b="1" u="none" strike="noStrike" dirty="0" err="1" smtClean="0">
                          <a:effectLst/>
                        </a:rPr>
                        <a:t>жылдар</a:t>
                      </a:r>
                      <a:r>
                        <a:rPr lang="ru-RU" sz="2000" b="1" u="none" strike="noStrike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орташа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2011-2013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жылдар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effectLst/>
                        </a:rPr>
                        <a:t>2008-2010 </a:t>
                      </a:r>
                      <a:r>
                        <a:rPr lang="ru-RU" sz="2000" b="1" u="none" strike="noStrike" dirty="0" err="1" smtClean="0">
                          <a:effectLst/>
                        </a:rPr>
                        <a:t>жылдарға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(+,-)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6529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жеміс-жидек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167,1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198,4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31,3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118,7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529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жүзім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48,0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65,6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17,6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136,7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529"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Барлығы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215,1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264,0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effectLst/>
                        </a:rPr>
                        <a:t>48,9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122,7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3" name="Прямоугольник 32"/>
          <p:cNvSpPr>
            <a:spLocks noChangeArrowheads="1"/>
          </p:cNvSpPr>
          <p:nvPr/>
        </p:nvSpPr>
        <p:spPr bwMode="auto">
          <a:xfrm>
            <a:off x="390536" y="3420652"/>
            <a:ext cx="8715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Жеміс-жидек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дақылдарының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және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жүзімнің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өндірісінің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көлемі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68"/>
          <p:cNvSpPr txBox="1">
            <a:spLocks noChangeArrowheads="1"/>
          </p:cNvSpPr>
          <p:nvPr/>
        </p:nvSpPr>
        <p:spPr bwMode="auto">
          <a:xfrm>
            <a:off x="7426668" y="3728429"/>
            <a:ext cx="155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err="1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мың</a:t>
            </a:r>
            <a:r>
              <a:rPr lang="ru-RU" altLang="ru-RU" sz="12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тонна</a:t>
            </a:r>
            <a:endParaRPr lang="ru-RU" altLang="ru-RU" sz="12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2014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жылғы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егіс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алқаптарын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әртараптандыру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меморандумнын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орындалуы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214321"/>
            <a:ext cx="539552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31690"/>
              </p:ext>
            </p:extLst>
          </p:nvPr>
        </p:nvGraphicFramePr>
        <p:xfrm>
          <a:off x="260236" y="908720"/>
          <a:ext cx="8730686" cy="5227417"/>
        </p:xfrm>
        <a:graphic>
          <a:graphicData uri="http://schemas.openxmlformats.org/drawingml/2006/table">
            <a:tbl>
              <a:tblPr/>
              <a:tblGrid>
                <a:gridCol w="1791484"/>
                <a:gridCol w="792088"/>
                <a:gridCol w="558252"/>
                <a:gridCol w="781101"/>
                <a:gridCol w="729028"/>
                <a:gridCol w="624881"/>
                <a:gridCol w="624881"/>
                <a:gridCol w="714305"/>
                <a:gridCol w="720080"/>
                <a:gridCol w="700626"/>
                <a:gridCol w="693960"/>
              </a:tblGrid>
              <a:tr h="336739">
                <a:tc rowSpan="3"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Облыс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Меморандумның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көрсеткіштерінен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облыс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деректерінің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ауытқуы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га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а/ш дақылдар-дын егіс алқабы, барлығы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(+,-)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ішінде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бидай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басқа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дәнділер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майлы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дақылдар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қытай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бұршақ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картоп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көкөніс-бақша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мал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азықтық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дақылдар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сүрлем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қант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қызыл-шасы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(+/-)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Ақмола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-240,2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119,2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124,1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-102,8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-25,6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Ақтөбе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-59,2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-51,0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-13,8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Алматы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-29,9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-12,6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Атырау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-1,6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Ш-Қазақстан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108,8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-31,2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-24,6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Жамбыл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35,6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079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Б-Қазақстан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-149,3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-21,4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-57,7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Қарағанды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-0,3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-57,8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-19,4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-17,5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Қызылорда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1,9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344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Қостанай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83,6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-23,5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39,7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-14,6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70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Манғыстау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61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Павлодар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15,8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-29,2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-52,0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846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С-Қазақстан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-333,1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-7,7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237,4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701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О-Қазақстан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12,9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-18,9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0,4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Астана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және Алматы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ққ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-1,2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-0,4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-0,8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065"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29" marR="0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-18,9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-426,6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-100,1</a:t>
                      </a:r>
                    </a:p>
                  </a:txBody>
                  <a:tcPr marL="6531" marR="6531" marT="653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422,5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-7,1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68,3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-100,2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-19,4</a:t>
                      </a:r>
                    </a:p>
                  </a:txBody>
                  <a:tcPr marL="5847" marR="5847" marT="5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214321"/>
            <a:ext cx="539552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4725" y="912625"/>
            <a:ext cx="3905227" cy="1328023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 err="1" smtClean="0"/>
              <a:t>Мыналарға</a:t>
            </a:r>
            <a:r>
              <a:rPr lang="ru-RU" b="1" dirty="0" smtClean="0"/>
              <a:t> </a:t>
            </a:r>
            <a:r>
              <a:rPr lang="ru-RU" b="1" dirty="0" err="1" smtClean="0"/>
              <a:t>байланысты</a:t>
            </a:r>
            <a:r>
              <a:rPr lang="ru-RU" b="1" dirty="0" smtClean="0"/>
              <a:t> </a:t>
            </a:r>
            <a:r>
              <a:rPr lang="ru-RU" b="1" dirty="0" err="1" smtClean="0"/>
              <a:t>ауыл</a:t>
            </a:r>
            <a:r>
              <a:rPr lang="ru-RU" b="1" dirty="0" smtClean="0"/>
              <a:t> </a:t>
            </a:r>
            <a:r>
              <a:rPr lang="ru-RU" b="1" dirty="0" err="1"/>
              <a:t>шаруашылығы</a:t>
            </a:r>
            <a:r>
              <a:rPr lang="ru-RU" b="1" dirty="0"/>
              <a:t> </a:t>
            </a:r>
            <a:r>
              <a:rPr lang="ru-RU" b="1" dirty="0" err="1" smtClean="0"/>
              <a:t>тауарын</a:t>
            </a:r>
            <a:r>
              <a:rPr lang="ru-RU" b="1" dirty="0" smtClean="0"/>
              <a:t> </a:t>
            </a:r>
            <a:r>
              <a:rPr lang="ru-RU" b="1" dirty="0" err="1" smtClean="0"/>
              <a:t>өндірушілері</a:t>
            </a:r>
            <a:r>
              <a:rPr lang="ru-RU" b="1" dirty="0" smtClean="0"/>
              <a:t> </a:t>
            </a:r>
            <a:r>
              <a:rPr lang="ru-RU" b="1" dirty="0" err="1"/>
              <a:t>қаржыландыруға</a:t>
            </a:r>
            <a:r>
              <a:rPr lang="ru-RU" b="1" dirty="0"/>
              <a:t> </a:t>
            </a:r>
            <a:r>
              <a:rPr lang="ru-RU" b="1" dirty="0" err="1"/>
              <a:t>қолжетімділіктің</a:t>
            </a:r>
            <a:r>
              <a:rPr lang="ru-RU" b="1" dirty="0"/>
              <a:t> </a:t>
            </a:r>
            <a:r>
              <a:rPr lang="ru-RU" b="1" dirty="0" err="1" smtClean="0"/>
              <a:t>жоқтығы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600" y="2377665"/>
            <a:ext cx="3907997" cy="7150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 err="1" smtClean="0"/>
              <a:t>ауыл</a:t>
            </a:r>
            <a:r>
              <a:rPr lang="ru-RU" b="1" dirty="0" smtClean="0"/>
              <a:t> </a:t>
            </a:r>
            <a:r>
              <a:rPr lang="ru-RU" b="1" dirty="0" err="1"/>
              <a:t>шаруашылығы</a:t>
            </a:r>
            <a:r>
              <a:rPr lang="ru-RU" b="1" dirty="0"/>
              <a:t> </a:t>
            </a:r>
            <a:r>
              <a:rPr lang="ru-RU" b="1" dirty="0" err="1" smtClean="0"/>
              <a:t>өндірісіндегі</a:t>
            </a:r>
            <a:r>
              <a:rPr lang="ru-RU" b="1" dirty="0" smtClean="0"/>
              <a:t> </a:t>
            </a:r>
            <a:r>
              <a:rPr lang="ru-RU" b="1" dirty="0" err="1"/>
              <a:t>жоғары</a:t>
            </a:r>
            <a:r>
              <a:rPr lang="ru-RU" b="1" dirty="0"/>
              <a:t> </a:t>
            </a:r>
            <a:r>
              <a:rPr lang="ru-RU" b="1" dirty="0" err="1" smtClean="0"/>
              <a:t>тәуекелдік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600" y="3345689"/>
            <a:ext cx="3911351" cy="1328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 err="1" smtClean="0"/>
              <a:t>инвестицияға</a:t>
            </a:r>
            <a:r>
              <a:rPr lang="ru-RU" b="1" dirty="0" smtClean="0"/>
              <a:t> </a:t>
            </a:r>
            <a:r>
              <a:rPr lang="ru-RU" b="1" dirty="0" err="1" smtClean="0"/>
              <a:t>тартымдылықты</a:t>
            </a:r>
            <a:r>
              <a:rPr lang="ru-RU" b="1" dirty="0" smtClean="0"/>
              <a:t> </a:t>
            </a:r>
            <a:r>
              <a:rPr lang="ru-RU" b="1" dirty="0" err="1" smtClean="0"/>
              <a:t>төмендететін</a:t>
            </a:r>
            <a:r>
              <a:rPr lang="ru-RU" b="1" dirty="0" smtClean="0"/>
              <a:t> </a:t>
            </a:r>
            <a:r>
              <a:rPr lang="ru-RU" b="1" dirty="0" err="1" smtClean="0"/>
              <a:t>ауыл</a:t>
            </a:r>
            <a:r>
              <a:rPr lang="ru-RU" b="1" dirty="0" smtClean="0"/>
              <a:t> </a:t>
            </a:r>
            <a:r>
              <a:rPr lang="ru-RU" b="1" dirty="0" err="1" smtClean="0"/>
              <a:t>шаруашылығының</a:t>
            </a:r>
            <a:r>
              <a:rPr lang="ru-RU" b="1" dirty="0" smtClean="0"/>
              <a:t> </a:t>
            </a:r>
            <a:r>
              <a:rPr lang="ru-RU" b="1" dirty="0" err="1"/>
              <a:t>төмен</a:t>
            </a:r>
            <a:r>
              <a:rPr lang="ru-RU" b="1" dirty="0"/>
              <a:t> </a:t>
            </a:r>
            <a:r>
              <a:rPr lang="ru-RU" b="1" dirty="0" err="1" smtClean="0"/>
              <a:t>рентабельділігі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600" y="5087451"/>
            <a:ext cx="3911351" cy="408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b="1" dirty="0" err="1" smtClean="0"/>
              <a:t>қарыз</a:t>
            </a:r>
            <a:r>
              <a:rPr lang="ru-RU" b="1" dirty="0" smtClean="0"/>
              <a:t> </a:t>
            </a:r>
            <a:r>
              <a:rPr lang="ru-RU" b="1" dirty="0" err="1"/>
              <a:t>алу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кепілдің</a:t>
            </a:r>
            <a:r>
              <a:rPr lang="ru-RU" b="1" dirty="0"/>
              <a:t> </a:t>
            </a:r>
            <a:r>
              <a:rPr lang="ru-RU" b="1" dirty="0" err="1"/>
              <a:t>жоқтығы</a:t>
            </a:r>
            <a:r>
              <a:rPr lang="ru-RU" b="1" dirty="0"/>
              <a:t> 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4288786" y="1263717"/>
            <a:ext cx="648072" cy="33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2063" y="1055308"/>
            <a:ext cx="3815727" cy="1021556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endParaRPr lang="ru-RU" b="1" dirty="0" smtClean="0"/>
          </a:p>
          <a:p>
            <a:pPr algn="just">
              <a:defRPr/>
            </a:pPr>
            <a:r>
              <a:rPr lang="ru-RU" b="1" dirty="0" smtClean="0"/>
              <a:t>«</a:t>
            </a:r>
            <a:r>
              <a:rPr lang="ru-RU" b="1" dirty="0"/>
              <a:t>Агробизнес-2020» </a:t>
            </a:r>
            <a:r>
              <a:rPr lang="ru-RU" b="1" dirty="0" err="1" smtClean="0"/>
              <a:t>бағдарламасы</a:t>
            </a:r>
            <a:endParaRPr lang="ru-RU" b="1" dirty="0" smtClean="0"/>
          </a:p>
          <a:p>
            <a:pPr algn="just">
              <a:defRPr/>
            </a:pP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64942" y="2389972"/>
            <a:ext cx="3800427" cy="408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b="1" dirty="0" err="1" smtClean="0"/>
              <a:t>сақтандыру</a:t>
            </a:r>
            <a:r>
              <a:rPr lang="ru-RU" b="1" dirty="0" smtClean="0"/>
              <a:t> </a:t>
            </a:r>
            <a:r>
              <a:rPr lang="ru-RU" b="1" dirty="0" err="1" smtClean="0"/>
              <a:t>жүйесі</a:t>
            </a:r>
            <a:r>
              <a:rPr lang="ru-RU" b="1" dirty="0" smtClean="0"/>
              <a:t> </a:t>
            </a:r>
            <a:r>
              <a:rPr lang="ru-RU" b="1" dirty="0" err="1" smtClean="0"/>
              <a:t>жетілдіру</a:t>
            </a:r>
            <a:endParaRPr lang="ru-RU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72063" y="2966245"/>
            <a:ext cx="3800427" cy="16344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b="1" dirty="0" err="1" smtClean="0"/>
              <a:t>өтімділік</a:t>
            </a:r>
            <a:r>
              <a:rPr lang="ru-RU" b="1" dirty="0" smtClean="0"/>
              <a:t> </a:t>
            </a:r>
            <a:r>
              <a:rPr lang="ru-RU" b="1" dirty="0" err="1" smtClean="0"/>
              <a:t>мерзім</a:t>
            </a:r>
            <a:r>
              <a:rPr lang="kk-KZ" b="1" dirty="0" smtClean="0"/>
              <a:t>ін қысқарту үшін инвестициялық субсидиялау, лизинг және несие бойынша пайыз мөлшерлемесін субсидиялау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72063" y="4762841"/>
            <a:ext cx="3800427" cy="10215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b="1" dirty="0" err="1" smtClean="0"/>
              <a:t>қарыздарды</a:t>
            </a:r>
            <a:r>
              <a:rPr lang="ru-RU" b="1" dirty="0" smtClean="0"/>
              <a:t> </a:t>
            </a:r>
            <a:r>
              <a:rPr lang="ru-RU" b="1" dirty="0" err="1" smtClean="0"/>
              <a:t>сақтандырудың</a:t>
            </a:r>
            <a:r>
              <a:rPr lang="ru-RU" b="1" dirty="0" smtClean="0"/>
              <a:t> және </a:t>
            </a:r>
            <a:r>
              <a:rPr lang="ru-RU" b="1" dirty="0" err="1" smtClean="0"/>
              <a:t>кепілдік</a:t>
            </a:r>
            <a:r>
              <a:rPr lang="ru-RU" b="1" dirty="0" smtClean="0"/>
              <a:t> </a:t>
            </a:r>
            <a:r>
              <a:rPr lang="ru-RU" b="1" dirty="0" err="1" smtClean="0"/>
              <a:t>берудің</a:t>
            </a:r>
            <a:r>
              <a:rPr lang="ru-RU" b="1" dirty="0" smtClean="0"/>
              <a:t> </a:t>
            </a:r>
            <a:r>
              <a:rPr lang="ru-RU" b="1" dirty="0" err="1" smtClean="0"/>
              <a:t>жаңа</a:t>
            </a:r>
            <a:r>
              <a:rPr lang="ru-RU" b="1" dirty="0" smtClean="0"/>
              <a:t> </a:t>
            </a:r>
            <a:r>
              <a:rPr lang="ru-RU" b="1" dirty="0" err="1" smtClean="0"/>
              <a:t>тетіктерін</a:t>
            </a:r>
            <a:r>
              <a:rPr lang="ru-RU" b="1" dirty="0" smtClean="0"/>
              <a:t> </a:t>
            </a:r>
            <a:r>
              <a:rPr lang="ru-RU" b="1" dirty="0" err="1" smtClean="0"/>
              <a:t>енгізу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-30633"/>
            <a:ext cx="7632848" cy="69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Әртараптандыруды тежеп отыратын </a:t>
            </a: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себептер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</a:t>
            </a: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жолдары</a:t>
            </a:r>
            <a:endParaRPr lang="ru-RU" sz="14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лдың 1 қантарға ауыл шаруашылығы техникасының қолда бар негізгі түрлері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214321"/>
            <a:ext cx="539552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18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327115"/>
              </p:ext>
            </p:extLst>
          </p:nvPr>
        </p:nvGraphicFramePr>
        <p:xfrm>
          <a:off x="285750" y="998538"/>
          <a:ext cx="8572500" cy="5145088"/>
        </p:xfrm>
        <a:graphic>
          <a:graphicData uri="http://schemas.openxmlformats.org/drawingml/2006/table">
            <a:tbl>
              <a:tblPr/>
              <a:tblGrid>
                <a:gridCol w="1621954"/>
                <a:gridCol w="1807015"/>
                <a:gridCol w="2428875"/>
                <a:gridCol w="2714656"/>
              </a:tblGrid>
              <a:tr h="67141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Техниканыңатауы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Есептен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шығаруға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жататын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2001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жылдан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бұрын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шығарылған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техника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40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дана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90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45300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28086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3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15100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10800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7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153100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136260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89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0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3124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93" descr="j03119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1428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285750" y="2786063"/>
            <a:ext cx="1428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 err="1" smtClean="0"/>
              <a:t>комбайндар</a:t>
            </a:r>
            <a:endParaRPr lang="ru-RU" sz="1400" b="1" dirty="0"/>
          </a:p>
        </p:txBody>
      </p:sp>
      <p:pic>
        <p:nvPicPr>
          <p:cNvPr id="24" name="Picture 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13573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357188" y="3857625"/>
            <a:ext cx="13573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 err="1" smtClean="0"/>
              <a:t>жаткалар</a:t>
            </a:r>
            <a:endParaRPr lang="ru-RU" sz="1400" b="1" dirty="0"/>
          </a:p>
        </p:txBody>
      </p:sp>
      <p:pic>
        <p:nvPicPr>
          <p:cNvPr id="26" name="Picture 91" descr="Трактор ВТ-150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14813"/>
            <a:ext cx="14287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398463" y="4764088"/>
            <a:ext cx="124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 err="1" smtClean="0"/>
              <a:t>тракторлар</a:t>
            </a:r>
            <a:endParaRPr lang="ru-RU" sz="1400" b="1" dirty="0"/>
          </a:p>
        </p:txBody>
      </p:sp>
      <p:pic>
        <p:nvPicPr>
          <p:cNvPr id="30" name="Object 30" descr="npo0000b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107781"/>
            <a:ext cx="1357312" cy="642937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398463" y="5643563"/>
            <a:ext cx="124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 err="1" smtClean="0"/>
              <a:t>егіс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кешендері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396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 шаруашылығы техникасының негізгі түрлері</a:t>
            </a:r>
            <a:b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сатып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214321"/>
            <a:ext cx="539552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47782"/>
              </p:ext>
            </p:extLst>
          </p:nvPr>
        </p:nvGraphicFramePr>
        <p:xfrm>
          <a:off x="395536" y="1048318"/>
          <a:ext cx="8352927" cy="476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1"/>
                <a:gridCol w="648072"/>
                <a:gridCol w="838830"/>
                <a:gridCol w="906416"/>
                <a:gridCol w="906416"/>
                <a:gridCol w="906416"/>
                <a:gridCol w="906416"/>
              </a:tblGrid>
              <a:tr h="249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Техниканың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атауы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Барлығы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ctr"/>
                </a:tc>
              </a:tr>
              <a:tr h="3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Тракторлар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1 382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1 856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2 205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7 238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113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Астық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жинайтын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комбайндар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1 157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1 059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1 146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5 142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115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Егіс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кешендері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118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Тұқым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сепкіштері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1 888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4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Бүріккіштер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5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Дестелегіштер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1 244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5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Тіркемелер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129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Мал </a:t>
                      </a:r>
                      <a:r>
                        <a:rPr lang="ru-RU" sz="1400" dirty="0" err="1" smtClean="0">
                          <a:effectLst/>
                        </a:rPr>
                        <a:t>азық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техникалар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</a:rPr>
                        <a:t>барлығы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59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соның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ішінде</a:t>
                      </a:r>
                      <a:r>
                        <a:rPr lang="ru-RU" sz="1400" dirty="0" smtClean="0">
                          <a:effectLst/>
                        </a:rPr>
                        <a:t>: мал </a:t>
                      </a:r>
                      <a:r>
                        <a:rPr lang="ru-RU" sz="1400" dirty="0" err="1" smtClean="0">
                          <a:effectLst/>
                        </a:rPr>
                        <a:t>азық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комбайндар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r>
                        <a:rPr lang="ru-RU" sz="1400" dirty="0" err="1" smtClean="0">
                          <a:effectLst/>
                        </a:rPr>
                        <a:t>шөп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шабатын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машиналар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r>
                        <a:rPr lang="ru-RU" sz="1400" dirty="0" err="1" smtClean="0">
                          <a:effectLst/>
                        </a:rPr>
                        <a:t>пішен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пресі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974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r>
                        <a:rPr lang="ru-RU" sz="1400" dirty="0" err="1" smtClean="0">
                          <a:effectLst/>
                        </a:rPr>
                        <a:t>пішен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маялағыштар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r>
                        <a:rPr lang="ru-RU" sz="1400" dirty="0" err="1" smtClean="0">
                          <a:effectLst/>
                        </a:rPr>
                        <a:t>тырмалар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Топырақ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өндейтін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техникалар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</a:rPr>
                        <a:t>барлығы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соның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ішінде</a:t>
                      </a:r>
                      <a:r>
                        <a:rPr lang="ru-RU" sz="1400" dirty="0" smtClean="0">
                          <a:effectLst/>
                        </a:rPr>
                        <a:t>: </a:t>
                      </a:r>
                      <a:r>
                        <a:rPr lang="ru-RU" sz="1400" dirty="0" err="1" smtClean="0">
                          <a:effectLst/>
                        </a:rPr>
                        <a:t>соқалар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r>
                        <a:rPr lang="ru-RU" sz="1400" dirty="0" err="1" smtClean="0">
                          <a:effectLst/>
                        </a:rPr>
                        <a:t>қөпсытқыштер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r>
                        <a:rPr lang="ru-RU" sz="1400" dirty="0" err="1" smtClean="0">
                          <a:effectLst/>
                        </a:rPr>
                        <a:t>дән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аршушылар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r>
                        <a:rPr lang="ru-RU" sz="1400" dirty="0" err="1" smtClean="0">
                          <a:effectLst/>
                        </a:rPr>
                        <a:t>топырақ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өндейтін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агрегаттар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218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</a:t>
                      </a:r>
                      <a:r>
                        <a:rPr lang="ru-RU" sz="1400" dirty="0" err="1" smtClean="0">
                          <a:effectLst/>
                        </a:rPr>
                        <a:t>тырмалар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57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Басқа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техника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3 421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  <a:tr h="60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БАРЛЫҒЫ: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4 233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3 097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5 155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5 785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24 570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491" marR="6449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шаруашылығы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техникасының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негізгі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түрлерін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жаңарту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қарқыны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214321"/>
            <a:ext cx="539552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49786"/>
              </p:ext>
            </p:extLst>
          </p:nvPr>
        </p:nvGraphicFramePr>
        <p:xfrm>
          <a:off x="395536" y="1052738"/>
          <a:ext cx="8352929" cy="4918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478"/>
                <a:gridCol w="1974421"/>
                <a:gridCol w="2276223"/>
                <a:gridCol w="1771807"/>
              </a:tblGrid>
              <a:tr h="1061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Техниканың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01.01.2014 ж. қолда бар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жылда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 алынған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 пайызы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Тракторлар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Астық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жинайтын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комбайндар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887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Егіс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кешендері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3 124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Дестелегіштер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6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216 524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3 878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6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1"/>
          <p:cNvGrpSpPr>
            <a:grpSpLocks/>
          </p:cNvGrpSpPr>
          <p:nvPr/>
        </p:nvGrpSpPr>
        <p:grpSpPr bwMode="auto">
          <a:xfrm>
            <a:off x="214313" y="714375"/>
            <a:ext cx="8715375" cy="60721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134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7958"/>
              <a:ext cx="8715436" cy="9071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0834"/>
              <a:ext cx="3857652" cy="2616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68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</a:t>
              </a:r>
              <a:r>
                <a:rPr lang="ru-RU" altLang="ru-RU" sz="11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Республикасы</a:t>
              </a:r>
              <a:r>
                <a:rPr lang="ru-RU" altLang="ru-RU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1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Ауыл</a:t>
              </a:r>
              <a:r>
                <a:rPr lang="ru-RU" altLang="ru-RU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1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шаруашылығы</a:t>
              </a:r>
              <a:r>
                <a:rPr lang="ru-RU" altLang="ru-RU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1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министрлігі</a:t>
              </a:r>
              <a:endParaRPr lang="ru-RU" alt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2669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583840" y="342447"/>
            <a:ext cx="42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615" indent="-20408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6331" indent="-1632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2863" indent="-1632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69395" indent="-1632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95927" indent="-163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122460" indent="-163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448992" indent="-163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775524" indent="-1632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dirty="0" smtClean="0"/>
              <a:t>2</a:t>
            </a:r>
            <a:endParaRPr lang="ru-RU" altLang="ru-RU" dirty="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382001" y="5182054"/>
            <a:ext cx="913946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53" name="Заголовок 1"/>
          <p:cNvSpPr txBox="1">
            <a:spLocks/>
          </p:cNvSpPr>
          <p:nvPr/>
        </p:nvSpPr>
        <p:spPr bwMode="auto">
          <a:xfrm>
            <a:off x="107504" y="148123"/>
            <a:ext cx="8822184" cy="5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2014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жыл</a:t>
            </a:r>
            <a:r>
              <a:rPr lang="kk-K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ғы 13 қарашадағы дәнді дақылдарды жинаудың барысы</a:t>
            </a:r>
            <a:endParaRPr 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облыстық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ауыл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шаруашылығы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басқармаларының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деректері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бойынша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52984"/>
              </p:ext>
            </p:extLst>
          </p:nvPr>
        </p:nvGraphicFramePr>
        <p:xfrm>
          <a:off x="262076" y="980728"/>
          <a:ext cx="8486387" cy="5228547"/>
        </p:xfrm>
        <a:graphic>
          <a:graphicData uri="http://schemas.openxmlformats.org/drawingml/2006/table">
            <a:tbl>
              <a:tblPr/>
              <a:tblGrid>
                <a:gridCol w="1728922"/>
                <a:gridCol w="1257714"/>
                <a:gridCol w="1256558"/>
                <a:gridCol w="838475"/>
                <a:gridCol w="840785"/>
                <a:gridCol w="1400926"/>
                <a:gridCol w="1163007"/>
              </a:tblGrid>
              <a:tr h="639534"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Облыс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Егіс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алқабы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мың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га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Егін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жинау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алқабы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мың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га 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Жиналғаны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Бастырылғаны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</a:t>
                      </a:r>
                    </a:p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мың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тонна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Түсімділігі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ц/га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6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мың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га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6162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59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Ақмола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4 172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4 108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4 071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4 866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Ақтөбе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4,8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Алматы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99,3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1 037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23,4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Ш-Қазақстан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843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14,9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Жамбыл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249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Б-Қазақстан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233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8,2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Қарағанды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699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692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674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Қостанай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4 110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4 101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3 832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93,5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4 227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Қызылорда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403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47,6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Павлодар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661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412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С-Қазақстан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3 274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3 274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2 996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91,5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4 614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956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О-Қазақстан </a:t>
                      </a: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238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399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5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Барлығы</a:t>
                      </a: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1997" marR="6162" marT="61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15 301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14 994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14 386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95,9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18 167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12,6</a:t>
                      </a:r>
                    </a:p>
                  </a:txBody>
                  <a:tcPr marL="6804" marR="6804" marT="680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7196"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71997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04" marR="6804" marT="680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3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5613" defTabSz="911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3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11225" defTabSz="9112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3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66838" defTabSz="911225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24038" defTabSz="911225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12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384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956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2838" indent="-1033463" defTabSz="9112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122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marL="6162" marR="6162" marT="616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8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5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25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sp>
        <p:nvSpPr>
          <p:cNvPr id="10251" name="Прямоугольник 32"/>
          <p:cNvSpPr>
            <a:spLocks noChangeArrowheads="1"/>
          </p:cNvSpPr>
          <p:nvPr/>
        </p:nvSpPr>
        <p:spPr bwMode="auto">
          <a:xfrm>
            <a:off x="214313" y="-3413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Ауыл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шаруашылығы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техникасына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сайынғы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қажеттілік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сатып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214321"/>
            <a:ext cx="539552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8" name="Диаграмма 17"/>
          <p:cNvGraphicFramePr/>
          <p:nvPr>
            <p:extLst/>
          </p:nvPr>
        </p:nvGraphicFramePr>
        <p:xfrm>
          <a:off x="467544" y="1196752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68344" y="676400"/>
            <a:ext cx="1058416" cy="235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24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76472" y="5032588"/>
            <a:ext cx="2952328" cy="9583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" y="1227369"/>
            <a:ext cx="8608249" cy="485887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 bwMode="auto">
          <a:xfrm>
            <a:off x="3702472" y="1794009"/>
            <a:ext cx="123366" cy="1298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9462" y="1957375"/>
            <a:ext cx="16561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 Black" panose="020B0A04020102020204" pitchFamily="34" charset="0"/>
              </a:rPr>
              <a:t>«</a:t>
            </a:r>
            <a:r>
              <a:rPr lang="ru-RU" sz="1000" b="1" dirty="0" err="1">
                <a:latin typeface="Arial Black" panose="020B0A04020102020204" pitchFamily="34" charset="0"/>
              </a:rPr>
              <a:t>Агромашхолдинг</a:t>
            </a:r>
            <a:r>
              <a:rPr lang="ru-RU" sz="1000" b="1" dirty="0" smtClean="0">
                <a:latin typeface="Arial Black" panose="020B0A04020102020204" pitchFamily="34" charset="0"/>
              </a:rPr>
              <a:t>» АҚ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7773371" y="2793254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0833" y="3070104"/>
            <a:ext cx="16561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 Black" panose="020B0A04020102020204" pitchFamily="34" charset="0"/>
              </a:rPr>
              <a:t>«</a:t>
            </a:r>
            <a:r>
              <a:rPr lang="ru-RU" sz="1000" b="1" dirty="0" err="1" smtClean="0">
                <a:latin typeface="Arial Black" panose="020B0A04020102020204" pitchFamily="34" charset="0"/>
              </a:rPr>
              <a:t>СемАз</a:t>
            </a:r>
            <a:r>
              <a:rPr lang="ru-RU" sz="1000" b="1" dirty="0" smtClean="0">
                <a:latin typeface="Arial Black" panose="020B0A04020102020204" pitchFamily="34" charset="0"/>
              </a:rPr>
              <a:t>» АҚ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053771" y="1718989"/>
            <a:ext cx="124982" cy="9611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023443" y="2641406"/>
            <a:ext cx="508997" cy="223857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88987" y="4507338"/>
            <a:ext cx="308822" cy="568090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238705" y="1043418"/>
            <a:ext cx="307475" cy="614695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>
            <a:off x="3574045" y="1252873"/>
            <a:ext cx="146494" cy="560153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51472" y="1737466"/>
            <a:ext cx="127653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 Black" panose="020B0A04020102020204" pitchFamily="34" charset="0"/>
              </a:rPr>
              <a:t>«</a:t>
            </a:r>
            <a:r>
              <a:rPr lang="ru-RU" sz="1000" b="1" dirty="0" err="1" smtClean="0">
                <a:latin typeface="Arial Black" panose="020B0A04020102020204" pitchFamily="34" charset="0"/>
              </a:rPr>
              <a:t>Дормаш</a:t>
            </a:r>
            <a:r>
              <a:rPr lang="ru-RU" sz="1000" b="1" dirty="0" smtClean="0">
                <a:latin typeface="Arial Black" panose="020B0A04020102020204" pitchFamily="34" charset="0"/>
              </a:rPr>
              <a:t>» ЖШС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47" y="877413"/>
            <a:ext cx="879298" cy="493196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8108567" y="2089431"/>
            <a:ext cx="1030313" cy="585267"/>
            <a:chOff x="10149726" y="2170734"/>
            <a:chExt cx="1030313" cy="58526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9726" y="2170734"/>
              <a:ext cx="1030313" cy="58526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299064" y="2266710"/>
              <a:ext cx="798295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050" b="1" dirty="0" err="1" smtClean="0">
                  <a:solidFill>
                    <a:srgbClr val="FF0000"/>
                  </a:solidFill>
                </a:rPr>
                <a:t>Беларус</a:t>
              </a:r>
              <a:r>
                <a:rPr lang="ru-RU" sz="105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ru-RU" sz="1050" b="1" dirty="0" smtClean="0">
                  <a:solidFill>
                    <a:srgbClr val="FF0000"/>
                  </a:solidFill>
                </a:rPr>
                <a:t>тракторлар </a:t>
              </a:r>
            </a:p>
            <a:p>
              <a:pPr algn="ctr"/>
              <a:r>
                <a:rPr lang="ru-RU" sz="1050" b="1" dirty="0" smtClean="0">
                  <a:solidFill>
                    <a:srgbClr val="FF0000"/>
                  </a:solidFill>
                </a:rPr>
                <a:t> 1340 дана</a:t>
              </a:r>
              <a:r>
                <a:rPr lang="ru-RU" sz="800" b="1" dirty="0" smtClean="0"/>
                <a:t>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48804" y="2112811"/>
            <a:ext cx="1961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Black" panose="020B0A04020102020204" pitchFamily="34" charset="0"/>
              </a:rPr>
              <a:t> «Дон </a:t>
            </a:r>
            <a:r>
              <a:rPr lang="ru-RU" sz="1000" b="1" dirty="0" err="1" smtClean="0">
                <a:latin typeface="Arial Black" panose="020B0A04020102020204" pitchFamily="34" charset="0"/>
              </a:rPr>
              <a:t>Мар</a:t>
            </a:r>
            <a:r>
              <a:rPr lang="ru-RU" sz="1000" b="1" dirty="0" smtClean="0">
                <a:latin typeface="Arial Black" panose="020B0A04020102020204" pitchFamily="34" charset="0"/>
              </a:rPr>
              <a:t>» ЖШС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3558040" y="2128328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136506" y="2025016"/>
            <a:ext cx="431913" cy="159161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70" y="1772037"/>
            <a:ext cx="895065" cy="409646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056287" y="1820735"/>
            <a:ext cx="934079" cy="4914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1" dirty="0" err="1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2940" y="1839152"/>
            <a:ext cx="922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err="1" smtClean="0"/>
              <a:t>Жаткалар</a:t>
            </a:r>
            <a:r>
              <a:rPr lang="ru-RU" sz="800" b="1" dirty="0" smtClean="0"/>
              <a:t> </a:t>
            </a:r>
            <a:r>
              <a:rPr lang="ru-RU" sz="800" b="1" dirty="0" smtClean="0"/>
              <a:t>185 дана, </a:t>
            </a:r>
            <a:r>
              <a:rPr lang="ru-RU" sz="800" b="1" dirty="0" err="1" smtClean="0"/>
              <a:t>пішен</a:t>
            </a:r>
            <a:r>
              <a:rPr lang="ru-RU" sz="800" b="1" dirty="0" smtClean="0"/>
              <a:t> </a:t>
            </a:r>
            <a:r>
              <a:rPr lang="ru-RU" sz="800" b="1" dirty="0" err="1" smtClean="0"/>
              <a:t>пресі</a:t>
            </a:r>
            <a:r>
              <a:rPr lang="ru-RU" sz="800" b="1" dirty="0" smtClean="0"/>
              <a:t> 320 дана</a:t>
            </a:r>
            <a:endParaRPr lang="ru-RU" sz="800" b="1" dirty="0"/>
          </a:p>
        </p:txBody>
      </p:sp>
      <p:sp>
        <p:nvSpPr>
          <p:cNvPr id="29" name="Овал 28"/>
          <p:cNvSpPr/>
          <p:nvPr/>
        </p:nvSpPr>
        <p:spPr>
          <a:xfrm>
            <a:off x="5417695" y="5369838"/>
            <a:ext cx="2355676" cy="73658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237190" y="1247974"/>
            <a:ext cx="951876" cy="503011"/>
            <a:chOff x="6074689" y="1058392"/>
            <a:chExt cx="1030313" cy="591363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4689" y="1058392"/>
              <a:ext cx="1030313" cy="59136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flipH="1">
              <a:off x="6151362" y="1183712"/>
              <a:ext cx="822644" cy="2894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err="1" smtClean="0"/>
                <a:t>Дәнсепкіштер</a:t>
              </a:r>
              <a:r>
                <a:rPr lang="ru-RU" sz="800" b="1" dirty="0" smtClean="0"/>
                <a:t> </a:t>
              </a:r>
              <a:r>
                <a:rPr lang="ru-RU" sz="800" b="1" dirty="0" smtClean="0"/>
                <a:t>180 дана</a:t>
              </a: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>
            <a:off x="3247206" y="1533986"/>
            <a:ext cx="397125" cy="266870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 bwMode="auto">
          <a:xfrm>
            <a:off x="4151472" y="4334389"/>
            <a:ext cx="144016" cy="14401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952007" y="5028746"/>
            <a:ext cx="1317599" cy="565169"/>
            <a:chOff x="3742070" y="5534763"/>
            <a:chExt cx="1208699" cy="577964"/>
          </a:xfrm>
        </p:grpSpPr>
        <p:sp>
          <p:nvSpPr>
            <p:cNvPr id="36" name="Овал 35"/>
            <p:cNvSpPr/>
            <p:nvPr/>
          </p:nvSpPr>
          <p:spPr>
            <a:xfrm>
              <a:off x="3742070" y="5534763"/>
              <a:ext cx="1208699" cy="57796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56703" y="5690785"/>
              <a:ext cx="1022753" cy="2517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err="1" smtClean="0"/>
                <a:t>Жаткалар</a:t>
              </a:r>
              <a:r>
                <a:rPr lang="ru-RU" sz="800" b="1" dirty="0" smtClean="0"/>
                <a:t> 36 дана,  </a:t>
              </a:r>
              <a:r>
                <a:rPr lang="ru-RU" sz="800" b="1" dirty="0" err="1" smtClean="0"/>
                <a:t>пішен</a:t>
              </a:r>
              <a:r>
                <a:rPr lang="ru-RU" sz="800" b="1" dirty="0" smtClean="0"/>
                <a:t> </a:t>
              </a:r>
              <a:r>
                <a:rPr lang="ru-RU" sz="800" b="1" dirty="0" err="1" smtClean="0"/>
                <a:t>пресі</a:t>
              </a:r>
              <a:r>
                <a:rPr lang="ru-RU" sz="800" b="1" dirty="0" smtClean="0"/>
                <a:t> 24 дана </a:t>
              </a:r>
              <a:endParaRPr lang="ru-RU" sz="8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91098" y="4121541"/>
            <a:ext cx="2587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 Black" panose="020B0A04020102020204" pitchFamily="34" charset="0"/>
              </a:rPr>
              <a:t> «Азов Арал </a:t>
            </a:r>
            <a:r>
              <a:rPr lang="ru-RU" sz="1000" b="1" dirty="0" err="1" smtClean="0">
                <a:latin typeface="Arial Black" panose="020B0A04020102020204" pitchFamily="34" charset="0"/>
              </a:rPr>
              <a:t>Агромаш</a:t>
            </a:r>
            <a:r>
              <a:rPr lang="ru-RU" sz="1000" b="1" dirty="0" smtClean="0">
                <a:latin typeface="Arial Black" panose="020B0A04020102020204" pitchFamily="34" charset="0"/>
              </a:rPr>
              <a:t>» БК ЖШС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43249" y="1396678"/>
            <a:ext cx="17362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latin typeface="Arial Black" panose="020B0A04020102020204" pitchFamily="34" charset="0"/>
              </a:rPr>
              <a:t> «Комбайновый завод «Вектор» ЖШС</a:t>
            </a:r>
            <a:endParaRPr lang="ru-RU" sz="1000" b="1" dirty="0">
              <a:latin typeface="Arial Black" panose="020B0A04020102020204" pitchFamily="34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5376913" y="2093802"/>
            <a:ext cx="102181" cy="12748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5339774" y="1252873"/>
            <a:ext cx="411662" cy="743534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10750" y="900584"/>
            <a:ext cx="88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/>
              <a:t> </a:t>
            </a:r>
            <a:r>
              <a:rPr lang="ru-RU" sz="1000" b="1" dirty="0" err="1" smtClean="0">
                <a:solidFill>
                  <a:srgbClr val="FF0000"/>
                </a:solidFill>
              </a:rPr>
              <a:t>Комбайндар</a:t>
            </a:r>
            <a:r>
              <a:rPr lang="ru-RU" sz="1000" b="1" dirty="0" smtClean="0">
                <a:solidFill>
                  <a:srgbClr val="FF0000"/>
                </a:solidFill>
              </a:rPr>
              <a:t> 144 дана</a:t>
            </a:r>
            <a:endParaRPr lang="ru-RU" sz="1000" b="1" dirty="0">
              <a:solidFill>
                <a:srgbClr val="FF000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142617" y="4573228"/>
            <a:ext cx="983412" cy="353589"/>
            <a:chOff x="3742070" y="5534763"/>
            <a:chExt cx="1208699" cy="577964"/>
          </a:xfrm>
        </p:grpSpPr>
        <p:sp>
          <p:nvSpPr>
            <p:cNvPr id="44" name="Овал 43"/>
            <p:cNvSpPr/>
            <p:nvPr/>
          </p:nvSpPr>
          <p:spPr>
            <a:xfrm>
              <a:off x="3742070" y="5534763"/>
              <a:ext cx="1208699" cy="57796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35042" y="5695298"/>
              <a:ext cx="1022753" cy="4024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smtClean="0"/>
                <a:t>Тракторлар </a:t>
              </a:r>
            </a:p>
            <a:p>
              <a:pPr algn="ctr"/>
              <a:r>
                <a:rPr lang="ru-RU" sz="800" b="1" dirty="0" smtClean="0"/>
                <a:t>15 дана.</a:t>
              </a:r>
              <a:endParaRPr lang="ru-RU" sz="800" b="1" dirty="0"/>
            </a:p>
          </p:txBody>
        </p:sp>
      </p:grpSp>
      <p:cxnSp>
        <p:nvCxnSpPr>
          <p:cNvPr id="46" name="Прямая со стрелкой 45"/>
          <p:cNvCxnSpPr/>
          <p:nvPr/>
        </p:nvCxnSpPr>
        <p:spPr>
          <a:xfrm flipV="1">
            <a:off x="3078378" y="4389288"/>
            <a:ext cx="980082" cy="245894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33446" y="2220232"/>
            <a:ext cx="18151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800" b="1" dirty="0" smtClean="0">
                <a:latin typeface="Arial Black" panose="020B0A04020102020204" pitchFamily="34" charset="0"/>
              </a:rPr>
              <a:t> «</a:t>
            </a:r>
            <a:r>
              <a:rPr lang="kk-KZ" sz="800" b="1" dirty="0" smtClean="0">
                <a:latin typeface="Arial Black" panose="020B0A04020102020204" pitchFamily="34" charset="0"/>
              </a:rPr>
              <a:t>Астана қ. индустриалды-инновациялық дамыту орталығы</a:t>
            </a:r>
            <a:r>
              <a:rPr lang="de-DE" sz="800" b="1" dirty="0" smtClean="0">
                <a:latin typeface="Arial Black" panose="020B0A04020102020204" pitchFamily="34" charset="0"/>
              </a:rPr>
              <a:t>»</a:t>
            </a:r>
            <a:r>
              <a:rPr lang="kk-KZ" sz="800" b="1" dirty="0" smtClean="0">
                <a:latin typeface="Arial Black" panose="020B0A04020102020204" pitchFamily="34" charset="0"/>
              </a:rPr>
              <a:t> ЖШС</a:t>
            </a:r>
            <a:endParaRPr lang="ru-RU" sz="800" b="1" dirty="0" smtClean="0">
              <a:latin typeface="Arial Black" panose="020B0A04020102020204" pitchFamily="34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5222642" y="2045478"/>
            <a:ext cx="123366" cy="1298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3" tIns="35993" rIns="35993" bIns="35993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77367">
              <a:defRPr/>
            </a:pP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5524951" y="1879146"/>
            <a:ext cx="1205817" cy="258428"/>
          </a:xfrm>
          <a:prstGeom prst="straightConnector1">
            <a:avLst/>
          </a:prstGeom>
          <a:ln>
            <a:prstDash val="dash"/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/>
        </p:nvGrpSpPr>
        <p:grpSpPr>
          <a:xfrm>
            <a:off x="6753971" y="1509923"/>
            <a:ext cx="1095172" cy="469116"/>
            <a:chOff x="6202533" y="3257489"/>
            <a:chExt cx="934079" cy="491406"/>
          </a:xfrm>
        </p:grpSpPr>
        <p:sp>
          <p:nvSpPr>
            <p:cNvPr id="51" name="Овал 50"/>
            <p:cNvSpPr/>
            <p:nvPr/>
          </p:nvSpPr>
          <p:spPr>
            <a:xfrm>
              <a:off x="6202533" y="3257489"/>
              <a:ext cx="934079" cy="491406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6141" y="3347590"/>
              <a:ext cx="642473" cy="257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b="1" dirty="0" err="1" smtClean="0"/>
                <a:t>Дәнсепкіштер</a:t>
              </a:r>
              <a:r>
                <a:rPr lang="ru-RU" sz="800" b="1" dirty="0" smtClean="0"/>
                <a:t> </a:t>
              </a:r>
              <a:r>
                <a:rPr lang="ru-RU" sz="800" b="1" dirty="0" smtClean="0"/>
                <a:t>26 дана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25335" y="4930752"/>
            <a:ext cx="926672" cy="627942"/>
          </a:xfrm>
          <a:prstGeom prst="rect">
            <a:avLst/>
          </a:prstGeom>
        </p:spPr>
      </p:pic>
      <p:sp>
        <p:nvSpPr>
          <p:cNvPr id="101" name="Заголовок 11"/>
          <p:cNvSpPr>
            <a:spLocks noGrp="1"/>
          </p:cNvSpPr>
          <p:nvPr>
            <p:ph type="title"/>
          </p:nvPr>
        </p:nvSpPr>
        <p:spPr>
          <a:xfrm>
            <a:off x="-332354" y="160764"/>
            <a:ext cx="9476354" cy="503464"/>
          </a:xfrm>
        </p:spPr>
        <p:txBody>
          <a:bodyPr/>
          <a:lstStyle/>
          <a:p>
            <a:r>
              <a:rPr lang="ru-RU" sz="1800" b="1" dirty="0" err="1" smtClean="0">
                <a:solidFill>
                  <a:srgbClr val="002060"/>
                </a:solidFill>
              </a:rPr>
              <a:t>Қазақстандағы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қолда бар </a:t>
            </a:r>
            <a:r>
              <a:rPr lang="ru-RU" sz="1800" b="1" dirty="0" err="1">
                <a:solidFill>
                  <a:srgbClr val="002060"/>
                </a:solidFill>
              </a:rPr>
              <a:t>ауыл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шаруашылығы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техникасы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өндірісі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картасы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5890" y="1483382"/>
            <a:ext cx="926672" cy="62794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02" y="872316"/>
            <a:ext cx="844655" cy="635413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4392442" y="898573"/>
            <a:ext cx="7803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err="1" smtClean="0"/>
              <a:t>Ауыл</a:t>
            </a:r>
            <a:r>
              <a:rPr lang="ru-RU" sz="800" b="1" dirty="0" smtClean="0"/>
              <a:t> </a:t>
            </a:r>
            <a:r>
              <a:rPr lang="ru-RU" sz="800" b="1" dirty="0" err="1" smtClean="0"/>
              <a:t>шаруашылы</a:t>
            </a:r>
            <a:r>
              <a:rPr lang="kk-KZ" sz="800" b="1" dirty="0" smtClean="0"/>
              <a:t>қ </a:t>
            </a:r>
            <a:r>
              <a:rPr lang="ru-RU" sz="800" b="1" dirty="0" smtClean="0"/>
              <a:t>машин </a:t>
            </a:r>
            <a:r>
              <a:rPr lang="ru-RU" sz="800" b="1" dirty="0" err="1" smtClean="0"/>
              <a:t>қосалқысы</a:t>
            </a:r>
            <a:endParaRPr lang="ru-RU" sz="800" b="1" dirty="0"/>
          </a:p>
        </p:txBody>
      </p:sp>
      <p:grpSp>
        <p:nvGrpSpPr>
          <p:cNvPr id="106" name="Группа 105"/>
          <p:cNvGrpSpPr/>
          <p:nvPr/>
        </p:nvGrpSpPr>
        <p:grpSpPr>
          <a:xfrm>
            <a:off x="2548851" y="822688"/>
            <a:ext cx="922047" cy="384503"/>
            <a:chOff x="2879773" y="1373136"/>
            <a:chExt cx="1132883" cy="534245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6510" y="1650211"/>
              <a:ext cx="955485" cy="257170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2879773" y="1373136"/>
              <a:ext cx="1132883" cy="342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err="1" smtClean="0"/>
                <a:t>Комбайндар</a:t>
              </a:r>
              <a:endParaRPr lang="ru-RU" sz="1000" dirty="0"/>
            </a:p>
          </p:txBody>
        </p:sp>
      </p:grpSp>
      <p:sp>
        <p:nvSpPr>
          <p:cNvPr id="109" name="Овал 108"/>
          <p:cNvSpPr/>
          <p:nvPr/>
        </p:nvSpPr>
        <p:spPr>
          <a:xfrm>
            <a:off x="3377814" y="887407"/>
            <a:ext cx="934079" cy="4914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b="1" dirty="0" err="1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61894" y="906792"/>
            <a:ext cx="88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/>
              <a:t> </a:t>
            </a:r>
            <a:r>
              <a:rPr lang="ru-RU" sz="1000" b="1" dirty="0" err="1" smtClean="0">
                <a:solidFill>
                  <a:srgbClr val="FF0000"/>
                </a:solidFill>
              </a:rPr>
              <a:t>Комбайндар</a:t>
            </a:r>
            <a:r>
              <a:rPr lang="ru-RU" sz="1000" b="1" dirty="0" smtClean="0">
                <a:solidFill>
                  <a:srgbClr val="FF0000"/>
                </a:solidFill>
              </a:rPr>
              <a:t> 500 дана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46" y="1770928"/>
            <a:ext cx="895065" cy="4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8013" cy="5159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1800" b="1" dirty="0">
                <a:solidFill>
                  <a:srgbClr val="002060"/>
                </a:solidFill>
              </a:rPr>
              <a:t>John Deere </a:t>
            </a:r>
            <a:r>
              <a:rPr lang="ru-RU" altLang="de-DE" sz="1800" b="1" dirty="0" err="1">
                <a:solidFill>
                  <a:srgbClr val="002060"/>
                </a:solidFill>
              </a:rPr>
              <a:t>ауыл</a:t>
            </a:r>
            <a:r>
              <a:rPr lang="ru-RU" altLang="de-DE" sz="1800" b="1" dirty="0">
                <a:solidFill>
                  <a:srgbClr val="002060"/>
                </a:solidFill>
              </a:rPr>
              <a:t> </a:t>
            </a:r>
            <a:r>
              <a:rPr lang="ru-RU" altLang="de-DE" sz="1800" b="1" dirty="0" err="1">
                <a:solidFill>
                  <a:srgbClr val="002060"/>
                </a:solidFill>
              </a:rPr>
              <a:t>шаруашылығы</a:t>
            </a:r>
            <a:r>
              <a:rPr lang="ru-RU" altLang="de-DE" sz="1800" b="1" dirty="0">
                <a:solidFill>
                  <a:srgbClr val="002060"/>
                </a:solidFill>
              </a:rPr>
              <a:t> </a:t>
            </a:r>
            <a:r>
              <a:rPr lang="ru-RU" altLang="de-DE" sz="1800" b="1" dirty="0" err="1">
                <a:solidFill>
                  <a:srgbClr val="002060"/>
                </a:solidFill>
              </a:rPr>
              <a:t>техникасы</a:t>
            </a:r>
            <a:r>
              <a:rPr lang="ru-RU" altLang="de-DE" sz="1800" b="1" dirty="0">
                <a:solidFill>
                  <a:srgbClr val="002060"/>
                </a:solidFill>
              </a:rPr>
              <a:t> </a:t>
            </a:r>
            <a:r>
              <a:rPr lang="ru-RU" altLang="de-DE" sz="1800" b="1" dirty="0" err="1" smtClean="0">
                <a:solidFill>
                  <a:srgbClr val="002060"/>
                </a:solidFill>
              </a:rPr>
              <a:t>құрастыру</a:t>
            </a:r>
            <a:r>
              <a:rPr lang="ru-RU" altLang="de-DE" sz="1800" b="1" dirty="0" smtClean="0">
                <a:solidFill>
                  <a:srgbClr val="002060"/>
                </a:solidFill>
              </a:rPr>
              <a:t/>
            </a:r>
            <a:br>
              <a:rPr lang="ru-RU" altLang="de-DE" sz="1800" b="1" dirty="0" smtClean="0">
                <a:solidFill>
                  <a:srgbClr val="002060"/>
                </a:solidFill>
              </a:rPr>
            </a:br>
            <a:r>
              <a:rPr lang="ru-RU" altLang="de-DE" sz="1800" b="1" dirty="0" smtClean="0">
                <a:solidFill>
                  <a:srgbClr val="002060"/>
                </a:solidFill>
              </a:rPr>
              <a:t> </a:t>
            </a:r>
            <a:r>
              <a:rPr lang="ru-RU" altLang="de-DE" sz="1800" b="1" dirty="0" err="1">
                <a:solidFill>
                  <a:srgbClr val="002060"/>
                </a:solidFill>
              </a:rPr>
              <a:t>өндірісінің</a:t>
            </a:r>
            <a:r>
              <a:rPr lang="ru-RU" altLang="de-DE" sz="1800" b="1" dirty="0">
                <a:solidFill>
                  <a:srgbClr val="002060"/>
                </a:solidFill>
              </a:rPr>
              <a:t> </a:t>
            </a:r>
            <a:r>
              <a:rPr lang="ru-RU" altLang="de-DE" sz="1800" b="1" dirty="0" err="1">
                <a:solidFill>
                  <a:srgbClr val="002060"/>
                </a:solidFill>
              </a:rPr>
              <a:t>жобасы</a:t>
            </a:r>
            <a:endParaRPr lang="en-US" altLang="de-DE" sz="1800" b="1" dirty="0" smtClean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452937"/>
            <a:ext cx="2168525" cy="14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5"/>
          <p:cNvSpPr/>
          <p:nvPr/>
        </p:nvSpPr>
        <p:spPr>
          <a:xfrm>
            <a:off x="222250" y="1631950"/>
            <a:ext cx="1238250" cy="5476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de-DE" sz="1400" smtClean="0">
                <a:solidFill>
                  <a:srgbClr val="FFFFFF"/>
                </a:solidFill>
              </a:rPr>
              <a:t>JD </a:t>
            </a:r>
            <a:r>
              <a:rPr lang="ru-RU" altLang="de-DE" sz="1400" smtClean="0">
                <a:solidFill>
                  <a:srgbClr val="FFFFFF"/>
                </a:solidFill>
              </a:rPr>
              <a:t>Россия</a:t>
            </a:r>
            <a:endParaRPr lang="en-US" altLang="de-DE" sz="1400" smtClean="0">
              <a:solidFill>
                <a:srgbClr val="FFFFFF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222250" y="2625725"/>
            <a:ext cx="1098550" cy="54927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de-DE" sz="1400" dirty="0" smtClean="0">
                <a:solidFill>
                  <a:srgbClr val="FFFFFF"/>
                </a:solidFill>
              </a:rPr>
              <a:t>JD </a:t>
            </a:r>
            <a:r>
              <a:rPr lang="ru-RU" altLang="de-DE" sz="1400" dirty="0" smtClean="0">
                <a:solidFill>
                  <a:srgbClr val="FFFFFF"/>
                </a:solidFill>
              </a:rPr>
              <a:t>Германия</a:t>
            </a:r>
            <a:endParaRPr lang="en-US" altLang="de-DE" sz="1400" dirty="0" smtClean="0">
              <a:solidFill>
                <a:srgbClr val="FFFFFF"/>
              </a:solidFill>
            </a:endParaRPr>
          </a:p>
        </p:txBody>
      </p:sp>
      <p:cxnSp>
        <p:nvCxnSpPr>
          <p:cNvPr id="13" name="Straight Arrow Connector 7"/>
          <p:cNvCxnSpPr>
            <a:stCxn id="10" idx="3"/>
            <a:endCxn id="15" idx="2"/>
          </p:cNvCxnSpPr>
          <p:nvPr/>
        </p:nvCxnSpPr>
        <p:spPr>
          <a:xfrm>
            <a:off x="1460500" y="1906588"/>
            <a:ext cx="671513" cy="636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20"/>
          <p:cNvSpPr/>
          <p:nvPr/>
        </p:nvSpPr>
        <p:spPr>
          <a:xfrm>
            <a:off x="2132013" y="1589088"/>
            <a:ext cx="1908175" cy="190817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cs typeface="Verdana"/>
              </a:rPr>
              <a:t>John Deere</a:t>
            </a:r>
          </a:p>
        </p:txBody>
      </p:sp>
      <p:sp>
        <p:nvSpPr>
          <p:cNvPr id="16" name="Oval 15"/>
          <p:cNvSpPr/>
          <p:nvPr/>
        </p:nvSpPr>
        <p:spPr>
          <a:xfrm>
            <a:off x="2132013" y="2312988"/>
            <a:ext cx="1908175" cy="1909762"/>
          </a:xfrm>
          <a:prstGeom prst="ellipse">
            <a:avLst/>
          </a:prstGeom>
          <a:solidFill>
            <a:srgbClr val="FFDE00">
              <a:alpha val="6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cs typeface="Verdana"/>
              </a:rPr>
              <a:t>Eurasia Group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2628900" y="25431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de-DE" sz="1400" dirty="0">
                <a:latin typeface="Verdana" panose="020B0604030504040204" pitchFamily="34" charset="0"/>
              </a:rPr>
              <a:t> </a:t>
            </a:r>
            <a:r>
              <a:rPr lang="ru-RU" altLang="de-DE" sz="1400" dirty="0" smtClean="0">
                <a:latin typeface="Verdana" panose="020B0604030504040204" pitchFamily="34" charset="0"/>
              </a:rPr>
              <a:t>ҚР-да </a:t>
            </a:r>
          </a:p>
          <a:p>
            <a:pPr algn="ctr" eaLnBrk="1" hangingPunct="1"/>
            <a:r>
              <a:rPr lang="ru-RU" altLang="de-DE" sz="1400" dirty="0" err="1" smtClean="0">
                <a:latin typeface="Verdana" panose="020B0604030504040204" pitchFamily="34" charset="0"/>
              </a:rPr>
              <a:t>құрастыру</a:t>
            </a:r>
            <a:endParaRPr lang="ru-RU" altLang="de-DE" sz="1400" dirty="0" smtClean="0">
              <a:latin typeface="Verdana" panose="020B0604030504040204" pitchFamily="34" charset="0"/>
            </a:endParaRPr>
          </a:p>
          <a:p>
            <a:pPr algn="ctr" eaLnBrk="1" hangingPunct="1"/>
            <a:r>
              <a:rPr lang="ru-RU" altLang="de-DE" sz="1400" dirty="0" smtClean="0">
                <a:latin typeface="Verdana" panose="020B0604030504040204" pitchFamily="34" charset="0"/>
              </a:rPr>
              <a:t> </a:t>
            </a:r>
            <a:r>
              <a:rPr lang="ru-RU" altLang="de-DE" sz="1400" dirty="0" err="1" smtClean="0">
                <a:latin typeface="Verdana" panose="020B0604030504040204" pitchFamily="34" charset="0"/>
              </a:rPr>
              <a:t>бойынша</a:t>
            </a:r>
            <a:r>
              <a:rPr lang="ru-RU" altLang="de-DE" sz="1400" dirty="0" smtClean="0">
                <a:latin typeface="Verdana" panose="020B0604030504040204" pitchFamily="34" charset="0"/>
              </a:rPr>
              <a:t> </a:t>
            </a:r>
          </a:p>
          <a:p>
            <a:pPr algn="ctr" eaLnBrk="1" hangingPunct="1"/>
            <a:r>
              <a:rPr lang="ru-RU" altLang="de-DE" sz="1400" dirty="0" smtClean="0">
                <a:latin typeface="Verdana" panose="020B0604030504040204" pitchFamily="34" charset="0"/>
              </a:rPr>
              <a:t>БК  </a:t>
            </a:r>
            <a:endParaRPr lang="ru-RU" altLang="de-DE" sz="1400" dirty="0">
              <a:latin typeface="Verdana" panose="020B0604030504040204" pitchFamily="34" charset="0"/>
            </a:endParaRPr>
          </a:p>
          <a:p>
            <a:pPr algn="ctr" eaLnBrk="1" hangingPunct="1"/>
            <a:endParaRPr lang="ru-RU" altLang="de-DE" sz="1400" dirty="0">
              <a:latin typeface="Verdana" panose="020B0604030504040204" pitchFamily="34" charset="0"/>
            </a:endParaRPr>
          </a:p>
          <a:p>
            <a:pPr algn="ctr" eaLnBrk="1" hangingPunct="1"/>
            <a:endParaRPr lang="en-US" altLang="de-DE" sz="1400" dirty="0">
              <a:latin typeface="Verdana" panose="020B0604030504040204" pitchFamily="34" charset="0"/>
            </a:endParaRPr>
          </a:p>
        </p:txBody>
      </p:sp>
      <p:cxnSp>
        <p:nvCxnSpPr>
          <p:cNvPr id="19" name="Straight Arrow Connector 21"/>
          <p:cNvCxnSpPr>
            <a:endCxn id="24" idx="1"/>
          </p:cNvCxnSpPr>
          <p:nvPr/>
        </p:nvCxnSpPr>
        <p:spPr>
          <a:xfrm>
            <a:off x="4002088" y="2900363"/>
            <a:ext cx="820737" cy="63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14325" y="22002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de-DE" sz="1400" dirty="0" err="1" smtClean="0">
                <a:latin typeface="Verdana" panose="020B0604030504040204" pitchFamily="34" charset="0"/>
              </a:rPr>
              <a:t>әлде</a:t>
            </a:r>
            <a:endParaRPr lang="en-US" altLang="de-DE" sz="1400" dirty="0">
              <a:latin typeface="Verdana" panose="020B0604030504040204" pitchFamily="34" charset="0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230188" y="103108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de-DE" sz="1600" dirty="0" err="1" smtClean="0">
                <a:latin typeface="Verdana" panose="020B0604030504040204" pitchFamily="34" charset="0"/>
              </a:rPr>
              <a:t>Компоненттері</a:t>
            </a:r>
            <a:endParaRPr lang="en-US" altLang="de-DE" sz="1600" dirty="0">
              <a:latin typeface="Verdana" panose="020B0604030504040204" pitchFamily="34" charset="0"/>
            </a:endParaRP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397919" y="103108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de-DE" sz="1600" dirty="0" err="1" smtClean="0">
                <a:latin typeface="Verdana" panose="020B0604030504040204" pitchFamily="34" charset="0"/>
              </a:rPr>
              <a:t>Жергілікті</a:t>
            </a:r>
            <a:r>
              <a:rPr lang="ru-RU" altLang="de-DE" sz="1600" dirty="0" smtClean="0">
                <a:latin typeface="Verdana" panose="020B0604030504040204" pitchFamily="34" charset="0"/>
              </a:rPr>
              <a:t> </a:t>
            </a:r>
            <a:r>
              <a:rPr lang="ru-RU" altLang="de-DE" sz="1600" dirty="0" err="1" smtClean="0">
                <a:latin typeface="Verdana" panose="020B0604030504040204" pitchFamily="34" charset="0"/>
              </a:rPr>
              <a:t>құрастыру</a:t>
            </a:r>
            <a:endParaRPr lang="en-US" altLang="de-DE" sz="1600" dirty="0">
              <a:latin typeface="Verdana" panose="020B0604030504040204" pitchFamily="34" charset="0"/>
            </a:endParaRPr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4906963" y="11318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de-DE" sz="1600">
              <a:latin typeface="Verdana" panose="020B0604030504040204" pitchFamily="34" charset="0"/>
            </a:endParaRPr>
          </a:p>
        </p:txBody>
      </p:sp>
      <p:sp>
        <p:nvSpPr>
          <p:cNvPr id="24" name="Rounded Rectangle 40"/>
          <p:cNvSpPr/>
          <p:nvPr/>
        </p:nvSpPr>
        <p:spPr>
          <a:xfrm>
            <a:off x="4822825" y="2543175"/>
            <a:ext cx="1325563" cy="725488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altLang="de-DE" sz="1300" dirty="0" smtClean="0">
                <a:solidFill>
                  <a:srgbClr val="FFFFFF"/>
                </a:solidFill>
              </a:rPr>
              <a:t>КАФ, </a:t>
            </a:r>
            <a:r>
              <a:rPr lang="ru-RU" altLang="de-DE" sz="1300" dirty="0" err="1" smtClean="0">
                <a:solidFill>
                  <a:srgbClr val="FFFFFF"/>
                </a:solidFill>
              </a:rPr>
              <a:t>Лизингілік</a:t>
            </a:r>
            <a:endParaRPr lang="ru-RU" altLang="de-DE" sz="1300" dirty="0" smtClean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altLang="de-DE" sz="1300" dirty="0" err="1" smtClean="0">
                <a:solidFill>
                  <a:srgbClr val="FFFFFF"/>
                </a:solidFill>
              </a:rPr>
              <a:t>компаниялар</a:t>
            </a:r>
            <a:r>
              <a:rPr lang="ru-RU" altLang="de-DE" sz="1300" dirty="0" smtClean="0">
                <a:solidFill>
                  <a:srgbClr val="FFFFFF"/>
                </a:solidFill>
              </a:rPr>
              <a:t> </a:t>
            </a:r>
            <a:endParaRPr lang="en-US" altLang="de-DE" sz="1300" dirty="0" smtClean="0">
              <a:solidFill>
                <a:srgbClr val="FFFFFF"/>
              </a:solidFill>
            </a:endParaRPr>
          </a:p>
        </p:txBody>
      </p:sp>
      <p:cxnSp>
        <p:nvCxnSpPr>
          <p:cNvPr id="25" name="Straight Arrow Connector 44"/>
          <p:cNvCxnSpPr>
            <a:stCxn id="12" idx="3"/>
          </p:cNvCxnSpPr>
          <p:nvPr/>
        </p:nvCxnSpPr>
        <p:spPr>
          <a:xfrm>
            <a:off x="1320800" y="2900363"/>
            <a:ext cx="81121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8"/>
          <p:cNvSpPr/>
          <p:nvPr/>
        </p:nvSpPr>
        <p:spPr>
          <a:xfrm>
            <a:off x="222250" y="3673475"/>
            <a:ext cx="1325414" cy="54927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altLang="de-DE" sz="1400" dirty="0" err="1" smtClean="0">
                <a:solidFill>
                  <a:srgbClr val="FFFFFF"/>
                </a:solidFill>
              </a:rPr>
              <a:t>Жергілікті</a:t>
            </a:r>
            <a:r>
              <a:rPr lang="ru-RU" altLang="de-DE" sz="1400" dirty="0" smtClean="0">
                <a:solidFill>
                  <a:srgbClr val="FFFFFF"/>
                </a:solidFill>
              </a:rPr>
              <a:t> </a:t>
            </a:r>
            <a:r>
              <a:rPr lang="ru-RU" altLang="de-DE" sz="1400" dirty="0" err="1" smtClean="0">
                <a:solidFill>
                  <a:srgbClr val="FFFFFF"/>
                </a:solidFill>
              </a:rPr>
              <a:t>жеткізушілер</a:t>
            </a:r>
            <a:endParaRPr lang="en-US" altLang="de-DE" sz="1400" dirty="0" smtClean="0">
              <a:solidFill>
                <a:srgbClr val="FFFFFF"/>
              </a:solidFill>
            </a:endParaRPr>
          </a:p>
        </p:txBody>
      </p:sp>
      <p:cxnSp>
        <p:nvCxnSpPr>
          <p:cNvPr id="27" name="Straight Arrow Connector 49"/>
          <p:cNvCxnSpPr>
            <a:stCxn id="26" idx="3"/>
            <a:endCxn id="16" idx="2"/>
          </p:cNvCxnSpPr>
          <p:nvPr/>
        </p:nvCxnSpPr>
        <p:spPr>
          <a:xfrm flipV="1">
            <a:off x="1547664" y="3267869"/>
            <a:ext cx="584349" cy="6802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53"/>
          <p:cNvSpPr/>
          <p:nvPr/>
        </p:nvSpPr>
        <p:spPr>
          <a:xfrm>
            <a:off x="7085013" y="2619375"/>
            <a:ext cx="1330325" cy="549275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altLang="de-DE" sz="1400" dirty="0" err="1" smtClean="0">
                <a:solidFill>
                  <a:srgbClr val="FFFFFF"/>
                </a:solidFill>
              </a:rPr>
              <a:t>Тұтынушы</a:t>
            </a:r>
            <a:endParaRPr lang="en-US" altLang="de-DE" sz="1400" dirty="0" smtClean="0">
              <a:solidFill>
                <a:srgbClr val="FFFFFF"/>
              </a:solidFill>
            </a:endParaRPr>
          </a:p>
        </p:txBody>
      </p:sp>
      <p:sp>
        <p:nvSpPr>
          <p:cNvPr id="29" name="TextBox 57"/>
          <p:cNvSpPr txBox="1">
            <a:spLocks noChangeArrowheads="1"/>
          </p:cNvSpPr>
          <p:nvPr/>
        </p:nvSpPr>
        <p:spPr bwMode="auto">
          <a:xfrm>
            <a:off x="5170488" y="1044575"/>
            <a:ext cx="3016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de-DE" sz="1600" dirty="0" err="1" smtClean="0">
                <a:latin typeface="Verdana" panose="020B0604030504040204" pitchFamily="34" charset="0"/>
              </a:rPr>
              <a:t>Өткізу</a:t>
            </a:r>
            <a:r>
              <a:rPr lang="ru-RU" altLang="de-DE" sz="1600" dirty="0" smtClean="0">
                <a:latin typeface="Verdana" panose="020B0604030504040204" pitchFamily="34" charset="0"/>
              </a:rPr>
              <a:t> </a:t>
            </a:r>
            <a:endParaRPr lang="ru-RU" altLang="de-DE" sz="1600" dirty="0">
              <a:latin typeface="Verdana" panose="020B0604030504040204" pitchFamily="34" charset="0"/>
            </a:endParaRPr>
          </a:p>
        </p:txBody>
      </p:sp>
      <p:cxnSp>
        <p:nvCxnSpPr>
          <p:cNvPr id="30" name="Elbow Connector 60"/>
          <p:cNvCxnSpPr/>
          <p:nvPr/>
        </p:nvCxnSpPr>
        <p:spPr>
          <a:xfrm rot="5400000" flipH="1" flipV="1">
            <a:off x="5230019" y="1434306"/>
            <a:ext cx="755650" cy="4237038"/>
          </a:xfrm>
          <a:prstGeom prst="bentConnector3">
            <a:avLst>
              <a:gd name="adj1" fmla="val -67288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5446713" y="39306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de-DE" sz="1400" dirty="0">
                <a:latin typeface="Verdana" panose="020B0604030504040204" pitchFamily="34" charset="0"/>
              </a:rPr>
              <a:t>Сервис</a:t>
            </a:r>
            <a:r>
              <a:rPr lang="en-US" altLang="de-DE" sz="1400" dirty="0">
                <a:latin typeface="Verdana" panose="020B0604030504040204" pitchFamily="34" charset="0"/>
              </a:rPr>
              <a:t> &amp; </a:t>
            </a:r>
            <a:r>
              <a:rPr lang="kk-KZ" altLang="de-DE" sz="1400" dirty="0">
                <a:latin typeface="Verdana" panose="020B0604030504040204" pitchFamily="34" charset="0"/>
              </a:rPr>
              <a:t>Қ</a:t>
            </a:r>
            <a:r>
              <a:rPr lang="kk-KZ" altLang="de-DE" sz="1400" dirty="0" smtClean="0">
                <a:latin typeface="Verdana" panose="020B0604030504040204" pitchFamily="34" charset="0"/>
              </a:rPr>
              <a:t>олдау</a:t>
            </a:r>
            <a:endParaRPr lang="en-US" altLang="de-DE" sz="1400" dirty="0">
              <a:latin typeface="Verdana" panose="020B0604030504040204" pitchFamily="34" charset="0"/>
            </a:endParaRPr>
          </a:p>
          <a:p>
            <a:pPr algn="ctr" eaLnBrk="1" hangingPunct="1"/>
            <a:r>
              <a:rPr lang="kk-KZ" altLang="de-DE" sz="1400" dirty="0" smtClean="0">
                <a:latin typeface="Verdana" panose="020B0604030504040204" pitchFamily="34" charset="0"/>
              </a:rPr>
              <a:t>Сервис-орталығымен өнірлік қамту</a:t>
            </a:r>
            <a:endParaRPr lang="en-US" altLang="de-DE" sz="1400" dirty="0">
              <a:latin typeface="Verdana" panose="020B0604030504040204" pitchFamily="34" charset="0"/>
            </a:endParaRPr>
          </a:p>
        </p:txBody>
      </p: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729163"/>
            <a:ext cx="225425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 flipH="1">
            <a:off x="5472113" y="2200275"/>
            <a:ext cx="14287" cy="3429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86400" y="2200275"/>
            <a:ext cx="22542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726363" y="2200275"/>
            <a:ext cx="0" cy="4254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57"/>
          <p:cNvSpPr txBox="1">
            <a:spLocks noChangeArrowheads="1"/>
          </p:cNvSpPr>
          <p:nvPr/>
        </p:nvSpPr>
        <p:spPr bwMode="auto">
          <a:xfrm>
            <a:off x="4543425" y="12652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de-DE" sz="1200" i="1" dirty="0" err="1" smtClean="0">
                <a:latin typeface="Verdana" panose="020B0604030504040204" pitchFamily="34" charset="0"/>
              </a:rPr>
              <a:t>Сонын</a:t>
            </a:r>
            <a:r>
              <a:rPr lang="ru-RU" altLang="de-DE" sz="1200" i="1" dirty="0" smtClean="0">
                <a:latin typeface="Verdana" panose="020B0604030504040204" pitchFamily="34" charset="0"/>
              </a:rPr>
              <a:t> </a:t>
            </a:r>
            <a:r>
              <a:rPr lang="ru-RU" altLang="de-DE" sz="1200" i="1" dirty="0" err="1" smtClean="0">
                <a:latin typeface="Verdana" panose="020B0604030504040204" pitchFamily="34" charset="0"/>
              </a:rPr>
              <a:t>ішінде</a:t>
            </a:r>
            <a:r>
              <a:rPr lang="ru-RU" altLang="de-DE" sz="1200" i="1" dirty="0" smtClean="0">
                <a:latin typeface="Verdana" panose="020B0604030504040204" pitchFamily="34" charset="0"/>
              </a:rPr>
              <a:t>:</a:t>
            </a:r>
            <a:endParaRPr lang="ru-RU" altLang="de-DE" sz="1200" i="1" dirty="0">
              <a:latin typeface="Verdana" panose="020B0604030504040204" pitchFamily="34" charset="0"/>
            </a:endParaRPr>
          </a:p>
          <a:p>
            <a:pPr algn="just" eaLnBrk="1" hangingPunct="1"/>
            <a:r>
              <a:rPr lang="ru-RU" altLang="de-DE" sz="1200" i="1" dirty="0" err="1">
                <a:latin typeface="Verdana" panose="020B0604030504040204" pitchFamily="34" charset="0"/>
              </a:rPr>
              <a:t>л</a:t>
            </a:r>
            <a:r>
              <a:rPr lang="ru-RU" altLang="de-DE" sz="1200" i="1" dirty="0" err="1" smtClean="0">
                <a:latin typeface="Verdana" panose="020B0604030504040204" pitchFamily="34" charset="0"/>
              </a:rPr>
              <a:t>изингілік</a:t>
            </a:r>
            <a:r>
              <a:rPr lang="ru-RU" altLang="de-DE" sz="1200" i="1" dirty="0" smtClean="0">
                <a:latin typeface="Verdana" panose="020B0604030504040204" pitchFamily="34" charset="0"/>
              </a:rPr>
              <a:t> </a:t>
            </a:r>
            <a:r>
              <a:rPr lang="ru-RU" altLang="de-DE" sz="1200" i="1" dirty="0" err="1" smtClean="0">
                <a:latin typeface="Verdana" panose="020B0604030504040204" pitchFamily="34" charset="0"/>
              </a:rPr>
              <a:t>бағдармалар</a:t>
            </a:r>
            <a:endParaRPr lang="ru-RU" altLang="de-DE" sz="1200" i="1" dirty="0" smtClean="0">
              <a:latin typeface="Verdana" panose="020B0604030504040204" pitchFamily="34" charset="0"/>
            </a:endParaRPr>
          </a:p>
          <a:p>
            <a:pPr algn="just" eaLnBrk="1" hangingPunct="1"/>
            <a:r>
              <a:rPr lang="kk-KZ" altLang="de-DE" sz="1200" i="1" dirty="0" smtClean="0">
                <a:latin typeface="Verdana" panose="020B0604030504040204" pitchFamily="34" charset="0"/>
              </a:rPr>
              <a:t>ынталандыру</a:t>
            </a:r>
            <a:endParaRPr lang="ru-RU" altLang="de-DE" sz="1200" i="1" dirty="0">
              <a:latin typeface="Verdana" panose="020B0604030504040204" pitchFamily="34" charset="0"/>
            </a:endParaRPr>
          </a:p>
          <a:p>
            <a:pPr algn="just" eaLnBrk="1" hangingPunct="1"/>
            <a:endParaRPr lang="ru-RU" altLang="de-DE" sz="1400" i="1" dirty="0">
              <a:latin typeface="Verdana" panose="020B0604030504040204" pitchFamily="34" charset="0"/>
            </a:endParaRPr>
          </a:p>
        </p:txBody>
      </p:sp>
      <p:cxnSp>
        <p:nvCxnSpPr>
          <p:cNvPr id="37" name="Straight Arrow Connector 54"/>
          <p:cNvCxnSpPr>
            <a:stCxn id="24" idx="3"/>
          </p:cNvCxnSpPr>
          <p:nvPr/>
        </p:nvCxnSpPr>
        <p:spPr>
          <a:xfrm flipV="1">
            <a:off x="6148388" y="2900363"/>
            <a:ext cx="928687" cy="63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13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114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Заголовок 4"/>
          <p:cNvSpPr txBox="1">
            <a:spLocks/>
          </p:cNvSpPr>
          <p:nvPr/>
        </p:nvSpPr>
        <p:spPr bwMode="auto">
          <a:xfrm>
            <a:off x="285750" y="120650"/>
            <a:ext cx="8572500" cy="7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Қазақстанның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және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Канаданың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2014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жылғы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егіс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алқаптары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және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олардың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егіс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құрылымындағы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үлесі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5572125" y="20002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00500" y="28575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57375" y="3071813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43250" y="3143250"/>
            <a:ext cx="571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429250" y="25717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715125" y="22860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938" y="15001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143875" y="1643063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57188" y="31432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90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143875" y="1857375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094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graphicFrame>
        <p:nvGraphicFramePr>
          <p:cNvPr id="47" name="Диаграмма 53"/>
          <p:cNvGraphicFramePr>
            <a:graphicFrameLocks/>
          </p:cNvGraphicFramePr>
          <p:nvPr>
            <p:extLst/>
          </p:nvPr>
        </p:nvGraphicFramePr>
        <p:xfrm>
          <a:off x="4572000" y="948472"/>
          <a:ext cx="4476750" cy="451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47896"/>
              </p:ext>
            </p:extLst>
          </p:nvPr>
        </p:nvGraphicFramePr>
        <p:xfrm>
          <a:off x="323528" y="836711"/>
          <a:ext cx="8534721" cy="52565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22278"/>
                <a:gridCol w="1328111"/>
                <a:gridCol w="1316037"/>
                <a:gridCol w="1291890"/>
                <a:gridCol w="1376405"/>
              </a:tblGrid>
              <a:tr h="53277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Да</a:t>
                      </a:r>
                      <a:r>
                        <a:rPr lang="kk-KZ" sz="1800" b="1" u="none" strike="noStrike" dirty="0" smtClean="0">
                          <a:effectLst/>
                        </a:rPr>
                        <a:t>қылдар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</a:rPr>
                        <a:t>Қазақстан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Канада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571"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</a:rPr>
                        <a:t>алқаптар</a:t>
                      </a:r>
                      <a:r>
                        <a:rPr lang="ru-RU" sz="1800" b="1" u="none" strike="noStrike" dirty="0" smtClean="0">
                          <a:effectLst/>
                        </a:rPr>
                        <a:t> ,             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800" b="1" u="none" strike="noStrike" dirty="0" smtClean="0">
                          <a:effectLst/>
                        </a:rPr>
                        <a:t> 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</a:rPr>
                        <a:t>үлес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салмағы</a:t>
                      </a:r>
                      <a:r>
                        <a:rPr lang="ru-RU" sz="1800" b="1" u="none" strike="noStrike" dirty="0" smtClean="0">
                          <a:effectLst/>
                        </a:rPr>
                        <a:t>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</a:rPr>
                        <a:t>алқаптар</a:t>
                      </a:r>
                      <a:r>
                        <a:rPr lang="ru-RU" sz="1800" b="1" u="none" strike="noStrike" dirty="0" smtClean="0">
                          <a:effectLst/>
                        </a:rPr>
                        <a:t> ,             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мың</a:t>
                      </a:r>
                      <a:r>
                        <a:rPr lang="ru-RU" sz="1800" b="1" u="none" strike="noStrike" dirty="0" smtClean="0">
                          <a:effectLst/>
                        </a:rPr>
                        <a:t> 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</a:rPr>
                        <a:t>үлес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салмағы</a:t>
                      </a:r>
                      <a:r>
                        <a:rPr lang="ru-RU" sz="1800" b="1" u="none" strike="noStrike" dirty="0" smtClean="0">
                          <a:effectLst/>
                        </a:rPr>
                        <a:t>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err="1" smtClean="0">
                          <a:effectLst/>
                        </a:rPr>
                        <a:t>Дәнді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дақылдар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15234,5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7367,3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56,5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err="1" smtClean="0">
                          <a:effectLst/>
                        </a:rPr>
                        <a:t>оның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ішінде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бидай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12391,8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5590,8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42,9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55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 smtClean="0">
                          <a:effectLst/>
                        </a:rPr>
                        <a:t>Бұршақ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дақылдары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38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2096,3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16,1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err="1" smtClean="0">
                          <a:effectLst/>
                        </a:rPr>
                        <a:t>Майлы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дақылдар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2300,4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2960,4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22,7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err="1" smtClean="0">
                          <a:effectLst/>
                        </a:rPr>
                        <a:t>оның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ішінде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</a:rPr>
                        <a:t>рапс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303,3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2306,7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err="1" smtClean="0">
                          <a:effectLst/>
                        </a:rPr>
                        <a:t>Егіс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алқаптарының</a:t>
                      </a:r>
                      <a:r>
                        <a:rPr lang="ru-RU" sz="1800" b="1" u="none" strike="noStrike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</a:rPr>
                        <a:t>барлығы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21462,5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100,0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13035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972" y="255732"/>
            <a:ext cx="324716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2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77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sz="11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</a:t>
              </a:r>
              <a:r>
                <a:rPr lang="ru-RU" altLang="ru-RU" sz="1100" b="1" dirty="0" err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Республикасы</a:t>
              </a:r>
              <a:r>
                <a:rPr lang="ru-RU" altLang="ru-RU" sz="11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100" b="1" dirty="0" err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Ауыл</a:t>
              </a:r>
              <a:r>
                <a:rPr lang="ru-RU" altLang="ru-RU" sz="11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100" b="1" dirty="0" err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шаруашылығы</a:t>
              </a:r>
              <a:r>
                <a:rPr lang="ru-RU" altLang="ru-RU" sz="11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100" b="1" dirty="0" err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министрлігі</a:t>
              </a:r>
              <a:endParaRPr lang="ru-RU" alt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6178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6149" name="Прямоугольник 32"/>
          <p:cNvSpPr>
            <a:spLocks noChangeArrowheads="1"/>
          </p:cNvSpPr>
          <p:nvPr/>
        </p:nvSpPr>
        <p:spPr bwMode="auto">
          <a:xfrm>
            <a:off x="214313" y="130175"/>
            <a:ext cx="871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Бидай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дарадақылдығының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қиындықтары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1196752"/>
            <a:ext cx="8572500" cy="7150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b="1" dirty="0" err="1" smtClean="0"/>
              <a:t>астықты</a:t>
            </a:r>
            <a:r>
              <a:rPr lang="ru-RU" b="1" dirty="0" smtClean="0"/>
              <a:t> </a:t>
            </a:r>
            <a:r>
              <a:rPr lang="ru-RU" b="1" dirty="0" err="1" smtClean="0"/>
              <a:t>өткізу</a:t>
            </a:r>
            <a:r>
              <a:rPr lang="ru-RU" b="1" dirty="0" smtClean="0"/>
              <a:t> </a:t>
            </a:r>
            <a:r>
              <a:rPr lang="ru-RU" b="1" dirty="0" err="1" smtClean="0"/>
              <a:t>нарығының</a:t>
            </a:r>
            <a:r>
              <a:rPr lang="ru-RU" b="1" dirty="0" smtClean="0"/>
              <a:t> </a:t>
            </a:r>
            <a:r>
              <a:rPr lang="ru-RU" b="1" dirty="0" err="1" smtClean="0"/>
              <a:t>шектеулігіне</a:t>
            </a:r>
            <a:r>
              <a:rPr lang="ru-RU" b="1" dirty="0" smtClean="0"/>
              <a:t> </a:t>
            </a:r>
            <a:r>
              <a:rPr lang="ru-RU" b="1" dirty="0" err="1" smtClean="0"/>
              <a:t>байланысты</a:t>
            </a:r>
            <a:r>
              <a:rPr lang="ru-RU" b="1" dirty="0" smtClean="0"/>
              <a:t> </a:t>
            </a:r>
            <a:r>
              <a:rPr lang="ru-RU" b="1" dirty="0" err="1" smtClean="0"/>
              <a:t>ауыл</a:t>
            </a:r>
            <a:r>
              <a:rPr lang="ru-RU" b="1" dirty="0" smtClean="0"/>
              <a:t> </a:t>
            </a:r>
            <a:r>
              <a:rPr lang="ru-RU" b="1" dirty="0" err="1" smtClean="0"/>
              <a:t>шаруашылығы</a:t>
            </a:r>
            <a:r>
              <a:rPr lang="ru-RU" b="1" dirty="0" smtClean="0"/>
              <a:t> </a:t>
            </a:r>
            <a:r>
              <a:rPr lang="ru-RU" b="1" dirty="0" err="1" smtClean="0"/>
              <a:t>тауарын</a:t>
            </a:r>
            <a:r>
              <a:rPr lang="ru-RU" b="1" dirty="0" smtClean="0"/>
              <a:t> </a:t>
            </a:r>
            <a:r>
              <a:rPr lang="ru-RU" b="1" dirty="0" err="1" smtClean="0"/>
              <a:t>өндірушілер</a:t>
            </a:r>
            <a:r>
              <a:rPr lang="ru-RU" b="1" dirty="0" smtClean="0"/>
              <a:t> </a:t>
            </a:r>
            <a:r>
              <a:rPr lang="ru-RU" b="1" dirty="0" err="1" smtClean="0"/>
              <a:t>жағдайының</a:t>
            </a:r>
            <a:r>
              <a:rPr lang="ru-RU" b="1" dirty="0" smtClean="0"/>
              <a:t> </a:t>
            </a:r>
            <a:r>
              <a:rPr lang="ru-RU" b="1" dirty="0" err="1" smtClean="0"/>
              <a:t>тұрақсыздығы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50" y="4067857"/>
            <a:ext cx="8572500" cy="1328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b="1" dirty="0" smtClean="0"/>
              <a:t>түсімділік </a:t>
            </a:r>
            <a:r>
              <a:rPr lang="kk-KZ" b="1" dirty="0" smtClean="0"/>
              <a:t>жоғары болған жылдары астықтың артық өндірісінің астықтың орнын ауыстыруға, астық экспортаушылардың тасымалдау шығындарын субсидиялауға, рыноктын артық астық астықты сатып алуға бюджет қаржысын бөлуді талап етуі</a:t>
            </a:r>
            <a:endParaRPr lang="ru-RU" b="1" dirty="0" smtClean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50" y="2479071"/>
            <a:ext cx="8572500" cy="10215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b="1" dirty="0"/>
              <a:t>ғ</a:t>
            </a:r>
            <a:r>
              <a:rPr lang="kk-KZ" b="1" dirty="0" smtClean="0"/>
              <a:t>ылыми негізделген ауыспалы егістің жоқтығы, топырақ құнарлығына теріс әсерін тигізу, мал шаруашылығы үшін мал азықтарының, қайта өңдеу өндірісіндегі кәсіпорындар үшін – шикі заттың жетіспеушілігі </a:t>
            </a:r>
            <a:endParaRPr lang="ru-RU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282251"/>
            <a:ext cx="325240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5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714375"/>
            <a:ext cx="8715375" cy="60721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134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7958"/>
              <a:ext cx="8715436" cy="9071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0834"/>
              <a:ext cx="3857652" cy="257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71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071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539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kk-KZ" sz="105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05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2540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583840" y="342447"/>
            <a:ext cx="42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0689" indent="-2041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6445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23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69601" indent="-1632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96179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2757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49335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75913" indent="-1632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ru-RU" dirty="0"/>
              <a:t>5</a:t>
            </a:r>
            <a:endParaRPr lang="ru-RU" altLang="ru-RU" dirty="0" smtClean="0"/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8382001" y="5182053"/>
            <a:ext cx="913946" cy="46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14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14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395536" y="116632"/>
            <a:ext cx="8088313" cy="70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астығының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дәстүрлі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импорттаушылардың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нарығының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сыймдылығы</a:t>
            </a:r>
            <a:endParaRPr lang="ru-RU" alt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395536" y="980728"/>
          <a:ext cx="8424935" cy="52565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87961"/>
                <a:gridCol w="1533084"/>
                <a:gridCol w="1293980"/>
                <a:gridCol w="1504955"/>
                <a:gridCol w="1504955"/>
              </a:tblGrid>
              <a:tr h="7662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2000" b="1" u="none" strike="noStrike" dirty="0" err="1" smtClean="0">
                          <a:effectLst/>
                          <a:latin typeface="+mn-lt"/>
                        </a:rPr>
                        <a:t>Елдер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2009-2013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жылдар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экспорттың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 орта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жылдық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көлемдері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9617">
                <a:tc v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Астық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 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Ұн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Астыққа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шаққандағы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ұн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Астық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астыққа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шаққандағы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</a:rPr>
                        <a:t>ұн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  <a:latin typeface="+mn-lt"/>
                        </a:rPr>
                        <a:t>Әзірбайжан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856,8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0,5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0,7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857,5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  <a:latin typeface="+mn-lt"/>
                        </a:rPr>
                        <a:t>Ауғанстан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126,6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588,4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840,6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967,2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Иран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757,8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757,9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  <a:latin typeface="+mn-lt"/>
                        </a:rPr>
                        <a:t>Қырғызстан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363,7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84,5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120,7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484,4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  <a:latin typeface="+mn-lt"/>
                        </a:rPr>
                        <a:t>Тәжікстан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554,3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314,5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449,3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1003,6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  <a:latin typeface="+mn-lt"/>
                        </a:rPr>
                        <a:t>Түрікменстан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34,6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42,9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61,3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95,9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  <a:latin typeface="+mn-lt"/>
                        </a:rPr>
                        <a:t>Өзбекстан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477,9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1059,4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1513,4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1991,3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 smtClean="0">
                          <a:effectLst/>
                          <a:latin typeface="+mn-lt"/>
                        </a:rPr>
                        <a:t>Барлығы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3171,7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2090,3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effectLst/>
                          <a:latin typeface="+mn-lt"/>
                        </a:rPr>
                        <a:t>2986,1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6157,8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836711"/>
            <a:ext cx="8715375" cy="5949851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22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8223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197" name="Прямоугольник 32"/>
          <p:cNvSpPr>
            <a:spLocks noChangeArrowheads="1"/>
          </p:cNvSpPr>
          <p:nvPr/>
        </p:nvSpPr>
        <p:spPr bwMode="auto">
          <a:xfrm>
            <a:off x="214313" y="254834"/>
            <a:ext cx="871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Экспорттық нарықтын қажеттілігі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441713"/>
            <a:ext cx="344183" cy="365125"/>
          </a:xfrm>
        </p:spPr>
        <p:txBody>
          <a:bodyPr/>
          <a:lstStyle/>
          <a:p>
            <a:pPr>
              <a:defRPr/>
            </a:pPr>
            <a:r>
              <a:rPr lang="kk-KZ" dirty="0" smtClean="0"/>
              <a:t>6</a:t>
            </a:r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459605528"/>
              </p:ext>
            </p:extLst>
          </p:nvPr>
        </p:nvGraphicFramePr>
        <p:xfrm>
          <a:off x="426026" y="1143001"/>
          <a:ext cx="8322437" cy="480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0" y="877942"/>
            <a:ext cx="10436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000" b="1" dirty="0" err="1" smtClean="0">
                <a:latin typeface="Tahoma" pitchFamily="34" charset="0"/>
                <a:cs typeface="Tahoma" pitchFamily="34" charset="0"/>
              </a:rPr>
              <a:t>Орташа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000" b="1" dirty="0" err="1" smtClean="0">
                <a:latin typeface="Tahoma" pitchFamily="34" charset="0"/>
                <a:cs typeface="Tahoma" pitchFamily="34" charset="0"/>
              </a:rPr>
              <a:t>экспорттық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000" b="1" dirty="0" err="1" smtClean="0">
                <a:latin typeface="Tahoma" pitchFamily="34" charset="0"/>
                <a:cs typeface="Tahoma" pitchFamily="34" charset="0"/>
              </a:rPr>
              <a:t>бағасы</a:t>
            </a:r>
            <a:r>
              <a:rPr lang="ru-RU" altLang="ru-RU" sz="10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ru-RU" sz="1000" b="1" dirty="0" smtClean="0">
                <a:latin typeface="Tahoma" pitchFamily="34" charset="0"/>
                <a:cs typeface="Tahoma" pitchFamily="34" charset="0"/>
              </a:rPr>
              <a:t>USD</a:t>
            </a:r>
            <a:endParaRPr lang="ru-RU" alt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87624" y="1027983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196</a:t>
            </a:r>
            <a:endParaRPr lang="ru-RU" altLang="ru-RU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27784" y="1036634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1050" b="1" dirty="0" smtClean="0">
                <a:latin typeface="Tahoma" pitchFamily="34" charset="0"/>
                <a:cs typeface="Tahoma" pitchFamily="34" charset="0"/>
              </a:rPr>
              <a:t>80</a:t>
            </a:r>
            <a:endParaRPr lang="ru-RU" alt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55976" y="1035917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21</a:t>
            </a:r>
            <a:r>
              <a:rPr lang="ru-RU" altLang="ru-RU" sz="1050" b="1" dirty="0" smtClean="0">
                <a:latin typeface="Tahoma" pitchFamily="34" charset="0"/>
                <a:cs typeface="Tahoma" pitchFamily="34" charset="0"/>
              </a:rPr>
              <a:t>1</a:t>
            </a:r>
            <a:endParaRPr lang="ru-RU" altLang="ru-RU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40152" y="1027266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214</a:t>
            </a:r>
            <a:endParaRPr lang="ru-RU" altLang="ru-RU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12868" y="1035084"/>
            <a:ext cx="57606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1050" b="1" dirty="0" smtClean="0">
                <a:latin typeface="Tahoma" pitchFamily="34" charset="0"/>
                <a:cs typeface="Tahoma" pitchFamily="34" charset="0"/>
              </a:rPr>
              <a:t>245</a:t>
            </a:r>
            <a:endParaRPr lang="ru-RU" altLang="ru-RU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7812360" y="911669"/>
            <a:ext cx="1053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0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млн тонна</a:t>
            </a:r>
            <a:endParaRPr lang="ru-RU" altLang="ru-RU" sz="1000" b="1" dirty="0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214313" y="836711"/>
            <a:ext cx="8715375" cy="5949851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22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8223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197" name="Прямоугольник 32"/>
          <p:cNvSpPr>
            <a:spLocks noChangeArrowheads="1"/>
          </p:cNvSpPr>
          <p:nvPr/>
        </p:nvSpPr>
        <p:spPr bwMode="auto">
          <a:xfrm>
            <a:off x="214313" y="130175"/>
            <a:ext cx="8715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Ауыл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шаруашылығы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дақылдарының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егіс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алқаптары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құрылымын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әртараптандыру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бойынша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қабылдаған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шаралар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2104" y="952200"/>
            <a:ext cx="8715375" cy="919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sz="1600" b="1" dirty="0"/>
              <a:t>Ауылшармині, облыс әкімдіктері, ҚазАгро және Казагроинновация арасында </a:t>
            </a:r>
            <a:r>
              <a:rPr lang="kk-KZ" sz="1600" b="1" dirty="0" smtClean="0"/>
              <a:t>ауыл шаруашылығы дақылдарының алқаптары бойынша нақты индикативтік көрсеткіштермен егіс алқаптарын әртараптандыру бойынша меморандумдар жасалды 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2" y="1947768"/>
            <a:ext cx="8715375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sz="1600" b="1" dirty="0"/>
              <a:t>б</a:t>
            </a:r>
            <a:r>
              <a:rPr lang="kk-KZ" sz="1600" b="1" dirty="0" smtClean="0"/>
              <a:t>идай өндіруді субсидиялау нормасы қысқартылды, басқа басымды дақылдар үшін субсидияның жоғары нормативтері бекітілді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2" y="3629939"/>
            <a:ext cx="8715375" cy="919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sz="1600" b="1" dirty="0" smtClean="0"/>
              <a:t>ауыл шаруашылығы техникасының лизингі бойынша сыйақы мөлшерлемесін субсидиялау бағдарламасы іске асырылуда, оның аясында мал азығын дайындауға арналған техника басымды болады</a:t>
            </a:r>
            <a:endParaRPr lang="ru-RU" sz="1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312" y="4611707"/>
            <a:ext cx="8715376" cy="3745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sz="1600" b="1" dirty="0" smtClean="0"/>
              <a:t>мал шаруашылығын мемлекеттік қолдау көлемі көбейтілді және бағыттары кеңейтілді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2103" y="5045146"/>
            <a:ext cx="8715376" cy="3745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sz="1600" b="1" dirty="0" smtClean="0"/>
              <a:t>тамақ өндіру өндірісі АӨК басымды бағыттарының бірі болып анықталды </a:t>
            </a:r>
            <a:endParaRPr lang="ru-RU" sz="1600" b="1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2103" y="5476752"/>
            <a:ext cx="8715376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kk-KZ" sz="1600" b="1" dirty="0" smtClean="0"/>
              <a:t>сақтау инфрақұрылымы, оның ішінде басымды дақылдар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майлы</a:t>
            </a:r>
            <a:r>
              <a:rPr lang="ru-RU" sz="1600" b="1" dirty="0" smtClean="0"/>
              <a:t>) </a:t>
            </a:r>
            <a:r>
              <a:rPr lang="ru-RU" sz="1600" b="1" dirty="0" err="1" smtClean="0"/>
              <a:t>үшін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сол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сияқты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жеміскөкөніс</a:t>
            </a:r>
            <a:r>
              <a:rPr lang="ru-RU" sz="1600" b="1" dirty="0" smtClean="0"/>
              <a:t> және </a:t>
            </a:r>
            <a:r>
              <a:rPr lang="ru-RU" sz="1600" b="1" dirty="0" err="1" smtClean="0"/>
              <a:t>картоп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сақтау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қуаттылықтары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ұлғайды</a:t>
            </a:r>
            <a:endParaRPr lang="ru-RU" sz="1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441713"/>
            <a:ext cx="344183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312" y="2658952"/>
            <a:ext cx="8715375" cy="919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ru-RU" sz="1600" b="1" dirty="0" err="1" smtClean="0"/>
              <a:t>ауыл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шаруашылы</a:t>
            </a:r>
            <a:r>
              <a:rPr lang="kk-KZ" sz="1600" b="1" dirty="0" smtClean="0"/>
              <a:t>ғы өнімдерінің нақты түрлерін өңдіру үшін ауыл шаруашылығы жерлерін оңтайлы пайдалану жөніндегі аймақтарға ұсынылатын мамандыру схемасы бекітілді 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302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13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114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Заголовок 4"/>
          <p:cNvSpPr txBox="1">
            <a:spLocks/>
          </p:cNvSpPr>
          <p:nvPr/>
        </p:nvSpPr>
        <p:spPr bwMode="auto">
          <a:xfrm>
            <a:off x="285750" y="120650"/>
            <a:ext cx="8572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2005-2014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жылдар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бойынша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ауылшаруашылығы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дақылдарының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егіс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алқаптары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құрылымын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әртараптандыру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5572125" y="20002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00500" y="28575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57375" y="3071813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43250" y="3143250"/>
            <a:ext cx="571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429250" y="25717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715125" y="22860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938" y="15001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143875" y="1643063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57188" y="31432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90" name="TextBox 25"/>
          <p:cNvSpPr txBox="1">
            <a:spLocks noChangeArrowheads="1"/>
          </p:cNvSpPr>
          <p:nvPr/>
        </p:nvSpPr>
        <p:spPr bwMode="auto">
          <a:xfrm>
            <a:off x="571500" y="3571875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143875" y="1857375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094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grpSp>
        <p:nvGrpSpPr>
          <p:cNvPr id="3095" name="Группа 54"/>
          <p:cNvGrpSpPr>
            <a:grpSpLocks/>
          </p:cNvGrpSpPr>
          <p:nvPr/>
        </p:nvGrpSpPr>
        <p:grpSpPr bwMode="auto">
          <a:xfrm>
            <a:off x="87313" y="676275"/>
            <a:ext cx="9056687" cy="5741988"/>
            <a:chOff x="-102367" y="964754"/>
            <a:chExt cx="9595499" cy="527112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2026314" y="3735848"/>
              <a:ext cx="50000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43197" y="3427624"/>
              <a:ext cx="90000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9" name="TextBox 5"/>
            <p:cNvSpPr txBox="1">
              <a:spLocks noChangeArrowheads="1"/>
            </p:cNvSpPr>
            <p:nvPr/>
          </p:nvSpPr>
          <p:spPr bwMode="auto">
            <a:xfrm>
              <a:off x="8533643" y="999712"/>
              <a:ext cx="959489" cy="19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8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млн. га</a:t>
              </a:r>
            </a:p>
          </p:txBody>
        </p:sp>
        <p:sp>
          <p:nvSpPr>
            <p:cNvPr id="3100" name="TextBox 58"/>
            <p:cNvSpPr txBox="1">
              <a:spLocks noChangeArrowheads="1"/>
            </p:cNvSpPr>
            <p:nvPr/>
          </p:nvSpPr>
          <p:spPr bwMode="auto">
            <a:xfrm>
              <a:off x="259220" y="3622906"/>
              <a:ext cx="4213696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Көкөніс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бақша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дақылдары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және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картоп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01" name="TextBox 59"/>
            <p:cNvSpPr txBox="1">
              <a:spLocks noChangeArrowheads="1"/>
            </p:cNvSpPr>
            <p:nvPr/>
          </p:nvSpPr>
          <p:spPr bwMode="auto">
            <a:xfrm>
              <a:off x="6022385" y="3630941"/>
              <a:ext cx="2716239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Жемшөптік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дақылдар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02" name="TextBox 60"/>
            <p:cNvSpPr txBox="1">
              <a:spLocks noChangeArrowheads="1"/>
            </p:cNvSpPr>
            <p:nvPr/>
          </p:nvSpPr>
          <p:spPr bwMode="auto">
            <a:xfrm>
              <a:off x="6174969" y="999712"/>
              <a:ext cx="1958800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Майлы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дақылдар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43" name="Диаграмма 61"/>
            <p:cNvGraphicFramePr>
              <a:graphicFrameLocks/>
            </p:cNvGraphicFramePr>
            <p:nvPr/>
          </p:nvGraphicFramePr>
          <p:xfrm>
            <a:off x="4725421" y="1244241"/>
            <a:ext cx="4544537" cy="1994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4" name="Диаграмма 62"/>
            <p:cNvGraphicFramePr>
              <a:graphicFrameLocks/>
            </p:cNvGraphicFramePr>
            <p:nvPr/>
          </p:nvGraphicFramePr>
          <p:xfrm>
            <a:off x="-43532" y="3885226"/>
            <a:ext cx="4541286" cy="21641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5" name="Диаграмма 63"/>
            <p:cNvGraphicFramePr>
              <a:graphicFrameLocks/>
            </p:cNvGraphicFramePr>
            <p:nvPr/>
          </p:nvGraphicFramePr>
          <p:xfrm>
            <a:off x="4573441" y="3819646"/>
            <a:ext cx="4746449" cy="2229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06" name="TextBox 5"/>
            <p:cNvSpPr txBox="1">
              <a:spLocks noChangeArrowheads="1"/>
            </p:cNvSpPr>
            <p:nvPr/>
          </p:nvSpPr>
          <p:spPr bwMode="auto">
            <a:xfrm>
              <a:off x="-102367" y="3480421"/>
              <a:ext cx="713465" cy="19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altLang="ru-RU" sz="8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8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мың</a:t>
              </a:r>
              <a:r>
                <a:rPr lang="ru-RU" altLang="ru-RU" sz="8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га</a:t>
              </a:r>
              <a:endParaRPr lang="ru-RU" altLang="ru-RU" sz="8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07" name="TextBox 5"/>
            <p:cNvSpPr txBox="1">
              <a:spLocks noChangeArrowheads="1"/>
            </p:cNvSpPr>
            <p:nvPr/>
          </p:nvSpPr>
          <p:spPr bwMode="auto">
            <a:xfrm>
              <a:off x="32709" y="1007791"/>
              <a:ext cx="959487" cy="19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800" b="1" dirty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млн. га</a:t>
              </a:r>
            </a:p>
          </p:txBody>
        </p:sp>
        <p:sp>
          <p:nvSpPr>
            <p:cNvPr id="3108" name="TextBox 5"/>
            <p:cNvSpPr txBox="1">
              <a:spLocks noChangeArrowheads="1"/>
            </p:cNvSpPr>
            <p:nvPr/>
          </p:nvSpPr>
          <p:spPr bwMode="auto">
            <a:xfrm>
              <a:off x="8533645" y="3491746"/>
              <a:ext cx="959487" cy="19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800" b="1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млн. га</a:t>
              </a:r>
            </a:p>
          </p:txBody>
        </p:sp>
        <p:sp>
          <p:nvSpPr>
            <p:cNvPr id="3109" name="TextBox 68"/>
            <p:cNvSpPr txBox="1">
              <a:spLocks noChangeArrowheads="1"/>
            </p:cNvSpPr>
            <p:nvPr/>
          </p:nvSpPr>
          <p:spPr bwMode="auto">
            <a:xfrm>
              <a:off x="1746760" y="964754"/>
              <a:ext cx="1648352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k-KZ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Бидай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46" name="Диаграмма 53"/>
          <p:cNvGraphicFramePr>
            <a:graphicFrameLocks/>
          </p:cNvGraphicFramePr>
          <p:nvPr/>
        </p:nvGraphicFramePr>
        <p:xfrm>
          <a:off x="0" y="928669"/>
          <a:ext cx="4476750" cy="242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8" y="266701"/>
            <a:ext cx="285750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3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1"/>
          <p:cNvGrpSpPr>
            <a:grpSpLocks/>
          </p:cNvGrpSpPr>
          <p:nvPr/>
        </p:nvGrpSpPr>
        <p:grpSpPr bwMode="auto">
          <a:xfrm>
            <a:off x="214313" y="638175"/>
            <a:ext cx="8715375" cy="6148388"/>
            <a:chOff x="214282" y="714356"/>
            <a:chExt cx="8715436" cy="607223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14282" y="714356"/>
              <a:ext cx="8715436" cy="1568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14282" y="6358566"/>
              <a:ext cx="8715436" cy="9407"/>
            </a:xfrm>
            <a:prstGeom prst="line">
              <a:avLst/>
            </a:prstGeom>
            <a:ln w="666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72066" y="6501240"/>
              <a:ext cx="3857652" cy="261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www.minagri.gov.kz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33" name="TextBox 9"/>
            <p:cNvSpPr txBox="1">
              <a:spLocks noChangeArrowheads="1"/>
            </p:cNvSpPr>
            <p:nvPr/>
          </p:nvSpPr>
          <p:spPr bwMode="auto">
            <a:xfrm>
              <a:off x="571471" y="6500834"/>
              <a:ext cx="4572032" cy="26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kk-KZ" sz="11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Қазақстан Республикасы Ауыл шаруашылығы министрлігі</a:t>
              </a:r>
              <a:endParaRPr lang="ru-RU" sz="11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4134" name="Picture 2" descr="http://t2.gstatic.com/images?q=tbn:ANd9GcQ2j99An2T92MFPUakztlsK5rl1xUV3sT4r1nZQUNHx2NjtmG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6429396"/>
              <a:ext cx="352448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0" name="TextBox 13"/>
          <p:cNvSpPr txBox="1">
            <a:spLocks noChangeArrowheads="1"/>
          </p:cNvSpPr>
          <p:nvPr/>
        </p:nvSpPr>
        <p:spPr bwMode="auto">
          <a:xfrm>
            <a:off x="5572125" y="20002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4101" name="TextBox 14"/>
          <p:cNvSpPr txBox="1">
            <a:spLocks noChangeArrowheads="1"/>
          </p:cNvSpPr>
          <p:nvPr/>
        </p:nvSpPr>
        <p:spPr bwMode="auto">
          <a:xfrm>
            <a:off x="4000500" y="2643188"/>
            <a:ext cx="35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00500" y="28575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75" y="3571875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57375" y="3071813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43250" y="3143250"/>
            <a:ext cx="571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00563" y="2643188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429250" y="25717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72188" y="192881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715125" y="228600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938" y="15001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143875" y="1643063"/>
            <a:ext cx="571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57188" y="314325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13" name="TextBox 25"/>
          <p:cNvSpPr txBox="1">
            <a:spLocks noChangeArrowheads="1"/>
          </p:cNvSpPr>
          <p:nvPr/>
        </p:nvSpPr>
        <p:spPr bwMode="auto">
          <a:xfrm>
            <a:off x="611560" y="3573016"/>
            <a:ext cx="285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10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214688" y="3000375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43438" y="2571750"/>
            <a:ext cx="500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8143875" y="1857375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3" tIns="45004" rIns="51433" bIns="0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4117" name="TextBox 38"/>
          <p:cNvSpPr txBox="1">
            <a:spLocks noChangeArrowheads="1"/>
          </p:cNvSpPr>
          <p:nvPr/>
        </p:nvSpPr>
        <p:spPr bwMode="auto">
          <a:xfrm>
            <a:off x="6715125" y="2714625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200">
              <a:latin typeface="Calibri" pitchFamily="34" charset="0"/>
            </a:endParaRPr>
          </a:p>
        </p:txBody>
      </p:sp>
      <p:grpSp>
        <p:nvGrpSpPr>
          <p:cNvPr id="4118" name="Группа 54"/>
          <p:cNvGrpSpPr>
            <a:grpSpLocks/>
          </p:cNvGrpSpPr>
          <p:nvPr/>
        </p:nvGrpSpPr>
        <p:grpSpPr bwMode="auto">
          <a:xfrm>
            <a:off x="107504" y="692696"/>
            <a:ext cx="8872984" cy="5725567"/>
            <a:chOff x="-80975" y="979828"/>
            <a:chExt cx="9400864" cy="5256052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2026313" y="3735848"/>
              <a:ext cx="50000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43196" y="3427624"/>
              <a:ext cx="9000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3" name="TextBox 58"/>
            <p:cNvSpPr txBox="1">
              <a:spLocks noChangeArrowheads="1"/>
            </p:cNvSpPr>
            <p:nvPr/>
          </p:nvSpPr>
          <p:spPr bwMode="auto">
            <a:xfrm>
              <a:off x="183531" y="3557326"/>
              <a:ext cx="4213696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Көкөніс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бақша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дақылдары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және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картоп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24" name="TextBox 59"/>
            <p:cNvSpPr txBox="1">
              <a:spLocks noChangeArrowheads="1"/>
            </p:cNvSpPr>
            <p:nvPr/>
          </p:nvSpPr>
          <p:spPr bwMode="auto">
            <a:xfrm>
              <a:off x="5946091" y="3557850"/>
              <a:ext cx="2641154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Жемшөптік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дақылдар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25" name="TextBox 60"/>
            <p:cNvSpPr txBox="1">
              <a:spLocks noChangeArrowheads="1"/>
            </p:cNvSpPr>
            <p:nvPr/>
          </p:nvSpPr>
          <p:spPr bwMode="auto">
            <a:xfrm>
              <a:off x="6098674" y="999712"/>
              <a:ext cx="1831007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Майлы</a:t>
              </a:r>
              <a:r>
                <a:rPr lang="ru-RU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b="1" dirty="0" err="1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дақылдар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9" name="Диаграмма 61"/>
            <p:cNvGraphicFramePr>
              <a:graphicFrameLocks/>
            </p:cNvGraphicFramePr>
            <p:nvPr/>
          </p:nvGraphicFramePr>
          <p:xfrm>
            <a:off x="4649128" y="1327611"/>
            <a:ext cx="4616973" cy="21091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0" name="Диаграмма 62"/>
            <p:cNvGraphicFramePr>
              <a:graphicFrameLocks/>
            </p:cNvGraphicFramePr>
            <p:nvPr/>
          </p:nvGraphicFramePr>
          <p:xfrm>
            <a:off x="-80975" y="3623953"/>
            <a:ext cx="4546155" cy="24659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1" name="Диаграмма 63"/>
            <p:cNvGraphicFramePr>
              <a:graphicFrameLocks/>
            </p:cNvGraphicFramePr>
            <p:nvPr/>
          </p:nvGraphicFramePr>
          <p:xfrm>
            <a:off x="4573440" y="3819646"/>
            <a:ext cx="4746449" cy="2229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129" name="TextBox 68"/>
            <p:cNvSpPr txBox="1">
              <a:spLocks noChangeArrowheads="1"/>
            </p:cNvSpPr>
            <p:nvPr/>
          </p:nvSpPr>
          <p:spPr bwMode="auto">
            <a:xfrm>
              <a:off x="1902616" y="979828"/>
              <a:ext cx="1492496" cy="25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k-KZ" altLang="ru-RU" sz="1200" b="1" dirty="0" smtClean="0">
                  <a:solidFill>
                    <a:srgbClr val="17375E"/>
                  </a:solidFill>
                  <a:latin typeface="Tahoma" pitchFamily="34" charset="0"/>
                  <a:cs typeface="Tahoma" pitchFamily="34" charset="0"/>
                </a:rPr>
                <a:t>Бидай</a:t>
              </a:r>
              <a:endParaRPr lang="ru-RU" altLang="ru-RU" sz="1200" b="1" dirty="0">
                <a:solidFill>
                  <a:srgbClr val="17375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42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392514"/>
              </p:ext>
            </p:extLst>
          </p:nvPr>
        </p:nvGraphicFramePr>
        <p:xfrm>
          <a:off x="0" y="1052736"/>
          <a:ext cx="4476750" cy="229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20" name="Заголовок 4"/>
          <p:cNvSpPr txBox="1">
            <a:spLocks/>
          </p:cNvSpPr>
          <p:nvPr/>
        </p:nvSpPr>
        <p:spPr bwMode="auto">
          <a:xfrm>
            <a:off x="285750" y="120650"/>
            <a:ext cx="8572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2005-2014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жылдар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бойынша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ауыл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шаруашылығы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дақылдарының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жалпы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егіс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алқабындағы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үлесі</a:t>
            </a:r>
            <a:r>
              <a:rPr lang="ru-RU" alt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%</a:t>
            </a:r>
            <a:endParaRPr lang="ru-RU" alt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3938" y="244475"/>
            <a:ext cx="285750" cy="365125"/>
          </a:xfrm>
        </p:spPr>
        <p:txBody>
          <a:bodyPr/>
          <a:lstStyle/>
          <a:p>
            <a:pPr>
              <a:defRPr/>
            </a:pPr>
            <a:fld id="{8B7C9654-8827-43A1-91D9-9F7C0DA5B7B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7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13031</TotalTime>
  <Words>2091</Words>
  <Application>Microsoft Office PowerPoint</Application>
  <PresentationFormat>Экран (4:3)</PresentationFormat>
  <Paragraphs>1112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Cyr</vt:lpstr>
      <vt:lpstr>Calibri</vt:lpstr>
      <vt:lpstr>Tahoma</vt:lpstr>
      <vt:lpstr>Times New Roman</vt:lpstr>
      <vt:lpstr>Verdana</vt:lpstr>
      <vt:lpstr>шаблон</vt:lpstr>
      <vt:lpstr>Өсімдік шаруашылығы: әртараптандырудың және механизациялаудың қиындықтары Растениеводство: проблемы диверсификации и механизации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Қазақстандағы қолда бар ауыл шаруашылығы  техникасы өндірісі картасы</vt:lpstr>
      <vt:lpstr>John Deere ауыл шаруашылығы техникасы құрастыру  өндірісінің жобасы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Возможная модель государственной политики по стимулированию распространения знаний</dc:title>
  <dc:creator>user</dc:creator>
  <cp:lastModifiedBy>Оспанов Марлен Олжабаевич</cp:lastModifiedBy>
  <cp:revision>710</cp:revision>
  <cp:lastPrinted>2014-11-13T05:29:22Z</cp:lastPrinted>
  <dcterms:created xsi:type="dcterms:W3CDTF">2011-03-28T03:55:10Z</dcterms:created>
  <dcterms:modified xsi:type="dcterms:W3CDTF">2014-11-13T07:20:55Z</dcterms:modified>
</cp:coreProperties>
</file>