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4991" r:id="rId1"/>
    <p:sldMasterId id="2147485387" r:id="rId2"/>
    <p:sldMasterId id="2147485399" r:id="rId3"/>
    <p:sldMasterId id="2147486565" r:id="rId4"/>
    <p:sldMasterId id="2147486592" r:id="rId5"/>
  </p:sldMasterIdLst>
  <p:notesMasterIdLst>
    <p:notesMasterId r:id="rId32"/>
  </p:notesMasterIdLst>
  <p:handoutMasterIdLst>
    <p:handoutMasterId r:id="rId33"/>
  </p:handoutMasterIdLst>
  <p:sldIdLst>
    <p:sldId id="516" r:id="rId6"/>
    <p:sldId id="517" r:id="rId7"/>
    <p:sldId id="528" r:id="rId8"/>
    <p:sldId id="455" r:id="rId9"/>
    <p:sldId id="519" r:id="rId10"/>
    <p:sldId id="504" r:id="rId11"/>
    <p:sldId id="518" r:id="rId12"/>
    <p:sldId id="492" r:id="rId13"/>
    <p:sldId id="524" r:id="rId14"/>
    <p:sldId id="509" r:id="rId15"/>
    <p:sldId id="486" r:id="rId16"/>
    <p:sldId id="488" r:id="rId17"/>
    <p:sldId id="521" r:id="rId18"/>
    <p:sldId id="529" r:id="rId19"/>
    <p:sldId id="530" r:id="rId20"/>
    <p:sldId id="531" r:id="rId21"/>
    <p:sldId id="490" r:id="rId22"/>
    <p:sldId id="525" r:id="rId23"/>
    <p:sldId id="502" r:id="rId24"/>
    <p:sldId id="526" r:id="rId25"/>
    <p:sldId id="510" r:id="rId26"/>
    <p:sldId id="511" r:id="rId27"/>
    <p:sldId id="512" r:id="rId28"/>
    <p:sldId id="513" r:id="rId29"/>
    <p:sldId id="514" r:id="rId30"/>
    <p:sldId id="527" r:id="rId31"/>
  </p:sldIdLst>
  <p:sldSz cx="9906000" cy="6858000" type="A4"/>
  <p:notesSz cx="6761163" cy="9942513"/>
  <p:defaultTextStyle>
    <a:defPPr>
      <a:defRPr lang="ru-RU"/>
    </a:defPPr>
    <a:lvl1pPr algn="l" defTabSz="9334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61963" indent="-125413" algn="l" defTabSz="9334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33450" indent="-260350" algn="l" defTabSz="9334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404938" indent="-395288" algn="l" defTabSz="9334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73250" indent="-528638" algn="l" defTabSz="933450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3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089C"/>
    <a:srgbClr val="CCFFFF"/>
    <a:srgbClr val="EFFFFF"/>
    <a:srgbClr val="0000FF"/>
    <a:srgbClr val="D93C1D"/>
    <a:srgbClr val="5E300A"/>
    <a:srgbClr val="D5A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31" autoAdjust="0"/>
    <p:restoredTop sz="96092" autoAdjust="0"/>
  </p:normalViewPr>
  <p:slideViewPr>
    <p:cSldViewPr>
      <p:cViewPr varScale="1">
        <p:scale>
          <a:sx n="112" d="100"/>
          <a:sy n="112" d="100"/>
        </p:scale>
        <p:origin x="1530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"/>
    </p:cViewPr>
  </p:sorterViewPr>
  <p:notesViewPr>
    <p:cSldViewPr>
      <p:cViewPr varScale="1">
        <p:scale>
          <a:sx n="53" d="100"/>
          <a:sy n="53" d="100"/>
        </p:scale>
        <p:origin x="-2130" y="-78"/>
      </p:cViewPr>
      <p:guideLst>
        <p:guide orient="horz" pos="3132"/>
        <p:guide pos="213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7015585053884016E-2"/>
          <c:y val="9.2757799956291798E-2"/>
          <c:w val="0.59363575119195355"/>
          <c:h val="0.8805015658500646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Мировая структура производства электроэнергии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1.21167339244553E-3"/>
                  <c:y val="-9.23035856815316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3977528299597789E-4"/>
                  <c:y val="-3.0264879774937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475691875339123E-2"/>
                  <c:y val="-2.80038478132096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0248924919688381E-2"/>
                  <c:y val="5.00024711384165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5711592736425459E-2"/>
                  <c:y val="-3.288209329862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72925707139991E-2"/>
                  <c:y val="-1.7601545252189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жидкое топливо</c:v>
                </c:pt>
                <c:pt idx="1">
                  <c:v>газ</c:v>
                </c:pt>
                <c:pt idx="2">
                  <c:v>уголь</c:v>
                </c:pt>
                <c:pt idx="3">
                  <c:v>ядерное топливо</c:v>
                </c:pt>
                <c:pt idx="4">
                  <c:v>гидроэлектростанции</c:v>
                </c:pt>
                <c:pt idx="5">
                  <c:v>другие 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</c:v>
                </c:pt>
                <c:pt idx="1">
                  <c:v>22.5</c:v>
                </c:pt>
                <c:pt idx="2">
                  <c:v>40.4</c:v>
                </c:pt>
                <c:pt idx="3">
                  <c:v>10.9</c:v>
                </c:pt>
                <c:pt idx="4">
                  <c:v>16.2</c:v>
                </c:pt>
                <c:pt idx="5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Доля генерирующих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источников по видам топлива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c:rich>
      </c:tx>
      <c:layout/>
      <c:overlay val="0"/>
    </c:title>
    <c:autoTitleDeleted val="0"/>
    <c:view3D>
      <c:rotX val="75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1896767691180891E-2"/>
          <c:y val="0.25951668590454086"/>
          <c:w val="0.55638049325876082"/>
          <c:h val="0.7404833140954594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Доля генерирующих источников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3243564349505865E-4"/>
                  <c:y val="1.3959954169407719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9.1033144915193777E-4"/>
                  <c:y val="-2.929601717519951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9451088706290771E-2"/>
                  <c:y val="-9.1178376672254053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9479015020017357E-2"/>
                  <c:y val="-6.5096115991299247E-3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уголь</c:v>
                </c:pt>
                <c:pt idx="1">
                  <c:v>газ</c:v>
                </c:pt>
                <c:pt idx="2">
                  <c:v>гидроэлектростанции (без малых ГЭС)</c:v>
                </c:pt>
                <c:pt idx="3">
                  <c:v>ВИЭ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73.099999999999994</c:v>
                </c:pt>
                <c:pt idx="1">
                  <c:v>18.2</c:v>
                </c:pt>
                <c:pt idx="2">
                  <c:v>8.1</c:v>
                </c:pt>
                <c:pt idx="3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295780956913718"/>
          <c:y val="0.33490086380074491"/>
          <c:w val="0.33204223709137071"/>
          <c:h val="0.48092345197858727"/>
        </c:manualLayout>
      </c:layout>
      <c:overlay val="0"/>
      <c:txPr>
        <a:bodyPr/>
        <a:lstStyle/>
        <a:p>
          <a:pPr>
            <a:defRPr sz="1400" b="1">
              <a:solidFill>
                <a:srgbClr val="00206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Потребление электроэнергии,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млрд.кВт*ч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2.9775835471832827E-2"/>
          <c:y val="0"/>
        </c:manualLayout>
      </c:layout>
      <c:overlay val="0"/>
      <c:spPr>
        <a:effectLst>
          <a:innerShdw blurRad="63500" dist="50800" dir="18900000">
            <a:prstClr val="black">
              <a:alpha val="50000"/>
            </a:prstClr>
          </a:innerShdw>
        </a:effectLst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Потребление электроэнергии, млрд.кВтч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(план)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52.9</c:v>
                </c:pt>
                <c:pt idx="1">
                  <c:v>50.7</c:v>
                </c:pt>
                <c:pt idx="2">
                  <c:v>54.4</c:v>
                </c:pt>
                <c:pt idx="3">
                  <c:v>56.7</c:v>
                </c:pt>
                <c:pt idx="4">
                  <c:v>58</c:v>
                </c:pt>
                <c:pt idx="5">
                  <c:v>62</c:v>
                </c:pt>
                <c:pt idx="6">
                  <c:v>64.8</c:v>
                </c:pt>
                <c:pt idx="7">
                  <c:v>68.099999999999994</c:v>
                </c:pt>
                <c:pt idx="8">
                  <c:v>71.8</c:v>
                </c:pt>
                <c:pt idx="9">
                  <c:v>76.5</c:v>
                </c:pt>
                <c:pt idx="10">
                  <c:v>80.599999999999994</c:v>
                </c:pt>
                <c:pt idx="11">
                  <c:v>77.900000000000006</c:v>
                </c:pt>
                <c:pt idx="12">
                  <c:v>83.8</c:v>
                </c:pt>
                <c:pt idx="13">
                  <c:v>88.1</c:v>
                </c:pt>
                <c:pt idx="14">
                  <c:v>91.4</c:v>
                </c:pt>
                <c:pt idx="15">
                  <c:v>89.6</c:v>
                </c:pt>
                <c:pt idx="16">
                  <c:v>91.6</c:v>
                </c:pt>
                <c:pt idx="17">
                  <c:v>92.4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49232"/>
        <c:axId val="99650864"/>
      </c:barChart>
      <c:catAx>
        <c:axId val="9964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1" baseline="0">
                <a:latin typeface="Arial" pitchFamily="34" charset="0"/>
              </a:defRPr>
            </a:pPr>
            <a:endParaRPr lang="ru-RU"/>
          </a:p>
        </c:txPr>
        <c:crossAx val="99650864"/>
        <c:crosses val="autoZero"/>
        <c:auto val="1"/>
        <c:lblAlgn val="ctr"/>
        <c:lblOffset val="100"/>
        <c:noMultiLvlLbl val="0"/>
      </c:catAx>
      <c:valAx>
        <c:axId val="99650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i="1" baseline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649232"/>
        <c:crosses val="autoZero"/>
        <c:crossBetween val="between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spPr>
    <a:noFill/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>
                <a:latin typeface="Arial" pitchFamily="34" charset="0"/>
                <a:cs typeface="Arial" pitchFamily="34" charset="0"/>
              </a:defRPr>
            </a:pPr>
            <a:r>
              <a:rPr lang="ru-RU" sz="1600">
                <a:latin typeface="Arial" pitchFamily="34" charset="0"/>
                <a:cs typeface="Arial" pitchFamily="34" charset="0"/>
              </a:rPr>
              <a:t>Выработка электроэнергии, млрд.кВт*ч</a:t>
            </a:r>
          </a:p>
        </c:rich>
      </c:tx>
      <c:layout>
        <c:manualLayout>
          <c:xMode val="edge"/>
          <c:yMode val="edge"/>
          <c:x val="3.7660498039900341E-2"/>
          <c:y val="2.7133737277054686E-2"/>
        </c:manualLayout>
      </c:layout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Выработка электроэнергии, млрд.кВт*ч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Лист1!$A$2:$A$19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план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49.1</c:v>
                </c:pt>
                <c:pt idx="1">
                  <c:v>47.5</c:v>
                </c:pt>
                <c:pt idx="2">
                  <c:v>51.4</c:v>
                </c:pt>
                <c:pt idx="3">
                  <c:v>55.2</c:v>
                </c:pt>
                <c:pt idx="4">
                  <c:v>58.2</c:v>
                </c:pt>
                <c:pt idx="5">
                  <c:v>63.7</c:v>
                </c:pt>
                <c:pt idx="6">
                  <c:v>66.599999999999994</c:v>
                </c:pt>
                <c:pt idx="7">
                  <c:v>67.599999999999994</c:v>
                </c:pt>
                <c:pt idx="8">
                  <c:v>71.5</c:v>
                </c:pt>
                <c:pt idx="9">
                  <c:v>76.400000000000006</c:v>
                </c:pt>
                <c:pt idx="10">
                  <c:v>80</c:v>
                </c:pt>
                <c:pt idx="11">
                  <c:v>78.400000000000006</c:v>
                </c:pt>
                <c:pt idx="12">
                  <c:v>82.3</c:v>
                </c:pt>
                <c:pt idx="13">
                  <c:v>86.2</c:v>
                </c:pt>
                <c:pt idx="14">
                  <c:v>90.2</c:v>
                </c:pt>
                <c:pt idx="15">
                  <c:v>91.9</c:v>
                </c:pt>
                <c:pt idx="16">
                  <c:v>93.8</c:v>
                </c:pt>
                <c:pt idx="17">
                  <c:v>92.7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57392"/>
        <c:axId val="99660112"/>
      </c:barChart>
      <c:catAx>
        <c:axId val="99657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9660112"/>
        <c:crosses val="autoZero"/>
        <c:auto val="1"/>
        <c:lblAlgn val="ctr"/>
        <c:lblOffset val="100"/>
        <c:noMultiLvlLbl val="0"/>
      </c:catAx>
      <c:valAx>
        <c:axId val="99660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9657392"/>
        <c:crosses val="autoZero"/>
        <c:crossBetween val="between"/>
      </c:valAx>
    </c:plotArea>
    <c:plotVisOnly val="1"/>
    <c:dispBlanksAs val="gap"/>
    <c:showDLblsOverMax val="0"/>
  </c:chart>
  <c:spPr>
    <a:ln>
      <a:solidFill>
        <a:prstClr val="black"/>
      </a:solidFill>
    </a:ln>
  </c:spPr>
  <c:txPr>
    <a:bodyPr/>
    <a:lstStyle/>
    <a:p>
      <a:pPr>
        <a:defRPr sz="14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90981106529789"/>
          <c:y val="3.7421751968503954E-2"/>
          <c:w val="0.83355191363866932"/>
          <c:h val="0.794979576771653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2009</c:v>
                </c:pt>
                <c:pt idx="1">
                  <c:v>2013</c:v>
                </c:pt>
                <c:pt idx="2">
                  <c:v>2015</c:v>
                </c:pt>
                <c:pt idx="3">
                  <c:v>2016-2017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14757</c:v>
                </c:pt>
                <c:pt idx="1">
                  <c:v>14757</c:v>
                </c:pt>
                <c:pt idx="2">
                  <c:v>14757</c:v>
                </c:pt>
                <c:pt idx="3">
                  <c:v>14757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776 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ru-RU" smtClean="0"/>
                      <a:t>2584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125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_ ;\-#,##0.00\ 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99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2009</c:v>
                </c:pt>
                <c:pt idx="1">
                  <c:v>2013</c:v>
                </c:pt>
                <c:pt idx="2">
                  <c:v>2015</c:v>
                </c:pt>
                <c:pt idx="3">
                  <c:v>2016-2017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1776</c:v>
                </c:pt>
                <c:pt idx="2">
                  <c:v>2584</c:v>
                </c:pt>
                <c:pt idx="3">
                  <c:v>3125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9659568"/>
        <c:axId val="99648144"/>
      </c:barChart>
      <c:scatterChart>
        <c:scatterStyle val="lineMarker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28545">
              <a:noFill/>
            </a:ln>
          </c:spPr>
          <c:marker>
            <c:symbol val="circle"/>
            <c:size val="3"/>
            <c:spPr>
              <a:solidFill>
                <a:schemeClr val="accent1"/>
              </a:solidFill>
            </c:spPr>
          </c:marker>
          <c:dLbls>
            <c:dLbl>
              <c:idx val="2"/>
              <c:tx>
                <c:rich>
                  <a:bodyPr/>
                  <a:lstStyle/>
                  <a:p>
                    <a:r>
                      <a:rPr lang="ru-RU" sz="1200" smtClean="0"/>
                      <a:t>17341</a:t>
                    </a:r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strRef>
              <c:f>Лист1!$A$2:$A$5</c:f>
              <c:strCache>
                <c:ptCount val="4"/>
                <c:pt idx="0">
                  <c:v>2009</c:v>
                </c:pt>
                <c:pt idx="1">
                  <c:v>2013</c:v>
                </c:pt>
                <c:pt idx="2">
                  <c:v>2015</c:v>
                </c:pt>
                <c:pt idx="3">
                  <c:v>2016-2017</c:v>
                </c:pt>
              </c:strCache>
            </c:strRef>
          </c:xVal>
          <c:yVal>
            <c:numRef>
              <c:f>Лист1!$D$2:$D$5</c:f>
              <c:numCache>
                <c:formatCode>General</c:formatCode>
                <c:ptCount val="4"/>
                <c:pt idx="0">
                  <c:v>14757</c:v>
                </c:pt>
                <c:pt idx="1">
                  <c:v>16533</c:v>
                </c:pt>
                <c:pt idx="2">
                  <c:v>17341</c:v>
                </c:pt>
                <c:pt idx="3">
                  <c:v>17882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651408"/>
        <c:axId val="2063709808"/>
      </c:scatterChart>
      <c:catAx>
        <c:axId val="9965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648144"/>
        <c:crosses val="autoZero"/>
        <c:auto val="1"/>
        <c:lblAlgn val="ctr"/>
        <c:lblOffset val="100"/>
        <c:noMultiLvlLbl val="0"/>
      </c:catAx>
      <c:valAx>
        <c:axId val="99648144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9659568"/>
        <c:crosses val="autoZero"/>
        <c:crossBetween val="between"/>
      </c:valAx>
      <c:valAx>
        <c:axId val="99651408"/>
        <c:scaling>
          <c:orientation val="minMax"/>
        </c:scaling>
        <c:delete val="1"/>
        <c:axPos val="t"/>
        <c:majorTickMark val="out"/>
        <c:minorTickMark val="none"/>
        <c:tickLblPos val="nextTo"/>
        <c:crossAx val="2063709808"/>
        <c:crosses val="max"/>
        <c:crossBetween val="midCat"/>
      </c:valAx>
      <c:valAx>
        <c:axId val="2063709808"/>
        <c:scaling>
          <c:orientation val="minMax"/>
        </c:scaling>
        <c:delete val="1"/>
        <c:axPos val="r"/>
        <c:numFmt formatCode="General" sourceLinked="1"/>
        <c:majorTickMark val="out"/>
        <c:minorTickMark val="none"/>
        <c:tickLblPos val="nextTo"/>
        <c:crossAx val="99651408"/>
        <c:crosses val="max"/>
        <c:crossBetween val="midCat"/>
      </c:valAx>
      <c:spPr>
        <a:noFill/>
        <a:ln w="25373">
          <a:solidFill>
            <a:prstClr val="black"/>
          </a:solidFill>
        </a:ln>
      </c:spPr>
    </c:plotArea>
    <c:plotVisOnly val="1"/>
    <c:dispBlanksAs val="gap"/>
    <c:showDLblsOverMax val="0"/>
  </c:chart>
  <c:txPr>
    <a:bodyPr/>
    <a:lstStyle/>
    <a:p>
      <a:pPr>
        <a:defRPr sz="1798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2C0E3A-FA11-4748-A647-91BEA364338E}" type="doc">
      <dgm:prSet loTypeId="urn:microsoft.com/office/officeart/2008/layout/VerticalCurvedList" loCatId="list" qsTypeId="urn:microsoft.com/office/officeart/2005/8/quickstyle/simple1#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CB9FC2B-FA80-4835-BCB2-EA16DEC8DB2C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1995-1996 годы </a:t>
          </a:r>
          <a:r>
            <a: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-  проведена масштабная приватизация электростанции</a:t>
          </a:r>
          <a: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/>
          </a:r>
          <a:br>
            <a:rPr lang="ru-RU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</a:br>
          <a:endParaRPr lang="ru-RU" sz="18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26BD90-7E39-4E69-BDD1-AF0910E33CD1}" type="parTrans" cxnId="{820A371C-69FB-4DC9-B568-A1D643CA6F78}">
      <dgm:prSet/>
      <dgm:spPr/>
      <dgm:t>
        <a:bodyPr/>
        <a:lstStyle/>
        <a:p>
          <a:endParaRPr lang="ru-RU"/>
        </a:p>
      </dgm:t>
    </dgm:pt>
    <dgm:pt modelId="{C1F38031-64A5-4CA9-A9A9-A3D7BE1BEAF8}" type="sibTrans" cxnId="{820A371C-69FB-4DC9-B568-A1D643CA6F78}">
      <dgm:prSet/>
      <dgm:spPr/>
      <dgm:t>
        <a:bodyPr/>
        <a:lstStyle/>
        <a:p>
          <a:endParaRPr lang="ru-RU"/>
        </a:p>
      </dgm:t>
    </dgm:pt>
    <dgm:pt modelId="{CB9AEF09-0EE3-4665-8E66-DF8A2767982A}">
      <dgm:prSet phldrT="[Текст]" custT="1"/>
      <dgm:spPr>
        <a:noFill/>
      </dgm:spPr>
      <dgm:t>
        <a:bodyPr/>
        <a:lstStyle/>
        <a:p>
          <a:pPr algn="just">
            <a:lnSpc>
              <a:spcPct val="100000"/>
            </a:lnSpc>
          </a:pPr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Декабрь 2008 года </a:t>
          </a:r>
          <a:r>
            <a:rPr lang="ru-RU" sz="1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– внесена поправка в Закон «Об электроэнергетике», определяющая понятие предельных тарифов</a:t>
          </a:r>
          <a:endParaRPr lang="ru-RU" sz="18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14BB0C7F-AF6A-4605-92E4-F2C7BA10D00A}" type="parTrans" cxnId="{E64E12AC-7083-486E-9A51-B5E9D52823BE}">
      <dgm:prSet/>
      <dgm:spPr/>
      <dgm:t>
        <a:bodyPr/>
        <a:lstStyle/>
        <a:p>
          <a:endParaRPr lang="ru-RU"/>
        </a:p>
      </dgm:t>
    </dgm:pt>
    <dgm:pt modelId="{9E60CCAF-CF71-4328-AF2B-1E357BEE7992}" type="sibTrans" cxnId="{E64E12AC-7083-486E-9A51-B5E9D52823BE}">
      <dgm:prSet/>
      <dgm:spPr/>
      <dgm:t>
        <a:bodyPr/>
        <a:lstStyle/>
        <a:p>
          <a:endParaRPr lang="ru-RU"/>
        </a:p>
      </dgm:t>
    </dgm:pt>
    <dgm:pt modelId="{8ACB056E-2DDF-4DCD-84EC-04EB3F26BBC1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1997 – по 2003 годы </a:t>
          </a:r>
          <a:r>
            <a:rPr lang="ru-RU" sz="1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– создан оптовый рынок электрической энергии</a:t>
          </a:r>
          <a:endParaRPr lang="ru-RU" sz="18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AA43A407-4797-4514-9C0E-AF8650EC9E6F}" type="parTrans" cxnId="{2F6CF060-0246-4AA1-9166-9D693CF54956}">
      <dgm:prSet/>
      <dgm:spPr/>
      <dgm:t>
        <a:bodyPr/>
        <a:lstStyle/>
        <a:p>
          <a:endParaRPr lang="ru-RU"/>
        </a:p>
      </dgm:t>
    </dgm:pt>
    <dgm:pt modelId="{D28E2729-082D-4693-9409-0336F85E1AA7}" type="sibTrans" cxnId="{2F6CF060-0246-4AA1-9166-9D693CF54956}">
      <dgm:prSet/>
      <dgm:spPr/>
      <dgm:t>
        <a:bodyPr/>
        <a:lstStyle/>
        <a:p>
          <a:endParaRPr lang="ru-RU"/>
        </a:p>
      </dgm:t>
    </dgm:pt>
    <dgm:pt modelId="{31C06AB9-4109-4F0F-A0E7-1B6EE6DA4FE0}">
      <dgm:prSet phldrT="[Текст]" custT="1"/>
      <dgm:spPr>
        <a:noFill/>
      </dgm:spPr>
      <dgm:t>
        <a:bodyPr/>
        <a:lstStyle/>
        <a:p>
          <a:pPr>
            <a:lnSpc>
              <a:spcPct val="100000"/>
            </a:lnSpc>
          </a:pPr>
          <a:r>
            <a:rPr lang="ru-RU" sz="1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2009 год – </a:t>
          </a:r>
          <a:r>
            <a:rPr lang="ru-RU" sz="1800" b="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Правительством РК утверждены предельные тарифы</a:t>
          </a:r>
          <a:endParaRPr lang="ru-RU" sz="1800" b="0" dirty="0">
            <a:solidFill>
              <a:srgbClr val="002060"/>
            </a:solidFill>
            <a:latin typeface="Arial" pitchFamily="34" charset="0"/>
            <a:cs typeface="Arial" pitchFamily="34" charset="0"/>
          </a:endParaRPr>
        </a:p>
      </dgm:t>
    </dgm:pt>
    <dgm:pt modelId="{C19F1580-1E79-4409-B440-3597FA6625DE}" type="parTrans" cxnId="{D7724DF9-CE5A-49A4-BF68-7D56F52C5885}">
      <dgm:prSet/>
      <dgm:spPr/>
      <dgm:t>
        <a:bodyPr/>
        <a:lstStyle/>
        <a:p>
          <a:endParaRPr lang="ru-RU"/>
        </a:p>
      </dgm:t>
    </dgm:pt>
    <dgm:pt modelId="{C392C046-0041-43C3-9EE0-CC3F4CBA180F}" type="sibTrans" cxnId="{D7724DF9-CE5A-49A4-BF68-7D56F52C5885}">
      <dgm:prSet/>
      <dgm:spPr/>
      <dgm:t>
        <a:bodyPr/>
        <a:lstStyle/>
        <a:p>
          <a:endParaRPr lang="ru-RU"/>
        </a:p>
      </dgm:t>
    </dgm:pt>
    <dgm:pt modelId="{A7FADF56-1620-4156-9814-6B0BBFCEE383}" type="pres">
      <dgm:prSet presAssocID="{C22C0E3A-FA11-4748-A647-91BEA364338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EF77C40-0749-4AA9-AF96-573432DA8F12}" type="pres">
      <dgm:prSet presAssocID="{C22C0E3A-FA11-4748-A647-91BEA364338E}" presName="Name1" presStyleCnt="0"/>
      <dgm:spPr/>
      <dgm:t>
        <a:bodyPr/>
        <a:lstStyle/>
        <a:p>
          <a:endParaRPr lang="ru-RU"/>
        </a:p>
      </dgm:t>
    </dgm:pt>
    <dgm:pt modelId="{7A5CC43C-9B09-4B5E-BE65-BAB953A2635D}" type="pres">
      <dgm:prSet presAssocID="{C22C0E3A-FA11-4748-A647-91BEA364338E}" presName="cycle" presStyleCnt="0"/>
      <dgm:spPr/>
      <dgm:t>
        <a:bodyPr/>
        <a:lstStyle/>
        <a:p>
          <a:endParaRPr lang="ru-RU"/>
        </a:p>
      </dgm:t>
    </dgm:pt>
    <dgm:pt modelId="{EAB02968-B071-4E53-80B3-7C077C385691}" type="pres">
      <dgm:prSet presAssocID="{C22C0E3A-FA11-4748-A647-91BEA364338E}" presName="srcNode" presStyleLbl="node1" presStyleIdx="0" presStyleCnt="4"/>
      <dgm:spPr/>
      <dgm:t>
        <a:bodyPr/>
        <a:lstStyle/>
        <a:p>
          <a:endParaRPr lang="ru-RU"/>
        </a:p>
      </dgm:t>
    </dgm:pt>
    <dgm:pt modelId="{1E7B1F7E-BEFA-439E-A553-FF87AF21D1BB}" type="pres">
      <dgm:prSet presAssocID="{C22C0E3A-FA11-4748-A647-91BEA364338E}" presName="conn" presStyleLbl="parChTrans1D2" presStyleIdx="0" presStyleCnt="1"/>
      <dgm:spPr/>
      <dgm:t>
        <a:bodyPr/>
        <a:lstStyle/>
        <a:p>
          <a:endParaRPr lang="ru-RU"/>
        </a:p>
      </dgm:t>
    </dgm:pt>
    <dgm:pt modelId="{71C733DF-A665-4BBA-ACC2-B898C4946970}" type="pres">
      <dgm:prSet presAssocID="{C22C0E3A-FA11-4748-A647-91BEA364338E}" presName="extraNode" presStyleLbl="node1" presStyleIdx="0" presStyleCnt="4"/>
      <dgm:spPr/>
      <dgm:t>
        <a:bodyPr/>
        <a:lstStyle/>
        <a:p>
          <a:endParaRPr lang="ru-RU"/>
        </a:p>
      </dgm:t>
    </dgm:pt>
    <dgm:pt modelId="{DA6984A5-8655-48C5-AE60-807F8C9AB0F5}" type="pres">
      <dgm:prSet presAssocID="{C22C0E3A-FA11-4748-A647-91BEA364338E}" presName="dstNode" presStyleLbl="node1" presStyleIdx="0" presStyleCnt="4"/>
      <dgm:spPr/>
      <dgm:t>
        <a:bodyPr/>
        <a:lstStyle/>
        <a:p>
          <a:endParaRPr lang="ru-RU"/>
        </a:p>
      </dgm:t>
    </dgm:pt>
    <dgm:pt modelId="{0DA72652-DB5B-44C4-A82E-2CDD9C161923}" type="pres">
      <dgm:prSet presAssocID="{6CB9FC2B-FA80-4835-BCB2-EA16DEC8DB2C}" presName="text_1" presStyleLbl="node1" presStyleIdx="0" presStyleCnt="4" custScaleX="98108" custScaleY="131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D83B2-3ED5-4CCE-A68D-81C95B49ACF0}" type="pres">
      <dgm:prSet presAssocID="{6CB9FC2B-FA80-4835-BCB2-EA16DEC8DB2C}" presName="accent_1" presStyleCnt="0"/>
      <dgm:spPr/>
    </dgm:pt>
    <dgm:pt modelId="{0B8594B5-2EB6-4D72-BFAB-8D5117FB9F3E}" type="pres">
      <dgm:prSet presAssocID="{6CB9FC2B-FA80-4835-BCB2-EA16DEC8DB2C}" presName="accentRepeatNode" presStyleLbl="solidFgAcc1" presStyleIdx="0" presStyleCnt="4"/>
      <dgm:spPr/>
    </dgm:pt>
    <dgm:pt modelId="{B4B07509-B559-4EBF-BE33-3DAC7532D799}" type="pres">
      <dgm:prSet presAssocID="{8ACB056E-2DDF-4DCD-84EC-04EB3F26BBC1}" presName="text_2" presStyleLbl="node1" presStyleIdx="1" presStyleCnt="4" custScaleY="1294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5BCC4-FDE3-4BFD-A089-0F6217089B0D}" type="pres">
      <dgm:prSet presAssocID="{8ACB056E-2DDF-4DCD-84EC-04EB3F26BBC1}" presName="accent_2" presStyleCnt="0"/>
      <dgm:spPr/>
    </dgm:pt>
    <dgm:pt modelId="{9FC8F899-E2FA-44C2-90E9-B06315215D40}" type="pres">
      <dgm:prSet presAssocID="{8ACB056E-2DDF-4DCD-84EC-04EB3F26BBC1}" presName="accentRepeatNode" presStyleLbl="solidFgAcc1" presStyleIdx="1" presStyleCnt="4"/>
      <dgm:spPr/>
    </dgm:pt>
    <dgm:pt modelId="{1DA66DE1-D882-44D5-9FFC-48D3E09EB099}" type="pres">
      <dgm:prSet presAssocID="{CB9AEF09-0EE3-4665-8E66-DF8A2767982A}" presName="text_3" presStyleLbl="node1" presStyleIdx="2" presStyleCnt="4" custScaleX="95805" custScaleY="132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5E567-FB54-4345-A03D-B6569FB79087}" type="pres">
      <dgm:prSet presAssocID="{CB9AEF09-0EE3-4665-8E66-DF8A2767982A}" presName="accent_3" presStyleCnt="0"/>
      <dgm:spPr/>
    </dgm:pt>
    <dgm:pt modelId="{1E6C7488-8EF9-49DD-860D-716846183AAB}" type="pres">
      <dgm:prSet presAssocID="{CB9AEF09-0EE3-4665-8E66-DF8A2767982A}" presName="accentRepeatNode" presStyleLbl="solidFgAcc1" presStyleIdx="2" presStyleCnt="4"/>
      <dgm:spPr/>
    </dgm:pt>
    <dgm:pt modelId="{C36194B2-6DE2-45D7-AEBC-9A91C50B4839}" type="pres">
      <dgm:prSet presAssocID="{31C06AB9-4109-4F0F-A0E7-1B6EE6DA4FE0}" presName="text_4" presStyleLbl="node1" presStyleIdx="3" presStyleCnt="4" custScaleX="77409" custScaleY="94353" custLinFactNeighborX="-1449" custLinFactNeighborY="11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835AB6-B9F2-4796-8D05-F26F51F21037}" type="pres">
      <dgm:prSet presAssocID="{31C06AB9-4109-4F0F-A0E7-1B6EE6DA4FE0}" presName="accent_4" presStyleCnt="0"/>
      <dgm:spPr/>
    </dgm:pt>
    <dgm:pt modelId="{8D3BE523-1BB3-4DC9-AB7C-328BEB8615C6}" type="pres">
      <dgm:prSet presAssocID="{31C06AB9-4109-4F0F-A0E7-1B6EE6DA4FE0}" presName="accentRepeatNode" presStyleLbl="solidFgAcc1" presStyleIdx="3" presStyleCnt="4"/>
      <dgm:spPr/>
    </dgm:pt>
  </dgm:ptLst>
  <dgm:cxnLst>
    <dgm:cxn modelId="{A3C31001-5FAC-45F2-B093-AFD764E7D35B}" type="presOf" srcId="{C22C0E3A-FA11-4748-A647-91BEA364338E}" destId="{A7FADF56-1620-4156-9814-6B0BBFCEE383}" srcOrd="0" destOrd="0" presId="urn:microsoft.com/office/officeart/2008/layout/VerticalCurvedList"/>
    <dgm:cxn modelId="{CD4BCBF9-41B8-4053-B572-3F5D55BF99A0}" type="presOf" srcId="{31C06AB9-4109-4F0F-A0E7-1B6EE6DA4FE0}" destId="{C36194B2-6DE2-45D7-AEBC-9A91C50B4839}" srcOrd="0" destOrd="0" presId="urn:microsoft.com/office/officeart/2008/layout/VerticalCurvedList"/>
    <dgm:cxn modelId="{A5538DF8-415F-4BBE-9071-777D20A661BF}" type="presOf" srcId="{CB9AEF09-0EE3-4665-8E66-DF8A2767982A}" destId="{1DA66DE1-D882-44D5-9FFC-48D3E09EB099}" srcOrd="0" destOrd="0" presId="urn:microsoft.com/office/officeart/2008/layout/VerticalCurvedList"/>
    <dgm:cxn modelId="{820A5744-5DF8-4178-979D-88AEA4F76085}" type="presOf" srcId="{C1F38031-64A5-4CA9-A9A9-A3D7BE1BEAF8}" destId="{1E7B1F7E-BEFA-439E-A553-FF87AF21D1BB}" srcOrd="0" destOrd="0" presId="urn:microsoft.com/office/officeart/2008/layout/VerticalCurvedList"/>
    <dgm:cxn modelId="{2F6CF060-0246-4AA1-9166-9D693CF54956}" srcId="{C22C0E3A-FA11-4748-A647-91BEA364338E}" destId="{8ACB056E-2DDF-4DCD-84EC-04EB3F26BBC1}" srcOrd="1" destOrd="0" parTransId="{AA43A407-4797-4514-9C0E-AF8650EC9E6F}" sibTransId="{D28E2729-082D-4693-9409-0336F85E1AA7}"/>
    <dgm:cxn modelId="{ACA5812E-B1A2-4E77-862E-172E4E731053}" type="presOf" srcId="{8ACB056E-2DDF-4DCD-84EC-04EB3F26BBC1}" destId="{B4B07509-B559-4EBF-BE33-3DAC7532D799}" srcOrd="0" destOrd="0" presId="urn:microsoft.com/office/officeart/2008/layout/VerticalCurvedList"/>
    <dgm:cxn modelId="{364617B4-AC6C-4DD3-B928-209E94E2A8E4}" type="presOf" srcId="{6CB9FC2B-FA80-4835-BCB2-EA16DEC8DB2C}" destId="{0DA72652-DB5B-44C4-A82E-2CDD9C161923}" srcOrd="0" destOrd="0" presId="urn:microsoft.com/office/officeart/2008/layout/VerticalCurvedList"/>
    <dgm:cxn modelId="{E64E12AC-7083-486E-9A51-B5E9D52823BE}" srcId="{C22C0E3A-FA11-4748-A647-91BEA364338E}" destId="{CB9AEF09-0EE3-4665-8E66-DF8A2767982A}" srcOrd="2" destOrd="0" parTransId="{14BB0C7F-AF6A-4605-92E4-F2C7BA10D00A}" sibTransId="{9E60CCAF-CF71-4328-AF2B-1E357BEE7992}"/>
    <dgm:cxn modelId="{D7724DF9-CE5A-49A4-BF68-7D56F52C5885}" srcId="{C22C0E3A-FA11-4748-A647-91BEA364338E}" destId="{31C06AB9-4109-4F0F-A0E7-1B6EE6DA4FE0}" srcOrd="3" destOrd="0" parTransId="{C19F1580-1E79-4409-B440-3597FA6625DE}" sibTransId="{C392C046-0041-43C3-9EE0-CC3F4CBA180F}"/>
    <dgm:cxn modelId="{820A371C-69FB-4DC9-B568-A1D643CA6F78}" srcId="{C22C0E3A-FA11-4748-A647-91BEA364338E}" destId="{6CB9FC2B-FA80-4835-BCB2-EA16DEC8DB2C}" srcOrd="0" destOrd="0" parTransId="{C226BD90-7E39-4E69-BDD1-AF0910E33CD1}" sibTransId="{C1F38031-64A5-4CA9-A9A9-A3D7BE1BEAF8}"/>
    <dgm:cxn modelId="{14537855-AD87-47F3-A806-7D0559D94F49}" type="presParOf" srcId="{A7FADF56-1620-4156-9814-6B0BBFCEE383}" destId="{7EF77C40-0749-4AA9-AF96-573432DA8F12}" srcOrd="0" destOrd="0" presId="urn:microsoft.com/office/officeart/2008/layout/VerticalCurvedList"/>
    <dgm:cxn modelId="{01D816C4-C392-44C0-871B-C2DDA6A729E0}" type="presParOf" srcId="{7EF77C40-0749-4AA9-AF96-573432DA8F12}" destId="{7A5CC43C-9B09-4B5E-BE65-BAB953A2635D}" srcOrd="0" destOrd="0" presId="urn:microsoft.com/office/officeart/2008/layout/VerticalCurvedList"/>
    <dgm:cxn modelId="{5BE47F90-033E-4E9B-981C-88ED639C7DED}" type="presParOf" srcId="{7A5CC43C-9B09-4B5E-BE65-BAB953A2635D}" destId="{EAB02968-B071-4E53-80B3-7C077C385691}" srcOrd="0" destOrd="0" presId="urn:microsoft.com/office/officeart/2008/layout/VerticalCurvedList"/>
    <dgm:cxn modelId="{FA3A834E-A47B-4EB5-81E4-F2B45CA6A486}" type="presParOf" srcId="{7A5CC43C-9B09-4B5E-BE65-BAB953A2635D}" destId="{1E7B1F7E-BEFA-439E-A553-FF87AF21D1BB}" srcOrd="1" destOrd="0" presId="urn:microsoft.com/office/officeart/2008/layout/VerticalCurvedList"/>
    <dgm:cxn modelId="{48790712-2C85-46C4-BE16-CCCCA3832D60}" type="presParOf" srcId="{7A5CC43C-9B09-4B5E-BE65-BAB953A2635D}" destId="{71C733DF-A665-4BBA-ACC2-B898C4946970}" srcOrd="2" destOrd="0" presId="urn:microsoft.com/office/officeart/2008/layout/VerticalCurvedList"/>
    <dgm:cxn modelId="{BDD91B44-DF3A-45BD-A806-073E76717EEC}" type="presParOf" srcId="{7A5CC43C-9B09-4B5E-BE65-BAB953A2635D}" destId="{DA6984A5-8655-48C5-AE60-807F8C9AB0F5}" srcOrd="3" destOrd="0" presId="urn:microsoft.com/office/officeart/2008/layout/VerticalCurvedList"/>
    <dgm:cxn modelId="{9218FFE1-6254-4CE7-8B7A-0B2B12352E25}" type="presParOf" srcId="{7EF77C40-0749-4AA9-AF96-573432DA8F12}" destId="{0DA72652-DB5B-44C4-A82E-2CDD9C161923}" srcOrd="1" destOrd="0" presId="urn:microsoft.com/office/officeart/2008/layout/VerticalCurvedList"/>
    <dgm:cxn modelId="{E8A2B1CF-1B52-4E32-B643-BFE77A2953A4}" type="presParOf" srcId="{7EF77C40-0749-4AA9-AF96-573432DA8F12}" destId="{7F0D83B2-3ED5-4CCE-A68D-81C95B49ACF0}" srcOrd="2" destOrd="0" presId="urn:microsoft.com/office/officeart/2008/layout/VerticalCurvedList"/>
    <dgm:cxn modelId="{E7F85A42-6204-4BF1-AF70-9C9A2F923660}" type="presParOf" srcId="{7F0D83B2-3ED5-4CCE-A68D-81C95B49ACF0}" destId="{0B8594B5-2EB6-4D72-BFAB-8D5117FB9F3E}" srcOrd="0" destOrd="0" presId="urn:microsoft.com/office/officeart/2008/layout/VerticalCurvedList"/>
    <dgm:cxn modelId="{4631C4E5-2F24-45B6-A38F-9DE4DAD349BF}" type="presParOf" srcId="{7EF77C40-0749-4AA9-AF96-573432DA8F12}" destId="{B4B07509-B559-4EBF-BE33-3DAC7532D799}" srcOrd="3" destOrd="0" presId="urn:microsoft.com/office/officeart/2008/layout/VerticalCurvedList"/>
    <dgm:cxn modelId="{5A8F5445-DF67-48AC-BE91-BF3E55BF0FD1}" type="presParOf" srcId="{7EF77C40-0749-4AA9-AF96-573432DA8F12}" destId="{ABD5BCC4-FDE3-4BFD-A089-0F6217089B0D}" srcOrd="4" destOrd="0" presId="urn:microsoft.com/office/officeart/2008/layout/VerticalCurvedList"/>
    <dgm:cxn modelId="{9FD8A215-164B-4996-8DB7-92E0721E8BD2}" type="presParOf" srcId="{ABD5BCC4-FDE3-4BFD-A089-0F6217089B0D}" destId="{9FC8F899-E2FA-44C2-90E9-B06315215D40}" srcOrd="0" destOrd="0" presId="urn:microsoft.com/office/officeart/2008/layout/VerticalCurvedList"/>
    <dgm:cxn modelId="{2EE40870-A652-4DDB-9A42-BAFACE171D67}" type="presParOf" srcId="{7EF77C40-0749-4AA9-AF96-573432DA8F12}" destId="{1DA66DE1-D882-44D5-9FFC-48D3E09EB099}" srcOrd="5" destOrd="0" presId="urn:microsoft.com/office/officeart/2008/layout/VerticalCurvedList"/>
    <dgm:cxn modelId="{176E8C17-D1BB-486B-9383-0FE0A59DD49B}" type="presParOf" srcId="{7EF77C40-0749-4AA9-AF96-573432DA8F12}" destId="{C355E567-FB54-4345-A03D-B6569FB79087}" srcOrd="6" destOrd="0" presId="urn:microsoft.com/office/officeart/2008/layout/VerticalCurvedList"/>
    <dgm:cxn modelId="{4338AE77-8C56-4AB0-ACA2-A881731D06FE}" type="presParOf" srcId="{C355E567-FB54-4345-A03D-B6569FB79087}" destId="{1E6C7488-8EF9-49DD-860D-716846183AAB}" srcOrd="0" destOrd="0" presId="urn:microsoft.com/office/officeart/2008/layout/VerticalCurvedList"/>
    <dgm:cxn modelId="{7AA8A672-F083-40F0-AC71-6FACE0D5B8EF}" type="presParOf" srcId="{7EF77C40-0749-4AA9-AF96-573432DA8F12}" destId="{C36194B2-6DE2-45D7-AEBC-9A91C50B4839}" srcOrd="7" destOrd="0" presId="urn:microsoft.com/office/officeart/2008/layout/VerticalCurvedList"/>
    <dgm:cxn modelId="{D9111174-2DC4-49FA-8884-8F5F3C51701B}" type="presParOf" srcId="{7EF77C40-0749-4AA9-AF96-573432DA8F12}" destId="{F3835AB6-B9F2-4796-8D05-F26F51F21037}" srcOrd="8" destOrd="0" presId="urn:microsoft.com/office/officeart/2008/layout/VerticalCurvedList"/>
    <dgm:cxn modelId="{4A057D7A-F0C4-4D8E-B837-3B50F5557A3E}" type="presParOf" srcId="{F3835AB6-B9F2-4796-8D05-F26F51F21037}" destId="{8D3BE523-1BB3-4DC9-AB7C-328BEB8615C6}" srcOrd="0" destOrd="0" presId="urn:microsoft.com/office/officeart/2008/layout/VerticalCurvedList"/>
  </dgm:cxnLst>
  <dgm:bg>
    <a:noFill/>
  </dgm:bg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28995" cy="497126"/>
          </a:xfrm>
          <a:prstGeom prst="rect">
            <a:avLst/>
          </a:prstGeom>
        </p:spPr>
        <p:txBody>
          <a:bodyPr vert="horz" lIns="91600" tIns="45800" rIns="91600" bIns="45800" rtlCol="0"/>
          <a:lstStyle>
            <a:lvl1pPr algn="l" defTabSz="93522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11" y="1"/>
            <a:ext cx="2930574" cy="497126"/>
          </a:xfrm>
          <a:prstGeom prst="rect">
            <a:avLst/>
          </a:prstGeom>
        </p:spPr>
        <p:txBody>
          <a:bodyPr vert="horz" lIns="91600" tIns="45800" rIns="91600" bIns="45800" rtlCol="0"/>
          <a:lstStyle>
            <a:lvl1pPr algn="r" defTabSz="935220">
              <a:defRPr sz="1200"/>
            </a:lvl1pPr>
          </a:lstStyle>
          <a:p>
            <a:pPr>
              <a:defRPr/>
            </a:pPr>
            <a:fld id="{FCC9E96A-1C7A-47E5-A532-E04853859A1D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3790"/>
            <a:ext cx="2928995" cy="497126"/>
          </a:xfrm>
          <a:prstGeom prst="rect">
            <a:avLst/>
          </a:prstGeom>
        </p:spPr>
        <p:txBody>
          <a:bodyPr vert="horz" lIns="91600" tIns="45800" rIns="91600" bIns="45800" rtlCol="0" anchor="b"/>
          <a:lstStyle>
            <a:lvl1pPr algn="l" defTabSz="93522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11" y="9443790"/>
            <a:ext cx="2930574" cy="497126"/>
          </a:xfrm>
          <a:prstGeom prst="rect">
            <a:avLst/>
          </a:prstGeom>
        </p:spPr>
        <p:txBody>
          <a:bodyPr vert="horz" lIns="91600" tIns="45800" rIns="91600" bIns="45800" rtlCol="0" anchor="b"/>
          <a:lstStyle>
            <a:lvl1pPr algn="r" defTabSz="935220">
              <a:defRPr sz="1200"/>
            </a:lvl1pPr>
          </a:lstStyle>
          <a:p>
            <a:pPr>
              <a:defRPr/>
            </a:pPr>
            <a:fld id="{FBF641D3-F226-434F-A333-95F21BE0F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52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30574" cy="497126"/>
          </a:xfrm>
          <a:prstGeom prst="rect">
            <a:avLst/>
          </a:prstGeom>
        </p:spPr>
        <p:txBody>
          <a:bodyPr vert="horz" lIns="92467" tIns="46232" rIns="92467" bIns="46232" rtlCol="0"/>
          <a:lstStyle>
            <a:lvl1pPr algn="l" defTabSz="1294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1" y="1"/>
            <a:ext cx="2930574" cy="497126"/>
          </a:xfrm>
          <a:prstGeom prst="rect">
            <a:avLst/>
          </a:prstGeom>
        </p:spPr>
        <p:txBody>
          <a:bodyPr vert="horz" lIns="92467" tIns="46232" rIns="92467" bIns="46232" rtlCol="0"/>
          <a:lstStyle>
            <a:lvl1pPr algn="r" defTabSz="1294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B37961A-F9A8-4D68-9E79-AEEDF1F49F5F}" type="datetimeFigureOut">
              <a:rPr lang="ru-RU"/>
              <a:pPr>
                <a:defRPr/>
              </a:pPr>
              <a:t>24.01.2015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7713"/>
            <a:ext cx="538321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67" tIns="46232" rIns="92467" bIns="4623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5801" y="4721895"/>
            <a:ext cx="5409562" cy="4474131"/>
          </a:xfrm>
          <a:prstGeom prst="rect">
            <a:avLst/>
          </a:prstGeom>
        </p:spPr>
        <p:txBody>
          <a:bodyPr vert="horz" lIns="92467" tIns="46232" rIns="92467" bIns="4623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790"/>
            <a:ext cx="2930574" cy="497126"/>
          </a:xfrm>
          <a:prstGeom prst="rect">
            <a:avLst/>
          </a:prstGeom>
        </p:spPr>
        <p:txBody>
          <a:bodyPr vert="horz" lIns="92467" tIns="46232" rIns="92467" bIns="46232" rtlCol="0" anchor="b"/>
          <a:lstStyle>
            <a:lvl1pPr algn="l" defTabSz="1294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1" y="9443790"/>
            <a:ext cx="2930574" cy="497126"/>
          </a:xfrm>
          <a:prstGeom prst="rect">
            <a:avLst/>
          </a:prstGeom>
        </p:spPr>
        <p:txBody>
          <a:bodyPr vert="horz" lIns="92467" tIns="46232" rIns="92467" bIns="46232" rtlCol="0" anchor="b"/>
          <a:lstStyle>
            <a:lvl1pPr algn="r" defTabSz="1294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388668D-E293-410B-9473-2E86F44DC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00310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9334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61963" algn="l" defTabSz="9334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33450" algn="l" defTabSz="9334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04938" algn="l" defTabSz="9334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73250" algn="l" defTabSz="93345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50975" algn="l" defTabSz="940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21168" algn="l" defTabSz="940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91365" algn="l" defTabSz="940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761558" algn="l" defTabSz="94037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6650247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7713"/>
            <a:ext cx="53832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5858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7388" y="746125"/>
            <a:ext cx="5386387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293359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29762" y="9444277"/>
            <a:ext cx="2929837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694" tIns="43348" rIns="86694" bIns="43348" anchor="b"/>
          <a:lstStyle>
            <a:lvl1pPr defTabSz="9191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916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916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916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916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9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201D8DB-1392-4764-8754-AE9A3B2F9D66}" type="slidenum">
              <a:rPr lang="ru-RU" altLang="ru-RU" sz="1100">
                <a:solidFill>
                  <a:prstClr val="black"/>
                </a:solidFill>
                <a:latin typeface="Arial" charset="0"/>
                <a:cs typeface="Arial" charset="0"/>
              </a:rPr>
              <a:pPr algn="r"/>
              <a:t>10</a:t>
            </a:fld>
            <a:endParaRPr lang="ru-RU" altLang="ru-RU" sz="110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7388" y="746125"/>
            <a:ext cx="5386387" cy="37290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282319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7713"/>
            <a:ext cx="53832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455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013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7713"/>
            <a:ext cx="53832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3192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7713"/>
            <a:ext cx="53832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6534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8975" y="747713"/>
            <a:ext cx="5383213" cy="37274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3450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33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4127" indent="0" algn="ctr">
              <a:buNone/>
              <a:defRPr/>
            </a:lvl2pPr>
            <a:lvl3pPr marL="948302" indent="0" algn="ctr">
              <a:buNone/>
              <a:defRPr/>
            </a:lvl3pPr>
            <a:lvl4pPr marL="1422476" indent="0" algn="ctr">
              <a:buNone/>
              <a:defRPr/>
            </a:lvl4pPr>
            <a:lvl5pPr marL="1896641" indent="0" algn="ctr">
              <a:buNone/>
              <a:defRPr/>
            </a:lvl5pPr>
            <a:lvl6pPr marL="2370806" indent="0" algn="ctr">
              <a:buNone/>
              <a:defRPr/>
            </a:lvl6pPr>
            <a:lvl7pPr marL="2844968" indent="0" algn="ctr">
              <a:buNone/>
              <a:defRPr/>
            </a:lvl7pPr>
            <a:lvl8pPr marL="3319133" indent="0" algn="ctr">
              <a:buNone/>
              <a:defRPr/>
            </a:lvl8pPr>
            <a:lvl9pPr marL="379329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25E387E-28BC-4BAE-A989-FD037B97B486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E8053CB-C394-43DB-ADD7-DC5C44523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70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702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E9BF6F2-2BBF-4F50-A490-DD1C9F5C4AA8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4C2D69C-1F64-4C9B-9E41-AF665C275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25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4645" indent="0" algn="ctr">
              <a:buNone/>
              <a:defRPr/>
            </a:lvl2pPr>
            <a:lvl3pPr marL="949328" indent="0" algn="ctr">
              <a:buNone/>
              <a:defRPr/>
            </a:lvl3pPr>
            <a:lvl4pPr marL="1424012" indent="0" algn="ctr">
              <a:buNone/>
              <a:defRPr/>
            </a:lvl4pPr>
            <a:lvl5pPr marL="1898691" indent="0" algn="ctr">
              <a:buNone/>
              <a:defRPr/>
            </a:lvl5pPr>
            <a:lvl6pPr marL="2373370" indent="0" algn="ctr">
              <a:buNone/>
              <a:defRPr/>
            </a:lvl6pPr>
            <a:lvl7pPr marL="2848043" indent="0" algn="ctr">
              <a:buNone/>
              <a:defRPr/>
            </a:lvl7pPr>
            <a:lvl8pPr marL="3322717" indent="0" algn="ctr">
              <a:buNone/>
              <a:defRPr/>
            </a:lvl8pPr>
            <a:lvl9pPr marL="3797397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274879B-3BCF-4866-A8A1-BC825C253FA4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4450-F556-44DD-9894-62DCBF071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9076575-53B7-482D-A29E-7EDACBA18258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0CADE-03D4-478D-9736-74D04BD36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7000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4645" indent="0">
              <a:buNone/>
              <a:defRPr sz="1900"/>
            </a:lvl2pPr>
            <a:lvl3pPr marL="949328" indent="0">
              <a:buNone/>
              <a:defRPr sz="1600"/>
            </a:lvl3pPr>
            <a:lvl4pPr marL="1424012" indent="0">
              <a:buNone/>
              <a:defRPr sz="1500"/>
            </a:lvl4pPr>
            <a:lvl5pPr marL="1898691" indent="0">
              <a:buNone/>
              <a:defRPr sz="1500"/>
            </a:lvl5pPr>
            <a:lvl6pPr marL="2373370" indent="0">
              <a:buNone/>
              <a:defRPr sz="1500"/>
            </a:lvl6pPr>
            <a:lvl7pPr marL="2848043" indent="0">
              <a:buNone/>
              <a:defRPr sz="1500"/>
            </a:lvl7pPr>
            <a:lvl8pPr marL="3322717" indent="0">
              <a:buNone/>
              <a:defRPr sz="1500"/>
            </a:lvl8pPr>
            <a:lvl9pPr marL="3797397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67584D5-95AD-4BA6-93E1-BE1A2F883EA0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0B83C-E0B9-405E-B517-489E9AAD06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1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30C522F-9C51-4662-BB08-7B50B43C1A5D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02A23-EF10-4CC6-8F0E-92FA2E9F9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645" indent="0">
              <a:buNone/>
              <a:defRPr sz="2100" b="1"/>
            </a:lvl2pPr>
            <a:lvl3pPr marL="949328" indent="0">
              <a:buNone/>
              <a:defRPr sz="1900" b="1"/>
            </a:lvl3pPr>
            <a:lvl4pPr marL="1424012" indent="0">
              <a:buNone/>
              <a:defRPr sz="1600" b="1"/>
            </a:lvl4pPr>
            <a:lvl5pPr marL="1898691" indent="0">
              <a:buNone/>
              <a:defRPr sz="1600" b="1"/>
            </a:lvl5pPr>
            <a:lvl6pPr marL="2373370" indent="0">
              <a:buNone/>
              <a:defRPr sz="1600" b="1"/>
            </a:lvl6pPr>
            <a:lvl7pPr marL="2848043" indent="0">
              <a:buNone/>
              <a:defRPr sz="1600" b="1"/>
            </a:lvl7pPr>
            <a:lvl8pPr marL="3322717" indent="0">
              <a:buNone/>
              <a:defRPr sz="1600" b="1"/>
            </a:lvl8pPr>
            <a:lvl9pPr marL="37973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70" y="1535113"/>
            <a:ext cx="437832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645" indent="0">
              <a:buNone/>
              <a:defRPr sz="2100" b="1"/>
            </a:lvl2pPr>
            <a:lvl3pPr marL="949328" indent="0">
              <a:buNone/>
              <a:defRPr sz="1900" b="1"/>
            </a:lvl3pPr>
            <a:lvl4pPr marL="1424012" indent="0">
              <a:buNone/>
              <a:defRPr sz="1600" b="1"/>
            </a:lvl4pPr>
            <a:lvl5pPr marL="1898691" indent="0">
              <a:buNone/>
              <a:defRPr sz="1600" b="1"/>
            </a:lvl5pPr>
            <a:lvl6pPr marL="2373370" indent="0">
              <a:buNone/>
              <a:defRPr sz="1600" b="1"/>
            </a:lvl6pPr>
            <a:lvl7pPr marL="2848043" indent="0">
              <a:buNone/>
              <a:defRPr sz="1600" b="1"/>
            </a:lvl7pPr>
            <a:lvl8pPr marL="3322717" indent="0">
              <a:buNone/>
              <a:defRPr sz="1600" b="1"/>
            </a:lvl8pPr>
            <a:lvl9pPr marL="37973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470" y="2174875"/>
            <a:ext cx="437832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A4F9799-2501-4D12-8ECF-F771B3797C02}" type="datetime1">
              <a:rPr lang="ru-RU" smtClean="0"/>
              <a:t>24.01.2015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7D3E9-1194-41DF-9AD9-EA84760167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364DC68-C977-45CF-A6E2-8EDC9322E96C}" type="datetime1">
              <a:rPr lang="ru-RU" smtClean="0"/>
              <a:t>24.01.2015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B815B-946A-421B-A8E7-10FB92F3C7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2"/>
            <a:ext cx="5537201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2"/>
            <a:ext cx="3259138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4645" indent="0">
              <a:buNone/>
              <a:defRPr sz="1300"/>
            </a:lvl2pPr>
            <a:lvl3pPr marL="949328" indent="0">
              <a:buNone/>
              <a:defRPr sz="1000"/>
            </a:lvl3pPr>
            <a:lvl4pPr marL="1424012" indent="0">
              <a:buNone/>
              <a:defRPr sz="1000"/>
            </a:lvl4pPr>
            <a:lvl5pPr marL="1898691" indent="0">
              <a:buNone/>
              <a:defRPr sz="1000"/>
            </a:lvl5pPr>
            <a:lvl6pPr marL="2373370" indent="0">
              <a:buNone/>
              <a:defRPr sz="1000"/>
            </a:lvl6pPr>
            <a:lvl7pPr marL="2848043" indent="0">
              <a:buNone/>
              <a:defRPr sz="1000"/>
            </a:lvl7pPr>
            <a:lvl8pPr marL="3322717" indent="0">
              <a:buNone/>
              <a:defRPr sz="1000"/>
            </a:lvl8pPr>
            <a:lvl9pPr marL="37973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119770C-5C1B-4431-816E-8ACA54857AD6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45201-4046-4353-89C8-576BD2AD50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4929" tIns="47503" rIns="94929" bIns="47503"/>
          <a:lstStyle>
            <a:lvl1pPr marL="0" indent="0">
              <a:buNone/>
              <a:defRPr sz="3400"/>
            </a:lvl1pPr>
            <a:lvl2pPr marL="474645" indent="0">
              <a:buNone/>
              <a:defRPr sz="2900"/>
            </a:lvl2pPr>
            <a:lvl3pPr marL="949328" indent="0">
              <a:buNone/>
              <a:defRPr sz="2500"/>
            </a:lvl3pPr>
            <a:lvl4pPr marL="1424012" indent="0">
              <a:buNone/>
              <a:defRPr sz="2100"/>
            </a:lvl4pPr>
            <a:lvl5pPr marL="1898691" indent="0">
              <a:buNone/>
              <a:defRPr sz="2100"/>
            </a:lvl5pPr>
            <a:lvl6pPr marL="2373370" indent="0">
              <a:buNone/>
              <a:defRPr sz="2100"/>
            </a:lvl6pPr>
            <a:lvl7pPr marL="2848043" indent="0">
              <a:buNone/>
              <a:defRPr sz="2100"/>
            </a:lvl7pPr>
            <a:lvl8pPr marL="3322717" indent="0">
              <a:buNone/>
              <a:defRPr sz="2100"/>
            </a:lvl8pPr>
            <a:lvl9pPr marL="3797397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4645" indent="0">
              <a:buNone/>
              <a:defRPr sz="1300"/>
            </a:lvl2pPr>
            <a:lvl3pPr marL="949328" indent="0">
              <a:buNone/>
              <a:defRPr sz="1000"/>
            </a:lvl3pPr>
            <a:lvl4pPr marL="1424012" indent="0">
              <a:buNone/>
              <a:defRPr sz="1000"/>
            </a:lvl4pPr>
            <a:lvl5pPr marL="1898691" indent="0">
              <a:buNone/>
              <a:defRPr sz="1000"/>
            </a:lvl5pPr>
            <a:lvl6pPr marL="2373370" indent="0">
              <a:buNone/>
              <a:defRPr sz="1000"/>
            </a:lvl6pPr>
            <a:lvl7pPr marL="2848043" indent="0">
              <a:buNone/>
              <a:defRPr sz="1000"/>
            </a:lvl7pPr>
            <a:lvl8pPr marL="3322717" indent="0">
              <a:buNone/>
              <a:defRPr sz="1000"/>
            </a:lvl8pPr>
            <a:lvl9pPr marL="37973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E0468C1-A675-435A-B9F1-CD7696EFEC95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12BC4-2125-47C4-BAA5-249F00BDE0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5CB12A4-BA9C-4E18-A913-1B0F2D41DE7C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8E63F-2005-4526-A0A0-8E8375FED3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7008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22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4127" indent="0">
              <a:buNone/>
              <a:defRPr sz="1900"/>
            </a:lvl2pPr>
            <a:lvl3pPr marL="948302" indent="0">
              <a:buNone/>
              <a:defRPr sz="1600"/>
            </a:lvl3pPr>
            <a:lvl4pPr marL="1422476" indent="0">
              <a:buNone/>
              <a:defRPr sz="1500"/>
            </a:lvl4pPr>
            <a:lvl5pPr marL="1896641" indent="0">
              <a:buNone/>
              <a:defRPr sz="1500"/>
            </a:lvl5pPr>
            <a:lvl6pPr marL="2370806" indent="0">
              <a:buNone/>
              <a:defRPr sz="1500"/>
            </a:lvl6pPr>
            <a:lvl7pPr marL="2844968" indent="0">
              <a:buNone/>
              <a:defRPr sz="1500"/>
            </a:lvl7pPr>
            <a:lvl8pPr marL="3319133" indent="0">
              <a:buNone/>
              <a:defRPr sz="1500"/>
            </a:lvl8pPr>
            <a:lvl9pPr marL="3793297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2B3E5C-2684-4ADB-8A4B-6936793E44F6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9BC9498-7935-426A-B79C-E12115826C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70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8" y="27470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5D863697-0E5A-4B06-ACBF-5EF619E5CE5E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D430-35B9-4D55-80FD-9589F3CED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521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74876" indent="0" algn="ctr">
              <a:buNone/>
              <a:defRPr/>
            </a:lvl2pPr>
            <a:lvl3pPr marL="949784" indent="0" algn="ctr">
              <a:buNone/>
              <a:defRPr/>
            </a:lvl3pPr>
            <a:lvl4pPr marL="1424696" indent="0" algn="ctr">
              <a:buNone/>
              <a:defRPr/>
            </a:lvl4pPr>
            <a:lvl5pPr marL="1899602" indent="0" algn="ctr">
              <a:buNone/>
              <a:defRPr/>
            </a:lvl5pPr>
            <a:lvl6pPr marL="2374509" indent="0" algn="ctr">
              <a:buNone/>
              <a:defRPr/>
            </a:lvl6pPr>
            <a:lvl7pPr marL="2849410" indent="0" algn="ctr">
              <a:buNone/>
              <a:defRPr/>
            </a:lvl7pPr>
            <a:lvl8pPr marL="3324313" indent="0" algn="ctr">
              <a:buNone/>
              <a:defRPr/>
            </a:lvl8pPr>
            <a:lvl9pPr marL="379922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1984F52A-8BA8-4649-9554-CAA387DE303E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585A2-27DB-4DC0-901C-7246DE439E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CB70371-C420-4FD3-B750-D3401F3FAC1C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75BBC-C956-48BB-86C5-E0B948F0B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38" y="4406996"/>
            <a:ext cx="8420100" cy="1362075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638" y="2906722"/>
            <a:ext cx="84201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74876" indent="0">
              <a:buNone/>
              <a:defRPr sz="1900"/>
            </a:lvl2pPr>
            <a:lvl3pPr marL="949784" indent="0">
              <a:buNone/>
              <a:defRPr sz="1600"/>
            </a:lvl3pPr>
            <a:lvl4pPr marL="1424696" indent="0">
              <a:buNone/>
              <a:defRPr sz="1500"/>
            </a:lvl4pPr>
            <a:lvl5pPr marL="1899602" indent="0">
              <a:buNone/>
              <a:defRPr sz="1500"/>
            </a:lvl5pPr>
            <a:lvl6pPr marL="2374509" indent="0">
              <a:buNone/>
              <a:defRPr sz="1500"/>
            </a:lvl6pPr>
            <a:lvl7pPr marL="2849410" indent="0">
              <a:buNone/>
              <a:defRPr sz="1500"/>
            </a:lvl7pPr>
            <a:lvl8pPr marL="3324313" indent="0">
              <a:buNone/>
              <a:defRPr sz="1500"/>
            </a:lvl8pPr>
            <a:lvl9pPr marL="3799220" indent="0">
              <a:buNone/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CA9DF97-DFCD-466C-B8FB-5C2CE7B89258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23C87-34B5-4A29-B6DF-7A22AF76E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3" y="1600204"/>
            <a:ext cx="4381501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29200" y="1600204"/>
            <a:ext cx="4381501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D198F195-F5C3-4564-A550-4C7D6B4CCEAF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B2CCE-1ABE-43C4-9B9E-2188DDFBC9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876" indent="0">
              <a:buNone/>
              <a:defRPr sz="2100" b="1"/>
            </a:lvl2pPr>
            <a:lvl3pPr marL="949784" indent="0">
              <a:buNone/>
              <a:defRPr sz="1900" b="1"/>
            </a:lvl3pPr>
            <a:lvl4pPr marL="1424696" indent="0">
              <a:buNone/>
              <a:defRPr sz="1600" b="1"/>
            </a:lvl4pPr>
            <a:lvl5pPr marL="1899602" indent="0">
              <a:buNone/>
              <a:defRPr sz="1600" b="1"/>
            </a:lvl5pPr>
            <a:lvl6pPr marL="2374509" indent="0">
              <a:buNone/>
              <a:defRPr sz="1600" b="1"/>
            </a:lvl6pPr>
            <a:lvl7pPr marL="2849410" indent="0">
              <a:buNone/>
              <a:defRPr sz="1600" b="1"/>
            </a:lvl7pPr>
            <a:lvl8pPr marL="3324313" indent="0">
              <a:buNone/>
              <a:defRPr sz="1600" b="1"/>
            </a:lvl8pPr>
            <a:lvl9pPr marL="3799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466" y="1535113"/>
            <a:ext cx="437832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876" indent="0">
              <a:buNone/>
              <a:defRPr sz="2100" b="1"/>
            </a:lvl2pPr>
            <a:lvl3pPr marL="949784" indent="0">
              <a:buNone/>
              <a:defRPr sz="1900" b="1"/>
            </a:lvl3pPr>
            <a:lvl4pPr marL="1424696" indent="0">
              <a:buNone/>
              <a:defRPr sz="1600" b="1"/>
            </a:lvl4pPr>
            <a:lvl5pPr marL="1899602" indent="0">
              <a:buNone/>
              <a:defRPr sz="1600" b="1"/>
            </a:lvl5pPr>
            <a:lvl6pPr marL="2374509" indent="0">
              <a:buNone/>
              <a:defRPr sz="1600" b="1"/>
            </a:lvl6pPr>
            <a:lvl7pPr marL="2849410" indent="0">
              <a:buNone/>
              <a:defRPr sz="1600" b="1"/>
            </a:lvl7pPr>
            <a:lvl8pPr marL="3324313" indent="0">
              <a:buNone/>
              <a:defRPr sz="1600" b="1"/>
            </a:lvl8pPr>
            <a:lvl9pPr marL="37992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466" y="2174875"/>
            <a:ext cx="437832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2383363-5E3E-48F8-B53A-F563EAC44E57}" type="datetime1">
              <a:rPr lang="ru-RU" smtClean="0"/>
              <a:t>24.01.2015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2E7E-3E5E-430E-AA4C-1FAB44016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55E1261-58B7-45B7-A309-B5753F5AF3BD}" type="datetime1">
              <a:rPr lang="ru-RU" smtClean="0"/>
              <a:t>24.01.2015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35C7-990C-47AC-BCFF-A4F6169D8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3500" y="273052"/>
            <a:ext cx="5537201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8" y="1435102"/>
            <a:ext cx="3259138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4876" indent="0">
              <a:buNone/>
              <a:defRPr sz="1300"/>
            </a:lvl2pPr>
            <a:lvl3pPr marL="949784" indent="0">
              <a:buNone/>
              <a:defRPr sz="1000"/>
            </a:lvl3pPr>
            <a:lvl4pPr marL="1424696" indent="0">
              <a:buNone/>
              <a:defRPr sz="1000"/>
            </a:lvl4pPr>
            <a:lvl5pPr marL="1899602" indent="0">
              <a:buNone/>
              <a:defRPr sz="1000"/>
            </a:lvl5pPr>
            <a:lvl6pPr marL="2374509" indent="0">
              <a:buNone/>
              <a:defRPr sz="1000"/>
            </a:lvl6pPr>
            <a:lvl7pPr marL="2849410" indent="0">
              <a:buNone/>
              <a:defRPr sz="1000"/>
            </a:lvl7pPr>
            <a:lvl8pPr marL="3324313" indent="0">
              <a:buNone/>
              <a:defRPr sz="1000"/>
            </a:lvl8pPr>
            <a:lvl9pPr marL="37992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7780423-958F-47BE-A4F4-CCABAD053D8F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58C84D-E6F3-4CE0-BF50-FCDE106D43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lIns="94975" tIns="47524" rIns="94975" bIns="47524"/>
          <a:lstStyle>
            <a:lvl1pPr marL="0" indent="0">
              <a:buNone/>
              <a:defRPr sz="3400"/>
            </a:lvl1pPr>
            <a:lvl2pPr marL="474876" indent="0">
              <a:buNone/>
              <a:defRPr sz="2900"/>
            </a:lvl2pPr>
            <a:lvl3pPr marL="949784" indent="0">
              <a:buNone/>
              <a:defRPr sz="2500"/>
            </a:lvl3pPr>
            <a:lvl4pPr marL="1424696" indent="0">
              <a:buNone/>
              <a:defRPr sz="2100"/>
            </a:lvl4pPr>
            <a:lvl5pPr marL="1899602" indent="0">
              <a:buNone/>
              <a:defRPr sz="2100"/>
            </a:lvl5pPr>
            <a:lvl6pPr marL="2374509" indent="0">
              <a:buNone/>
              <a:defRPr sz="2100"/>
            </a:lvl6pPr>
            <a:lvl7pPr marL="2849410" indent="0">
              <a:buNone/>
              <a:defRPr sz="2100"/>
            </a:lvl7pPr>
            <a:lvl8pPr marL="3324313" indent="0">
              <a:buNone/>
              <a:defRPr sz="2100"/>
            </a:lvl8pPr>
            <a:lvl9pPr marL="3799220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4876" indent="0">
              <a:buNone/>
              <a:defRPr sz="1300"/>
            </a:lvl2pPr>
            <a:lvl3pPr marL="949784" indent="0">
              <a:buNone/>
              <a:defRPr sz="1000"/>
            </a:lvl3pPr>
            <a:lvl4pPr marL="1424696" indent="0">
              <a:buNone/>
              <a:defRPr sz="1000"/>
            </a:lvl4pPr>
            <a:lvl5pPr marL="1899602" indent="0">
              <a:buNone/>
              <a:defRPr sz="1000"/>
            </a:lvl5pPr>
            <a:lvl6pPr marL="2374509" indent="0">
              <a:buNone/>
              <a:defRPr sz="1000"/>
            </a:lvl6pPr>
            <a:lvl7pPr marL="2849410" indent="0">
              <a:buNone/>
              <a:defRPr sz="1000"/>
            </a:lvl7pPr>
            <a:lvl8pPr marL="3324313" indent="0">
              <a:buNone/>
              <a:defRPr sz="1000"/>
            </a:lvl8pPr>
            <a:lvl9pPr marL="379922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64677379-AA8D-41AB-813E-6EAA63F23439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81286-6F37-4897-B51D-9AE5347762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D8C33B9-7768-46C9-8698-A22E05949B6E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DF0CA-66B7-4E1E-A184-420702A6AA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F6293906-A3CA-41EF-8240-F9BF8DA2B63E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1C99012-1832-4878-A65D-456EB2355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702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8" y="274702"/>
            <a:ext cx="65341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BB6D151C-5F97-4CBD-B3C2-2321ED026C27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6CD26-1451-47AD-B1DC-B5E791C1EC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4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3F442-9446-41DF-B3F4-875D3163AA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9E423-40BA-4CA7-B510-5DBA37B04C9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250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B0E1F-7300-402D-A68D-0211AC5217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EDFFF-9727-4951-BD58-3C4B17A50C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6957-CA52-4FF3-8E56-385B182075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0A92E-0FA7-4ADF-8FA2-51E5ACFBEB8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85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7837E-42DF-4FC2-99F5-89FB49CFB84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C729C-1EB2-4940-8013-536EF4A310A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5847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6EC00-DB12-4AA4-9955-F2E325B0833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AF504-09C8-4EEF-ABBE-13B186045FB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650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6B25-CADB-4323-A201-D63E6056C2B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E0B98-9255-4E57-A8AE-7BF9A9351A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189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19FEA-D6AB-47CE-AEBB-3EDB858882B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416A-6E8F-45F7-961C-9EF4C5B5921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2025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2DC82-9B84-4716-A039-D76858EA8C2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3A3E1-AA8D-4D34-989A-50A00B4E7B0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5183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67EF8-2817-4F64-8C1E-BA770EE84CF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A519B-32B0-4B22-8A24-CCBC4729C0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26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127" indent="0">
              <a:buNone/>
              <a:defRPr sz="2100" b="1"/>
            </a:lvl2pPr>
            <a:lvl3pPr marL="948302" indent="0">
              <a:buNone/>
              <a:defRPr sz="1900" b="1"/>
            </a:lvl3pPr>
            <a:lvl4pPr marL="1422476" indent="0">
              <a:buNone/>
              <a:defRPr sz="1600" b="1"/>
            </a:lvl4pPr>
            <a:lvl5pPr marL="1896641" indent="0">
              <a:buNone/>
              <a:defRPr sz="1600" b="1"/>
            </a:lvl5pPr>
            <a:lvl6pPr marL="2370806" indent="0">
              <a:buNone/>
              <a:defRPr sz="1600" b="1"/>
            </a:lvl6pPr>
            <a:lvl7pPr marL="2844968" indent="0">
              <a:buNone/>
              <a:defRPr sz="1600" b="1"/>
            </a:lvl7pPr>
            <a:lvl8pPr marL="3319133" indent="0">
              <a:buNone/>
              <a:defRPr sz="1600" b="1"/>
            </a:lvl8pPr>
            <a:lvl9pPr marL="37932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83" y="1535113"/>
            <a:ext cx="437859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4127" indent="0">
              <a:buNone/>
              <a:defRPr sz="2100" b="1"/>
            </a:lvl2pPr>
            <a:lvl3pPr marL="948302" indent="0">
              <a:buNone/>
              <a:defRPr sz="1900" b="1"/>
            </a:lvl3pPr>
            <a:lvl4pPr marL="1422476" indent="0">
              <a:buNone/>
              <a:defRPr sz="1600" b="1"/>
            </a:lvl4pPr>
            <a:lvl5pPr marL="1896641" indent="0">
              <a:buNone/>
              <a:defRPr sz="1600" b="1"/>
            </a:lvl5pPr>
            <a:lvl6pPr marL="2370806" indent="0">
              <a:buNone/>
              <a:defRPr sz="1600" b="1"/>
            </a:lvl6pPr>
            <a:lvl7pPr marL="2844968" indent="0">
              <a:buNone/>
              <a:defRPr sz="1600" b="1"/>
            </a:lvl7pPr>
            <a:lvl8pPr marL="3319133" indent="0">
              <a:buNone/>
              <a:defRPr sz="1600" b="1"/>
            </a:lvl8pPr>
            <a:lvl9pPr marL="3793297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83" y="2174875"/>
            <a:ext cx="437859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C28B4E5-E953-4A20-BC4D-7164049A167D}" type="datetime1">
              <a:rPr lang="ru-RU" smtClean="0"/>
              <a:t>24.01.2015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8BB42EB0-1C71-4B5A-B502-02439F73EF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DC15D-21C0-43A7-8851-FE155094A14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4025C-FEA8-44DC-BF58-A63EF0D681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551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CEDFF-E073-4F05-A943-AC3B3A08A57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13E9B-9D1F-4CEB-8807-71AD808138E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0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4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8574EB-1880-40D1-830B-66E316EC58FB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91887-9A1D-4831-B0BD-C5BB4EB66A9A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3E4F0-9D36-4481-BC2C-E98DA556E3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0BDA8-C6B7-4680-A1F1-1BA37BE7E8EF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5E69F5-9C8F-44FD-894B-508E37658B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4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EB57A3-F1A5-4B1F-AD59-4F889FE9B7AE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7D506D-9D34-49CA-B21B-7AA91C3374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25A03D-93D5-44F4-9300-EDF28E64C237}" type="datetime1">
              <a:rPr lang="ru-RU" smtClean="0"/>
              <a:t>24.01.2015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07BB9-91F4-4484-97AF-67515E4669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2C58D-EE48-46E3-9DBB-C0A2E343A210}" type="datetime1">
              <a:rPr lang="ru-RU" smtClean="0"/>
              <a:t>24.01.2015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2502A8-3BF4-4423-B099-ED450609FB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817DEE-C0DD-4D6A-88C5-4AAF308DA47A}" type="datetime1">
              <a:rPr lang="ru-RU" smtClean="0"/>
              <a:t>24.01.2015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FA5-94AE-4A7F-AD0F-4421D4B88FA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3FEB54B-E1E5-40B5-8FC7-5EEC554CB639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2991F-DEF9-40A5-9261-A13C4BD2AA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E64ED5E-1BA5-4200-89B0-ACE9A8FCA391}" type="datetime1">
              <a:rPr lang="ru-RU" smtClean="0"/>
              <a:t>24.01.2015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3E0C7CA5-3338-45FB-A1FA-1DF22CAAB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06DA34-C0EF-408E-A158-A9B95E0B8373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C9D19-77FB-4442-B8D2-A417BC996A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2B764F9-5E6B-40E6-A710-5FB5F85102A1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80660-F655-4E92-954E-0A9951BBDF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8" y="274639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A74336-5BB3-4874-B486-A9A539A88CB7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D648B-57AC-4F4B-A89B-0AB1E63969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C9467DCF-C18E-4DE8-8BA5-17BD91DA2775}" type="datetime1">
              <a:rPr lang="ru-RU" smtClean="0"/>
              <a:t>24.01.2015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E2BEC999-FEF1-4B83-8A9C-4EAB884D3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9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9" y="1435102"/>
            <a:ext cx="3259006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4127" indent="0">
              <a:buNone/>
              <a:defRPr sz="1300"/>
            </a:lvl2pPr>
            <a:lvl3pPr marL="948302" indent="0">
              <a:buNone/>
              <a:defRPr sz="1000"/>
            </a:lvl3pPr>
            <a:lvl4pPr marL="1422476" indent="0">
              <a:buNone/>
              <a:defRPr sz="1000"/>
            </a:lvl4pPr>
            <a:lvl5pPr marL="1896641" indent="0">
              <a:buNone/>
              <a:defRPr sz="1000"/>
            </a:lvl5pPr>
            <a:lvl6pPr marL="2370806" indent="0">
              <a:buNone/>
              <a:defRPr sz="1000"/>
            </a:lvl6pPr>
            <a:lvl7pPr marL="2844968" indent="0">
              <a:buNone/>
              <a:defRPr sz="1000"/>
            </a:lvl7pPr>
            <a:lvl8pPr marL="3319133" indent="0">
              <a:buNone/>
              <a:defRPr sz="1000"/>
            </a:lvl8pPr>
            <a:lvl9pPr marL="37932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00C15A6D-1B8A-465C-9CFA-F4B4D3A3612B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82D5F30-7609-45D6-B5A6-F75ED599F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lIns="94825" tIns="47456" rIns="94825" bIns="47456"/>
          <a:lstStyle>
            <a:lvl1pPr marL="0" indent="0">
              <a:buNone/>
              <a:defRPr sz="3400"/>
            </a:lvl1pPr>
            <a:lvl2pPr marL="474127" indent="0">
              <a:buNone/>
              <a:defRPr sz="2900"/>
            </a:lvl2pPr>
            <a:lvl3pPr marL="948302" indent="0">
              <a:buNone/>
              <a:defRPr sz="2500"/>
            </a:lvl3pPr>
            <a:lvl4pPr marL="1422476" indent="0">
              <a:buNone/>
              <a:defRPr sz="2100"/>
            </a:lvl4pPr>
            <a:lvl5pPr marL="1896641" indent="0">
              <a:buNone/>
              <a:defRPr sz="2100"/>
            </a:lvl5pPr>
            <a:lvl6pPr marL="2370806" indent="0">
              <a:buNone/>
              <a:defRPr sz="2100"/>
            </a:lvl6pPr>
            <a:lvl7pPr marL="2844968" indent="0">
              <a:buNone/>
              <a:defRPr sz="2100"/>
            </a:lvl7pPr>
            <a:lvl8pPr marL="3319133" indent="0">
              <a:buNone/>
              <a:defRPr sz="2100"/>
            </a:lvl8pPr>
            <a:lvl9pPr marL="3793297" indent="0">
              <a:buNone/>
              <a:defRPr sz="21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4127" indent="0">
              <a:buNone/>
              <a:defRPr sz="1300"/>
            </a:lvl2pPr>
            <a:lvl3pPr marL="948302" indent="0">
              <a:buNone/>
              <a:defRPr sz="1000"/>
            </a:lvl3pPr>
            <a:lvl4pPr marL="1422476" indent="0">
              <a:buNone/>
              <a:defRPr sz="1000"/>
            </a:lvl4pPr>
            <a:lvl5pPr marL="1896641" indent="0">
              <a:buNone/>
              <a:defRPr sz="1000"/>
            </a:lvl5pPr>
            <a:lvl6pPr marL="2370806" indent="0">
              <a:buNone/>
              <a:defRPr sz="1000"/>
            </a:lvl6pPr>
            <a:lvl7pPr marL="2844968" indent="0">
              <a:buNone/>
              <a:defRPr sz="1000"/>
            </a:lvl7pPr>
            <a:lvl8pPr marL="3319133" indent="0">
              <a:buNone/>
              <a:defRPr sz="1000"/>
            </a:lvl8pPr>
            <a:lvl9pPr marL="3793297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F157BB5-9206-4A1A-91F6-CF640C1AF80A}" type="datetime1">
              <a:rPr lang="ru-RU" smtClean="0"/>
              <a:t>24.01.2015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74D3162-0854-4F73-84B6-A3FBFA014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94FD0D61-615E-459A-98DC-8E8CAAF03C7E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F07215C-4879-4826-A553-A8B27C0008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8" tIns="47447" rIns="94808" bIns="474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8" tIns="47447" rIns="94808" bIns="474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8" tIns="47447" rIns="94808" bIns="47447" numCol="1" anchor="t" anchorCtr="0" compatLnSpc="1">
            <a:prstTxWarp prst="textNoShape">
              <a:avLst/>
            </a:prstTxWarp>
          </a:bodyPr>
          <a:lstStyle>
            <a:lvl1pPr defTabSz="933585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3454A4D4-D84A-49A4-9342-2539E11FD59D}" type="datetime1">
              <a:rPr lang="ru-RU" smtClean="0"/>
              <a:t>24.01.2015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8" tIns="47447" rIns="94808" bIns="47447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808" tIns="47447" rIns="94808" bIns="47447" numCol="1" anchor="t" anchorCtr="0" compatLnSpc="1">
            <a:prstTxWarp prst="textNoShape">
              <a:avLst/>
            </a:prstTxWarp>
          </a:bodyPr>
          <a:lstStyle>
            <a:lvl1pPr algn="r" defTabSz="933585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CFA35AA-685D-4108-8E48-0E1C0D56EC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04" r:id="rId1"/>
    <p:sldLayoutId id="2147486505" r:id="rId2"/>
    <p:sldLayoutId id="2147486506" r:id="rId3"/>
    <p:sldLayoutId id="2147486507" r:id="rId4"/>
    <p:sldLayoutId id="2147486508" r:id="rId5"/>
    <p:sldLayoutId id="2147486509" r:id="rId6"/>
    <p:sldLayoutId id="2147486510" r:id="rId7"/>
    <p:sldLayoutId id="2147486511" r:id="rId8"/>
    <p:sldLayoutId id="2147486512" r:id="rId9"/>
    <p:sldLayoutId id="214748651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74127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48302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422476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96641" algn="ctr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93688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82688" indent="-233363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557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30425" indent="-23336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7888" indent="-23707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82050" indent="-23707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56208" indent="-23707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4030376" indent="-23707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48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127" algn="l" defTabSz="948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8302" algn="l" defTabSz="948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2476" algn="l" defTabSz="948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6641" algn="l" defTabSz="948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0806" algn="l" defTabSz="948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4968" algn="l" defTabSz="948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9133" algn="l" defTabSz="948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3297" algn="l" defTabSz="94830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2" tIns="47494" rIns="94912" bIns="474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2" tIns="47494" rIns="94912" bIns="474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2" tIns="47494" rIns="94912" bIns="47494" numCol="1" anchor="t" anchorCtr="0" compatLnSpc="1">
            <a:prstTxWarp prst="textNoShape">
              <a:avLst/>
            </a:prstTxWarp>
          </a:bodyPr>
          <a:lstStyle>
            <a:lvl1pPr defTabSz="933585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2F54A380-D284-4F6F-8B35-5D1E8F0940A6}" type="datetime1">
              <a:rPr lang="ru-RU" smtClean="0"/>
              <a:t>24.01.2015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2" tIns="47494" rIns="94912" bIns="47494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12" tIns="47494" rIns="94912" bIns="47494" numCol="1" anchor="t" anchorCtr="0" compatLnSpc="1">
            <a:prstTxWarp prst="textNoShape">
              <a:avLst/>
            </a:prstTxWarp>
          </a:bodyPr>
          <a:lstStyle>
            <a:lvl1pPr algn="r" defTabSz="933585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AB3A9DD-6172-4069-AA15-0F87C38BB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14" r:id="rId1"/>
    <p:sldLayoutId id="2147486515" r:id="rId2"/>
    <p:sldLayoutId id="2147486516" r:id="rId3"/>
    <p:sldLayoutId id="2147486517" r:id="rId4"/>
    <p:sldLayoutId id="2147486518" r:id="rId5"/>
    <p:sldLayoutId id="2147486519" r:id="rId6"/>
    <p:sldLayoutId id="2147486520" r:id="rId7"/>
    <p:sldLayoutId id="2147486521" r:id="rId8"/>
    <p:sldLayoutId id="2147486522" r:id="rId9"/>
    <p:sldLayoutId id="214748652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74645"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49328"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424012"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98691"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52425" indent="-352425" algn="l" rtl="0" eaLnBrk="0" fontAlgn="base" hangingPunct="0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  <a:cs typeface="+mn-cs"/>
        </a:defRPr>
      </a:lvl1pPr>
      <a:lvl2pPr marL="768350" indent="-295275" algn="l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cs typeface="+mn-cs"/>
        </a:defRPr>
      </a:lvl2pPr>
      <a:lvl3pPr marL="1185863" indent="-234950" algn="l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cs typeface="+mn-cs"/>
        </a:defRPr>
      </a:lvl3pPr>
      <a:lvl4pPr marL="1657350" indent="-23336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cs typeface="+mn-cs"/>
        </a:defRPr>
      </a:lvl4pPr>
      <a:lvl5pPr marL="2133600" indent="-234950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5pPr>
      <a:lvl6pPr marL="2610707" indent="-237328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6pPr>
      <a:lvl7pPr marL="3085379" indent="-237328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7pPr>
      <a:lvl8pPr marL="3560050" indent="-237328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8pPr>
      <a:lvl9pPr marL="4034731" indent="-237328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493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645" algn="l" defTabSz="9493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328" algn="l" defTabSz="9493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012" algn="l" defTabSz="9493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691" algn="l" defTabSz="9493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3370" algn="l" defTabSz="9493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8043" algn="l" defTabSz="9493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2717" algn="l" defTabSz="9493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7397" algn="l" defTabSz="9493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8" tIns="47515" rIns="94958" bIns="475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8" tIns="47515" rIns="94958" bIns="47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8" tIns="47515" rIns="94958" bIns="47515" numCol="1" anchor="t" anchorCtr="0" compatLnSpc="1">
            <a:prstTxWarp prst="textNoShape">
              <a:avLst/>
            </a:prstTxWarp>
          </a:bodyPr>
          <a:lstStyle>
            <a:lvl1pPr defTabSz="933585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24A948E-5603-4247-8FE8-2BF412715A6A}" type="datetime1">
              <a:rPr lang="ru-RU" smtClean="0"/>
              <a:t>24.01.2015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8" tIns="47515" rIns="94958" bIns="47515" numCol="1" anchor="t" anchorCtr="0" compatLnSpc="1">
            <a:prstTxWarp prst="textNoShape">
              <a:avLst/>
            </a:prstTxWarp>
          </a:bodyPr>
          <a:lstStyle>
            <a:lvl1pPr algn="ctr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958" tIns="47515" rIns="94958" bIns="47515" numCol="1" anchor="t" anchorCtr="0" compatLnSpc="1">
            <a:prstTxWarp prst="textNoShape">
              <a:avLst/>
            </a:prstTxWarp>
          </a:bodyPr>
          <a:lstStyle>
            <a:lvl1pPr algn="r" defTabSz="933585">
              <a:defRPr sz="15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AB72174-4311-4C44-8F79-9D9D468B6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24" r:id="rId1"/>
    <p:sldLayoutId id="2147486525" r:id="rId2"/>
    <p:sldLayoutId id="2147486526" r:id="rId3"/>
    <p:sldLayoutId id="2147486527" r:id="rId4"/>
    <p:sldLayoutId id="2147486528" r:id="rId5"/>
    <p:sldLayoutId id="2147486529" r:id="rId6"/>
    <p:sldLayoutId id="2147486530" r:id="rId7"/>
    <p:sldLayoutId id="2147486531" r:id="rId8"/>
    <p:sldLayoutId id="2147486532" r:id="rId9"/>
    <p:sldLayoutId id="2147486533" r:id="rId1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74876"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49784"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424696"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99602" algn="ctr" rtl="0" eaLnBrk="0" fontAlgn="base" hangingPunct="0">
        <a:spcBef>
          <a:spcPct val="0"/>
        </a:spcBef>
        <a:spcAft>
          <a:spcPct val="0"/>
        </a:spcAft>
        <a:defRPr kumimoji="1" sz="46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54013" indent="-354013" algn="l" rtl="0" eaLnBrk="0" fontAlgn="base" hangingPunct="0">
        <a:spcBef>
          <a:spcPct val="20000"/>
        </a:spcBef>
        <a:spcAft>
          <a:spcPct val="0"/>
        </a:spcAft>
        <a:buChar char="•"/>
        <a:defRPr kumimoji="1" sz="3400">
          <a:solidFill>
            <a:schemeClr val="tx1"/>
          </a:solidFill>
          <a:latin typeface="+mn-lt"/>
          <a:ea typeface="+mn-ea"/>
          <a:cs typeface="+mn-cs"/>
        </a:defRPr>
      </a:lvl1pPr>
      <a:lvl2pPr marL="769938" indent="-295275" algn="l" rtl="0" eaLnBrk="0" fontAlgn="base" hangingPunct="0">
        <a:spcBef>
          <a:spcPct val="20000"/>
        </a:spcBef>
        <a:spcAft>
          <a:spcPct val="0"/>
        </a:spcAft>
        <a:buChar char="–"/>
        <a:defRPr kumimoji="1" sz="2900">
          <a:solidFill>
            <a:schemeClr val="tx1"/>
          </a:solidFill>
          <a:latin typeface="+mn-lt"/>
          <a:cs typeface="+mn-cs"/>
        </a:defRPr>
      </a:lvl2pPr>
      <a:lvl3pPr marL="1185863" indent="-234950" algn="l" rtl="0" eaLnBrk="0" fontAlgn="base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cs typeface="+mn-cs"/>
        </a:defRPr>
      </a:lvl3pPr>
      <a:lvl4pPr marL="1657350" indent="-233363" algn="l" rtl="0" eaLnBrk="0" fontAlgn="base" hangingPunct="0">
        <a:spcBef>
          <a:spcPct val="20000"/>
        </a:spcBef>
        <a:spcAft>
          <a:spcPct val="0"/>
        </a:spcAft>
        <a:buChar char="–"/>
        <a:defRPr kumimoji="1" sz="2100">
          <a:solidFill>
            <a:schemeClr val="tx1"/>
          </a:solidFill>
          <a:latin typeface="+mn-lt"/>
          <a:cs typeface="+mn-cs"/>
        </a:defRPr>
      </a:lvl4pPr>
      <a:lvl5pPr marL="2135188" indent="-234950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5pPr>
      <a:lvl6pPr marL="2611960" indent="-237441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6pPr>
      <a:lvl7pPr marL="3086860" indent="-237441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7pPr>
      <a:lvl8pPr marL="3561760" indent="-237441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8pPr>
      <a:lvl9pPr marL="4036668" indent="-237441" algn="l" rtl="0" eaLnBrk="0" fontAlgn="base" hangingPunct="0">
        <a:spcBef>
          <a:spcPct val="20000"/>
        </a:spcBef>
        <a:spcAft>
          <a:spcPct val="0"/>
        </a:spcAft>
        <a:buChar char="»"/>
        <a:defRPr kumimoji="1"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497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4876" algn="l" defTabSz="9497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9784" algn="l" defTabSz="9497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24696" algn="l" defTabSz="9497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9602" algn="l" defTabSz="9497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74509" algn="l" defTabSz="9497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49410" algn="l" defTabSz="9497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24313" algn="l" defTabSz="9497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99220" algn="l" defTabSz="9497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4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90E4412-B80D-4101-9AB6-50035864F6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24.01.2015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6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6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587394B4-DFCE-46D3-872A-2FC0A48AAD0C}" type="slidenum">
              <a:rPr lang="ru-RU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83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6" r:id="rId1"/>
    <p:sldLayoutId id="2147486567" r:id="rId2"/>
    <p:sldLayoutId id="2147486568" r:id="rId3"/>
    <p:sldLayoutId id="2147486569" r:id="rId4"/>
    <p:sldLayoutId id="2147486570" r:id="rId5"/>
    <p:sldLayoutId id="2147486571" r:id="rId6"/>
    <p:sldLayoutId id="2147486572" r:id="rId7"/>
    <p:sldLayoutId id="2147486573" r:id="rId8"/>
    <p:sldLayoutId id="2147486574" r:id="rId9"/>
    <p:sldLayoutId id="2147486575" r:id="rId10"/>
    <p:sldLayoutId id="2147486576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76A2441-9BF5-4E8E-ADB7-4FB49E7F63FC}" type="datetime1">
              <a:rPr lang="ru-RU" smtClean="0"/>
              <a:t>24.01.2015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FA35AA-685D-4108-8E48-0E1C0D56EC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593" r:id="rId1"/>
    <p:sldLayoutId id="2147486594" r:id="rId2"/>
    <p:sldLayoutId id="2147486595" r:id="rId3"/>
    <p:sldLayoutId id="2147486596" r:id="rId4"/>
    <p:sldLayoutId id="2147486597" r:id="rId5"/>
    <p:sldLayoutId id="2147486598" r:id="rId6"/>
    <p:sldLayoutId id="2147486599" r:id="rId7"/>
    <p:sldLayoutId id="2147486600" r:id="rId8"/>
    <p:sldLayoutId id="2147486601" r:id="rId9"/>
    <p:sldLayoutId id="2147486602" r:id="rId10"/>
    <p:sldLayoutId id="214748660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7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2.xml"/><Relationship Id="rId6" Type="http://schemas.openxmlformats.org/officeDocument/2006/relationships/chart" Target="../charts/char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42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959079" y="357167"/>
            <a:ext cx="3946921" cy="10001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Министерство энергетики 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 Казахстан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Заголовок 1"/>
          <p:cNvSpPr txBox="1">
            <a:spLocks/>
          </p:cNvSpPr>
          <p:nvPr/>
        </p:nvSpPr>
        <p:spPr bwMode="auto">
          <a:xfrm>
            <a:off x="677444" y="2369895"/>
            <a:ext cx="87760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Доклад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Министра энергетики В. Школьника на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Правительственном часе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в Мажилисе Парламента Республики </a:t>
            </a:r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Казахстан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charset="0"/>
              </a:rPr>
              <a:t>на </a:t>
            </a:r>
            <a:r>
              <a:rPr lang="ru-RU" sz="2400" b="1" dirty="0">
                <a:solidFill>
                  <a:srgbClr val="002060"/>
                </a:solidFill>
                <a:latin typeface="Arial" charset="0"/>
              </a:rPr>
              <a:t>тему: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«Электроэнергетика и уголь: итоги и перспективы»</a:t>
            </a:r>
            <a:endParaRPr 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292" name="Прямоугольник 10"/>
          <p:cNvSpPr>
            <a:spLocks noChangeArrowheads="1"/>
          </p:cNvSpPr>
          <p:nvPr/>
        </p:nvSpPr>
        <p:spPr bwMode="auto">
          <a:xfrm>
            <a:off x="478458" y="500063"/>
            <a:ext cx="32504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800" b="1" dirty="0">
                <a:solidFill>
                  <a:srgbClr val="002060"/>
                </a:solidFill>
                <a:latin typeface="Arial" charset="0"/>
                <a:cs typeface="Arial" charset="0"/>
              </a:rPr>
              <a:t>Қазақстан Республикасы </a:t>
            </a:r>
            <a:r>
              <a:rPr lang="kk-KZ" sz="18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Энергетика министрлігі</a:t>
            </a:r>
            <a:endParaRPr lang="ru-RU" sz="18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12293" name="Заголовок 1"/>
          <p:cNvSpPr txBox="1">
            <a:spLocks/>
          </p:cNvSpPr>
          <p:nvPr/>
        </p:nvSpPr>
        <p:spPr bwMode="auto">
          <a:xfrm>
            <a:off x="2940845" y="5786438"/>
            <a:ext cx="394692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dirty="0">
                <a:solidFill>
                  <a:schemeClr val="tx1"/>
                </a:solidFill>
                <a:latin typeface="Arial" charset="0"/>
                <a:cs typeface="Arial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ru-RU" sz="1800" dirty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ru-RU" sz="1800" dirty="0">
                <a:solidFill>
                  <a:srgbClr val="002060"/>
                </a:solidFill>
                <a:latin typeface="Arial" charset="0"/>
                <a:cs typeface="Arial" charset="0"/>
              </a:rPr>
              <a:t>Астана, </a:t>
            </a:r>
            <a:r>
              <a:rPr lang="ru-RU" sz="18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2015 </a:t>
            </a:r>
            <a:r>
              <a:rPr lang="ru-RU" sz="1800" dirty="0">
                <a:solidFill>
                  <a:srgbClr val="002060"/>
                </a:solidFill>
                <a:latin typeface="Arial" charset="0"/>
                <a:cs typeface="Arial" charset="0"/>
              </a:rPr>
              <a:t>год</a:t>
            </a:r>
            <a:endParaRPr lang="ru-RU" sz="20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pic>
        <p:nvPicPr>
          <p:cNvPr id="1027" name="Рисунок 3" descr="Описание: C:\Users\s.baktiyar\Desktop\Мои личные документы\личное\Фото\Interesting photos\1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8337" y="142852"/>
            <a:ext cx="1882775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2931" y="0"/>
            <a:ext cx="9644605" cy="980728"/>
          </a:xfrm>
        </p:spPr>
        <p:txBody>
          <a:bodyPr rtlCol="0">
            <a:normAutofit/>
          </a:bodyPr>
          <a:lstStyle/>
          <a:p>
            <a:pPr font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ИТОГИ РЕАЛИЗАЦИИ ПРЕДЕЛЬНЫХ ТАРИФОВ</a:t>
            </a:r>
            <a:b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29"/>
          <p:cNvSpPr>
            <a:spLocks noChangeArrowheads="1"/>
          </p:cNvSpPr>
          <p:nvPr/>
        </p:nvSpPr>
        <p:spPr bwMode="auto">
          <a:xfrm>
            <a:off x="328936" y="1012080"/>
            <a:ext cx="3816350" cy="2682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ИНВЕСТИЦИИ ПО ПРЕДЕЛЬНЫМ ТАРИФАМ</a:t>
            </a: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557536" y="5445968"/>
            <a:ext cx="86169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5" rIns="91385" bIns="45695" anchor="ctr"/>
          <a:lstStyle/>
          <a:p>
            <a:pPr algn="ctr"/>
            <a:r>
              <a:rPr lang="ru-RU" altLang="ru-RU" sz="1400" b="1" dirty="0">
                <a:solidFill>
                  <a:srgbClr val="003366"/>
                </a:solidFill>
              </a:rPr>
              <a:t>НА 2009-2015 ГОДЫ ПРОГНОЗИРУЕТСЯ ИНВЕСТИЦИЙ </a:t>
            </a:r>
            <a:r>
              <a:rPr lang="ru-RU" altLang="ru-RU" sz="1400" b="1">
                <a:solidFill>
                  <a:srgbClr val="003366"/>
                </a:solidFill>
              </a:rPr>
              <a:t>НА </a:t>
            </a:r>
            <a:r>
              <a:rPr lang="ru-RU" altLang="ru-RU" sz="1400" b="1" smtClean="0">
                <a:solidFill>
                  <a:srgbClr val="FF0000"/>
                </a:solidFill>
              </a:rPr>
              <a:t>1033,9 </a:t>
            </a:r>
            <a:r>
              <a:rPr lang="ru-RU" altLang="ru-RU" sz="1400" b="1" dirty="0">
                <a:solidFill>
                  <a:srgbClr val="003366"/>
                </a:solidFill>
              </a:rPr>
              <a:t>МЛРД. ТЕНГЕ, ОЖИДАЕМЫЙ РЕЗУЛЬТАТ </a:t>
            </a:r>
            <a:r>
              <a:rPr lang="ru-RU" altLang="ru-RU" sz="1400" b="1" dirty="0" smtClean="0">
                <a:solidFill>
                  <a:srgbClr val="FF0000"/>
                </a:solidFill>
              </a:rPr>
              <a:t>2 584 </a:t>
            </a:r>
            <a:r>
              <a:rPr lang="ru-RU" altLang="ru-RU" sz="1400" b="1" dirty="0">
                <a:solidFill>
                  <a:srgbClr val="003366"/>
                </a:solidFill>
              </a:rPr>
              <a:t>МВт</a:t>
            </a:r>
          </a:p>
        </p:txBody>
      </p:sp>
      <p:sp>
        <p:nvSpPr>
          <p:cNvPr id="70" name="Rectangle 29"/>
          <p:cNvSpPr>
            <a:spLocks noChangeArrowheads="1"/>
          </p:cNvSpPr>
          <p:nvPr/>
        </p:nvSpPr>
        <p:spPr bwMode="auto">
          <a:xfrm>
            <a:off x="5081911" y="1012080"/>
            <a:ext cx="1931988" cy="3016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</a:rPr>
              <a:t>ВВОД НОВЫХ МОЩНОСТЕЙ</a:t>
            </a:r>
          </a:p>
        </p:txBody>
      </p:sp>
      <p:sp>
        <p:nvSpPr>
          <p:cNvPr id="75" name="Rectangle 45"/>
          <p:cNvSpPr>
            <a:spLocks noChangeArrowheads="1"/>
          </p:cNvSpPr>
          <p:nvPr/>
        </p:nvSpPr>
        <p:spPr bwMode="auto">
          <a:xfrm>
            <a:off x="544836" y="3861643"/>
            <a:ext cx="86518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5" rIns="91385" bIns="45695" anchor="ctr"/>
          <a:lstStyle/>
          <a:p>
            <a:pPr algn="ctr"/>
            <a:r>
              <a:rPr lang="ru-RU" altLang="ru-RU" sz="1400" b="1" dirty="0">
                <a:solidFill>
                  <a:srgbClr val="003366"/>
                </a:solidFill>
              </a:rPr>
              <a:t>НА 2009-2013 ГОДЫ ФАКТИЧЕСКИ ИНВЕСТИРОВАНО </a:t>
            </a:r>
            <a:r>
              <a:rPr lang="ru-RU" altLang="ru-RU" sz="1400" b="1" dirty="0">
                <a:solidFill>
                  <a:srgbClr val="FF0000"/>
                </a:solidFill>
              </a:rPr>
              <a:t>692,2 </a:t>
            </a:r>
            <a:r>
              <a:rPr lang="ru-RU" altLang="ru-RU" sz="1400" b="1" dirty="0">
                <a:solidFill>
                  <a:srgbClr val="003366"/>
                </a:solidFill>
              </a:rPr>
              <a:t>МЛРД. ТЕНГЕ, РЕЗУЛЬТАТ </a:t>
            </a:r>
            <a:r>
              <a:rPr lang="ru-RU" altLang="ru-RU" sz="1400" b="1" dirty="0">
                <a:solidFill>
                  <a:srgbClr val="FF0000"/>
                </a:solidFill>
              </a:rPr>
              <a:t>1 776 </a:t>
            </a:r>
            <a:r>
              <a:rPr lang="ru-RU" altLang="ru-RU" sz="1400" b="1" dirty="0">
                <a:solidFill>
                  <a:srgbClr val="003366"/>
                </a:solidFill>
              </a:rPr>
              <a:t>МВт</a:t>
            </a:r>
          </a:p>
        </p:txBody>
      </p:sp>
      <p:grpSp>
        <p:nvGrpSpPr>
          <p:cNvPr id="76" name="Группа 3"/>
          <p:cNvGrpSpPr>
            <a:grpSpLocks/>
          </p:cNvGrpSpPr>
          <p:nvPr/>
        </p:nvGrpSpPr>
        <p:grpSpPr bwMode="auto">
          <a:xfrm>
            <a:off x="619449" y="1270843"/>
            <a:ext cx="8567737" cy="441325"/>
            <a:chOff x="324876" y="982460"/>
            <a:chExt cx="8567604" cy="441810"/>
          </a:xfrm>
        </p:grpSpPr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324876" y="982460"/>
              <a:ext cx="995347" cy="427506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2009 г.</a:t>
              </a:r>
            </a:p>
          </p:txBody>
        </p:sp>
        <p:sp>
          <p:nvSpPr>
            <p:cNvPr id="79" name="Rectangle 19"/>
            <p:cNvSpPr>
              <a:spLocks noChangeArrowheads="1"/>
            </p:cNvSpPr>
            <p:nvPr/>
          </p:nvSpPr>
          <p:spPr bwMode="auto">
            <a:xfrm>
              <a:off x="1475795" y="982460"/>
              <a:ext cx="1944658" cy="427506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65,4 млрд. тенге</a:t>
              </a:r>
            </a:p>
          </p:txBody>
        </p:sp>
        <p:sp>
          <p:nvSpPr>
            <p:cNvPr id="80" name="Rectangle 19"/>
            <p:cNvSpPr>
              <a:spLocks noChangeArrowheads="1"/>
            </p:cNvSpPr>
            <p:nvPr/>
          </p:nvSpPr>
          <p:spPr bwMode="auto">
            <a:xfrm>
              <a:off x="4704720" y="982460"/>
              <a:ext cx="2171666" cy="441810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>
                  <a:solidFill>
                    <a:prstClr val="black"/>
                  </a:solidFill>
                </a:rPr>
                <a:t>Атырауская</a:t>
              </a:r>
              <a:r>
                <a:rPr lang="ru-RU" sz="1100" dirty="0">
                  <a:solidFill>
                    <a:prstClr val="black"/>
                  </a:solidFill>
                </a:rPr>
                <a:t> ТЭЦ – 25 МВт</a:t>
              </a:r>
            </a:p>
          </p:txBody>
        </p:sp>
        <p:sp>
          <p:nvSpPr>
            <p:cNvPr id="81" name="Rectangle 15"/>
            <p:cNvSpPr>
              <a:spLocks noChangeArrowheads="1"/>
            </p:cNvSpPr>
            <p:nvPr/>
          </p:nvSpPr>
          <p:spPr bwMode="auto">
            <a:xfrm>
              <a:off x="3566501" y="982460"/>
              <a:ext cx="995347" cy="427506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92 МВт</a:t>
              </a:r>
            </a:p>
          </p:txBody>
        </p:sp>
        <p:sp>
          <p:nvSpPr>
            <p:cNvPr id="87" name="Rectangle 15"/>
            <p:cNvSpPr>
              <a:spLocks noChangeArrowheads="1"/>
            </p:cNvSpPr>
            <p:nvPr/>
          </p:nvSpPr>
          <p:spPr bwMode="auto">
            <a:xfrm>
              <a:off x="7020847" y="982460"/>
              <a:ext cx="1871633" cy="427506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prstClr val="black"/>
                  </a:solidFill>
                </a:rPr>
                <a:t>КарГРЭС-2 – 55  МВт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prstClr val="black"/>
                  </a:solidFill>
                </a:rPr>
                <a:t>ЭТЦ – 12 МВт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88" name="Группа 2"/>
          <p:cNvGrpSpPr>
            <a:grpSpLocks/>
          </p:cNvGrpSpPr>
          <p:nvPr/>
        </p:nvGrpSpPr>
        <p:grpSpPr bwMode="auto">
          <a:xfrm>
            <a:off x="617861" y="1802655"/>
            <a:ext cx="8569325" cy="427038"/>
            <a:chOff x="323528" y="1630532"/>
            <a:chExt cx="8568952" cy="427544"/>
          </a:xfrm>
        </p:grpSpPr>
        <p:sp>
          <p:nvSpPr>
            <p:cNvPr id="89" name="Rectangle 19"/>
            <p:cNvSpPr>
              <a:spLocks noChangeArrowheads="1"/>
            </p:cNvSpPr>
            <p:nvPr/>
          </p:nvSpPr>
          <p:spPr bwMode="auto">
            <a:xfrm>
              <a:off x="1476003" y="1630532"/>
              <a:ext cx="1944603" cy="427544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109,7 млрд. тенге</a:t>
              </a:r>
            </a:p>
          </p:txBody>
        </p:sp>
        <p:sp>
          <p:nvSpPr>
            <p:cNvPr id="90" name="Rectangle 19"/>
            <p:cNvSpPr>
              <a:spLocks noChangeArrowheads="1"/>
            </p:cNvSpPr>
            <p:nvPr/>
          </p:nvSpPr>
          <p:spPr bwMode="auto">
            <a:xfrm>
              <a:off x="4706425" y="1630532"/>
              <a:ext cx="2173192" cy="427544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>
                  <a:solidFill>
                    <a:prstClr val="black"/>
                  </a:solidFill>
                </a:rPr>
                <a:t>Атырауская</a:t>
              </a:r>
              <a:r>
                <a:rPr lang="ru-RU" sz="1100" dirty="0">
                  <a:solidFill>
                    <a:prstClr val="black"/>
                  </a:solidFill>
                </a:rPr>
                <a:t> ТЭЦ – 50 МВт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>
                  <a:solidFill>
                    <a:prstClr val="black"/>
                  </a:solidFill>
                </a:rPr>
                <a:t>Жанажолская</a:t>
              </a:r>
              <a:r>
                <a:rPr lang="ru-RU" sz="1100" dirty="0">
                  <a:solidFill>
                    <a:prstClr val="black"/>
                  </a:solidFill>
                </a:rPr>
                <a:t> ГТЭС – 48 МВт </a:t>
              </a:r>
            </a:p>
          </p:txBody>
        </p:sp>
        <p:sp>
          <p:nvSpPr>
            <p:cNvPr id="91" name="Rectangle 15"/>
            <p:cNvSpPr>
              <a:spLocks noChangeArrowheads="1"/>
            </p:cNvSpPr>
            <p:nvPr/>
          </p:nvSpPr>
          <p:spPr bwMode="auto">
            <a:xfrm>
              <a:off x="323528" y="1630532"/>
              <a:ext cx="987382" cy="427544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2010 г.</a:t>
              </a:r>
            </a:p>
          </p:txBody>
        </p:sp>
        <p:sp>
          <p:nvSpPr>
            <p:cNvPr id="92" name="Rectangle 15"/>
            <p:cNvSpPr>
              <a:spLocks noChangeArrowheads="1"/>
            </p:cNvSpPr>
            <p:nvPr/>
          </p:nvSpPr>
          <p:spPr bwMode="auto">
            <a:xfrm>
              <a:off x="3566650" y="1630532"/>
              <a:ext cx="995319" cy="427544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98 МВт</a:t>
              </a:r>
            </a:p>
          </p:txBody>
        </p:sp>
        <p:sp>
          <p:nvSpPr>
            <p:cNvPr id="93" name="Rectangle 15"/>
            <p:cNvSpPr>
              <a:spLocks noChangeArrowheads="1"/>
            </p:cNvSpPr>
            <p:nvPr/>
          </p:nvSpPr>
          <p:spPr bwMode="auto">
            <a:xfrm>
              <a:off x="7020899" y="1630532"/>
              <a:ext cx="1871581" cy="427544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94" name="Группа 6"/>
          <p:cNvGrpSpPr>
            <a:grpSpLocks/>
          </p:cNvGrpSpPr>
          <p:nvPr/>
        </p:nvGrpSpPr>
        <p:grpSpPr bwMode="auto">
          <a:xfrm>
            <a:off x="627386" y="2836118"/>
            <a:ext cx="8569325" cy="431800"/>
            <a:chOff x="333837" y="2926672"/>
            <a:chExt cx="8568956" cy="430317"/>
          </a:xfrm>
        </p:grpSpPr>
        <p:sp>
          <p:nvSpPr>
            <p:cNvPr id="95" name="Rectangle 19"/>
            <p:cNvSpPr>
              <a:spLocks noChangeArrowheads="1"/>
            </p:cNvSpPr>
            <p:nvPr/>
          </p:nvSpPr>
          <p:spPr bwMode="auto">
            <a:xfrm>
              <a:off x="4716016" y="2926676"/>
              <a:ext cx="2171902" cy="4222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1385" tIns="45695" rIns="91385" bIns="45695" anchor="ctr"/>
            <a:lstStyle/>
            <a:p>
              <a:pPr algn="ctr">
                <a:lnSpc>
                  <a:spcPts val="1100"/>
                </a:lnSpc>
              </a:pPr>
              <a:r>
                <a:rPr lang="ru-RU" altLang="ru-RU" sz="1100">
                  <a:solidFill>
                    <a:srgbClr val="000000"/>
                  </a:solidFill>
                </a:rPr>
                <a:t>КарагандаЭнергоцентр – 120 МВт</a:t>
              </a:r>
            </a:p>
            <a:p>
              <a:pPr algn="ctr">
                <a:lnSpc>
                  <a:spcPts val="1100"/>
                </a:lnSpc>
              </a:pPr>
              <a:r>
                <a:rPr lang="ru-RU" altLang="ru-RU" sz="1100">
                  <a:solidFill>
                    <a:srgbClr val="000000"/>
                  </a:solidFill>
                </a:rPr>
                <a:t>Согринская ТЭЦ – 25 МВт</a:t>
              </a:r>
            </a:p>
            <a:p>
              <a:pPr algn="ctr">
                <a:lnSpc>
                  <a:spcPts val="1100"/>
                </a:lnSpc>
              </a:pPr>
              <a:r>
                <a:rPr lang="ru-RU" altLang="ru-RU" sz="1100">
                  <a:solidFill>
                    <a:srgbClr val="000000"/>
                  </a:solidFill>
                </a:rPr>
                <a:t>Кристалл Менеджмент – 87 МВт</a:t>
              </a:r>
            </a:p>
          </p:txBody>
        </p:sp>
        <p:sp>
          <p:nvSpPr>
            <p:cNvPr id="96" name="Rectangle 40"/>
            <p:cNvSpPr>
              <a:spLocks noChangeArrowheads="1"/>
            </p:cNvSpPr>
            <p:nvPr/>
          </p:nvSpPr>
          <p:spPr bwMode="auto">
            <a:xfrm>
              <a:off x="1494250" y="2939328"/>
              <a:ext cx="1936667" cy="417661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198,8 млрд. тенге</a:t>
              </a:r>
            </a:p>
          </p:txBody>
        </p:sp>
        <p:sp>
          <p:nvSpPr>
            <p:cNvPr id="97" name="Rectangle 15"/>
            <p:cNvSpPr>
              <a:spLocks noChangeArrowheads="1"/>
            </p:cNvSpPr>
            <p:nvPr/>
          </p:nvSpPr>
          <p:spPr bwMode="auto">
            <a:xfrm>
              <a:off x="333837" y="2926672"/>
              <a:ext cx="995320" cy="427153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2012 г.</a:t>
              </a:r>
            </a:p>
          </p:txBody>
        </p:sp>
        <p:sp>
          <p:nvSpPr>
            <p:cNvPr id="98" name="Rectangle 15"/>
            <p:cNvSpPr>
              <a:spLocks noChangeArrowheads="1"/>
            </p:cNvSpPr>
            <p:nvPr/>
          </p:nvSpPr>
          <p:spPr bwMode="auto">
            <a:xfrm>
              <a:off x="3576960" y="2926672"/>
              <a:ext cx="995319" cy="427153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757 МВт</a:t>
              </a:r>
            </a:p>
          </p:txBody>
        </p:sp>
        <p:sp>
          <p:nvSpPr>
            <p:cNvPr id="99" name="Rectangle 15"/>
            <p:cNvSpPr>
              <a:spLocks noChangeArrowheads="1"/>
            </p:cNvSpPr>
            <p:nvPr/>
          </p:nvSpPr>
          <p:spPr bwMode="auto">
            <a:xfrm>
              <a:off x="7031212" y="2926672"/>
              <a:ext cx="1871581" cy="427153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prstClr val="black"/>
                  </a:solidFill>
                </a:rPr>
                <a:t>Эк-ГРЭС-1 блок №8 – 500 МВт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>
                  <a:solidFill>
                    <a:prstClr val="black"/>
                  </a:solidFill>
                </a:rPr>
                <a:t>Согринская</a:t>
              </a:r>
              <a:r>
                <a:rPr lang="ru-RU" sz="1100" dirty="0">
                  <a:solidFill>
                    <a:prstClr val="black"/>
                  </a:solidFill>
                </a:rPr>
                <a:t> ТЭЦ – 25 МВт</a:t>
              </a:r>
            </a:p>
          </p:txBody>
        </p:sp>
      </p:grpSp>
      <p:grpSp>
        <p:nvGrpSpPr>
          <p:cNvPr id="100" name="Группа 4"/>
          <p:cNvGrpSpPr>
            <a:grpSpLocks/>
          </p:cNvGrpSpPr>
          <p:nvPr/>
        </p:nvGrpSpPr>
        <p:grpSpPr bwMode="auto">
          <a:xfrm>
            <a:off x="621036" y="2320180"/>
            <a:ext cx="8566150" cy="427038"/>
            <a:chOff x="326484" y="2278604"/>
            <a:chExt cx="8565996" cy="427150"/>
          </a:xfrm>
        </p:grpSpPr>
        <p:sp>
          <p:nvSpPr>
            <p:cNvPr id="101" name="Rectangle 40"/>
            <p:cNvSpPr>
              <a:spLocks noChangeArrowheads="1"/>
            </p:cNvSpPr>
            <p:nvPr/>
          </p:nvSpPr>
          <p:spPr bwMode="auto">
            <a:xfrm>
              <a:off x="1477401" y="2278604"/>
              <a:ext cx="1941477" cy="417623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142,</a:t>
              </a:r>
              <a:r>
                <a:rPr lang="en-US" sz="1600" dirty="0">
                  <a:solidFill>
                    <a:prstClr val="black"/>
                  </a:solidFill>
                </a:rPr>
                <a:t>0</a:t>
              </a:r>
              <a:r>
                <a:rPr lang="ru-RU" sz="1600" dirty="0">
                  <a:solidFill>
                    <a:prstClr val="black"/>
                  </a:solidFill>
                </a:rPr>
                <a:t> млрд. тенге</a:t>
              </a:r>
            </a:p>
          </p:txBody>
        </p:sp>
        <p:sp>
          <p:nvSpPr>
            <p:cNvPr id="102" name="Rectangle 19"/>
            <p:cNvSpPr>
              <a:spLocks noChangeArrowheads="1"/>
            </p:cNvSpPr>
            <p:nvPr/>
          </p:nvSpPr>
          <p:spPr bwMode="auto">
            <a:xfrm>
              <a:off x="4706318" y="2278604"/>
              <a:ext cx="2173248" cy="420798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prstClr val="black"/>
                  </a:solidFill>
                </a:rPr>
                <a:t>Аксу ЕЭК– 325 МВт</a:t>
              </a:r>
            </a:p>
            <a:p>
              <a:pPr algn="ctr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prstClr val="black"/>
                  </a:solidFill>
                </a:rPr>
                <a:t>Уральская ГТЭС – 54 МВт</a:t>
              </a:r>
            </a:p>
            <a:p>
              <a:pPr algn="ctr" fontAlgn="auto">
                <a:lnSpc>
                  <a:spcPts val="1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>
                  <a:solidFill>
                    <a:prstClr val="black"/>
                  </a:solidFill>
                </a:rPr>
                <a:t>Мойнакская</a:t>
              </a:r>
              <a:r>
                <a:rPr lang="ru-RU" sz="1100" dirty="0">
                  <a:solidFill>
                    <a:prstClr val="black"/>
                  </a:solidFill>
                </a:rPr>
                <a:t> ГЭС – 300 МВт </a:t>
              </a:r>
            </a:p>
          </p:txBody>
        </p:sp>
        <p:sp>
          <p:nvSpPr>
            <p:cNvPr id="103" name="Rectangle 15"/>
            <p:cNvSpPr>
              <a:spLocks noChangeArrowheads="1"/>
            </p:cNvSpPr>
            <p:nvPr/>
          </p:nvSpPr>
          <p:spPr bwMode="auto">
            <a:xfrm>
              <a:off x="326484" y="2278604"/>
              <a:ext cx="995345" cy="427150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2011 г.</a:t>
              </a:r>
            </a:p>
          </p:txBody>
        </p:sp>
        <p:sp>
          <p:nvSpPr>
            <p:cNvPr id="104" name="Rectangle 15"/>
            <p:cNvSpPr>
              <a:spLocks noChangeArrowheads="1"/>
            </p:cNvSpPr>
            <p:nvPr/>
          </p:nvSpPr>
          <p:spPr bwMode="auto">
            <a:xfrm>
              <a:off x="3566514" y="2278604"/>
              <a:ext cx="995344" cy="427150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744 МВт</a:t>
              </a:r>
            </a:p>
          </p:txBody>
        </p:sp>
        <p:sp>
          <p:nvSpPr>
            <p:cNvPr id="105" name="Rectangle 15"/>
            <p:cNvSpPr>
              <a:spLocks noChangeArrowheads="1"/>
            </p:cNvSpPr>
            <p:nvPr/>
          </p:nvSpPr>
          <p:spPr bwMode="auto">
            <a:xfrm>
              <a:off x="7020852" y="2278604"/>
              <a:ext cx="1871628" cy="427150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100" dirty="0">
                <a:solidFill>
                  <a:prstClr val="black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>
                  <a:solidFill>
                    <a:prstClr val="black"/>
                  </a:solidFill>
                </a:rPr>
                <a:t>Павлодарэнерго – 65 МВт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grpSp>
        <p:nvGrpSpPr>
          <p:cNvPr id="106" name="Группа 7"/>
          <p:cNvGrpSpPr>
            <a:grpSpLocks/>
          </p:cNvGrpSpPr>
          <p:nvPr/>
        </p:nvGrpSpPr>
        <p:grpSpPr bwMode="auto">
          <a:xfrm>
            <a:off x="624211" y="3356818"/>
            <a:ext cx="8569325" cy="430212"/>
            <a:chOff x="330155" y="3574748"/>
            <a:chExt cx="8568956" cy="430316"/>
          </a:xfrm>
        </p:grpSpPr>
        <p:sp>
          <p:nvSpPr>
            <p:cNvPr id="107" name="Rectangle 19"/>
            <p:cNvSpPr>
              <a:spLocks noChangeArrowheads="1"/>
            </p:cNvSpPr>
            <p:nvPr/>
          </p:nvSpPr>
          <p:spPr bwMode="auto">
            <a:xfrm>
              <a:off x="4712334" y="3574751"/>
              <a:ext cx="2171902" cy="42226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91385" tIns="45695" rIns="91385" bIns="45695" anchor="ctr"/>
            <a:lstStyle/>
            <a:p>
              <a:pPr algn="ctr"/>
              <a:r>
                <a:rPr lang="ru-RU" altLang="ru-RU" sz="1100">
                  <a:solidFill>
                    <a:srgbClr val="000000"/>
                  </a:solidFill>
                </a:rPr>
                <a:t>СевКазЭнерго – 27 МВт</a:t>
              </a:r>
            </a:p>
            <a:p>
              <a:pPr algn="ctr"/>
              <a:r>
                <a:rPr lang="ru-RU" altLang="ru-RU" sz="1100">
                  <a:solidFill>
                    <a:srgbClr val="000000"/>
                  </a:solidFill>
                </a:rPr>
                <a:t>Аксу ЕЭК– 25 МВт</a:t>
              </a:r>
            </a:p>
          </p:txBody>
        </p:sp>
        <p:sp>
          <p:nvSpPr>
            <p:cNvPr id="108" name="Rectangle 40"/>
            <p:cNvSpPr>
              <a:spLocks noChangeArrowheads="1"/>
            </p:cNvSpPr>
            <p:nvPr/>
          </p:nvSpPr>
          <p:spPr bwMode="auto">
            <a:xfrm>
              <a:off x="1490568" y="3587451"/>
              <a:ext cx="1936667" cy="417613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prstClr val="black"/>
                  </a:solidFill>
                </a:rPr>
                <a:t>176,3 млрд. тенге</a:t>
              </a:r>
            </a:p>
          </p:txBody>
        </p:sp>
        <p:sp>
          <p:nvSpPr>
            <p:cNvPr id="109" name="Rectangle 15"/>
            <p:cNvSpPr>
              <a:spLocks noChangeArrowheads="1"/>
            </p:cNvSpPr>
            <p:nvPr/>
          </p:nvSpPr>
          <p:spPr bwMode="auto">
            <a:xfrm>
              <a:off x="330155" y="3574748"/>
              <a:ext cx="995320" cy="427140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2013 г.</a:t>
              </a:r>
            </a:p>
          </p:txBody>
        </p:sp>
        <p:sp>
          <p:nvSpPr>
            <p:cNvPr id="110" name="Rectangle 15"/>
            <p:cNvSpPr>
              <a:spLocks noChangeArrowheads="1"/>
            </p:cNvSpPr>
            <p:nvPr/>
          </p:nvSpPr>
          <p:spPr bwMode="auto">
            <a:xfrm>
              <a:off x="3573278" y="3574748"/>
              <a:ext cx="995319" cy="427140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rgbClr val="003366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85 МВт</a:t>
              </a:r>
            </a:p>
          </p:txBody>
        </p:sp>
        <p:sp>
          <p:nvSpPr>
            <p:cNvPr id="111" name="Rectangle 15"/>
            <p:cNvSpPr>
              <a:spLocks noChangeArrowheads="1"/>
            </p:cNvSpPr>
            <p:nvPr/>
          </p:nvSpPr>
          <p:spPr bwMode="auto">
            <a:xfrm>
              <a:off x="7027530" y="3574748"/>
              <a:ext cx="1871581" cy="427140"/>
            </a:xfrm>
            <a:prstGeom prst="rect">
              <a:avLst/>
            </a:prstGeom>
            <a:ln w="25400">
              <a:solidFill>
                <a:schemeClr val="accent1"/>
              </a:solidFill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1385" tIns="45695" rIns="91385" bIns="45695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100" dirty="0" err="1">
                  <a:solidFill>
                    <a:prstClr val="black"/>
                  </a:solidFill>
                </a:rPr>
                <a:t>СевКазЭнерго</a:t>
              </a:r>
              <a:r>
                <a:rPr lang="ru-RU" sz="1100" dirty="0">
                  <a:solidFill>
                    <a:prstClr val="black"/>
                  </a:solidFill>
                </a:rPr>
                <a:t> – 33 МВт</a:t>
              </a:r>
            </a:p>
          </p:txBody>
        </p:sp>
      </p:grpSp>
      <p:sp>
        <p:nvSpPr>
          <p:cNvPr id="112" name="Rectangle 19"/>
          <p:cNvSpPr>
            <a:spLocks noChangeArrowheads="1"/>
          </p:cNvSpPr>
          <p:nvPr/>
        </p:nvSpPr>
        <p:spPr bwMode="auto">
          <a:xfrm>
            <a:off x="5010474" y="4234705"/>
            <a:ext cx="2171700" cy="346075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wrap="none" lIns="91385" tIns="45695" rIns="91385" bIns="45695" anchor="ctr"/>
          <a:lstStyle/>
          <a:p>
            <a:pPr algn="ctr"/>
            <a:r>
              <a:rPr lang="ru-RU" altLang="ru-RU" sz="1100">
                <a:solidFill>
                  <a:srgbClr val="000000"/>
                </a:solidFill>
              </a:rPr>
              <a:t>СевКазЭнерго – 21 МВт</a:t>
            </a:r>
          </a:p>
          <a:p>
            <a:pPr algn="ctr"/>
            <a:r>
              <a:rPr lang="ru-RU" altLang="ru-RU" sz="1100">
                <a:solidFill>
                  <a:srgbClr val="000000"/>
                </a:solidFill>
              </a:rPr>
              <a:t>Актобе ТЭЦ – 16 МВт</a:t>
            </a:r>
          </a:p>
        </p:txBody>
      </p:sp>
      <p:sp>
        <p:nvSpPr>
          <p:cNvPr id="113" name="Rectangle 40"/>
          <p:cNvSpPr>
            <a:spLocks noChangeArrowheads="1"/>
          </p:cNvSpPr>
          <p:nvPr/>
        </p:nvSpPr>
        <p:spPr bwMode="auto">
          <a:xfrm>
            <a:off x="1787849" y="4234705"/>
            <a:ext cx="1936750" cy="455613"/>
          </a:xfrm>
          <a:prstGeom prst="rect">
            <a:avLst/>
          </a:prstGeom>
          <a:ln w="254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163,4 </a:t>
            </a:r>
            <a:r>
              <a:rPr lang="ru-RU" sz="1600" dirty="0">
                <a:solidFill>
                  <a:prstClr val="black"/>
                </a:solidFill>
              </a:rPr>
              <a:t>млрд. тенге</a:t>
            </a:r>
          </a:p>
        </p:txBody>
      </p:sp>
      <p:sp>
        <p:nvSpPr>
          <p:cNvPr id="114" name="Rectangle 15"/>
          <p:cNvSpPr>
            <a:spLocks noChangeArrowheads="1"/>
          </p:cNvSpPr>
          <p:nvPr/>
        </p:nvSpPr>
        <p:spPr bwMode="auto">
          <a:xfrm>
            <a:off x="627386" y="4222005"/>
            <a:ext cx="995363" cy="466725"/>
          </a:xfrm>
          <a:prstGeom prst="rect">
            <a:avLst/>
          </a:prstGeom>
          <a:ln w="254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2014 г.</a:t>
            </a:r>
          </a:p>
        </p:txBody>
      </p:sp>
      <p:sp>
        <p:nvSpPr>
          <p:cNvPr id="115" name="Rectangle 15"/>
          <p:cNvSpPr>
            <a:spLocks noChangeArrowheads="1"/>
          </p:cNvSpPr>
          <p:nvPr/>
        </p:nvSpPr>
        <p:spPr bwMode="auto">
          <a:xfrm>
            <a:off x="3870649" y="4222005"/>
            <a:ext cx="995362" cy="466725"/>
          </a:xfrm>
          <a:prstGeom prst="rect">
            <a:avLst/>
          </a:prstGeom>
          <a:ln w="254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593 МВт</a:t>
            </a:r>
          </a:p>
        </p:txBody>
      </p:sp>
      <p:sp>
        <p:nvSpPr>
          <p:cNvPr id="116" name="Rectangle 15"/>
          <p:cNvSpPr>
            <a:spLocks noChangeArrowheads="1"/>
          </p:cNvSpPr>
          <p:nvPr/>
        </p:nvSpPr>
        <p:spPr bwMode="auto">
          <a:xfrm>
            <a:off x="7325049" y="4222005"/>
            <a:ext cx="1871662" cy="465138"/>
          </a:xfrm>
          <a:prstGeom prst="rect">
            <a:avLst/>
          </a:prstGeom>
          <a:ln w="254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</a:rPr>
              <a:t>Эк-ГРЭС-1 блок №2 – 500 МВт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err="1">
                <a:solidFill>
                  <a:prstClr val="black"/>
                </a:solidFill>
              </a:rPr>
              <a:t>СевКазЭнерго</a:t>
            </a:r>
            <a:r>
              <a:rPr lang="ru-RU" sz="1100" dirty="0">
                <a:solidFill>
                  <a:prstClr val="black"/>
                </a:solidFill>
              </a:rPr>
              <a:t> – 42 МВт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err="1">
                <a:solidFill>
                  <a:prstClr val="black"/>
                </a:solidFill>
              </a:rPr>
              <a:t>Актобе</a:t>
            </a:r>
            <a:r>
              <a:rPr lang="ru-RU" sz="1100" dirty="0">
                <a:solidFill>
                  <a:prstClr val="black"/>
                </a:solidFill>
              </a:rPr>
              <a:t> ТЭЦ – 14 МВт</a:t>
            </a:r>
            <a:endParaRPr lang="ru-RU" sz="16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7" name="Rectangle 19"/>
          <p:cNvSpPr>
            <a:spLocks noChangeArrowheads="1"/>
          </p:cNvSpPr>
          <p:nvPr/>
        </p:nvSpPr>
        <p:spPr bwMode="auto">
          <a:xfrm>
            <a:off x="5010474" y="4676030"/>
            <a:ext cx="2171700" cy="684213"/>
          </a:xfrm>
          <a:prstGeom prst="rect">
            <a:avLst/>
          </a:prstGeom>
          <a:solidFill>
            <a:schemeClr val="bg1"/>
          </a:solidFill>
          <a:ln w="25400">
            <a:solidFill>
              <a:srgbClr val="FFC000"/>
            </a:solidFill>
            <a:miter lim="800000"/>
            <a:headEnd/>
            <a:tailEnd/>
          </a:ln>
        </p:spPr>
        <p:txBody>
          <a:bodyPr wrap="none" lIns="91385" tIns="45695" rIns="91385" bIns="45695" anchor="ctr"/>
          <a:lstStyle/>
          <a:p>
            <a:pPr algn="ctr"/>
            <a:r>
              <a:rPr lang="ru-RU" altLang="ru-RU" sz="1100" dirty="0" err="1" smtClean="0">
                <a:solidFill>
                  <a:srgbClr val="000000"/>
                </a:solidFill>
              </a:rPr>
              <a:t>СевКазЭнерго</a:t>
            </a:r>
            <a:r>
              <a:rPr lang="ru-RU" altLang="ru-RU" sz="1100" dirty="0" smtClean="0">
                <a:solidFill>
                  <a:srgbClr val="000000"/>
                </a:solidFill>
              </a:rPr>
              <a:t>–21 МВт</a:t>
            </a:r>
          </a:p>
          <a:p>
            <a:pPr algn="ctr"/>
            <a:r>
              <a:rPr lang="ru-RU" altLang="ru-RU" sz="1100" dirty="0" smtClean="0">
                <a:solidFill>
                  <a:srgbClr val="000000"/>
                </a:solidFill>
              </a:rPr>
              <a:t>УК ТЭЦ – 120 МВт</a:t>
            </a:r>
            <a:endParaRPr lang="ru-RU" altLang="ru-RU" sz="1100" dirty="0">
              <a:solidFill>
                <a:srgbClr val="000000"/>
              </a:solidFill>
            </a:endParaRPr>
          </a:p>
          <a:p>
            <a:pPr algn="ctr"/>
            <a:r>
              <a:rPr lang="ru-RU" altLang="ru-RU" sz="1100" dirty="0">
                <a:solidFill>
                  <a:srgbClr val="000000"/>
                </a:solidFill>
              </a:rPr>
              <a:t>АктобеТЭЦ – </a:t>
            </a:r>
            <a:r>
              <a:rPr lang="ru-RU" altLang="ru-RU" sz="1100" dirty="0" smtClean="0">
                <a:solidFill>
                  <a:srgbClr val="000000"/>
                </a:solidFill>
              </a:rPr>
              <a:t>30 МВт</a:t>
            </a:r>
          </a:p>
          <a:p>
            <a:pPr algn="ctr"/>
            <a:r>
              <a:rPr lang="ru-RU" altLang="ru-RU" sz="1100" dirty="0" smtClean="0">
                <a:solidFill>
                  <a:srgbClr val="000000"/>
                </a:solidFill>
              </a:rPr>
              <a:t>Павлодарэнерго – 20 МВт</a:t>
            </a:r>
            <a:endParaRPr lang="ru-RU" altLang="ru-RU" sz="1100" dirty="0">
              <a:solidFill>
                <a:srgbClr val="000000"/>
              </a:solidFill>
            </a:endParaRPr>
          </a:p>
        </p:txBody>
      </p:sp>
      <p:sp>
        <p:nvSpPr>
          <p:cNvPr id="118" name="Rectangle 40"/>
          <p:cNvSpPr>
            <a:spLocks noChangeArrowheads="1"/>
          </p:cNvSpPr>
          <p:nvPr/>
        </p:nvSpPr>
        <p:spPr bwMode="auto">
          <a:xfrm>
            <a:off x="1787849" y="4803030"/>
            <a:ext cx="1936750" cy="455613"/>
          </a:xfrm>
          <a:prstGeom prst="rect">
            <a:avLst/>
          </a:prstGeom>
          <a:ln w="254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prstClr val="black"/>
                </a:solidFill>
              </a:rPr>
              <a:t>178,3 </a:t>
            </a:r>
            <a:r>
              <a:rPr lang="ru-RU" sz="1600" dirty="0">
                <a:solidFill>
                  <a:prstClr val="black"/>
                </a:solidFill>
              </a:rPr>
              <a:t>млрд. тенге</a:t>
            </a:r>
          </a:p>
        </p:txBody>
      </p:sp>
      <p:sp>
        <p:nvSpPr>
          <p:cNvPr id="119" name="Rectangle 15"/>
          <p:cNvSpPr>
            <a:spLocks noChangeArrowheads="1"/>
          </p:cNvSpPr>
          <p:nvPr/>
        </p:nvSpPr>
        <p:spPr bwMode="auto">
          <a:xfrm>
            <a:off x="627386" y="4790330"/>
            <a:ext cx="995363" cy="466725"/>
          </a:xfrm>
          <a:prstGeom prst="rect">
            <a:avLst/>
          </a:prstGeom>
          <a:ln w="254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2015 г.</a:t>
            </a:r>
          </a:p>
        </p:txBody>
      </p:sp>
      <p:sp>
        <p:nvSpPr>
          <p:cNvPr id="120" name="Rectangle 15"/>
          <p:cNvSpPr>
            <a:spLocks noChangeArrowheads="1"/>
          </p:cNvSpPr>
          <p:nvPr/>
        </p:nvSpPr>
        <p:spPr bwMode="auto">
          <a:xfrm>
            <a:off x="3870649" y="4790330"/>
            <a:ext cx="995362" cy="466725"/>
          </a:xfrm>
          <a:prstGeom prst="rect">
            <a:avLst/>
          </a:prstGeom>
          <a:ln w="254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940 МВт</a:t>
            </a:r>
          </a:p>
        </p:txBody>
      </p:sp>
      <p:sp>
        <p:nvSpPr>
          <p:cNvPr id="121" name="Rectangle 15"/>
          <p:cNvSpPr>
            <a:spLocks noChangeArrowheads="1"/>
          </p:cNvSpPr>
          <p:nvPr/>
        </p:nvSpPr>
        <p:spPr bwMode="auto">
          <a:xfrm>
            <a:off x="7325049" y="4790330"/>
            <a:ext cx="1871662" cy="465138"/>
          </a:xfrm>
          <a:prstGeom prst="rect">
            <a:avLst/>
          </a:prstGeom>
          <a:ln w="25400">
            <a:solidFill>
              <a:srgbClr val="FFC000"/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/>
            </a:r>
            <a:br>
              <a:rPr lang="ru-RU" sz="1100" dirty="0" smtClean="0">
                <a:solidFill>
                  <a:prstClr val="black"/>
                </a:solidFill>
              </a:rPr>
            </a:br>
            <a:r>
              <a:rPr lang="ru-RU" sz="1100" dirty="0" err="1" smtClean="0">
                <a:solidFill>
                  <a:prstClr val="black"/>
                </a:solidFill>
              </a:rPr>
              <a:t>СевКазЭнерго</a:t>
            </a:r>
            <a:r>
              <a:rPr lang="ru-RU" sz="1100" dirty="0">
                <a:solidFill>
                  <a:prstClr val="black"/>
                </a:solidFill>
              </a:rPr>
              <a:t>– </a:t>
            </a:r>
            <a:r>
              <a:rPr lang="ru-RU" sz="1100" dirty="0" smtClean="0">
                <a:solidFill>
                  <a:prstClr val="black"/>
                </a:solidFill>
              </a:rPr>
              <a:t>24 </a:t>
            </a:r>
            <a:r>
              <a:rPr lang="ru-RU" sz="1100" dirty="0">
                <a:solidFill>
                  <a:prstClr val="black"/>
                </a:solidFill>
              </a:rPr>
              <a:t>МВт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100" dirty="0">
              <a:solidFill>
                <a:prstClr val="black"/>
              </a:solidFill>
            </a:endParaRPr>
          </a:p>
        </p:txBody>
      </p:sp>
      <p:sp>
        <p:nvSpPr>
          <p:cNvPr id="122" name="Rectangle 19"/>
          <p:cNvSpPr>
            <a:spLocks noChangeArrowheads="1"/>
          </p:cNvSpPr>
          <p:nvPr/>
        </p:nvSpPr>
        <p:spPr bwMode="auto">
          <a:xfrm>
            <a:off x="5010474" y="6093296"/>
            <a:ext cx="2171700" cy="569913"/>
          </a:xfrm>
          <a:prstGeom prst="rect">
            <a:avLst/>
          </a:prstGeom>
          <a:solidFill>
            <a:schemeClr val="bg1"/>
          </a:solidFill>
          <a:ln w="25400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wrap="none" lIns="91385" tIns="45695" rIns="91385" bIns="45695" anchor="ctr"/>
          <a:lstStyle/>
          <a:p>
            <a:pPr algn="ctr">
              <a:defRPr/>
            </a:pPr>
            <a:r>
              <a:rPr lang="ru-RU" altLang="ru-RU" sz="1100" dirty="0">
                <a:solidFill>
                  <a:srgbClr val="000000"/>
                </a:solidFill>
              </a:rPr>
              <a:t>Аксу ЕЭК– 25 МВт</a:t>
            </a:r>
          </a:p>
          <a:p>
            <a:pPr algn="ctr">
              <a:defRPr/>
            </a:pPr>
            <a:r>
              <a:rPr lang="ru-RU" altLang="ru-RU" sz="1100" dirty="0" err="1">
                <a:solidFill>
                  <a:srgbClr val="000000"/>
                </a:solidFill>
              </a:rPr>
              <a:t>Шардаринская</a:t>
            </a:r>
            <a:r>
              <a:rPr lang="ru-RU" altLang="ru-RU" sz="1100" dirty="0">
                <a:solidFill>
                  <a:srgbClr val="000000"/>
                </a:solidFill>
              </a:rPr>
              <a:t> ГЭС – 16 МВт</a:t>
            </a:r>
          </a:p>
        </p:txBody>
      </p:sp>
      <p:sp>
        <p:nvSpPr>
          <p:cNvPr id="123" name="Rectangle 40"/>
          <p:cNvSpPr>
            <a:spLocks noChangeArrowheads="1"/>
          </p:cNvSpPr>
          <p:nvPr/>
        </p:nvSpPr>
        <p:spPr bwMode="auto">
          <a:xfrm>
            <a:off x="1787849" y="6105996"/>
            <a:ext cx="1938337" cy="56356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24" name="Rectangle 15"/>
          <p:cNvSpPr>
            <a:spLocks noChangeArrowheads="1"/>
          </p:cNvSpPr>
          <p:nvPr/>
        </p:nvSpPr>
        <p:spPr bwMode="auto">
          <a:xfrm>
            <a:off x="627386" y="6093296"/>
            <a:ext cx="995363" cy="57626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2016-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2017 гг.</a:t>
            </a:r>
          </a:p>
        </p:txBody>
      </p:sp>
      <p:sp>
        <p:nvSpPr>
          <p:cNvPr id="125" name="Rectangle 15"/>
          <p:cNvSpPr>
            <a:spLocks noChangeArrowheads="1"/>
          </p:cNvSpPr>
          <p:nvPr/>
        </p:nvSpPr>
        <p:spPr bwMode="auto">
          <a:xfrm>
            <a:off x="3870649" y="6093296"/>
            <a:ext cx="995362" cy="57626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541 МВт</a:t>
            </a:r>
          </a:p>
        </p:txBody>
      </p:sp>
      <p:sp>
        <p:nvSpPr>
          <p:cNvPr id="126" name="Rectangle 15"/>
          <p:cNvSpPr>
            <a:spLocks noChangeArrowheads="1"/>
          </p:cNvSpPr>
          <p:nvPr/>
        </p:nvSpPr>
        <p:spPr bwMode="auto">
          <a:xfrm>
            <a:off x="7325049" y="6093296"/>
            <a:ext cx="1871662" cy="576263"/>
          </a:xfrm>
          <a:prstGeom prst="rect">
            <a:avLst/>
          </a:prstGeom>
          <a:ln w="25400"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dirty="0">
                <a:solidFill>
                  <a:prstClr val="black"/>
                </a:solidFill>
              </a:rPr>
              <a:t>Эк-ГРЭС-1 блок №1 – 500 </a:t>
            </a:r>
            <a:r>
              <a:rPr lang="ru-RU" sz="1100" dirty="0" smtClean="0">
                <a:solidFill>
                  <a:prstClr val="black"/>
                </a:solidFill>
              </a:rPr>
              <a:t>МВт</a:t>
            </a:r>
          </a:p>
        </p:txBody>
      </p:sp>
      <p:sp>
        <p:nvSpPr>
          <p:cNvPr id="127" name="Rectangle 45"/>
          <p:cNvSpPr>
            <a:spLocks noChangeArrowheads="1"/>
          </p:cNvSpPr>
          <p:nvPr/>
        </p:nvSpPr>
        <p:spPr bwMode="auto">
          <a:xfrm>
            <a:off x="557536" y="5805264"/>
            <a:ext cx="8616950" cy="18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5" tIns="45695" rIns="91385" bIns="45695" anchor="ctr"/>
          <a:lstStyle/>
          <a:p>
            <a:pPr algn="ctr"/>
            <a:r>
              <a:rPr lang="ru-RU" altLang="ru-RU" sz="1400" b="1" dirty="0">
                <a:solidFill>
                  <a:srgbClr val="003366"/>
                </a:solidFill>
              </a:rPr>
              <a:t>ВВОД МОЩНОСТЕЙ ЗА СЧЕТ СРЕДСТВ, ВЛОЖЕННЫХ В ПЕРИОД ДЕЙСТВИЯ </a:t>
            </a:r>
            <a:r>
              <a:rPr lang="ru-RU" altLang="ru-RU" sz="1400" b="1">
                <a:solidFill>
                  <a:srgbClr val="003366"/>
                </a:solidFill>
              </a:rPr>
              <a:t>ПРЕДЕЛЬНЫХ </a:t>
            </a:r>
            <a:r>
              <a:rPr lang="ru-RU" altLang="ru-RU" sz="1400" b="1" smtClean="0">
                <a:solidFill>
                  <a:srgbClr val="003366"/>
                </a:solidFill>
              </a:rPr>
              <a:t>ТАРИФОВ</a:t>
            </a:r>
            <a:endParaRPr lang="ru-RU" altLang="ru-RU" sz="1400" b="1" dirty="0">
              <a:solidFill>
                <a:srgbClr val="003366"/>
              </a:solidFill>
            </a:endParaRPr>
          </a:p>
        </p:txBody>
      </p:sp>
      <p:sp>
        <p:nvSpPr>
          <p:cNvPr id="128" name="Rectangle 29"/>
          <p:cNvSpPr>
            <a:spLocks noChangeArrowheads="1"/>
          </p:cNvSpPr>
          <p:nvPr/>
        </p:nvSpPr>
        <p:spPr bwMode="auto">
          <a:xfrm>
            <a:off x="7257256" y="1010568"/>
            <a:ext cx="1931988" cy="301625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385" tIns="45695" rIns="91385" bIns="4569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rgbClr val="002060"/>
                </a:solidFill>
              </a:rPr>
              <a:t>ВОССТАНОВЛЕНИЕ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3E4F0-9D36-4481-BC2C-E98DA556E3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541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89237" y="826492"/>
            <a:ext cx="76797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4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1400" b="1" dirty="0">
                <a:solidFill>
                  <a:srgbClr val="002060"/>
                </a:solidFill>
              </a:rPr>
              <a:t>ПРИРОСТ РАСПОЛАГАЕМОЙ МОЩНОСТИ В СИСТЕМЕ </a:t>
            </a:r>
            <a:endParaRPr lang="kk-KZ" sz="1400" b="1" dirty="0" smtClean="0">
              <a:solidFill>
                <a:srgbClr val="002060"/>
              </a:solidFill>
            </a:endParaRP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8625408" y="826492"/>
            <a:ext cx="598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/>
              <a:t>МВт</a:t>
            </a:r>
          </a:p>
        </p:txBody>
      </p:sp>
      <p:graphicFrame>
        <p:nvGraphicFramePr>
          <p:cNvPr id="3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447964"/>
              </p:ext>
            </p:extLst>
          </p:nvPr>
        </p:nvGraphicFramePr>
        <p:xfrm>
          <a:off x="2288704" y="1134269"/>
          <a:ext cx="6840760" cy="2798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" name="Picture 4" descr="C:\Users\markinayv\Desktop\11111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000672" y="260648"/>
            <a:ext cx="7679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445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k-KZ" sz="2000" b="1" dirty="0" smtClean="0">
                <a:solidFill>
                  <a:srgbClr val="002060"/>
                </a:solidFill>
              </a:rPr>
              <a:t>РЕЗУЛЬТАТЫ ПРИМЕНЕНИЯ ПРЕДЕЛЬНЫХ </a:t>
            </a:r>
            <a:r>
              <a:rPr lang="kk-KZ" sz="2000" b="1" dirty="0">
                <a:solidFill>
                  <a:srgbClr val="002060"/>
                </a:solidFill>
              </a:rPr>
              <a:t>ТАРИФОВ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6219793"/>
              </p:ext>
            </p:extLst>
          </p:nvPr>
        </p:nvGraphicFramePr>
        <p:xfrm>
          <a:off x="2360712" y="3993543"/>
          <a:ext cx="7200801" cy="253180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93745"/>
                <a:gridCol w="3638703"/>
                <a:gridCol w="936104"/>
                <a:gridCol w="792088"/>
                <a:gridCol w="936104"/>
                <a:gridCol w="504057"/>
              </a:tblGrid>
              <a:tr h="255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№ п/п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Наименование показателя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Размерность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2008 гг.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2013-2014 гг.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14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1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Установленная электрическая мощность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МВт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18 992,7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20 </a:t>
                      </a:r>
                      <a:r>
                        <a:rPr lang="ru-RU" sz="1100" u="none" strike="noStrike" dirty="0" smtClean="0">
                          <a:effectLst/>
                        </a:rPr>
                        <a:t>591,5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 smtClean="0">
                          <a:effectLst/>
                        </a:rPr>
                        <a:t>+8,4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82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2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Располагаемая электрическая мощность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МВт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13 871,6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16 </a:t>
                      </a:r>
                      <a:r>
                        <a:rPr lang="ru-RU" sz="1100" u="none" strike="noStrike" dirty="0" smtClean="0">
                          <a:effectLst/>
                        </a:rPr>
                        <a:t>533,0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+19,2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14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3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Коэффициент использования установленной мощности электростанций (К</a:t>
                      </a:r>
                      <a:r>
                        <a:rPr lang="ru-RU" sz="1100" u="none" strike="noStrike" baseline="-25000" dirty="0">
                          <a:effectLst/>
                        </a:rPr>
                        <a:t>ИУМ</a:t>
                      </a:r>
                      <a:r>
                        <a:rPr lang="ru-RU" sz="1100" u="none" strike="noStrike" dirty="0">
                          <a:effectLst/>
                        </a:rPr>
                        <a:t>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%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48,0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51,2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+6,7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7143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4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Годовое количество аварийных остановов ТЭС со сбросом нагрузки до "0"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останов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131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1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Время аварийного простоя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час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3 207,0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>
                          <a:effectLst/>
                        </a:rPr>
                        <a:t>888,9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8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effectLst/>
                        </a:rPr>
                        <a:t>5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>
                          <a:effectLst/>
                        </a:rPr>
                        <a:t>Инвестиции в отрасль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млрд. тенге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≈ 30,0*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u="none" strike="noStrike" dirty="0">
                          <a:effectLst/>
                        </a:rPr>
                        <a:t>176,3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в 6 раз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31439"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255812">
                <a:tc gridSpan="6"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effectLst/>
                        </a:rPr>
                        <a:t>*Примечание: в связи с отсутствием точных данных об инвестициях в 2008 году, представлено оценочное значение инвестиций на базе тарифов и инвестиций 2009 года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18416A-6E8F-45F7-961C-9EF4C5B5921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34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 bwMode="auto">
          <a:xfrm>
            <a:off x="1" y="92747"/>
            <a:ext cx="98025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РАЗВИТИЕ ЭЛЕКТРОЭНЕРГЕТИКИ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AutoShape 16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83" y="-136525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18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307983" y="158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20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460383" y="168276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22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612784" y="320679"/>
            <a:ext cx="296863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166918" y="1000108"/>
            <a:ext cx="7160818" cy="37856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принята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Концепция развития топливно-энергетического комплекса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2030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года;</a:t>
            </a:r>
          </a:p>
          <a:p>
            <a:pPr algn="just">
              <a:buFont typeface="Wingdings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представлена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модель рынка электроэнергетики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2030 года;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энергобаланс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страны до 2030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года;</a:t>
            </a:r>
          </a:p>
          <a:p>
            <a:pPr algn="just">
              <a:buFont typeface="Wingdings" pitchFamily="2" charset="2"/>
              <a:buChar char="ü"/>
            </a:pP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одобрена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концепция проекта Закона Республики Казахстан «О внесении изменений и дополнений в некоторые законодательные акты Республики Казахстан по вопросам электроэнергетики». </a:t>
            </a:r>
          </a:p>
        </p:txBody>
      </p:sp>
      <p:pic>
        <p:nvPicPr>
          <p:cNvPr id="9" name="Picture 4" descr="C:\Users\markinayv\Desktop\1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FA5-94AE-4A7F-AD0F-4421D4B88FA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05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4042" y="1016144"/>
            <a:ext cx="7177430" cy="440120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Вводится с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2016 года; 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Функционирование рынка электрической мощности позволит:</a:t>
            </a:r>
          </a:p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обеспечить долгосрочную надежность системы электроснабжения;</a:t>
            </a:r>
          </a:p>
          <a:p>
            <a:pPr lvl="0" algn="just"/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повысить инвестиционную привлекательность отрасли через обеспечение долгосрочных гарантий для инвесторов в генерирующие мощности;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сформировать объективный и справедливый механизм ценообразования на электроэнергетическом рынке.</a:t>
            </a:r>
          </a:p>
        </p:txBody>
      </p:sp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1784648" y="92747"/>
            <a:ext cx="801789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РЫНОК ЭЛЕКТРИЧЕСКОЙ МОЩНОСТИ С 2016 ГОДА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C:\Users\markinayv\Desktop\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1881165" y="92747"/>
            <a:ext cx="792137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РЫНОК ЭЛЕКТРИЧЕСКОЙ МОЩНОСТИ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0" name="AutoShape 2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CEAAkGBxQSEhUUEhQUFBQVFBQUFBQUFBQVFBQUFRQXFxQUFBQYHCggGBwlHBUUITEhJSksLi4uFx8zODMsNygtLisBCgoKDg0OGxAQGiwcHCUsLCwsLCwsLCwsLC0sLCwrLCwsLCwsLCwsLCwsLCwsLCwsLCwsLCwsLCwsLCwsLCwrLP/AABEIARgAtAMBIgACEQEDEQH/xAAcAAABBQEBAQAAAAAAAAAAAAADAAECBAYFBwj/xABBEAACAQIDBAgBCQcDBQEAAAABAgADEQQSIQUGMVETIjJBYXGBkQcUM0JygqGxwfBSYpKywtHhJFOic5Ojs7Qj/8QAGgEAAgMBAQAAAAAAAAAAAAAAAQQAAgMFBv/EAC0RAAICAQMCBQMDBQAAAAAAAAABAhEDBCExEkEFEzJRYSJxgRQj4SQzobHB/9oADAMBAAIRAxEAPwDzW0fLJ2iyyhAeWNaFKxsshAREjlhssYrIQCRGIhSsiVhICyyLCGtA4k2UnkJCHFqm5J8TNvu61lX0mHE2+wx1RMs/oNsHrRyNqUctWoO7O3sTcfcZVyzs7xUrVr/tKretsv8ATOXaWxS6oJ/BTLHpm0BKyLLLFpG00MwBWRyw5WRKyEAFZArLBWRySEKpSCYS4ywVRJCFa0UmVihCaoLHtCZYssxstQMrGywpEbLJYAWWNlhssiVhsgErGywpWNaGwASso7UNkPiQPz/KdMrOPtpuyPM/kPzlkQ5qDUeYm72GugmGww6y+c3mxBoJjqfQbYPWR3opfNN4Mp8xYj8WnCyzYbwUA2HJ70ZW9zlP80ydphocnVi+za/6a6yNZL90CyyOWGtI2jooCKyJWGIkSIbIBtGywto1pAACsEyy0wg3WQhVseUUIRFIQ09orSeWLLFrNAdo1oXLFlhsgK0YiFIjWkACIkbQxEa0NkoCRM1tSpeofDT9epM1DjSY6q1yTzJPubzWBVhtnrdxN5sZeExOx1vU8hN3steEw1T+gY06uR2KlDOjIfpIw9xMNab+nMXtGnlrVV5OSPJgGH81vSc3wvJ9Uo/kc10LhGX4KVoxELaMROycsFaMRC2jWkIBtGIhCIxEJAJEgwhyINxCQrlYoQiKQBprRrQuWNlidm1A8sYrClZG0lkohaNaEyxrSAoGRGKwto1pZMFFDajZaNRvAKPNzb8M0yE0m9VWy06fO9Q/yp+De8zcYhwUZ1t3l659Pzm72fT4TE7tL1j5zfbPWI6+VRHtItjo0lmM3kOXF2P06Sn1VmH4TdUU0mH+IA6OtRfwYH0I0+8zleFz/qK90x3WL9j8oqWjESaG4j2nobOKCtI2hrSJENkAssYiGtIFYQASJBhDssGwhIViI8mYoSGoyxssJFac6zYFaK0JaIiSyAysjlhbRiJZMgIrEqXIHMge5kzKe1MX0NJmHaIKJ9ZwRf0FzLx3dAbpGU25ixVruy9m+VPqL1V+4X9ZRiijpiaPdqnpfmZusBMfsClZV8hNlgROV4hujo6bZHVpTI/EyhekjW7LgH7QP52mvpic3ezBdLhqi21y3HmNR94nD0eTy9RFv3/g6GWPXhkvgwOya2ZBzGh9NJetM9sTEWfKfpcPOaMT1c1TOAiJWRywhEa0rZAZEgRCkSBEsmQGRBuIciQYSyYCsRFJkRQkNPliywmWK05ljFA7RrQlorQ2CgdoxEJIkQ2QEVmf35q5aiUBxpLer/1XAJX7IyjzvNns3LTWpiqnzeGTpLH6dU6UU9W19BznlWLxDVHao5u7szsebMbk/fG8Eduoym96BSVMXI85GWMCl3EZKGw2QnD0mrwazNbKXhNVglnM1sTo4HsdXDpFiqPVMNhRLFSncTy+eLhK0dHFI8H2xh/k+JdQNFfMv1TqB7aTQUGuAe7u8ucL8RtnWZaoHDqt5X6p97+85O7+IzKVPFT/AMTw++/3T2GDL5uGMzjajH5eVxOqRFaTkSJYyBmRIhCIxEIGBaQaGYQZEsmACRFJGKXAakCNJWjWnIsZGtGtJREQ2QjaNaStLWGdaNKri6ovToAZR/uV2+aQeup8BLwTm6QG6Vmd+IW0ejWngUPYPTYkjvruBlTyRLDzPhMLDYvENUdnc3Z2LMeZY3MDOrGKiqQuKdHZNO5vOeBNBsqhaXj7kW7NFsscJqMJM/s5JocLOdrJWP4lSOzhZ0UTSczDGdSiZ57UJMciZ3efZAq02UjiCP8AM8fog4XEFH0AOVvqk6N+Bn0FiaVxPMPiHu9cdKg1Xj4r3j85v4PrOmTwT4fBTV4vNh1Llf6KlpAiUthYvPSAPaSyny+ifbT0l8id52nRy+UDIjSbSJlgAysGwhjBsJZAAmKSMaWsBqcsaTtFORY1RCISREYyJgoejSLsqKLsxAA8T+rzP/Eraq56eDpG9PDXLkcHxDdtj5Cw8NRNZ8tGCwlXGG3Sa0cMD+22he3fbX+Fp49UcsSSbkkkk8STxJnQ0uOl1MwyPeiMUUUcMyxgqWZpqdn0pxNlUZp8CkrOVI2xRtnXwSTs4YTmYYTqYczjamY/FHTw06VFpzMOZfoNONmYwjoqt5z9rYAOhFp0KTSyUuJzZtxl1IvF0fPm0sKcFize/RuT/CTqPsnWdgia34h7udNROUddesvmO71E8/2Bi89PI3ap6eOXgPbh7T2Oj1S1OBT7rZnM1GLy57cPdF8iNaTtGIjSZg0DMG0KRINLIqAMUcxS4DV2jESRjWnGsbGtJ4egajqi8WYKPXv9OPpGIkMbtT5Jh6tcfOEdFR+u41b7ImmOPXJRQJbKzMfErbK1cQKFI/8A44YdGtjozjR2/L35zHR2N/GNO0lSoTYpOklzaQm83D3bp1KOJxOJVujpUC9NQSpqP1rW8Orb7XhCRHIwFKd/BrOZhE4XnYw0WzS2HMUTp4cTo0Jz8PL1Fpxs7Goo6NJpdoNObTaXKLzj5pbm6R1qDy9Secmi0vUnnPnItQTG0MymeJb2bMOCxgqAWpVSb24AntD+r3nuQa4ma332AMXh2T6Q6yHkw4f29Y54Trf0+epel7Mzz4vMhXfsedSLyhsKsShRrh6ZKkHja+gPlqPSX2ns2qZygZkSJNpAyyKsEYojFLWVNXGMlEROLY6RJmL362jnqiiputEWPjUPb9jcTXY3FikhqN9EFh4kC4HqQBPLa1QsxZjcsSxPMk3M6GihdyF8z7EJKmhY2Aue4CRmg3KwXSYhSzFEUM1RxcFKSIz1mBHA9GrgHmyzpJC53/h/urSqk1sUoNGiXaqhYipamLWZBqt2ZQLkes9E2UqDZtc0cqnGOaNJRp0eHp2pnLxyqLudT9LjM38qc1alkVKgFGkVAWwxWJPSFLcCtBCtMC1s2ZtSbz0ldj06lPIVAyGnhaeUBSCyK1ZgQAb2Zh6GFtUaRaR5DititSZwpzqhsSBYgXsGI5E/rhFQE9SrUKNCniaiItkw+Iyg6hlPUpob6lSb6d+nITy+kLRDO12GsTs6FCXKRlSlLNMzj5mNIuUzLlJpz6bS1TacnIrNos6NNpcpVJzKby1SeJzgXR1aVSTfUSjTqSyrxWUaYTyXfTZ3yTHiootTxIPkKgtmHvY/aMrmbT4pYDpcCzgdag61V8r2f7jf0mJRrhT3MqsPIi4nt/Dc/n6aMnytn+OP8HKzw6cj+dyJkGhWEG06KMARiiMUJWjWRRRCcQcMvv3XtTRB9JrnyA/vaYmaffypeqi/soT7n/EzE7elVYkJ5X9Q6rfhNhuRtqlhjWpVadOtTqilmc3VlUOj1UU6E3C2tcA5QTcC0yVOkWvYE5RmNgTYXFybcBqOM2GyKeEr/JhUw7XRVWp0dTL0tuYI0J1vGHwwQj1M1u420KWKxFMsq082Ir4qqzM5u2U5iL9xCKTyNrWE7uJ36IJGGp5lpPiaoZ7gv0jPlewU2yhxobdnunQwJpmlUpYbDJh6QouxFMHPVGumfiy3BJA4kTI7R2UcPhqjNoWp0WA6ysOnGqsL2IHl3xaWW9kbKC7lDFbx16yZGeyEICqgDME1W/f2utyvAUTObQMv0DMciNYM6NFpaQyjSaWqZnNyxN0y2jSxTaVFMPTM5eSNM1iy7TeWqTSghh0aKziapnQp1JZp1ZzkaHpvFpQLontmgKtCrTPB6Tr/ABKRPJ9kHNhKL8jUpH7JDr9z/dPW3fqnynk+7yf6bF0/9jE03Hk5ekf5VnofAX+3kj8piGsX1RZImDYyZg2neQmQMUYxQgNbGjmNOGNnn++jXxJ8EX85wZ3d8h/qT9UThT0GH+3H7COT1M6m7eLNLEU2Fu2oObVdTZSwOhAYhvNRPS/h/TR69LpaShDhWwz6aisK1T5Qzc362a/cGAE8mwhGcZuydG8AdCfS9/Sev7g1yK930FUjP35MZTAFTTlVXo6g/aOndJk9IYcnsNHDpRWnZQqKvQn91SbAXOtg2nk155X8RGK0ch4pUWgfFad2pn+Gw+zPTsXiUCXqkCk9qNXXRS9lQk8rsBfkyGeL7/4+pUdFcEWLgsR849FmpZ795sBfx87Bdq5IvF0mZ2iZdotKFJpcpGSaLRZ0KTSzTaUqTSzTMRyRNoyLtNoZWlWmYdTOdlhZtGRaRodGlRTCq0RlE1Ui4rQ9N5SRoVHmEomqZZr1eqfIzzjd/t7UXmof+HEqf6pucZVspnn27la+I2ie44ar/wDRRtO74LClN/YU1r9IQyDSRkWnaQkDMeMYoQGttEY4jNOGhwwW+y2rA81/tM7NXv1R1pvzBWZSd7Tu8cRHL62OJ39h701cO3BWU00psNQTkYmnUuPpqGKg8tJwVt38xw4277S3syiWqLbvZP8A2KPxYTV8blEeq70bw1MfUSnh8y0aiU+kVrWdlYspvbq631FvWWPiJu+1ChgVWxtTrFjaxao7Izd57raX52lv4e7uZlV24hKdvM1cR+HUl34obx0iUwujGnmZmB+bci1MeJtqRyIikH1So1nsjy5NDY6EaEHnLdNoTaSDLTYcTmU+IFsv5j0lekZa+pWC6L9Iy3TaUKTS3TaK5EaKRdpmHQypTMsKYjkiaxkWFMKrSujSeaJThZtGRZDyYqSqGkXq2Ew8pt0bKYDbWMCoTeY7c5r08bU7ytJP+5XDEf8ACE3w2l1coPHSLdijlwTv31cSqjxWjTJJ96qz0uiweTg35YjmydeTbsFaQaEaDeMIyIRRjFCA1wjGKKcMdOBvjhs9AkcUIb075gJ6xiUDKVPAggzy3GUDTdkPFWI9uBnX0U7h0+wpnjTsDOjSarhWVrAZ1DKSAyVEzA3UniMyDUa3E50727m3FpK1Gui1cO+YlHXN0dRgB0id6myqDbjlHKOMwNhu/wDEiuadWjTpolR1bo3TQU71HqE63uRnIXlYcZz9i7MqV2zNmbW7MxJJN9CWOp4E89O+PhW2erFkFNNdL1GNgVGgza6anW9yfAK3V2pvL8nogUlUs3Z1FgOdh4Be/wCiut1DlecWto9zTqvko7xAJlTvB4aaAafrxv5nmU3k9rUWyKzdaol1rnQ5WY9UNbTQ3FxpqLG1pQpVYYQSjRRvc61J5bpvOTTqS3SqzOcApnUpvLCtOdSqyzTqROeM0jIuhpINKYqxGtMHhs1Uy2ak5m1toBFJg8Vjwo4zFbZ2karW7hGtPpN7YJ5qVIqY7Emo5Y+k3L0uioYegdDTpZ3HKpXPSMD4hTTHpMrurs0V8Siv80l6tY8qVPrP76KPFhNRjMQajs7cXYseQub2HgOHpH8nCRjD3AGQeTJg2Moi5AmKMYpYBr40eKcIdIMJk9+NmaDEKOSVbf8Ajc+diL+A5zXRmUEEMMysCrKeBU8RN8GV45pmeSHVGjyKKdXeHY5w1S181NutTbmOR/eHf7985U7iaatCDVbCnf2BtFlYLTCiobAVWPY1I48AjBsjA6WsdNZwIShXZGDISrDUEcRI0Q2G3iMGhog9d1Csh7aKRqlVSbo62C2IKsArq1pnqGLnOdyeJvoBryAsB6AAekiIFGiPc0VPEyzTxMzSYgiWaeNkcUA09PFSwMUJl02gOck21BM3iTJbNM2OlHF7UsONpnq20ieEp1KpbibwrFFBtlzH7RL6DhKEU6u7+z+kfM4vTQgt+8e5B5/heacIhpdk4H5PhQDcVcRlqP8Au0VN6Sep6x8hyiaGxNYuxdtSTfy5AeAGkCYs5dTs3SpEDBtCGDaEjBRRiIpcobKKNHnBH6GjGPeMYUQqbRwCV0NOp2TqGHFD3MP1znne2Nl1MNUKVB4qw7Lr3Mp/Vp6bJtTo1V6LEpnpngRo9M/tIf1+Ud0+pcNpcGGXF1brk8himn3m3OqYYdLSYV8OdRUXtIOVRe4+PDymYnVTTVoTaaYooooQCiiikIKKKKQgoogJ2sDu+7WNW9NeNj84R4KeA8T98DaXIUrKGzsA1ZrLoB2mPBR4+PhNjRpKiqiCyrwB4k97N4n/ABJUqKooVQFUcAOfMnvPjHMXnk6jaMK5ImDYyTQbSqRZkWkWjmQaXKkDFGJjS4DZRRo84B0GRtGMcyMskAUUUa8sQmlQr2SRfQ+I8eczu1d26dQ5kApn90dX2nevImbY8koellJQjLkwGL3drJwXOOa/2M5tXDOvaVh5gz1CCdBG46t90YS067M8wtHVCeAJ8hPS+jHIewjZRNf1S9iv6f5PPKWz6rdmm5+ybe5nRw27dVu3lQeeY+w0++bAxoHqG+CLClyc7Zuykoarq/7bWJH1dOr6a+MtsZMwbTO2+TRRS4GMG0kZFpYqyBg2kyYNpoirIkwbGTME0sipEmKRJilwGzjEx4pwDoMiYoopcg0jeKKFAETImNFLIg0jFFNCpAmQJjxTRAISJMUUsipEmQJiimiKsGZAmPFLoowbQbRRS6Ksg0GxjRS6KkDFFFL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CEAAkGBxQSEhUUEhQUFBQVFBQUFBQUFBQVFBQUFRQXFxQUFBQYHCggGBwlHBUUITEhJSksLi4uFx8zODMsNygtLisBCgoKDg0OGxAQGiwcHCUsLCwsLCwsLCwsLC0sLCwrLCwsLCwsLCwsLCwsLCwsLCwsLCwsLCwsLCwsLCwsLCwrLP/AABEIARgAtAMBIgACEQEDEQH/xAAcAAABBQEBAQAAAAAAAAAAAAADAAECBAYFBwj/xABBEAACAQIDBAgBCQcDBQEAAAABAgADEQQSIQUGMVETIjJBYXGBkQcUM0JygqGxwfBSYpKywtHhJFOic5Ojs7Qj/8QAGgEAAgMBAQAAAAAAAAAAAAAAAQQAAgMFBv/EAC0RAAICAQMCBQMDBQAAAAAAAAABAhEDBCExEkEFEzJRYSJxgRQj4SQzobHB/9oADAMBAAIRAxEAPwDzW0fLJ2iyyhAeWNaFKxsshAREjlhssYrIQCRGIhSsiVhICyyLCGtA4k2UnkJCHFqm5J8TNvu61lX0mHE2+wx1RMs/oNsHrRyNqUctWoO7O3sTcfcZVyzs7xUrVr/tKretsv8ATOXaWxS6oJ/BTLHpm0BKyLLLFpG00MwBWRyw5WRKyEAFZArLBWRySEKpSCYS4ywVRJCFa0UmVihCaoLHtCZYssxstQMrGywpEbLJYAWWNlhssiVhsgErGywpWNaGwASso7UNkPiQPz/KdMrOPtpuyPM/kPzlkQ5qDUeYm72GugmGww6y+c3mxBoJjqfQbYPWR3opfNN4Mp8xYj8WnCyzYbwUA2HJ70ZW9zlP80ydphocnVi+za/6a6yNZL90CyyOWGtI2jooCKyJWGIkSIbIBtGywto1pAACsEyy0wg3WQhVseUUIRFIQ09orSeWLLFrNAdo1oXLFlhsgK0YiFIjWkACIkbQxEa0NkoCRM1tSpeofDT9epM1DjSY6q1yTzJPubzWBVhtnrdxN5sZeExOx1vU8hN3steEw1T+gY06uR2KlDOjIfpIw9xMNab+nMXtGnlrVV5OSPJgGH81vSc3wvJ9Uo/kc10LhGX4KVoxELaMROycsFaMRC2jWkIBtGIhCIxEJAJEgwhyINxCQrlYoQiKQBprRrQuWNlidm1A8sYrClZG0lkohaNaEyxrSAoGRGKwto1pZMFFDajZaNRvAKPNzb8M0yE0m9VWy06fO9Q/yp+De8zcYhwUZ1t3l659Pzm72fT4TE7tL1j5zfbPWI6+VRHtItjo0lmM3kOXF2P06Sn1VmH4TdUU0mH+IA6OtRfwYH0I0+8zleFz/qK90x3WL9j8oqWjESaG4j2nobOKCtI2hrSJENkAssYiGtIFYQASJBhDssGwhIViI8mYoSGoyxssJFac6zYFaK0JaIiSyAysjlhbRiJZMgIrEqXIHMge5kzKe1MX0NJmHaIKJ9ZwRf0FzLx3dAbpGU25ixVruy9m+VPqL1V+4X9ZRiijpiaPdqnpfmZusBMfsClZV8hNlgROV4hujo6bZHVpTI/EyhekjW7LgH7QP52mvpic3ezBdLhqi21y3HmNR94nD0eTy9RFv3/g6GWPXhkvgwOya2ZBzGh9NJetM9sTEWfKfpcPOaMT1c1TOAiJWRywhEa0rZAZEgRCkSBEsmQGRBuIciQYSyYCsRFJkRQkNPliywmWK05ljFA7RrQlorQ2CgdoxEJIkQ2QEVmf35q5aiUBxpLer/1XAJX7IyjzvNns3LTWpiqnzeGTpLH6dU6UU9W19BznlWLxDVHao5u7szsebMbk/fG8Eduoym96BSVMXI85GWMCl3EZKGw2QnD0mrwazNbKXhNVglnM1sTo4HsdXDpFiqPVMNhRLFSncTy+eLhK0dHFI8H2xh/k+JdQNFfMv1TqB7aTQUGuAe7u8ucL8RtnWZaoHDqt5X6p97+85O7+IzKVPFT/AMTw++/3T2GDL5uGMzjajH5eVxOqRFaTkSJYyBmRIhCIxEIGBaQaGYQZEsmACRFJGKXAakCNJWjWnIsZGtGtJREQ2QjaNaStLWGdaNKri6ovToAZR/uV2+aQeup8BLwTm6QG6Vmd+IW0ejWngUPYPTYkjvruBlTyRLDzPhMLDYvENUdnc3Z2LMeZY3MDOrGKiqQuKdHZNO5vOeBNBsqhaXj7kW7NFsscJqMJM/s5JocLOdrJWP4lSOzhZ0UTSczDGdSiZ57UJMciZ3efZAq02UjiCP8AM8fog4XEFH0AOVvqk6N+Bn0FiaVxPMPiHu9cdKg1Xj4r3j85v4PrOmTwT4fBTV4vNh1Llf6KlpAiUthYvPSAPaSyny+ifbT0l8id52nRy+UDIjSbSJlgAysGwhjBsJZAAmKSMaWsBqcsaTtFORY1RCISREYyJgoejSLsqKLsxAA8T+rzP/Eraq56eDpG9PDXLkcHxDdtj5Cw8NRNZ8tGCwlXGG3Sa0cMD+22he3fbX+Fp49UcsSSbkkkk8STxJnQ0uOl1MwyPeiMUUUcMyxgqWZpqdn0pxNlUZp8CkrOVI2xRtnXwSTs4YTmYYTqYczjamY/FHTw06VFpzMOZfoNONmYwjoqt5z9rYAOhFp0KTSyUuJzZtxl1IvF0fPm0sKcFize/RuT/CTqPsnWdgia34h7udNROUddesvmO71E8/2Bi89PI3ap6eOXgPbh7T2Oj1S1OBT7rZnM1GLy57cPdF8iNaTtGIjSZg0DMG0KRINLIqAMUcxS4DV2jESRjWnGsbGtJ4egajqi8WYKPXv9OPpGIkMbtT5Jh6tcfOEdFR+u41b7ImmOPXJRQJbKzMfErbK1cQKFI/8A44YdGtjozjR2/L35zHR2N/GNO0lSoTYpOklzaQm83D3bp1KOJxOJVujpUC9NQSpqP1rW8Orb7XhCRHIwFKd/BrOZhE4XnYw0WzS2HMUTp4cTo0Jz8PL1Fpxs7Goo6NJpdoNObTaXKLzj5pbm6R1qDy9Secmi0vUnnPnItQTG0MymeJb2bMOCxgqAWpVSb24AntD+r3nuQa4ma332AMXh2T6Q6yHkw4f29Y54Trf0+epel7Mzz4vMhXfsedSLyhsKsShRrh6ZKkHja+gPlqPSX2ns2qZygZkSJNpAyyKsEYojFLWVNXGMlEROLY6RJmL362jnqiiputEWPjUPb9jcTXY3FikhqN9EFh4kC4HqQBPLa1QsxZjcsSxPMk3M6GihdyF8z7EJKmhY2Aue4CRmg3KwXSYhSzFEUM1RxcFKSIz1mBHA9GrgHmyzpJC53/h/urSqk1sUoNGiXaqhYipamLWZBqt2ZQLkes9E2UqDZtc0cqnGOaNJRp0eHp2pnLxyqLudT9LjM38qc1alkVKgFGkVAWwxWJPSFLcCtBCtMC1s2ZtSbz0ldj06lPIVAyGnhaeUBSCyK1ZgQAb2Zh6GFtUaRaR5DititSZwpzqhsSBYgXsGI5E/rhFQE9SrUKNCniaiItkw+Iyg6hlPUpob6lSb6d+nITy+kLRDO12GsTs6FCXKRlSlLNMzj5mNIuUzLlJpz6bS1TacnIrNos6NNpcpVJzKby1SeJzgXR1aVSTfUSjTqSyrxWUaYTyXfTZ3yTHiootTxIPkKgtmHvY/aMrmbT4pYDpcCzgdag61V8r2f7jf0mJRrhT3MqsPIi4nt/Dc/n6aMnytn+OP8HKzw6cj+dyJkGhWEG06KMARiiMUJWjWRRRCcQcMvv3XtTRB9JrnyA/vaYmaffypeqi/soT7n/EzE7elVYkJ5X9Q6rfhNhuRtqlhjWpVadOtTqilmc3VlUOj1UU6E3C2tcA5QTcC0yVOkWvYE5RmNgTYXFybcBqOM2GyKeEr/JhUw7XRVWp0dTL0tuYI0J1vGHwwQj1M1u420KWKxFMsq082Ir4qqzM5u2U5iL9xCKTyNrWE7uJ36IJGGp5lpPiaoZ7gv0jPlewU2yhxobdnunQwJpmlUpYbDJh6QouxFMHPVGumfiy3BJA4kTI7R2UcPhqjNoWp0WA6ysOnGqsL2IHl3xaWW9kbKC7lDFbx16yZGeyEICqgDME1W/f2utyvAUTObQMv0DMciNYM6NFpaQyjSaWqZnNyxN0y2jSxTaVFMPTM5eSNM1iy7TeWqTSghh0aKziapnQp1JZp1ZzkaHpvFpQLontmgKtCrTPB6Tr/ABKRPJ9kHNhKL8jUpH7JDr9z/dPW3fqnynk+7yf6bF0/9jE03Hk5ekf5VnofAX+3kj8piGsX1RZImDYyZg2neQmQMUYxQgNbGjmNOGNnn++jXxJ8EX85wZ3d8h/qT9UThT0GH+3H7COT1M6m7eLNLEU2Fu2oObVdTZSwOhAYhvNRPS/h/TR69LpaShDhWwz6aisK1T5Qzc362a/cGAE8mwhGcZuydG8AdCfS9/Sev7g1yK930FUjP35MZTAFTTlVXo6g/aOndJk9IYcnsNHDpRWnZQqKvQn91SbAXOtg2nk155X8RGK0ch4pUWgfFad2pn+Gw+zPTsXiUCXqkCk9qNXXRS9lQk8rsBfkyGeL7/4+pUdFcEWLgsR849FmpZ795sBfx87Bdq5IvF0mZ2iZdotKFJpcpGSaLRZ0KTSzTaUqTSzTMRyRNoyLtNoZWlWmYdTOdlhZtGRaRodGlRTCq0RlE1Ui4rQ9N5SRoVHmEomqZZr1eqfIzzjd/t7UXmof+HEqf6pucZVspnn27la+I2ie44ar/wDRRtO74LClN/YU1r9IQyDSRkWnaQkDMeMYoQGttEY4jNOGhwwW+y2rA81/tM7NXv1R1pvzBWZSd7Tu8cRHL62OJ39h701cO3BWU00psNQTkYmnUuPpqGKg8tJwVt38xw4277S3syiWqLbvZP8A2KPxYTV8blEeq70bw1MfUSnh8y0aiU+kVrWdlYspvbq631FvWWPiJu+1ChgVWxtTrFjaxao7Izd57raX52lv4e7uZlV24hKdvM1cR+HUl34obx0iUwujGnmZmB+bci1MeJtqRyIikH1So1nsjy5NDY6EaEHnLdNoTaSDLTYcTmU+IFsv5j0lekZa+pWC6L9Iy3TaUKTS3TaK5EaKRdpmHQypTMsKYjkiaxkWFMKrSujSeaJThZtGRZDyYqSqGkXq2Ew8pt0bKYDbWMCoTeY7c5r08bU7ytJP+5XDEf8ACE3w2l1coPHSLdijlwTv31cSqjxWjTJJ96qz0uiweTg35YjmydeTbsFaQaEaDeMIyIRRjFCA1wjGKKcMdOBvjhs9AkcUIb075gJ6xiUDKVPAggzy3GUDTdkPFWI9uBnX0U7h0+wpnjTsDOjSarhWVrAZ1DKSAyVEzA3UniMyDUa3E50727m3FpK1Gui1cO+YlHXN0dRgB0id6myqDbjlHKOMwNhu/wDEiuadWjTpolR1bo3TQU71HqE63uRnIXlYcZz9i7MqV2zNmbW7MxJJN9CWOp4E89O+PhW2erFkFNNdL1GNgVGgza6anW9yfAK3V2pvL8nogUlUs3Z1FgOdh4Be/wCiut1DlecWto9zTqvko7xAJlTvB4aaAafrxv5nmU3k9rUWyKzdaol1rnQ5WY9UNbTQ3FxpqLG1pQpVYYQSjRRvc61J5bpvOTTqS3SqzOcApnUpvLCtOdSqyzTqROeM0jIuhpINKYqxGtMHhs1Uy2ak5m1toBFJg8Vjwo4zFbZ2karW7hGtPpN7YJ5qVIqY7Emo5Y+k3L0uioYegdDTpZ3HKpXPSMD4hTTHpMrurs0V8Siv80l6tY8qVPrP76KPFhNRjMQajs7cXYseQub2HgOHpH8nCRjD3AGQeTJg2Moi5AmKMYpYBr40eKcIdIMJk9+NmaDEKOSVbf8Ajc+diL+A5zXRmUEEMMysCrKeBU8RN8GV45pmeSHVGjyKKdXeHY5w1S181NutTbmOR/eHf7985U7iaatCDVbCnf2BtFlYLTCiobAVWPY1I48AjBsjA6WsdNZwIShXZGDISrDUEcRI0Q2G3iMGhog9d1Csh7aKRqlVSbo62C2IKsArq1pnqGLnOdyeJvoBryAsB6AAekiIFGiPc0VPEyzTxMzSYgiWaeNkcUA09PFSwMUJl02gOck21BM3iTJbNM2OlHF7UsONpnq20ieEp1KpbibwrFFBtlzH7RL6DhKEU6u7+z+kfM4vTQgt+8e5B5/heacIhpdk4H5PhQDcVcRlqP8Au0VN6Sep6x8hyiaGxNYuxdtSTfy5AeAGkCYs5dTs3SpEDBtCGDaEjBRRiIpcobKKNHnBH6GjGPeMYUQqbRwCV0NOp2TqGHFD3MP1znne2Nl1MNUKVB4qw7Lr3Mp/Vp6bJtTo1V6LEpnpngRo9M/tIf1+Ud0+pcNpcGGXF1brk8himn3m3OqYYdLSYV8OdRUXtIOVRe4+PDymYnVTTVoTaaYooooQCiiikIKKKKQgoogJ2sDu+7WNW9NeNj84R4KeA8T98DaXIUrKGzsA1ZrLoB2mPBR4+PhNjRpKiqiCyrwB4k97N4n/ABJUqKooVQFUcAOfMnvPjHMXnk6jaMK5ImDYyTQbSqRZkWkWjmQaXKkDFGJjS4DZRRo84B0GRtGMcyMskAUUUa8sQmlQr2SRfQ+I8eczu1d26dQ5kApn90dX2nevImbY8koellJQjLkwGL3drJwXOOa/2M5tXDOvaVh5gz1CCdBG46t90YS067M8wtHVCeAJ8hPS+jHIewjZRNf1S9iv6f5PPKWz6rdmm5+ybe5nRw27dVu3lQeeY+w0++bAxoHqG+CLClyc7Zuykoarq/7bWJH1dOr6a+MtsZMwbTO2+TRRS4GMG0kZFpYqyBg2kyYNpoirIkwbGTME0sipEmKRJilwGzjEx4pwDoMiYoopcg0jeKKFAETImNFLIg0jFFNCpAmQJjxTRAISJMUUsipEmQJiimiKsGZAmPFLoowbQbRRS6Ksg0GxjRS6KkDFFFL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CEAAkGBxQSEhUUEhQUFBQVFBQUFBQUFBQVFBQUFRQXFxQUFBQYHCggGBwlHBUUITEhJSksLi4uFx8zODMsNygtLisBCgoKDg0OGxAQGiwcHCUsLCwsLCwsLCwsLC0sLCwrLCwsLCwsLCwsLCwsLCwsLCwsLCwsLCwsLCwsLCwsLCwrLP/AABEIARgAtAMBIgACEQEDEQH/xAAcAAABBQEBAQAAAAAAAAAAAAADAAECBAYFBwj/xABBEAACAQIDBAgBCQcDBQEAAAABAgADEQQSIQUGMVETIjJBYXGBkQcUM0JygqGxwfBSYpKywtHhJFOic5Ojs7Qj/8QAGgEAAgMBAQAAAAAAAAAAAAAAAQQAAgMFBv/EAC0RAAICAQMCBQMDBQAAAAAAAAABAhEDBCExEkEFEzJRYSJxgRQj4SQzobHB/9oADAMBAAIRAxEAPwDzW0fLJ2iyyhAeWNaFKxsshAREjlhssYrIQCRGIhSsiVhICyyLCGtA4k2UnkJCHFqm5J8TNvu61lX0mHE2+wx1RMs/oNsHrRyNqUctWoO7O3sTcfcZVyzs7xUrVr/tKretsv8ATOXaWxS6oJ/BTLHpm0BKyLLLFpG00MwBWRyw5WRKyEAFZArLBWRySEKpSCYS4ywVRJCFa0UmVihCaoLHtCZYssxstQMrGywpEbLJYAWWNlhssiVhsgErGywpWNaGwASso7UNkPiQPz/KdMrOPtpuyPM/kPzlkQ5qDUeYm72GugmGww6y+c3mxBoJjqfQbYPWR3opfNN4Mp8xYj8WnCyzYbwUA2HJ70ZW9zlP80ydphocnVi+za/6a6yNZL90CyyOWGtI2jooCKyJWGIkSIbIBtGywto1pAACsEyy0wg3WQhVseUUIRFIQ09orSeWLLFrNAdo1oXLFlhsgK0YiFIjWkACIkbQxEa0NkoCRM1tSpeofDT9epM1DjSY6q1yTzJPubzWBVhtnrdxN5sZeExOx1vU8hN3steEw1T+gY06uR2KlDOjIfpIw9xMNab+nMXtGnlrVV5OSPJgGH81vSc3wvJ9Uo/kc10LhGX4KVoxELaMROycsFaMRC2jWkIBtGIhCIxEJAJEgwhyINxCQrlYoQiKQBprRrQuWNlidm1A8sYrClZG0lkohaNaEyxrSAoGRGKwto1pZMFFDajZaNRvAKPNzb8M0yE0m9VWy06fO9Q/yp+De8zcYhwUZ1t3l659Pzm72fT4TE7tL1j5zfbPWI6+VRHtItjo0lmM3kOXF2P06Sn1VmH4TdUU0mH+IA6OtRfwYH0I0+8zleFz/qK90x3WL9j8oqWjESaG4j2nobOKCtI2hrSJENkAssYiGtIFYQASJBhDssGwhIViI8mYoSGoyxssJFac6zYFaK0JaIiSyAysjlhbRiJZMgIrEqXIHMge5kzKe1MX0NJmHaIKJ9ZwRf0FzLx3dAbpGU25ixVruy9m+VPqL1V+4X9ZRiijpiaPdqnpfmZusBMfsClZV8hNlgROV4hujo6bZHVpTI/EyhekjW7LgH7QP52mvpic3ezBdLhqi21y3HmNR94nD0eTy9RFv3/g6GWPXhkvgwOya2ZBzGh9NJetM9sTEWfKfpcPOaMT1c1TOAiJWRywhEa0rZAZEgRCkSBEsmQGRBuIciQYSyYCsRFJkRQkNPliywmWK05ljFA7RrQlorQ2CgdoxEJIkQ2QEVmf35q5aiUBxpLer/1XAJX7IyjzvNns3LTWpiqnzeGTpLH6dU6UU9W19BznlWLxDVHao5u7szsebMbk/fG8Eduoym96BSVMXI85GWMCl3EZKGw2QnD0mrwazNbKXhNVglnM1sTo4HsdXDpFiqPVMNhRLFSncTy+eLhK0dHFI8H2xh/k+JdQNFfMv1TqB7aTQUGuAe7u8ucL8RtnWZaoHDqt5X6p97+85O7+IzKVPFT/AMTw++/3T2GDL5uGMzjajH5eVxOqRFaTkSJYyBmRIhCIxEIGBaQaGYQZEsmACRFJGKXAakCNJWjWnIsZGtGtJREQ2QjaNaStLWGdaNKri6ovToAZR/uV2+aQeup8BLwTm6QG6Vmd+IW0ejWngUPYPTYkjvruBlTyRLDzPhMLDYvENUdnc3Z2LMeZY3MDOrGKiqQuKdHZNO5vOeBNBsqhaXj7kW7NFsscJqMJM/s5JocLOdrJWP4lSOzhZ0UTSczDGdSiZ57UJMciZ3efZAq02UjiCP8AM8fog4XEFH0AOVvqk6N+Bn0FiaVxPMPiHu9cdKg1Xj4r3j85v4PrOmTwT4fBTV4vNh1Llf6KlpAiUthYvPSAPaSyny+ifbT0l8id52nRy+UDIjSbSJlgAysGwhjBsJZAAmKSMaWsBqcsaTtFORY1RCISREYyJgoejSLsqKLsxAA8T+rzP/Eraq56eDpG9PDXLkcHxDdtj5Cw8NRNZ8tGCwlXGG3Sa0cMD+22he3fbX+Fp49UcsSSbkkkk8STxJnQ0uOl1MwyPeiMUUUcMyxgqWZpqdn0pxNlUZp8CkrOVI2xRtnXwSTs4YTmYYTqYczjamY/FHTw06VFpzMOZfoNONmYwjoqt5z9rYAOhFp0KTSyUuJzZtxl1IvF0fPm0sKcFize/RuT/CTqPsnWdgia34h7udNROUddesvmO71E8/2Bi89PI3ap6eOXgPbh7T2Oj1S1OBT7rZnM1GLy57cPdF8iNaTtGIjSZg0DMG0KRINLIqAMUcxS4DV2jESRjWnGsbGtJ4egajqi8WYKPXv9OPpGIkMbtT5Jh6tcfOEdFR+u41b7ImmOPXJRQJbKzMfErbK1cQKFI/8A44YdGtjozjR2/L35zHR2N/GNO0lSoTYpOklzaQm83D3bp1KOJxOJVujpUC9NQSpqP1rW8Orb7XhCRHIwFKd/BrOZhE4XnYw0WzS2HMUTp4cTo0Jz8PL1Fpxs7Goo6NJpdoNObTaXKLzj5pbm6R1qDy9Secmi0vUnnPnItQTG0MymeJb2bMOCxgqAWpVSb24AntD+r3nuQa4ma332AMXh2T6Q6yHkw4f29Y54Trf0+epel7Mzz4vMhXfsedSLyhsKsShRrh6ZKkHja+gPlqPSX2ns2qZygZkSJNpAyyKsEYojFLWVNXGMlEROLY6RJmL362jnqiiputEWPjUPb9jcTXY3FikhqN9EFh4kC4HqQBPLa1QsxZjcsSxPMk3M6GihdyF8z7EJKmhY2Aue4CRmg3KwXSYhSzFEUM1RxcFKSIz1mBHA9GrgHmyzpJC53/h/urSqk1sUoNGiXaqhYipamLWZBqt2ZQLkes9E2UqDZtc0cqnGOaNJRp0eHp2pnLxyqLudT9LjM38qc1alkVKgFGkVAWwxWJPSFLcCtBCtMC1s2ZtSbz0ldj06lPIVAyGnhaeUBSCyK1ZgQAb2Zh6GFtUaRaR5DititSZwpzqhsSBYgXsGI5E/rhFQE9SrUKNCniaiItkw+Iyg6hlPUpob6lSb6d+nITy+kLRDO12GsTs6FCXKRlSlLNMzj5mNIuUzLlJpz6bS1TacnIrNos6NNpcpVJzKby1SeJzgXR1aVSTfUSjTqSyrxWUaYTyXfTZ3yTHiootTxIPkKgtmHvY/aMrmbT4pYDpcCzgdag61V8r2f7jf0mJRrhT3MqsPIi4nt/Dc/n6aMnytn+OP8HKzw6cj+dyJkGhWEG06KMARiiMUJWjWRRRCcQcMvv3XtTRB9JrnyA/vaYmaffypeqi/soT7n/EzE7elVYkJ5X9Q6rfhNhuRtqlhjWpVadOtTqilmc3VlUOj1UU6E3C2tcA5QTcC0yVOkWvYE5RmNgTYXFybcBqOM2GyKeEr/JhUw7XRVWp0dTL0tuYI0J1vGHwwQj1M1u420KWKxFMsq082Ir4qqzM5u2U5iL9xCKTyNrWE7uJ36IJGGp5lpPiaoZ7gv0jPlewU2yhxobdnunQwJpmlUpYbDJh6QouxFMHPVGumfiy3BJA4kTI7R2UcPhqjNoWp0WA6ysOnGqsL2IHl3xaWW9kbKC7lDFbx16yZGeyEICqgDME1W/f2utyvAUTObQMv0DMciNYM6NFpaQyjSaWqZnNyxN0y2jSxTaVFMPTM5eSNM1iy7TeWqTSghh0aKziapnQp1JZp1ZzkaHpvFpQLontmgKtCrTPB6Tr/ABKRPJ9kHNhKL8jUpH7JDr9z/dPW3fqnynk+7yf6bF0/9jE03Hk5ekf5VnofAX+3kj8piGsX1RZImDYyZg2neQmQMUYxQgNbGjmNOGNnn++jXxJ8EX85wZ3d8h/qT9UThT0GH+3H7COT1M6m7eLNLEU2Fu2oObVdTZSwOhAYhvNRPS/h/TR69LpaShDhWwz6aisK1T5Qzc362a/cGAE8mwhGcZuydG8AdCfS9/Sev7g1yK930FUjP35MZTAFTTlVXo6g/aOndJk9IYcnsNHDpRWnZQqKvQn91SbAXOtg2nk155X8RGK0ch4pUWgfFad2pn+Gw+zPTsXiUCXqkCk9qNXXRS9lQk8rsBfkyGeL7/4+pUdFcEWLgsR849FmpZ795sBfx87Bdq5IvF0mZ2iZdotKFJpcpGSaLRZ0KTSzTaUqTSzTMRyRNoyLtNoZWlWmYdTOdlhZtGRaRodGlRTCq0RlE1Ui4rQ9N5SRoVHmEomqZZr1eqfIzzjd/t7UXmof+HEqf6pucZVspnn27la+I2ie44ar/wDRRtO74LClN/YU1r9IQyDSRkWnaQkDMeMYoQGttEY4jNOGhwwW+y2rA81/tM7NXv1R1pvzBWZSd7Tu8cRHL62OJ39h701cO3BWU00psNQTkYmnUuPpqGKg8tJwVt38xw4277S3syiWqLbvZP8A2KPxYTV8blEeq70bw1MfUSnh8y0aiU+kVrWdlYspvbq631FvWWPiJu+1ChgVWxtTrFjaxao7Izd57raX52lv4e7uZlV24hKdvM1cR+HUl34obx0iUwujGnmZmB+bci1MeJtqRyIikH1So1nsjy5NDY6EaEHnLdNoTaSDLTYcTmU+IFsv5j0lekZa+pWC6L9Iy3TaUKTS3TaK5EaKRdpmHQypTMsKYjkiaxkWFMKrSujSeaJThZtGRZDyYqSqGkXq2Ew8pt0bKYDbWMCoTeY7c5r08bU7ytJP+5XDEf8ACE3w2l1coPHSLdijlwTv31cSqjxWjTJJ96qz0uiweTg35YjmydeTbsFaQaEaDeMIyIRRjFCA1wjGKKcMdOBvjhs9AkcUIb075gJ6xiUDKVPAggzy3GUDTdkPFWI9uBnX0U7h0+wpnjTsDOjSarhWVrAZ1DKSAyVEzA3UniMyDUa3E50727m3FpK1Gui1cO+YlHXN0dRgB0id6myqDbjlHKOMwNhu/wDEiuadWjTpolR1bo3TQU71HqE63uRnIXlYcZz9i7MqV2zNmbW7MxJJN9CWOp4E89O+PhW2erFkFNNdL1GNgVGgza6anW9yfAK3V2pvL8nogUlUs3Z1FgOdh4Be/wCiut1DlecWto9zTqvko7xAJlTvB4aaAafrxv5nmU3k9rUWyKzdaol1rnQ5WY9UNbTQ3FxpqLG1pQpVYYQSjRRvc61J5bpvOTTqS3SqzOcApnUpvLCtOdSqyzTqROeM0jIuhpINKYqxGtMHhs1Uy2ak5m1toBFJg8Vjwo4zFbZ2karW7hGtPpN7YJ5qVIqY7Emo5Y+k3L0uioYegdDTpZ3HKpXPSMD4hTTHpMrurs0V8Siv80l6tY8qVPrP76KPFhNRjMQajs7cXYseQub2HgOHpH8nCRjD3AGQeTJg2Moi5AmKMYpYBr40eKcIdIMJk9+NmaDEKOSVbf8Ajc+diL+A5zXRmUEEMMysCrKeBU8RN8GV45pmeSHVGjyKKdXeHY5w1S181NutTbmOR/eHf7985U7iaatCDVbCnf2BtFlYLTCiobAVWPY1I48AjBsjA6WsdNZwIShXZGDISrDUEcRI0Q2G3iMGhog9d1Csh7aKRqlVSbo62C2IKsArq1pnqGLnOdyeJvoBryAsB6AAekiIFGiPc0VPEyzTxMzSYgiWaeNkcUA09PFSwMUJl02gOck21BM3iTJbNM2OlHF7UsONpnq20ieEp1KpbibwrFFBtlzH7RL6DhKEU6u7+z+kfM4vTQgt+8e5B5/heacIhpdk4H5PhQDcVcRlqP8Au0VN6Sep6x8hyiaGxNYuxdtSTfy5AeAGkCYs5dTs3SpEDBtCGDaEjBRRiIpcobKKNHnBH6GjGPeMYUQqbRwCV0NOp2TqGHFD3MP1znne2Nl1MNUKVB4qw7Lr3Mp/Vp6bJtTo1V6LEpnpngRo9M/tIf1+Ud0+pcNpcGGXF1brk8himn3m3OqYYdLSYV8OdRUXtIOVRe4+PDymYnVTTVoTaaYooooQCiiikIKKKKQgoogJ2sDu+7WNW9NeNj84R4KeA8T98DaXIUrKGzsA1ZrLoB2mPBR4+PhNjRpKiqiCyrwB4k97N4n/ABJUqKooVQFUcAOfMnvPjHMXnk6jaMK5ImDYyTQbSqRZkWkWjmQaXKkDFGJjS4DZRRo84B0GRtGMcyMskAUUUa8sQmlQr2SRfQ+I8eczu1d26dQ5kApn90dX2nevImbY8koellJQjLkwGL3drJwXOOa/2M5tXDOvaVh5gz1CCdBG46t90YS067M8wtHVCeAJ8hPS+jHIewjZRNf1S9iv6f5PPKWz6rdmm5+ybe5nRw27dVu3lQeeY+w0++bAxoHqG+CLClyc7Zuykoarq/7bWJH1dOr6a+MtsZMwbTO2+TRRS4GMG0kZFpYqyBg2kyYNpoirIkwbGTME0sipEmKRJilwGzjEx4pwDoMiYoopcg0jeKKFAETImNFLIg0jFFNCpAmQJjxTRAISJMUUsipEmQJiimiKsGZAmPFLoowbQbRRS6Ksg0GxjRS6KkDFFFL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://ukrbudsvit.kiev.ua/wp-content/uploads/2012/10/1.jpg"/>
          <p:cNvSpPr>
            <a:spLocks noChangeAspect="1" noChangeArrowheads="1"/>
          </p:cNvSpPr>
          <p:nvPr/>
        </p:nvSpPr>
        <p:spPr bwMode="auto">
          <a:xfrm>
            <a:off x="155575" y="-2743200"/>
            <a:ext cx="3667125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data:image/jpeg;base64,/9j/4AAQSkZJRgABAQAAAQABAAD/2wCEAAkGBxQQEBQUEhIWFBQQFxAVFRQVEhUVFBAQFBQWFhQUFBQYHCggGBolHBQUITEhJSkrLi4uFx8zODMsNygtLisBCgoKDg0OGhAQGywkHCQsLCwsLCwsLCwsLCwsLCwsLCwsLCwsLCwsLCwsLCwsLCwsLCwsLCwsLCwsLCwsLCwsLP/AABEIAMIBAwMBEQACEQEDEQH/xAAcAAABBQEBAQAAAAAAAAAAAAAAAQMEBQYCBwj/xAA6EAABAwMDAwEGBAUDBAMAAAABAAIRAwQFBhIhMUFREwciYXGBkTKhscEUI0JS0RVykhZi8PFDgsL/xAAaAQACAwEBAAAAAAAAAAAAAAAAAwECBAUG/8QAMhEAAgIBBAEDAgUDBAMBAAAAAAECAxEEEiExEyJBUQUUMmGBkaFCcbEjweHwFVLRM//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+qHlw/Dwq1afvcErUuirqYktu20yOHOH2Ufb4uS9mUd68bkXmscB6VIPAiI+oTtVQnW3HtGfT6pSntyYumwuMBcquMpvCOhJqKyxTTO6O/TqpcJKe1huWMnqeD081lqCQDuHJkdV240xSUTlrVrc+eSv0xi91Uw2YJ6JcaksmiWoSxlljnMQBcsG3qOQrSqWUwjqMj2U06CGe7EqJVJoZG/kp8xpE7QWhKlp00M8qyY/N4t1AiR1WO+lwWS8ZJ9FUseS4KMgIjIAgAQAIAEACAFUtgIoAEACABAAgAQAIAEAKpAttOWwqVgFt0te4XOe09tw2mxVpt2xIC6EnGCWTFZft7J2bxNG3ty6uYjoG8lx8AKqvTfC4Mbtsse2tc/mee3Wp3ekW06DY5AL+THyHCrPUv+lHRjoW0nKX7GUt8zcMLg15bu5IAAWRamzOGaXpa8dFJd3NR1Tc5zi7ySZSLLZ78thGuMVtS4Fu751QDcXGPLiVN2o8kcFa6YweUiIsw0EAWFtkixm3n4e8f0WyGq2x2+4p0xcs4LfSz6odLHvb8nEK9M5MY6YSXqSL5mTuWXQcXkkQPeAdI+q0eSeRE9JU44x+x6Ri74V6jP4hgjgAtEAO+ITd0lHCMV2nlXDNb6+TS5DCMc2egHKTXqJdMzK+S7PFPafTaIjsYT9XFePJu0825YPOVxDoAoARQAIAEACABAAgAQAIAVSAigAQAIAEACABAAgCbir40KrXjsRI8hadPd45Z9hdte+OD6G0BqG2uabdrw2oOrSYK6N+Zx3Q5RwrnZGe2fCNZncELumASCWzHjlZKdQq5Ya4NUarNu+DTMNdaGLAfcmew5WxTpm+C0NdJemawZ640S5rt2whp8hT4YN8MdH6jB+nPJT5bQzqjT6bSS3wFeenhOOGJs1qrlls86vbN9F5Y8QWrjX0SqlhnRqtjbHdHoYSRhaYDEOuqm1okd1r02ndjzjgXZbGHZvXezzbS3OBBiRx1W9aWD4M33sfYstI6VcQdjZAPXoreOFa5Yuf1CKlg0d1ot9SsyG7Y6njqpdlWMmazXNPbFZZssbpllJo3mYj4LJPWNvEEOanKH+o8Ih6q1NbWdMmrVaTBhoPJ+CmmmX4nwvlnOtTse2vlnznrDUJvaxIEMBMD91XV6lT9Mejs6TTupZl2Z9YDYIqgCABAAgAQAIAEAKrACgAQAKAEQAIAEACABAAgBVID1rdPpODmOLSO4MFNrtlB5iyk64zWJLJtcH7VL62gF4qNHZ3WPmtX3MZ/wD6RT/gwy+nxTzXJxN1j/bGHgepR57wU2NdEl6W0YbatSny0/8Av6F6PaXaPZ7zXT4EfurLTJP0yMs/JJYlDn5JOP15Zub7/ug/AT+SJ6eT5jIrBpLbZDP+TG6r1PZbjst6VUO5BfTEuPnytG5RilN5YijSXSk/G3Ff3MO3OW5eQbGjP+yEpX0t42fwdR6LUKOfNL9zb6P1PbNcAbWnTHdzWdk1tTXpyv8ABz7aLIPMpuX6mszntBtmMDLf+Y7ueIbx5KzV0NSzN/oh9mHWoVxaXy+yJbe0+2pU+GO3/v8ARTZRGTy5cEaeFlSxGPPyUVz7X3CS2k2ex5lQ40r5HQ0t7llsxWe9pl7cuP8AN2N8N4/NKepUOK0kdCH0+D5tbk/zMfd3j6rt1R5cT3JlZrLpz5kzdCuNaxFYGEkYIoYAoAEACABAAgAQAIAVWAEACgAUgCjAAoARAAgAQAqnAApwA9bW5eYH/pNrqcnhC52KCyy1ZjWNHvSStsdPCK5MT1M5P08FbvDSQCsu5ReMmva5LLH2XJ8pqmLdaOjemI5R5mR4FnIPu9zRPbz2UuzK5BVbW8HdR3T6K0isUSBdFnQ9Qrb8CnUpdjLb0gFU8rGOlDL7ox1VXaxiqRGq1p7pErF8jYwwTMSG8yyZ7nx8Fo0yi1nBn1Llxh4JF3jGkS0bT+SZZp4vlcC6tTJcPkpXsIMHssEoNPBvUk1k5hUwWEVcACABAAgAQAIAEAKrACABAApAEECqcAJCjaB0GKdoZANUqJGSTStSQr7ATyN1KW3qpaSWWVy84LLBnnotFEsITdW5svzTYeCQ2fI4WuLTObbCdfKQxX02154+7Sl2aWEiaddNcP8Akr7zSz2ch0j4hZnovhm372K/EiufiKo7T8ilvSWoYtXUxs46qP6T9wo+3uLrUVP3E/gav9p+4UeG4PPV8j1PEVnf0/mp+3tDz1fJ1/odbuAPqrLSWP3Fy1dSJVvppzjy8D5AlXWifuxT18fZFtS0m1oky6PJ4TYaWC/MrZqrGuOB19OhRby4T4aAfuZWn0RRgXmsl0QatyHA7Qs1ly9jp0aR4yzPXJ9/lYZT5yzZswsHXoSrYIWRl1KFG0MnBaquBbJyqYJBRgBFAAgAQAqsAIAFICwpwQK1qlIMkltqSFfaGBsUuYRFZKtl5aYkuZMJ3iJiV1xbbXQoUeRc+DUYXE76cwtHjCuRnc/Yup1OeizWwaYzK9i10dj/AFCfgtFNeYi9+GWeo8WWs3DsmSg0is5JvDKbTtVxrBsnn4qtUm3gVKuPZucpYPNIweQJWpRYiyEH7HntfKPBIPbjossrpReC0NLBrI07LOIjhUeoZZaSKY2Mk7yo87L/AG0TXaeLqjZWiLb5K+KI5naD2N3BTLKWUV8MJcMoMfe1H1AJ6nss/llJjoaaEfY2pxznU+ZkhPUGXe1I85ydJzapb4Kx3ZUsF4xT5NHgsQXskjqrQr4NEZJIotRY/wBOpCVdXtK5yxzE49zh04Va4Mu0sDN9abXQmTjgRjLIVS2IS0sg1gjOYqyQJnDmqmCxyqNEiKABACqQBWQHewqyRBZWmPLh0To1ZAP4AhwkKY1tSIZq7HC7mdFsdRRWFNksUabxxxKT4sSJk00bnCY4GiDHULY4cCIzM9qXE7XbgEqdXuR5M8Gq0labraY6LQo+kVGeHgrNVYYVGSByFWdSlEjzOMg9nePhzwQpqhti8kTuTkmaTL4oljg4dZhXglLgpZau0YbC4z07xvHG5VhVieSZX5iepHElwLgJEdPIHVW8sVLkzTvjtwzxfXGK9G6dA913I+qyaup7tyN2ktUo4M2WrDg2ZOqdInoFaMG+ispJHqeiLA/w445JhdWqGIcmKVq3GlzOEIt3bh1BIUxcZJoUr4uXBgdP4j+fz2KTXR6jVO/g9IsbAv5A90Jzai+RMrFtPNc7id164AcSkW07p5H13JQNniMfta1oCZsSLRtysma1ti5rtCXfVuwFV3ZZ4TEBrBwiNSRfzZKDUePisAB1VL6+Cap5YlbB/wAuY7JcKh1klgzFSwO+ISLK+Qhyji8xxa3oqup4LMqXNWeUSDhUAEALCskA/aUtzgE+mO54KyeDRNwxLZhbftxXlRosBipbyE+FeEUlYSr7CjqB0Uusr5C/wtlupiBynOOI5EeXD5IWoMTxy2CqbUyzt+GXWiaLatP0z1bwpte2GTPK7Y8jGr8L6NMuc5oYO7nBsfdRCyElyZ46pTntS5KXR+rbS2Dm1akt7bWlxPyhUnbBwxGSyaZU3S5iiNqj2hWbwRQo1S7y7a1pHxEkpK1ir4fJWvRahv1tYM1iNevt6hcykzny4kfkqLXqWU4/yavsE+5E3Le1W8qtLQKLQfFMkiO4JcUn7rZzDsiP02tPLbMw7U9yX7vUgzPDGj9lX7+7Oc/wPWjqXt/LLB2v7/bDbqoPkQP2RLVNrOOSr0NDfMf8lHeZWtWM1Kr3ny5xKRLUWy7kx8aK49RRELye6W5yfuMwjptZw6OI+pUqya6bIcYvtFlY6kuqEencPbBkQeh+qatValjPAqWmql3Esq3tAyD27X3JcPixh/8AyrR1c4vMcC1oaV0v5YxZawuKTpGx3zZ1+xCZHX2p84Jekrfybaw9sVRjIfa0jxHuOcz9ZV/NGT3PJkf0znKn+6Kanrei+sX1KT27jJ27XR+YT19Qrb5TLPR2JcNM9K07rHGOb7tcNcB/8rXMJPzIj81ErJWP0sxurVJ+qP7cmfru/jbtxpDfB4288eVt9Pz0WdniXq4Nlj8CWM3PgQOnhJd0d2ERDVxa4MbfUBVuSRyGmE+yGTRTYXD7D+UZEcKkI8mi2xYMvQw4LyYSpV5Y2FnBxnsT7nRQ6+C3l5MdXw5AJhZZUDVNFDc0tphY7YYZYZSQJtha7ytNdeURksqWPNN4MLRVDbIiayj0TG2odTBAnhdTC7Oa5FljKQpvhwgFWikLcjUDAtqskHqs0rtrw0Z7NTt9iBRsqlk4vdtNMcl24AAfGU1ThZHbkyvVxm8Lsp9We0+ypt2Uqf8AEv7jhtNp/wB/U/QLnO3xPv8AY0Q+n32POdv/AH4PLn60uA9zqThQ3TxSkQPG4klUlrpSWDrw0dcViXq/uUd9fVK7t1R7nuPd7i4/clZLLJT7NEK4wWIrAwHQqKTRcQlDeQEUACABAAgAQAIAEACABAAgAQAIA7ZUIVlJoDuhdPpu3Me5jh0c1xa4fIhTvknlMrOEZrEllfmbDG+029p0/SqVPWYePfA3j/7jk/WVqq1SjLc1lmOX06p/h4/wegez7U2PuXBh/lVz2rOBDj/2O6H5GCtUtW7F6f2OTdpdTXL1P0/K/wBzXZwGp7lJhPkxA+6fRiK3TYtaiKfLItppsgS4j6KJXxzwbIauL6KjOUWk7RzC0r8PI2Mm3koMhjgGHhUcUPjLk88y+PMkwubdXlm+PRQELC44ZJptF0Q+pC6mkjuiZrZbWei1NPhzei0OoqrR3EMNs6HCW/omw6wzNdHdyjdWdKlWbwAT4MT9FmsdkHz0cS6Fu7sYzF+zHUXVne6xvb+49gB3KW5Kz8TK0+edih22eA6z1pXyVUlx2UgfcpNMNA8n+4/ErBZe36Y9HpdNoq6fVj1fP/wzCzmwEACABAAgAQAIAEACABAAgAQAIAEACABAAgAQAIAEAK0wZHZSnjoD2H2Q61c+p/DXRLwR/KefxAj+gnuFuhZKyOPc4mu+n1wk70uPdL/P/wBPX6o3iIgHwrR9PJzHZKT9CwQLjG0mAkgD9SnRunJ4Q+t2p8mSy9MVDDRwtzztwdOrPbMhqPHhlIkpLr4Nas9jy2qfePzK41jSkzQi20tfejcNJ6EhbdBZiW1mfUwzHJ9D4GmyuwEHqFt1E3BnNVmETrjTzXd/yWeOr+UVd7XsRW4BzOWu/VNWqi+MCp3Ra5R537XX1qgZSLiWU/eHx3Adfks98E4+lYybPpkY8zffR5NUtXDsuc62dfAyWEKjTDByoIFAUpZAUsKMMnByoIBAAgAQAIAEACABAAgAQAIAVACIAWEAdCkfCnDLbTptAnsrKtsjBKt8c5x6JsaGw4RuNJafc2qx/Iggyt9Onw8mTVWxdco/kfQFaq7aNoAMD9PKyxjHPJyHa1hYxx7FVWx1Sp+Jw/Na43wh0iVZGPSI1bDhjSSUyOo3PGBkb0zyj2l5VrB6bTyU7UTVdeX2aqMzlk8uJXnm8vJ0hWugymQbi8ohrPB657MdWgFtN7oIiJ7ruRktRVj3ONqanXLPse22l0HgEQR4XKsrcXyUqsfWMktrGnq2Eltr3NcYVy7jgzmr9Psr05DZPy7LZpb/AOmfQiytUS3wbx7o8oyukw0kQtrpTWUaYarJn7nS58JEtMmaVqEZ3J4g0z0SJ6UlXJj+Hwxf2Vq9MW8iRb3mnNrZhXemTDzJGUu7Ta6FksowWU0zu3xrnjgJfhbGpIi3Ns6mYcEudbj2UGVQAQAsKdrARQAIAtMfiH1W7o4T40NrJaOPciXdqWOghRKpoq8HFGiXFTGpkZRbU8I4tmEz7dl00V9zZFhhUdDKtosMNiDVK0Q02UU8qRphpcgdE1afBZ3LBHt8NFSCFohQkY7NRjo2OP00DBDZ+id44rszz1PHLPRNMacDW7niPAP6wsWp1W30wFwqlfznEf5NN6DAufvkxz09EfcYuazWCYgDuSmQjKTM11tcPwx/c811zrJtJrg13mF2KqI0x3TE1Rc3hdnhGVvnV6he4zJXJ1d7tl+R3aalXHBCWMadwn4IHrWsabg5pghOqscJZQuyCmsM9d0Nr8ABlV3I45PVdXFepj8M4moonX10euYrNsqgbag57Erm36WUO0Gn1U48N/uXDXkjsVjwkdRTlJcYZVZPTzK/vRtd8OAVqp1kq+O0Z56Sb9UMJ/HsZW8065jiNs/EQV0oaquSyZJWOPEuzzvVeGqBxJpmB3hNeJdEw1EM9kzSONBb0VlFJZG+Xks8/RDRthHDJ3e55rlbb+Z07pE6x1VprtLYMOaCQqqo0ebCGtVaaa5pgchXlRGUcMzy1Di8nmN1bmm4g9lxb6HU8G+uxTWUc29Pc4BGnr3zCcsLJaPs/d6LrumLWDGrvUVD2wYXEsjtk0bk8onYXHOuKrWAdSJ+SfpaHZL8hV1qrjk9ox+AZSpBkcwux4orgzRvbWTz3WWO9OqeEqyolW5K7DWe544RXWROzB6fisO11Pp2TnBFVc0ZXVeG2GYVXUDvHtJWJkHaSPkrxjgS7U32ekPxW5g93r8FXyRzhlfMl7ke10M6rUlwLAPl+iXbq6orjkz5vslitfqzb47Btox7u6O5n8gudbqpWe+DXXo5KX+osos6tYMHMADyYWaMXJ8Guy6Na5SRm8zq2lQaSXjjx/krfToZS5lwjlz1kpPEF/B5Dq72mPqkto9PJ/YLX5KtOsRWWXq0kpvdM80v719Zxc9xJKwXXztfJ1aqoVrEURFkaHCKuCR4NWhIXk6DFZIhyHWCEyOV0LbyX2EztxQcPTeflMhbK759PlGK7T1tZfB6xp7Xjg0CtE/kmT01dnK4ZyHOVcvSamz1zbOdtLwD/uH6FZZ/T5/0tM2V6trmUX+jNBa5KjU5a4GfiFjnRbDtGmGq00nysP8APA3lcZTrth1IOH/nhTVbKHuL1WmjZ6q4c/K/4Kix0yyg6WtLWk8jkgLVLVuUduTFCnUR/GsL5wTsjgm1GGGscD3jt8EqrVbXyPv0N23fVLK/uea6l0Q5p3sEgcwOsfJdKF0LDDHV2VSxYjR6dwrqdES0gkDqIP2VLLoJ4TN8NRu7HL3TUtO5x3ETEcc/FRDVJv8AIVqdU4vGDxvX2nzQdPlTqq1ZDKNP03WKctpl8TRl6y6Kpp5Z09VPETX08fLT8l0UjgvUYkjF31CKhHxXJ1NDc+D0VM8wTPSvZZp/ed8dF0akqasnD12r/wBXaenuwp3bmuJLACWx/SlfccrPRarUuUWscGQ1jpipXfLGOMeAtCnFxWWZnrFCWCDpPRry+SCIMciDPiCiU4VrLZD1znLalyemY7TGwAg8EcgrBZrV1g6FVd04ZaRX5vSra7wCeAeY6/RNr1fo5Rzr5WqW2Ly/yLjBabpW491h8cnr9Fku1UpLCZq0uiy82pstrh9Jn4obCRBWS65Nlz00OJcP8kV78vQYZFT7BaFprpf0mJX0ReYN/t/yUWa13RotMP8Au79gtNf09rmbwVlqbLHiOf8Acw9xrx9012zhskT9lprjVH8HJnurnCWJGK1BTqVZdvJ/7Sf0VbnOS4Zr0lsI8SX6mWexc5o7CY05io0XUhstVXEsmc7VXBbJKaxPSEtjgYrJFHI7DPzV8Fcl9jLPaJ7laoQwczUXbngsTwmmRcmbyji2qT5g/VYrG4y4OvpkpV4J+J1LXoRteYBPB8JsNTNLD5F26SuX5GrtvaZWa3kfWT+ys7Kn3Ex/YzT9Mjp2v69Q8VC36yrRnU+ooXLSzX4nk0+E9pm1oFQyfI7/AEKpPTU2fkEJ6in8PRNv/acyOKe4/wC0dfuqLR1x53P9C0777eGo/scaa9oAqP2v93ceJ8n5q9mmrsXo7F1yto4T4PQW3dKqyS4Ax1XNddlcujpO7T314m8SwYLXmoaNs3awtPB3ENBJ+ZPZdPTQxHfb+iOPPTwsnsqXHz1n/cweI1TQJIbToscep9MNLj9OFrrlTP8AC/0GXfT7Uk5ttf3ybY5q3axrnUhva2W8NjkeVR6eeXh8HP8AtpZ4Zj8tqig0kVKdF3MwWTH5pk/FBepmynQWy5g5f3N57O9QUbhgaAwCOgYG7fEQsOrrzHfWxtNcabdly4fu+/75NtcV6dFjjuHPeegXOhCdkksHRnOqiEtjzJ/HsjzfLa/JqFrY2AxxAJ+oXUhRTDvs5djtsXPX6I0+nNU21VoJ4eODJ/ys9+lsf4HlDdJbTS07Icr3LLLano06Zhw+4SadFNy9Rs1H1GMoba1g82r+0GtTqktcAzxMcLoSqpxho59atXMG0/yH6ntZgQdxPwP+El06ZM1L7ySxuf7mTz/tBq1wQyWg955V/PCCxWi1ehbeZsyFXL1XdajvluKR9xY+cm6OlrXSK+vcueeST9UmdspPs0wqjBcI0mHbspho+Z+JPVbaVtjg5Gre6bbLB3ITTIuzP5e2g7h9Vmuj7nV0tmVtKwsWdo2ZG3MVGiyZxsUYL7iS1qckIbHIhW4RXscsPefPYdFNXqeSt3phg1ds3gLakcOx8jr6fCloopcmezdoYkLLdDKOro7V0yhp1+x4Kwxs5w+zqSh7okNenZEuI4yrClMq4nYuD0lTuKutdnf8YWxyjyNFfDFj1HKEd1aN7XIuWlTLO31fW27W1XAdIKdHWbhUtAl2QclfGowy4knryefmq22bkXopUJrgzDjBK5Dk1LKOwuUbGpSN1TpkViwtaA4f3Dz812W7LIrbLHycFTWnnJOGVngpNRsHqtazmBE9Z54WHWLM0kdDQN+NuXHJa4DJmgBscQRHQ94ErXRZtikZNXT5JZLbIawrVW7XVSR4H+U16iK6wjPDRfJUjLbeQJ/RJd6Q77TPZy7OGe4+U/kVH3WCy0SwNV8o9/8AUfuolqJSLR00I+xFqXJd1Ko5N9jo1pdDFSqqtpDYxGn1FVyLqIzUqQlSmkMjEfxtsajhxwr0QcnlitRaq4mxtLXaAupGODgW27mSXMV8CUyoywG0pVnRv0zeTN0KnJae3T5LBGXLizrzjwmh1zVdoomN7FXBbI6TAV+kUSyyNUqJUpDoxJFhUgptLwJujk1Vhcghbos4t1bTL+xx5q/hg/IpuDC3jsYy+L9N208yAVSSyXqufZj8tgepasN+lUuUdrTa9dSKCpTfTMEELA1ZX2dSMoWLKFZc+VaNy9yHX8DgqA901TT6ZXa0ducrNlUjlpVSWhXFSyEgmRHlR2sB08kZ1OP/AEkuA5SySKd04CJTVZJcCpVRbyK26IMwJ8kT+6nyPIOtNHdE9/P2+gRH5Ky54Ec+UMFEda/hX9ijXI2HcqnBfAr3mFbJCiMmqB1I/VLc0u2M2t9DTrgeJVHci6rZy0ufwB9lROc+ES9seWW2OwDnwXcDwtVOkfcjDf8AUIx4iaqxxzaY4C6MK1E4l2plNmop4ICi1znBpImD2B6dfgmx5MTsy8Iz+Re1hIBmO6iWEaqoORlsrdzKyWz4OzpqcGec7mVzJS9WTqJcYJVGv5WiFgmcCRCbgUMXD0qbGQRHJSxw5SfCvF4KSjksrS82rVCwyW05NHisuGmTP0MFa4WI5V+mfsaZ96LlgkmWzBc5s/Lsm4T6OZKMq3yiBVoRwVVovGZBucex/UApcq4y7NFeonDplHd6YaeWGFks0UX0dKr6pJfiKi40/Vb0ErJPRzXRvr+oVS74IFS1qM6tcEl12R9maY21y6aG/UcO6r5JovtixfWKnyyI2IUXBU+Z/BHjQev8Eeb8idh0yorRnlEOIhrfBQ7Ug2Ci6I7KfP8AkR4kxDcHwFHmfwT40Ibl3w+yjzSJ8cRPUce5+irvmw2xQ5Ts6j+jHH6Kyqsl7FZXVx7aJ9vp2q7qNqdHRzfZls+o1R65Le00qB+MytUNFFdmG36q3+FF1a4pjOjQtcaox6OdZq5z7ZPp0ewCZgyubJTGtpEOqAwOgEfmZVkvkpzPiJV5nNB5nc4/M8fRVlNG6jTS90Za+yM91knadanT4KW4rSsU5tnQhDBGKzscK10IUsA1knMfwtcZcGZx5OK4VZloMZCqXFQArXwpTIaJNG5hOjYKnVksbbJEd0+Npks0yZc2megQQE9Wo59uhy8on22Qa88kBXUkzNZp5Q/MdNdswCCpyL8cvgDBUByjl1AHsEYRKnJEWtjqZ6tCW64v2Hw1Ni6ZCqYGkf6R9Et6Wt+xojr7V7kZ+m6faR9Up6OsavqVgydMs/uKr9lAYvqcvgT/AKZb/cVH2Mfkn/ycvgX/AKYb/cUfYxD/AMnL4HG6YZ5P3VloYFH9Tn8EinpqkPJ+qutHWvYVL6naSqWCoj+gJkdNWvYTLX3P3JdLH0x0aPsmKuK9jPLUWPtkltJo7BXUUKc5M6kBSVwzpjge4+pQDi0RamSY088qNyQ2OmlJcEO+zrT+AQqu1Lo01aGX9RTXWYc7v+aRK831aOK9irr3hKzStybYUpEN75SHLI9LBwVQscwowSACrjLJJjG8LSlwZ2+R2uxMnEpCRFISRwhKCREAIoJOg+FOSGhxtchXU2UcEPMuiExW4FupEhl+R3V1cKdCZNp5x4ETwPyTFeZ5aKDeRxuaPlWVxR6JEr/W2kcjn91byxE/YyRyMuP/AAo8iJ+zY+MmyPxcx+atvXyL+1lnoZOVCjyIZ9qzoZNvlG9EPSyD/VGo3oj7Vkijk2Ry6FZTQqWmnnoSrlWg8GQhzSJjpJNciMzLe5UeREvRy9huvmmz7v5+UO1FoaKWPUMjOEKvmQz7FMj3Obc8yT9lR3jq9FGKwQ6mTce6W7x8dNFEWpeEpbtY5UpDDqxKU5saoJDTnSqNl0jlVJEQAIJEKgkeoUZV4QyKnPBOFNalEzuR3EqxXojVqKVOA6MyK5kJLWByYigkFJAKACEEiIAUFGQwG9G4jAvqKdwbRfVRvI2i+qVO8NgnrFG8NiF9Yo8jI2IPXKPIw2IX1yjyMNiF9cqfIw2IPWKPIyNiD1ijeGwPVKN7DaJvKjcTtOS5RknAhKjJIigAQAIAEEiKAANlGAbJFG3TYwFSswTGU4WiMcGdyyLKtkgpxUPk/crmxnLPZ0HFfA/RqHyfutcG32LlFfBY0Gg9RKekmZZtrotKFswxLG/8R4U7I/BinbNZw3+5JuLOnx/LZ1H9Df8AChwj8CoXWc+p/uRqtqyfwN/4hVcY/A2Fs/8A2f7kE0Gz+Fv/ABCrtXwaFOXyzirQb/aPsFRpF1OXyRH0x4H2VMIcpPHY6yk2Pwj7BDSKOcs9jFywDoB9lRjYSbGqbR4RgvJkgUhHQfYKGL3PPZEqjlQOixtBYVBByVBJ0xSQx2FJTLOUFjpoUkMUhBGTmEBkWFAZAhSSJCgBSFIZFAVSG2KWjwhEZY5TCaikmSmrQhLBylgjiVU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xQQEBQUEhIWFBQQFxAVFRQVEhUVFBAQFBQWFhQUFBQYHCggGBolHBQUITEhJSkrLi4uFx8zODMsNygtLisBCgoKDg0OGhAQGywkHCQsLCwsLCwsLCwsLCwsLCwsLCwsLCwsLCwsLCwsLCwsLCwsLCwsLCwsLCwsLCwsLCwsLP/AABEIAMIBAwMBEQACEQEDEQH/xAAcAAABBQEBAQAAAAAAAAAAAAAAAQMEBQYCBwj/xAA6EAABAwMDAwEGBAUDBAMAAAABAAIRAwQFBhIhMUFREwciYXGBkTKhscEUI0JS0RVykhZi8PFDgsL/xAAaAQACAwEBAAAAAAAAAAAAAAAAAwECBAUG/8QAMhEAAgIBBAEDAgUDBAMBAAAAAAECAxEEEiExEyJBUQUUMmGBkaFCcbEjweHwFVLRM//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+qHlw/Dwq1afvcErUuirqYktu20yOHOH2Ufb4uS9mUd68bkXmscB6VIPAiI+oTtVQnW3HtGfT6pSntyYumwuMBcquMpvCOhJqKyxTTO6O/TqpcJKe1huWMnqeD081lqCQDuHJkdV240xSUTlrVrc+eSv0xi91Uw2YJ6JcaksmiWoSxlljnMQBcsG3qOQrSqWUwjqMj2U06CGe7EqJVJoZG/kp8xpE7QWhKlp00M8qyY/N4t1AiR1WO+lwWS8ZJ9FUseS4KMgIjIAgAQAIAEACAFUtgIoAEACABAAgAQAIAEAKpAttOWwqVgFt0te4XOe09tw2mxVpt2xIC6EnGCWTFZft7J2bxNG3ty6uYjoG8lx8AKqvTfC4Mbtsse2tc/mee3Wp3ekW06DY5AL+THyHCrPUv+lHRjoW0nKX7GUt8zcMLg15bu5IAAWRamzOGaXpa8dFJd3NR1Tc5zi7ySZSLLZ78thGuMVtS4Fu751QDcXGPLiVN2o8kcFa6YweUiIsw0EAWFtkixm3n4e8f0WyGq2x2+4p0xcs4LfSz6odLHvb8nEK9M5MY6YSXqSL5mTuWXQcXkkQPeAdI+q0eSeRE9JU44x+x6Ri74V6jP4hgjgAtEAO+ITd0lHCMV2nlXDNb6+TS5DCMc2egHKTXqJdMzK+S7PFPafTaIjsYT9XFePJu0825YPOVxDoAoARQAIAEACABAAgAQAIAVSAigAQAIAEACABAAgCbir40KrXjsRI8hadPd45Z9hdte+OD6G0BqG2uabdrw2oOrSYK6N+Zx3Q5RwrnZGe2fCNZncELumASCWzHjlZKdQq5Ya4NUarNu+DTMNdaGLAfcmew5WxTpm+C0NdJemawZ640S5rt2whp8hT4YN8MdH6jB+nPJT5bQzqjT6bSS3wFeenhOOGJs1qrlls86vbN9F5Y8QWrjX0SqlhnRqtjbHdHoYSRhaYDEOuqm1okd1r02ndjzjgXZbGHZvXezzbS3OBBiRx1W9aWD4M33sfYstI6VcQdjZAPXoreOFa5Yuf1CKlg0d1ot9SsyG7Y6njqpdlWMmazXNPbFZZssbpllJo3mYj4LJPWNvEEOanKH+o8Ih6q1NbWdMmrVaTBhoPJ+CmmmX4nwvlnOtTse2vlnznrDUJvaxIEMBMD91XV6lT9Mejs6TTupZl2Z9YDYIqgCABAAgAQAIAEAKrACgAQAKAEQAIAEACABAAgBVID1rdPpODmOLSO4MFNrtlB5iyk64zWJLJtcH7VL62gF4qNHZ3WPmtX3MZ/wD6RT/gwy+nxTzXJxN1j/bGHgepR57wU2NdEl6W0YbatSny0/8Av6F6PaXaPZ7zXT4EfurLTJP0yMs/JJYlDn5JOP15Zub7/ug/AT+SJ6eT5jIrBpLbZDP+TG6r1PZbjst6VUO5BfTEuPnytG5RilN5YijSXSk/G3Ff3MO3OW5eQbGjP+yEpX0t42fwdR6LUKOfNL9zb6P1PbNcAbWnTHdzWdk1tTXpyv8ABz7aLIPMpuX6mszntBtmMDLf+Y7ueIbx5KzV0NSzN/oh9mHWoVxaXy+yJbe0+2pU+GO3/v8ARTZRGTy5cEaeFlSxGPPyUVz7X3CS2k2ex5lQ40r5HQ0t7llsxWe9pl7cuP8AN2N8N4/NKepUOK0kdCH0+D5tbk/zMfd3j6rt1R5cT3JlZrLpz5kzdCuNaxFYGEkYIoYAoAEACABAAgAQAIAVWAEACgAUgCjAAoARAAgAQAqnAApwA9bW5eYH/pNrqcnhC52KCyy1ZjWNHvSStsdPCK5MT1M5P08FbvDSQCsu5ReMmva5LLH2XJ8pqmLdaOjemI5R5mR4FnIPu9zRPbz2UuzK5BVbW8HdR3T6K0isUSBdFnQ9Qrb8CnUpdjLb0gFU8rGOlDL7ox1VXaxiqRGq1p7pErF8jYwwTMSG8yyZ7nx8Fo0yi1nBn1Llxh4JF3jGkS0bT+SZZp4vlcC6tTJcPkpXsIMHssEoNPBvUk1k5hUwWEVcACABAAgAQAIAEAKrACABAApAEECqcAJCjaB0GKdoZANUqJGSTStSQr7ATyN1KW3qpaSWWVy84LLBnnotFEsITdW5svzTYeCQ2fI4WuLTObbCdfKQxX02154+7Sl2aWEiaddNcP8Akr7zSz2ch0j4hZnovhm372K/EiufiKo7T8ilvSWoYtXUxs46qP6T9wo+3uLrUVP3E/gav9p+4UeG4PPV8j1PEVnf0/mp+3tDz1fJ1/odbuAPqrLSWP3Fy1dSJVvppzjy8D5AlXWifuxT18fZFtS0m1oky6PJ4TYaWC/MrZqrGuOB19OhRby4T4aAfuZWn0RRgXmsl0QatyHA7Qs1ly9jp0aR4yzPXJ9/lYZT5yzZswsHXoSrYIWRl1KFG0MnBaquBbJyqYJBRgBFAAgAQAqsAIAFICwpwQK1qlIMkltqSFfaGBsUuYRFZKtl5aYkuZMJ3iJiV1xbbXQoUeRc+DUYXE76cwtHjCuRnc/Yup1OeizWwaYzK9i10dj/AFCfgtFNeYi9+GWeo8WWs3DsmSg0is5JvDKbTtVxrBsnn4qtUm3gVKuPZucpYPNIweQJWpRYiyEH7HntfKPBIPbjossrpReC0NLBrI07LOIjhUeoZZaSKY2Mk7yo87L/AG0TXaeLqjZWiLb5K+KI5naD2N3BTLKWUV8MJcMoMfe1H1AJ6nss/llJjoaaEfY2pxznU+ZkhPUGXe1I85ydJzapb4Kx3ZUsF4xT5NHgsQXskjqrQr4NEZJIotRY/wBOpCVdXtK5yxzE49zh04Va4Mu0sDN9abXQmTjgRjLIVS2IS0sg1gjOYqyQJnDmqmCxyqNEiKABACqQBWQHewqyRBZWmPLh0To1ZAP4AhwkKY1tSIZq7HC7mdFsdRRWFNksUabxxxKT4sSJk00bnCY4GiDHULY4cCIzM9qXE7XbgEqdXuR5M8Gq0labraY6LQo+kVGeHgrNVYYVGSByFWdSlEjzOMg9nePhzwQpqhti8kTuTkmaTL4oljg4dZhXglLgpZau0YbC4z07xvHG5VhVieSZX5iepHElwLgJEdPIHVW8sVLkzTvjtwzxfXGK9G6dA913I+qyaup7tyN2ktUo4M2WrDg2ZOqdInoFaMG+ispJHqeiLA/w445JhdWqGIcmKVq3GlzOEIt3bh1BIUxcZJoUr4uXBgdP4j+fz2KTXR6jVO/g9IsbAv5A90Jzai+RMrFtPNc7id164AcSkW07p5H13JQNniMfta1oCZsSLRtysma1ti5rtCXfVuwFV3ZZ4TEBrBwiNSRfzZKDUePisAB1VL6+Cap5YlbB/wAuY7JcKh1klgzFSwO+ISLK+Qhyji8xxa3oqup4LMqXNWeUSDhUAEALCskA/aUtzgE+mO54KyeDRNwxLZhbftxXlRosBipbyE+FeEUlYSr7CjqB0Uusr5C/wtlupiBynOOI5EeXD5IWoMTxy2CqbUyzt+GXWiaLatP0z1bwpte2GTPK7Y8jGr8L6NMuc5oYO7nBsfdRCyElyZ46pTntS5KXR+rbS2Dm1akt7bWlxPyhUnbBwxGSyaZU3S5iiNqj2hWbwRQo1S7y7a1pHxEkpK1ir4fJWvRahv1tYM1iNevt6hcykzny4kfkqLXqWU4/yavsE+5E3Le1W8qtLQKLQfFMkiO4JcUn7rZzDsiP02tPLbMw7U9yX7vUgzPDGj9lX7+7Oc/wPWjqXt/LLB2v7/bDbqoPkQP2RLVNrOOSr0NDfMf8lHeZWtWM1Kr3ny5xKRLUWy7kx8aK49RRELye6W5yfuMwjptZw6OI+pUqya6bIcYvtFlY6kuqEencPbBkQeh+qatValjPAqWmql3Esq3tAyD27X3JcPixh/8AyrR1c4vMcC1oaV0v5YxZawuKTpGx3zZ1+xCZHX2p84Jekrfybaw9sVRjIfa0jxHuOcz9ZV/NGT3PJkf0znKn+6Kanrei+sX1KT27jJ27XR+YT19Qrb5TLPR2JcNM9K07rHGOb7tcNcB/8rXMJPzIj81ErJWP0sxurVJ+qP7cmfru/jbtxpDfB4288eVt9Pz0WdniXq4Nlj8CWM3PgQOnhJd0d2ERDVxa4MbfUBVuSRyGmE+yGTRTYXD7D+UZEcKkI8mi2xYMvQw4LyYSpV5Y2FnBxnsT7nRQ6+C3l5MdXw5AJhZZUDVNFDc0tphY7YYZYZSQJtha7ytNdeURksqWPNN4MLRVDbIiayj0TG2odTBAnhdTC7Oa5FljKQpvhwgFWikLcjUDAtqskHqs0rtrw0Z7NTt9iBRsqlk4vdtNMcl24AAfGU1ThZHbkyvVxm8Lsp9We0+ypt2Uqf8AEv7jhtNp/wB/U/QLnO3xPv8AY0Q+n32POdv/AH4PLn60uA9zqThQ3TxSkQPG4klUlrpSWDrw0dcViXq/uUd9fVK7t1R7nuPd7i4/clZLLJT7NEK4wWIrAwHQqKTRcQlDeQEUACABAAgAQAIAEACABAAgAQAIA7ZUIVlJoDuhdPpu3Me5jh0c1xa4fIhTvknlMrOEZrEllfmbDG+029p0/SqVPWYePfA3j/7jk/WVqq1SjLc1lmOX06p/h4/wegez7U2PuXBh/lVz2rOBDj/2O6H5GCtUtW7F6f2OTdpdTXL1P0/K/wBzXZwGp7lJhPkxA+6fRiK3TYtaiKfLItppsgS4j6KJXxzwbIauL6KjOUWk7RzC0r8PI2Mm3koMhjgGHhUcUPjLk88y+PMkwubdXlm+PRQELC44ZJptF0Q+pC6mkjuiZrZbWei1NPhzei0OoqrR3EMNs6HCW/omw6wzNdHdyjdWdKlWbwAT4MT9FmsdkHz0cS6Fu7sYzF+zHUXVne6xvb+49gB3KW5Kz8TK0+edih22eA6z1pXyVUlx2UgfcpNMNA8n+4/ErBZe36Y9HpdNoq6fVj1fP/wzCzmwEACABAAgAQAIAEACABAAgAQAIAEACABAAgAQAIAEAK0wZHZSnjoD2H2Q61c+p/DXRLwR/KefxAj+gnuFuhZKyOPc4mu+n1wk70uPdL/P/wBPX6o3iIgHwrR9PJzHZKT9CwQLjG0mAkgD9SnRunJ4Q+t2p8mSy9MVDDRwtzztwdOrPbMhqPHhlIkpLr4Nas9jy2qfePzK41jSkzQi20tfejcNJ6EhbdBZiW1mfUwzHJ9D4GmyuwEHqFt1E3BnNVmETrjTzXd/yWeOr+UVd7XsRW4BzOWu/VNWqi+MCp3Ra5R537XX1qgZSLiWU/eHx3Adfks98E4+lYybPpkY8zffR5NUtXDsuc62dfAyWEKjTDByoIFAUpZAUsKMMnByoIBAAgAQAIAEACABAAgAQAIAVACIAWEAdCkfCnDLbTptAnsrKtsjBKt8c5x6JsaGw4RuNJafc2qx/Iggyt9Onw8mTVWxdco/kfQFaq7aNoAMD9PKyxjHPJyHa1hYxx7FVWx1Sp+Jw/Na43wh0iVZGPSI1bDhjSSUyOo3PGBkb0zyj2l5VrB6bTyU7UTVdeX2aqMzlk8uJXnm8vJ0hWugymQbi8ohrPB657MdWgFtN7oIiJ7ruRktRVj3ONqanXLPse22l0HgEQR4XKsrcXyUqsfWMktrGnq2Eltr3NcYVy7jgzmr9Psr05DZPy7LZpb/AOmfQiytUS3wbx7o8oyukw0kQtrpTWUaYarJn7nS58JEtMmaVqEZ3J4g0z0SJ6UlXJj+Hwxf2Vq9MW8iRb3mnNrZhXemTDzJGUu7Ta6FksowWU0zu3xrnjgJfhbGpIi3Ns6mYcEudbj2UGVQAQAsKdrARQAIAtMfiH1W7o4T40NrJaOPciXdqWOghRKpoq8HFGiXFTGpkZRbU8I4tmEz7dl00V9zZFhhUdDKtosMNiDVK0Q02UU8qRphpcgdE1afBZ3LBHt8NFSCFohQkY7NRjo2OP00DBDZ+id44rszz1PHLPRNMacDW7niPAP6wsWp1W30wFwqlfznEf5NN6DAufvkxz09EfcYuazWCYgDuSmQjKTM11tcPwx/c811zrJtJrg13mF2KqI0x3TE1Rc3hdnhGVvnV6he4zJXJ1d7tl+R3aalXHBCWMadwn4IHrWsabg5pghOqscJZQuyCmsM9d0Nr8ABlV3I45PVdXFepj8M4moonX10euYrNsqgbag57Erm36WUO0Gn1U48N/uXDXkjsVjwkdRTlJcYZVZPTzK/vRtd8OAVqp1kq+O0Z56Sb9UMJ/HsZW8065jiNs/EQV0oaquSyZJWOPEuzzvVeGqBxJpmB3hNeJdEw1EM9kzSONBb0VlFJZG+Xks8/RDRthHDJ3e55rlbb+Z07pE6x1VprtLYMOaCQqqo0ebCGtVaaa5pgchXlRGUcMzy1Di8nmN1bmm4g9lxb6HU8G+uxTWUc29Pc4BGnr3zCcsLJaPs/d6LrumLWDGrvUVD2wYXEsjtk0bk8onYXHOuKrWAdSJ+SfpaHZL8hV1qrjk9ox+AZSpBkcwux4orgzRvbWTz3WWO9OqeEqyolW5K7DWe544RXWROzB6fisO11Pp2TnBFVc0ZXVeG2GYVXUDvHtJWJkHaSPkrxjgS7U32ekPxW5g93r8FXyRzhlfMl7ke10M6rUlwLAPl+iXbq6orjkz5vslitfqzb47Btox7u6O5n8gudbqpWe+DXXo5KX+osos6tYMHMADyYWaMXJ8Guy6Na5SRm8zq2lQaSXjjx/krfToZS5lwjlz1kpPEF/B5Dq72mPqkto9PJ/YLX5KtOsRWWXq0kpvdM80v719Zxc9xJKwXXztfJ1aqoVrEURFkaHCKuCR4NWhIXk6DFZIhyHWCEyOV0LbyX2EztxQcPTeflMhbK759PlGK7T1tZfB6xp7Xjg0CtE/kmT01dnK4ZyHOVcvSamz1zbOdtLwD/uH6FZZ/T5/0tM2V6trmUX+jNBa5KjU5a4GfiFjnRbDtGmGq00nysP8APA3lcZTrth1IOH/nhTVbKHuL1WmjZ6q4c/K/4Kix0yyg6WtLWk8jkgLVLVuUduTFCnUR/GsL5wTsjgm1GGGscD3jt8EqrVbXyPv0N23fVLK/uea6l0Q5p3sEgcwOsfJdKF0LDDHV2VSxYjR6dwrqdES0gkDqIP2VLLoJ4TN8NRu7HL3TUtO5x3ETEcc/FRDVJv8AIVqdU4vGDxvX2nzQdPlTqq1ZDKNP03WKctpl8TRl6y6Kpp5Z09VPETX08fLT8l0UjgvUYkjF31CKhHxXJ1NDc+D0VM8wTPSvZZp/ed8dF0akqasnD12r/wBXaenuwp3bmuJLACWx/SlfccrPRarUuUWscGQ1jpipXfLGOMeAtCnFxWWZnrFCWCDpPRry+SCIMciDPiCiU4VrLZD1znLalyemY7TGwAg8EcgrBZrV1g6FVd04ZaRX5vSra7wCeAeY6/RNr1fo5Rzr5WqW2Ly/yLjBabpW491h8cnr9Fku1UpLCZq0uiy82pstrh9Jn4obCRBWS65Nlz00OJcP8kV78vQYZFT7BaFprpf0mJX0ReYN/t/yUWa13RotMP8Au79gtNf09rmbwVlqbLHiOf8Acw9xrx9012zhskT9lprjVH8HJnurnCWJGK1BTqVZdvJ/7Sf0VbnOS4Zr0lsI8SX6mWexc5o7CY05io0XUhstVXEsmc7VXBbJKaxPSEtjgYrJFHI7DPzV8Fcl9jLPaJ7laoQwczUXbngsTwmmRcmbyji2qT5g/VYrG4y4OvpkpV4J+J1LXoRteYBPB8JsNTNLD5F26SuX5GrtvaZWa3kfWT+ys7Kn3Ex/YzT9Mjp2v69Q8VC36yrRnU+ooXLSzX4nk0+E9pm1oFQyfI7/AEKpPTU2fkEJ6in8PRNv/acyOKe4/wC0dfuqLR1x53P9C0777eGo/scaa9oAqP2v93ceJ8n5q9mmrsXo7F1yto4T4PQW3dKqyS4Ax1XNddlcujpO7T314m8SwYLXmoaNs3awtPB3ENBJ+ZPZdPTQxHfb+iOPPTwsnsqXHz1n/cweI1TQJIbToscep9MNLj9OFrrlTP8AC/0GXfT7Uk5ttf3ybY5q3axrnUhva2W8NjkeVR6eeXh8HP8AtpZ4Zj8tqig0kVKdF3MwWTH5pk/FBepmynQWy5g5f3N57O9QUbhgaAwCOgYG7fEQsOrrzHfWxtNcabdly4fu+/75NtcV6dFjjuHPeegXOhCdkksHRnOqiEtjzJ/HsjzfLa/JqFrY2AxxAJ+oXUhRTDvs5djtsXPX6I0+nNU21VoJ4eODJ/ys9+lsf4HlDdJbTS07Icr3LLLano06Zhw+4SadFNy9Rs1H1GMoba1g82r+0GtTqktcAzxMcLoSqpxho59atXMG0/yH6ntZgQdxPwP+El06ZM1L7ySxuf7mTz/tBq1wQyWg955V/PCCxWi1ehbeZsyFXL1XdajvluKR9xY+cm6OlrXSK+vcueeST9UmdspPs0wqjBcI0mHbspho+Z+JPVbaVtjg5Gre6bbLB3ITTIuzP5e2g7h9Vmuj7nV0tmVtKwsWdo2ZG3MVGiyZxsUYL7iS1qckIbHIhW4RXscsPefPYdFNXqeSt3phg1ds3gLakcOx8jr6fCloopcmezdoYkLLdDKOro7V0yhp1+x4Kwxs5w+zqSh7okNenZEuI4yrClMq4nYuD0lTuKutdnf8YWxyjyNFfDFj1HKEd1aN7XIuWlTLO31fW27W1XAdIKdHWbhUtAl2QclfGowy4knryefmq22bkXopUJrgzDjBK5Dk1LKOwuUbGpSN1TpkViwtaA4f3Dz812W7LIrbLHycFTWnnJOGVngpNRsHqtazmBE9Z54WHWLM0kdDQN+NuXHJa4DJmgBscQRHQ94ErXRZtikZNXT5JZLbIawrVW7XVSR4H+U16iK6wjPDRfJUjLbeQJ/RJd6Q77TPZy7OGe4+U/kVH3WCy0SwNV8o9/8AUfuolqJSLR00I+xFqXJd1Ko5N9jo1pdDFSqqtpDYxGn1FVyLqIzUqQlSmkMjEfxtsajhxwr0QcnlitRaq4mxtLXaAupGODgW27mSXMV8CUyoywG0pVnRv0zeTN0KnJae3T5LBGXLizrzjwmh1zVdoomN7FXBbI6TAV+kUSyyNUqJUpDoxJFhUgptLwJujk1Vhcghbos4t1bTL+xx5q/hg/IpuDC3jsYy+L9N208yAVSSyXqufZj8tgepasN+lUuUdrTa9dSKCpTfTMEELA1ZX2dSMoWLKFZc+VaNy9yHX8DgqA901TT6ZXa0ducrNlUjlpVSWhXFSyEgmRHlR2sB08kZ1OP/AEkuA5SySKd04CJTVZJcCpVRbyK26IMwJ8kT+6nyPIOtNHdE9/P2+gRH5Ky54Ec+UMFEda/hX9ijXI2HcqnBfAr3mFbJCiMmqB1I/VLc0u2M2t9DTrgeJVHci6rZy0ufwB9lROc+ES9seWW2OwDnwXcDwtVOkfcjDf8AUIx4iaqxxzaY4C6MK1E4l2plNmop4ICi1znBpImD2B6dfgmx5MTsy8Iz+Re1hIBmO6iWEaqoORlsrdzKyWz4OzpqcGec7mVzJS9WTqJcYJVGv5WiFgmcCRCbgUMXD0qbGQRHJSxw5SfCvF4KSjksrS82rVCwyW05NHisuGmTP0MFa4WI5V+mfsaZ96LlgkmWzBc5s/Lsm4T6OZKMq3yiBVoRwVVovGZBucex/UApcq4y7NFeonDplHd6YaeWGFks0UX0dKr6pJfiKi40/Vb0ErJPRzXRvr+oVS74IFS1qM6tcEl12R9maY21y6aG/UcO6r5JovtixfWKnyyI2IUXBU+Z/BHjQev8Eeb8idh0yorRnlEOIhrfBQ7Ug2Ci6I7KfP8AkR4kxDcHwFHmfwT40Ibl3w+yjzSJ8cRPUce5+irvmw2xQ5Ts6j+jHH6Kyqsl7FZXVx7aJ9vp2q7qNqdHRzfZls+o1R65Le00qB+MytUNFFdmG36q3+FF1a4pjOjQtcaox6OdZq5z7ZPp0ewCZgyubJTGtpEOqAwOgEfmZVkvkpzPiJV5nNB5nc4/M8fRVlNG6jTS90Za+yM91knadanT4KW4rSsU5tnQhDBGKzscK10IUsA1knMfwtcZcGZx5OK4VZloMZCqXFQArXwpTIaJNG5hOjYKnVksbbJEd0+Npks0yZc2megQQE9Wo59uhy8on22Qa88kBXUkzNZp5Q/MdNdswCCpyL8cvgDBUByjl1AHsEYRKnJEWtjqZ6tCW64v2Hw1Ni6ZCqYGkf6R9Et6Wt+xojr7V7kZ+m6faR9Up6OsavqVgydMs/uKr9lAYvqcvgT/AKZb/cVH2Mfkn/ycvgX/AKYb/cUfYxD/AMnL4HG6YZ5P3VloYFH9Tn8EinpqkPJ+qutHWvYVL6naSqWCoj+gJkdNWvYTLX3P3JdLH0x0aPsmKuK9jPLUWPtkltJo7BXUUKc5M6kBSVwzpjge4+pQDi0RamSY088qNyQ2OmlJcEO+zrT+AQqu1Lo01aGX9RTXWYc7v+aRK831aOK9irr3hKzStybYUpEN75SHLI9LBwVQscwowSACrjLJJjG8LSlwZ2+R2uxMnEpCRFISRwhKCREAIoJOg+FOSGhxtchXU2UcEPMuiExW4FupEhl+R3V1cKdCZNp5x4ETwPyTFeZ5aKDeRxuaPlWVxR6JEr/W2kcjn91byxE/YyRyMuP/AAo8iJ+zY+MmyPxcx+atvXyL+1lnoZOVCjyIZ9qzoZNvlG9EPSyD/VGo3oj7Vkijk2Ry6FZTQqWmnnoSrlWg8GQhzSJjpJNciMzLe5UeREvRy9huvmmz7v5+UO1FoaKWPUMjOEKvmQz7FMj3Obc8yT9lR3jq9FGKwQ6mTce6W7x8dNFEWpeEpbtY5UpDDqxKU5saoJDTnSqNl0jlVJEQAIJEKgkeoUZV4QyKnPBOFNalEzuR3EqxXojVqKVOA6MyK5kJLWByYigkFJAKACEEiIAUFGQwG9G4jAvqKdwbRfVRvI2i+qVO8NgnrFG8NiF9Yo8jI2IPXKPIw2IX1yjyMNiF9cqfIw2IPWKPIyNiD1ijeGwPVKN7DaJvKjcTtOS5RknAhKjJIigAQAIAEEiKAANlGAbJFG3TYwFSswTGU4WiMcGdyyLKtkgpxUPk/crmxnLPZ0HFfA/RqHyfutcG32LlFfBY0Gg9RKekmZZtrotKFswxLG/8R4U7I/BinbNZw3+5JuLOnx/LZ1H9Df8AChwj8CoXWc+p/uRqtqyfwN/4hVcY/A2Fs/8A2f7kE0Gz+Fv/ABCrtXwaFOXyzirQb/aPsFRpF1OXyRH0x4H2VMIcpPHY6yk2Pwj7BDSKOcs9jFywDoB9lRjYSbGqbR4RgvJkgUhHQfYKGL3PPZEqjlQOixtBYVBByVBJ0xSQx2FJTLOUFjpoUkMUhBGTmEBkWFAZAhSSJCgBSFIZFAVSG2KWjwhEZY5TCaikmSmrQhLBylgjiVU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encrypted-tbn3.gstatic.com/images?q=tbn:ANd9GcTB-F9ZIwmvxlF9zBkMH7lvb0S1MSywGRlot_zggSexT6xHwQ-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7762" name="AutoShape 2" descr="https://encrypted-tbn3.gstatic.com/images?q=tbn:ANd9GcTB-F9ZIwmvxlF9zBkMH7lvb0S1MSywGRlot_zggSexT6xHwQ-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31" y="1083483"/>
            <a:ext cx="7623963" cy="3929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 descr="C:\Users\markinayv\Desktop\1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14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856656" y="58061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ЭНЕРГОБАЛАНС СТРАНЫ ДО 2030 ГОДА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913409"/>
              </p:ext>
            </p:extLst>
          </p:nvPr>
        </p:nvGraphicFramePr>
        <p:xfrm>
          <a:off x="1928664" y="1628800"/>
          <a:ext cx="7776860" cy="3648061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338122"/>
                <a:gridCol w="1826084"/>
                <a:gridCol w="631226"/>
                <a:gridCol w="631226"/>
                <a:gridCol w="631226"/>
                <a:gridCol w="631226"/>
                <a:gridCol w="629725"/>
                <a:gridCol w="631226"/>
                <a:gridCol w="631226"/>
                <a:gridCol w="631226"/>
                <a:gridCol w="564347"/>
              </a:tblGrid>
              <a:tr h="2530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ЕЭС 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Казахстана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bg1"/>
                          </a:solidFill>
                          <a:effectLst/>
                        </a:rPr>
                        <a:t>Прогноз</a:t>
                      </a:r>
                      <a:endParaRPr lang="ru-RU" sz="1200" b="1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54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2019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2020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2025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1"/>
                          </a:solidFill>
                          <a:effectLst/>
                        </a:rPr>
                        <a:t>2030</a:t>
                      </a:r>
                      <a:endParaRPr lang="ru-RU" sz="12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solidFill>
                      <a:srgbClr val="002060"/>
                    </a:solidFill>
                  </a:tcPr>
                </a:tc>
              </a:tr>
              <a:tr h="7596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Максимальная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потребляемая</a:t>
                      </a:r>
                      <a:endParaRPr lang="ru-RU" sz="12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электрическая мощность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1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18000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20500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23600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8327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Необходимый</a:t>
                      </a:r>
                      <a:endParaRPr lang="ru-RU" sz="12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резерв мощности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1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1373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1567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1641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1991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2049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Генерация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1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17325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18223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19621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19849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20594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21379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22422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24158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26100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6957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Дефицит (+)/Избыток(-)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101600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-952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-655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-1504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-1209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-1104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-1362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-1874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-1448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-252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FA5-94AE-4A7F-AD0F-4421D4B88FA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Picture 4" descr="C:\Users\markinayv\Desktop\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51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FA5-94AE-4A7F-AD0F-4421D4B88FA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pic>
        <p:nvPicPr>
          <p:cNvPr id="7" name="Picture 4" descr="C:\Users\markinayv\Desktop\1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8" name="Заголовок 25"/>
          <p:cNvSpPr txBox="1">
            <a:spLocks/>
          </p:cNvSpPr>
          <p:nvPr/>
        </p:nvSpPr>
        <p:spPr>
          <a:xfrm>
            <a:off x="1640630" y="116632"/>
            <a:ext cx="8136905" cy="50405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ХОДЕ РЕАЛИЗАЦИИ КЛЮЧЕВЫХ ПРОЕКТОВ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13" y="836712"/>
            <a:ext cx="7805223" cy="539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26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1640630" y="116632"/>
            <a:ext cx="8136905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ХОДЕ РЕАЛИЗАЦИИ КЛЮЧЕВЫХ ПРОЕКТОВ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0" name="Прямая соединительная линия 29"/>
          <p:cNvCxnSpPr>
            <a:stCxn id="31" idx="6"/>
          </p:cNvCxnSpPr>
          <p:nvPr/>
        </p:nvCxnSpPr>
        <p:spPr>
          <a:xfrm>
            <a:off x="2131199" y="4321975"/>
            <a:ext cx="6976464" cy="35719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 flipH="1">
            <a:off x="2131199" y="4143380"/>
            <a:ext cx="357190" cy="35719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1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ая выноска 38"/>
          <p:cNvSpPr/>
          <p:nvPr/>
        </p:nvSpPr>
        <p:spPr>
          <a:xfrm>
            <a:off x="1952604" y="1571612"/>
            <a:ext cx="2786081" cy="2232248"/>
          </a:xfrm>
          <a:prstGeom prst="wedgeRectCallout">
            <a:avLst>
              <a:gd name="adj1" fmla="val -34768"/>
              <a:gd name="adj2" fmla="val 64825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 anchorCtr="0"/>
          <a:lstStyle/>
          <a:p>
            <a:pPr lvl="0" algn="just">
              <a:buFont typeface="Wingdings" pitchFamily="2" charset="2"/>
              <a:buChar char="ü"/>
            </a:pP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Принят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ратификации Соглашения между Правительством Республики Казахстан и Правительством Республики Корея в области развития, финансирования, 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проектирования,  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строительства, эксплуатации и технического обслуживания </a:t>
            </a:r>
            <a:r>
              <a:rPr lang="ru-RU" sz="11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1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тепловой электрической станции</a:t>
            </a:r>
            <a:r>
              <a:rPr lang="ru-RU" sz="11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1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Прямоугольная выноска 39"/>
          <p:cNvSpPr/>
          <p:nvPr/>
        </p:nvSpPr>
        <p:spPr>
          <a:xfrm>
            <a:off x="1881166" y="4500570"/>
            <a:ext cx="2214577" cy="1808750"/>
          </a:xfrm>
          <a:custGeom>
            <a:avLst/>
            <a:gdLst>
              <a:gd name="connsiteX0" fmla="*/ 0 w 4095576"/>
              <a:gd name="connsiteY0" fmla="*/ 0 h 1944216"/>
              <a:gd name="connsiteX1" fmla="*/ 2389086 w 4095576"/>
              <a:gd name="connsiteY1" fmla="*/ 0 h 1944216"/>
              <a:gd name="connsiteX2" fmla="*/ 2645701 w 4095576"/>
              <a:gd name="connsiteY2" fmla="*/ -518425 h 1944216"/>
              <a:gd name="connsiteX3" fmla="*/ 3412980 w 4095576"/>
              <a:gd name="connsiteY3" fmla="*/ 0 h 1944216"/>
              <a:gd name="connsiteX4" fmla="*/ 4095576 w 4095576"/>
              <a:gd name="connsiteY4" fmla="*/ 0 h 1944216"/>
              <a:gd name="connsiteX5" fmla="*/ 4095576 w 4095576"/>
              <a:gd name="connsiteY5" fmla="*/ 324036 h 1944216"/>
              <a:gd name="connsiteX6" fmla="*/ 4095576 w 4095576"/>
              <a:gd name="connsiteY6" fmla="*/ 324036 h 1944216"/>
              <a:gd name="connsiteX7" fmla="*/ 4095576 w 4095576"/>
              <a:gd name="connsiteY7" fmla="*/ 810090 h 1944216"/>
              <a:gd name="connsiteX8" fmla="*/ 4095576 w 4095576"/>
              <a:gd name="connsiteY8" fmla="*/ 1944216 h 1944216"/>
              <a:gd name="connsiteX9" fmla="*/ 3412980 w 4095576"/>
              <a:gd name="connsiteY9" fmla="*/ 1944216 h 1944216"/>
              <a:gd name="connsiteX10" fmla="*/ 2389086 w 4095576"/>
              <a:gd name="connsiteY10" fmla="*/ 1944216 h 1944216"/>
              <a:gd name="connsiteX11" fmla="*/ 2389086 w 4095576"/>
              <a:gd name="connsiteY11" fmla="*/ 1944216 h 1944216"/>
              <a:gd name="connsiteX12" fmla="*/ 0 w 4095576"/>
              <a:gd name="connsiteY12" fmla="*/ 1944216 h 1944216"/>
              <a:gd name="connsiteX13" fmla="*/ 0 w 4095576"/>
              <a:gd name="connsiteY13" fmla="*/ 810090 h 1944216"/>
              <a:gd name="connsiteX14" fmla="*/ 0 w 4095576"/>
              <a:gd name="connsiteY14" fmla="*/ 324036 h 1944216"/>
              <a:gd name="connsiteX15" fmla="*/ 0 w 4095576"/>
              <a:gd name="connsiteY15" fmla="*/ 324036 h 1944216"/>
              <a:gd name="connsiteX16" fmla="*/ 0 w 4095576"/>
              <a:gd name="connsiteY16" fmla="*/ 0 h 1944216"/>
              <a:gd name="connsiteX0" fmla="*/ 0 w 4095576"/>
              <a:gd name="connsiteY0" fmla="*/ 518425 h 2462641"/>
              <a:gd name="connsiteX1" fmla="*/ 2389086 w 4095576"/>
              <a:gd name="connsiteY1" fmla="*/ 518425 h 2462641"/>
              <a:gd name="connsiteX2" fmla="*/ 2645701 w 4095576"/>
              <a:gd name="connsiteY2" fmla="*/ 0 h 2462641"/>
              <a:gd name="connsiteX3" fmla="*/ 2638280 w 4095576"/>
              <a:gd name="connsiteY3" fmla="*/ 493025 h 2462641"/>
              <a:gd name="connsiteX4" fmla="*/ 4095576 w 4095576"/>
              <a:gd name="connsiteY4" fmla="*/ 518425 h 2462641"/>
              <a:gd name="connsiteX5" fmla="*/ 4095576 w 4095576"/>
              <a:gd name="connsiteY5" fmla="*/ 842461 h 2462641"/>
              <a:gd name="connsiteX6" fmla="*/ 4095576 w 4095576"/>
              <a:gd name="connsiteY6" fmla="*/ 842461 h 2462641"/>
              <a:gd name="connsiteX7" fmla="*/ 4095576 w 4095576"/>
              <a:gd name="connsiteY7" fmla="*/ 1328515 h 2462641"/>
              <a:gd name="connsiteX8" fmla="*/ 4095576 w 4095576"/>
              <a:gd name="connsiteY8" fmla="*/ 2462641 h 2462641"/>
              <a:gd name="connsiteX9" fmla="*/ 3412980 w 4095576"/>
              <a:gd name="connsiteY9" fmla="*/ 2462641 h 2462641"/>
              <a:gd name="connsiteX10" fmla="*/ 2389086 w 4095576"/>
              <a:gd name="connsiteY10" fmla="*/ 2462641 h 2462641"/>
              <a:gd name="connsiteX11" fmla="*/ 2389086 w 4095576"/>
              <a:gd name="connsiteY11" fmla="*/ 2462641 h 2462641"/>
              <a:gd name="connsiteX12" fmla="*/ 0 w 4095576"/>
              <a:gd name="connsiteY12" fmla="*/ 2462641 h 2462641"/>
              <a:gd name="connsiteX13" fmla="*/ 0 w 4095576"/>
              <a:gd name="connsiteY13" fmla="*/ 1328515 h 2462641"/>
              <a:gd name="connsiteX14" fmla="*/ 0 w 4095576"/>
              <a:gd name="connsiteY14" fmla="*/ 842461 h 2462641"/>
              <a:gd name="connsiteX15" fmla="*/ 0 w 4095576"/>
              <a:gd name="connsiteY15" fmla="*/ 842461 h 2462641"/>
              <a:gd name="connsiteX16" fmla="*/ 0 w 4095576"/>
              <a:gd name="connsiteY16" fmla="*/ 518425 h 2462641"/>
              <a:gd name="connsiteX0" fmla="*/ 0 w 4095576"/>
              <a:gd name="connsiteY0" fmla="*/ 547453 h 2491669"/>
              <a:gd name="connsiteX1" fmla="*/ 2389086 w 4095576"/>
              <a:gd name="connsiteY1" fmla="*/ 547453 h 2491669"/>
              <a:gd name="connsiteX2" fmla="*/ 3484226 w 4095576"/>
              <a:gd name="connsiteY2" fmla="*/ 0 h 2491669"/>
              <a:gd name="connsiteX3" fmla="*/ 2638280 w 4095576"/>
              <a:gd name="connsiteY3" fmla="*/ 522053 h 2491669"/>
              <a:gd name="connsiteX4" fmla="*/ 4095576 w 4095576"/>
              <a:gd name="connsiteY4" fmla="*/ 547453 h 2491669"/>
              <a:gd name="connsiteX5" fmla="*/ 4095576 w 4095576"/>
              <a:gd name="connsiteY5" fmla="*/ 871489 h 2491669"/>
              <a:gd name="connsiteX6" fmla="*/ 4095576 w 4095576"/>
              <a:gd name="connsiteY6" fmla="*/ 871489 h 2491669"/>
              <a:gd name="connsiteX7" fmla="*/ 4095576 w 4095576"/>
              <a:gd name="connsiteY7" fmla="*/ 1357543 h 2491669"/>
              <a:gd name="connsiteX8" fmla="*/ 4095576 w 4095576"/>
              <a:gd name="connsiteY8" fmla="*/ 2491669 h 2491669"/>
              <a:gd name="connsiteX9" fmla="*/ 3412980 w 4095576"/>
              <a:gd name="connsiteY9" fmla="*/ 2491669 h 2491669"/>
              <a:gd name="connsiteX10" fmla="*/ 2389086 w 4095576"/>
              <a:gd name="connsiteY10" fmla="*/ 2491669 h 2491669"/>
              <a:gd name="connsiteX11" fmla="*/ 2389086 w 4095576"/>
              <a:gd name="connsiteY11" fmla="*/ 2491669 h 2491669"/>
              <a:gd name="connsiteX12" fmla="*/ 0 w 4095576"/>
              <a:gd name="connsiteY12" fmla="*/ 2491669 h 2491669"/>
              <a:gd name="connsiteX13" fmla="*/ 0 w 4095576"/>
              <a:gd name="connsiteY13" fmla="*/ 1357543 h 2491669"/>
              <a:gd name="connsiteX14" fmla="*/ 0 w 4095576"/>
              <a:gd name="connsiteY14" fmla="*/ 871489 h 2491669"/>
              <a:gd name="connsiteX15" fmla="*/ 0 w 4095576"/>
              <a:gd name="connsiteY15" fmla="*/ 871489 h 2491669"/>
              <a:gd name="connsiteX16" fmla="*/ 0 w 4095576"/>
              <a:gd name="connsiteY16" fmla="*/ 547453 h 2491669"/>
              <a:gd name="connsiteX0" fmla="*/ 0 w 4095576"/>
              <a:gd name="connsiteY0" fmla="*/ 547453 h 2491669"/>
              <a:gd name="connsiteX1" fmla="*/ 2389086 w 4095576"/>
              <a:gd name="connsiteY1" fmla="*/ 547453 h 2491669"/>
              <a:gd name="connsiteX2" fmla="*/ 3484226 w 4095576"/>
              <a:gd name="connsiteY2" fmla="*/ 0 h 2491669"/>
              <a:gd name="connsiteX3" fmla="*/ 3242798 w 4095576"/>
              <a:gd name="connsiteY3" fmla="*/ 565596 h 2491669"/>
              <a:gd name="connsiteX4" fmla="*/ 4095576 w 4095576"/>
              <a:gd name="connsiteY4" fmla="*/ 547453 h 2491669"/>
              <a:gd name="connsiteX5" fmla="*/ 4095576 w 4095576"/>
              <a:gd name="connsiteY5" fmla="*/ 871489 h 2491669"/>
              <a:gd name="connsiteX6" fmla="*/ 4095576 w 4095576"/>
              <a:gd name="connsiteY6" fmla="*/ 871489 h 2491669"/>
              <a:gd name="connsiteX7" fmla="*/ 4095576 w 4095576"/>
              <a:gd name="connsiteY7" fmla="*/ 1357543 h 2491669"/>
              <a:gd name="connsiteX8" fmla="*/ 4095576 w 4095576"/>
              <a:gd name="connsiteY8" fmla="*/ 2491669 h 2491669"/>
              <a:gd name="connsiteX9" fmla="*/ 3412980 w 4095576"/>
              <a:gd name="connsiteY9" fmla="*/ 2491669 h 2491669"/>
              <a:gd name="connsiteX10" fmla="*/ 2389086 w 4095576"/>
              <a:gd name="connsiteY10" fmla="*/ 2491669 h 2491669"/>
              <a:gd name="connsiteX11" fmla="*/ 2389086 w 4095576"/>
              <a:gd name="connsiteY11" fmla="*/ 2491669 h 2491669"/>
              <a:gd name="connsiteX12" fmla="*/ 0 w 4095576"/>
              <a:gd name="connsiteY12" fmla="*/ 2491669 h 2491669"/>
              <a:gd name="connsiteX13" fmla="*/ 0 w 4095576"/>
              <a:gd name="connsiteY13" fmla="*/ 1357543 h 2491669"/>
              <a:gd name="connsiteX14" fmla="*/ 0 w 4095576"/>
              <a:gd name="connsiteY14" fmla="*/ 871489 h 2491669"/>
              <a:gd name="connsiteX15" fmla="*/ 0 w 4095576"/>
              <a:gd name="connsiteY15" fmla="*/ 871489 h 2491669"/>
              <a:gd name="connsiteX16" fmla="*/ 0 w 4095576"/>
              <a:gd name="connsiteY16" fmla="*/ 547453 h 2491669"/>
              <a:gd name="connsiteX0" fmla="*/ 0 w 4095576"/>
              <a:gd name="connsiteY0" fmla="*/ 503910 h 2448126"/>
              <a:gd name="connsiteX1" fmla="*/ 2389086 w 4095576"/>
              <a:gd name="connsiteY1" fmla="*/ 503910 h 2448126"/>
              <a:gd name="connsiteX2" fmla="*/ 2818648 w 4095576"/>
              <a:gd name="connsiteY2" fmla="*/ 0 h 2448126"/>
              <a:gd name="connsiteX3" fmla="*/ 3242798 w 4095576"/>
              <a:gd name="connsiteY3" fmla="*/ 522053 h 2448126"/>
              <a:gd name="connsiteX4" fmla="*/ 4095576 w 4095576"/>
              <a:gd name="connsiteY4" fmla="*/ 503910 h 2448126"/>
              <a:gd name="connsiteX5" fmla="*/ 4095576 w 4095576"/>
              <a:gd name="connsiteY5" fmla="*/ 827946 h 2448126"/>
              <a:gd name="connsiteX6" fmla="*/ 4095576 w 4095576"/>
              <a:gd name="connsiteY6" fmla="*/ 827946 h 2448126"/>
              <a:gd name="connsiteX7" fmla="*/ 4095576 w 4095576"/>
              <a:gd name="connsiteY7" fmla="*/ 1314000 h 2448126"/>
              <a:gd name="connsiteX8" fmla="*/ 4095576 w 4095576"/>
              <a:gd name="connsiteY8" fmla="*/ 2448126 h 2448126"/>
              <a:gd name="connsiteX9" fmla="*/ 3412980 w 4095576"/>
              <a:gd name="connsiteY9" fmla="*/ 2448126 h 2448126"/>
              <a:gd name="connsiteX10" fmla="*/ 2389086 w 4095576"/>
              <a:gd name="connsiteY10" fmla="*/ 2448126 h 2448126"/>
              <a:gd name="connsiteX11" fmla="*/ 2389086 w 4095576"/>
              <a:gd name="connsiteY11" fmla="*/ 2448126 h 2448126"/>
              <a:gd name="connsiteX12" fmla="*/ 0 w 4095576"/>
              <a:gd name="connsiteY12" fmla="*/ 2448126 h 2448126"/>
              <a:gd name="connsiteX13" fmla="*/ 0 w 4095576"/>
              <a:gd name="connsiteY13" fmla="*/ 1314000 h 2448126"/>
              <a:gd name="connsiteX14" fmla="*/ 0 w 4095576"/>
              <a:gd name="connsiteY14" fmla="*/ 827946 h 2448126"/>
              <a:gd name="connsiteX15" fmla="*/ 0 w 4095576"/>
              <a:gd name="connsiteY15" fmla="*/ 827946 h 2448126"/>
              <a:gd name="connsiteX16" fmla="*/ 0 w 4095576"/>
              <a:gd name="connsiteY16" fmla="*/ 503910 h 2448126"/>
              <a:gd name="connsiteX0" fmla="*/ 0 w 4095576"/>
              <a:gd name="connsiteY0" fmla="*/ 518424 h 2462640"/>
              <a:gd name="connsiteX1" fmla="*/ 2389086 w 4095576"/>
              <a:gd name="connsiteY1" fmla="*/ 518424 h 2462640"/>
              <a:gd name="connsiteX2" fmla="*/ 2474312 w 4095576"/>
              <a:gd name="connsiteY2" fmla="*/ 0 h 2462640"/>
              <a:gd name="connsiteX3" fmla="*/ 3242798 w 4095576"/>
              <a:gd name="connsiteY3" fmla="*/ 536567 h 2462640"/>
              <a:gd name="connsiteX4" fmla="*/ 4095576 w 4095576"/>
              <a:gd name="connsiteY4" fmla="*/ 518424 h 2462640"/>
              <a:gd name="connsiteX5" fmla="*/ 4095576 w 4095576"/>
              <a:gd name="connsiteY5" fmla="*/ 842460 h 2462640"/>
              <a:gd name="connsiteX6" fmla="*/ 4095576 w 4095576"/>
              <a:gd name="connsiteY6" fmla="*/ 842460 h 2462640"/>
              <a:gd name="connsiteX7" fmla="*/ 4095576 w 4095576"/>
              <a:gd name="connsiteY7" fmla="*/ 1328514 h 2462640"/>
              <a:gd name="connsiteX8" fmla="*/ 4095576 w 4095576"/>
              <a:gd name="connsiteY8" fmla="*/ 2462640 h 2462640"/>
              <a:gd name="connsiteX9" fmla="*/ 3412980 w 4095576"/>
              <a:gd name="connsiteY9" fmla="*/ 2462640 h 2462640"/>
              <a:gd name="connsiteX10" fmla="*/ 2389086 w 4095576"/>
              <a:gd name="connsiteY10" fmla="*/ 2462640 h 2462640"/>
              <a:gd name="connsiteX11" fmla="*/ 2389086 w 4095576"/>
              <a:gd name="connsiteY11" fmla="*/ 2462640 h 2462640"/>
              <a:gd name="connsiteX12" fmla="*/ 0 w 4095576"/>
              <a:gd name="connsiteY12" fmla="*/ 2462640 h 2462640"/>
              <a:gd name="connsiteX13" fmla="*/ 0 w 4095576"/>
              <a:gd name="connsiteY13" fmla="*/ 1328514 h 2462640"/>
              <a:gd name="connsiteX14" fmla="*/ 0 w 4095576"/>
              <a:gd name="connsiteY14" fmla="*/ 842460 h 2462640"/>
              <a:gd name="connsiteX15" fmla="*/ 0 w 4095576"/>
              <a:gd name="connsiteY15" fmla="*/ 842460 h 2462640"/>
              <a:gd name="connsiteX16" fmla="*/ 0 w 4095576"/>
              <a:gd name="connsiteY16" fmla="*/ 518424 h 2462640"/>
              <a:gd name="connsiteX0" fmla="*/ 0 w 4095576"/>
              <a:gd name="connsiteY0" fmla="*/ 474882 h 2419098"/>
              <a:gd name="connsiteX1" fmla="*/ 2389086 w 4095576"/>
              <a:gd name="connsiteY1" fmla="*/ 474882 h 2419098"/>
              <a:gd name="connsiteX2" fmla="*/ 2593505 w 4095576"/>
              <a:gd name="connsiteY2" fmla="*/ 0 h 2419098"/>
              <a:gd name="connsiteX3" fmla="*/ 3242798 w 4095576"/>
              <a:gd name="connsiteY3" fmla="*/ 493025 h 2419098"/>
              <a:gd name="connsiteX4" fmla="*/ 4095576 w 4095576"/>
              <a:gd name="connsiteY4" fmla="*/ 474882 h 2419098"/>
              <a:gd name="connsiteX5" fmla="*/ 4095576 w 4095576"/>
              <a:gd name="connsiteY5" fmla="*/ 798918 h 2419098"/>
              <a:gd name="connsiteX6" fmla="*/ 4095576 w 4095576"/>
              <a:gd name="connsiteY6" fmla="*/ 798918 h 2419098"/>
              <a:gd name="connsiteX7" fmla="*/ 4095576 w 4095576"/>
              <a:gd name="connsiteY7" fmla="*/ 1284972 h 2419098"/>
              <a:gd name="connsiteX8" fmla="*/ 4095576 w 4095576"/>
              <a:gd name="connsiteY8" fmla="*/ 2419098 h 2419098"/>
              <a:gd name="connsiteX9" fmla="*/ 3412980 w 4095576"/>
              <a:gd name="connsiteY9" fmla="*/ 2419098 h 2419098"/>
              <a:gd name="connsiteX10" fmla="*/ 2389086 w 4095576"/>
              <a:gd name="connsiteY10" fmla="*/ 2419098 h 2419098"/>
              <a:gd name="connsiteX11" fmla="*/ 2389086 w 4095576"/>
              <a:gd name="connsiteY11" fmla="*/ 2419098 h 2419098"/>
              <a:gd name="connsiteX12" fmla="*/ 0 w 4095576"/>
              <a:gd name="connsiteY12" fmla="*/ 2419098 h 2419098"/>
              <a:gd name="connsiteX13" fmla="*/ 0 w 4095576"/>
              <a:gd name="connsiteY13" fmla="*/ 1284972 h 2419098"/>
              <a:gd name="connsiteX14" fmla="*/ 0 w 4095576"/>
              <a:gd name="connsiteY14" fmla="*/ 798918 h 2419098"/>
              <a:gd name="connsiteX15" fmla="*/ 0 w 4095576"/>
              <a:gd name="connsiteY15" fmla="*/ 798918 h 2419098"/>
              <a:gd name="connsiteX16" fmla="*/ 0 w 4095576"/>
              <a:gd name="connsiteY16" fmla="*/ 474882 h 2419098"/>
              <a:gd name="connsiteX0" fmla="*/ 0 w 4095576"/>
              <a:gd name="connsiteY0" fmla="*/ 474882 h 2419098"/>
              <a:gd name="connsiteX1" fmla="*/ 2389086 w 4095576"/>
              <a:gd name="connsiteY1" fmla="*/ 474882 h 2419098"/>
              <a:gd name="connsiteX2" fmla="*/ 2500799 w 4095576"/>
              <a:gd name="connsiteY2" fmla="*/ 0 h 2419098"/>
              <a:gd name="connsiteX3" fmla="*/ 3242798 w 4095576"/>
              <a:gd name="connsiteY3" fmla="*/ 493025 h 2419098"/>
              <a:gd name="connsiteX4" fmla="*/ 4095576 w 4095576"/>
              <a:gd name="connsiteY4" fmla="*/ 474882 h 2419098"/>
              <a:gd name="connsiteX5" fmla="*/ 4095576 w 4095576"/>
              <a:gd name="connsiteY5" fmla="*/ 798918 h 2419098"/>
              <a:gd name="connsiteX6" fmla="*/ 4095576 w 4095576"/>
              <a:gd name="connsiteY6" fmla="*/ 798918 h 2419098"/>
              <a:gd name="connsiteX7" fmla="*/ 4095576 w 4095576"/>
              <a:gd name="connsiteY7" fmla="*/ 1284972 h 2419098"/>
              <a:gd name="connsiteX8" fmla="*/ 4095576 w 4095576"/>
              <a:gd name="connsiteY8" fmla="*/ 2419098 h 2419098"/>
              <a:gd name="connsiteX9" fmla="*/ 3412980 w 4095576"/>
              <a:gd name="connsiteY9" fmla="*/ 2419098 h 2419098"/>
              <a:gd name="connsiteX10" fmla="*/ 2389086 w 4095576"/>
              <a:gd name="connsiteY10" fmla="*/ 2419098 h 2419098"/>
              <a:gd name="connsiteX11" fmla="*/ 2389086 w 4095576"/>
              <a:gd name="connsiteY11" fmla="*/ 2419098 h 2419098"/>
              <a:gd name="connsiteX12" fmla="*/ 0 w 4095576"/>
              <a:gd name="connsiteY12" fmla="*/ 2419098 h 2419098"/>
              <a:gd name="connsiteX13" fmla="*/ 0 w 4095576"/>
              <a:gd name="connsiteY13" fmla="*/ 1284972 h 2419098"/>
              <a:gd name="connsiteX14" fmla="*/ 0 w 4095576"/>
              <a:gd name="connsiteY14" fmla="*/ 798918 h 2419098"/>
              <a:gd name="connsiteX15" fmla="*/ 0 w 4095576"/>
              <a:gd name="connsiteY15" fmla="*/ 798918 h 2419098"/>
              <a:gd name="connsiteX16" fmla="*/ 0 w 4095576"/>
              <a:gd name="connsiteY16" fmla="*/ 474882 h 2419098"/>
              <a:gd name="connsiteX0" fmla="*/ 0 w 4095576"/>
              <a:gd name="connsiteY0" fmla="*/ 395168 h 2339384"/>
              <a:gd name="connsiteX1" fmla="*/ 2389086 w 4095576"/>
              <a:gd name="connsiteY1" fmla="*/ 395168 h 2339384"/>
              <a:gd name="connsiteX2" fmla="*/ 2774088 w 4095576"/>
              <a:gd name="connsiteY2" fmla="*/ 0 h 2339384"/>
              <a:gd name="connsiteX3" fmla="*/ 3242798 w 4095576"/>
              <a:gd name="connsiteY3" fmla="*/ 413311 h 2339384"/>
              <a:gd name="connsiteX4" fmla="*/ 4095576 w 4095576"/>
              <a:gd name="connsiteY4" fmla="*/ 395168 h 2339384"/>
              <a:gd name="connsiteX5" fmla="*/ 4095576 w 4095576"/>
              <a:gd name="connsiteY5" fmla="*/ 719204 h 2339384"/>
              <a:gd name="connsiteX6" fmla="*/ 4095576 w 4095576"/>
              <a:gd name="connsiteY6" fmla="*/ 719204 h 2339384"/>
              <a:gd name="connsiteX7" fmla="*/ 4095576 w 4095576"/>
              <a:gd name="connsiteY7" fmla="*/ 1205258 h 2339384"/>
              <a:gd name="connsiteX8" fmla="*/ 4095576 w 4095576"/>
              <a:gd name="connsiteY8" fmla="*/ 2339384 h 2339384"/>
              <a:gd name="connsiteX9" fmla="*/ 3412980 w 4095576"/>
              <a:gd name="connsiteY9" fmla="*/ 2339384 h 2339384"/>
              <a:gd name="connsiteX10" fmla="*/ 2389086 w 4095576"/>
              <a:gd name="connsiteY10" fmla="*/ 2339384 h 2339384"/>
              <a:gd name="connsiteX11" fmla="*/ 2389086 w 4095576"/>
              <a:gd name="connsiteY11" fmla="*/ 2339384 h 2339384"/>
              <a:gd name="connsiteX12" fmla="*/ 0 w 4095576"/>
              <a:gd name="connsiteY12" fmla="*/ 2339384 h 2339384"/>
              <a:gd name="connsiteX13" fmla="*/ 0 w 4095576"/>
              <a:gd name="connsiteY13" fmla="*/ 1205258 h 2339384"/>
              <a:gd name="connsiteX14" fmla="*/ 0 w 4095576"/>
              <a:gd name="connsiteY14" fmla="*/ 719204 h 2339384"/>
              <a:gd name="connsiteX15" fmla="*/ 0 w 4095576"/>
              <a:gd name="connsiteY15" fmla="*/ 719204 h 2339384"/>
              <a:gd name="connsiteX16" fmla="*/ 0 w 4095576"/>
              <a:gd name="connsiteY16" fmla="*/ 395168 h 2339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095576" h="2339384">
                <a:moveTo>
                  <a:pt x="0" y="395168"/>
                </a:moveTo>
                <a:lnTo>
                  <a:pt x="2389086" y="395168"/>
                </a:lnTo>
                <a:lnTo>
                  <a:pt x="2774088" y="0"/>
                </a:lnTo>
                <a:lnTo>
                  <a:pt x="3242798" y="413311"/>
                </a:lnTo>
                <a:lnTo>
                  <a:pt x="4095576" y="395168"/>
                </a:lnTo>
                <a:lnTo>
                  <a:pt x="4095576" y="719204"/>
                </a:lnTo>
                <a:lnTo>
                  <a:pt x="4095576" y="719204"/>
                </a:lnTo>
                <a:lnTo>
                  <a:pt x="4095576" y="1205258"/>
                </a:lnTo>
                <a:lnTo>
                  <a:pt x="4095576" y="2339384"/>
                </a:lnTo>
                <a:lnTo>
                  <a:pt x="3412980" y="2339384"/>
                </a:lnTo>
                <a:lnTo>
                  <a:pt x="2389086" y="2339384"/>
                </a:lnTo>
                <a:lnTo>
                  <a:pt x="2389086" y="2339384"/>
                </a:lnTo>
                <a:lnTo>
                  <a:pt x="0" y="2339384"/>
                </a:lnTo>
                <a:lnTo>
                  <a:pt x="0" y="1205258"/>
                </a:lnTo>
                <a:lnTo>
                  <a:pt x="0" y="719204"/>
                </a:lnTo>
                <a:lnTo>
                  <a:pt x="0" y="719204"/>
                </a:lnTo>
                <a:lnTo>
                  <a:pt x="0" y="395168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 anchorCtr="0"/>
          <a:lstStyle/>
          <a:p>
            <a:pPr marL="171450" indent="-171450" algn="just">
              <a:lnSpc>
                <a:spcPts val="1700"/>
              </a:lnSpc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Создана 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Комиссии  по вопросам реализации проекта «</a:t>
            </a:r>
            <a:r>
              <a:rPr lang="ru-RU" sz="1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Балхашская</a:t>
            </a:r>
            <a:r>
              <a:rPr lang="ru-RU" sz="1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тепловая электрическая станция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4810124" y="1535306"/>
            <a:ext cx="4786346" cy="2393760"/>
          </a:xfrm>
          <a:prstGeom prst="wedgeRectCallout">
            <a:avLst>
              <a:gd name="adj1" fmla="val -19924"/>
              <a:gd name="adj2" fmla="val 65362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 anchorCtr="0"/>
          <a:lstStyle/>
          <a:p>
            <a:pPr lvl="0"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Подписан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 Республики Казахстан «О ратификации Протокола между Правительством Республики Казахстан и Правительством Республики Корея о внесении изменений в Соглашение между Правительством Республики Казахстан и Правительством Республики Корея в области развития, финансирования, проектирования, строительства, эксплуатации и технического обслуживания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тепловой электрической станции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4310058" y="4500570"/>
            <a:ext cx="5283092" cy="1929626"/>
          </a:xfrm>
          <a:prstGeom prst="wedgeRectCallout">
            <a:avLst>
              <a:gd name="adj1" fmla="val 23562"/>
              <a:gd name="adj2" fmla="val -55463"/>
            </a:avLst>
          </a:prstGeom>
          <a:noFill/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 rtlCol="0" anchor="ctr" anchorCtr="0"/>
          <a:lstStyle/>
          <a:p>
            <a:pPr lvl="0"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8074002" y="4120602"/>
            <a:ext cx="273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bg1"/>
                </a:solidFill>
              </a:rPr>
              <a:t>4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5915524" y="4127594"/>
            <a:ext cx="273000" cy="25200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Овал 17"/>
          <p:cNvSpPr/>
          <p:nvPr/>
        </p:nvSpPr>
        <p:spPr>
          <a:xfrm flipH="1">
            <a:off x="3167050" y="4143380"/>
            <a:ext cx="357190" cy="24724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3" name="Овал 12"/>
          <p:cNvSpPr/>
          <p:nvPr/>
        </p:nvSpPr>
        <p:spPr>
          <a:xfrm>
            <a:off x="1704931" y="4143380"/>
            <a:ext cx="357190" cy="285752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8963500" y="4210598"/>
            <a:ext cx="546061" cy="72008"/>
            <a:chOff x="-36512" y="2708920"/>
            <a:chExt cx="504056" cy="72008"/>
          </a:xfrm>
          <a:solidFill>
            <a:srgbClr val="0070C0"/>
          </a:solidFill>
        </p:grpSpPr>
        <p:sp>
          <p:nvSpPr>
            <p:cNvPr id="19" name="Овал 18"/>
            <p:cNvSpPr/>
            <p:nvPr/>
          </p:nvSpPr>
          <p:spPr>
            <a:xfrm>
              <a:off x="-36512" y="270892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0" name="Овал 19"/>
            <p:cNvSpPr/>
            <p:nvPr/>
          </p:nvSpPr>
          <p:spPr>
            <a:xfrm>
              <a:off x="107504" y="270892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" name="Овал 20"/>
            <p:cNvSpPr/>
            <p:nvPr/>
          </p:nvSpPr>
          <p:spPr>
            <a:xfrm>
              <a:off x="251520" y="270892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" name="Овал 21"/>
            <p:cNvSpPr/>
            <p:nvPr/>
          </p:nvSpPr>
          <p:spPr>
            <a:xfrm>
              <a:off x="395536" y="2708920"/>
              <a:ext cx="72008" cy="720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640631" y="1052736"/>
            <a:ext cx="75986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РЕЗУЛЬТАТЫ РАБОТЫ ПО ПРОЕКТУ «БАЛХАШСКАЯ ТЭС» 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81496" y="4581337"/>
            <a:ext cx="52864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Принято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постановление Правительства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некоторых вопросах реализации проекта «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Балхашская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тепловая электрическая станция»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определены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цена,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объем, срок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покупки услуг по поддержанию готовности электрической мощности генерирующих установок, </a:t>
            </a:r>
            <a:r>
              <a:rPr lang="ru-RU" sz="1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кже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определена организация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которая будет приобретать у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АО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Балхашская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тепловая электрическая станция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услугу по поддержанию готовности электрической мощности генерирующих установок, вновь вводимых в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эксплуатацию</a:t>
            </a: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4" descr="C:\Users\markinayv\Desktop\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3E4F0-9D36-4481-BC2C-E98DA556E3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6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495300" y="116632"/>
            <a:ext cx="9282236" cy="7920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КЛЮЧЕВЫЕ ПРОЕКТЫ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38356" y="1412776"/>
            <a:ext cx="71438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Строительство энергоблока №3 Экибастузской ГРЭС-2 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Реконструкция 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Экибастузской 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ГРЭС-1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Модернизация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Шардаринской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ГЭС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Строительство ПС 500 кВ Алма с присоединением к НЭС Казахстана</a:t>
            </a:r>
          </a:p>
          <a:p>
            <a:pPr>
              <a:buFont typeface="Wingdings" pitchFamily="2" charset="2"/>
              <a:buChar char="ü"/>
            </a:pPr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Модернизация Национальной электрической сети Казахстана, II этап</a:t>
            </a:r>
          </a:p>
        </p:txBody>
      </p:sp>
      <p:pic>
        <p:nvPicPr>
          <p:cNvPr id="5" name="Picture 4" descr="C:\Users\markinayv\Desktop\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3E4F0-9D36-4481-BC2C-E98DA556E32B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1738290" y="260648"/>
            <a:ext cx="8039246" cy="79208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СОТРУДНИЧЕСТВО С ПРИГРАНИЧНЫМИ СТРАНАМИ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2452670" y="1700808"/>
            <a:ext cx="696482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38862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Министерством энергетики РК совместно с представителями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Кыргызской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Республики, АО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КазТрансГаз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АО «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Самрук-Энерго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АО «ЖГРЭС» достигнута договоренность об организации поставок казахстанской электроэнергии в Кыргызстан в объеме до 1,0 млрд. кВтч в ОЗП 2014-2015 годов.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-388620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indent="342900" algn="just" defTabSz="914400">
              <a:buFont typeface="Wingdings" pitchFamily="2" charset="2"/>
              <a:buChar char="ü"/>
              <a:tabLst>
                <a:tab pos="-3886200" algn="l"/>
              </a:tabLst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предполагается формирование </a:t>
            </a:r>
            <a:r>
              <a:rPr lang="ru-RU" sz="18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общего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электроэнергетического рынка с 2019 года в рамках  Евразийского Экономического Союза. </a:t>
            </a:r>
          </a:p>
          <a:p>
            <a:pPr indent="342900" algn="just" defTabSz="914400">
              <a:buFont typeface="Wingdings" pitchFamily="2" charset="2"/>
              <a:buChar char="ü"/>
              <a:tabLst>
                <a:tab pos="-3886200" algn="l"/>
              </a:tabLst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indent="342900" algn="just" defTabSz="914400">
              <a:buFont typeface="Wingdings" pitchFamily="2" charset="2"/>
              <a:buChar char="ü"/>
              <a:tabLst>
                <a:tab pos="-3886200" algn="l"/>
              </a:tabLst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проекта CASA-1000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C:\Users\markinayv\Desktop\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3E4F0-9D36-4481-BC2C-E98DA556E32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46187" y="1016144"/>
            <a:ext cx="48354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444500" algn="l"/>
              </a:tabLst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algn="just"/>
            <a:endParaRPr lang="ru-RU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1712640" y="92747"/>
            <a:ext cx="808989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МИРОВАЯ СТРУКТУРА ПРОИЗВОДСТВА ЭЛЕКТРОЭНЕРГИИ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0" name="AutoShape 2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CEAAkGBxQSEhUUEhQUFBQVFBQUFBQUFBQVFBQUFRQXFxQUFBQYHCggGBwlHBUUITEhJSksLi4uFx8zODMsNygtLisBCgoKDg0OGxAQGiwcHCUsLCwsLCwsLCwsLC0sLCwrLCwsLCwsLCwsLCwsLCwsLCwsLCwsLCwsLCwsLCwsLCwrLP/AABEIARgAtAMBIgACEQEDEQH/xAAcAAABBQEBAQAAAAAAAAAAAAADAAECBAYFBwj/xABBEAACAQIDBAgBCQcDBQEAAAABAgADEQQSIQUGMVETIjJBYXGBkQcUM0JygqGxwfBSYpKywtHhJFOic5Ojs7Qj/8QAGgEAAgMBAQAAAAAAAAAAAAAAAQQAAgMFBv/EAC0RAAICAQMCBQMDBQAAAAAAAAABAhEDBCExEkEFEzJRYSJxgRQj4SQzobHB/9oADAMBAAIRAxEAPwDzW0fLJ2iyyhAeWNaFKxsshAREjlhssYrIQCRGIhSsiVhICyyLCGtA4k2UnkJCHFqm5J8TNvu61lX0mHE2+wx1RMs/oNsHrRyNqUctWoO7O3sTcfcZVyzs7xUrVr/tKretsv8ATOXaWxS6oJ/BTLHpm0BKyLLLFpG00MwBWRyw5WRKyEAFZArLBWRySEKpSCYS4ywVRJCFa0UmVihCaoLHtCZYssxstQMrGywpEbLJYAWWNlhssiVhsgErGywpWNaGwASso7UNkPiQPz/KdMrOPtpuyPM/kPzlkQ5qDUeYm72GugmGww6y+c3mxBoJjqfQbYPWR3opfNN4Mp8xYj8WnCyzYbwUA2HJ70ZW9zlP80ydphocnVi+za/6a6yNZL90CyyOWGtI2jooCKyJWGIkSIbIBtGywto1pAACsEyy0wg3WQhVseUUIRFIQ09orSeWLLFrNAdo1oXLFlhsgK0YiFIjWkACIkbQxEa0NkoCRM1tSpeofDT9epM1DjSY6q1yTzJPubzWBVhtnrdxN5sZeExOx1vU8hN3steEw1T+gY06uR2KlDOjIfpIw9xMNab+nMXtGnlrVV5OSPJgGH81vSc3wvJ9Uo/kc10LhGX4KVoxELaMROycsFaMRC2jWkIBtGIhCIxEJAJEgwhyINxCQrlYoQiKQBprRrQuWNlidm1A8sYrClZG0lkohaNaEyxrSAoGRGKwto1pZMFFDajZaNRvAKPNzb8M0yE0m9VWy06fO9Q/yp+De8zcYhwUZ1t3l659Pzm72fT4TE7tL1j5zfbPWI6+VRHtItjo0lmM3kOXF2P06Sn1VmH4TdUU0mH+IA6OtRfwYH0I0+8zleFz/qK90x3WL9j8oqWjESaG4j2nobOKCtI2hrSJENkAssYiGtIFYQASJBhDssGwhIViI8mYoSGoyxssJFac6zYFaK0JaIiSyAysjlhbRiJZMgIrEqXIHMge5kzKe1MX0NJmHaIKJ9ZwRf0FzLx3dAbpGU25ixVruy9m+VPqL1V+4X9ZRiijpiaPdqnpfmZusBMfsClZV8hNlgROV4hujo6bZHVpTI/EyhekjW7LgH7QP52mvpic3ezBdLhqi21y3HmNR94nD0eTy9RFv3/g6GWPXhkvgwOya2ZBzGh9NJetM9sTEWfKfpcPOaMT1c1TOAiJWRywhEa0rZAZEgRCkSBEsmQGRBuIciQYSyYCsRFJkRQkNPliywmWK05ljFA7RrQlorQ2CgdoxEJIkQ2QEVmf35q5aiUBxpLer/1XAJX7IyjzvNns3LTWpiqnzeGTpLH6dU6UU9W19BznlWLxDVHao5u7szsebMbk/fG8Eduoym96BSVMXI85GWMCl3EZKGw2QnD0mrwazNbKXhNVglnM1sTo4HsdXDpFiqPVMNhRLFSncTy+eLhK0dHFI8H2xh/k+JdQNFfMv1TqB7aTQUGuAe7u8ucL8RtnWZaoHDqt5X6p97+85O7+IzKVPFT/AMTw++/3T2GDL5uGMzjajH5eVxOqRFaTkSJYyBmRIhCIxEIGBaQaGYQZEsmACRFJGKXAakCNJWjWnIsZGtGtJREQ2QjaNaStLWGdaNKri6ovToAZR/uV2+aQeup8BLwTm6QG6Vmd+IW0ejWngUPYPTYkjvruBlTyRLDzPhMLDYvENUdnc3Z2LMeZY3MDOrGKiqQuKdHZNO5vOeBNBsqhaXj7kW7NFsscJqMJM/s5JocLOdrJWP4lSOzhZ0UTSczDGdSiZ57UJMciZ3efZAq02UjiCP8AM8fog4XEFH0AOVvqk6N+Bn0FiaVxPMPiHu9cdKg1Xj4r3j85v4PrOmTwT4fBTV4vNh1Llf6KlpAiUthYvPSAPaSyny+ifbT0l8id52nRy+UDIjSbSJlgAysGwhjBsJZAAmKSMaWsBqcsaTtFORY1RCISREYyJgoejSLsqKLsxAA8T+rzP/Eraq56eDpG9PDXLkcHxDdtj5Cw8NRNZ8tGCwlXGG3Sa0cMD+22he3fbX+Fp49UcsSSbkkkk8STxJnQ0uOl1MwyPeiMUUUcMyxgqWZpqdn0pxNlUZp8CkrOVI2xRtnXwSTs4YTmYYTqYczjamY/FHTw06VFpzMOZfoNONmYwjoqt5z9rYAOhFp0KTSyUuJzZtxl1IvF0fPm0sKcFize/RuT/CTqPsnWdgia34h7udNROUddesvmO71E8/2Bi89PI3ap6eOXgPbh7T2Oj1S1OBT7rZnM1GLy57cPdF8iNaTtGIjSZg0DMG0KRINLIqAMUcxS4DV2jESRjWnGsbGtJ4egajqi8WYKPXv9OPpGIkMbtT5Jh6tcfOEdFR+u41b7ImmOPXJRQJbKzMfErbK1cQKFI/8A44YdGtjozjR2/L35zHR2N/GNO0lSoTYpOklzaQm83D3bp1KOJxOJVujpUC9NQSpqP1rW8Orb7XhCRHIwFKd/BrOZhE4XnYw0WzS2HMUTp4cTo0Jz8PL1Fpxs7Goo6NJpdoNObTaXKLzj5pbm6R1qDy9Secmi0vUnnPnItQTG0MymeJb2bMOCxgqAWpVSb24AntD+r3nuQa4ma332AMXh2T6Q6yHkw4f29Y54Trf0+epel7Mzz4vMhXfsedSLyhsKsShRrh6ZKkHja+gPlqPSX2ns2qZygZkSJNpAyyKsEYojFLWVNXGMlEROLY6RJmL362jnqiiputEWPjUPb9jcTXY3FikhqN9EFh4kC4HqQBPLa1QsxZjcsSxPMk3M6GihdyF8z7EJKmhY2Aue4CRmg3KwXSYhSzFEUM1RxcFKSIz1mBHA9GrgHmyzpJC53/h/urSqk1sUoNGiXaqhYipamLWZBqt2ZQLkes9E2UqDZtc0cqnGOaNJRp0eHp2pnLxyqLudT9LjM38qc1alkVKgFGkVAWwxWJPSFLcCtBCtMC1s2ZtSbz0ldj06lPIVAyGnhaeUBSCyK1ZgQAb2Zh6GFtUaRaR5DititSZwpzqhsSBYgXsGI5E/rhFQE9SrUKNCniaiItkw+Iyg6hlPUpob6lSb6d+nITy+kLRDO12GsTs6FCXKRlSlLNMzj5mNIuUzLlJpz6bS1TacnIrNos6NNpcpVJzKby1SeJzgXR1aVSTfUSjTqSyrxWUaYTyXfTZ3yTHiootTxIPkKgtmHvY/aMrmbT4pYDpcCzgdag61V8r2f7jf0mJRrhT3MqsPIi4nt/Dc/n6aMnytn+OP8HKzw6cj+dyJkGhWEG06KMARiiMUJWjWRRRCcQcMvv3XtTRB9JrnyA/vaYmaffypeqi/soT7n/EzE7elVYkJ5X9Q6rfhNhuRtqlhjWpVadOtTqilmc3VlUOj1UU6E3C2tcA5QTcC0yVOkWvYE5RmNgTYXFybcBqOM2GyKeEr/JhUw7XRVWp0dTL0tuYI0J1vGHwwQj1M1u420KWKxFMsq082Ir4qqzM5u2U5iL9xCKTyNrWE7uJ36IJGGp5lpPiaoZ7gv0jPlewU2yhxobdnunQwJpmlUpYbDJh6QouxFMHPVGumfiy3BJA4kTI7R2UcPhqjNoWp0WA6ysOnGqsL2IHl3xaWW9kbKC7lDFbx16yZGeyEICqgDME1W/f2utyvAUTObQMv0DMciNYM6NFpaQyjSaWqZnNyxN0y2jSxTaVFMPTM5eSNM1iy7TeWqTSghh0aKziapnQp1JZp1ZzkaHpvFpQLontmgKtCrTPB6Tr/ABKRPJ9kHNhKL8jUpH7JDr9z/dPW3fqnynk+7yf6bF0/9jE03Hk5ekf5VnofAX+3kj8piGsX1RZImDYyZg2neQmQMUYxQgNbGjmNOGNnn++jXxJ8EX85wZ3d8h/qT9UThT0GH+3H7COT1M6m7eLNLEU2Fu2oObVdTZSwOhAYhvNRPS/h/TR69LpaShDhWwz6aisK1T5Qzc362a/cGAE8mwhGcZuydG8AdCfS9/Sev7g1yK930FUjP35MZTAFTTlVXo6g/aOndJk9IYcnsNHDpRWnZQqKvQn91SbAXOtg2nk155X8RGK0ch4pUWgfFad2pn+Gw+zPTsXiUCXqkCk9qNXXRS9lQk8rsBfkyGeL7/4+pUdFcEWLgsR849FmpZ795sBfx87Bdq5IvF0mZ2iZdotKFJpcpGSaLRZ0KTSzTaUqTSzTMRyRNoyLtNoZWlWmYdTOdlhZtGRaRodGlRTCq0RlE1Ui4rQ9N5SRoVHmEomqZZr1eqfIzzjd/t7UXmof+HEqf6pucZVspnn27la+I2ie44ar/wDRRtO74LClN/YU1r9IQyDSRkWnaQkDMeMYoQGttEY4jNOGhwwW+y2rA81/tM7NXv1R1pvzBWZSd7Tu8cRHL62OJ39h701cO3BWU00psNQTkYmnUuPpqGKg8tJwVt38xw4277S3syiWqLbvZP8A2KPxYTV8blEeq70bw1MfUSnh8y0aiU+kVrWdlYspvbq631FvWWPiJu+1ChgVWxtTrFjaxao7Izd57raX52lv4e7uZlV24hKdvM1cR+HUl34obx0iUwujGnmZmB+bci1MeJtqRyIikH1So1nsjy5NDY6EaEHnLdNoTaSDLTYcTmU+IFsv5j0lekZa+pWC6L9Iy3TaUKTS3TaK5EaKRdpmHQypTMsKYjkiaxkWFMKrSujSeaJThZtGRZDyYqSqGkXq2Ew8pt0bKYDbWMCoTeY7c5r08bU7ytJP+5XDEf8ACE3w2l1coPHSLdijlwTv31cSqjxWjTJJ96qz0uiweTg35YjmydeTbsFaQaEaDeMIyIRRjFCA1wjGKKcMdOBvjhs9AkcUIb075gJ6xiUDKVPAggzy3GUDTdkPFWI9uBnX0U7h0+wpnjTsDOjSarhWVrAZ1DKSAyVEzA3UniMyDUa3E50727m3FpK1Gui1cO+YlHXN0dRgB0id6myqDbjlHKOMwNhu/wDEiuadWjTpolR1bo3TQU71HqE63uRnIXlYcZz9i7MqV2zNmbW7MxJJN9CWOp4E89O+PhW2erFkFNNdL1GNgVGgza6anW9yfAK3V2pvL8nogUlUs3Z1FgOdh4Be/wCiut1DlecWto9zTqvko7xAJlTvB4aaAafrxv5nmU3k9rUWyKzdaol1rnQ5WY9UNbTQ3FxpqLG1pQpVYYQSjRRvc61J5bpvOTTqS3SqzOcApnUpvLCtOdSqyzTqROeM0jIuhpINKYqxGtMHhs1Uy2ak5m1toBFJg8Vjwo4zFbZ2karW7hGtPpN7YJ5qVIqY7Emo5Y+k3L0uioYegdDTpZ3HKpXPSMD4hTTHpMrurs0V8Siv80l6tY8qVPrP76KPFhNRjMQajs7cXYseQub2HgOHpH8nCRjD3AGQeTJg2Moi5AmKMYpYBr40eKcIdIMJk9+NmaDEKOSVbf8Ajc+diL+A5zXRmUEEMMysCrKeBU8RN8GV45pmeSHVGjyKKdXeHY5w1S181NutTbmOR/eHf7985U7iaatCDVbCnf2BtFlYLTCiobAVWPY1I48AjBsjA6WsdNZwIShXZGDISrDUEcRI0Q2G3iMGhog9d1Csh7aKRqlVSbo62C2IKsArq1pnqGLnOdyeJvoBryAsB6AAekiIFGiPc0VPEyzTxMzSYgiWaeNkcUA09PFSwMUJl02gOck21BM3iTJbNM2OlHF7UsONpnq20ieEp1KpbibwrFFBtlzH7RL6DhKEU6u7+z+kfM4vTQgt+8e5B5/heacIhpdk4H5PhQDcVcRlqP8Au0VN6Sep6x8hyiaGxNYuxdtSTfy5AeAGkCYs5dTs3SpEDBtCGDaEjBRRiIpcobKKNHnBH6GjGPeMYUQqbRwCV0NOp2TqGHFD3MP1znne2Nl1MNUKVB4qw7Lr3Mp/Vp6bJtTo1V6LEpnpngRo9M/tIf1+Ud0+pcNpcGGXF1brk8himn3m3OqYYdLSYV8OdRUXtIOVRe4+PDymYnVTTVoTaaYooooQCiiikIKKKKQgoogJ2sDu+7WNW9NeNj84R4KeA8T98DaXIUrKGzsA1ZrLoB2mPBR4+PhNjRpKiqiCyrwB4k97N4n/ABJUqKooVQFUcAOfMnvPjHMXnk6jaMK5ImDYyTQbSqRZkWkWjmQaXKkDFGJjS4DZRRo84B0GRtGMcyMskAUUUa8sQmlQr2SRfQ+I8eczu1d26dQ5kApn90dX2nevImbY8koellJQjLkwGL3drJwXOOa/2M5tXDOvaVh5gz1CCdBG46t90YS067M8wtHVCeAJ8hPS+jHIewjZRNf1S9iv6f5PPKWz6rdmm5+ybe5nRw27dVu3lQeeY+w0++bAxoHqG+CLClyc7Zuykoarq/7bWJH1dOr6a+MtsZMwbTO2+TRRS4GMG0kZFpYqyBg2kyYNpoirIkwbGTME0sipEmKRJilwGzjEx4pwDoMiYoopcg0jeKKFAETImNFLIg0jFFNCpAmQJjxTRAISJMUUsipEmQJiimiKsGZAmPFLoowbQbRRS6Ksg0GxjRS6KkDFFFL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CEAAkGBxQSEhUUEhQUFBQVFBQUFBQUFBQVFBQUFRQXFxQUFBQYHCggGBwlHBUUITEhJSksLi4uFx8zODMsNygtLisBCgoKDg0OGxAQGiwcHCUsLCwsLCwsLCwsLC0sLCwrLCwsLCwsLCwsLCwsLCwsLCwsLCwsLCwsLCwsLCwsLCwrLP/AABEIARgAtAMBIgACEQEDEQH/xAAcAAABBQEBAQAAAAAAAAAAAAADAAECBAYFBwj/xABBEAACAQIDBAgBCQcDBQEAAAABAgADEQQSIQUGMVETIjJBYXGBkQcUM0JygqGxwfBSYpKywtHhJFOic5Ojs7Qj/8QAGgEAAgMBAQAAAAAAAAAAAAAAAQQAAgMFBv/EAC0RAAICAQMCBQMDBQAAAAAAAAABAhEDBCExEkEFEzJRYSJxgRQj4SQzobHB/9oADAMBAAIRAxEAPwDzW0fLJ2iyyhAeWNaFKxsshAREjlhssYrIQCRGIhSsiVhICyyLCGtA4k2UnkJCHFqm5J8TNvu61lX0mHE2+wx1RMs/oNsHrRyNqUctWoO7O3sTcfcZVyzs7xUrVr/tKretsv8ATOXaWxS6oJ/BTLHpm0BKyLLLFpG00MwBWRyw5WRKyEAFZArLBWRySEKpSCYS4ywVRJCFa0UmVihCaoLHtCZYssxstQMrGywpEbLJYAWWNlhssiVhsgErGywpWNaGwASso7UNkPiQPz/KdMrOPtpuyPM/kPzlkQ5qDUeYm72GugmGww6y+c3mxBoJjqfQbYPWR3opfNN4Mp8xYj8WnCyzYbwUA2HJ70ZW9zlP80ydphocnVi+za/6a6yNZL90CyyOWGtI2jooCKyJWGIkSIbIBtGywto1pAACsEyy0wg3WQhVseUUIRFIQ09orSeWLLFrNAdo1oXLFlhsgK0YiFIjWkACIkbQxEa0NkoCRM1tSpeofDT9epM1DjSY6q1yTzJPubzWBVhtnrdxN5sZeExOx1vU8hN3steEw1T+gY06uR2KlDOjIfpIw9xMNab+nMXtGnlrVV5OSPJgGH81vSc3wvJ9Uo/kc10LhGX4KVoxELaMROycsFaMRC2jWkIBtGIhCIxEJAJEgwhyINxCQrlYoQiKQBprRrQuWNlidm1A8sYrClZG0lkohaNaEyxrSAoGRGKwto1pZMFFDajZaNRvAKPNzb8M0yE0m9VWy06fO9Q/yp+De8zcYhwUZ1t3l659Pzm72fT4TE7tL1j5zfbPWI6+VRHtItjo0lmM3kOXF2P06Sn1VmH4TdUU0mH+IA6OtRfwYH0I0+8zleFz/qK90x3WL9j8oqWjESaG4j2nobOKCtI2hrSJENkAssYiGtIFYQASJBhDssGwhIViI8mYoSGoyxssJFac6zYFaK0JaIiSyAysjlhbRiJZMgIrEqXIHMge5kzKe1MX0NJmHaIKJ9ZwRf0FzLx3dAbpGU25ixVruy9m+VPqL1V+4X9ZRiijpiaPdqnpfmZusBMfsClZV8hNlgROV4hujo6bZHVpTI/EyhekjW7LgH7QP52mvpic3ezBdLhqi21y3HmNR94nD0eTy9RFv3/g6GWPXhkvgwOya2ZBzGh9NJetM9sTEWfKfpcPOaMT1c1TOAiJWRywhEa0rZAZEgRCkSBEsmQGRBuIciQYSyYCsRFJkRQkNPliywmWK05ljFA7RrQlorQ2CgdoxEJIkQ2QEVmf35q5aiUBxpLer/1XAJX7IyjzvNns3LTWpiqnzeGTpLH6dU6UU9W19BznlWLxDVHao5u7szsebMbk/fG8Eduoym96BSVMXI85GWMCl3EZKGw2QnD0mrwazNbKXhNVglnM1sTo4HsdXDpFiqPVMNhRLFSncTy+eLhK0dHFI8H2xh/k+JdQNFfMv1TqB7aTQUGuAe7u8ucL8RtnWZaoHDqt5X6p97+85O7+IzKVPFT/AMTw++/3T2GDL5uGMzjajH5eVxOqRFaTkSJYyBmRIhCIxEIGBaQaGYQZEsmACRFJGKXAakCNJWjWnIsZGtGtJREQ2QjaNaStLWGdaNKri6ovToAZR/uV2+aQeup8BLwTm6QG6Vmd+IW0ejWngUPYPTYkjvruBlTyRLDzPhMLDYvENUdnc3Z2LMeZY3MDOrGKiqQuKdHZNO5vOeBNBsqhaXj7kW7NFsscJqMJM/s5JocLOdrJWP4lSOzhZ0UTSczDGdSiZ57UJMciZ3efZAq02UjiCP8AM8fog4XEFH0AOVvqk6N+Bn0FiaVxPMPiHu9cdKg1Xj4r3j85v4PrOmTwT4fBTV4vNh1Llf6KlpAiUthYvPSAPaSyny+ifbT0l8id52nRy+UDIjSbSJlgAysGwhjBsJZAAmKSMaWsBqcsaTtFORY1RCISREYyJgoejSLsqKLsxAA8T+rzP/Eraq56eDpG9PDXLkcHxDdtj5Cw8NRNZ8tGCwlXGG3Sa0cMD+22he3fbX+Fp49UcsSSbkkkk8STxJnQ0uOl1MwyPeiMUUUcMyxgqWZpqdn0pxNlUZp8CkrOVI2xRtnXwSTs4YTmYYTqYczjamY/FHTw06VFpzMOZfoNONmYwjoqt5z9rYAOhFp0KTSyUuJzZtxl1IvF0fPm0sKcFize/RuT/CTqPsnWdgia34h7udNROUddesvmO71E8/2Bi89PI3ap6eOXgPbh7T2Oj1S1OBT7rZnM1GLy57cPdF8iNaTtGIjSZg0DMG0KRINLIqAMUcxS4DV2jESRjWnGsbGtJ4egajqi8WYKPXv9OPpGIkMbtT5Jh6tcfOEdFR+u41b7ImmOPXJRQJbKzMfErbK1cQKFI/8A44YdGtjozjR2/L35zHR2N/GNO0lSoTYpOklzaQm83D3bp1KOJxOJVujpUC9NQSpqP1rW8Orb7XhCRHIwFKd/BrOZhE4XnYw0WzS2HMUTp4cTo0Jz8PL1Fpxs7Goo6NJpdoNObTaXKLzj5pbm6R1qDy9Secmi0vUnnPnItQTG0MymeJb2bMOCxgqAWpVSb24AntD+r3nuQa4ma332AMXh2T6Q6yHkw4f29Y54Trf0+epel7Mzz4vMhXfsedSLyhsKsShRrh6ZKkHja+gPlqPSX2ns2qZygZkSJNpAyyKsEYojFLWVNXGMlEROLY6RJmL362jnqiiputEWPjUPb9jcTXY3FikhqN9EFh4kC4HqQBPLa1QsxZjcsSxPMk3M6GihdyF8z7EJKmhY2Aue4CRmg3KwXSYhSzFEUM1RxcFKSIz1mBHA9GrgHmyzpJC53/h/urSqk1sUoNGiXaqhYipamLWZBqt2ZQLkes9E2UqDZtc0cqnGOaNJRp0eHp2pnLxyqLudT9LjM38qc1alkVKgFGkVAWwxWJPSFLcCtBCtMC1s2ZtSbz0ldj06lPIVAyGnhaeUBSCyK1ZgQAb2Zh6GFtUaRaR5DititSZwpzqhsSBYgXsGI5E/rhFQE9SrUKNCniaiItkw+Iyg6hlPUpob6lSb6d+nITy+kLRDO12GsTs6FCXKRlSlLNMzj5mNIuUzLlJpz6bS1TacnIrNos6NNpcpVJzKby1SeJzgXR1aVSTfUSjTqSyrxWUaYTyXfTZ3yTHiootTxIPkKgtmHvY/aMrmbT4pYDpcCzgdag61V8r2f7jf0mJRrhT3MqsPIi4nt/Dc/n6aMnytn+OP8HKzw6cj+dyJkGhWEG06KMARiiMUJWjWRRRCcQcMvv3XtTRB9JrnyA/vaYmaffypeqi/soT7n/EzE7elVYkJ5X9Q6rfhNhuRtqlhjWpVadOtTqilmc3VlUOj1UU6E3C2tcA5QTcC0yVOkWvYE5RmNgTYXFybcBqOM2GyKeEr/JhUw7XRVWp0dTL0tuYI0J1vGHwwQj1M1u420KWKxFMsq082Ir4qqzM5u2U5iL9xCKTyNrWE7uJ36IJGGp5lpPiaoZ7gv0jPlewU2yhxobdnunQwJpmlUpYbDJh6QouxFMHPVGumfiy3BJA4kTI7R2UcPhqjNoWp0WA6ysOnGqsL2IHl3xaWW9kbKC7lDFbx16yZGeyEICqgDME1W/f2utyvAUTObQMv0DMciNYM6NFpaQyjSaWqZnNyxN0y2jSxTaVFMPTM5eSNM1iy7TeWqTSghh0aKziapnQp1JZp1ZzkaHpvFpQLontmgKtCrTPB6Tr/ABKRPJ9kHNhKL8jUpH7JDr9z/dPW3fqnynk+7yf6bF0/9jE03Hk5ekf5VnofAX+3kj8piGsX1RZImDYyZg2neQmQMUYxQgNbGjmNOGNnn++jXxJ8EX85wZ3d8h/qT9UThT0GH+3H7COT1M6m7eLNLEU2Fu2oObVdTZSwOhAYhvNRPS/h/TR69LpaShDhWwz6aisK1T5Qzc362a/cGAE8mwhGcZuydG8AdCfS9/Sev7g1yK930FUjP35MZTAFTTlVXo6g/aOndJk9IYcnsNHDpRWnZQqKvQn91SbAXOtg2nk155X8RGK0ch4pUWgfFad2pn+Gw+zPTsXiUCXqkCk9qNXXRS9lQk8rsBfkyGeL7/4+pUdFcEWLgsR849FmpZ795sBfx87Bdq5IvF0mZ2iZdotKFJpcpGSaLRZ0KTSzTaUqTSzTMRyRNoyLtNoZWlWmYdTOdlhZtGRaRodGlRTCq0RlE1Ui4rQ9N5SRoVHmEomqZZr1eqfIzzjd/t7UXmof+HEqf6pucZVspnn27la+I2ie44ar/wDRRtO74LClN/YU1r9IQyDSRkWnaQkDMeMYoQGttEY4jNOGhwwW+y2rA81/tM7NXv1R1pvzBWZSd7Tu8cRHL62OJ39h701cO3BWU00psNQTkYmnUuPpqGKg8tJwVt38xw4277S3syiWqLbvZP8A2KPxYTV8blEeq70bw1MfUSnh8y0aiU+kVrWdlYspvbq631FvWWPiJu+1ChgVWxtTrFjaxao7Izd57raX52lv4e7uZlV24hKdvM1cR+HUl34obx0iUwujGnmZmB+bci1MeJtqRyIikH1So1nsjy5NDY6EaEHnLdNoTaSDLTYcTmU+IFsv5j0lekZa+pWC6L9Iy3TaUKTS3TaK5EaKRdpmHQypTMsKYjkiaxkWFMKrSujSeaJThZtGRZDyYqSqGkXq2Ew8pt0bKYDbWMCoTeY7c5r08bU7ytJP+5XDEf8ACE3w2l1coPHSLdijlwTv31cSqjxWjTJJ96qz0uiweTg35YjmydeTbsFaQaEaDeMIyIRRjFCA1wjGKKcMdOBvjhs9AkcUIb075gJ6xiUDKVPAggzy3GUDTdkPFWI9uBnX0U7h0+wpnjTsDOjSarhWVrAZ1DKSAyVEzA3UniMyDUa3E50727m3FpK1Gui1cO+YlHXN0dRgB0id6myqDbjlHKOMwNhu/wDEiuadWjTpolR1bo3TQU71HqE63uRnIXlYcZz9i7MqV2zNmbW7MxJJN9CWOp4E89O+PhW2erFkFNNdL1GNgVGgza6anW9yfAK3V2pvL8nogUlUs3Z1FgOdh4Be/wCiut1DlecWto9zTqvko7xAJlTvB4aaAafrxv5nmU3k9rUWyKzdaol1rnQ5WY9UNbTQ3FxpqLG1pQpVYYQSjRRvc61J5bpvOTTqS3SqzOcApnUpvLCtOdSqyzTqROeM0jIuhpINKYqxGtMHhs1Uy2ak5m1toBFJg8Vjwo4zFbZ2karW7hGtPpN7YJ5qVIqY7Emo5Y+k3L0uioYegdDTpZ3HKpXPSMD4hTTHpMrurs0V8Siv80l6tY8qVPrP76KPFhNRjMQajs7cXYseQub2HgOHpH8nCRjD3AGQeTJg2Moi5AmKMYpYBr40eKcIdIMJk9+NmaDEKOSVbf8Ajc+diL+A5zXRmUEEMMysCrKeBU8RN8GV45pmeSHVGjyKKdXeHY5w1S181NutTbmOR/eHf7985U7iaatCDVbCnf2BtFlYLTCiobAVWPY1I48AjBsjA6WsdNZwIShXZGDISrDUEcRI0Q2G3iMGhog9d1Csh7aKRqlVSbo62C2IKsArq1pnqGLnOdyeJvoBryAsB6AAekiIFGiPc0VPEyzTxMzSYgiWaeNkcUA09PFSwMUJl02gOck21BM3iTJbNM2OlHF7UsONpnq20ieEp1KpbibwrFFBtlzH7RL6DhKEU6u7+z+kfM4vTQgt+8e5B5/heacIhpdk4H5PhQDcVcRlqP8Au0VN6Sep6x8hyiaGxNYuxdtSTfy5AeAGkCYs5dTs3SpEDBtCGDaEjBRRiIpcobKKNHnBH6GjGPeMYUQqbRwCV0NOp2TqGHFD3MP1znne2Nl1MNUKVB4qw7Lr3Mp/Vp6bJtTo1V6LEpnpngRo9M/tIf1+Ud0+pcNpcGGXF1brk8himn3m3OqYYdLSYV8OdRUXtIOVRe4+PDymYnVTTVoTaaYooooQCiiikIKKKKQgoogJ2sDu+7WNW9NeNj84R4KeA8T98DaXIUrKGzsA1ZrLoB2mPBR4+PhNjRpKiqiCyrwB4k97N4n/ABJUqKooVQFUcAOfMnvPjHMXnk6jaMK5ImDYyTQbSqRZkWkWjmQaXKkDFGJjS4DZRRo84B0GRtGMcyMskAUUUa8sQmlQr2SRfQ+I8eczu1d26dQ5kApn90dX2nevImbY8koellJQjLkwGL3drJwXOOa/2M5tXDOvaVh5gz1CCdBG46t90YS067M8wtHVCeAJ8hPS+jHIewjZRNf1S9iv6f5PPKWz6rdmm5+ybe5nRw27dVu3lQeeY+w0++bAxoHqG+CLClyc7Zuykoarq/7bWJH1dOr6a+MtsZMwbTO2+TRRS4GMG0kZFpYqyBg2kyYNpoirIkwbGTME0sipEmKRJilwGzjEx4pwDoMiYoopcg0jeKKFAETImNFLIg0jFFNCpAmQJjxTRAISJMUUsipEmQJiimiKsGZAmPFLoowbQbRRS6Ksg0GxjRS6KkDFFFL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CEAAkGBxQSEhUUEhQUFBQVFBQUFBQUFBQVFBQUFRQXFxQUFBQYHCggGBwlHBUUITEhJSksLi4uFx8zODMsNygtLisBCgoKDg0OGxAQGiwcHCUsLCwsLCwsLCwsLC0sLCwrLCwsLCwsLCwsLCwsLCwsLCwsLCwsLCwsLCwsLCwsLCwrLP/AABEIARgAtAMBIgACEQEDEQH/xAAcAAABBQEBAQAAAAAAAAAAAAADAAECBAYFBwj/xABBEAACAQIDBAgBCQcDBQEAAAABAgADEQQSIQUGMVETIjJBYXGBkQcUM0JygqGxwfBSYpKywtHhJFOic5Ojs7Qj/8QAGgEAAgMBAQAAAAAAAAAAAAAAAQQAAgMFBv/EAC0RAAICAQMCBQMDBQAAAAAAAAABAhEDBCExEkEFEzJRYSJxgRQj4SQzobHB/9oADAMBAAIRAxEAPwDzW0fLJ2iyyhAeWNaFKxsshAREjlhssYrIQCRGIhSsiVhICyyLCGtA4k2UnkJCHFqm5J8TNvu61lX0mHE2+wx1RMs/oNsHrRyNqUctWoO7O3sTcfcZVyzs7xUrVr/tKretsv8ATOXaWxS6oJ/BTLHpm0BKyLLLFpG00MwBWRyw5WRKyEAFZArLBWRySEKpSCYS4ywVRJCFa0UmVihCaoLHtCZYssxstQMrGywpEbLJYAWWNlhssiVhsgErGywpWNaGwASso7UNkPiQPz/KdMrOPtpuyPM/kPzlkQ5qDUeYm72GugmGww6y+c3mxBoJjqfQbYPWR3opfNN4Mp8xYj8WnCyzYbwUA2HJ70ZW9zlP80ydphocnVi+za/6a6yNZL90CyyOWGtI2jooCKyJWGIkSIbIBtGywto1pAACsEyy0wg3WQhVseUUIRFIQ09orSeWLLFrNAdo1oXLFlhsgK0YiFIjWkACIkbQxEa0NkoCRM1tSpeofDT9epM1DjSY6q1yTzJPubzWBVhtnrdxN5sZeExOx1vU8hN3steEw1T+gY06uR2KlDOjIfpIw9xMNab+nMXtGnlrVV5OSPJgGH81vSc3wvJ9Uo/kc10LhGX4KVoxELaMROycsFaMRC2jWkIBtGIhCIxEJAJEgwhyINxCQrlYoQiKQBprRrQuWNlidm1A8sYrClZG0lkohaNaEyxrSAoGRGKwto1pZMFFDajZaNRvAKPNzb8M0yE0m9VWy06fO9Q/yp+De8zcYhwUZ1t3l659Pzm72fT4TE7tL1j5zfbPWI6+VRHtItjo0lmM3kOXF2P06Sn1VmH4TdUU0mH+IA6OtRfwYH0I0+8zleFz/qK90x3WL9j8oqWjESaG4j2nobOKCtI2hrSJENkAssYiGtIFYQASJBhDssGwhIViI8mYoSGoyxssJFac6zYFaK0JaIiSyAysjlhbRiJZMgIrEqXIHMge5kzKe1MX0NJmHaIKJ9ZwRf0FzLx3dAbpGU25ixVruy9m+VPqL1V+4X9ZRiijpiaPdqnpfmZusBMfsClZV8hNlgROV4hujo6bZHVpTI/EyhekjW7LgH7QP52mvpic3ezBdLhqi21y3HmNR94nD0eTy9RFv3/g6GWPXhkvgwOya2ZBzGh9NJetM9sTEWfKfpcPOaMT1c1TOAiJWRywhEa0rZAZEgRCkSBEsmQGRBuIciQYSyYCsRFJkRQkNPliywmWK05ljFA7RrQlorQ2CgdoxEJIkQ2QEVmf35q5aiUBxpLer/1XAJX7IyjzvNns3LTWpiqnzeGTpLH6dU6UU9W19BznlWLxDVHao5u7szsebMbk/fG8Eduoym96BSVMXI85GWMCl3EZKGw2QnD0mrwazNbKXhNVglnM1sTo4HsdXDpFiqPVMNhRLFSncTy+eLhK0dHFI8H2xh/k+JdQNFfMv1TqB7aTQUGuAe7u8ucL8RtnWZaoHDqt5X6p97+85O7+IzKVPFT/AMTw++/3T2GDL5uGMzjajH5eVxOqRFaTkSJYyBmRIhCIxEIGBaQaGYQZEsmACRFJGKXAakCNJWjWnIsZGtGtJREQ2QjaNaStLWGdaNKri6ovToAZR/uV2+aQeup8BLwTm6QG6Vmd+IW0ejWngUPYPTYkjvruBlTyRLDzPhMLDYvENUdnc3Z2LMeZY3MDOrGKiqQuKdHZNO5vOeBNBsqhaXj7kW7NFsscJqMJM/s5JocLOdrJWP4lSOzhZ0UTSczDGdSiZ57UJMciZ3efZAq02UjiCP8AM8fog4XEFH0AOVvqk6N+Bn0FiaVxPMPiHu9cdKg1Xj4r3j85v4PrOmTwT4fBTV4vNh1Llf6KlpAiUthYvPSAPaSyny+ifbT0l8id52nRy+UDIjSbSJlgAysGwhjBsJZAAmKSMaWsBqcsaTtFORY1RCISREYyJgoejSLsqKLsxAA8T+rzP/Eraq56eDpG9PDXLkcHxDdtj5Cw8NRNZ8tGCwlXGG3Sa0cMD+22he3fbX+Fp49UcsSSbkkkk8STxJnQ0uOl1MwyPeiMUUUcMyxgqWZpqdn0pxNlUZp8CkrOVI2xRtnXwSTs4YTmYYTqYczjamY/FHTw06VFpzMOZfoNONmYwjoqt5z9rYAOhFp0KTSyUuJzZtxl1IvF0fPm0sKcFize/RuT/CTqPsnWdgia34h7udNROUddesvmO71E8/2Bi89PI3ap6eOXgPbh7T2Oj1S1OBT7rZnM1GLy57cPdF8iNaTtGIjSZg0DMG0KRINLIqAMUcxS4DV2jESRjWnGsbGtJ4egajqi8WYKPXv9OPpGIkMbtT5Jh6tcfOEdFR+u41b7ImmOPXJRQJbKzMfErbK1cQKFI/8A44YdGtjozjR2/L35zHR2N/GNO0lSoTYpOklzaQm83D3bp1KOJxOJVujpUC9NQSpqP1rW8Orb7XhCRHIwFKd/BrOZhE4XnYw0WzS2HMUTp4cTo0Jz8PL1Fpxs7Goo6NJpdoNObTaXKLzj5pbm6R1qDy9Secmi0vUnnPnItQTG0MymeJb2bMOCxgqAWpVSb24AntD+r3nuQa4ma332AMXh2T6Q6yHkw4f29Y54Trf0+epel7Mzz4vMhXfsedSLyhsKsShRrh6ZKkHja+gPlqPSX2ns2qZygZkSJNpAyyKsEYojFLWVNXGMlEROLY6RJmL362jnqiiputEWPjUPb9jcTXY3FikhqN9EFh4kC4HqQBPLa1QsxZjcsSxPMk3M6GihdyF8z7EJKmhY2Aue4CRmg3KwXSYhSzFEUM1RxcFKSIz1mBHA9GrgHmyzpJC53/h/urSqk1sUoNGiXaqhYipamLWZBqt2ZQLkes9E2UqDZtc0cqnGOaNJRp0eHp2pnLxyqLudT9LjM38qc1alkVKgFGkVAWwxWJPSFLcCtBCtMC1s2ZtSbz0ldj06lPIVAyGnhaeUBSCyK1ZgQAb2Zh6GFtUaRaR5DititSZwpzqhsSBYgXsGI5E/rhFQE9SrUKNCniaiItkw+Iyg6hlPUpob6lSb6d+nITy+kLRDO12GsTs6FCXKRlSlLNMzj5mNIuUzLlJpz6bS1TacnIrNos6NNpcpVJzKby1SeJzgXR1aVSTfUSjTqSyrxWUaYTyXfTZ3yTHiootTxIPkKgtmHvY/aMrmbT4pYDpcCzgdag61V8r2f7jf0mJRrhT3MqsPIi4nt/Dc/n6aMnytn+OP8HKzw6cj+dyJkGhWEG06KMARiiMUJWjWRRRCcQcMvv3XtTRB9JrnyA/vaYmaffypeqi/soT7n/EzE7elVYkJ5X9Q6rfhNhuRtqlhjWpVadOtTqilmc3VlUOj1UU6E3C2tcA5QTcC0yVOkWvYE5RmNgTYXFybcBqOM2GyKeEr/JhUw7XRVWp0dTL0tuYI0J1vGHwwQj1M1u420KWKxFMsq082Ir4qqzM5u2U5iL9xCKTyNrWE7uJ36IJGGp5lpPiaoZ7gv0jPlewU2yhxobdnunQwJpmlUpYbDJh6QouxFMHPVGumfiy3BJA4kTI7R2UcPhqjNoWp0WA6ysOnGqsL2IHl3xaWW9kbKC7lDFbx16yZGeyEICqgDME1W/f2utyvAUTObQMv0DMciNYM6NFpaQyjSaWqZnNyxN0y2jSxTaVFMPTM5eSNM1iy7TeWqTSghh0aKziapnQp1JZp1ZzkaHpvFpQLontmgKtCrTPB6Tr/ABKRPJ9kHNhKL8jUpH7JDr9z/dPW3fqnynk+7yf6bF0/9jE03Hk5ekf5VnofAX+3kj8piGsX1RZImDYyZg2neQmQMUYxQgNbGjmNOGNnn++jXxJ8EX85wZ3d8h/qT9UThT0GH+3H7COT1M6m7eLNLEU2Fu2oObVdTZSwOhAYhvNRPS/h/TR69LpaShDhWwz6aisK1T5Qzc362a/cGAE8mwhGcZuydG8AdCfS9/Sev7g1yK930FUjP35MZTAFTTlVXo6g/aOndJk9IYcnsNHDpRWnZQqKvQn91SbAXOtg2nk155X8RGK0ch4pUWgfFad2pn+Gw+zPTsXiUCXqkCk9qNXXRS9lQk8rsBfkyGeL7/4+pUdFcEWLgsR849FmpZ795sBfx87Bdq5IvF0mZ2iZdotKFJpcpGSaLRZ0KTSzTaUqTSzTMRyRNoyLtNoZWlWmYdTOdlhZtGRaRodGlRTCq0RlE1Ui4rQ9N5SRoVHmEomqZZr1eqfIzzjd/t7UXmof+HEqf6pucZVspnn27la+I2ie44ar/wDRRtO74LClN/YU1r9IQyDSRkWnaQkDMeMYoQGttEY4jNOGhwwW+y2rA81/tM7NXv1R1pvzBWZSd7Tu8cRHL62OJ39h701cO3BWU00psNQTkYmnUuPpqGKg8tJwVt38xw4277S3syiWqLbvZP8A2KPxYTV8blEeq70bw1MfUSnh8y0aiU+kVrWdlYspvbq631FvWWPiJu+1ChgVWxtTrFjaxao7Izd57raX52lv4e7uZlV24hKdvM1cR+HUl34obx0iUwujGnmZmB+bci1MeJtqRyIikH1So1nsjy5NDY6EaEHnLdNoTaSDLTYcTmU+IFsv5j0lekZa+pWC6L9Iy3TaUKTS3TaK5EaKRdpmHQypTMsKYjkiaxkWFMKrSujSeaJThZtGRZDyYqSqGkXq2Ew8pt0bKYDbWMCoTeY7c5r08bU7ytJP+5XDEf8ACE3w2l1coPHSLdijlwTv31cSqjxWjTJJ96qz0uiweTg35YjmydeTbsFaQaEaDeMIyIRRjFCA1wjGKKcMdOBvjhs9AkcUIb075gJ6xiUDKVPAggzy3GUDTdkPFWI9uBnX0U7h0+wpnjTsDOjSarhWVrAZ1DKSAyVEzA3UniMyDUa3E50727m3FpK1Gui1cO+YlHXN0dRgB0id6myqDbjlHKOMwNhu/wDEiuadWjTpolR1bo3TQU71HqE63uRnIXlYcZz9i7MqV2zNmbW7MxJJN9CWOp4E89O+PhW2erFkFNNdL1GNgVGgza6anW9yfAK3V2pvL8nogUlUs3Z1FgOdh4Be/wCiut1DlecWto9zTqvko7xAJlTvB4aaAafrxv5nmU3k9rUWyKzdaol1rnQ5WY9UNbTQ3FxpqLG1pQpVYYQSjRRvc61J5bpvOTTqS3SqzOcApnUpvLCtOdSqyzTqROeM0jIuhpINKYqxGtMHhs1Uy2ak5m1toBFJg8Vjwo4zFbZ2karW7hGtPpN7YJ5qVIqY7Emo5Y+k3L0uioYegdDTpZ3HKpXPSMD4hTTHpMrurs0V8Siv80l6tY8qVPrP76KPFhNRjMQajs7cXYseQub2HgOHpH8nCRjD3AGQeTJg2Moi5AmKMYpYBr40eKcIdIMJk9+NmaDEKOSVbf8Ajc+diL+A5zXRmUEEMMysCrKeBU8RN8GV45pmeSHVGjyKKdXeHY5w1S181NutTbmOR/eHf7985U7iaatCDVbCnf2BtFlYLTCiobAVWPY1I48AjBsjA6WsdNZwIShXZGDISrDUEcRI0Q2G3iMGhog9d1Csh7aKRqlVSbo62C2IKsArq1pnqGLnOdyeJvoBryAsB6AAekiIFGiPc0VPEyzTxMzSYgiWaeNkcUA09PFSwMUJl02gOck21BM3iTJbNM2OlHF7UsONpnq20ieEp1KpbibwrFFBtlzH7RL6DhKEU6u7+z+kfM4vTQgt+8e5B5/heacIhpdk4H5PhQDcVcRlqP8Au0VN6Sep6x8hyiaGxNYuxdtSTfy5AeAGkCYs5dTs3SpEDBtCGDaEjBRRiIpcobKKNHnBH6GjGPeMYUQqbRwCV0NOp2TqGHFD3MP1znne2Nl1MNUKVB4qw7Lr3Mp/Vp6bJtTo1V6LEpnpngRo9M/tIf1+Ud0+pcNpcGGXF1brk8himn3m3OqYYdLSYV8OdRUXtIOVRe4+PDymYnVTTVoTaaYooooQCiiikIKKKKQgoogJ2sDu+7WNW9NeNj84R4KeA8T98DaXIUrKGzsA1ZrLoB2mPBR4+PhNjRpKiqiCyrwB4k97N4n/ABJUqKooVQFUcAOfMnvPjHMXnk6jaMK5ImDYyTQbSqRZkWkWjmQaXKkDFGJjS4DZRRo84B0GRtGMcyMskAUUUa8sQmlQr2SRfQ+I8eczu1d26dQ5kApn90dX2nevImbY8koellJQjLkwGL3drJwXOOa/2M5tXDOvaVh5gz1CCdBG46t90YS067M8wtHVCeAJ8hPS+jHIewjZRNf1S9iv6f5PPKWz6rdmm5+ybe5nRw27dVu3lQeeY+w0++bAxoHqG+CLClyc7Zuykoarq/7bWJH1dOr6a+MtsZMwbTO2+TRRS4GMG0kZFpYqyBg2kyYNpoirIkwbGTME0sipEmKRJilwGzjEx4pwDoMiYoopcg0jeKKFAETImNFLIg0jFFNCpAmQJjxTRAISJMUUsipEmQJiimiKsGZAmPFLoowbQbRRS6Ksg0GxjRS6KkDFFFL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2" name="AutoShape 14" descr="http://ukrbudsvit.kiev.ua/wp-content/uploads/2012/10/1.jpg"/>
          <p:cNvSpPr>
            <a:spLocks noChangeAspect="1" noChangeArrowheads="1"/>
          </p:cNvSpPr>
          <p:nvPr/>
        </p:nvSpPr>
        <p:spPr bwMode="auto">
          <a:xfrm>
            <a:off x="155575" y="-2743200"/>
            <a:ext cx="3667125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data:image/jpeg;base64,/9j/4AAQSkZJRgABAQAAAQABAAD/2wCEAAkGBxQQEBQUEhIWFBQQFxAVFRQVEhUVFBAQFBQWFhQUFBQYHCggGBolHBQUITEhJSkrLi4uFx8zODMsNygtLisBCgoKDg0OGhAQGywkHCQsLCwsLCwsLCwsLCwsLCwsLCwsLCwsLCwsLCwsLCwsLCwsLCwsLCwsLCwsLCwsLCwsLP/AABEIAMIBAwMBEQACEQEDEQH/xAAcAAABBQEBAQAAAAAAAAAAAAAAAQMEBQYCBwj/xAA6EAABAwMDAwEGBAUDBAMAAAABAAIRAwQFBhIhMUFREwciYXGBkTKhscEUI0JS0RVykhZi8PFDgsL/xAAaAQACAwEBAAAAAAAAAAAAAAAAAwECBAUG/8QAMhEAAgIBBAEDAgUDBAMBAAAAAAECAxEEEiExEyJBUQUUMmGBkaFCcbEjweHwFVLRM//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+qHlw/Dwq1afvcErUuirqYktu20yOHOH2Ufb4uS9mUd68bkXmscB6VIPAiI+oTtVQnW3HtGfT6pSntyYumwuMBcquMpvCOhJqKyxTTO6O/TqpcJKe1huWMnqeD081lqCQDuHJkdV240xSUTlrVrc+eSv0xi91Uw2YJ6JcaksmiWoSxlljnMQBcsG3qOQrSqWUwjqMj2U06CGe7EqJVJoZG/kp8xpE7QWhKlp00M8qyY/N4t1AiR1WO+lwWS8ZJ9FUseS4KMgIjIAgAQAIAEACAFUtgIoAEACABAAgAQAIAEAKpAttOWwqVgFt0te4XOe09tw2mxVpt2xIC6EnGCWTFZft7J2bxNG3ty6uYjoG8lx8AKqvTfC4Mbtsse2tc/mee3Wp3ekW06DY5AL+THyHCrPUv+lHRjoW0nKX7GUt8zcMLg15bu5IAAWRamzOGaXpa8dFJd3NR1Tc5zi7ySZSLLZ78thGuMVtS4Fu751QDcXGPLiVN2o8kcFa6YweUiIsw0EAWFtkixm3n4e8f0WyGq2x2+4p0xcs4LfSz6odLHvb8nEK9M5MY6YSXqSL5mTuWXQcXkkQPeAdI+q0eSeRE9JU44x+x6Ri74V6jP4hgjgAtEAO+ITd0lHCMV2nlXDNb6+TS5DCMc2egHKTXqJdMzK+S7PFPafTaIjsYT9XFePJu0825YPOVxDoAoARQAIAEACABAAgAQAIAVSAigAQAIAEACABAAgCbir40KrXjsRI8hadPd45Z9hdte+OD6G0BqG2uabdrw2oOrSYK6N+Zx3Q5RwrnZGe2fCNZncELumASCWzHjlZKdQq5Ya4NUarNu+DTMNdaGLAfcmew5WxTpm+C0NdJemawZ640S5rt2whp8hT4YN8MdH6jB+nPJT5bQzqjT6bSS3wFeenhOOGJs1qrlls86vbN9F5Y8QWrjX0SqlhnRqtjbHdHoYSRhaYDEOuqm1okd1r02ndjzjgXZbGHZvXezzbS3OBBiRx1W9aWD4M33sfYstI6VcQdjZAPXoreOFa5Yuf1CKlg0d1ot9SsyG7Y6njqpdlWMmazXNPbFZZssbpllJo3mYj4LJPWNvEEOanKH+o8Ih6q1NbWdMmrVaTBhoPJ+CmmmX4nwvlnOtTse2vlnznrDUJvaxIEMBMD91XV6lT9Mejs6TTupZl2Z9YDYIqgCABAAgAQAIAEAKrACgAQAKAEQAIAEACABAAgBVID1rdPpODmOLSO4MFNrtlB5iyk64zWJLJtcH7VL62gF4qNHZ3WPmtX3MZ/wD6RT/gwy+nxTzXJxN1j/bGHgepR57wU2NdEl6W0YbatSny0/8Av6F6PaXaPZ7zXT4EfurLTJP0yMs/JJYlDn5JOP15Zub7/ug/AT+SJ6eT5jIrBpLbZDP+TG6r1PZbjst6VUO5BfTEuPnytG5RilN5YijSXSk/G3Ff3MO3OW5eQbGjP+yEpX0t42fwdR6LUKOfNL9zb6P1PbNcAbWnTHdzWdk1tTXpyv8ABz7aLIPMpuX6mszntBtmMDLf+Y7ueIbx5KzV0NSzN/oh9mHWoVxaXy+yJbe0+2pU+GO3/v8ARTZRGTy5cEaeFlSxGPPyUVz7X3CS2k2ex5lQ40r5HQ0t7llsxWe9pl7cuP8AN2N8N4/NKepUOK0kdCH0+D5tbk/zMfd3j6rt1R5cT3JlZrLpz5kzdCuNaxFYGEkYIoYAoAEACABAAgAQAIAVWAEACgAUgCjAAoARAAgAQAqnAApwA9bW5eYH/pNrqcnhC52KCyy1ZjWNHvSStsdPCK5MT1M5P08FbvDSQCsu5ReMmva5LLH2XJ8pqmLdaOjemI5R5mR4FnIPu9zRPbz2UuzK5BVbW8HdR3T6K0isUSBdFnQ9Qrb8CnUpdjLb0gFU8rGOlDL7ox1VXaxiqRGq1p7pErF8jYwwTMSG8yyZ7nx8Fo0yi1nBn1Llxh4JF3jGkS0bT+SZZp4vlcC6tTJcPkpXsIMHssEoNPBvUk1k5hUwWEVcACABAAgAQAIAEAKrACABAApAEECqcAJCjaB0GKdoZANUqJGSTStSQr7ATyN1KW3qpaSWWVy84LLBnnotFEsITdW5svzTYeCQ2fI4WuLTObbCdfKQxX02154+7Sl2aWEiaddNcP8Akr7zSz2ch0j4hZnovhm372K/EiufiKo7T8ilvSWoYtXUxs46qP6T9wo+3uLrUVP3E/gav9p+4UeG4PPV8j1PEVnf0/mp+3tDz1fJ1/odbuAPqrLSWP3Fy1dSJVvppzjy8D5AlXWifuxT18fZFtS0m1oky6PJ4TYaWC/MrZqrGuOB19OhRby4T4aAfuZWn0RRgXmsl0QatyHA7Qs1ly9jp0aR4yzPXJ9/lYZT5yzZswsHXoSrYIWRl1KFG0MnBaquBbJyqYJBRgBFAAgAQAqsAIAFICwpwQK1qlIMkltqSFfaGBsUuYRFZKtl5aYkuZMJ3iJiV1xbbXQoUeRc+DUYXE76cwtHjCuRnc/Yup1OeizWwaYzK9i10dj/AFCfgtFNeYi9+GWeo8WWs3DsmSg0is5JvDKbTtVxrBsnn4qtUm3gVKuPZucpYPNIweQJWpRYiyEH7HntfKPBIPbjossrpReC0NLBrI07LOIjhUeoZZaSKY2Mk7yo87L/AG0TXaeLqjZWiLb5K+KI5naD2N3BTLKWUV8MJcMoMfe1H1AJ6nss/llJjoaaEfY2pxznU+ZkhPUGXe1I85ydJzapb4Kx3ZUsF4xT5NHgsQXskjqrQr4NEZJIotRY/wBOpCVdXtK5yxzE49zh04Va4Mu0sDN9abXQmTjgRjLIVS2IS0sg1gjOYqyQJnDmqmCxyqNEiKABACqQBWQHewqyRBZWmPLh0To1ZAP4AhwkKY1tSIZq7HC7mdFsdRRWFNksUabxxxKT4sSJk00bnCY4GiDHULY4cCIzM9qXE7XbgEqdXuR5M8Gq0labraY6LQo+kVGeHgrNVYYVGSByFWdSlEjzOMg9nePhzwQpqhti8kTuTkmaTL4oljg4dZhXglLgpZau0YbC4z07xvHG5VhVieSZX5iepHElwLgJEdPIHVW8sVLkzTvjtwzxfXGK9G6dA913I+qyaup7tyN2ktUo4M2WrDg2ZOqdInoFaMG+ispJHqeiLA/w445JhdWqGIcmKVq3GlzOEIt3bh1BIUxcZJoUr4uXBgdP4j+fz2KTXR6jVO/g9IsbAv5A90Jzai+RMrFtPNc7id164AcSkW07p5H13JQNniMfta1oCZsSLRtysma1ti5rtCXfVuwFV3ZZ4TEBrBwiNSRfzZKDUePisAB1VL6+Cap5YlbB/wAuY7JcKh1klgzFSwO+ISLK+Qhyji8xxa3oqup4LMqXNWeUSDhUAEALCskA/aUtzgE+mO54KyeDRNwxLZhbftxXlRosBipbyE+FeEUlYSr7CjqB0Uusr5C/wtlupiBynOOI5EeXD5IWoMTxy2CqbUyzt+GXWiaLatP0z1bwpte2GTPK7Y8jGr8L6NMuc5oYO7nBsfdRCyElyZ46pTntS5KXR+rbS2Dm1akt7bWlxPyhUnbBwxGSyaZU3S5iiNqj2hWbwRQo1S7y7a1pHxEkpK1ir4fJWvRahv1tYM1iNevt6hcykzny4kfkqLXqWU4/yavsE+5E3Le1W8qtLQKLQfFMkiO4JcUn7rZzDsiP02tPLbMw7U9yX7vUgzPDGj9lX7+7Oc/wPWjqXt/LLB2v7/bDbqoPkQP2RLVNrOOSr0NDfMf8lHeZWtWM1Kr3ny5xKRLUWy7kx8aK49RRELye6W5yfuMwjptZw6OI+pUqya6bIcYvtFlY6kuqEencPbBkQeh+qatValjPAqWmql3Esq3tAyD27X3JcPixh/8AyrR1c4vMcC1oaV0v5YxZawuKTpGx3zZ1+xCZHX2p84Jekrfybaw9sVRjIfa0jxHuOcz9ZV/NGT3PJkf0znKn+6Kanrei+sX1KT27jJ27XR+YT19Qrb5TLPR2JcNM9K07rHGOb7tcNcB/8rXMJPzIj81ErJWP0sxurVJ+qP7cmfru/jbtxpDfB4288eVt9Pz0WdniXq4Nlj8CWM3PgQOnhJd0d2ERDVxa4MbfUBVuSRyGmE+yGTRTYXD7D+UZEcKkI8mi2xYMvQw4LyYSpV5Y2FnBxnsT7nRQ6+C3l5MdXw5AJhZZUDVNFDc0tphY7YYZYZSQJtha7ytNdeURksqWPNN4MLRVDbIiayj0TG2odTBAnhdTC7Oa5FljKQpvhwgFWikLcjUDAtqskHqs0rtrw0Z7NTt9iBRsqlk4vdtNMcl24AAfGU1ThZHbkyvVxm8Lsp9We0+ypt2Uqf8AEv7jhtNp/wB/U/QLnO3xPv8AY0Q+n32POdv/AH4PLn60uA9zqThQ3TxSkQPG4klUlrpSWDrw0dcViXq/uUd9fVK7t1R7nuPd7i4/clZLLJT7NEK4wWIrAwHQqKTRcQlDeQEUACABAAgAQAIAEACABAAgAQAIA7ZUIVlJoDuhdPpu3Me5jh0c1xa4fIhTvknlMrOEZrEllfmbDG+029p0/SqVPWYePfA3j/7jk/WVqq1SjLc1lmOX06p/h4/wegez7U2PuXBh/lVz2rOBDj/2O6H5GCtUtW7F6f2OTdpdTXL1P0/K/wBzXZwGp7lJhPkxA+6fRiK3TYtaiKfLItppsgS4j6KJXxzwbIauL6KjOUWk7RzC0r8PI2Mm3koMhjgGHhUcUPjLk88y+PMkwubdXlm+PRQELC44ZJptF0Q+pC6mkjuiZrZbWei1NPhzei0OoqrR3EMNs6HCW/omw6wzNdHdyjdWdKlWbwAT4MT9FmsdkHz0cS6Fu7sYzF+zHUXVne6xvb+49gB3KW5Kz8TK0+edih22eA6z1pXyVUlx2UgfcpNMNA8n+4/ErBZe36Y9HpdNoq6fVj1fP/wzCzmwEACABAAgAQAIAEACABAAgAQAIAEACABAAgAQAIAEAK0wZHZSnjoD2H2Q61c+p/DXRLwR/KefxAj+gnuFuhZKyOPc4mu+n1wk70uPdL/P/wBPX6o3iIgHwrR9PJzHZKT9CwQLjG0mAkgD9SnRunJ4Q+t2p8mSy9MVDDRwtzztwdOrPbMhqPHhlIkpLr4Nas9jy2qfePzK41jSkzQi20tfejcNJ6EhbdBZiW1mfUwzHJ9D4GmyuwEHqFt1E3BnNVmETrjTzXd/yWeOr+UVd7XsRW4BzOWu/VNWqi+MCp3Ra5R537XX1qgZSLiWU/eHx3Adfks98E4+lYybPpkY8zffR5NUtXDsuc62dfAyWEKjTDByoIFAUpZAUsKMMnByoIBAAgAQAIAEACABAAgAQAIAVACIAWEAdCkfCnDLbTptAnsrKtsjBKt8c5x6JsaGw4RuNJafc2qx/Iggyt9Onw8mTVWxdco/kfQFaq7aNoAMD9PKyxjHPJyHa1hYxx7FVWx1Sp+Jw/Na43wh0iVZGPSI1bDhjSSUyOo3PGBkb0zyj2l5VrB6bTyU7UTVdeX2aqMzlk8uJXnm8vJ0hWugymQbi8ohrPB657MdWgFtN7oIiJ7ruRktRVj3ONqanXLPse22l0HgEQR4XKsrcXyUqsfWMktrGnq2Eltr3NcYVy7jgzmr9Psr05DZPy7LZpb/AOmfQiytUS3wbx7o8oyukw0kQtrpTWUaYarJn7nS58JEtMmaVqEZ3J4g0z0SJ6UlXJj+Hwxf2Vq9MW8iRb3mnNrZhXemTDzJGUu7Ta6FksowWU0zu3xrnjgJfhbGpIi3Ns6mYcEudbj2UGVQAQAsKdrARQAIAtMfiH1W7o4T40NrJaOPciXdqWOghRKpoq8HFGiXFTGpkZRbU8I4tmEz7dl00V9zZFhhUdDKtosMNiDVK0Q02UU8qRphpcgdE1afBZ3LBHt8NFSCFohQkY7NRjo2OP00DBDZ+id44rszz1PHLPRNMacDW7niPAP6wsWp1W30wFwqlfznEf5NN6DAufvkxz09EfcYuazWCYgDuSmQjKTM11tcPwx/c811zrJtJrg13mF2KqI0x3TE1Rc3hdnhGVvnV6he4zJXJ1d7tl+R3aalXHBCWMadwn4IHrWsabg5pghOqscJZQuyCmsM9d0Nr8ABlV3I45PVdXFepj8M4moonX10euYrNsqgbag57Erm36WUO0Gn1U48N/uXDXkjsVjwkdRTlJcYZVZPTzK/vRtd8OAVqp1kq+O0Z56Sb9UMJ/HsZW8065jiNs/EQV0oaquSyZJWOPEuzzvVeGqBxJpmB3hNeJdEw1EM9kzSONBb0VlFJZG+Xks8/RDRthHDJ3e55rlbb+Z07pE6x1VprtLYMOaCQqqo0ebCGtVaaa5pgchXlRGUcMzy1Di8nmN1bmm4g9lxb6HU8G+uxTWUc29Pc4BGnr3zCcsLJaPs/d6LrumLWDGrvUVD2wYXEsjtk0bk8onYXHOuKrWAdSJ+SfpaHZL8hV1qrjk9ox+AZSpBkcwux4orgzRvbWTz3WWO9OqeEqyolW5K7DWe544RXWROzB6fisO11Pp2TnBFVc0ZXVeG2GYVXUDvHtJWJkHaSPkrxjgS7U32ekPxW5g93r8FXyRzhlfMl7ke10M6rUlwLAPl+iXbq6orjkz5vslitfqzb47Btox7u6O5n8gudbqpWe+DXXo5KX+osos6tYMHMADyYWaMXJ8Guy6Na5SRm8zq2lQaSXjjx/krfToZS5lwjlz1kpPEF/B5Dq72mPqkto9PJ/YLX5KtOsRWWXq0kpvdM80v719Zxc9xJKwXXztfJ1aqoVrEURFkaHCKuCR4NWhIXk6DFZIhyHWCEyOV0LbyX2EztxQcPTeflMhbK759PlGK7T1tZfB6xp7Xjg0CtE/kmT01dnK4ZyHOVcvSamz1zbOdtLwD/uH6FZZ/T5/0tM2V6trmUX+jNBa5KjU5a4GfiFjnRbDtGmGq00nysP8APA3lcZTrth1IOH/nhTVbKHuL1WmjZ6q4c/K/4Kix0yyg6WtLWk8jkgLVLVuUduTFCnUR/GsL5wTsjgm1GGGscD3jt8EqrVbXyPv0N23fVLK/uea6l0Q5p3sEgcwOsfJdKF0LDDHV2VSxYjR6dwrqdES0gkDqIP2VLLoJ4TN8NRu7HL3TUtO5x3ETEcc/FRDVJv8AIVqdU4vGDxvX2nzQdPlTqq1ZDKNP03WKctpl8TRl6y6Kpp5Z09VPETX08fLT8l0UjgvUYkjF31CKhHxXJ1NDc+D0VM8wTPSvZZp/ed8dF0akqasnD12r/wBXaenuwp3bmuJLACWx/SlfccrPRarUuUWscGQ1jpipXfLGOMeAtCnFxWWZnrFCWCDpPRry+SCIMciDPiCiU4VrLZD1znLalyemY7TGwAg8EcgrBZrV1g6FVd04ZaRX5vSra7wCeAeY6/RNr1fo5Rzr5WqW2Ly/yLjBabpW491h8cnr9Fku1UpLCZq0uiy82pstrh9Jn4obCRBWS65Nlz00OJcP8kV78vQYZFT7BaFprpf0mJX0ReYN/t/yUWa13RotMP8Au79gtNf09rmbwVlqbLHiOf8Acw9xrx9012zhskT9lprjVH8HJnurnCWJGK1BTqVZdvJ/7Sf0VbnOS4Zr0lsI8SX6mWexc5o7CY05io0XUhstVXEsmc7VXBbJKaxPSEtjgYrJFHI7DPzV8Fcl9jLPaJ7laoQwczUXbngsTwmmRcmbyji2qT5g/VYrG4y4OvpkpV4J+J1LXoRteYBPB8JsNTNLD5F26SuX5GrtvaZWa3kfWT+ys7Kn3Ex/YzT9Mjp2v69Q8VC36yrRnU+ooXLSzX4nk0+E9pm1oFQyfI7/AEKpPTU2fkEJ6in8PRNv/acyOKe4/wC0dfuqLR1x53P9C0777eGo/scaa9oAqP2v93ceJ8n5q9mmrsXo7F1yto4T4PQW3dKqyS4Ax1XNddlcujpO7T314m8SwYLXmoaNs3awtPB3ENBJ+ZPZdPTQxHfb+iOPPTwsnsqXHz1n/cweI1TQJIbToscep9MNLj9OFrrlTP8AC/0GXfT7Uk5ttf3ybY5q3axrnUhva2W8NjkeVR6eeXh8HP8AtpZ4Zj8tqig0kVKdF3MwWTH5pk/FBepmynQWy5g5f3N57O9QUbhgaAwCOgYG7fEQsOrrzHfWxtNcabdly4fu+/75NtcV6dFjjuHPeegXOhCdkksHRnOqiEtjzJ/HsjzfLa/JqFrY2AxxAJ+oXUhRTDvs5djtsXPX6I0+nNU21VoJ4eODJ/ys9+lsf4HlDdJbTS07Icr3LLLano06Zhw+4SadFNy9Rs1H1GMoba1g82r+0GtTqktcAzxMcLoSqpxho59atXMG0/yH6ntZgQdxPwP+El06ZM1L7ySxuf7mTz/tBq1wQyWg955V/PCCxWi1ehbeZsyFXL1XdajvluKR9xY+cm6OlrXSK+vcueeST9UmdspPs0wqjBcI0mHbspho+Z+JPVbaVtjg5Gre6bbLB3ITTIuzP5e2g7h9Vmuj7nV0tmVtKwsWdo2ZG3MVGiyZxsUYL7iS1qckIbHIhW4RXscsPefPYdFNXqeSt3phg1ds3gLakcOx8jr6fCloopcmezdoYkLLdDKOro7V0yhp1+x4Kwxs5w+zqSh7okNenZEuI4yrClMq4nYuD0lTuKutdnf8YWxyjyNFfDFj1HKEd1aN7XIuWlTLO31fW27W1XAdIKdHWbhUtAl2QclfGowy4knryefmq22bkXopUJrgzDjBK5Dk1LKOwuUbGpSN1TpkViwtaA4f3Dz812W7LIrbLHycFTWnnJOGVngpNRsHqtazmBE9Z54WHWLM0kdDQN+NuXHJa4DJmgBscQRHQ94ErXRZtikZNXT5JZLbIawrVW7XVSR4H+U16iK6wjPDRfJUjLbeQJ/RJd6Q77TPZy7OGe4+U/kVH3WCy0SwNV8o9/8AUfuolqJSLR00I+xFqXJd1Ko5N9jo1pdDFSqqtpDYxGn1FVyLqIzUqQlSmkMjEfxtsajhxwr0QcnlitRaq4mxtLXaAupGODgW27mSXMV8CUyoywG0pVnRv0zeTN0KnJae3T5LBGXLizrzjwmh1zVdoomN7FXBbI6TAV+kUSyyNUqJUpDoxJFhUgptLwJujk1Vhcghbos4t1bTL+xx5q/hg/IpuDC3jsYy+L9N208yAVSSyXqufZj8tgepasN+lUuUdrTa9dSKCpTfTMEELA1ZX2dSMoWLKFZc+VaNy9yHX8DgqA901TT6ZXa0ducrNlUjlpVSWhXFSyEgmRHlR2sB08kZ1OP/AEkuA5SySKd04CJTVZJcCpVRbyK26IMwJ8kT+6nyPIOtNHdE9/P2+gRH5Ky54Ec+UMFEda/hX9ijXI2HcqnBfAr3mFbJCiMmqB1I/VLc0u2M2t9DTrgeJVHci6rZy0ufwB9lROc+ES9seWW2OwDnwXcDwtVOkfcjDf8AUIx4iaqxxzaY4C6MK1E4l2plNmop4ICi1znBpImD2B6dfgmx5MTsy8Iz+Re1hIBmO6iWEaqoORlsrdzKyWz4OzpqcGec7mVzJS9WTqJcYJVGv5WiFgmcCRCbgUMXD0qbGQRHJSxw5SfCvF4KSjksrS82rVCwyW05NHisuGmTP0MFa4WI5V+mfsaZ96LlgkmWzBc5s/Lsm4T6OZKMq3yiBVoRwVVovGZBucex/UApcq4y7NFeonDplHd6YaeWGFks0UX0dKr6pJfiKi40/Vb0ErJPRzXRvr+oVS74IFS1qM6tcEl12R9maY21y6aG/UcO6r5JovtixfWKnyyI2IUXBU+Z/BHjQev8Eeb8idh0yorRnlEOIhrfBQ7Ug2Ci6I7KfP8AkR4kxDcHwFHmfwT40Ibl3w+yjzSJ8cRPUce5+irvmw2xQ5Ts6j+jHH6Kyqsl7FZXVx7aJ9vp2q7qNqdHRzfZls+o1R65Le00qB+MytUNFFdmG36q3+FF1a4pjOjQtcaox6OdZq5z7ZPp0ewCZgyubJTGtpEOqAwOgEfmZVkvkpzPiJV5nNB5nc4/M8fRVlNG6jTS90Za+yM91knadanT4KW4rSsU5tnQhDBGKzscK10IUsA1knMfwtcZcGZx5OK4VZloMZCqXFQArXwpTIaJNG5hOjYKnVksbbJEd0+Npks0yZc2megQQE9Wo59uhy8on22Qa88kBXUkzNZp5Q/MdNdswCCpyL8cvgDBUByjl1AHsEYRKnJEWtjqZ6tCW64v2Hw1Ni6ZCqYGkf6R9Et6Wt+xojr7V7kZ+m6faR9Up6OsavqVgydMs/uKr9lAYvqcvgT/AKZb/cVH2Mfkn/ycvgX/AKYb/cUfYxD/AMnL4HG6YZ5P3VloYFH9Tn8EinpqkPJ+qutHWvYVL6naSqWCoj+gJkdNWvYTLX3P3JdLH0x0aPsmKuK9jPLUWPtkltJo7BXUUKc5M6kBSVwzpjge4+pQDi0RamSY088qNyQ2OmlJcEO+zrT+AQqu1Lo01aGX9RTXWYc7v+aRK831aOK9irr3hKzStybYUpEN75SHLI9LBwVQscwowSACrjLJJjG8LSlwZ2+R2uxMnEpCRFISRwhKCREAIoJOg+FOSGhxtchXU2UcEPMuiExW4FupEhl+R3V1cKdCZNp5x4ETwPyTFeZ5aKDeRxuaPlWVxR6JEr/W2kcjn91byxE/YyRyMuP/AAo8iJ+zY+MmyPxcx+atvXyL+1lnoZOVCjyIZ9qzoZNvlG9EPSyD/VGo3oj7Vkijk2Ry6FZTQqWmnnoSrlWg8GQhzSJjpJNciMzLe5UeREvRy9huvmmz7v5+UO1FoaKWPUMjOEKvmQz7FMj3Obc8yT9lR3jq9FGKwQ6mTce6W7x8dNFEWpeEpbtY5UpDDqxKU5saoJDTnSqNl0jlVJEQAIJEKgkeoUZV4QyKnPBOFNalEzuR3EqxXojVqKVOA6MyK5kJLWByYigkFJAKACEEiIAUFGQwG9G4jAvqKdwbRfVRvI2i+qVO8NgnrFG8NiF9Yo8jI2IPXKPIw2IX1yjyMNiF9cqfIw2IPWKPIyNiD1ijeGwPVKN7DaJvKjcTtOS5RknAhKjJIigAQAIAEEiKAANlGAbJFG3TYwFSswTGU4WiMcGdyyLKtkgpxUPk/crmxnLPZ0HFfA/RqHyfutcG32LlFfBY0Gg9RKekmZZtrotKFswxLG/8R4U7I/BinbNZw3+5JuLOnx/LZ1H9Df8AChwj8CoXWc+p/uRqtqyfwN/4hVcY/A2Fs/8A2f7kE0Gz+Fv/ABCrtXwaFOXyzirQb/aPsFRpF1OXyRH0x4H2VMIcpPHY6yk2Pwj7BDSKOcs9jFywDoB9lRjYSbGqbR4RgvJkgUhHQfYKGL3PPZEqjlQOixtBYVBByVBJ0xSQx2FJTLOUFjpoUkMUhBGTmEBkWFAZAhSSJCgBSFIZFAVSG2KWjwhEZY5TCaikmSmrQhLBylgjiVU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xQQEBQUEhIWFBQQFxAVFRQVEhUVFBAQFBQWFhQUFBQYHCggGBolHBQUITEhJSkrLi4uFx8zODMsNygtLisBCgoKDg0OGhAQGywkHCQsLCwsLCwsLCwsLCwsLCwsLCwsLCwsLCwsLCwsLCwsLCwsLCwsLCwsLCwsLCwsLCwsLP/AABEIAMIBAwMBEQACEQEDEQH/xAAcAAABBQEBAQAAAAAAAAAAAAAAAQMEBQYCBwj/xAA6EAABAwMDAwEGBAUDBAMAAAABAAIRAwQFBhIhMUFREwciYXGBkTKhscEUI0JS0RVykhZi8PFDgsL/xAAaAQACAwEBAAAAAAAAAAAAAAAAAwECBAUG/8QAMhEAAgIBBAEDAgUDBAMBAAAAAAECAxEEEiExEyJBUQUUMmGBkaFCcbEjweHwFVLRM//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+qHlw/Dwq1afvcErUuirqYktu20yOHOH2Ufb4uS9mUd68bkXmscB6VIPAiI+oTtVQnW3HtGfT6pSntyYumwuMBcquMpvCOhJqKyxTTO6O/TqpcJKe1huWMnqeD081lqCQDuHJkdV240xSUTlrVrc+eSv0xi91Uw2YJ6JcaksmiWoSxlljnMQBcsG3qOQrSqWUwjqMj2U06CGe7EqJVJoZG/kp8xpE7QWhKlp00M8qyY/N4t1AiR1WO+lwWS8ZJ9FUseS4KMgIjIAgAQAIAEACAFUtgIoAEACABAAgAQAIAEAKpAttOWwqVgFt0te4XOe09tw2mxVpt2xIC6EnGCWTFZft7J2bxNG3ty6uYjoG8lx8AKqvTfC4Mbtsse2tc/mee3Wp3ekW06DY5AL+THyHCrPUv+lHRjoW0nKX7GUt8zcMLg15bu5IAAWRamzOGaXpa8dFJd3NR1Tc5zi7ySZSLLZ78thGuMVtS4Fu751QDcXGPLiVN2o8kcFa6YweUiIsw0EAWFtkixm3n4e8f0WyGq2x2+4p0xcs4LfSz6odLHvb8nEK9M5MY6YSXqSL5mTuWXQcXkkQPeAdI+q0eSeRE9JU44x+x6Ri74V6jP4hgjgAtEAO+ITd0lHCMV2nlXDNb6+TS5DCMc2egHKTXqJdMzK+S7PFPafTaIjsYT9XFePJu0825YPOVxDoAoARQAIAEACABAAgAQAIAVSAigAQAIAEACABAAgCbir40KrXjsRI8hadPd45Z9hdte+OD6G0BqG2uabdrw2oOrSYK6N+Zx3Q5RwrnZGe2fCNZncELumASCWzHjlZKdQq5Ya4NUarNu+DTMNdaGLAfcmew5WxTpm+C0NdJemawZ640S5rt2whp8hT4YN8MdH6jB+nPJT5bQzqjT6bSS3wFeenhOOGJs1qrlls86vbN9F5Y8QWrjX0SqlhnRqtjbHdHoYSRhaYDEOuqm1okd1r02ndjzjgXZbGHZvXezzbS3OBBiRx1W9aWD4M33sfYstI6VcQdjZAPXoreOFa5Yuf1CKlg0d1ot9SsyG7Y6njqpdlWMmazXNPbFZZssbpllJo3mYj4LJPWNvEEOanKH+o8Ih6q1NbWdMmrVaTBhoPJ+CmmmX4nwvlnOtTse2vlnznrDUJvaxIEMBMD91XV6lT9Mejs6TTupZl2Z9YDYIqgCABAAgAQAIAEAKrACgAQAKAEQAIAEACABAAgBVID1rdPpODmOLSO4MFNrtlB5iyk64zWJLJtcH7VL62gF4qNHZ3WPmtX3MZ/wD6RT/gwy+nxTzXJxN1j/bGHgepR57wU2NdEl6W0YbatSny0/8Av6F6PaXaPZ7zXT4EfurLTJP0yMs/JJYlDn5JOP15Zub7/ug/AT+SJ6eT5jIrBpLbZDP+TG6r1PZbjst6VUO5BfTEuPnytG5RilN5YijSXSk/G3Ff3MO3OW5eQbGjP+yEpX0t42fwdR6LUKOfNL9zb6P1PbNcAbWnTHdzWdk1tTXpyv8ABz7aLIPMpuX6mszntBtmMDLf+Y7ueIbx5KzV0NSzN/oh9mHWoVxaXy+yJbe0+2pU+GO3/v8ARTZRGTy5cEaeFlSxGPPyUVz7X3CS2k2ex5lQ40r5HQ0t7llsxWe9pl7cuP8AN2N8N4/NKepUOK0kdCH0+D5tbk/zMfd3j6rt1R5cT3JlZrLpz5kzdCuNaxFYGEkYIoYAoAEACABAAgAQAIAVWAEACgAUgCjAAoARAAgAQAqnAApwA9bW5eYH/pNrqcnhC52KCyy1ZjWNHvSStsdPCK5MT1M5P08FbvDSQCsu5ReMmva5LLH2XJ8pqmLdaOjemI5R5mR4FnIPu9zRPbz2UuzK5BVbW8HdR3T6K0isUSBdFnQ9Qrb8CnUpdjLb0gFU8rGOlDL7ox1VXaxiqRGq1p7pErF8jYwwTMSG8yyZ7nx8Fo0yi1nBn1Llxh4JF3jGkS0bT+SZZp4vlcC6tTJcPkpXsIMHssEoNPBvUk1k5hUwWEVcACABAAgAQAIAEAKrACABAApAEECqcAJCjaB0GKdoZANUqJGSTStSQr7ATyN1KW3qpaSWWVy84LLBnnotFEsITdW5svzTYeCQ2fI4WuLTObbCdfKQxX02154+7Sl2aWEiaddNcP8Akr7zSz2ch0j4hZnovhm372K/EiufiKo7T8ilvSWoYtXUxs46qP6T9wo+3uLrUVP3E/gav9p+4UeG4PPV8j1PEVnf0/mp+3tDz1fJ1/odbuAPqrLSWP3Fy1dSJVvppzjy8D5AlXWifuxT18fZFtS0m1oky6PJ4TYaWC/MrZqrGuOB19OhRby4T4aAfuZWn0RRgXmsl0QatyHA7Qs1ly9jp0aR4yzPXJ9/lYZT5yzZswsHXoSrYIWRl1KFG0MnBaquBbJyqYJBRgBFAAgAQAqsAIAFICwpwQK1qlIMkltqSFfaGBsUuYRFZKtl5aYkuZMJ3iJiV1xbbXQoUeRc+DUYXE76cwtHjCuRnc/Yup1OeizWwaYzK9i10dj/AFCfgtFNeYi9+GWeo8WWs3DsmSg0is5JvDKbTtVxrBsnn4qtUm3gVKuPZucpYPNIweQJWpRYiyEH7HntfKPBIPbjossrpReC0NLBrI07LOIjhUeoZZaSKY2Mk7yo87L/AG0TXaeLqjZWiLb5K+KI5naD2N3BTLKWUV8MJcMoMfe1H1AJ6nss/llJjoaaEfY2pxznU+ZkhPUGXe1I85ydJzapb4Kx3ZUsF4xT5NHgsQXskjqrQr4NEZJIotRY/wBOpCVdXtK5yxzE49zh04Va4Mu0sDN9abXQmTjgRjLIVS2IS0sg1gjOYqyQJnDmqmCxyqNEiKABACqQBWQHewqyRBZWmPLh0To1ZAP4AhwkKY1tSIZq7HC7mdFsdRRWFNksUabxxxKT4sSJk00bnCY4GiDHULY4cCIzM9qXE7XbgEqdXuR5M8Gq0labraY6LQo+kVGeHgrNVYYVGSByFWdSlEjzOMg9nePhzwQpqhti8kTuTkmaTL4oljg4dZhXglLgpZau0YbC4z07xvHG5VhVieSZX5iepHElwLgJEdPIHVW8sVLkzTvjtwzxfXGK9G6dA913I+qyaup7tyN2ktUo4M2WrDg2ZOqdInoFaMG+ispJHqeiLA/w445JhdWqGIcmKVq3GlzOEIt3bh1BIUxcZJoUr4uXBgdP4j+fz2KTXR6jVO/g9IsbAv5A90Jzai+RMrFtPNc7id164AcSkW07p5H13JQNniMfta1oCZsSLRtysma1ti5rtCXfVuwFV3ZZ4TEBrBwiNSRfzZKDUePisAB1VL6+Cap5YlbB/wAuY7JcKh1klgzFSwO+ISLK+Qhyji8xxa3oqup4LMqXNWeUSDhUAEALCskA/aUtzgE+mO54KyeDRNwxLZhbftxXlRosBipbyE+FeEUlYSr7CjqB0Uusr5C/wtlupiBynOOI5EeXD5IWoMTxy2CqbUyzt+GXWiaLatP0z1bwpte2GTPK7Y8jGr8L6NMuc5oYO7nBsfdRCyElyZ46pTntS5KXR+rbS2Dm1akt7bWlxPyhUnbBwxGSyaZU3S5iiNqj2hWbwRQo1S7y7a1pHxEkpK1ir4fJWvRahv1tYM1iNevt6hcykzny4kfkqLXqWU4/yavsE+5E3Le1W8qtLQKLQfFMkiO4JcUn7rZzDsiP02tPLbMw7U9yX7vUgzPDGj9lX7+7Oc/wPWjqXt/LLB2v7/bDbqoPkQP2RLVNrOOSr0NDfMf8lHeZWtWM1Kr3ny5xKRLUWy7kx8aK49RRELye6W5yfuMwjptZw6OI+pUqya6bIcYvtFlY6kuqEencPbBkQeh+qatValjPAqWmql3Esq3tAyD27X3JcPixh/8AyrR1c4vMcC1oaV0v5YxZawuKTpGx3zZ1+xCZHX2p84Jekrfybaw9sVRjIfa0jxHuOcz9ZV/NGT3PJkf0znKn+6Kanrei+sX1KT27jJ27XR+YT19Qrb5TLPR2JcNM9K07rHGOb7tcNcB/8rXMJPzIj81ErJWP0sxurVJ+qP7cmfru/jbtxpDfB4288eVt9Pz0WdniXq4Nlj8CWM3PgQOnhJd0d2ERDVxa4MbfUBVuSRyGmE+yGTRTYXD7D+UZEcKkI8mi2xYMvQw4LyYSpV5Y2FnBxnsT7nRQ6+C3l5MdXw5AJhZZUDVNFDc0tphY7YYZYZSQJtha7ytNdeURksqWPNN4MLRVDbIiayj0TG2odTBAnhdTC7Oa5FljKQpvhwgFWikLcjUDAtqskHqs0rtrw0Z7NTt9iBRsqlk4vdtNMcl24AAfGU1ThZHbkyvVxm8Lsp9We0+ypt2Uqf8AEv7jhtNp/wB/U/QLnO3xPv8AY0Q+n32POdv/AH4PLn60uA9zqThQ3TxSkQPG4klUlrpSWDrw0dcViXq/uUd9fVK7t1R7nuPd7i4/clZLLJT7NEK4wWIrAwHQqKTRcQlDeQEUACABAAgAQAIAEACABAAgAQAIA7ZUIVlJoDuhdPpu3Me5jh0c1xa4fIhTvknlMrOEZrEllfmbDG+029p0/SqVPWYePfA3j/7jk/WVqq1SjLc1lmOX06p/h4/wegez7U2PuXBh/lVz2rOBDj/2O6H5GCtUtW7F6f2OTdpdTXL1P0/K/wBzXZwGp7lJhPkxA+6fRiK3TYtaiKfLItppsgS4j6KJXxzwbIauL6KjOUWk7RzC0r8PI2Mm3koMhjgGHhUcUPjLk88y+PMkwubdXlm+PRQELC44ZJptF0Q+pC6mkjuiZrZbWei1NPhzei0OoqrR3EMNs6HCW/omw6wzNdHdyjdWdKlWbwAT4MT9FmsdkHz0cS6Fu7sYzF+zHUXVne6xvb+49gB3KW5Kz8TK0+edih22eA6z1pXyVUlx2UgfcpNMNA8n+4/ErBZe36Y9HpdNoq6fVj1fP/wzCzmwEACABAAgAQAIAEACABAAgAQAIAEACABAAgAQAIAEAK0wZHZSnjoD2H2Q61c+p/DXRLwR/KefxAj+gnuFuhZKyOPc4mu+n1wk70uPdL/P/wBPX6o3iIgHwrR9PJzHZKT9CwQLjG0mAkgD9SnRunJ4Q+t2p8mSy9MVDDRwtzztwdOrPbMhqPHhlIkpLr4Nas9jy2qfePzK41jSkzQi20tfejcNJ6EhbdBZiW1mfUwzHJ9D4GmyuwEHqFt1E3BnNVmETrjTzXd/yWeOr+UVd7XsRW4BzOWu/VNWqi+MCp3Ra5R537XX1qgZSLiWU/eHx3Adfks98E4+lYybPpkY8zffR5NUtXDsuc62dfAyWEKjTDByoIFAUpZAUsKMMnByoIBAAgAQAIAEACABAAgAQAIAVACIAWEAdCkfCnDLbTptAnsrKtsjBKt8c5x6JsaGw4RuNJafc2qx/Iggyt9Onw8mTVWxdco/kfQFaq7aNoAMD9PKyxjHPJyHa1hYxx7FVWx1Sp+Jw/Na43wh0iVZGPSI1bDhjSSUyOo3PGBkb0zyj2l5VrB6bTyU7UTVdeX2aqMzlk8uJXnm8vJ0hWugymQbi8ohrPB657MdWgFtN7oIiJ7ruRktRVj3ONqanXLPse22l0HgEQR4XKsrcXyUqsfWMktrGnq2Eltr3NcYVy7jgzmr9Psr05DZPy7LZpb/AOmfQiytUS3wbx7o8oyukw0kQtrpTWUaYarJn7nS58JEtMmaVqEZ3J4g0z0SJ6UlXJj+Hwxf2Vq9MW8iRb3mnNrZhXemTDzJGUu7Ta6FksowWU0zu3xrnjgJfhbGpIi3Ns6mYcEudbj2UGVQAQAsKdrARQAIAtMfiH1W7o4T40NrJaOPciXdqWOghRKpoq8HFGiXFTGpkZRbU8I4tmEz7dl00V9zZFhhUdDKtosMNiDVK0Q02UU8qRphpcgdE1afBZ3LBHt8NFSCFohQkY7NRjo2OP00DBDZ+id44rszz1PHLPRNMacDW7niPAP6wsWp1W30wFwqlfznEf5NN6DAufvkxz09EfcYuazWCYgDuSmQjKTM11tcPwx/c811zrJtJrg13mF2KqI0x3TE1Rc3hdnhGVvnV6he4zJXJ1d7tl+R3aalXHBCWMadwn4IHrWsabg5pghOqscJZQuyCmsM9d0Nr8ABlV3I45PVdXFepj8M4moonX10euYrNsqgbag57Erm36WUO0Gn1U48N/uXDXkjsVjwkdRTlJcYZVZPTzK/vRtd8OAVqp1kq+O0Z56Sb9UMJ/HsZW8065jiNs/EQV0oaquSyZJWOPEuzzvVeGqBxJpmB3hNeJdEw1EM9kzSONBb0VlFJZG+Xks8/RDRthHDJ3e55rlbb+Z07pE6x1VprtLYMOaCQqqo0ebCGtVaaa5pgchXlRGUcMzy1Di8nmN1bmm4g9lxb6HU8G+uxTWUc29Pc4BGnr3zCcsLJaPs/d6LrumLWDGrvUVD2wYXEsjtk0bk8onYXHOuKrWAdSJ+SfpaHZL8hV1qrjk9ox+AZSpBkcwux4orgzRvbWTz3WWO9OqeEqyolW5K7DWe544RXWROzB6fisO11Pp2TnBFVc0ZXVeG2GYVXUDvHtJWJkHaSPkrxjgS7U32ekPxW5g93r8FXyRzhlfMl7ke10M6rUlwLAPl+iXbq6orjkz5vslitfqzb47Btox7u6O5n8gudbqpWe+DXXo5KX+osos6tYMHMADyYWaMXJ8Guy6Na5SRm8zq2lQaSXjjx/krfToZS5lwjlz1kpPEF/B5Dq72mPqkto9PJ/YLX5KtOsRWWXq0kpvdM80v719Zxc9xJKwXXztfJ1aqoVrEURFkaHCKuCR4NWhIXk6DFZIhyHWCEyOV0LbyX2EztxQcPTeflMhbK759PlGK7T1tZfB6xp7Xjg0CtE/kmT01dnK4ZyHOVcvSamz1zbOdtLwD/uH6FZZ/T5/0tM2V6trmUX+jNBa5KjU5a4GfiFjnRbDtGmGq00nysP8APA3lcZTrth1IOH/nhTVbKHuL1WmjZ6q4c/K/4Kix0yyg6WtLWk8jkgLVLVuUduTFCnUR/GsL5wTsjgm1GGGscD3jt8EqrVbXyPv0N23fVLK/uea6l0Q5p3sEgcwOsfJdKF0LDDHV2VSxYjR6dwrqdES0gkDqIP2VLLoJ4TN8NRu7HL3TUtO5x3ETEcc/FRDVJv8AIVqdU4vGDxvX2nzQdPlTqq1ZDKNP03WKctpl8TRl6y6Kpp5Z09VPETX08fLT8l0UjgvUYkjF31CKhHxXJ1NDc+D0VM8wTPSvZZp/ed8dF0akqasnD12r/wBXaenuwp3bmuJLACWx/SlfccrPRarUuUWscGQ1jpipXfLGOMeAtCnFxWWZnrFCWCDpPRry+SCIMciDPiCiU4VrLZD1znLalyemY7TGwAg8EcgrBZrV1g6FVd04ZaRX5vSra7wCeAeY6/RNr1fo5Rzr5WqW2Ly/yLjBabpW491h8cnr9Fku1UpLCZq0uiy82pstrh9Jn4obCRBWS65Nlz00OJcP8kV78vQYZFT7BaFprpf0mJX0ReYN/t/yUWa13RotMP8Au79gtNf09rmbwVlqbLHiOf8Acw9xrx9012zhskT9lprjVH8HJnurnCWJGK1BTqVZdvJ/7Sf0VbnOS4Zr0lsI8SX6mWexc5o7CY05io0XUhstVXEsmc7VXBbJKaxPSEtjgYrJFHI7DPzV8Fcl9jLPaJ7laoQwczUXbngsTwmmRcmbyji2qT5g/VYrG4y4OvpkpV4J+J1LXoRteYBPB8JsNTNLD5F26SuX5GrtvaZWa3kfWT+ys7Kn3Ex/YzT9Mjp2v69Q8VC36yrRnU+ooXLSzX4nk0+E9pm1oFQyfI7/AEKpPTU2fkEJ6in8PRNv/acyOKe4/wC0dfuqLR1x53P9C0777eGo/scaa9oAqP2v93ceJ8n5q9mmrsXo7F1yto4T4PQW3dKqyS4Ax1XNddlcujpO7T314m8SwYLXmoaNs3awtPB3ENBJ+ZPZdPTQxHfb+iOPPTwsnsqXHz1n/cweI1TQJIbToscep9MNLj9OFrrlTP8AC/0GXfT7Uk5ttf3ybY5q3axrnUhva2W8NjkeVR6eeXh8HP8AtpZ4Zj8tqig0kVKdF3MwWTH5pk/FBepmynQWy5g5f3N57O9QUbhgaAwCOgYG7fEQsOrrzHfWxtNcabdly4fu+/75NtcV6dFjjuHPeegXOhCdkksHRnOqiEtjzJ/HsjzfLa/JqFrY2AxxAJ+oXUhRTDvs5djtsXPX6I0+nNU21VoJ4eODJ/ys9+lsf4HlDdJbTS07Icr3LLLano06Zhw+4SadFNy9Rs1H1GMoba1g82r+0GtTqktcAzxMcLoSqpxho59atXMG0/yH6ntZgQdxPwP+El06ZM1L7ySxuf7mTz/tBq1wQyWg955V/PCCxWi1ehbeZsyFXL1XdajvluKR9xY+cm6OlrXSK+vcueeST9UmdspPs0wqjBcI0mHbspho+Z+JPVbaVtjg5Gre6bbLB3ITTIuzP5e2g7h9Vmuj7nV0tmVtKwsWdo2ZG3MVGiyZxsUYL7iS1qckIbHIhW4RXscsPefPYdFNXqeSt3phg1ds3gLakcOx8jr6fCloopcmezdoYkLLdDKOro7V0yhp1+x4Kwxs5w+zqSh7okNenZEuI4yrClMq4nYuD0lTuKutdnf8YWxyjyNFfDFj1HKEd1aN7XIuWlTLO31fW27W1XAdIKdHWbhUtAl2QclfGowy4knryefmq22bkXopUJrgzDjBK5Dk1LKOwuUbGpSN1TpkViwtaA4f3Dz812W7LIrbLHycFTWnnJOGVngpNRsHqtazmBE9Z54WHWLM0kdDQN+NuXHJa4DJmgBscQRHQ94ErXRZtikZNXT5JZLbIawrVW7XVSR4H+U16iK6wjPDRfJUjLbeQJ/RJd6Q77TPZy7OGe4+U/kVH3WCy0SwNV8o9/8AUfuolqJSLR00I+xFqXJd1Ko5N9jo1pdDFSqqtpDYxGn1FVyLqIzUqQlSmkMjEfxtsajhxwr0QcnlitRaq4mxtLXaAupGODgW27mSXMV8CUyoywG0pVnRv0zeTN0KnJae3T5LBGXLizrzjwmh1zVdoomN7FXBbI6TAV+kUSyyNUqJUpDoxJFhUgptLwJujk1Vhcghbos4t1bTL+xx5q/hg/IpuDC3jsYy+L9N208yAVSSyXqufZj8tgepasN+lUuUdrTa9dSKCpTfTMEELA1ZX2dSMoWLKFZc+VaNy9yHX8DgqA901TT6ZXa0ducrNlUjlpVSWhXFSyEgmRHlR2sB08kZ1OP/AEkuA5SySKd04CJTVZJcCpVRbyK26IMwJ8kT+6nyPIOtNHdE9/P2+gRH5Ky54Ec+UMFEda/hX9ijXI2HcqnBfAr3mFbJCiMmqB1I/VLc0u2M2t9DTrgeJVHci6rZy0ufwB9lROc+ES9seWW2OwDnwXcDwtVOkfcjDf8AUIx4iaqxxzaY4C6MK1E4l2plNmop4ICi1znBpImD2B6dfgmx5MTsy8Iz+Re1hIBmO6iWEaqoORlsrdzKyWz4OzpqcGec7mVzJS9WTqJcYJVGv5WiFgmcCRCbgUMXD0qbGQRHJSxw5SfCvF4KSjksrS82rVCwyW05NHisuGmTP0MFa4WI5V+mfsaZ96LlgkmWzBc5s/Lsm4T6OZKMq3yiBVoRwVVovGZBucex/UApcq4y7NFeonDplHd6YaeWGFks0UX0dKr6pJfiKi40/Vb0ErJPRzXRvr+oVS74IFS1qM6tcEl12R9maY21y6aG/UcO6r5JovtixfWKnyyI2IUXBU+Z/BHjQev8Eeb8idh0yorRnlEOIhrfBQ7Ug2Ci6I7KfP8AkR4kxDcHwFHmfwT40Ibl3w+yjzSJ8cRPUce5+irvmw2xQ5Ts6j+jHH6Kyqsl7FZXVx7aJ9vp2q7qNqdHRzfZls+o1R65Le00qB+MytUNFFdmG36q3+FF1a4pjOjQtcaox6OdZq5z7ZPp0ewCZgyubJTGtpEOqAwOgEfmZVkvkpzPiJV5nNB5nc4/M8fRVlNG6jTS90Za+yM91knadanT4KW4rSsU5tnQhDBGKzscK10IUsA1knMfwtcZcGZx5OK4VZloMZCqXFQArXwpTIaJNG5hOjYKnVksbbJEd0+Npks0yZc2megQQE9Wo59uhy8on22Qa88kBXUkzNZp5Q/MdNdswCCpyL8cvgDBUByjl1AHsEYRKnJEWtjqZ6tCW64v2Hw1Ni6ZCqYGkf6R9Et6Wt+xojr7V7kZ+m6faR9Up6OsavqVgydMs/uKr9lAYvqcvgT/AKZb/cVH2Mfkn/ycvgX/AKYb/cUfYxD/AMnL4HG6YZ5P3VloYFH9Tn8EinpqkPJ+qutHWvYVL6naSqWCoj+gJkdNWvYTLX3P3JdLH0x0aPsmKuK9jPLUWPtkltJo7BXUUKc5M6kBSVwzpjge4+pQDi0RamSY088qNyQ2OmlJcEO+zrT+AQqu1Lo01aGX9RTXWYc7v+aRK831aOK9irr3hKzStybYUpEN75SHLI9LBwVQscwowSACrjLJJjG8LSlwZ2+R2uxMnEpCRFISRwhKCREAIoJOg+FOSGhxtchXU2UcEPMuiExW4FupEhl+R3V1cKdCZNp5x4ETwPyTFeZ5aKDeRxuaPlWVxR6JEr/W2kcjn91byxE/YyRyMuP/AAo8iJ+zY+MmyPxcx+atvXyL+1lnoZOVCjyIZ9qzoZNvlG9EPSyD/VGo3oj7Vkijk2Ry6FZTQqWmnnoSrlWg8GQhzSJjpJNciMzLe5UeREvRy9huvmmz7v5+UO1FoaKWPUMjOEKvmQz7FMj3Obc8yT9lR3jq9FGKwQ6mTce6W7x8dNFEWpeEpbtY5UpDDqxKU5saoJDTnSqNl0jlVJEQAIJEKgkeoUZV4QyKnPBOFNalEzuR3EqxXojVqKVOA6MyK5kJLWByYigkFJAKACEEiIAUFGQwG9G4jAvqKdwbRfVRvI2i+qVO8NgnrFG8NiF9Yo8jI2IPXKPIw2IX1yjyMNiF9cqfIw2IPWKPIyNiD1ijeGwPVKN7DaJvKjcTtOS5RknAhKjJIigAQAIAEEiKAANlGAbJFG3TYwFSswTGU4WiMcGdyyLKtkgpxUPk/crmxnLPZ0HFfA/RqHyfutcG32LlFfBY0Gg9RKekmZZtrotKFswxLG/8R4U7I/BinbNZw3+5JuLOnx/LZ1H9Df8AChwj8CoXWc+p/uRqtqyfwN/4hVcY/A2Fs/8A2f7kE0Gz+Fv/ABCrtXwaFOXyzirQb/aPsFRpF1OXyRH0x4H2VMIcpPHY6yk2Pwj7BDSKOcs9jFywDoB9lRjYSbGqbR4RgvJkgUhHQfYKGL3PPZEqjlQOixtBYVBByVBJ0xSQx2FJTLOUFjpoUkMUhBGTmEBkWFAZAhSSJCgBSFIZFAVSG2KWjwhEZY5TCaikmSmrQhLBylgjiVU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encrypted-tbn3.gstatic.com/images?q=tbn:ANd9GcTB-F9ZIwmvxlF9zBkMH7lvb0S1MSywGRlot_zggSexT6xHwQ-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101241442"/>
              </p:ext>
            </p:extLst>
          </p:nvPr>
        </p:nvGraphicFramePr>
        <p:xfrm>
          <a:off x="2216696" y="928671"/>
          <a:ext cx="7236898" cy="4300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1712640" y="558924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этом доля атомной энергетики в мире достигнет                                   к 2030 году 20 % в общей генерации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21" name="Picture 4" descr="C:\Users\markinayv\Desktop\1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54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Заголовок 25"/>
          <p:cNvSpPr>
            <a:spLocks noGrp="1"/>
          </p:cNvSpPr>
          <p:nvPr>
            <p:ph type="title"/>
          </p:nvPr>
        </p:nvSpPr>
        <p:spPr>
          <a:xfrm>
            <a:off x="495300" y="116632"/>
            <a:ext cx="9282236" cy="7920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НОВЫЕ ТЕХНОЛОГИЧЕСКИЕ  РЕШЕНИЯ </a:t>
            </a:r>
            <a:endParaRPr lang="ru-RU" sz="18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81232" y="857233"/>
            <a:ext cx="685804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68" y="1000108"/>
            <a:ext cx="2143140" cy="298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2309794" y="1000108"/>
            <a:ext cx="478634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kk-KZ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Повышенные параметры пара на строящемся 3-м энергоблоке мощностью 630 МВт на Экибастузской ГРЭС-2.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2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indent="450850" algn="just" defTabSz="91440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Применение рукавных фильтров для улавливания летучей золы на строящейся </a:t>
            </a:r>
            <a:r>
              <a:rPr lang="ru-RU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Балхашской</a:t>
            </a:r>
            <a:r>
              <a:rPr lang="ru-RU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ТЭС мощностью 1320 МВт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Использование электрофильтров с движущимися электродами для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Экибастузской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ГРЭС-1</a:t>
            </a:r>
            <a:r>
              <a:rPr kumimoji="0" lang="ru-RU" sz="18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C:\Users\markinayv\Desktop\1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3E4F0-9D36-4481-BC2C-E98DA556E32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 bwMode="auto">
          <a:xfrm>
            <a:off x="1" y="92747"/>
            <a:ext cx="9802537" cy="4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УГОЛЬНАЯ ПРОМЫШЛЕННОСТЬ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7" name="Picture 15" descr="3х3_левый_оборо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61" y="836712"/>
            <a:ext cx="4821753" cy="573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5595942" y="928670"/>
            <a:ext cx="392909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известно более 400 месторождений и проявлений каменных и бурых углей различного возраста.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Балансовые запасы составляют 33,6 млрд. тонн: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каменных углей - 21,3 млрд. тонн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бурых углей - 12,3 млрд. тонн.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 состоянию на 1 января 2014 год, Республика Казахстан занимает 7-е место в мире по объему доказанных запасов угля.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 существующем уровне добычи угля его запасов хватит более чем на 300 лет.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FA5-94AE-4A7F-AD0F-4421D4B88FA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7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 bwMode="auto">
          <a:xfrm>
            <a:off x="1" y="92747"/>
            <a:ext cx="9802537" cy="4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УГОЛЬНАЯ ПРОМЫШЛЕННОСТЬ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8" name="Группа 9"/>
          <p:cNvGrpSpPr>
            <a:grpSpLocks/>
          </p:cNvGrpSpPr>
          <p:nvPr/>
        </p:nvGrpSpPr>
        <p:grpSpPr bwMode="auto">
          <a:xfrm>
            <a:off x="293688" y="765175"/>
            <a:ext cx="9411840" cy="5544145"/>
            <a:chOff x="-12465295" y="-4714497"/>
            <a:chExt cx="13174435" cy="7763591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-12465295" y="-4714497"/>
              <a:ext cx="13174435" cy="776359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 sz="1200" dirty="0"/>
            </a:p>
            <a:p>
              <a:pPr>
                <a:defRPr/>
              </a:pPr>
              <a:endParaRPr lang="ru-RU" sz="1200" dirty="0"/>
            </a:p>
            <a:p>
              <a:pPr marL="285716" indent="-285716" algn="just">
                <a:buFont typeface="Arial" panose="020B0604020202020204" pitchFamily="34" charset="0"/>
                <a:buChar char="•"/>
                <a:defRPr/>
              </a:pPr>
              <a:endParaRPr lang="ru-RU" dirty="0"/>
            </a:p>
            <a:p>
              <a:pPr marL="285716" indent="-285716" algn="just">
                <a:buFont typeface="Arial" panose="020B0604020202020204" pitchFamily="34" charset="0"/>
                <a:buChar char="•"/>
                <a:defRPr/>
              </a:pPr>
              <a:endParaRPr lang="ru-RU" dirty="0"/>
            </a:p>
            <a:p>
              <a:pPr marL="285716" indent="-285716" algn="just">
                <a:buFont typeface="Arial" panose="020B0604020202020204" pitchFamily="34" charset="0"/>
                <a:buChar char="•"/>
                <a:defRPr/>
              </a:pPr>
              <a:endParaRPr lang="ru-RU" dirty="0"/>
            </a:p>
            <a:p>
              <a:pPr algn="just">
                <a:defRPr/>
              </a:pPr>
              <a:endParaRPr lang="ru-RU" sz="1000" dirty="0"/>
            </a:p>
            <a:p>
              <a:pPr algn="just">
                <a:defRPr/>
              </a:pPr>
              <a:endParaRPr lang="ru-RU" dirty="0"/>
            </a:p>
            <a:p>
              <a:pPr algn="just">
                <a:defRPr/>
              </a:pPr>
              <a:endParaRPr lang="ru-RU" dirty="0"/>
            </a:p>
            <a:p>
              <a:pPr algn="just">
                <a:defRPr/>
              </a:pPr>
              <a:endParaRPr lang="ru-RU" dirty="0"/>
            </a:p>
            <a:p>
              <a:pPr algn="just">
                <a:defRPr/>
              </a:pPr>
              <a:endParaRPr lang="ru-RU" dirty="0"/>
            </a:p>
            <a:p>
              <a:pPr marL="285716" indent="-285716" algn="just">
                <a:buFont typeface="Arial" panose="020B0604020202020204" pitchFamily="34" charset="0"/>
                <a:buChar char="•"/>
                <a:defRPr/>
              </a:pPr>
              <a:endParaRPr lang="ru-RU" dirty="0"/>
            </a:p>
            <a:p>
              <a:pPr marL="285716" indent="-285716" algn="just">
                <a:buFont typeface="Arial" panose="020B0604020202020204" pitchFamily="34" charset="0"/>
                <a:buChar char="•"/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>
                <a:defRPr/>
              </a:pPr>
              <a:endParaRPr lang="ru-RU" dirty="0"/>
            </a:p>
            <a:p>
              <a:pPr marL="285716" indent="-285716">
                <a:buFont typeface="Arial" panose="020B0604020202020204" pitchFamily="34" charset="0"/>
                <a:buChar char="•"/>
                <a:defRPr/>
              </a:pPr>
              <a:endParaRPr lang="ru-RU" dirty="0"/>
            </a:p>
          </p:txBody>
        </p:sp>
        <p:sp>
          <p:nvSpPr>
            <p:cNvPr id="10" name="Прямоугольник с одним вырезанным скругленным углом 9"/>
            <p:cNvSpPr/>
            <p:nvPr/>
          </p:nvSpPr>
          <p:spPr>
            <a:xfrm flipH="1" flipV="1">
              <a:off x="-3787844" y="-4585562"/>
              <a:ext cx="3057663" cy="624667"/>
            </a:xfrm>
            <a:prstGeom prst="snipRoundRect">
              <a:avLst/>
            </a:prstGeom>
            <a:gradFill flip="none" rotWithShape="1">
              <a:gsLst>
                <a:gs pos="0">
                  <a:srgbClr val="C00000"/>
                </a:gs>
                <a:gs pos="50000">
                  <a:schemeClr val="accent2"/>
                </a:gs>
                <a:gs pos="100000">
                  <a:schemeClr val="accent2">
                    <a:lumMod val="20000"/>
                    <a:lumOff val="80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-4070054" y="-4369929"/>
              <a:ext cx="2319913" cy="622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-4070054" y="-4272117"/>
              <a:ext cx="2319913" cy="600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-643480" y="-3885334"/>
              <a:ext cx="735529" cy="709142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-12263081" y="-3769716"/>
              <a:ext cx="2822116" cy="622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-12263081" y="-3671904"/>
              <a:ext cx="2317692" cy="46683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auto">
            <a:xfrm>
              <a:off x="-543483" y="-3885334"/>
              <a:ext cx="544924" cy="637259"/>
            </a:xfrm>
            <a:custGeom>
              <a:avLst/>
              <a:gdLst>
                <a:gd name="T0" fmla="*/ 389232 w 280"/>
                <a:gd name="T1" fmla="*/ 59743 h 320"/>
                <a:gd name="T2" fmla="*/ 470971 w 280"/>
                <a:gd name="T3" fmla="*/ 3983 h 320"/>
                <a:gd name="T4" fmla="*/ 470971 w 280"/>
                <a:gd name="T5" fmla="*/ 0 h 320"/>
                <a:gd name="T6" fmla="*/ 400909 w 280"/>
                <a:gd name="T7" fmla="*/ 21906 h 320"/>
                <a:gd name="T8" fmla="*/ 323063 w 280"/>
                <a:gd name="T9" fmla="*/ 161306 h 320"/>
                <a:gd name="T10" fmla="*/ 325009 w 280"/>
                <a:gd name="T11" fmla="*/ 161306 h 320"/>
                <a:gd name="T12" fmla="*/ 332793 w 280"/>
                <a:gd name="T13" fmla="*/ 143383 h 320"/>
                <a:gd name="T14" fmla="*/ 373663 w 280"/>
                <a:gd name="T15" fmla="*/ 75675 h 320"/>
                <a:gd name="T16" fmla="*/ 529356 w 280"/>
                <a:gd name="T17" fmla="*/ 225032 h 320"/>
                <a:gd name="T18" fmla="*/ 544925 w 280"/>
                <a:gd name="T19" fmla="*/ 211092 h 320"/>
                <a:gd name="T20" fmla="*/ 389232 w 280"/>
                <a:gd name="T21" fmla="*/ 59743 h 320"/>
                <a:gd name="T22" fmla="*/ 134285 w 280"/>
                <a:gd name="T23" fmla="*/ 535696 h 320"/>
                <a:gd name="T24" fmla="*/ 83685 w 280"/>
                <a:gd name="T25" fmla="*/ 585482 h 320"/>
                <a:gd name="T26" fmla="*/ 134285 w 280"/>
                <a:gd name="T27" fmla="*/ 637259 h 320"/>
                <a:gd name="T28" fmla="*/ 182939 w 280"/>
                <a:gd name="T29" fmla="*/ 585482 h 320"/>
                <a:gd name="T30" fmla="*/ 134285 w 280"/>
                <a:gd name="T31" fmla="*/ 535696 h 320"/>
                <a:gd name="T32" fmla="*/ 340578 w 280"/>
                <a:gd name="T33" fmla="*/ 535696 h 320"/>
                <a:gd name="T34" fmla="*/ 289978 w 280"/>
                <a:gd name="T35" fmla="*/ 585482 h 320"/>
                <a:gd name="T36" fmla="*/ 340578 w 280"/>
                <a:gd name="T37" fmla="*/ 637259 h 320"/>
                <a:gd name="T38" fmla="*/ 389232 w 280"/>
                <a:gd name="T39" fmla="*/ 585482 h 320"/>
                <a:gd name="T40" fmla="*/ 340578 w 280"/>
                <a:gd name="T41" fmla="*/ 535696 h 320"/>
                <a:gd name="T42" fmla="*/ 381448 w 280"/>
                <a:gd name="T43" fmla="*/ 238972 h 320"/>
                <a:gd name="T44" fmla="*/ 358094 w 280"/>
                <a:gd name="T45" fmla="*/ 238972 h 320"/>
                <a:gd name="T46" fmla="*/ 346417 w 280"/>
                <a:gd name="T47" fmla="*/ 205118 h 320"/>
                <a:gd name="T48" fmla="*/ 301655 w 280"/>
                <a:gd name="T49" fmla="*/ 197152 h 320"/>
                <a:gd name="T50" fmla="*/ 280247 w 280"/>
                <a:gd name="T51" fmla="*/ 131435 h 320"/>
                <a:gd name="T52" fmla="*/ 216024 w 280"/>
                <a:gd name="T53" fmla="*/ 135418 h 320"/>
                <a:gd name="T54" fmla="*/ 212132 w 280"/>
                <a:gd name="T55" fmla="*/ 185203 h 320"/>
                <a:gd name="T56" fmla="*/ 151801 w 280"/>
                <a:gd name="T57" fmla="*/ 183212 h 320"/>
                <a:gd name="T58" fmla="*/ 151801 w 280"/>
                <a:gd name="T59" fmla="*/ 203126 h 320"/>
                <a:gd name="T60" fmla="*/ 116770 w 280"/>
                <a:gd name="T61" fmla="*/ 201135 h 320"/>
                <a:gd name="T62" fmla="*/ 110931 w 280"/>
                <a:gd name="T63" fmla="*/ 254904 h 320"/>
                <a:gd name="T64" fmla="*/ 381448 w 280"/>
                <a:gd name="T65" fmla="*/ 254904 h 320"/>
                <a:gd name="T66" fmla="*/ 381448 w 280"/>
                <a:gd name="T67" fmla="*/ 238972 h 320"/>
                <a:gd name="T68" fmla="*/ 435940 w 280"/>
                <a:gd name="T69" fmla="*/ 473961 h 320"/>
                <a:gd name="T70" fmla="*/ 395071 w 280"/>
                <a:gd name="T71" fmla="*/ 473961 h 320"/>
                <a:gd name="T72" fmla="*/ 410640 w 280"/>
                <a:gd name="T73" fmla="*/ 276809 h 320"/>
                <a:gd name="T74" fmla="*/ 66169 w 280"/>
                <a:gd name="T75" fmla="*/ 276809 h 320"/>
                <a:gd name="T76" fmla="*/ 79793 w 280"/>
                <a:gd name="T77" fmla="*/ 473961 h 320"/>
                <a:gd name="T78" fmla="*/ 29192 w 280"/>
                <a:gd name="T79" fmla="*/ 473961 h 320"/>
                <a:gd name="T80" fmla="*/ 29192 w 280"/>
                <a:gd name="T81" fmla="*/ 454047 h 320"/>
                <a:gd name="T82" fmla="*/ 56439 w 280"/>
                <a:gd name="T83" fmla="*/ 454047 h 320"/>
                <a:gd name="T84" fmla="*/ 56439 w 280"/>
                <a:gd name="T85" fmla="*/ 422184 h 320"/>
                <a:gd name="T86" fmla="*/ 0 w 280"/>
                <a:gd name="T87" fmla="*/ 422184 h 320"/>
                <a:gd name="T88" fmla="*/ 0 w 280"/>
                <a:gd name="T89" fmla="*/ 503833 h 320"/>
                <a:gd name="T90" fmla="*/ 29192 w 280"/>
                <a:gd name="T91" fmla="*/ 503833 h 320"/>
                <a:gd name="T92" fmla="*/ 81739 w 280"/>
                <a:gd name="T93" fmla="*/ 503833 h 320"/>
                <a:gd name="T94" fmla="*/ 83685 w 280"/>
                <a:gd name="T95" fmla="*/ 521756 h 320"/>
                <a:gd name="T96" fmla="*/ 393124 w 280"/>
                <a:gd name="T97" fmla="*/ 521756 h 320"/>
                <a:gd name="T98" fmla="*/ 393124 w 280"/>
                <a:gd name="T99" fmla="*/ 503833 h 320"/>
                <a:gd name="T100" fmla="*/ 435940 w 280"/>
                <a:gd name="T101" fmla="*/ 503833 h 320"/>
                <a:gd name="T102" fmla="*/ 435940 w 280"/>
                <a:gd name="T103" fmla="*/ 523747 h 320"/>
                <a:gd name="T104" fmla="*/ 467079 w 280"/>
                <a:gd name="T105" fmla="*/ 523747 h 320"/>
                <a:gd name="T106" fmla="*/ 467079 w 280"/>
                <a:gd name="T107" fmla="*/ 454047 h 320"/>
                <a:gd name="T108" fmla="*/ 435940 w 280"/>
                <a:gd name="T109" fmla="*/ 454047 h 320"/>
                <a:gd name="T110" fmla="*/ 435940 w 280"/>
                <a:gd name="T111" fmla="*/ 473961 h 32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80" h="320">
                  <a:moveTo>
                    <a:pt x="200" y="30"/>
                  </a:moveTo>
                  <a:cubicBezTo>
                    <a:pt x="210" y="19"/>
                    <a:pt x="224" y="8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41" y="0"/>
                    <a:pt x="224" y="0"/>
                    <a:pt x="206" y="11"/>
                  </a:cubicBezTo>
                  <a:cubicBezTo>
                    <a:pt x="188" y="21"/>
                    <a:pt x="169" y="41"/>
                    <a:pt x="166" y="81"/>
                  </a:cubicBezTo>
                  <a:cubicBezTo>
                    <a:pt x="167" y="81"/>
                    <a:pt x="167" y="81"/>
                    <a:pt x="167" y="81"/>
                  </a:cubicBezTo>
                  <a:cubicBezTo>
                    <a:pt x="167" y="81"/>
                    <a:pt x="169" y="78"/>
                    <a:pt x="171" y="72"/>
                  </a:cubicBezTo>
                  <a:cubicBezTo>
                    <a:pt x="175" y="64"/>
                    <a:pt x="182" y="51"/>
                    <a:pt x="192" y="38"/>
                  </a:cubicBezTo>
                  <a:cubicBezTo>
                    <a:pt x="272" y="113"/>
                    <a:pt x="272" y="113"/>
                    <a:pt x="272" y="113"/>
                  </a:cubicBezTo>
                  <a:cubicBezTo>
                    <a:pt x="280" y="106"/>
                    <a:pt x="280" y="106"/>
                    <a:pt x="280" y="106"/>
                  </a:cubicBezTo>
                  <a:lnTo>
                    <a:pt x="200" y="30"/>
                  </a:lnTo>
                  <a:close/>
                  <a:moveTo>
                    <a:pt x="69" y="269"/>
                  </a:moveTo>
                  <a:cubicBezTo>
                    <a:pt x="55" y="269"/>
                    <a:pt x="43" y="280"/>
                    <a:pt x="43" y="294"/>
                  </a:cubicBezTo>
                  <a:cubicBezTo>
                    <a:pt x="43" y="309"/>
                    <a:pt x="55" y="320"/>
                    <a:pt x="69" y="320"/>
                  </a:cubicBezTo>
                  <a:cubicBezTo>
                    <a:pt x="83" y="320"/>
                    <a:pt x="94" y="309"/>
                    <a:pt x="94" y="294"/>
                  </a:cubicBezTo>
                  <a:cubicBezTo>
                    <a:pt x="94" y="280"/>
                    <a:pt x="83" y="269"/>
                    <a:pt x="69" y="269"/>
                  </a:cubicBezTo>
                  <a:close/>
                  <a:moveTo>
                    <a:pt x="175" y="269"/>
                  </a:moveTo>
                  <a:cubicBezTo>
                    <a:pt x="160" y="269"/>
                    <a:pt x="149" y="280"/>
                    <a:pt x="149" y="294"/>
                  </a:cubicBezTo>
                  <a:cubicBezTo>
                    <a:pt x="149" y="309"/>
                    <a:pt x="160" y="320"/>
                    <a:pt x="175" y="320"/>
                  </a:cubicBezTo>
                  <a:cubicBezTo>
                    <a:pt x="189" y="320"/>
                    <a:pt x="200" y="309"/>
                    <a:pt x="200" y="294"/>
                  </a:cubicBezTo>
                  <a:cubicBezTo>
                    <a:pt x="200" y="280"/>
                    <a:pt x="189" y="269"/>
                    <a:pt x="175" y="269"/>
                  </a:cubicBezTo>
                  <a:close/>
                  <a:moveTo>
                    <a:pt x="196" y="120"/>
                  </a:moveTo>
                  <a:cubicBezTo>
                    <a:pt x="184" y="120"/>
                    <a:pt x="184" y="120"/>
                    <a:pt x="184" y="120"/>
                  </a:cubicBezTo>
                  <a:cubicBezTo>
                    <a:pt x="178" y="103"/>
                    <a:pt x="178" y="103"/>
                    <a:pt x="178" y="103"/>
                  </a:cubicBezTo>
                  <a:cubicBezTo>
                    <a:pt x="155" y="99"/>
                    <a:pt x="155" y="99"/>
                    <a:pt x="155" y="99"/>
                  </a:cubicBezTo>
                  <a:cubicBezTo>
                    <a:pt x="144" y="66"/>
                    <a:pt x="144" y="66"/>
                    <a:pt x="144" y="66"/>
                  </a:cubicBezTo>
                  <a:cubicBezTo>
                    <a:pt x="111" y="68"/>
                    <a:pt x="111" y="68"/>
                    <a:pt x="111" y="68"/>
                  </a:cubicBezTo>
                  <a:cubicBezTo>
                    <a:pt x="109" y="93"/>
                    <a:pt x="109" y="93"/>
                    <a:pt x="109" y="93"/>
                  </a:cubicBezTo>
                  <a:cubicBezTo>
                    <a:pt x="78" y="92"/>
                    <a:pt x="78" y="92"/>
                    <a:pt x="78" y="92"/>
                  </a:cubicBezTo>
                  <a:cubicBezTo>
                    <a:pt x="78" y="102"/>
                    <a:pt x="78" y="102"/>
                    <a:pt x="78" y="102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196" y="128"/>
                    <a:pt x="196" y="128"/>
                    <a:pt x="196" y="128"/>
                  </a:cubicBezTo>
                  <a:lnTo>
                    <a:pt x="196" y="120"/>
                  </a:lnTo>
                  <a:close/>
                  <a:moveTo>
                    <a:pt x="224" y="238"/>
                  </a:moveTo>
                  <a:cubicBezTo>
                    <a:pt x="203" y="238"/>
                    <a:pt x="203" y="238"/>
                    <a:pt x="203" y="238"/>
                  </a:cubicBezTo>
                  <a:cubicBezTo>
                    <a:pt x="211" y="139"/>
                    <a:pt x="211" y="139"/>
                    <a:pt x="211" y="139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41" y="238"/>
                    <a:pt x="41" y="238"/>
                    <a:pt x="41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15" y="228"/>
                    <a:pt x="15" y="228"/>
                    <a:pt x="15" y="228"/>
                  </a:cubicBezTo>
                  <a:cubicBezTo>
                    <a:pt x="29" y="228"/>
                    <a:pt x="29" y="228"/>
                    <a:pt x="29" y="228"/>
                  </a:cubicBezTo>
                  <a:cubicBezTo>
                    <a:pt x="29" y="212"/>
                    <a:pt x="29" y="212"/>
                    <a:pt x="29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0" y="253"/>
                    <a:pt x="0" y="253"/>
                    <a:pt x="0" y="253"/>
                  </a:cubicBezTo>
                  <a:cubicBezTo>
                    <a:pt x="15" y="253"/>
                    <a:pt x="15" y="253"/>
                    <a:pt x="15" y="253"/>
                  </a:cubicBezTo>
                  <a:cubicBezTo>
                    <a:pt x="42" y="253"/>
                    <a:pt x="42" y="253"/>
                    <a:pt x="42" y="253"/>
                  </a:cubicBezTo>
                  <a:cubicBezTo>
                    <a:pt x="43" y="262"/>
                    <a:pt x="43" y="262"/>
                    <a:pt x="43" y="262"/>
                  </a:cubicBezTo>
                  <a:cubicBezTo>
                    <a:pt x="202" y="262"/>
                    <a:pt x="202" y="262"/>
                    <a:pt x="202" y="262"/>
                  </a:cubicBezTo>
                  <a:cubicBezTo>
                    <a:pt x="202" y="253"/>
                    <a:pt x="202" y="253"/>
                    <a:pt x="202" y="253"/>
                  </a:cubicBezTo>
                  <a:cubicBezTo>
                    <a:pt x="224" y="253"/>
                    <a:pt x="224" y="253"/>
                    <a:pt x="224" y="253"/>
                  </a:cubicBezTo>
                  <a:cubicBezTo>
                    <a:pt x="224" y="263"/>
                    <a:pt x="224" y="263"/>
                    <a:pt x="224" y="263"/>
                  </a:cubicBezTo>
                  <a:cubicBezTo>
                    <a:pt x="240" y="263"/>
                    <a:pt x="240" y="263"/>
                    <a:pt x="240" y="263"/>
                  </a:cubicBezTo>
                  <a:cubicBezTo>
                    <a:pt x="240" y="228"/>
                    <a:pt x="240" y="228"/>
                    <a:pt x="240" y="228"/>
                  </a:cubicBezTo>
                  <a:cubicBezTo>
                    <a:pt x="224" y="228"/>
                    <a:pt x="224" y="228"/>
                    <a:pt x="224" y="228"/>
                  </a:cubicBezTo>
                  <a:lnTo>
                    <a:pt x="224" y="23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80147" tIns="40074" rIns="80147" bIns="40074"/>
            <a:lstStyle/>
            <a:p>
              <a:endParaRPr lang="ru-RU"/>
            </a:p>
          </p:txBody>
        </p:sp>
        <p:sp>
          <p:nvSpPr>
            <p:cNvPr id="17" name="TextBox 19"/>
            <p:cNvSpPr txBox="1">
              <a:spLocks noChangeArrowheads="1"/>
            </p:cNvSpPr>
            <p:nvPr/>
          </p:nvSpPr>
          <p:spPr bwMode="auto">
            <a:xfrm>
              <a:off x="-12293116" y="-4632449"/>
              <a:ext cx="8224006" cy="883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ts val="1425"/>
                </a:lnSpc>
              </a:pPr>
              <a:r>
                <a:rPr lang="ru-RU" sz="1400" dirty="0"/>
                <a:t>В Казахстане представлены все основные сегменты угольной промышленности, особенно развиты добыча и использование энергетического угля </a:t>
              </a:r>
            </a:p>
          </p:txBody>
        </p:sp>
        <p:sp>
          <p:nvSpPr>
            <p:cNvPr id="18" name="TextBox 20"/>
            <p:cNvSpPr txBox="1">
              <a:spLocks noChangeArrowheads="1"/>
            </p:cNvSpPr>
            <p:nvPr/>
          </p:nvSpPr>
          <p:spPr bwMode="auto">
            <a:xfrm>
              <a:off x="-6613127" y="-3498904"/>
              <a:ext cx="5418519" cy="775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000"/>
                <a:t>В перспективе до 2030 спрос на энергетический уголь внутри РК будет расти, так как он останется основным ресурсом для тепло- и электрогенерации 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97" t="61549" r="19485" b="13327"/>
            <a:stretch>
              <a:fillRect/>
            </a:stretch>
          </p:blipFill>
          <p:spPr bwMode="auto">
            <a:xfrm>
              <a:off x="-8580574" y="-484100"/>
              <a:ext cx="4074559" cy="2251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19" t="22800" r="53130" b="13329"/>
            <a:stretch>
              <a:fillRect/>
            </a:stretch>
          </p:blipFill>
          <p:spPr bwMode="auto">
            <a:xfrm>
              <a:off x="-12079679" y="-2814998"/>
              <a:ext cx="3454557" cy="4672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0" t="26241" r="54575" b="9891"/>
            <a:stretch>
              <a:fillRect/>
            </a:stretch>
          </p:blipFill>
          <p:spPr bwMode="auto">
            <a:xfrm>
              <a:off x="-4253538" y="-2709433"/>
              <a:ext cx="4110043" cy="4672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Box 24"/>
            <p:cNvSpPr txBox="1">
              <a:spLocks noChangeArrowheads="1"/>
            </p:cNvSpPr>
            <p:nvPr/>
          </p:nvSpPr>
          <p:spPr bwMode="auto">
            <a:xfrm>
              <a:off x="-12059714" y="-3501426"/>
              <a:ext cx="4829765" cy="991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000" dirty="0"/>
                <a:t>Крупные месторождения Экибастузского и Карагандинского угольных бассейнов обеспечивают РК 7-е место в мире по объему разведанных запасов угля </a:t>
              </a:r>
            </a:p>
          </p:txBody>
        </p:sp>
      </p:grp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FA5-94AE-4A7F-AD0F-4421D4B88FA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4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712789"/>
            <a:ext cx="9906000" cy="1587"/>
          </a:xfrm>
          <a:prstGeom prst="line">
            <a:avLst/>
          </a:prstGeom>
          <a:ln w="25400" cmpd="thickThin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0" y="642939"/>
            <a:ext cx="9906000" cy="1587"/>
          </a:xfrm>
          <a:prstGeom prst="line">
            <a:avLst/>
          </a:prstGeom>
          <a:ln w="25400" cmpd="thickThin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2" name="Rectangle 13"/>
          <p:cNvSpPr>
            <a:spLocks noChangeArrowheads="1"/>
          </p:cNvSpPr>
          <p:nvPr/>
        </p:nvSpPr>
        <p:spPr bwMode="auto">
          <a:xfrm>
            <a:off x="0" y="-192350"/>
            <a:ext cx="184686" cy="38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10" rIns="91418" bIns="45710" anchor="ctr">
            <a:spAutoFit/>
          </a:bodyPr>
          <a:lstStyle/>
          <a:p>
            <a:pPr defTabSz="912813"/>
            <a:endParaRPr lang="ru-RU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9748" y="819150"/>
            <a:ext cx="9532806" cy="374650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роста объемов добычи угля будет достигнуто за счет: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9496" y="1228726"/>
            <a:ext cx="4932363" cy="1281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     </a:t>
            </a: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проекта реконструкции транспортной схемы разреза "Богатырь", перехода на новую автомобильно-конвейерную технологию, при которой на разрезе возможно будет добывать до 48 миллионов тонн угля в год</a:t>
            </a:r>
          </a:p>
          <a:p>
            <a:pPr algn="just">
              <a:defRPr/>
            </a:pPr>
            <a:endParaRPr lang="ru-RU" sz="1700" dirty="0">
              <a:solidFill>
                <a:srgbClr val="0070C0"/>
              </a:solidFill>
              <a:latin typeface="Calibri"/>
            </a:endParaRPr>
          </a:p>
        </p:txBody>
      </p:sp>
      <p:pic>
        <p:nvPicPr>
          <p:cNvPr id="4106" name="Picture 15" descr="3х3_левый_оборо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07" y="1193802"/>
            <a:ext cx="4400947" cy="2719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06375" y="2538991"/>
            <a:ext cx="4906566" cy="927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>
            <a:spAutoFit/>
          </a:bodyPr>
          <a:lstStyle/>
          <a:p>
            <a:pPr algn="ctr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строительства циклично-поточного вскрышного комплекса №2 разреза «Восточный», который позволит  увеличить объем  отработки вскрышных пород  с 36,0 млн. м³  до 56,0 млн. м³ в год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99496" y="3449638"/>
            <a:ext cx="4932363" cy="9277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реализации технических проектов по увеличению мощностей по  добыче угля по разрезам «Северный» - с 10,0 до 18,0 млн. тонн в год, «Восточный» - с 20,0 до 22,0 млн. тонн в год, «Экибастузский» - с 4,0 до 8,0 млн. тонн</a:t>
            </a:r>
          </a:p>
        </p:txBody>
      </p:sp>
      <p:pic>
        <p:nvPicPr>
          <p:cNvPr id="4109" name="Picture 18" descr="2257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607" y="3913499"/>
            <a:ext cx="4400947" cy="2445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225294" y="4419600"/>
            <a:ext cx="4906565" cy="712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комплексного проекта освоения Шубаркольского каменноугольного месторождения с увеличением мощности предприятия с 9 до 16  млн. тонн в год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5293" y="5149850"/>
            <a:ext cx="4868730" cy="496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увеличения  мощностей по добыче угля на  разрезе  «Каражыра» с   5,0 до 7,0 млн. тонн в год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5293" y="5646738"/>
            <a:ext cx="4868730" cy="7122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5306" tIns="32653" rIns="65306" bIns="32653">
            <a:spAutoFit/>
          </a:bodyPr>
          <a:lstStyle/>
          <a:p>
            <a:pPr algn="just">
              <a:buFont typeface="Wingdings" pitchFamily="2" charset="2"/>
              <a:buChar char="ü"/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внедрения высокопроизводительной горной техники и технологий, обеспечивающих среднесуточную нагрузку на очистной забой на уровне 3000 -:- 5000 тонн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6721" y="110289"/>
            <a:ext cx="9239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УГОЛЬНАЯ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ПРОМЫШЛЕННОСТЬ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3E4F0-9D36-4481-BC2C-E98DA556E32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02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9"/>
          <p:cNvSpPr>
            <a:spLocks noChangeArrowheads="1"/>
          </p:cNvSpPr>
          <p:nvPr/>
        </p:nvSpPr>
        <p:spPr bwMode="auto">
          <a:xfrm>
            <a:off x="627725" y="836612"/>
            <a:ext cx="8813932" cy="5328691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81232" y="2214554"/>
            <a:ext cx="3010962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/>
              <a:t>О </a:t>
            </a:r>
            <a:r>
              <a:rPr lang="ru-RU" sz="1600" dirty="0"/>
              <a:t>сотрудничестве в сфере реализации проектов по комплексной переработке угля между Министерством индустрии и новых технологий Республики Казахстан и Государственным управлением по энергетике Китайской Народной Республики.</a:t>
            </a:r>
          </a:p>
        </p:txBody>
      </p:sp>
      <p:sp>
        <p:nvSpPr>
          <p:cNvPr id="5127" name="Freeform 5"/>
          <p:cNvSpPr>
            <a:spLocks noEditPoints="1"/>
          </p:cNvSpPr>
          <p:nvPr/>
        </p:nvSpPr>
        <p:spPr bwMode="auto">
          <a:xfrm>
            <a:off x="715433" y="1000109"/>
            <a:ext cx="1403350" cy="1285884"/>
          </a:xfrm>
          <a:custGeom>
            <a:avLst/>
            <a:gdLst>
              <a:gd name="T0" fmla="*/ 2147483647 w 280"/>
              <a:gd name="T1" fmla="*/ 2147483647 h 320"/>
              <a:gd name="T2" fmla="*/ 2147483647 w 280"/>
              <a:gd name="T3" fmla="*/ 2147483647 h 320"/>
              <a:gd name="T4" fmla="*/ 2147483647 w 280"/>
              <a:gd name="T5" fmla="*/ 0 h 320"/>
              <a:gd name="T6" fmla="*/ 2147483647 w 280"/>
              <a:gd name="T7" fmla="*/ 2147483647 h 320"/>
              <a:gd name="T8" fmla="*/ 2147483647 w 280"/>
              <a:gd name="T9" fmla="*/ 2147483647 h 320"/>
              <a:gd name="T10" fmla="*/ 2147483647 w 280"/>
              <a:gd name="T11" fmla="*/ 2147483647 h 320"/>
              <a:gd name="T12" fmla="*/ 2147483647 w 280"/>
              <a:gd name="T13" fmla="*/ 2147483647 h 320"/>
              <a:gd name="T14" fmla="*/ 2147483647 w 280"/>
              <a:gd name="T15" fmla="*/ 2147483647 h 320"/>
              <a:gd name="T16" fmla="*/ 2147483647 w 280"/>
              <a:gd name="T17" fmla="*/ 2147483647 h 320"/>
              <a:gd name="T18" fmla="*/ 2147483647 w 280"/>
              <a:gd name="T19" fmla="*/ 2147483647 h 320"/>
              <a:gd name="T20" fmla="*/ 2147483647 w 280"/>
              <a:gd name="T21" fmla="*/ 2147483647 h 320"/>
              <a:gd name="T22" fmla="*/ 2147483647 w 280"/>
              <a:gd name="T23" fmla="*/ 2147483647 h 320"/>
              <a:gd name="T24" fmla="*/ 2147483647 w 280"/>
              <a:gd name="T25" fmla="*/ 2147483647 h 320"/>
              <a:gd name="T26" fmla="*/ 2147483647 w 280"/>
              <a:gd name="T27" fmla="*/ 2147483647 h 320"/>
              <a:gd name="T28" fmla="*/ 2147483647 w 280"/>
              <a:gd name="T29" fmla="*/ 2147483647 h 320"/>
              <a:gd name="T30" fmla="*/ 2147483647 w 280"/>
              <a:gd name="T31" fmla="*/ 2147483647 h 320"/>
              <a:gd name="T32" fmla="*/ 2147483647 w 280"/>
              <a:gd name="T33" fmla="*/ 2147483647 h 320"/>
              <a:gd name="T34" fmla="*/ 2147483647 w 280"/>
              <a:gd name="T35" fmla="*/ 2147483647 h 320"/>
              <a:gd name="T36" fmla="*/ 2147483647 w 280"/>
              <a:gd name="T37" fmla="*/ 2147483647 h 320"/>
              <a:gd name="T38" fmla="*/ 2147483647 w 280"/>
              <a:gd name="T39" fmla="*/ 2147483647 h 320"/>
              <a:gd name="T40" fmla="*/ 2147483647 w 280"/>
              <a:gd name="T41" fmla="*/ 2147483647 h 320"/>
              <a:gd name="T42" fmla="*/ 2147483647 w 280"/>
              <a:gd name="T43" fmla="*/ 2147483647 h 320"/>
              <a:gd name="T44" fmla="*/ 2147483647 w 280"/>
              <a:gd name="T45" fmla="*/ 2147483647 h 320"/>
              <a:gd name="T46" fmla="*/ 2147483647 w 280"/>
              <a:gd name="T47" fmla="*/ 2147483647 h 320"/>
              <a:gd name="T48" fmla="*/ 2147483647 w 280"/>
              <a:gd name="T49" fmla="*/ 2147483647 h 320"/>
              <a:gd name="T50" fmla="*/ 2147483647 w 280"/>
              <a:gd name="T51" fmla="*/ 2147483647 h 320"/>
              <a:gd name="T52" fmla="*/ 2147483647 w 280"/>
              <a:gd name="T53" fmla="*/ 2147483647 h 320"/>
              <a:gd name="T54" fmla="*/ 2147483647 w 280"/>
              <a:gd name="T55" fmla="*/ 2147483647 h 320"/>
              <a:gd name="T56" fmla="*/ 2147483647 w 280"/>
              <a:gd name="T57" fmla="*/ 2147483647 h 320"/>
              <a:gd name="T58" fmla="*/ 2147483647 w 280"/>
              <a:gd name="T59" fmla="*/ 2147483647 h 320"/>
              <a:gd name="T60" fmla="*/ 2147483647 w 280"/>
              <a:gd name="T61" fmla="*/ 2147483647 h 320"/>
              <a:gd name="T62" fmla="*/ 2147483647 w 280"/>
              <a:gd name="T63" fmla="*/ 2147483647 h 320"/>
              <a:gd name="T64" fmla="*/ 2147483647 w 280"/>
              <a:gd name="T65" fmla="*/ 2147483647 h 320"/>
              <a:gd name="T66" fmla="*/ 2147483647 w 280"/>
              <a:gd name="T67" fmla="*/ 2147483647 h 320"/>
              <a:gd name="T68" fmla="*/ 2147483647 w 280"/>
              <a:gd name="T69" fmla="*/ 2147483647 h 320"/>
              <a:gd name="T70" fmla="*/ 2147483647 w 280"/>
              <a:gd name="T71" fmla="*/ 2147483647 h 320"/>
              <a:gd name="T72" fmla="*/ 2147483647 w 280"/>
              <a:gd name="T73" fmla="*/ 2147483647 h 320"/>
              <a:gd name="T74" fmla="*/ 2147483647 w 280"/>
              <a:gd name="T75" fmla="*/ 2147483647 h 320"/>
              <a:gd name="T76" fmla="*/ 2147483647 w 280"/>
              <a:gd name="T77" fmla="*/ 2147483647 h 320"/>
              <a:gd name="T78" fmla="*/ 2147483647 w 280"/>
              <a:gd name="T79" fmla="*/ 2147483647 h 320"/>
              <a:gd name="T80" fmla="*/ 2147483647 w 280"/>
              <a:gd name="T81" fmla="*/ 2147483647 h 320"/>
              <a:gd name="T82" fmla="*/ 2147483647 w 280"/>
              <a:gd name="T83" fmla="*/ 2147483647 h 320"/>
              <a:gd name="T84" fmla="*/ 2147483647 w 280"/>
              <a:gd name="T85" fmla="*/ 2147483647 h 320"/>
              <a:gd name="T86" fmla="*/ 0 w 280"/>
              <a:gd name="T87" fmla="*/ 2147483647 h 320"/>
              <a:gd name="T88" fmla="*/ 0 w 280"/>
              <a:gd name="T89" fmla="*/ 2147483647 h 320"/>
              <a:gd name="T90" fmla="*/ 2147483647 w 280"/>
              <a:gd name="T91" fmla="*/ 2147483647 h 320"/>
              <a:gd name="T92" fmla="*/ 2147483647 w 280"/>
              <a:gd name="T93" fmla="*/ 2147483647 h 320"/>
              <a:gd name="T94" fmla="*/ 2147483647 w 280"/>
              <a:gd name="T95" fmla="*/ 2147483647 h 320"/>
              <a:gd name="T96" fmla="*/ 2147483647 w 280"/>
              <a:gd name="T97" fmla="*/ 2147483647 h 320"/>
              <a:gd name="T98" fmla="*/ 2147483647 w 280"/>
              <a:gd name="T99" fmla="*/ 2147483647 h 320"/>
              <a:gd name="T100" fmla="*/ 2147483647 w 280"/>
              <a:gd name="T101" fmla="*/ 2147483647 h 320"/>
              <a:gd name="T102" fmla="*/ 2147483647 w 280"/>
              <a:gd name="T103" fmla="*/ 2147483647 h 320"/>
              <a:gd name="T104" fmla="*/ 2147483647 w 280"/>
              <a:gd name="T105" fmla="*/ 2147483647 h 320"/>
              <a:gd name="T106" fmla="*/ 2147483647 w 280"/>
              <a:gd name="T107" fmla="*/ 2147483647 h 320"/>
              <a:gd name="T108" fmla="*/ 2147483647 w 280"/>
              <a:gd name="T109" fmla="*/ 2147483647 h 320"/>
              <a:gd name="T110" fmla="*/ 2147483647 w 280"/>
              <a:gd name="T111" fmla="*/ 2147483647 h 32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280" h="320">
                <a:moveTo>
                  <a:pt x="200" y="30"/>
                </a:moveTo>
                <a:cubicBezTo>
                  <a:pt x="210" y="19"/>
                  <a:pt x="224" y="8"/>
                  <a:pt x="242" y="2"/>
                </a:cubicBezTo>
                <a:cubicBezTo>
                  <a:pt x="242" y="0"/>
                  <a:pt x="242" y="0"/>
                  <a:pt x="242" y="0"/>
                </a:cubicBezTo>
                <a:cubicBezTo>
                  <a:pt x="241" y="0"/>
                  <a:pt x="224" y="0"/>
                  <a:pt x="206" y="11"/>
                </a:cubicBezTo>
                <a:cubicBezTo>
                  <a:pt x="188" y="21"/>
                  <a:pt x="169" y="41"/>
                  <a:pt x="166" y="81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67" y="81"/>
                  <a:pt x="169" y="78"/>
                  <a:pt x="171" y="72"/>
                </a:cubicBezTo>
                <a:cubicBezTo>
                  <a:pt x="175" y="64"/>
                  <a:pt x="182" y="51"/>
                  <a:pt x="192" y="38"/>
                </a:cubicBezTo>
                <a:cubicBezTo>
                  <a:pt x="272" y="113"/>
                  <a:pt x="272" y="113"/>
                  <a:pt x="272" y="113"/>
                </a:cubicBezTo>
                <a:cubicBezTo>
                  <a:pt x="280" y="106"/>
                  <a:pt x="280" y="106"/>
                  <a:pt x="280" y="106"/>
                </a:cubicBezTo>
                <a:lnTo>
                  <a:pt x="200" y="30"/>
                </a:lnTo>
                <a:close/>
                <a:moveTo>
                  <a:pt x="69" y="269"/>
                </a:moveTo>
                <a:cubicBezTo>
                  <a:pt x="55" y="269"/>
                  <a:pt x="43" y="280"/>
                  <a:pt x="43" y="294"/>
                </a:cubicBezTo>
                <a:cubicBezTo>
                  <a:pt x="43" y="309"/>
                  <a:pt x="55" y="320"/>
                  <a:pt x="69" y="320"/>
                </a:cubicBezTo>
                <a:cubicBezTo>
                  <a:pt x="83" y="320"/>
                  <a:pt x="94" y="309"/>
                  <a:pt x="94" y="294"/>
                </a:cubicBezTo>
                <a:cubicBezTo>
                  <a:pt x="94" y="280"/>
                  <a:pt x="83" y="269"/>
                  <a:pt x="69" y="269"/>
                </a:cubicBezTo>
                <a:close/>
                <a:moveTo>
                  <a:pt x="175" y="269"/>
                </a:moveTo>
                <a:cubicBezTo>
                  <a:pt x="160" y="269"/>
                  <a:pt x="149" y="280"/>
                  <a:pt x="149" y="294"/>
                </a:cubicBezTo>
                <a:cubicBezTo>
                  <a:pt x="149" y="309"/>
                  <a:pt x="160" y="320"/>
                  <a:pt x="175" y="320"/>
                </a:cubicBezTo>
                <a:cubicBezTo>
                  <a:pt x="189" y="320"/>
                  <a:pt x="200" y="309"/>
                  <a:pt x="200" y="294"/>
                </a:cubicBezTo>
                <a:cubicBezTo>
                  <a:pt x="200" y="280"/>
                  <a:pt x="189" y="269"/>
                  <a:pt x="175" y="269"/>
                </a:cubicBezTo>
                <a:close/>
                <a:moveTo>
                  <a:pt x="196" y="120"/>
                </a:moveTo>
                <a:cubicBezTo>
                  <a:pt x="184" y="120"/>
                  <a:pt x="184" y="120"/>
                  <a:pt x="184" y="120"/>
                </a:cubicBezTo>
                <a:cubicBezTo>
                  <a:pt x="178" y="103"/>
                  <a:pt x="178" y="103"/>
                  <a:pt x="178" y="103"/>
                </a:cubicBezTo>
                <a:cubicBezTo>
                  <a:pt x="155" y="99"/>
                  <a:pt x="155" y="99"/>
                  <a:pt x="155" y="99"/>
                </a:cubicBezTo>
                <a:cubicBezTo>
                  <a:pt x="144" y="66"/>
                  <a:pt x="144" y="66"/>
                  <a:pt x="144" y="66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09" y="93"/>
                  <a:pt x="109" y="93"/>
                  <a:pt x="109" y="93"/>
                </a:cubicBezTo>
                <a:cubicBezTo>
                  <a:pt x="78" y="92"/>
                  <a:pt x="78" y="92"/>
                  <a:pt x="78" y="92"/>
                </a:cubicBezTo>
                <a:cubicBezTo>
                  <a:pt x="78" y="102"/>
                  <a:pt x="78" y="102"/>
                  <a:pt x="78" y="102"/>
                </a:cubicBezTo>
                <a:cubicBezTo>
                  <a:pt x="60" y="101"/>
                  <a:pt x="60" y="101"/>
                  <a:pt x="60" y="101"/>
                </a:cubicBezTo>
                <a:cubicBezTo>
                  <a:pt x="57" y="128"/>
                  <a:pt x="57" y="128"/>
                  <a:pt x="57" y="128"/>
                </a:cubicBezTo>
                <a:cubicBezTo>
                  <a:pt x="196" y="128"/>
                  <a:pt x="196" y="128"/>
                  <a:pt x="196" y="128"/>
                </a:cubicBezTo>
                <a:lnTo>
                  <a:pt x="196" y="120"/>
                </a:lnTo>
                <a:close/>
                <a:moveTo>
                  <a:pt x="224" y="238"/>
                </a:moveTo>
                <a:cubicBezTo>
                  <a:pt x="203" y="238"/>
                  <a:pt x="203" y="238"/>
                  <a:pt x="203" y="238"/>
                </a:cubicBezTo>
                <a:cubicBezTo>
                  <a:pt x="211" y="139"/>
                  <a:pt x="211" y="139"/>
                  <a:pt x="211" y="139"/>
                </a:cubicBezTo>
                <a:cubicBezTo>
                  <a:pt x="34" y="139"/>
                  <a:pt x="34" y="139"/>
                  <a:pt x="34" y="139"/>
                </a:cubicBezTo>
                <a:cubicBezTo>
                  <a:pt x="41" y="238"/>
                  <a:pt x="41" y="238"/>
                  <a:pt x="41" y="238"/>
                </a:cubicBezTo>
                <a:cubicBezTo>
                  <a:pt x="15" y="238"/>
                  <a:pt x="15" y="238"/>
                  <a:pt x="15" y="238"/>
                </a:cubicBezTo>
                <a:cubicBezTo>
                  <a:pt x="15" y="228"/>
                  <a:pt x="15" y="228"/>
                  <a:pt x="15" y="228"/>
                </a:cubicBezTo>
                <a:cubicBezTo>
                  <a:pt x="29" y="228"/>
                  <a:pt x="29" y="228"/>
                  <a:pt x="29" y="228"/>
                </a:cubicBezTo>
                <a:cubicBezTo>
                  <a:pt x="29" y="212"/>
                  <a:pt x="29" y="212"/>
                  <a:pt x="29" y="21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253"/>
                  <a:pt x="0" y="253"/>
                  <a:pt x="0" y="253"/>
                </a:cubicBezTo>
                <a:cubicBezTo>
                  <a:pt x="15" y="253"/>
                  <a:pt x="15" y="253"/>
                  <a:pt x="15" y="253"/>
                </a:cubicBezTo>
                <a:cubicBezTo>
                  <a:pt x="42" y="253"/>
                  <a:pt x="42" y="253"/>
                  <a:pt x="42" y="253"/>
                </a:cubicBezTo>
                <a:cubicBezTo>
                  <a:pt x="43" y="262"/>
                  <a:pt x="43" y="262"/>
                  <a:pt x="43" y="262"/>
                </a:cubicBezTo>
                <a:cubicBezTo>
                  <a:pt x="202" y="262"/>
                  <a:pt x="202" y="262"/>
                  <a:pt x="202" y="262"/>
                </a:cubicBezTo>
                <a:cubicBezTo>
                  <a:pt x="202" y="253"/>
                  <a:pt x="202" y="253"/>
                  <a:pt x="202" y="253"/>
                </a:cubicBezTo>
                <a:cubicBezTo>
                  <a:pt x="224" y="253"/>
                  <a:pt x="224" y="253"/>
                  <a:pt x="224" y="253"/>
                </a:cubicBezTo>
                <a:cubicBezTo>
                  <a:pt x="224" y="263"/>
                  <a:pt x="224" y="263"/>
                  <a:pt x="224" y="263"/>
                </a:cubicBezTo>
                <a:cubicBezTo>
                  <a:pt x="240" y="263"/>
                  <a:pt x="240" y="263"/>
                  <a:pt x="240" y="263"/>
                </a:cubicBezTo>
                <a:cubicBezTo>
                  <a:pt x="240" y="228"/>
                  <a:pt x="240" y="228"/>
                  <a:pt x="240" y="228"/>
                </a:cubicBezTo>
                <a:cubicBezTo>
                  <a:pt x="224" y="228"/>
                  <a:pt x="224" y="228"/>
                  <a:pt x="224" y="228"/>
                </a:cubicBezTo>
                <a:lnTo>
                  <a:pt x="224" y="2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0147" tIns="40074" rIns="80147" bIns="40074"/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738818" y="2214554"/>
            <a:ext cx="3642646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dirty="0" smtClean="0"/>
              <a:t>О </a:t>
            </a:r>
            <a:r>
              <a:rPr lang="ru-RU" sz="1600" dirty="0"/>
              <a:t>взаимопонимании между ООО «Китайской энергетической корпорацией «</a:t>
            </a:r>
            <a:r>
              <a:rPr lang="ru-RU" sz="1600" dirty="0" err="1"/>
              <a:t>Цинхуа</a:t>
            </a:r>
            <a:r>
              <a:rPr lang="ru-RU" sz="1600" dirty="0"/>
              <a:t>», ТОО «Разрез «Кузнецкий»,  АО «Национальное агентство по экспорту и инвестициям «KAZNEX INVEST» и АО «Банк Развития Казахстана» в сфере реализации проекта по комплексной переработке угля.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71342" y="852488"/>
            <a:ext cx="6908403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/>
              <a:t>В ходе визита Председателя КНР Синь </a:t>
            </a:r>
            <a:r>
              <a:rPr lang="ru-RU" sz="1600" b="1" dirty="0" err="1"/>
              <a:t>Цзинпина</a:t>
            </a:r>
            <a:r>
              <a:rPr lang="ru-RU" sz="1600" b="1" dirty="0"/>
              <a:t> в Республику Казахстан </a:t>
            </a:r>
            <a:endParaRPr lang="ru-RU" sz="1600" b="1" dirty="0" smtClean="0"/>
          </a:p>
          <a:p>
            <a:pPr algn="ctr">
              <a:defRPr/>
            </a:pPr>
            <a:r>
              <a:rPr lang="ru-RU" sz="1600" b="1" dirty="0" smtClean="0"/>
              <a:t>в 2013 году </a:t>
            </a:r>
            <a:r>
              <a:rPr lang="ru-RU" sz="1600" b="1" dirty="0"/>
              <a:t>подписаны два Меморандума: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15433" y="4791969"/>
            <a:ext cx="8726223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/>
              <a:t>АО </a:t>
            </a:r>
            <a:r>
              <a:rPr lang="ru-RU" sz="1600" b="1" dirty="0"/>
              <a:t>«</a:t>
            </a:r>
            <a:r>
              <a:rPr lang="ru-RU" sz="1600" b="1" dirty="0" err="1"/>
              <a:t>КазМунайГаз</a:t>
            </a:r>
            <a:r>
              <a:rPr lang="ru-RU" sz="1600" b="1" dirty="0"/>
              <a:t> – переработка и маркетинг» проводятся работы по оценке технических и финансово-экономических показателей технологии переработки казахстанских углей.</a:t>
            </a:r>
          </a:p>
          <a:p>
            <a:pPr>
              <a:defRPr/>
            </a:pPr>
            <a:endParaRPr lang="ru-RU" sz="1600" dirty="0"/>
          </a:p>
        </p:txBody>
      </p:sp>
      <p:sp>
        <p:nvSpPr>
          <p:cNvPr id="14" name="Заголовок 1"/>
          <p:cNvSpPr>
            <a:spLocks noGrp="1"/>
          </p:cNvSpPr>
          <p:nvPr/>
        </p:nvSpPr>
        <p:spPr bwMode="auto">
          <a:xfrm>
            <a:off x="1" y="92747"/>
            <a:ext cx="9802537" cy="4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ctr"/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7314" y="111734"/>
            <a:ext cx="88460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РАЗВИТИЕ ТЕХНОЛОГИЙ И АЛЬТЕРНАТИВНОЕ ИСПОЛЬЗОВАНИЕ УГЛЯ</a:t>
            </a:r>
          </a:p>
        </p:txBody>
      </p:sp>
      <p:sp>
        <p:nvSpPr>
          <p:cNvPr id="16" name="Стрелка вниз 15"/>
          <p:cNvSpPr/>
          <p:nvPr/>
        </p:nvSpPr>
        <p:spPr>
          <a:xfrm>
            <a:off x="3309926" y="1500174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7524768" y="1500174"/>
            <a:ext cx="48463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3E4F0-9D36-4481-BC2C-E98DA556E32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29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/>
        </p:nvSpPr>
        <p:spPr bwMode="auto">
          <a:xfrm>
            <a:off x="1" y="92747"/>
            <a:ext cx="9802537" cy="40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fontAlgn="ctr"/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2560" y="110289"/>
            <a:ext cx="8352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ОРГАНИЗАЦИИ РАЗВЕДКИ И ДОБЫЧИ МЕТАНА УГОЛЬНЫХ ПЛАСТОВ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48" y="620688"/>
            <a:ext cx="438384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tx1">
                <a:alpha val="67000"/>
              </a:schemeClr>
            </a:outerShdw>
          </a:effectLst>
        </p:spPr>
      </p:pic>
      <p:pic>
        <p:nvPicPr>
          <p:cNvPr id="24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9748" y="3573016"/>
            <a:ext cx="4383840" cy="27363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1066800" dist="35921" dir="2700000" algn="ctr" rotWithShape="0">
              <a:schemeClr val="tx1">
                <a:alpha val="31000"/>
              </a:scheme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810124" y="1643050"/>
            <a:ext cx="499241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Оценочные </a:t>
            </a: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запасы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метана угольных пластов составляют </a:t>
            </a:r>
            <a:r>
              <a:rPr lang="ru-RU" sz="2400" dirty="0">
                <a:solidFill>
                  <a:srgbClr val="002060"/>
                </a:solidFill>
                <a:latin typeface="Arial" charset="0"/>
              </a:rPr>
              <a:t>около 490 млрд. м</a:t>
            </a:r>
            <a:r>
              <a:rPr lang="ru-RU" sz="2400" baseline="30000" dirty="0">
                <a:solidFill>
                  <a:srgbClr val="002060"/>
                </a:solidFill>
                <a:latin typeface="Arial" charset="0"/>
              </a:rPr>
              <a:t>3</a:t>
            </a:r>
            <a:r>
              <a:rPr lang="ru-RU" sz="24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метана.</a:t>
            </a:r>
          </a:p>
          <a:p>
            <a:pPr lvl="0" algn="just" defTabSz="914400">
              <a:buFont typeface="Wingdings" pitchFamily="2" charset="2"/>
              <a:buChar char="ü"/>
            </a:pPr>
            <a:endParaRPr lang="ru-RU" sz="2400" dirty="0" smtClean="0">
              <a:solidFill>
                <a:srgbClr val="002060"/>
              </a:solidFill>
              <a:latin typeface="Arial" charset="0"/>
            </a:endParaRPr>
          </a:p>
          <a:p>
            <a:pPr lvl="0" algn="just" defTabSz="914400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charset="0"/>
              </a:rPr>
              <a:t> Процесс </a:t>
            </a:r>
            <a:r>
              <a:rPr lang="ru-RU" sz="2400" dirty="0">
                <a:solidFill>
                  <a:srgbClr val="002060"/>
                </a:solidFill>
                <a:latin typeface="Arial" charset="0"/>
              </a:rPr>
              <a:t>разведки этих запасов и постановки их на баланс только начат и проводится компанией АО «</a:t>
            </a:r>
            <a:r>
              <a:rPr lang="ru-RU" sz="2400" dirty="0" err="1">
                <a:solidFill>
                  <a:srgbClr val="002060"/>
                </a:solidFill>
                <a:latin typeface="Arial" charset="0"/>
              </a:rPr>
              <a:t>Казгеология</a:t>
            </a:r>
            <a:r>
              <a:rPr lang="ru-RU" sz="2400" dirty="0">
                <a:solidFill>
                  <a:srgbClr val="002060"/>
                </a:solidFill>
                <a:latin typeface="Arial" charset="0"/>
              </a:rPr>
              <a:t>».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FA5-94AE-4A7F-AD0F-4421D4B88FA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0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08584" y="2420888"/>
            <a:ext cx="778674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СПАСИБО ЗА ВНИМАНИЕ!</a:t>
            </a:r>
          </a:p>
          <a:p>
            <a:endParaRPr lang="ru-RU" sz="5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FA5-94AE-4A7F-AD0F-4421D4B88FA1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khmetov_d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17" y="1228502"/>
            <a:ext cx="7671387" cy="42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4528" y="5013176"/>
            <a:ext cx="12241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73E4F0-9D36-4481-BC2C-E98DA556E32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/>
        </p:nvSpPr>
        <p:spPr bwMode="auto">
          <a:xfrm>
            <a:off x="1928664" y="92747"/>
            <a:ext cx="7873874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МИРОВОЕ ПОТРЕБЛЕНИЕ ЭНЕРГИИ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4" descr="C:\Users\markinayv\Desktop\1111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8668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Box 163">
            <a:hlinkClick r:id="rId3" action="ppaction://hlinksldjump"/>
          </p:cNvPr>
          <p:cNvSpPr txBox="1"/>
          <p:nvPr/>
        </p:nvSpPr>
        <p:spPr>
          <a:xfrm>
            <a:off x="1452543" y="1643050"/>
            <a:ext cx="79649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Электроэнергетика Казахстана</a:t>
            </a:r>
            <a:r>
              <a:rPr lang="ru-RU" sz="2800" b="1" dirty="0" smtClean="0">
                <a:solidFill>
                  <a:srgbClr val="0070C0"/>
                </a:solidFill>
              </a:rPr>
              <a:t> </a:t>
            </a:r>
          </a:p>
          <a:p>
            <a:pPr algn="r"/>
            <a:r>
              <a:rPr lang="ru-RU" sz="72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2014 – 2015 годы</a:t>
            </a:r>
            <a:endParaRPr lang="ru-RU" sz="72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Изображение 15" descr="Без заголовка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0968" y="4357694"/>
            <a:ext cx="9215502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65FA5-94AE-4A7F-AD0F-4421D4B88FA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6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1881165" y="92747"/>
            <a:ext cx="7921373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ЭЛЕКТРОЭНЕРГЕТИКА КАЗАХСТАНА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0" name="AutoShape 2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data:image/jpeg;base64,/9j/4AAQSkZJRgABAQAAAQABAAD/2wCEAAkGBxMTEhUUExQUFRUXFhcUGBcXGBUUFBQUFRQXFxUVGBUYHCggGBolHBQUITEhJSkrLi4uFx8zODMsNygtLisBCgoKDg0OFxAQFywcHBwsLCwsLCwsLCwsLCwsLCwsLCwsLCwsLCwsLCwsLCwsLCwsLCw3Mjc3LDcsLCsrNysrK//AABEIALcBEwMBIgACEQEDEQH/xAAcAAACAgMBAQAAAAAAAAAAAAAEBQMGAAECBwj/xAA9EAABAwMCBAQEBAUDAwUBAAABAAIRAwQhMUEFElFhBiJxgRORofAyscHRFEJS4fFicqIVM1MXI5LC0gf/xAAZAQADAQEBAAAAAAAAAAAAAAAAAQIDBAX/xAAgEQEBAAMBAAIDAQEAAAAAAAAAAQIDESETMRJBUQRC/9oADAMBAAIRAxEAPwDzEKeg0LhlNadU5VdS7q1Mwu7dsoP4wOUVbVoQDinSYW51Si7sYMjZEiuENfXJhI0TLjaVzXuMJXmZCZ8Noc4ygAaVTKPtrgEgOQN8OR0KLmQD99ETLULVYl9G5IRtCsXmACT0Ak/IIDhxhc07V1R0NBcToBkq1cJ8F3FUgvHwm94Lvlt7q/8AA/DNK3Hlbndxy4+6jLZI1w05ZPO6HhN1OmH1t9GjAH+4/tCsPhiuxkta0NAOgG/XucK4cS4fzsLe2PXZeaVi6hVPrBHvqsrncm+OuYPRWXfcD2WPE659VVrHioO6cW1+DupaeGDaAJUjWQhDdQtOu0gY1bgAsHUkfSVMy4z99lUeNcSDXU8/zfoUztuIgwjierHTqSpCUoo3WYRwqqLD+0j2AoWvaz/ZE06kqdtMJDiv1bIDVoI9BKHuuBUajc02kegmVanW4KXXFEsMt03CfaOR5l4h8DFoL6EnfkOsf6T+hVUt6UEg7GM6r3YAOEiFRvGfhnmJq0RDtXN/q7jutte39Vhs1fvFQKxhZSq9UO5xkgjRdNXS527unJkIm0eeXVR03KepTgSEg0bjusS9z8rEA5NYa4S28fOiYPsPLgpa2gZhBAKbzoj7YrsWKI4bw5zyQATCAmocOc9vNPbRcULFzzB+ibWzHMHLkZ00+amo0eVw9UGQ1OEuaTAkBd03cjcK28QLPh+WJg5/sqJdXJBISlCY2nPkrv8A6aIW7A1KjgxjS5x0H6k7DuvSvDfhQMh1Xzv1j+VvYDc90sspF4a7l9KZ4c8FVK5Dqksp/wDJw7DYd16jwjgVKiIpsa0dgPz3TW3tB8lNXqMYOsLDLK1269MxchgAXQqBAPvAc+yFFyVn1tzgh9+C8tA2PyGhVL8WWXm5hvr9VZrm6A9dVWeM8SbMEjIPz2Tx+2ednCB1GNFunePYu3H3QF9d8ogDK2nrnuXDZvHyPxLir4kb/Lkqp1C534jjsoHUIyCU/jiLup3fXzqjgSdMhNeH8UOMqosrkayiadYzgouImb0jhnEZKstJ8gLy6zuy0ifmr9w6+Dmg9oWeWLXGnNvUgpnQdKS2zhKb0nLLi+jwyUNXZ1CJoOkfcLupTBSHVaqs5HditVWyEx4hbSlnMRgpHFE8YeFebmq0RD9XN/rjcd1586QYK99qCR9wvOvHXAmtmswRJ8w7/wBS6NWz/mufdq57FG+Kira7wQUuqLqkxdDndvflYphRCxAGWt7mCjv4Jrm84KQU6gnCJc8gaoAhtaETwXjHwahBEh3tEaFIv4jK1UeSQUgv1xWa4cw1OUI6t3SKxvajoEYR1YY1QDB9YEZKDp8KDjMQOpH5dVFTMSTsJTprpa30CVVhj1ZfC1hTY0crQOp3PqVbGVGgd1QODcT5PKT6dwn3/VQRqFy5W9ehrkkWAXnQ6GEDxC6IENyT9Ejq8XaAYO6TcQ8RnAbBO/Qf3SkuXistmOM6sF3xAMHmI0yq7c+KADAz9Ukubx1QnncTPy9IUbaYH4dewiFrNX9cuX+jt8Pql7cVRLQGg6F2J9lUrug/ncXuJdOTKZVeY6kkxuT+qEubXnEaHUK8cOMstvWUKdQGA/t1k7bqC8oPJBLjPSPz6LKFYtPJUwRoeoTt9Vj2wc4weaCPuVfIz7Veq1OSJET96rHviJbg6bg+hTR1P+V+WnGgzHfsu6vCKccrXEd55m9iQUyLYYWu2PLORA1AgZzrPsg7Q5aEVWplgIcGkaBw006j8il9sYc09wnTlWenTyOyuXCqQx6Kq2dOYKs9i6IWOToxWK1p9EzothKLW4GEwbXhY1qbW5RjSlVtUKY29TKXCtcXNOUnvrVWCqEDXpyFNOK807ITi1u2pTLHaEQfdN7q2zIQdamlPF/c9eJcZ4O+i/lcNzHcbFAsbC9i4rwplZha8e+hB6g7KjcR8K1GGW+bO2sdwurXtl8rk2arPpXhSKxMfgxgggjYgysW/jHl/hRVsI0+inosGhKOLhug7oCRBSJ0bFi1U4cYnZT/AA8BTNrnlgoAW0fyYU7avMVqg0TlRXfldhIxT+yO4ffjl5XGCMeoQNraGoJmAuq3AagIAcDO249VNaYdnpm8g6CVw2i5wkOIHckKu1qVajMyI7riveuMDmcOondT+LT5OG93ygEuqzGwJkoPh7hGu+/RKSev1U9tUA1V448ZZZ/ktL2zpr2WCElbexEThFU+IhxAIPr/AITQOJG/sVnw501XdFwIG5+uR0U7KXK4Oj012+9EABWtQ7B+z0QNzbGkJEwNjkj3/ROHQHHAgpddQ10H/KYc2XFGl+XESiLmvAM8uXY6x69FDZ2bQC4DXX32Cmfw6ng5PbPXTCAGrV/I6YII1kEekbf2SNmiO4pRaCA0RmIkmVxd23KG9YE/v+aAsXBrmWhWm0f5QvPeDXEeU+vsVdLC4lsSsco3wvVgovTVlTASChUwj7SuYhZNosFvVwi7etlJLaviCiKNdAqx06krVRiW0KxRgqSpoiCrTS+vQ3TZ6iqNUr6SmlOUJXtclNjTz2XL6IMqFq06zE5CxPf4dYn2jkeDOL3BRfw78EpvWbyqF/M4dl6Ly2UngxK7rVWDdRfADh3Su7tyMoMbUrxkLQqF34sKGwZOSjWUw5wA3KQMOE2tUtlrTE4JMSN4CcU/+811SWkD0aTpqm9pbNFIDlPoMa7rq+4c9rfIA4GS4O1bHQ6Qsbl66Zr5Ff4+5j6R2ccDrrr6Kqiz5nw35k4Ce8XtA2pj+bJBIgY/JSWdOnocbiJO0+60x8jHO+q+/hbyNvmltRpBIKtd/VHMC0ED56fY+aXcUsC5vxQO2Nyq6gDQrsgBwOBqDk+xWmXMGRIQtNkmEZSpxprsmE7eJVNoPqAi6fFKoI/ACOgON51iVAKDA0OL5cdgD5RH+oCXT7DuumDE9RPtoAgJbm6eZd8Q6SRgZwIH5+xXHDRLXOeSScNznBHb1xhQV/wHqI90fw1rXUxGSIBAmZPZAGW9PyiM7kdAuq7w0d/oI3TKvTFJgieZ0TiTOQAOunb9VX/EMt5W/wAzhzH/AG6R3/skADKnO8HYafuibvzzMTGv3uhaDUUHSc9vRMFlN5a4HcKz8PvfwkaFVq7cC7HT6qawuIwdCfkVOU6rG8eh8OupwmtJ8OCqFhdaKxUK0hYWOnGntJyno1UsoV9FN8VSs8o1UYyqkVGujadcpUum/wAT5LTnSlra8oqk9RVCOQFcGn06rtpwumj6KVQIWfeVimdTKxHFPnqrdhxUzqojBVbFNw0KloPf1XoPMP6VUQgb2sHCAuC88q3avbGUBxSfDVNY4e13RwP1QVzV83ZF0a7QEw9P4U8kCCNJjY9ZTGlXOA5oBg6ZEDUgwqj4d4i55YA2QRMjVpGDBV5/hx8MkAk5J6wRtO65rPXfhexSvEYa2sHOA5XtLfR2C3O24Sy05W5mP2jaPb5p14hsy+meeSYxiIIOD+SqTCdHGRGPl0WuH05t096dUnNIiJGesCeiivi0sI9gOmcR+6Ht6vLvhauaYcZkjHzH7LRirNKQ8juUxY4ZIHaB2xP30UPF6Ra4PGjhkjqNZ7lRMqGME9UEn5TMDOv7ymQtiWNAO2Jx0GOmZ1SQkg9/VMLHiTvwnzDQAk4ztOPog0hZGXbf8oS2k53MTTJAOJGMJvd1HO0gbdCcZ9upUFoGjOsYEaICazv3szUHPrBmCDvPVCcQujWql0Ro0DWG7D80RUfzHlGk5Qd1Q5DI0+sIDtjMY/JElhIAOOhK4tDiWZOcyBAiD+aiu6xBy7mPzhAdU6AJIcB6/fouXWTZEGCflqt274mQpKrdzj7wgObauabgCZGx6dirVw66x6qtV7ZpDfNq2T2dv+ik4Zd8p5CTG37LPPFphkvNvcZhGteq3RraFObWthY10w2t3SjaZSu1qpjRyoquC2P6IyjlBswEXQcpMYxSgIYFSiqgql5ViH+MVtVwdfMzaoAMrm1qjKHLS5EU7Nwyu1wJnuwg6RMnopTKjc7CCcXFTOFLSYTquLWmDlGuEBAWXwRd8ryzrBH6/ovSG1iWwM9tndivE7G9NOo142In0nP0Xq3Brl9QtcPwmCDjOFhtnL116MvOMvaT6lQCPJOdPvVUzxRw429XA8hMjsvX6dBpE69lU/Gdt8RrgQA0CQZ0PdRjletc8JZVMdRbiZ09jjb91rnEbnZCWT3FpYWkkYBnEDSf7LT6pbzc2XA6bdMnr2XS4APGLoEcgzoSekJbScn9zah/nc0NBHLGdkBUtA3zCRGm4KfAEI7H/C5dhNat2RSLOsbdwSlEyYQDS1cCOXTEew2RlGl5YA++iWW4kgaSU6kMx3iBt3PdAQgcpgfuMrq5oAk74G3aDH0+SIouaebIxBIMSew6qGuSfMMe+RGyAVG3g427xKhps8x3+qb1aYI5t/3S1rC1+usR3zCANazT7wFun+IT1374CjfUiCZQtzcEnQe23umB125rXETgTnXPbqoWM5shC0nb/L5I6wp+YTuYA9d1OSsR1jdluHZCf8PuwD2KV3HDnN1Cy1kGPosL66MatzCQQdimtu8lIrG5JABCd2lZY1vjBnPCKovEICo+VIx/VI7B4qYW/joJtwF21+EJEfGWlC2v2WJjj5+puEhMhUEJLJU4uxGdV3x51aucOUbmytVzzKIOIQGchapm15CGrVZRljSBCRp6dPCungjiRANInTT0KqRZAU/CLzkrM7mCpynYrXl+OXXsVO/DGS50Kk8U4q66eQP+20mB/URgbZMzhc8QvnOGphKOH35o1CQYJ09cmVnhjO+ujdnbj4lv7AUnzIa0gQAQQCCJ3nXthKrpvmIkHIJIzPSPTCMr1A+HExnO8g65Q12ymHHkc5zRv+Fx3OPU/RbuRviFxLoafLgwDgGIMKAAuwPVckfZPfdF2bJkoCC4t8EjP9t/vqllVkOHpKsJojOuQeusT+f5quXc83okY/hjf/dYRs4HtOybVOXzF0TqM99fySWyumsIJzGY9lNXvg53MZiAPQDYIAqgCTBP+FMxjdzjqlzK3mkH57einFN1QgTjU6QB7ICC5vQMDSde3ZQ1KrXN3kHGN9/v0Ut/QDXMAGM99h+6FqGTE4G/+EB1zuIE7/X0C2yoJ03xGAOkTlcZnqpm0zuJP3rCAlpUCDBERscKR9YNIdvqMamZGOimpsOZzIS27qS7Ggx+6RndLiNWoJc8z25QM9t1NQvCHebbdK+HP1ncfeEwpgOwBJif8qbIqWy9XThfK4ApxRZlUfgN84QIwDB6jorjbXM7Lkz8rvwvYZMpLt9vhQsqKQXI3U9VYxtMQt/EhCG6aDHMFDWv2j+YKoii/ilYlD+Isn8SxPhePHbhiCFMzKmdWBMKVdrz2mLZCxZKCD1aa7tKsLblC+kdUzMDXJUDZBnoZ+SHp141T3w5ZNr1Id+EZI69kr4cnad23NUYOUEpbfWVRuSxwHXb5hej8Nt2NaA0abaeiYm2a5vmaNMrn/Ouv4uzjx2hVlwzHQ6qSu2NJg7jfO/VXHjng+m7zUfI7X/SYVQuGVGn4bhyu+h791tjnK5s9dxZQaDMiToDP1PVdfxjmHlAG3ckdUMxzmk/YUVQkySfU9uidqBNa/qaE9+/z6IKpkyZn21+4XDA50iRgF3TAW3CIAhOBy23HX7IkKU2zTo757qJ7ye0bfmu2naP1QHVrRcXERMGCrGyny05AjPv9/uq/ZWdw500qb3dwMfM4T634PeuEOa0DudPkpuUipLSu8cCRnaPnlLqUcwnTKuFv4KqPJ5qkGJPKM/Mqb/096VXT6CFPyYq+PJUKPdHtaAdtNp/NOz4BuS7yvZHUhwPfAlM7fwLVkFzmkDUCYMdUXZDmuknCeHmo9pMBmZJIHMeU/hG8YXV94YMywyeiuDvDb/KYbLdMaenRFWvCqsy6PkQVhdl710Y6pzjzVvDazXAfDcTpgEgpvQ4BWdADHAYkuIGdzj6L0mhZxqEdStx0R81Of58apHC/Czg4l7sRADTmcZPyR1Wwqs/CQ8f/F37H6K3fw64dbdpWWVtva3wxmM5FBd4lp0yWveGOGrXeUj2KireM6O9Rp9M/kn/AIp8L07pkOHK8TyvGrfXq3svGeKWFSjVdSqCHN+RB0I6grXXhjkw27MsP0uN/wCMqR053egj8yEG/wAW0f8AxVPfl/8A0qcWFcuPZbTVHNd2S5jxfQ/8L/8Aj+6xUn4ixP44PkyQQiKDHFba2TKPpNhacZB3s5VA15JU92TlDWwQQkMW11KxAD1qUqXhHEHUKnMN8HrHbuu5Q1cCUHK9U4VxhtZgIdnY/oU+sr4PGdRgheN8OuXUzLT6jYq3cH4xzOBBg7hZZYOjDa9Ja1qrnGrOnWcW8pcSAWubiD/u+qb2dXmZA3/PqmFCzhuD5u/9ll9Om+vLONeE61NsjziJx+KPTqqyGkxH98r3e+DeUg6nZeVcW8OV21KjmUnFhcXCIODkjl11kaK8M+/bm26uewhcwCcdtcHc6ey4gnAH7/JZctLcEFp3BEEexTDgtwWhxaIeRHNqWjcN6E9VrbxjMe1Fw7hNW4OGwBq4/lHVXLhfhRlMcxaXu/1Rr6aBG8EteSmJ1MY3KsdtbExIn10HoscsrW+OEiC1thGASpaVI/hyTIEmCM+icW1KVMKQB79v3UcbF9rw/l11iESaeEUWeyz4aOBAxoClY1ba3oFJypcCJ1ILgUDOCUX8NTMpJWKlCtpGF22lCKLQsKnhyuOVRVSparoHdDAOOU+H0PXkg4VS8VeHG3TRPlqt/A//AOruoV0dUjafyQ1anzaonZfE5cynK8J4zwCvb/8AcpkN/qHmYfcae8JQ5ohfQZZGCJHzVe4t4GtLiS1vwndafl+bThdGO7v3HLlo/leMEBYrzW//AJbW5jy12EbSCD7iCtLT5Iz+PJSbZqLBQ1PRTB2FbNFUElDOMLqpUM4UNWThAENqLRqKNtOAtsCQSGVCWGcopq2gOadQBG8NuYqtjcwUrrMypbcFpB6EH5Ipy8r3bgf4Gz0TatnSPzVY8NXwfTaZ2VhbVmFyX7d0vjl9A6xJ/SFDWD9GgDpPVNGP+SyAT7I4fVcv+D0qzQ2rSa98CSchvvrr0SOl4GDHc4ceQGQ09fzhX8UROff22UF27mgbdPRPvB+M+yfh9ryknlH6wntuQdAVHSoz6o22GEDiUNgSF1Toxk6rdMSiGHCE9QfC1K21injC6YgkDaUrv4KnZA1UwgjCC6Ca1ZykaqcsWnBTVxAWrpmAtuUdVphKGic6TKjdXjsu3t2WvgdU+DqFtRYYKK+E3WAtQOgTAN5HUIZ/KfXsmT6AjAErGNAGQjhFRtx/U75lYmRd2C2jg9fL1RhA1UVOo7qsWLrcAqjTUdy6FixBhnVSVJQrRqsWIPiZlVbqvWLEJRVKmFPRdIWLEBbfCHF+SaZnqPRX63v536LaxYZz10674aULnCnp1lixZtpUxqrmk2VixChdBqlacysWJElJU3PAWliaGxUWNqrFiQsY6opKVZYsSNK126xyxYkprlUVV0rFiIHELI3K0sVFUTjOdlpYsTONuK4dUKxYgODUCxYsTZv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data:image/jpeg;base64,/9j/4AAQSkZJRgABAQAAAQABAAD/2wCEAAkGBxQSEhUUEhQUFBQVFBQUFBQUFBQVFBQUFRQXFxQUFBQYHCggGBwlHBUUITEhJSksLi4uFx8zODMsNygtLisBCgoKDg0OGxAQGiwcHCUsLCwsLCwsLCwsLC0sLCwrLCwsLCwsLCwsLCwsLCwsLCwsLCwsLCwsLCwsLCwsLCwrLP/AABEIARgAtAMBIgACEQEDEQH/xAAcAAABBQEBAQAAAAAAAAAAAAADAAECBAYFBwj/xABBEAACAQIDBAgBCQcDBQEAAAABAgADEQQSIQUGMVETIjJBYXGBkQcUM0JygqGxwfBSYpKywtHhJFOic5Ojs7Qj/8QAGgEAAgMBAQAAAAAAAAAAAAAAAQQAAgMFBv/EAC0RAAICAQMCBQMDBQAAAAAAAAABAhEDBCExEkEFEzJRYSJxgRQj4SQzobHB/9oADAMBAAIRAxEAPwDzW0fLJ2iyyhAeWNaFKxsshAREjlhssYrIQCRGIhSsiVhICyyLCGtA4k2UnkJCHFqm5J8TNvu61lX0mHE2+wx1RMs/oNsHrRyNqUctWoO7O3sTcfcZVyzs7xUrVr/tKretsv8ATOXaWxS6oJ/BTLHpm0BKyLLLFpG00MwBWRyw5WRKyEAFZArLBWRySEKpSCYS4ywVRJCFa0UmVihCaoLHtCZYssxstQMrGywpEbLJYAWWNlhssiVhsgErGywpWNaGwASso7UNkPiQPz/KdMrOPtpuyPM/kPzlkQ5qDUeYm72GugmGww6y+c3mxBoJjqfQbYPWR3opfNN4Mp8xYj8WnCyzYbwUA2HJ70ZW9zlP80ydphocnVi+za/6a6yNZL90CyyOWGtI2jooCKyJWGIkSIbIBtGywto1pAACsEyy0wg3WQhVseUUIRFIQ09orSeWLLFrNAdo1oXLFlhsgK0YiFIjWkACIkbQxEa0NkoCRM1tSpeofDT9epM1DjSY6q1yTzJPubzWBVhtnrdxN5sZeExOx1vU8hN3steEw1T+gY06uR2KlDOjIfpIw9xMNab+nMXtGnlrVV5OSPJgGH81vSc3wvJ9Uo/kc10LhGX4KVoxELaMROycsFaMRC2jWkIBtGIhCIxEJAJEgwhyINxCQrlYoQiKQBprRrQuWNlidm1A8sYrClZG0lkohaNaEyxrSAoGRGKwto1pZMFFDajZaNRvAKPNzb8M0yE0m9VWy06fO9Q/yp+De8zcYhwUZ1t3l659Pzm72fT4TE7tL1j5zfbPWI6+VRHtItjo0lmM3kOXF2P06Sn1VmH4TdUU0mH+IA6OtRfwYH0I0+8zleFz/qK90x3WL9j8oqWjESaG4j2nobOKCtI2hrSJENkAssYiGtIFYQASJBhDssGwhIViI8mYoSGoyxssJFac6zYFaK0JaIiSyAysjlhbRiJZMgIrEqXIHMge5kzKe1MX0NJmHaIKJ9ZwRf0FzLx3dAbpGU25ixVruy9m+VPqL1V+4X9ZRiijpiaPdqnpfmZusBMfsClZV8hNlgROV4hujo6bZHVpTI/EyhekjW7LgH7QP52mvpic3ezBdLhqi21y3HmNR94nD0eTy9RFv3/g6GWPXhkvgwOya2ZBzGh9NJetM9sTEWfKfpcPOaMT1c1TOAiJWRywhEa0rZAZEgRCkSBEsmQGRBuIciQYSyYCsRFJkRQkNPliywmWK05ljFA7RrQlorQ2CgdoxEJIkQ2QEVmf35q5aiUBxpLer/1XAJX7IyjzvNns3LTWpiqnzeGTpLH6dU6UU9W19BznlWLxDVHao5u7szsebMbk/fG8Eduoym96BSVMXI85GWMCl3EZKGw2QnD0mrwazNbKXhNVglnM1sTo4HsdXDpFiqPVMNhRLFSncTy+eLhK0dHFI8H2xh/k+JdQNFfMv1TqB7aTQUGuAe7u8ucL8RtnWZaoHDqt5X6p97+85O7+IzKVPFT/AMTw++/3T2GDL5uGMzjajH5eVxOqRFaTkSJYyBmRIhCIxEIGBaQaGYQZEsmACRFJGKXAakCNJWjWnIsZGtGtJREQ2QjaNaStLWGdaNKri6ovToAZR/uV2+aQeup8BLwTm6QG6Vmd+IW0ejWngUPYPTYkjvruBlTyRLDzPhMLDYvENUdnc3Z2LMeZY3MDOrGKiqQuKdHZNO5vOeBNBsqhaXj7kW7NFsscJqMJM/s5JocLOdrJWP4lSOzhZ0UTSczDGdSiZ57UJMciZ3efZAq02UjiCP8AM8fog4XEFH0AOVvqk6N+Bn0FiaVxPMPiHu9cdKg1Xj4r3j85v4PrOmTwT4fBTV4vNh1Llf6KlpAiUthYvPSAPaSyny+ifbT0l8id52nRy+UDIjSbSJlgAysGwhjBsJZAAmKSMaWsBqcsaTtFORY1RCISREYyJgoejSLsqKLsxAA8T+rzP/Eraq56eDpG9PDXLkcHxDdtj5Cw8NRNZ8tGCwlXGG3Sa0cMD+22he3fbX+Fp49UcsSSbkkkk8STxJnQ0uOl1MwyPeiMUUUcMyxgqWZpqdn0pxNlUZp8CkrOVI2xRtnXwSTs4YTmYYTqYczjamY/FHTw06VFpzMOZfoNONmYwjoqt5z9rYAOhFp0KTSyUuJzZtxl1IvF0fPm0sKcFize/RuT/CTqPsnWdgia34h7udNROUddesvmO71E8/2Bi89PI3ap6eOXgPbh7T2Oj1S1OBT7rZnM1GLy57cPdF8iNaTtGIjSZg0DMG0KRINLIqAMUcxS4DV2jESRjWnGsbGtJ4egajqi8WYKPXv9OPpGIkMbtT5Jh6tcfOEdFR+u41b7ImmOPXJRQJbKzMfErbK1cQKFI/8A44YdGtjozjR2/L35zHR2N/GNO0lSoTYpOklzaQm83D3bp1KOJxOJVujpUC9NQSpqP1rW8Orb7XhCRHIwFKd/BrOZhE4XnYw0WzS2HMUTp4cTo0Jz8PL1Fpxs7Goo6NJpdoNObTaXKLzj5pbm6R1qDy9Secmi0vUnnPnItQTG0MymeJb2bMOCxgqAWpVSb24AntD+r3nuQa4ma332AMXh2T6Q6yHkw4f29Y54Trf0+epel7Mzz4vMhXfsedSLyhsKsShRrh6ZKkHja+gPlqPSX2ns2qZygZkSJNpAyyKsEYojFLWVNXGMlEROLY6RJmL362jnqiiputEWPjUPb9jcTXY3FikhqN9EFh4kC4HqQBPLa1QsxZjcsSxPMk3M6GihdyF8z7EJKmhY2Aue4CRmg3KwXSYhSzFEUM1RxcFKSIz1mBHA9GrgHmyzpJC53/h/urSqk1sUoNGiXaqhYipamLWZBqt2ZQLkes9E2UqDZtc0cqnGOaNJRp0eHp2pnLxyqLudT9LjM38qc1alkVKgFGkVAWwxWJPSFLcCtBCtMC1s2ZtSbz0ldj06lPIVAyGnhaeUBSCyK1ZgQAb2Zh6GFtUaRaR5DititSZwpzqhsSBYgXsGI5E/rhFQE9SrUKNCniaiItkw+Iyg6hlPUpob6lSb6d+nITy+kLRDO12GsTs6FCXKRlSlLNMzj5mNIuUzLlJpz6bS1TacnIrNos6NNpcpVJzKby1SeJzgXR1aVSTfUSjTqSyrxWUaYTyXfTZ3yTHiootTxIPkKgtmHvY/aMrmbT4pYDpcCzgdag61V8r2f7jf0mJRrhT3MqsPIi4nt/Dc/n6aMnytn+OP8HKzw6cj+dyJkGhWEG06KMARiiMUJWjWRRRCcQcMvv3XtTRB9JrnyA/vaYmaffypeqi/soT7n/EzE7elVYkJ5X9Q6rfhNhuRtqlhjWpVadOtTqilmc3VlUOj1UU6E3C2tcA5QTcC0yVOkWvYE5RmNgTYXFybcBqOM2GyKeEr/JhUw7XRVWp0dTL0tuYI0J1vGHwwQj1M1u420KWKxFMsq082Ir4qqzM5u2U5iL9xCKTyNrWE7uJ36IJGGp5lpPiaoZ7gv0jPlewU2yhxobdnunQwJpmlUpYbDJh6QouxFMHPVGumfiy3BJA4kTI7R2UcPhqjNoWp0WA6ysOnGqsL2IHl3xaWW9kbKC7lDFbx16yZGeyEICqgDME1W/f2utyvAUTObQMv0DMciNYM6NFpaQyjSaWqZnNyxN0y2jSxTaVFMPTM5eSNM1iy7TeWqTSghh0aKziapnQp1JZp1ZzkaHpvFpQLontmgKtCrTPB6Tr/ABKRPJ9kHNhKL8jUpH7JDr9z/dPW3fqnynk+7yf6bF0/9jE03Hk5ekf5VnofAX+3kj8piGsX1RZImDYyZg2neQmQMUYxQgNbGjmNOGNnn++jXxJ8EX85wZ3d8h/qT9UThT0GH+3H7COT1M6m7eLNLEU2Fu2oObVdTZSwOhAYhvNRPS/h/TR69LpaShDhWwz6aisK1T5Qzc362a/cGAE8mwhGcZuydG8AdCfS9/Sev7g1yK930FUjP35MZTAFTTlVXo6g/aOndJk9IYcnsNHDpRWnZQqKvQn91SbAXOtg2nk155X8RGK0ch4pUWgfFad2pn+Gw+zPTsXiUCXqkCk9qNXXRS9lQk8rsBfkyGeL7/4+pUdFcEWLgsR849FmpZ795sBfx87Bdq5IvF0mZ2iZdotKFJpcpGSaLRZ0KTSzTaUqTSzTMRyRNoyLtNoZWlWmYdTOdlhZtGRaRodGlRTCq0RlE1Ui4rQ9N5SRoVHmEomqZZr1eqfIzzjd/t7UXmof+HEqf6pucZVspnn27la+I2ie44ar/wDRRtO74LClN/YU1r9IQyDSRkWnaQkDMeMYoQGttEY4jNOGhwwW+y2rA81/tM7NXv1R1pvzBWZSd7Tu8cRHL62OJ39h701cO3BWU00psNQTkYmnUuPpqGKg8tJwVt38xw4277S3syiWqLbvZP8A2KPxYTV8blEeq70bw1MfUSnh8y0aiU+kVrWdlYspvbq631FvWWPiJu+1ChgVWxtTrFjaxao7Izd57raX52lv4e7uZlV24hKdvM1cR+HUl34obx0iUwujGnmZmB+bci1MeJtqRyIikH1So1nsjy5NDY6EaEHnLdNoTaSDLTYcTmU+IFsv5j0lekZa+pWC6L9Iy3TaUKTS3TaK5EaKRdpmHQypTMsKYjkiaxkWFMKrSujSeaJThZtGRZDyYqSqGkXq2Ew8pt0bKYDbWMCoTeY7c5r08bU7ytJP+5XDEf8ACE3w2l1coPHSLdijlwTv31cSqjxWjTJJ96qz0uiweTg35YjmydeTbsFaQaEaDeMIyIRRjFCA1wjGKKcMdOBvjhs9AkcUIb075gJ6xiUDKVPAggzy3GUDTdkPFWI9uBnX0U7h0+wpnjTsDOjSarhWVrAZ1DKSAyVEzA3UniMyDUa3E50727m3FpK1Gui1cO+YlHXN0dRgB0id6myqDbjlHKOMwNhu/wDEiuadWjTpolR1bo3TQU71HqE63uRnIXlYcZz9i7MqV2zNmbW7MxJJN9CWOp4E89O+PhW2erFkFNNdL1GNgVGgza6anW9yfAK3V2pvL8nogUlUs3Z1FgOdh4Be/wCiut1DlecWto9zTqvko7xAJlTvB4aaAafrxv5nmU3k9rUWyKzdaol1rnQ5WY9UNbTQ3FxpqLG1pQpVYYQSjRRvc61J5bpvOTTqS3SqzOcApnUpvLCtOdSqyzTqROeM0jIuhpINKYqxGtMHhs1Uy2ak5m1toBFJg8Vjwo4zFbZ2karW7hGtPpN7YJ5qVIqY7Emo5Y+k3L0uioYegdDTpZ3HKpXPSMD4hTTHpMrurs0V8Siv80l6tY8qVPrP76KPFhNRjMQajs7cXYseQub2HgOHpH8nCRjD3AGQeTJg2Moi5AmKMYpYBr40eKcIdIMJk9+NmaDEKOSVbf8Ajc+diL+A5zXRmUEEMMysCrKeBU8RN8GV45pmeSHVGjyKKdXeHY5w1S181NutTbmOR/eHf7985U7iaatCDVbCnf2BtFlYLTCiobAVWPY1I48AjBsjA6WsdNZwIShXZGDISrDUEcRI0Q2G3iMGhog9d1Csh7aKRqlVSbo62C2IKsArq1pnqGLnOdyeJvoBryAsB6AAekiIFGiPc0VPEyzTxMzSYgiWaeNkcUA09PFSwMUJl02gOck21BM3iTJbNM2OlHF7UsONpnq20ieEp1KpbibwrFFBtlzH7RL6DhKEU6u7+z+kfM4vTQgt+8e5B5/heacIhpdk4H5PhQDcVcRlqP8Au0VN6Sep6x8hyiaGxNYuxdtSTfy5AeAGkCYs5dTs3SpEDBtCGDaEjBRRiIpcobKKNHnBH6GjGPeMYUQqbRwCV0NOp2TqGHFD3MP1znne2Nl1MNUKVB4qw7Lr3Mp/Vp6bJtTo1V6LEpnpngRo9M/tIf1+Ud0+pcNpcGGXF1brk8himn3m3OqYYdLSYV8OdRUXtIOVRe4+PDymYnVTTVoTaaYooooQCiiikIKKKKQgoogJ2sDu+7WNW9NeNj84R4KeA8T98DaXIUrKGzsA1ZrLoB2mPBR4+PhNjRpKiqiCyrwB4k97N4n/ABJUqKooVQFUcAOfMnvPjHMXnk6jaMK5ImDYyTQbSqRZkWkWjmQaXKkDFGJjS4DZRRo84B0GRtGMcyMskAUUUa8sQmlQr2SRfQ+I8eczu1d26dQ5kApn90dX2nevImbY8koellJQjLkwGL3drJwXOOa/2M5tXDOvaVh5gz1CCdBG46t90YS067M8wtHVCeAJ8hPS+jHIewjZRNf1S9iv6f5PPKWz6rdmm5+ybe5nRw27dVu3lQeeY+w0++bAxoHqG+CLClyc7Zuykoarq/7bWJH1dOr6a+MtsZMwbTO2+TRRS4GMG0kZFpYqyBg2kyYNpoirIkwbGTME0sipEmKRJilwGzjEx4pwDoMiYoopcg0jeKKFAETImNFLIg0jFFNCpAmQJjxTRAISJMUUsipEmQJiimiKsGZAmPFLoowbQbRRS6Ksg0GxjRS6KkDFFFL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data:image/jpeg;base64,/9j/4AAQSkZJRgABAQAAAQABAAD/2wCEAAkGBxQSEhUUEhQUFBQVFBQUFBQUFBQVFBQUFRQXFxQUFBQYHCggGBwlHBUUITEhJSksLi4uFx8zODMsNygtLisBCgoKDg0OGxAQGiwcHCUsLCwsLCwsLCwsLC0sLCwrLCwsLCwsLCwsLCwsLCwsLCwsLCwsLCwsLCwsLCwsLCwrLP/AABEIARgAtAMBIgACEQEDEQH/xAAcAAABBQEBAQAAAAAAAAAAAAADAAECBAYFBwj/xABBEAACAQIDBAgBCQcDBQEAAAABAgADEQQSIQUGMVETIjJBYXGBkQcUM0JygqGxwfBSYpKywtHhJFOic5Ojs7Qj/8QAGgEAAgMBAQAAAAAAAAAAAAAAAQQAAgMFBv/EAC0RAAICAQMCBQMDBQAAAAAAAAABAhEDBCExEkEFEzJRYSJxgRQj4SQzobHB/9oADAMBAAIRAxEAPwDzW0fLJ2iyyhAeWNaFKxsshAREjlhssYrIQCRGIhSsiVhICyyLCGtA4k2UnkJCHFqm5J8TNvu61lX0mHE2+wx1RMs/oNsHrRyNqUctWoO7O3sTcfcZVyzs7xUrVr/tKretsv8ATOXaWxS6oJ/BTLHpm0BKyLLLFpG00MwBWRyw5WRKyEAFZArLBWRySEKpSCYS4ywVRJCFa0UmVihCaoLHtCZYssxstQMrGywpEbLJYAWWNlhssiVhsgErGywpWNaGwASso7UNkPiQPz/KdMrOPtpuyPM/kPzlkQ5qDUeYm72GugmGww6y+c3mxBoJjqfQbYPWR3opfNN4Mp8xYj8WnCyzYbwUA2HJ70ZW9zlP80ydphocnVi+za/6a6yNZL90CyyOWGtI2jooCKyJWGIkSIbIBtGywto1pAACsEyy0wg3WQhVseUUIRFIQ09orSeWLLFrNAdo1oXLFlhsgK0YiFIjWkACIkbQxEa0NkoCRM1tSpeofDT9epM1DjSY6q1yTzJPubzWBVhtnrdxN5sZeExOx1vU8hN3steEw1T+gY06uR2KlDOjIfpIw9xMNab+nMXtGnlrVV5OSPJgGH81vSc3wvJ9Uo/kc10LhGX4KVoxELaMROycsFaMRC2jWkIBtGIhCIxEJAJEgwhyINxCQrlYoQiKQBprRrQuWNlidm1A8sYrClZG0lkohaNaEyxrSAoGRGKwto1pZMFFDajZaNRvAKPNzb8M0yE0m9VWy06fO9Q/yp+De8zcYhwUZ1t3l659Pzm72fT4TE7tL1j5zfbPWI6+VRHtItjo0lmM3kOXF2P06Sn1VmH4TdUU0mH+IA6OtRfwYH0I0+8zleFz/qK90x3WL9j8oqWjESaG4j2nobOKCtI2hrSJENkAssYiGtIFYQASJBhDssGwhIViI8mYoSGoyxssJFac6zYFaK0JaIiSyAysjlhbRiJZMgIrEqXIHMge5kzKe1MX0NJmHaIKJ9ZwRf0FzLx3dAbpGU25ixVruy9m+VPqL1V+4X9ZRiijpiaPdqnpfmZusBMfsClZV8hNlgROV4hujo6bZHVpTI/EyhekjW7LgH7QP52mvpic3ezBdLhqi21y3HmNR94nD0eTy9RFv3/g6GWPXhkvgwOya2ZBzGh9NJetM9sTEWfKfpcPOaMT1c1TOAiJWRywhEa0rZAZEgRCkSBEsmQGRBuIciQYSyYCsRFJkRQkNPliywmWK05ljFA7RrQlorQ2CgdoxEJIkQ2QEVmf35q5aiUBxpLer/1XAJX7IyjzvNns3LTWpiqnzeGTpLH6dU6UU9W19BznlWLxDVHao5u7szsebMbk/fG8Eduoym96BSVMXI85GWMCl3EZKGw2QnD0mrwazNbKXhNVglnM1sTo4HsdXDpFiqPVMNhRLFSncTy+eLhK0dHFI8H2xh/k+JdQNFfMv1TqB7aTQUGuAe7u8ucL8RtnWZaoHDqt5X6p97+85O7+IzKVPFT/AMTw++/3T2GDL5uGMzjajH5eVxOqRFaTkSJYyBmRIhCIxEIGBaQaGYQZEsmACRFJGKXAakCNJWjWnIsZGtGtJREQ2QjaNaStLWGdaNKri6ovToAZR/uV2+aQeup8BLwTm6QG6Vmd+IW0ejWngUPYPTYkjvruBlTyRLDzPhMLDYvENUdnc3Z2LMeZY3MDOrGKiqQuKdHZNO5vOeBNBsqhaXj7kW7NFsscJqMJM/s5JocLOdrJWP4lSOzhZ0UTSczDGdSiZ57UJMciZ3efZAq02UjiCP8AM8fog4XEFH0AOVvqk6N+Bn0FiaVxPMPiHu9cdKg1Xj4r3j85v4PrOmTwT4fBTV4vNh1Llf6KlpAiUthYvPSAPaSyny+ifbT0l8id52nRy+UDIjSbSJlgAysGwhjBsJZAAmKSMaWsBqcsaTtFORY1RCISREYyJgoejSLsqKLsxAA8T+rzP/Eraq56eDpG9PDXLkcHxDdtj5Cw8NRNZ8tGCwlXGG3Sa0cMD+22he3fbX+Fp49UcsSSbkkkk8STxJnQ0uOl1MwyPeiMUUUcMyxgqWZpqdn0pxNlUZp8CkrOVI2xRtnXwSTs4YTmYYTqYczjamY/FHTw06VFpzMOZfoNONmYwjoqt5z9rYAOhFp0KTSyUuJzZtxl1IvF0fPm0sKcFize/RuT/CTqPsnWdgia34h7udNROUddesvmO71E8/2Bi89PI3ap6eOXgPbh7T2Oj1S1OBT7rZnM1GLy57cPdF8iNaTtGIjSZg0DMG0KRINLIqAMUcxS4DV2jESRjWnGsbGtJ4egajqi8WYKPXv9OPpGIkMbtT5Jh6tcfOEdFR+u41b7ImmOPXJRQJbKzMfErbK1cQKFI/8A44YdGtjozjR2/L35zHR2N/GNO0lSoTYpOklzaQm83D3bp1KOJxOJVujpUC9NQSpqP1rW8Orb7XhCRHIwFKd/BrOZhE4XnYw0WzS2HMUTp4cTo0Jz8PL1Fpxs7Goo6NJpdoNObTaXKLzj5pbm6R1qDy9Secmi0vUnnPnItQTG0MymeJb2bMOCxgqAWpVSb24AntD+r3nuQa4ma332AMXh2T6Q6yHkw4f29Y54Trf0+epel7Mzz4vMhXfsedSLyhsKsShRrh6ZKkHja+gPlqPSX2ns2qZygZkSJNpAyyKsEYojFLWVNXGMlEROLY6RJmL362jnqiiputEWPjUPb9jcTXY3FikhqN9EFh4kC4HqQBPLa1QsxZjcsSxPMk3M6GihdyF8z7EJKmhY2Aue4CRmg3KwXSYhSzFEUM1RxcFKSIz1mBHA9GrgHmyzpJC53/h/urSqk1sUoNGiXaqhYipamLWZBqt2ZQLkes9E2UqDZtc0cqnGOaNJRp0eHp2pnLxyqLudT9LjM38qc1alkVKgFGkVAWwxWJPSFLcCtBCtMC1s2ZtSbz0ldj06lPIVAyGnhaeUBSCyK1ZgQAb2Zh6GFtUaRaR5DititSZwpzqhsSBYgXsGI5E/rhFQE9SrUKNCniaiItkw+Iyg6hlPUpob6lSb6d+nITy+kLRDO12GsTs6FCXKRlSlLNMzj5mNIuUzLlJpz6bS1TacnIrNos6NNpcpVJzKby1SeJzgXR1aVSTfUSjTqSyrxWUaYTyXfTZ3yTHiootTxIPkKgtmHvY/aMrmbT4pYDpcCzgdag61V8r2f7jf0mJRrhT3MqsPIi4nt/Dc/n6aMnytn+OP8HKzw6cj+dyJkGhWEG06KMARiiMUJWjWRRRCcQcMvv3XtTRB9JrnyA/vaYmaffypeqi/soT7n/EzE7elVYkJ5X9Q6rfhNhuRtqlhjWpVadOtTqilmc3VlUOj1UU6E3C2tcA5QTcC0yVOkWvYE5RmNgTYXFybcBqOM2GyKeEr/JhUw7XRVWp0dTL0tuYI0J1vGHwwQj1M1u420KWKxFMsq082Ir4qqzM5u2U5iL9xCKTyNrWE7uJ36IJGGp5lpPiaoZ7gv0jPlewU2yhxobdnunQwJpmlUpYbDJh6QouxFMHPVGumfiy3BJA4kTI7R2UcPhqjNoWp0WA6ysOnGqsL2IHl3xaWW9kbKC7lDFbx16yZGeyEICqgDME1W/f2utyvAUTObQMv0DMciNYM6NFpaQyjSaWqZnNyxN0y2jSxTaVFMPTM5eSNM1iy7TeWqTSghh0aKziapnQp1JZp1ZzkaHpvFpQLontmgKtCrTPB6Tr/ABKRPJ9kHNhKL8jUpH7JDr9z/dPW3fqnynk+7yf6bF0/9jE03Hk5ekf5VnofAX+3kj8piGsX1RZImDYyZg2neQmQMUYxQgNbGjmNOGNnn++jXxJ8EX85wZ3d8h/qT9UThT0GH+3H7COT1M6m7eLNLEU2Fu2oObVdTZSwOhAYhvNRPS/h/TR69LpaShDhWwz6aisK1T5Qzc362a/cGAE8mwhGcZuydG8AdCfS9/Sev7g1yK930FUjP35MZTAFTTlVXo6g/aOndJk9IYcnsNHDpRWnZQqKvQn91SbAXOtg2nk155X8RGK0ch4pUWgfFad2pn+Gw+zPTsXiUCXqkCk9qNXXRS9lQk8rsBfkyGeL7/4+pUdFcEWLgsR849FmpZ795sBfx87Bdq5IvF0mZ2iZdotKFJpcpGSaLRZ0KTSzTaUqTSzTMRyRNoyLtNoZWlWmYdTOdlhZtGRaRodGlRTCq0RlE1Ui4rQ9N5SRoVHmEomqZZr1eqfIzzjd/t7UXmof+HEqf6pucZVspnn27la+I2ie44ar/wDRRtO74LClN/YU1r9IQyDSRkWnaQkDMeMYoQGttEY4jNOGhwwW+y2rA81/tM7NXv1R1pvzBWZSd7Tu8cRHL62OJ39h701cO3BWU00psNQTkYmnUuPpqGKg8tJwVt38xw4277S3syiWqLbvZP8A2KPxYTV8blEeq70bw1MfUSnh8y0aiU+kVrWdlYspvbq631FvWWPiJu+1ChgVWxtTrFjaxao7Izd57raX52lv4e7uZlV24hKdvM1cR+HUl34obx0iUwujGnmZmB+bci1MeJtqRyIikH1So1nsjy5NDY6EaEHnLdNoTaSDLTYcTmU+IFsv5j0lekZa+pWC6L9Iy3TaUKTS3TaK5EaKRdpmHQypTMsKYjkiaxkWFMKrSujSeaJThZtGRZDyYqSqGkXq2Ew8pt0bKYDbWMCoTeY7c5r08bU7ytJP+5XDEf8ACE3w2l1coPHSLdijlwTv31cSqjxWjTJJ96qz0uiweTg35YjmydeTbsFaQaEaDeMIyIRRjFCA1wjGKKcMdOBvjhs9AkcUIb075gJ6xiUDKVPAggzy3GUDTdkPFWI9uBnX0U7h0+wpnjTsDOjSarhWVrAZ1DKSAyVEzA3UniMyDUa3E50727m3FpK1Gui1cO+YlHXN0dRgB0id6myqDbjlHKOMwNhu/wDEiuadWjTpolR1bo3TQU71HqE63uRnIXlYcZz9i7MqV2zNmbW7MxJJN9CWOp4E89O+PhW2erFkFNNdL1GNgVGgza6anW9yfAK3V2pvL8nogUlUs3Z1FgOdh4Be/wCiut1DlecWto9zTqvko7xAJlTvB4aaAafrxv5nmU3k9rUWyKzdaol1rnQ5WY9UNbTQ3FxpqLG1pQpVYYQSjRRvc61J5bpvOTTqS3SqzOcApnUpvLCtOdSqyzTqROeM0jIuhpINKYqxGtMHhs1Uy2ak5m1toBFJg8Vjwo4zFbZ2karW7hGtPpN7YJ5qVIqY7Emo5Y+k3L0uioYegdDTpZ3HKpXPSMD4hTTHpMrurs0V8Siv80l6tY8qVPrP76KPFhNRjMQajs7cXYseQub2HgOHpH8nCRjD3AGQeTJg2Moi5AmKMYpYBr40eKcIdIMJk9+NmaDEKOSVbf8Ajc+diL+A5zXRmUEEMMysCrKeBU8RN8GV45pmeSHVGjyKKdXeHY5w1S181NutTbmOR/eHf7985U7iaatCDVbCnf2BtFlYLTCiobAVWPY1I48AjBsjA6WsdNZwIShXZGDISrDUEcRI0Q2G3iMGhog9d1Csh7aKRqlVSbo62C2IKsArq1pnqGLnOdyeJvoBryAsB6AAekiIFGiPc0VPEyzTxMzSYgiWaeNkcUA09PFSwMUJl02gOck21BM3iTJbNM2OlHF7UsONpnq20ieEp1KpbibwrFFBtlzH7RL6DhKEU6u7+z+kfM4vTQgt+8e5B5/heacIhpdk4H5PhQDcVcRlqP8Au0VN6Sep6x8hyiaGxNYuxdtSTfy5AeAGkCYs5dTs3SpEDBtCGDaEjBRRiIpcobKKNHnBH6GjGPeMYUQqbRwCV0NOp2TqGHFD3MP1znne2Nl1MNUKVB4qw7Lr3Mp/Vp6bJtTo1V6LEpnpngRo9M/tIf1+Ud0+pcNpcGGXF1brk8himn3m3OqYYdLSYV8OdRUXtIOVRe4+PDymYnVTTVoTaaYooooQCiiikIKKKKQgoogJ2sDu+7WNW9NeNj84R4KeA8T98DaXIUrKGzsA1ZrLoB2mPBR4+PhNjRpKiqiCyrwB4k97N4n/ABJUqKooVQFUcAOfMnvPjHMXnk6jaMK5ImDYyTQbSqRZkWkWjmQaXKkDFGJjS4DZRRo84B0GRtGMcyMskAUUUa8sQmlQr2SRfQ+I8eczu1d26dQ5kApn90dX2nevImbY8koellJQjLkwGL3drJwXOOa/2M5tXDOvaVh5gz1CCdBG46t90YS067M8wtHVCeAJ8hPS+jHIewjZRNf1S9iv6f5PPKWz6rdmm5+ybe5nRw27dVu3lQeeY+w0++bAxoHqG+CLClyc7Zuykoarq/7bWJH1dOr6a+MtsZMwbTO2+TRRS4GMG0kZFpYqyBg2kyYNpoirIkwbGTME0sipEmKRJilwGzjEx4pwDoMiYoopcg0jeKKFAETImNFLIg0jFFNCpAmQJjxTRAISJMUUsipEmQJiimiKsGZAmPFLoowbQbRRS6Ksg0GxjRS6KkDFFFL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0" name="AutoShape 12" descr="data:image/jpeg;base64,/9j/4AAQSkZJRgABAQAAAQABAAD/2wCEAAkGBxQSEhUUEhQUFBQVFBQUFBQUFBQVFBQUFRQXFxQUFBQYHCggGBwlHBUUITEhJSksLi4uFx8zODMsNygtLisBCgoKDg0OGxAQGiwcHCUsLCwsLCwsLCwsLC0sLCwrLCwsLCwsLCwsLCwsLCwsLCwsLCwsLCwsLCwsLCwsLCwrLP/AABEIARgAtAMBIgACEQEDEQH/xAAcAAABBQEBAQAAAAAAAAAAAAADAAECBAYFBwj/xABBEAACAQIDBAgBCQcDBQEAAAABAgADEQQSIQUGMVETIjJBYXGBkQcUM0JygqGxwfBSYpKywtHhJFOic5Ojs7Qj/8QAGgEAAgMBAQAAAAAAAAAAAAAAAQQAAgMFBv/EAC0RAAICAQMCBQMDBQAAAAAAAAABAhEDBCExEkEFEzJRYSJxgRQj4SQzobHB/9oADAMBAAIRAxEAPwDzW0fLJ2iyyhAeWNaFKxsshAREjlhssYrIQCRGIhSsiVhICyyLCGtA4k2UnkJCHFqm5J8TNvu61lX0mHE2+wx1RMs/oNsHrRyNqUctWoO7O3sTcfcZVyzs7xUrVr/tKretsv8ATOXaWxS6oJ/BTLHpm0BKyLLLFpG00MwBWRyw5WRKyEAFZArLBWRySEKpSCYS4ywVRJCFa0UmVihCaoLHtCZYssxstQMrGywpEbLJYAWWNlhssiVhsgErGywpWNaGwASso7UNkPiQPz/KdMrOPtpuyPM/kPzlkQ5qDUeYm72GugmGww6y+c3mxBoJjqfQbYPWR3opfNN4Mp8xYj8WnCyzYbwUA2HJ70ZW9zlP80ydphocnVi+za/6a6yNZL90CyyOWGtI2jooCKyJWGIkSIbIBtGywto1pAACsEyy0wg3WQhVseUUIRFIQ09orSeWLLFrNAdo1oXLFlhsgK0YiFIjWkACIkbQxEa0NkoCRM1tSpeofDT9epM1DjSY6q1yTzJPubzWBVhtnrdxN5sZeExOx1vU8hN3steEw1T+gY06uR2KlDOjIfpIw9xMNab+nMXtGnlrVV5OSPJgGH81vSc3wvJ9Uo/kc10LhGX4KVoxELaMROycsFaMRC2jWkIBtGIhCIxEJAJEgwhyINxCQrlYoQiKQBprRrQuWNlidm1A8sYrClZG0lkohaNaEyxrSAoGRGKwto1pZMFFDajZaNRvAKPNzb8M0yE0m9VWy06fO9Q/yp+De8zcYhwUZ1t3l659Pzm72fT4TE7tL1j5zfbPWI6+VRHtItjo0lmM3kOXF2P06Sn1VmH4TdUU0mH+IA6OtRfwYH0I0+8zleFz/qK90x3WL9j8oqWjESaG4j2nobOKCtI2hrSJENkAssYiGtIFYQASJBhDssGwhIViI8mYoSGoyxssJFac6zYFaK0JaIiSyAysjlhbRiJZMgIrEqXIHMge5kzKe1MX0NJmHaIKJ9ZwRf0FzLx3dAbpGU25ixVruy9m+VPqL1V+4X9ZRiijpiaPdqnpfmZusBMfsClZV8hNlgROV4hujo6bZHVpTI/EyhekjW7LgH7QP52mvpic3ezBdLhqi21y3HmNR94nD0eTy9RFv3/g6GWPXhkvgwOya2ZBzGh9NJetM9sTEWfKfpcPOaMT1c1TOAiJWRywhEa0rZAZEgRCkSBEsmQGRBuIciQYSyYCsRFJkRQkNPliywmWK05ljFA7RrQlorQ2CgdoxEJIkQ2QEVmf35q5aiUBxpLer/1XAJX7IyjzvNns3LTWpiqnzeGTpLH6dU6UU9W19BznlWLxDVHao5u7szsebMbk/fG8Eduoym96BSVMXI85GWMCl3EZKGw2QnD0mrwazNbKXhNVglnM1sTo4HsdXDpFiqPVMNhRLFSncTy+eLhK0dHFI8H2xh/k+JdQNFfMv1TqB7aTQUGuAe7u8ucL8RtnWZaoHDqt5X6p97+85O7+IzKVPFT/AMTw++/3T2GDL5uGMzjajH5eVxOqRFaTkSJYyBmRIhCIxEIGBaQaGYQZEsmACRFJGKXAakCNJWjWnIsZGtGtJREQ2QjaNaStLWGdaNKri6ovToAZR/uV2+aQeup8BLwTm6QG6Vmd+IW0ejWngUPYPTYkjvruBlTyRLDzPhMLDYvENUdnc3Z2LMeZY3MDOrGKiqQuKdHZNO5vOeBNBsqhaXj7kW7NFsscJqMJM/s5JocLOdrJWP4lSOzhZ0UTSczDGdSiZ57UJMciZ3efZAq02UjiCP8AM8fog4XEFH0AOVvqk6N+Bn0FiaVxPMPiHu9cdKg1Xj4r3j85v4PrOmTwT4fBTV4vNh1Llf6KlpAiUthYvPSAPaSyny+ifbT0l8id52nRy+UDIjSbSJlgAysGwhjBsJZAAmKSMaWsBqcsaTtFORY1RCISREYyJgoejSLsqKLsxAA8T+rzP/Eraq56eDpG9PDXLkcHxDdtj5Cw8NRNZ8tGCwlXGG3Sa0cMD+22he3fbX+Fp49UcsSSbkkkk8STxJnQ0uOl1MwyPeiMUUUcMyxgqWZpqdn0pxNlUZp8CkrOVI2xRtnXwSTs4YTmYYTqYczjamY/FHTw06VFpzMOZfoNONmYwjoqt5z9rYAOhFp0KTSyUuJzZtxl1IvF0fPm0sKcFize/RuT/CTqPsnWdgia34h7udNROUddesvmO71E8/2Bi89PI3ap6eOXgPbh7T2Oj1S1OBT7rZnM1GLy57cPdF8iNaTtGIjSZg0DMG0KRINLIqAMUcxS4DV2jESRjWnGsbGtJ4egajqi8WYKPXv9OPpGIkMbtT5Jh6tcfOEdFR+u41b7ImmOPXJRQJbKzMfErbK1cQKFI/8A44YdGtjozjR2/L35zHR2N/GNO0lSoTYpOklzaQm83D3bp1KOJxOJVujpUC9NQSpqP1rW8Orb7XhCRHIwFKd/BrOZhE4XnYw0WzS2HMUTp4cTo0Jz8PL1Fpxs7Goo6NJpdoNObTaXKLzj5pbm6R1qDy9Secmi0vUnnPnItQTG0MymeJb2bMOCxgqAWpVSb24AntD+r3nuQa4ma332AMXh2T6Q6yHkw4f29Y54Trf0+epel7Mzz4vMhXfsedSLyhsKsShRrh6ZKkHja+gPlqPSX2ns2qZygZkSJNpAyyKsEYojFLWVNXGMlEROLY6RJmL362jnqiiputEWPjUPb9jcTXY3FikhqN9EFh4kC4HqQBPLa1QsxZjcsSxPMk3M6GihdyF8z7EJKmhY2Aue4CRmg3KwXSYhSzFEUM1RxcFKSIz1mBHA9GrgHmyzpJC53/h/urSqk1sUoNGiXaqhYipamLWZBqt2ZQLkes9E2UqDZtc0cqnGOaNJRp0eHp2pnLxyqLudT9LjM38qc1alkVKgFGkVAWwxWJPSFLcCtBCtMC1s2ZtSbz0ldj06lPIVAyGnhaeUBSCyK1ZgQAb2Zh6GFtUaRaR5DititSZwpzqhsSBYgXsGI5E/rhFQE9SrUKNCniaiItkw+Iyg6hlPUpob6lSb6d+nITy+kLRDO12GsTs6FCXKRlSlLNMzj5mNIuUzLlJpz6bS1TacnIrNos6NNpcpVJzKby1SeJzgXR1aVSTfUSjTqSyrxWUaYTyXfTZ3yTHiootTxIPkKgtmHvY/aMrmbT4pYDpcCzgdag61V8r2f7jf0mJRrhT3MqsPIi4nt/Dc/n6aMnytn+OP8HKzw6cj+dyJkGhWEG06KMARiiMUJWjWRRRCcQcMvv3XtTRB9JrnyA/vaYmaffypeqi/soT7n/EzE7elVYkJ5X9Q6rfhNhuRtqlhjWpVadOtTqilmc3VlUOj1UU6E3C2tcA5QTcC0yVOkWvYE5RmNgTYXFybcBqOM2GyKeEr/JhUw7XRVWp0dTL0tuYI0J1vGHwwQj1M1u420KWKxFMsq082Ir4qqzM5u2U5iL9xCKTyNrWE7uJ36IJGGp5lpPiaoZ7gv0jPlewU2yhxobdnunQwJpmlUpYbDJh6QouxFMHPVGumfiy3BJA4kTI7R2UcPhqjNoWp0WA6ysOnGqsL2IHl3xaWW9kbKC7lDFbx16yZGeyEICqgDME1W/f2utyvAUTObQMv0DMciNYM6NFpaQyjSaWqZnNyxN0y2jSxTaVFMPTM5eSNM1iy7TeWqTSghh0aKziapnQp1JZp1ZzkaHpvFpQLontmgKtCrTPB6Tr/ABKRPJ9kHNhKL8jUpH7JDr9z/dPW3fqnynk+7yf6bF0/9jE03Hk5ekf5VnofAX+3kj8piGsX1RZImDYyZg2neQmQMUYxQgNbGjmNOGNnn++jXxJ8EX85wZ3d8h/qT9UThT0GH+3H7COT1M6m7eLNLEU2Fu2oObVdTZSwOhAYhvNRPS/h/TR69LpaShDhWwz6aisK1T5Qzc362a/cGAE8mwhGcZuydG8AdCfS9/Sev7g1yK930FUjP35MZTAFTTlVXo6g/aOndJk9IYcnsNHDpRWnZQqKvQn91SbAXOtg2nk155X8RGK0ch4pUWgfFad2pn+Gw+zPTsXiUCXqkCk9qNXXRS9lQk8rsBfkyGeL7/4+pUdFcEWLgsR849FmpZ795sBfx87Bdq5IvF0mZ2iZdotKFJpcpGSaLRZ0KTSzTaUqTSzTMRyRNoyLtNoZWlWmYdTOdlhZtGRaRodGlRTCq0RlE1Ui4rQ9N5SRoVHmEomqZZr1eqfIzzjd/t7UXmof+HEqf6pucZVspnn27la+I2ie44ar/wDRRtO74LClN/YU1r9IQyDSRkWnaQkDMeMYoQGttEY4jNOGhwwW+y2rA81/tM7NXv1R1pvzBWZSd7Tu8cRHL62OJ39h701cO3BWU00psNQTkYmnUuPpqGKg8tJwVt38xw4277S3syiWqLbvZP8A2KPxYTV8blEeq70bw1MfUSnh8y0aiU+kVrWdlYspvbq631FvWWPiJu+1ChgVWxtTrFjaxao7Izd57raX52lv4e7uZlV24hKdvM1cR+HUl34obx0iUwujGnmZmB+bci1MeJtqRyIikH1So1nsjy5NDY6EaEHnLdNoTaSDLTYcTmU+IFsv5j0lekZa+pWC6L9Iy3TaUKTS3TaK5EaKRdpmHQypTMsKYjkiaxkWFMKrSujSeaJThZtGRZDyYqSqGkXq2Ew8pt0bKYDbWMCoTeY7c5r08bU7ytJP+5XDEf8ACE3w2l1coPHSLdijlwTv31cSqjxWjTJJ96qz0uiweTg35YjmydeTbsFaQaEaDeMIyIRRjFCA1wjGKKcMdOBvjhs9AkcUIb075gJ6xiUDKVPAggzy3GUDTdkPFWI9uBnX0U7h0+wpnjTsDOjSarhWVrAZ1DKSAyVEzA3UniMyDUa3E50727m3FpK1Gui1cO+YlHXN0dRgB0id6myqDbjlHKOMwNhu/wDEiuadWjTpolR1bo3TQU71HqE63uRnIXlYcZz9i7MqV2zNmbW7MxJJN9CWOp4E89O+PhW2erFkFNNdL1GNgVGgza6anW9yfAK3V2pvL8nogUlUs3Z1FgOdh4Be/wCiut1DlecWto9zTqvko7xAJlTvB4aaAafrxv5nmU3k9rUWyKzdaol1rnQ5WY9UNbTQ3FxpqLG1pQpVYYQSjRRvc61J5bpvOTTqS3SqzOcApnUpvLCtOdSqyzTqROeM0jIuhpINKYqxGtMHhs1Uy2ak5m1toBFJg8Vjwo4zFbZ2karW7hGtPpN7YJ5qVIqY7Emo5Y+k3L0uioYegdDTpZ3HKpXPSMD4hTTHpMrurs0V8Siv80l6tY8qVPrP76KPFhNRjMQajs7cXYseQub2HgOHpH8nCRjD3AGQeTJg2Moi5AmKMYpYBr40eKcIdIMJk9+NmaDEKOSVbf8Ajc+diL+A5zXRmUEEMMysCrKeBU8RN8GV45pmeSHVGjyKKdXeHY5w1S181NutTbmOR/eHf7985U7iaatCDVbCnf2BtFlYLTCiobAVWPY1I48AjBsjA6WsdNZwIShXZGDISrDUEcRI0Q2G3iMGhog9d1Csh7aKRqlVSbo62C2IKsArq1pnqGLnOdyeJvoBryAsB6AAekiIFGiPc0VPEyzTxMzSYgiWaeNkcUA09PFSwMUJl02gOck21BM3iTJbNM2OlHF7UsONpnq20ieEp1KpbibwrFFBtlzH7RL6DhKEU6u7+z+kfM4vTQgt+8e5B5/heacIhpdk4H5PhQDcVcRlqP8Au0VN6Sep6x8hyiaGxNYuxdtSTfy5AeAGkCYs5dTs3SpEDBtCGDaEjBRRiIpcobKKNHnBH6GjGPeMYUQqbRwCV0NOp2TqGHFD3MP1znne2Nl1MNUKVB4qw7Lr3Mp/Vp6bJtTo1V6LEpnpngRo9M/tIf1+Ud0+pcNpcGGXF1brk8himn3m3OqYYdLSYV8OdRUXtIOVRe4+PDymYnVTTVoTaaYooooQCiiikIKKKKQgoogJ2sDu+7WNW9NeNj84R4KeA8T98DaXIUrKGzsA1ZrLoB2mPBR4+PhNjRpKiqiCyrwB4k97N4n/ABJUqKooVQFUcAOfMnvPjHMXnk6jaMK5ImDYyTQbSqRZkWkWjmQaXKkDFGJjS4DZRRo84B0GRtGMcyMskAUUUa8sQmlQr2SRfQ+I8eczu1d26dQ5kApn90dX2nevImbY8koellJQjLkwGL3drJwXOOa/2M5tXDOvaVh5gz1CCdBG46t90YS067M8wtHVCeAJ8hPS+jHIewjZRNf1S9iv6f5PPKWz6rdmm5+ybe5nRw27dVu3lQeeY+w0++bAxoHqG+CLClyc7Zuykoarq/7bWJH1dOr6a+MtsZMwbTO2+TRRS4GMG0kZFpYqyBg2kyYNpoirIkwbGTME0sipEmKRJilwGzjEx4pwDoMiYoopcg0jeKKFAETImNFLIg0jFFNCpAmQJjxTRAISJMUUsipEmQJiimiKsGZAmPFLoowbQbRRS6Ksg0GxjRS6KkDFFFLg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53265" y="4004076"/>
            <a:ext cx="1357322" cy="142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 descr="IMG_687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2050" y="4929198"/>
            <a:ext cx="1157296" cy="128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2" name="AutoShape 14" descr="http://ukrbudsvit.kiev.ua/wp-content/uploads/2012/10/1.jpg"/>
          <p:cNvSpPr>
            <a:spLocks noChangeAspect="1" noChangeArrowheads="1"/>
          </p:cNvSpPr>
          <p:nvPr/>
        </p:nvSpPr>
        <p:spPr bwMode="auto">
          <a:xfrm>
            <a:off x="155575" y="-2743200"/>
            <a:ext cx="3667125" cy="571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4" name="AutoShape 16" descr="data:image/jpeg;base64,/9j/4AAQSkZJRgABAQAAAQABAAD/2wCEAAkGBxQQEBQUEhIWFBQQFxAVFRQVEhUVFBAQFBQWFhQUFBQYHCggGBolHBQUITEhJSkrLi4uFx8zODMsNygtLisBCgoKDg0OGhAQGywkHCQsLCwsLCwsLCwsLCwsLCwsLCwsLCwsLCwsLCwsLCwsLCwsLCwsLCwsLCwsLCwsLCwsLP/AABEIAMIBAwMBEQACEQEDEQH/xAAcAAABBQEBAQAAAAAAAAAAAAAAAQMEBQYCBwj/xAA6EAABAwMDAwEGBAUDBAMAAAABAAIRAwQFBhIhMUFREwciYXGBkTKhscEUI0JS0RVykhZi8PFDgsL/xAAaAQACAwEBAAAAAAAAAAAAAAAAAwECBAUG/8QAMhEAAgIBBAEDAgUDBAMBAAAAAAECAxEEEiExEyJBUQUUMmGBkaFCcbEjweHwFVLRM//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+qHlw/Dwq1afvcErUuirqYktu20yOHOH2Ufb4uS9mUd68bkXmscB6VIPAiI+oTtVQnW3HtGfT6pSntyYumwuMBcquMpvCOhJqKyxTTO6O/TqpcJKe1huWMnqeD081lqCQDuHJkdV240xSUTlrVrc+eSv0xi91Uw2YJ6JcaksmiWoSxlljnMQBcsG3qOQrSqWUwjqMj2U06CGe7EqJVJoZG/kp8xpE7QWhKlp00M8qyY/N4t1AiR1WO+lwWS8ZJ9FUseS4KMgIjIAgAQAIAEACAFUtgIoAEACABAAgAQAIAEAKpAttOWwqVgFt0te4XOe09tw2mxVpt2xIC6EnGCWTFZft7J2bxNG3ty6uYjoG8lx8AKqvTfC4Mbtsse2tc/mee3Wp3ekW06DY5AL+THyHCrPUv+lHRjoW0nKX7GUt8zcMLg15bu5IAAWRamzOGaXpa8dFJd3NR1Tc5zi7ySZSLLZ78thGuMVtS4Fu751QDcXGPLiVN2o8kcFa6YweUiIsw0EAWFtkixm3n4e8f0WyGq2x2+4p0xcs4LfSz6odLHvb8nEK9M5MY6YSXqSL5mTuWXQcXkkQPeAdI+q0eSeRE9JU44x+x6Ri74V6jP4hgjgAtEAO+ITd0lHCMV2nlXDNb6+TS5DCMc2egHKTXqJdMzK+S7PFPafTaIjsYT9XFePJu0825YPOVxDoAoARQAIAEACABAAgAQAIAVSAigAQAIAEACABAAgCbir40KrXjsRI8hadPd45Z9hdte+OD6G0BqG2uabdrw2oOrSYK6N+Zx3Q5RwrnZGe2fCNZncELumASCWzHjlZKdQq5Ya4NUarNu+DTMNdaGLAfcmew5WxTpm+C0NdJemawZ640S5rt2whp8hT4YN8MdH6jB+nPJT5bQzqjT6bSS3wFeenhOOGJs1qrlls86vbN9F5Y8QWrjX0SqlhnRqtjbHdHoYSRhaYDEOuqm1okd1r02ndjzjgXZbGHZvXezzbS3OBBiRx1W9aWD4M33sfYstI6VcQdjZAPXoreOFa5Yuf1CKlg0d1ot9SsyG7Y6njqpdlWMmazXNPbFZZssbpllJo3mYj4LJPWNvEEOanKH+o8Ih6q1NbWdMmrVaTBhoPJ+CmmmX4nwvlnOtTse2vlnznrDUJvaxIEMBMD91XV6lT9Mejs6TTupZl2Z9YDYIqgCABAAgAQAIAEAKrACgAQAKAEQAIAEACABAAgBVID1rdPpODmOLSO4MFNrtlB5iyk64zWJLJtcH7VL62gF4qNHZ3WPmtX3MZ/wD6RT/gwy+nxTzXJxN1j/bGHgepR57wU2NdEl6W0YbatSny0/8Av6F6PaXaPZ7zXT4EfurLTJP0yMs/JJYlDn5JOP15Zub7/ug/AT+SJ6eT5jIrBpLbZDP+TG6r1PZbjst6VUO5BfTEuPnytG5RilN5YijSXSk/G3Ff3MO3OW5eQbGjP+yEpX0t42fwdR6LUKOfNL9zb6P1PbNcAbWnTHdzWdk1tTXpyv8ABz7aLIPMpuX6mszntBtmMDLf+Y7ueIbx5KzV0NSzN/oh9mHWoVxaXy+yJbe0+2pU+GO3/v8ARTZRGTy5cEaeFlSxGPPyUVz7X3CS2k2ex5lQ40r5HQ0t7llsxWe9pl7cuP8AN2N8N4/NKepUOK0kdCH0+D5tbk/zMfd3j6rt1R5cT3JlZrLpz5kzdCuNaxFYGEkYIoYAoAEACABAAgAQAIAVWAEACgAUgCjAAoARAAgAQAqnAApwA9bW5eYH/pNrqcnhC52KCyy1ZjWNHvSStsdPCK5MT1M5P08FbvDSQCsu5ReMmva5LLH2XJ8pqmLdaOjemI5R5mR4FnIPu9zRPbz2UuzK5BVbW8HdR3T6K0isUSBdFnQ9Qrb8CnUpdjLb0gFU8rGOlDL7ox1VXaxiqRGq1p7pErF8jYwwTMSG8yyZ7nx8Fo0yi1nBn1Llxh4JF3jGkS0bT+SZZp4vlcC6tTJcPkpXsIMHssEoNPBvUk1k5hUwWEVcACABAAgAQAIAEAKrACABAApAEECqcAJCjaB0GKdoZANUqJGSTStSQr7ATyN1KW3qpaSWWVy84LLBnnotFEsITdW5svzTYeCQ2fI4WuLTObbCdfKQxX02154+7Sl2aWEiaddNcP8Akr7zSz2ch0j4hZnovhm372K/EiufiKo7T8ilvSWoYtXUxs46qP6T9wo+3uLrUVP3E/gav9p+4UeG4PPV8j1PEVnf0/mp+3tDz1fJ1/odbuAPqrLSWP3Fy1dSJVvppzjy8D5AlXWifuxT18fZFtS0m1oky6PJ4TYaWC/MrZqrGuOB19OhRby4T4aAfuZWn0RRgXmsl0QatyHA7Qs1ly9jp0aR4yzPXJ9/lYZT5yzZswsHXoSrYIWRl1KFG0MnBaquBbJyqYJBRgBFAAgAQAqsAIAFICwpwQK1qlIMkltqSFfaGBsUuYRFZKtl5aYkuZMJ3iJiV1xbbXQoUeRc+DUYXE76cwtHjCuRnc/Yup1OeizWwaYzK9i10dj/AFCfgtFNeYi9+GWeo8WWs3DsmSg0is5JvDKbTtVxrBsnn4qtUm3gVKuPZucpYPNIweQJWpRYiyEH7HntfKPBIPbjossrpReC0NLBrI07LOIjhUeoZZaSKY2Mk7yo87L/AG0TXaeLqjZWiLb5K+KI5naD2N3BTLKWUV8MJcMoMfe1H1AJ6nss/llJjoaaEfY2pxznU+ZkhPUGXe1I85ydJzapb4Kx3ZUsF4xT5NHgsQXskjqrQr4NEZJIotRY/wBOpCVdXtK5yxzE49zh04Va4Mu0sDN9abXQmTjgRjLIVS2IS0sg1gjOYqyQJnDmqmCxyqNEiKABACqQBWQHewqyRBZWmPLh0To1ZAP4AhwkKY1tSIZq7HC7mdFsdRRWFNksUabxxxKT4sSJk00bnCY4GiDHULY4cCIzM9qXE7XbgEqdXuR5M8Gq0labraY6LQo+kVGeHgrNVYYVGSByFWdSlEjzOMg9nePhzwQpqhti8kTuTkmaTL4oljg4dZhXglLgpZau0YbC4z07xvHG5VhVieSZX5iepHElwLgJEdPIHVW8sVLkzTvjtwzxfXGK9G6dA913I+qyaup7tyN2ktUo4M2WrDg2ZOqdInoFaMG+ispJHqeiLA/w445JhdWqGIcmKVq3GlzOEIt3bh1BIUxcZJoUr4uXBgdP4j+fz2KTXR6jVO/g9IsbAv5A90Jzai+RMrFtPNc7id164AcSkW07p5H13JQNniMfta1oCZsSLRtysma1ti5rtCXfVuwFV3ZZ4TEBrBwiNSRfzZKDUePisAB1VL6+Cap5YlbB/wAuY7JcKh1klgzFSwO+ISLK+Qhyji8xxa3oqup4LMqXNWeUSDhUAEALCskA/aUtzgE+mO54KyeDRNwxLZhbftxXlRosBipbyE+FeEUlYSr7CjqB0Uusr5C/wtlupiBynOOI5EeXD5IWoMTxy2CqbUyzt+GXWiaLatP0z1bwpte2GTPK7Y8jGr8L6NMuc5oYO7nBsfdRCyElyZ46pTntS5KXR+rbS2Dm1akt7bWlxPyhUnbBwxGSyaZU3S5iiNqj2hWbwRQo1S7y7a1pHxEkpK1ir4fJWvRahv1tYM1iNevt6hcykzny4kfkqLXqWU4/yavsE+5E3Le1W8qtLQKLQfFMkiO4JcUn7rZzDsiP02tPLbMw7U9yX7vUgzPDGj9lX7+7Oc/wPWjqXt/LLB2v7/bDbqoPkQP2RLVNrOOSr0NDfMf8lHeZWtWM1Kr3ny5xKRLUWy7kx8aK49RRELye6W5yfuMwjptZw6OI+pUqya6bIcYvtFlY6kuqEencPbBkQeh+qatValjPAqWmql3Esq3tAyD27X3JcPixh/8AyrR1c4vMcC1oaV0v5YxZawuKTpGx3zZ1+xCZHX2p84Jekrfybaw9sVRjIfa0jxHuOcz9ZV/NGT3PJkf0znKn+6Kanrei+sX1KT27jJ27XR+YT19Qrb5TLPR2JcNM9K07rHGOb7tcNcB/8rXMJPzIj81ErJWP0sxurVJ+qP7cmfru/jbtxpDfB4288eVt9Pz0WdniXq4Nlj8CWM3PgQOnhJd0d2ERDVxa4MbfUBVuSRyGmE+yGTRTYXD7D+UZEcKkI8mi2xYMvQw4LyYSpV5Y2FnBxnsT7nRQ6+C3l5MdXw5AJhZZUDVNFDc0tphY7YYZYZSQJtha7ytNdeURksqWPNN4MLRVDbIiayj0TG2odTBAnhdTC7Oa5FljKQpvhwgFWikLcjUDAtqskHqs0rtrw0Z7NTt9iBRsqlk4vdtNMcl24AAfGU1ThZHbkyvVxm8Lsp9We0+ypt2Uqf8AEv7jhtNp/wB/U/QLnO3xPv8AY0Q+n32POdv/AH4PLn60uA9zqThQ3TxSkQPG4klUlrpSWDrw0dcViXq/uUd9fVK7t1R7nuPd7i4/clZLLJT7NEK4wWIrAwHQqKTRcQlDeQEUACABAAgAQAIAEACABAAgAQAIA7ZUIVlJoDuhdPpu3Me5jh0c1xa4fIhTvknlMrOEZrEllfmbDG+029p0/SqVPWYePfA3j/7jk/WVqq1SjLc1lmOX06p/h4/wegez7U2PuXBh/lVz2rOBDj/2O6H5GCtUtW7F6f2OTdpdTXL1P0/K/wBzXZwGp7lJhPkxA+6fRiK3TYtaiKfLItppsgS4j6KJXxzwbIauL6KjOUWk7RzC0r8PI2Mm3koMhjgGHhUcUPjLk88y+PMkwubdXlm+PRQELC44ZJptF0Q+pC6mkjuiZrZbWei1NPhzei0OoqrR3EMNs6HCW/omw6wzNdHdyjdWdKlWbwAT4MT9FmsdkHz0cS6Fu7sYzF+zHUXVne6xvb+49gB3KW5Kz8TK0+edih22eA6z1pXyVUlx2UgfcpNMNA8n+4/ErBZe36Y9HpdNoq6fVj1fP/wzCzmwEACABAAgAQAIAEACABAAgAQAIAEACABAAgAQAIAEAK0wZHZSnjoD2H2Q61c+p/DXRLwR/KefxAj+gnuFuhZKyOPc4mu+n1wk70uPdL/P/wBPX6o3iIgHwrR9PJzHZKT9CwQLjG0mAkgD9SnRunJ4Q+t2p8mSy9MVDDRwtzztwdOrPbMhqPHhlIkpLr4Nas9jy2qfePzK41jSkzQi20tfejcNJ6EhbdBZiW1mfUwzHJ9D4GmyuwEHqFt1E3BnNVmETrjTzXd/yWeOr+UVd7XsRW4BzOWu/VNWqi+MCp3Ra5R537XX1qgZSLiWU/eHx3Adfks98E4+lYybPpkY8zffR5NUtXDsuc62dfAyWEKjTDByoIFAUpZAUsKMMnByoIBAAgAQAIAEACABAAgAQAIAVACIAWEAdCkfCnDLbTptAnsrKtsjBKt8c5x6JsaGw4RuNJafc2qx/Iggyt9Onw8mTVWxdco/kfQFaq7aNoAMD9PKyxjHPJyHa1hYxx7FVWx1Sp+Jw/Na43wh0iVZGPSI1bDhjSSUyOo3PGBkb0zyj2l5VrB6bTyU7UTVdeX2aqMzlk8uJXnm8vJ0hWugymQbi8ohrPB657MdWgFtN7oIiJ7ruRktRVj3ONqanXLPse22l0HgEQR4XKsrcXyUqsfWMktrGnq2Eltr3NcYVy7jgzmr9Psr05DZPy7LZpb/AOmfQiytUS3wbx7o8oyukw0kQtrpTWUaYarJn7nS58JEtMmaVqEZ3J4g0z0SJ6UlXJj+Hwxf2Vq9MW8iRb3mnNrZhXemTDzJGUu7Ta6FksowWU0zu3xrnjgJfhbGpIi3Ns6mYcEudbj2UGVQAQAsKdrARQAIAtMfiH1W7o4T40NrJaOPciXdqWOghRKpoq8HFGiXFTGpkZRbU8I4tmEz7dl00V9zZFhhUdDKtosMNiDVK0Q02UU8qRphpcgdE1afBZ3LBHt8NFSCFohQkY7NRjo2OP00DBDZ+id44rszz1PHLPRNMacDW7niPAP6wsWp1W30wFwqlfznEf5NN6DAufvkxz09EfcYuazWCYgDuSmQjKTM11tcPwx/c811zrJtJrg13mF2KqI0x3TE1Rc3hdnhGVvnV6he4zJXJ1d7tl+R3aalXHBCWMadwn4IHrWsabg5pghOqscJZQuyCmsM9d0Nr8ABlV3I45PVdXFepj8M4moonX10euYrNsqgbag57Erm36WUO0Gn1U48N/uXDXkjsVjwkdRTlJcYZVZPTzK/vRtd8OAVqp1kq+O0Z56Sb9UMJ/HsZW8065jiNs/EQV0oaquSyZJWOPEuzzvVeGqBxJpmB3hNeJdEw1EM9kzSONBb0VlFJZG+Xks8/RDRthHDJ3e55rlbb+Z07pE6x1VprtLYMOaCQqqo0ebCGtVaaa5pgchXlRGUcMzy1Di8nmN1bmm4g9lxb6HU8G+uxTWUc29Pc4BGnr3zCcsLJaPs/d6LrumLWDGrvUVD2wYXEsjtk0bk8onYXHOuKrWAdSJ+SfpaHZL8hV1qrjk9ox+AZSpBkcwux4orgzRvbWTz3WWO9OqeEqyolW5K7DWe544RXWROzB6fisO11Pp2TnBFVc0ZXVeG2GYVXUDvHtJWJkHaSPkrxjgS7U32ekPxW5g93r8FXyRzhlfMl7ke10M6rUlwLAPl+iXbq6orjkz5vslitfqzb47Btox7u6O5n8gudbqpWe+DXXo5KX+osos6tYMHMADyYWaMXJ8Guy6Na5SRm8zq2lQaSXjjx/krfToZS5lwjlz1kpPEF/B5Dq72mPqkto9PJ/YLX5KtOsRWWXq0kpvdM80v719Zxc9xJKwXXztfJ1aqoVrEURFkaHCKuCR4NWhIXk6DFZIhyHWCEyOV0LbyX2EztxQcPTeflMhbK759PlGK7T1tZfB6xp7Xjg0CtE/kmT01dnK4ZyHOVcvSamz1zbOdtLwD/uH6FZZ/T5/0tM2V6trmUX+jNBa5KjU5a4GfiFjnRbDtGmGq00nysP8APA3lcZTrth1IOH/nhTVbKHuL1WmjZ6q4c/K/4Kix0yyg6WtLWk8jkgLVLVuUduTFCnUR/GsL5wTsjgm1GGGscD3jt8EqrVbXyPv0N23fVLK/uea6l0Q5p3sEgcwOsfJdKF0LDDHV2VSxYjR6dwrqdES0gkDqIP2VLLoJ4TN8NRu7HL3TUtO5x3ETEcc/FRDVJv8AIVqdU4vGDxvX2nzQdPlTqq1ZDKNP03WKctpl8TRl6y6Kpp5Z09VPETX08fLT8l0UjgvUYkjF31CKhHxXJ1NDc+D0VM8wTPSvZZp/ed8dF0akqasnD12r/wBXaenuwp3bmuJLACWx/SlfccrPRarUuUWscGQ1jpipXfLGOMeAtCnFxWWZnrFCWCDpPRry+SCIMciDPiCiU4VrLZD1znLalyemY7TGwAg8EcgrBZrV1g6FVd04ZaRX5vSra7wCeAeY6/RNr1fo5Rzr5WqW2Ly/yLjBabpW491h8cnr9Fku1UpLCZq0uiy82pstrh9Jn4obCRBWS65Nlz00OJcP8kV78vQYZFT7BaFprpf0mJX0ReYN/t/yUWa13RotMP8Au79gtNf09rmbwVlqbLHiOf8Acw9xrx9012zhskT9lprjVH8HJnurnCWJGK1BTqVZdvJ/7Sf0VbnOS4Zr0lsI8SX6mWexc5o7CY05io0XUhstVXEsmc7VXBbJKaxPSEtjgYrJFHI7DPzV8Fcl9jLPaJ7laoQwczUXbngsTwmmRcmbyji2qT5g/VYrG4y4OvpkpV4J+J1LXoRteYBPB8JsNTNLD5F26SuX5GrtvaZWa3kfWT+ys7Kn3Ex/YzT9Mjp2v69Q8VC36yrRnU+ooXLSzX4nk0+E9pm1oFQyfI7/AEKpPTU2fkEJ6in8PRNv/acyOKe4/wC0dfuqLR1x53P9C0777eGo/scaa9oAqP2v93ceJ8n5q9mmrsXo7F1yto4T4PQW3dKqyS4Ax1XNddlcujpO7T314m8SwYLXmoaNs3awtPB3ENBJ+ZPZdPTQxHfb+iOPPTwsnsqXHz1n/cweI1TQJIbToscep9MNLj9OFrrlTP8AC/0GXfT7Uk5ttf3ybY5q3axrnUhva2W8NjkeVR6eeXh8HP8AtpZ4Zj8tqig0kVKdF3MwWTH5pk/FBepmynQWy5g5f3N57O9QUbhgaAwCOgYG7fEQsOrrzHfWxtNcabdly4fu+/75NtcV6dFjjuHPeegXOhCdkksHRnOqiEtjzJ/HsjzfLa/JqFrY2AxxAJ+oXUhRTDvs5djtsXPX6I0+nNU21VoJ4eODJ/ys9+lsf4HlDdJbTS07Icr3LLLano06Zhw+4SadFNy9Rs1H1GMoba1g82r+0GtTqktcAzxMcLoSqpxho59atXMG0/yH6ntZgQdxPwP+El06ZM1L7ySxuf7mTz/tBq1wQyWg955V/PCCxWi1ehbeZsyFXL1XdajvluKR9xY+cm6OlrXSK+vcueeST9UmdspPs0wqjBcI0mHbspho+Z+JPVbaVtjg5Gre6bbLB3ITTIuzP5e2g7h9Vmuj7nV0tmVtKwsWdo2ZG3MVGiyZxsUYL7iS1qckIbHIhW4RXscsPefPYdFNXqeSt3phg1ds3gLakcOx8jr6fCloopcmezdoYkLLdDKOro7V0yhp1+x4Kwxs5w+zqSh7okNenZEuI4yrClMq4nYuD0lTuKutdnf8YWxyjyNFfDFj1HKEd1aN7XIuWlTLO31fW27W1XAdIKdHWbhUtAl2QclfGowy4knryefmq22bkXopUJrgzDjBK5Dk1LKOwuUbGpSN1TpkViwtaA4f3Dz812W7LIrbLHycFTWnnJOGVngpNRsHqtazmBE9Z54WHWLM0kdDQN+NuXHJa4DJmgBscQRHQ94ErXRZtikZNXT5JZLbIawrVW7XVSR4H+U16iK6wjPDRfJUjLbeQJ/RJd6Q77TPZy7OGe4+U/kVH3WCy0SwNV8o9/8AUfuolqJSLR00I+xFqXJd1Ko5N9jo1pdDFSqqtpDYxGn1FVyLqIzUqQlSmkMjEfxtsajhxwr0QcnlitRaq4mxtLXaAupGODgW27mSXMV8CUyoywG0pVnRv0zeTN0KnJae3T5LBGXLizrzjwmh1zVdoomN7FXBbI6TAV+kUSyyNUqJUpDoxJFhUgptLwJujk1Vhcghbos4t1bTL+xx5q/hg/IpuDC3jsYy+L9N208yAVSSyXqufZj8tgepasN+lUuUdrTa9dSKCpTfTMEELA1ZX2dSMoWLKFZc+VaNy9yHX8DgqA901TT6ZXa0ducrNlUjlpVSWhXFSyEgmRHlR2sB08kZ1OP/AEkuA5SySKd04CJTVZJcCpVRbyK26IMwJ8kT+6nyPIOtNHdE9/P2+gRH5Ky54Ec+UMFEda/hX9ijXI2HcqnBfAr3mFbJCiMmqB1I/VLc0u2M2t9DTrgeJVHci6rZy0ufwB9lROc+ES9seWW2OwDnwXcDwtVOkfcjDf8AUIx4iaqxxzaY4C6MK1E4l2plNmop4ICi1znBpImD2B6dfgmx5MTsy8Iz+Re1hIBmO6iWEaqoORlsrdzKyWz4OzpqcGec7mVzJS9WTqJcYJVGv5WiFgmcCRCbgUMXD0qbGQRHJSxw5SfCvF4KSjksrS82rVCwyW05NHisuGmTP0MFa4WI5V+mfsaZ96LlgkmWzBc5s/Lsm4T6OZKMq3yiBVoRwVVovGZBucex/UApcq4y7NFeonDplHd6YaeWGFks0UX0dKr6pJfiKi40/Vb0ErJPRzXRvr+oVS74IFS1qM6tcEl12R9maY21y6aG/UcO6r5JovtixfWKnyyI2IUXBU+Z/BHjQev8Eeb8idh0yorRnlEOIhrfBQ7Ug2Ci6I7KfP8AkR4kxDcHwFHmfwT40Ibl3w+yjzSJ8cRPUce5+irvmw2xQ5Ts6j+jHH6Kyqsl7FZXVx7aJ9vp2q7qNqdHRzfZls+o1R65Le00qB+MytUNFFdmG36q3+FF1a4pjOjQtcaox6OdZq5z7ZPp0ewCZgyubJTGtpEOqAwOgEfmZVkvkpzPiJV5nNB5nc4/M8fRVlNG6jTS90Za+yM91knadanT4KW4rSsU5tnQhDBGKzscK10IUsA1knMfwtcZcGZx5OK4VZloMZCqXFQArXwpTIaJNG5hOjYKnVksbbJEd0+Npks0yZc2megQQE9Wo59uhy8on22Qa88kBXUkzNZp5Q/MdNdswCCpyL8cvgDBUByjl1AHsEYRKnJEWtjqZ6tCW64v2Hw1Ni6ZCqYGkf6R9Et6Wt+xojr7V7kZ+m6faR9Up6OsavqVgydMs/uKr9lAYvqcvgT/AKZb/cVH2Mfkn/ycvgX/AKYb/cUfYxD/AMnL4HG6YZ5P3VloYFH9Tn8EinpqkPJ+qutHWvYVL6naSqWCoj+gJkdNWvYTLX3P3JdLH0x0aPsmKuK9jPLUWPtkltJo7BXUUKc5M6kBSVwzpjge4+pQDi0RamSY088qNyQ2OmlJcEO+zrT+AQqu1Lo01aGX9RTXWYc7v+aRK831aOK9irr3hKzStybYUpEN75SHLI9LBwVQscwowSACrjLJJjG8LSlwZ2+R2uxMnEpCRFISRwhKCREAIoJOg+FOSGhxtchXU2UcEPMuiExW4FupEhl+R3V1cKdCZNp5x4ETwPyTFeZ5aKDeRxuaPlWVxR6JEr/W2kcjn91byxE/YyRyMuP/AAo8iJ+zY+MmyPxcx+atvXyL+1lnoZOVCjyIZ9qzoZNvlG9EPSyD/VGo3oj7Vkijk2Ry6FZTQqWmnnoSrlWg8GQhzSJjpJNciMzLe5UeREvRy9huvmmz7v5+UO1FoaKWPUMjOEKvmQz7FMj3Obc8yT9lR3jq9FGKwQ6mTce6W7x8dNFEWpeEpbtY5UpDDqxKU5saoJDTnSqNl0jlVJEQAIJEKgkeoUZV4QyKnPBOFNalEzuR3EqxXojVqKVOA6MyK5kJLWByYigkFJAKACEEiIAUFGQwG9G4jAvqKdwbRfVRvI2i+qVO8NgnrFG8NiF9Yo8jI2IPXKPIw2IX1yjyMNiF9cqfIw2IPWKPIyNiD1ijeGwPVKN7DaJvKjcTtOS5RknAhKjJIigAQAIAEEiKAANlGAbJFG3TYwFSswTGU4WiMcGdyyLKtkgpxUPk/crmxnLPZ0HFfA/RqHyfutcG32LlFfBY0Gg9RKekmZZtrotKFswxLG/8R4U7I/BinbNZw3+5JuLOnx/LZ1H9Df8AChwj8CoXWc+p/uRqtqyfwN/4hVcY/A2Fs/8A2f7kE0Gz+Fv/ABCrtXwaFOXyzirQb/aPsFRpF1OXyRH0x4H2VMIcpPHY6yk2Pwj7BDSKOcs9jFywDoB9lRjYSbGqbR4RgvJkgUhHQfYKGL3PPZEqjlQOixtBYVBByVBJ0xSQx2FJTLOUFjpoUkMUhBGTmEBkWFAZAhSSJCgBSFIZFAVSG2KWjwhEZY5TCaikmSmrQhLBylgjiVU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6" name="AutoShape 18" descr="data:image/jpeg;base64,/9j/4AAQSkZJRgABAQAAAQABAAD/2wCEAAkGBxQQEBQUEhIWFBQQFxAVFRQVEhUVFBAQFBQWFhQUFBQYHCggGBolHBQUITEhJSkrLi4uFx8zODMsNygtLisBCgoKDg0OGhAQGywkHCQsLCwsLCwsLCwsLCwsLCwsLCwsLCwsLCwsLCwsLCwsLCwsLCwsLCwsLCwsLCwsLCwsLP/AABEIAMIBAwMBEQACEQEDEQH/xAAcAAABBQEBAQAAAAAAAAAAAAAAAQMEBQYCBwj/xAA6EAABAwMDAwEGBAUDBAMAAAABAAIRAwQFBhIhMUFREwciYXGBkTKhscEUI0JS0RVykhZi8PFDgsL/xAAaAQACAwEBAAAAAAAAAAAAAAAAAwECBAUG/8QAMhEAAgIBBAEDAgUDBAMBAAAAAAECAxEEEiExEyJBUQUUMmGBkaFCcbEjweHwFVLRM//aAAwDAQACEQMRAD8A8NQAIAEACABAAgAQAIAEACABAAgAQAIAEACABAAgAQAIAEACABAAgAQAIAEACABAAgAQAIAEACABACqcACnAApwAKMACABAAjAApIBGAFhTgBYU4ANqMAEIwAkIwArmwpawGRFAAoAdp27ndArqDayGR61si8xCFBslI7rY9zXbSFLraeAwNVrJzeyhwaAYcwjqquJByowAigAUEggAUACgBEACABACqwCKoAjIAgARkBUZARGQFU5AEZAEZAVjZMBWjlgW9DCPIB2nlaY0SZHBaXOm3NYDCe9NwUdkSTV05FEGOSJTPtltKO5DGntP+qHlw/Dwq1afvcErUuirqYktu20yOHOH2Ufb4uS9mUd68bkXmscB6VIPAiI+oTtVQnW3HtGfT6pSntyYumwuMBcquMpvCOhJqKyxTTO6O/TqpcJKe1huWMnqeD081lqCQDuHJkdV240xSUTlrVrc+eSv0xi91Uw2YJ6JcaksmiWoSxlljnMQBcsG3qOQrSqWUwjqMj2U06CGe7EqJVJoZG/kp8xpE7QWhKlp00M8qyY/N4t1AiR1WO+lwWS8ZJ9FUseS4KMgIjIAgAQAIAEACAFUtgIoAEACABAAgAQAIAEAKpAttOWwqVgFt0te4XOe09tw2mxVpt2xIC6EnGCWTFZft7J2bxNG3ty6uYjoG8lx8AKqvTfC4Mbtsse2tc/mee3Wp3ekW06DY5AL+THyHCrPUv+lHRjoW0nKX7GUt8zcMLg15bu5IAAWRamzOGaXpa8dFJd3NR1Tc5zi7ySZSLLZ78thGuMVtS4Fu751QDcXGPLiVN2o8kcFa6YweUiIsw0EAWFtkixm3n4e8f0WyGq2x2+4p0xcs4LfSz6odLHvb8nEK9M5MY6YSXqSL5mTuWXQcXkkQPeAdI+q0eSeRE9JU44x+x6Ri74V6jP4hgjgAtEAO+ITd0lHCMV2nlXDNb6+TS5DCMc2egHKTXqJdMzK+S7PFPafTaIjsYT9XFePJu0825YPOVxDoAoARQAIAEACABAAgAQAIAVSAigAQAIAEACABAAgCbir40KrXjsRI8hadPd45Z9hdte+OD6G0BqG2uabdrw2oOrSYK6N+Zx3Q5RwrnZGe2fCNZncELumASCWzHjlZKdQq5Ya4NUarNu+DTMNdaGLAfcmew5WxTpm+C0NdJemawZ640S5rt2whp8hT4YN8MdH6jB+nPJT5bQzqjT6bSS3wFeenhOOGJs1qrlls86vbN9F5Y8QWrjX0SqlhnRqtjbHdHoYSRhaYDEOuqm1okd1r02ndjzjgXZbGHZvXezzbS3OBBiRx1W9aWD4M33sfYstI6VcQdjZAPXoreOFa5Yuf1CKlg0d1ot9SsyG7Y6njqpdlWMmazXNPbFZZssbpllJo3mYj4LJPWNvEEOanKH+o8Ih6q1NbWdMmrVaTBhoPJ+CmmmX4nwvlnOtTse2vlnznrDUJvaxIEMBMD91XV6lT9Mejs6TTupZl2Z9YDYIqgCABAAgAQAIAEAKrACgAQAKAEQAIAEACABAAgBVID1rdPpODmOLSO4MFNrtlB5iyk64zWJLJtcH7VL62gF4qNHZ3WPmtX3MZ/wD6RT/gwy+nxTzXJxN1j/bGHgepR57wU2NdEl6W0YbatSny0/8Av6F6PaXaPZ7zXT4EfurLTJP0yMs/JJYlDn5JOP15Zub7/ug/AT+SJ6eT5jIrBpLbZDP+TG6r1PZbjst6VUO5BfTEuPnytG5RilN5YijSXSk/G3Ff3MO3OW5eQbGjP+yEpX0t42fwdR6LUKOfNL9zb6P1PbNcAbWnTHdzWdk1tTXpyv8ABz7aLIPMpuX6mszntBtmMDLf+Y7ueIbx5KzV0NSzN/oh9mHWoVxaXy+yJbe0+2pU+GO3/v8ARTZRGTy5cEaeFlSxGPPyUVz7X3CS2k2ex5lQ40r5HQ0t7llsxWe9pl7cuP8AN2N8N4/NKepUOK0kdCH0+D5tbk/zMfd3j6rt1R5cT3JlZrLpz5kzdCuNaxFYGEkYIoYAoAEACABAAgAQAIAVWAEACgAUgCjAAoARAAgAQAqnAApwA9bW5eYH/pNrqcnhC52KCyy1ZjWNHvSStsdPCK5MT1M5P08FbvDSQCsu5ReMmva5LLH2XJ8pqmLdaOjemI5R5mR4FnIPu9zRPbz2UuzK5BVbW8HdR3T6K0isUSBdFnQ9Qrb8CnUpdjLb0gFU8rGOlDL7ox1VXaxiqRGq1p7pErF8jYwwTMSG8yyZ7nx8Fo0yi1nBn1Llxh4JF3jGkS0bT+SZZp4vlcC6tTJcPkpXsIMHssEoNPBvUk1k5hUwWEVcACABAAgAQAIAEAKrACABAApAEECqcAJCjaB0GKdoZANUqJGSTStSQr7ATyN1KW3qpaSWWVy84LLBnnotFEsITdW5svzTYeCQ2fI4WuLTObbCdfKQxX02154+7Sl2aWEiaddNcP8Akr7zSz2ch0j4hZnovhm372K/EiufiKo7T8ilvSWoYtXUxs46qP6T9wo+3uLrUVP3E/gav9p+4UeG4PPV8j1PEVnf0/mp+3tDz1fJ1/odbuAPqrLSWP3Fy1dSJVvppzjy8D5AlXWifuxT18fZFtS0m1oky6PJ4TYaWC/MrZqrGuOB19OhRby4T4aAfuZWn0RRgXmsl0QatyHA7Qs1ly9jp0aR4yzPXJ9/lYZT5yzZswsHXoSrYIWRl1KFG0MnBaquBbJyqYJBRgBFAAgAQAqsAIAFICwpwQK1qlIMkltqSFfaGBsUuYRFZKtl5aYkuZMJ3iJiV1xbbXQoUeRc+DUYXE76cwtHjCuRnc/Yup1OeizWwaYzK9i10dj/AFCfgtFNeYi9+GWeo8WWs3DsmSg0is5JvDKbTtVxrBsnn4qtUm3gVKuPZucpYPNIweQJWpRYiyEH7HntfKPBIPbjossrpReC0NLBrI07LOIjhUeoZZaSKY2Mk7yo87L/AG0TXaeLqjZWiLb5K+KI5naD2N3BTLKWUV8MJcMoMfe1H1AJ6nss/llJjoaaEfY2pxznU+ZkhPUGXe1I85ydJzapb4Kx3ZUsF4xT5NHgsQXskjqrQr4NEZJIotRY/wBOpCVdXtK5yxzE49zh04Va4Mu0sDN9abXQmTjgRjLIVS2IS0sg1gjOYqyQJnDmqmCxyqNEiKABACqQBWQHewqyRBZWmPLh0To1ZAP4AhwkKY1tSIZq7HC7mdFsdRRWFNksUabxxxKT4sSJk00bnCY4GiDHULY4cCIzM9qXE7XbgEqdXuR5M8Gq0labraY6LQo+kVGeHgrNVYYVGSByFWdSlEjzOMg9nePhzwQpqhti8kTuTkmaTL4oljg4dZhXglLgpZau0YbC4z07xvHG5VhVieSZX5iepHElwLgJEdPIHVW8sVLkzTvjtwzxfXGK9G6dA913I+qyaup7tyN2ktUo4M2WrDg2ZOqdInoFaMG+ispJHqeiLA/w445JhdWqGIcmKVq3GlzOEIt3bh1BIUxcZJoUr4uXBgdP4j+fz2KTXR6jVO/g9IsbAv5A90Jzai+RMrFtPNc7id164AcSkW07p5H13JQNniMfta1oCZsSLRtysma1ti5rtCXfVuwFV3ZZ4TEBrBwiNSRfzZKDUePisAB1VL6+Cap5YlbB/wAuY7JcKh1klgzFSwO+ISLK+Qhyji8xxa3oqup4LMqXNWeUSDhUAEALCskA/aUtzgE+mO54KyeDRNwxLZhbftxXlRosBipbyE+FeEUlYSr7CjqB0Uusr5C/wtlupiBynOOI5EeXD5IWoMTxy2CqbUyzt+GXWiaLatP0z1bwpte2GTPK7Y8jGr8L6NMuc5oYO7nBsfdRCyElyZ46pTntS5KXR+rbS2Dm1akt7bWlxPyhUnbBwxGSyaZU3S5iiNqj2hWbwRQo1S7y7a1pHxEkpK1ir4fJWvRahv1tYM1iNevt6hcykzny4kfkqLXqWU4/yavsE+5E3Le1W8qtLQKLQfFMkiO4JcUn7rZzDsiP02tPLbMw7U9yX7vUgzPDGj9lX7+7Oc/wPWjqXt/LLB2v7/bDbqoPkQP2RLVNrOOSr0NDfMf8lHeZWtWM1Kr3ny5xKRLUWy7kx8aK49RRELye6W5yfuMwjptZw6OI+pUqya6bIcYvtFlY6kuqEencPbBkQeh+qatValjPAqWmql3Esq3tAyD27X3JcPixh/8AyrR1c4vMcC1oaV0v5YxZawuKTpGx3zZ1+xCZHX2p84Jekrfybaw9sVRjIfa0jxHuOcz9ZV/NGT3PJkf0znKn+6Kanrei+sX1KT27jJ27XR+YT19Qrb5TLPR2JcNM9K07rHGOb7tcNcB/8rXMJPzIj81ErJWP0sxurVJ+qP7cmfru/jbtxpDfB4288eVt9Pz0WdniXq4Nlj8CWM3PgQOnhJd0d2ERDVxa4MbfUBVuSRyGmE+yGTRTYXD7D+UZEcKkI8mi2xYMvQw4LyYSpV5Y2FnBxnsT7nRQ6+C3l5MdXw5AJhZZUDVNFDc0tphY7YYZYZSQJtha7ytNdeURksqWPNN4MLRVDbIiayj0TG2odTBAnhdTC7Oa5FljKQpvhwgFWikLcjUDAtqskHqs0rtrw0Z7NTt9iBRsqlk4vdtNMcl24AAfGU1ThZHbkyvVxm8Lsp9We0+ypt2Uqf8AEv7jhtNp/wB/U/QLnO3xPv8AY0Q+n32POdv/AH4PLn60uA9zqThQ3TxSkQPG4klUlrpSWDrw0dcViXq/uUd9fVK7t1R7nuPd7i4/clZLLJT7NEK4wWIrAwHQqKTRcQlDeQEUACABAAgAQAIAEACABAAgAQAIA7ZUIVlJoDuhdPpu3Me5jh0c1xa4fIhTvknlMrOEZrEllfmbDG+029p0/SqVPWYePfA3j/7jk/WVqq1SjLc1lmOX06p/h4/wegez7U2PuXBh/lVz2rOBDj/2O6H5GCtUtW7F6f2OTdpdTXL1P0/K/wBzXZwGp7lJhPkxA+6fRiK3TYtaiKfLItppsgS4j6KJXxzwbIauL6KjOUWk7RzC0r8PI2Mm3koMhjgGHhUcUPjLk88y+PMkwubdXlm+PRQELC44ZJptF0Q+pC6mkjuiZrZbWei1NPhzei0OoqrR3EMNs6HCW/omw6wzNdHdyjdWdKlWbwAT4MT9FmsdkHz0cS6Fu7sYzF+zHUXVne6xvb+49gB3KW5Kz8TK0+edih22eA6z1pXyVUlx2UgfcpNMNA8n+4/ErBZe36Y9HpdNoq6fVj1fP/wzCzmwEACABAAgAQAIAEACABAAgAQAIAEACABAAgAQAIAEAK0wZHZSnjoD2H2Q61c+p/DXRLwR/KefxAj+gnuFuhZKyOPc4mu+n1wk70uPdL/P/wBPX6o3iIgHwrR9PJzHZKT9CwQLjG0mAkgD9SnRunJ4Q+t2p8mSy9MVDDRwtzztwdOrPbMhqPHhlIkpLr4Nas9jy2qfePzK41jSkzQi20tfejcNJ6EhbdBZiW1mfUwzHJ9D4GmyuwEHqFt1E3BnNVmETrjTzXd/yWeOr+UVd7XsRW4BzOWu/VNWqi+MCp3Ra5R537XX1qgZSLiWU/eHx3Adfks98E4+lYybPpkY8zffR5NUtXDsuc62dfAyWEKjTDByoIFAUpZAUsKMMnByoIBAAgAQAIAEACABAAgAQAIAVACIAWEAdCkfCnDLbTptAnsrKtsjBKt8c5x6JsaGw4RuNJafc2qx/Iggyt9Onw8mTVWxdco/kfQFaq7aNoAMD9PKyxjHPJyHa1hYxx7FVWx1Sp+Jw/Na43wh0iVZGPSI1bDhjSSUyOo3PGBkb0zyj2l5VrB6bTyU7UTVdeX2aqMzlk8uJXnm8vJ0hWugymQbi8ohrPB657MdWgFtN7oIiJ7ruRktRVj3ONqanXLPse22l0HgEQR4XKsrcXyUqsfWMktrGnq2Eltr3NcYVy7jgzmr9Psr05DZPy7LZpb/AOmfQiytUS3wbx7o8oyukw0kQtrpTWUaYarJn7nS58JEtMmaVqEZ3J4g0z0SJ6UlXJj+Hwxf2Vq9MW8iRb3mnNrZhXemTDzJGUu7Ta6FksowWU0zu3xrnjgJfhbGpIi3Ns6mYcEudbj2UGVQAQAsKdrARQAIAtMfiH1W7o4T40NrJaOPciXdqWOghRKpoq8HFGiXFTGpkZRbU8I4tmEz7dl00V9zZFhhUdDKtosMNiDVK0Q02UU8qRphpcgdE1afBZ3LBHt8NFSCFohQkY7NRjo2OP00DBDZ+id44rszz1PHLPRNMacDW7niPAP6wsWp1W30wFwqlfznEf5NN6DAufvkxz09EfcYuazWCYgDuSmQjKTM11tcPwx/c811zrJtJrg13mF2KqI0x3TE1Rc3hdnhGVvnV6he4zJXJ1d7tl+R3aalXHBCWMadwn4IHrWsabg5pghOqscJZQuyCmsM9d0Nr8ABlV3I45PVdXFepj8M4moonX10euYrNsqgbag57Erm36WUO0Gn1U48N/uXDXkjsVjwkdRTlJcYZVZPTzK/vRtd8OAVqp1kq+O0Z56Sb9UMJ/HsZW8065jiNs/EQV0oaquSyZJWOPEuzzvVeGqBxJpmB3hNeJdEw1EM9kzSONBb0VlFJZG+Xks8/RDRthHDJ3e55rlbb+Z07pE6x1VprtLYMOaCQqqo0ebCGtVaaa5pgchXlRGUcMzy1Di8nmN1bmm4g9lxb6HU8G+uxTWUc29Pc4BGnr3zCcsLJaPs/d6LrumLWDGrvUVD2wYXEsjtk0bk8onYXHOuKrWAdSJ+SfpaHZL8hV1qrjk9ox+AZSpBkcwux4orgzRvbWTz3WWO9OqeEqyolW5K7DWe544RXWROzB6fisO11Pp2TnBFVc0ZXVeG2GYVXUDvHtJWJkHaSPkrxjgS7U32ekPxW5g93r8FXyRzhlfMl7ke10M6rUlwLAPl+iXbq6orjkz5vslitfqzb47Btox7u6O5n8gudbqpWe+DXXo5KX+osos6tYMHMADyYWaMXJ8Guy6Na5SRm8zq2lQaSXjjx/krfToZS5lwjlz1kpPEF/B5Dq72mPqkto9PJ/YLX5KtOsRWWXq0kpvdM80v719Zxc9xJKwXXztfJ1aqoVrEURFkaHCKuCR4NWhIXk6DFZIhyHWCEyOV0LbyX2EztxQcPTeflMhbK759PlGK7T1tZfB6xp7Xjg0CtE/kmT01dnK4ZyHOVcvSamz1zbOdtLwD/uH6FZZ/T5/0tM2V6trmUX+jNBa5KjU5a4GfiFjnRbDtGmGq00nysP8APA3lcZTrth1IOH/nhTVbKHuL1WmjZ6q4c/K/4Kix0yyg6WtLWk8jkgLVLVuUduTFCnUR/GsL5wTsjgm1GGGscD3jt8EqrVbXyPv0N23fVLK/uea6l0Q5p3sEgcwOsfJdKF0LDDHV2VSxYjR6dwrqdES0gkDqIP2VLLoJ4TN8NRu7HL3TUtO5x3ETEcc/FRDVJv8AIVqdU4vGDxvX2nzQdPlTqq1ZDKNP03WKctpl8TRl6y6Kpp5Z09VPETX08fLT8l0UjgvUYkjF31CKhHxXJ1NDc+D0VM8wTPSvZZp/ed8dF0akqasnD12r/wBXaenuwp3bmuJLACWx/SlfccrPRarUuUWscGQ1jpipXfLGOMeAtCnFxWWZnrFCWCDpPRry+SCIMciDPiCiU4VrLZD1znLalyemY7TGwAg8EcgrBZrV1g6FVd04ZaRX5vSra7wCeAeY6/RNr1fo5Rzr5WqW2Ly/yLjBabpW491h8cnr9Fku1UpLCZq0uiy82pstrh9Jn4obCRBWS65Nlz00OJcP8kV78vQYZFT7BaFprpf0mJX0ReYN/t/yUWa13RotMP8Au79gtNf09rmbwVlqbLHiOf8Acw9xrx9012zhskT9lprjVH8HJnurnCWJGK1BTqVZdvJ/7Sf0VbnOS4Zr0lsI8SX6mWexc5o7CY05io0XUhstVXEsmc7VXBbJKaxPSEtjgYrJFHI7DPzV8Fcl9jLPaJ7laoQwczUXbngsTwmmRcmbyji2qT5g/VYrG4y4OvpkpV4J+J1LXoRteYBPB8JsNTNLD5F26SuX5GrtvaZWa3kfWT+ys7Kn3Ex/YzT9Mjp2v69Q8VC36yrRnU+ooXLSzX4nk0+E9pm1oFQyfI7/AEKpPTU2fkEJ6in8PRNv/acyOKe4/wC0dfuqLR1x53P9C0777eGo/scaa9oAqP2v93ceJ8n5q9mmrsXo7F1yto4T4PQW3dKqyS4Ax1XNddlcujpO7T314m8SwYLXmoaNs3awtPB3ENBJ+ZPZdPTQxHfb+iOPPTwsnsqXHz1n/cweI1TQJIbToscep9MNLj9OFrrlTP8AC/0GXfT7Uk5ttf3ybY5q3axrnUhva2W8NjkeVR6eeXh8HP8AtpZ4Zj8tqig0kVKdF3MwWTH5pk/FBepmynQWy5g5f3N57O9QUbhgaAwCOgYG7fEQsOrrzHfWxtNcabdly4fu+/75NtcV6dFjjuHPeegXOhCdkksHRnOqiEtjzJ/HsjzfLa/JqFrY2AxxAJ+oXUhRTDvs5djtsXPX6I0+nNU21VoJ4eODJ/ys9+lsf4HlDdJbTS07Icr3LLLano06Zhw+4SadFNy9Rs1H1GMoba1g82r+0GtTqktcAzxMcLoSqpxho59atXMG0/yH6ntZgQdxPwP+El06ZM1L7ySxuf7mTz/tBq1wQyWg955V/PCCxWi1ehbeZsyFXL1XdajvluKR9xY+cm6OlrXSK+vcueeST9UmdspPs0wqjBcI0mHbspho+Z+JPVbaVtjg5Gre6bbLB3ITTIuzP5e2g7h9Vmuj7nV0tmVtKwsWdo2ZG3MVGiyZxsUYL7iS1qckIbHIhW4RXscsPefPYdFNXqeSt3phg1ds3gLakcOx8jr6fCloopcmezdoYkLLdDKOro7V0yhp1+x4Kwxs5w+zqSh7okNenZEuI4yrClMq4nYuD0lTuKutdnf8YWxyjyNFfDFj1HKEd1aN7XIuWlTLO31fW27W1XAdIKdHWbhUtAl2QclfGowy4knryefmq22bkXopUJrgzDjBK5Dk1LKOwuUbGpSN1TpkViwtaA4f3Dz812W7LIrbLHycFTWnnJOGVngpNRsHqtazmBE9Z54WHWLM0kdDQN+NuXHJa4DJmgBscQRHQ94ErXRZtikZNXT5JZLbIawrVW7XVSR4H+U16iK6wjPDRfJUjLbeQJ/RJd6Q77TPZy7OGe4+U/kVH3WCy0SwNV8o9/8AUfuolqJSLR00I+xFqXJd1Ko5N9jo1pdDFSqqtpDYxGn1FVyLqIzUqQlSmkMjEfxtsajhxwr0QcnlitRaq4mxtLXaAupGODgW27mSXMV8CUyoywG0pVnRv0zeTN0KnJae3T5LBGXLizrzjwmh1zVdoomN7FXBbI6TAV+kUSyyNUqJUpDoxJFhUgptLwJujk1Vhcghbos4t1bTL+xx5q/hg/IpuDC3jsYy+L9N208yAVSSyXqufZj8tgepasN+lUuUdrTa9dSKCpTfTMEELA1ZX2dSMoWLKFZc+VaNy9yHX8DgqA901TT6ZXa0ducrNlUjlpVSWhXFSyEgmRHlR2sB08kZ1OP/AEkuA5SySKd04CJTVZJcCpVRbyK26IMwJ8kT+6nyPIOtNHdE9/P2+gRH5Ky54Ec+UMFEda/hX9ijXI2HcqnBfAr3mFbJCiMmqB1I/VLc0u2M2t9DTrgeJVHci6rZy0ufwB9lROc+ES9seWW2OwDnwXcDwtVOkfcjDf8AUIx4iaqxxzaY4C6MK1E4l2plNmop4ICi1znBpImD2B6dfgmx5MTsy8Iz+Re1hIBmO6iWEaqoORlsrdzKyWz4OzpqcGec7mVzJS9WTqJcYJVGv5WiFgmcCRCbgUMXD0qbGQRHJSxw5SfCvF4KSjksrS82rVCwyW05NHisuGmTP0MFa4WI5V+mfsaZ96LlgkmWzBc5s/Lsm4T6OZKMq3yiBVoRwVVovGZBucex/UApcq4y7NFeonDplHd6YaeWGFks0UX0dKr6pJfiKi40/Vb0ErJPRzXRvr+oVS74IFS1qM6tcEl12R9maY21y6aG/UcO6r5JovtixfWKnyyI2IUXBU+Z/BHjQev8Eeb8idh0yorRnlEOIhrfBQ7Ug2Ci6I7KfP8AkR4kxDcHwFHmfwT40Ibl3w+yjzSJ8cRPUce5+irvmw2xQ5Ts6j+jHH6Kyqsl7FZXVx7aJ9vp2q7qNqdHRzfZls+o1R65Le00qB+MytUNFFdmG36q3+FF1a4pjOjQtcaox6OdZq5z7ZPp0ewCZgyubJTGtpEOqAwOgEfmZVkvkpzPiJV5nNB5nc4/M8fRVlNG6jTS90Za+yM91knadanT4KW4rSsU5tnQhDBGKzscK10IUsA1knMfwtcZcGZx5OK4VZloMZCqXFQArXwpTIaJNG5hOjYKnVksbbJEd0+Npks0yZc2megQQE9Wo59uhy8on22Qa88kBXUkzNZp5Q/MdNdswCCpyL8cvgDBUByjl1AHsEYRKnJEWtjqZ6tCW64v2Hw1Ni6ZCqYGkf6R9Et6Wt+xojr7V7kZ+m6faR9Up6OsavqVgydMs/uKr9lAYvqcvgT/AKZb/cVH2Mfkn/ycvgX/AKYb/cUfYxD/AMnL4HG6YZ5P3VloYFH9Tn8EinpqkPJ+qutHWvYVL6naSqWCoj+gJkdNWvYTLX3P3JdLH0x0aPsmKuK9jPLUWPtkltJo7BXUUKc5M6kBSVwzpjge4+pQDi0RamSY088qNyQ2OmlJcEO+zrT+AQqu1Lo01aGX9RTXWYc7v+aRK831aOK9irr3hKzStybYUpEN75SHLI9LBwVQscwowSACrjLJJjG8LSlwZ2+R2uxMnEpCRFISRwhKCREAIoJOg+FOSGhxtchXU2UcEPMuiExW4FupEhl+R3V1cKdCZNp5x4ETwPyTFeZ5aKDeRxuaPlWVxR6JEr/W2kcjn91byxE/YyRyMuP/AAo8iJ+zY+MmyPxcx+atvXyL+1lnoZOVCjyIZ9qzoZNvlG9EPSyD/VGo3oj7Vkijk2Ry6FZTQqWmnnoSrlWg8GQhzSJjpJNciMzLe5UeREvRy9huvmmz7v5+UO1FoaKWPUMjOEKvmQz7FMj3Obc8yT9lR3jq9FGKwQ6mTce6W7x8dNFEWpeEpbtY5UpDDqxKU5saoJDTnSqNl0jlVJEQAIJEKgkeoUZV4QyKnPBOFNalEzuR3EqxXojVqKVOA6MyK5kJLWByYigkFJAKACEEiIAUFGQwG9G4jAvqKdwbRfVRvI2i+qVO8NgnrFG8NiF9Yo8jI2IPXKPIw2IX1yjyMNiF9cqfIw2IPWKPIyNiD1ijeGwPVKN7DaJvKjcTtOS5RknAhKjJIigAQAIAEEiKAANlGAbJFG3TYwFSswTGU4WiMcGdyyLKtkgpxUPk/crmxnLPZ0HFfA/RqHyfutcG32LlFfBY0Gg9RKekmZZtrotKFswxLG/8R4U7I/BinbNZw3+5JuLOnx/LZ1H9Df8AChwj8CoXWc+p/uRqtqyfwN/4hVcY/A2Fs/8A2f7kE0Gz+Fv/ABCrtXwaFOXyzirQb/aPsFRpF1OXyRH0x4H2VMIcpPHY6yk2Pwj7BDSKOcs9jFywDoB9lRjYSbGqbR4RgvJkgUhHQfYKGL3PPZEqjlQOixtBYVBByVBJ0xSQx2FJTLOUFjpoUkMUhBGTmEBkWFAZAhSSJCgBSFIZFAVSG2KWjwhEZY5TCaikmSmrQhLBylgjiVUs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68" name="AutoShape 20" descr="https://encrypted-tbn3.gstatic.com/images?q=tbn:ANd9GcTB-F9ZIwmvxlF9zBkMH7lvb0S1MSywGRlot_zggSexT6xHwQ-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7762" name="AutoShape 2" descr="https://encrypted-tbn3.gstatic.com/images?q=tbn:ANd9GcTB-F9ZIwmvxlF9zBkMH7lvb0S1MSywGRlot_zggSexT6xHwQ-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" name="Рисунок 19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4" y="2346574"/>
            <a:ext cx="1357322" cy="1725367"/>
          </a:xfrm>
          <a:prstGeom prst="rect">
            <a:avLst/>
          </a:prstGeom>
        </p:spPr>
      </p:pic>
      <p:pic>
        <p:nvPicPr>
          <p:cNvPr id="21" name="Рисунок 20" descr="imag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8950" y="1816542"/>
            <a:ext cx="1285884" cy="1469582"/>
          </a:xfrm>
          <a:prstGeom prst="rect">
            <a:avLst/>
          </a:prstGeom>
        </p:spPr>
      </p:pic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1774771508"/>
              </p:ext>
            </p:extLst>
          </p:nvPr>
        </p:nvGraphicFramePr>
        <p:xfrm>
          <a:off x="1881166" y="1285860"/>
          <a:ext cx="4572032" cy="4701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23" name="Picture 4" descr="C:\Users\markinayv\Desktop\11111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595282" y="188640"/>
            <a:ext cx="920725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ИТОГИ </a:t>
            </a:r>
            <a:r>
              <a:rPr lang="kk-KZ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2014 </a:t>
            </a:r>
            <a:r>
              <a:rPr lang="kk-KZ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ГОДА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И ПЛАНЫ НА </a:t>
            </a:r>
            <a:r>
              <a:rPr lang="ru-RU" sz="2000" b="1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2015 </a:t>
            </a:r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ГОД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808773566"/>
              </p:ext>
            </p:extLst>
          </p:nvPr>
        </p:nvGraphicFramePr>
        <p:xfrm>
          <a:off x="806422" y="650634"/>
          <a:ext cx="8784976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38706689"/>
              </p:ext>
            </p:extLst>
          </p:nvPr>
        </p:nvGraphicFramePr>
        <p:xfrm>
          <a:off x="806422" y="3645024"/>
          <a:ext cx="8784976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4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8356" y="1016144"/>
            <a:ext cx="7143800" cy="513986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444500" algn="l"/>
              </a:tabLst>
            </a:pP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АO «KEGOC» - связующая роль в единой электроэнергетической системе:</a:t>
            </a:r>
          </a:p>
          <a:p>
            <a:pPr algn="just">
              <a:tabLst>
                <a:tab pos="444500" algn="l"/>
              </a:tabLst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tabLst>
                <a:tab pos="444500" algn="l"/>
              </a:tabLst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297 линий электропередачи (напряжением 35 – 1150 кВ), с общей протяженностью -24,4 тыс. км (по цепям);</a:t>
            </a:r>
          </a:p>
          <a:p>
            <a:pPr algn="just">
              <a:buFont typeface="Wingdings" pitchFamily="2" charset="2"/>
              <a:buChar char="ü"/>
              <a:tabLst>
                <a:tab pos="444500" algn="l"/>
              </a:tabLst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  <a:tabLst>
                <a:tab pos="444500" algn="l"/>
              </a:tabLst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76 подстанций (напряжением 35 – 1150 кВ).</a:t>
            </a:r>
          </a:p>
          <a:p>
            <a:pPr algn="just">
              <a:buFont typeface="Wingdings" pitchFamily="2" charset="2"/>
              <a:buChar char="v"/>
              <a:tabLst>
                <a:tab pos="444500" algn="l"/>
              </a:tabLst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Производство  - 76 электростанций, с совокупной установленной мощностью – 20 591,5 МВт.</a:t>
            </a:r>
          </a:p>
          <a:p>
            <a:pPr algn="just"/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Распределение электроэнергии: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 региональных энергетических компаний;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150 малых передающих компаний, контролирующие электрические сети регионального уровня напряжением 0,4 – 220 кВ.</a:t>
            </a:r>
          </a:p>
          <a:p>
            <a:pPr algn="just">
              <a:buFont typeface="Wingdings" pitchFamily="2" charset="2"/>
              <a:buChar char="ü"/>
            </a:pPr>
            <a:endParaRPr lang="ru-RU" sz="1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Снабжение: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180 </a:t>
            </a:r>
            <a:r>
              <a:rPr lang="ru-RU" sz="16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электроснабжающих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организаций.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16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1738290" y="92747"/>
            <a:ext cx="8064248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ЭЛЕКТРОЭНЕРГЕТИКА КАЗАХСТАНА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C:\Users\markinayv\Desktop\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38356" y="1000108"/>
            <a:ext cx="7034554" cy="443198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tabLst>
                <a:tab pos="444500" algn="l"/>
              </a:tabLst>
            </a:pP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2009-2014 годы - разработаны и утверждены более 50 НПА и более 200 НТД;</a:t>
            </a:r>
          </a:p>
          <a:p>
            <a:pPr algn="just">
              <a:buFont typeface="Wingdings" pitchFamily="2" charset="2"/>
              <a:buChar char="ü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утвержден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еречень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нормативных правовых актов</a:t>
            </a:r>
            <a:r>
              <a:rPr lang="kk-KZ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правовых актов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принятие которых необходимо в целях реализации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Закона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Казахста</a:t>
            </a:r>
            <a:r>
              <a:rPr lang="ru-RU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внесении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изменений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дополнений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некоторые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законодательные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акты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Республики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Казахстан 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вопросам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разграничения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полномочий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между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уровнями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государственного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управления</a:t>
            </a:r>
            <a:r>
              <a:rPr lang="en-US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buFont typeface="Wingdings" pitchFamily="2" charset="2"/>
              <a:buChar char="ü"/>
            </a:pP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Планы на 2015 год: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до 31 марта 2015 года будут утверждены 53 </a:t>
            </a:r>
            <a:r>
              <a:rPr lang="ru-RU" sz="1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нормативно-правовых актов </a:t>
            </a:r>
            <a:endParaRPr lang="ru-RU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1881166" y="92747"/>
            <a:ext cx="7921372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РАЗРАБОТКА НОРМАТИВНЫХ ДОКУМЕНТОВ</a:t>
            </a:r>
            <a:endParaRPr lang="ru-RU" sz="24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5" name="Picture 4" descr="C:\Users\markinayv\Desktop\111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/>
        </p:nvSpPr>
        <p:spPr bwMode="auto">
          <a:xfrm>
            <a:off x="1" y="92747"/>
            <a:ext cx="9802537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6230" tIns="63196" rIns="126230" bIns="63196" numCol="1" anchor="ctr" anchorCtr="0" compatLnSpc="1">
            <a:prstTxWarp prst="textNoShape">
              <a:avLst/>
            </a:prstTxWarp>
          </a:bodyPr>
          <a:lstStyle>
            <a:lvl1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2pPr>
            <a:lvl3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3pPr>
            <a:lvl4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4pPr>
            <a:lvl5pPr algn="ctr" defTabSz="1255713" rtl="0" eaLnBrk="0" fontAlgn="base" hangingPunct="0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5pPr>
            <a:lvl6pPr marL="451853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6pPr>
            <a:lvl7pPr marL="90371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7pPr>
            <a:lvl8pPr marL="1355558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8pPr>
            <a:lvl9pPr marL="1807434" algn="ctr" defTabSz="1261422" rtl="0" fontAlgn="base">
              <a:spcBef>
                <a:spcPct val="0"/>
              </a:spcBef>
              <a:spcAft>
                <a:spcPct val="0"/>
              </a:spcAft>
              <a:defRPr sz="6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>РЫНОК (РЕФОРМА)</a:t>
            </a:r>
            <a:endParaRPr lang="ru-RU" sz="2000" b="1" dirty="0">
              <a:solidFill>
                <a:srgbClr val="00206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Схема 2"/>
          <p:cNvGraphicFramePr/>
          <p:nvPr>
            <p:custDataLst>
              <p:tags r:id="rId1"/>
            </p:custDataLst>
          </p:nvPr>
        </p:nvGraphicFramePr>
        <p:xfrm>
          <a:off x="1952604" y="1000108"/>
          <a:ext cx="7713053" cy="525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4" descr="C:\Users\markinayv\Desktop\111111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1738290" cy="6858000"/>
          </a:xfrm>
          <a:prstGeom prst="rect">
            <a:avLst/>
          </a:prstGeom>
          <a:noFill/>
          <a:ln w="1587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DFB9F2-DAA3-43D4-A565-B3E083403BD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42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rgy3N7XFEafoBnvqaIoqw"/>
</p:tagLst>
</file>

<file path=ppt/theme/theme1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9898</TotalTime>
  <Words>1644</Words>
  <Application>Microsoft Office PowerPoint</Application>
  <PresentationFormat>Лист A4 (210x297 мм)</PresentationFormat>
  <Paragraphs>373</Paragraphs>
  <Slides>26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2_Оформление по умолчанию</vt:lpstr>
      <vt:lpstr>3_Оформление по умолчанию</vt:lpstr>
      <vt:lpstr>4_Оформление по умолчанию</vt:lpstr>
      <vt:lpstr>Тема Office</vt:lpstr>
      <vt:lpstr>1_Тема Office</vt:lpstr>
      <vt:lpstr>      Министерство энергетики  Республики Казахстан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РЕАЛИЗАЦИИ ПРЕДЕЛЬНЫХ ТАРИФОВ Ре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ХОДЕ РЕАЛИЗАЦИИ КЛЮЧЕВЫХ ПРОЕКТОВ</vt:lpstr>
      <vt:lpstr>КЛЮЧЕВЫЕ ПРОЕКТЫ</vt:lpstr>
      <vt:lpstr>СОТРУДНИЧЕСТВО С ПРИГРАНИЧНЫМИ СТРАНАМИ</vt:lpstr>
      <vt:lpstr>НОВЫЕ ТЕХНОЛОГИЧЕСКИЕ  РЕШЕНИЯ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ten</dc:creator>
  <cp:lastModifiedBy>Kuspaev</cp:lastModifiedBy>
  <cp:revision>1220</cp:revision>
  <cp:lastPrinted>2015-01-24T06:47:18Z</cp:lastPrinted>
  <dcterms:created xsi:type="dcterms:W3CDTF">2010-12-14T03:16:09Z</dcterms:created>
  <dcterms:modified xsi:type="dcterms:W3CDTF">2015-01-24T07:10:26Z</dcterms:modified>
</cp:coreProperties>
</file>