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644" r:id="rId1"/>
    <p:sldMasterId id="2147488791" r:id="rId2"/>
  </p:sldMasterIdLst>
  <p:notesMasterIdLst>
    <p:notesMasterId r:id="rId11"/>
  </p:notesMasterIdLst>
  <p:sldIdLst>
    <p:sldId id="535" r:id="rId3"/>
    <p:sldId id="540" r:id="rId4"/>
    <p:sldId id="553" r:id="rId5"/>
    <p:sldId id="544" r:id="rId6"/>
    <p:sldId id="545" r:id="rId7"/>
    <p:sldId id="531" r:id="rId8"/>
    <p:sldId id="563" r:id="rId9"/>
    <p:sldId id="562" r:id="rId1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7DAF9"/>
    <a:srgbClr val="006600"/>
    <a:srgbClr val="002060"/>
    <a:srgbClr val="0066FF"/>
    <a:srgbClr val="FF0000"/>
    <a:srgbClr val="FBC5DC"/>
    <a:srgbClr val="7EAAF2"/>
    <a:srgbClr val="96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5501" autoAdjust="0"/>
  </p:normalViewPr>
  <p:slideViewPr>
    <p:cSldViewPr>
      <p:cViewPr>
        <p:scale>
          <a:sx n="75" d="100"/>
          <a:sy n="75" d="100"/>
        </p:scale>
        <p:origin x="-960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hadzhimuratuly_b\Desktop\&#1055;&#1057;&#1069;&#1056;\&#1055;&#1057;&#1069;&#1056;%202015-2019\&#1091;&#1090;&#1086;&#1095;&#1085;&#1077;&#1085;&#1080;&#1077;%20&#1071;&#1053;&#1042;&#1040;&#1056;&#1068;%202015\&#1043;&#1088;&#1072;&#1092;&#1080;&#1082;&#1080;%20&#1076;&#1080;&#1085;&#1072;&#1084;&#1080;&#1082;&#1072;%20&#1084;&#1077;&#1090;&#1072;&#1083;&#1083;%20&#1080;%20&#1085;&#1077;&#1092;&#1090;&#1100;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металлы!$A$10</c:f>
              <c:strCache>
                <c:ptCount val="1"/>
                <c:pt idx="0">
                  <c:v>Нефть марки Brent, $/баррель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6"/>
            <c:marker>
              <c:symbol val="circle"/>
              <c:size val="5"/>
              <c:spPr>
                <a:solidFill>
                  <a:srgbClr val="00206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206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3.0721672611436407E-2"/>
                  <c:y val="-4.194599184365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396011396011466E-2"/>
                  <c:y val="-3.4125526661671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10256410256410256"/>
                  <c:y val="-1.9500300949526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металлы!$B$10:$N$10</c:f>
              <c:numCache>
                <c:formatCode>0.0</c:formatCode>
                <c:ptCount val="13"/>
                <c:pt idx="0">
                  <c:v>110.67400000000001</c:v>
                </c:pt>
                <c:pt idx="1">
                  <c:v>107.42</c:v>
                </c:pt>
                <c:pt idx="2">
                  <c:v>108.81</c:v>
                </c:pt>
                <c:pt idx="3">
                  <c:v>107.4</c:v>
                </c:pt>
                <c:pt idx="4">
                  <c:v>107.79</c:v>
                </c:pt>
                <c:pt idx="5">
                  <c:v>109.68</c:v>
                </c:pt>
                <c:pt idx="6">
                  <c:v>111.87</c:v>
                </c:pt>
                <c:pt idx="7">
                  <c:v>106.98</c:v>
                </c:pt>
                <c:pt idx="8">
                  <c:v>101.92</c:v>
                </c:pt>
                <c:pt idx="9">
                  <c:v>97.34</c:v>
                </c:pt>
                <c:pt idx="10">
                  <c:v>87.27</c:v>
                </c:pt>
                <c:pt idx="11">
                  <c:v>78.44</c:v>
                </c:pt>
                <c:pt idx="12">
                  <c:v>62.33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45984"/>
        <c:axId val="181147520"/>
      </c:lineChart>
      <c:catAx>
        <c:axId val="18114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147520"/>
        <c:crosses val="autoZero"/>
        <c:auto val="1"/>
        <c:lblAlgn val="ctr"/>
        <c:lblOffset val="100"/>
        <c:noMultiLvlLbl val="0"/>
      </c:catAx>
      <c:valAx>
        <c:axId val="181147520"/>
        <c:scaling>
          <c:orientation val="minMax"/>
          <c:max val="120"/>
          <c:min val="55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145984"/>
        <c:crosses val="autoZero"/>
        <c:crossBetween val="between"/>
        <c:majorUnit val="3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металлы!$A$3</c:f>
              <c:strCache>
                <c:ptCount val="1"/>
                <c:pt idx="0">
                  <c:v>Железная руда, $/тонна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6"/>
            <c:marker>
              <c:symbol val="circle"/>
              <c:size val="5"/>
              <c:spPr>
                <a:solidFill>
                  <a:srgbClr val="0070C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70C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6.1111111111111109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188034188034261E-2"/>
                  <c:y val="-6.908461614338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5194681861348529E-2"/>
                  <c:y val="-6.9084616143388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металлы!$B$3:$N$3</c:f>
              <c:numCache>
                <c:formatCode>0.0</c:formatCode>
                <c:ptCount val="13"/>
                <c:pt idx="0">
                  <c:v>135.790476190476</c:v>
                </c:pt>
                <c:pt idx="1">
                  <c:v>128.119</c:v>
                </c:pt>
                <c:pt idx="2">
                  <c:v>121.37</c:v>
                </c:pt>
                <c:pt idx="3">
                  <c:v>111.833</c:v>
                </c:pt>
                <c:pt idx="4">
                  <c:v>114.581</c:v>
                </c:pt>
                <c:pt idx="5">
                  <c:v>100.56</c:v>
                </c:pt>
                <c:pt idx="6">
                  <c:v>92.742999999999995</c:v>
                </c:pt>
                <c:pt idx="7">
                  <c:v>96.05</c:v>
                </c:pt>
                <c:pt idx="8">
                  <c:v>92.614000000000004</c:v>
                </c:pt>
                <c:pt idx="9">
                  <c:v>82.379545454545493</c:v>
                </c:pt>
                <c:pt idx="10">
                  <c:v>81</c:v>
                </c:pt>
                <c:pt idx="11">
                  <c:v>74</c:v>
                </c:pt>
                <c:pt idx="12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85920"/>
        <c:axId val="181195904"/>
      </c:lineChart>
      <c:catAx>
        <c:axId val="18118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195904"/>
        <c:crosses val="autoZero"/>
        <c:auto val="1"/>
        <c:lblAlgn val="ctr"/>
        <c:lblOffset val="100"/>
        <c:noMultiLvlLbl val="0"/>
      </c:catAx>
      <c:valAx>
        <c:axId val="181195904"/>
        <c:scaling>
          <c:orientation val="minMax"/>
          <c:max val="140"/>
          <c:min val="5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185920"/>
        <c:crosses val="autoZero"/>
        <c:crossBetween val="between"/>
        <c:majorUnit val="3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металлы!$A$5</c:f>
              <c:strCache>
                <c:ptCount val="1"/>
                <c:pt idx="0">
                  <c:v>Алюминий, $/тонна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7"/>
            <c:bubble3D val="0"/>
          </c:dPt>
          <c:dPt>
            <c:idx val="11"/>
            <c:marker>
              <c:symbol val="circle"/>
              <c:size val="5"/>
              <c:spPr>
                <a:solidFill>
                  <a:srgbClr val="FF0000"/>
                </a:solidFill>
              </c:spPr>
            </c:marker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2.6923002146099259E-2"/>
                  <c:y val="-6.6616065056312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4814814814814814"/>
                  <c:y val="-4.1450769686033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8993352326685659E-2"/>
                  <c:y val="5.9873333990936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металлы!$B$5:$N$5</c:f>
              <c:numCache>
                <c:formatCode>0.0</c:formatCode>
                <c:ptCount val="13"/>
                <c:pt idx="0">
                  <c:v>1739.81</c:v>
                </c:pt>
                <c:pt idx="1">
                  <c:v>1727.41</c:v>
                </c:pt>
                <c:pt idx="2">
                  <c:v>1695.17</c:v>
                </c:pt>
                <c:pt idx="3">
                  <c:v>1705.37</c:v>
                </c:pt>
                <c:pt idx="4">
                  <c:v>1810.67</c:v>
                </c:pt>
                <c:pt idx="5">
                  <c:v>1751.05</c:v>
                </c:pt>
                <c:pt idx="6">
                  <c:v>1838.95</c:v>
                </c:pt>
                <c:pt idx="7">
                  <c:v>1948.3</c:v>
                </c:pt>
                <c:pt idx="8">
                  <c:v>2030.49</c:v>
                </c:pt>
                <c:pt idx="9">
                  <c:v>1990.43</c:v>
                </c:pt>
                <c:pt idx="10">
                  <c:v>1946.19</c:v>
                </c:pt>
                <c:pt idx="11">
                  <c:v>2055.5500000000002</c:v>
                </c:pt>
                <c:pt idx="12">
                  <c:v>1909.46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250688"/>
        <c:axId val="181260672"/>
      </c:lineChart>
      <c:catAx>
        <c:axId val="1812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260672"/>
        <c:crosses val="autoZero"/>
        <c:auto val="1"/>
        <c:lblAlgn val="ctr"/>
        <c:lblOffset val="100"/>
        <c:noMultiLvlLbl val="0"/>
      </c:catAx>
      <c:valAx>
        <c:axId val="181260672"/>
        <c:scaling>
          <c:orientation val="minMax"/>
          <c:max val="2100"/>
          <c:min val="16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250688"/>
        <c:crosses val="autoZero"/>
        <c:crossBetween val="between"/>
        <c:majorUnit val="2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металлы!$A$6</c:f>
              <c:strCache>
                <c:ptCount val="1"/>
                <c:pt idx="0">
                  <c:v>Медь, $/тонна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3"/>
            <c:marker>
              <c:symbol val="circle"/>
              <c:size val="5"/>
              <c:spPr>
                <a:solidFill>
                  <a:srgbClr val="00B05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00B05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-2.6590693257359924E-2"/>
                  <c:y val="6.3375978085961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188034188034191E-2"/>
                  <c:y val="5.3625827611197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9.1168091168091173E-2"/>
                  <c:y val="-9.7501504747632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металлы!$B$6:$N$6</c:f>
              <c:numCache>
                <c:formatCode>0.0</c:formatCode>
                <c:ptCount val="13"/>
                <c:pt idx="0">
                  <c:v>7214.9</c:v>
                </c:pt>
                <c:pt idx="1">
                  <c:v>7291.47</c:v>
                </c:pt>
                <c:pt idx="2">
                  <c:v>7149.21</c:v>
                </c:pt>
                <c:pt idx="3">
                  <c:v>6650.04</c:v>
                </c:pt>
                <c:pt idx="4">
                  <c:v>6673.56</c:v>
                </c:pt>
                <c:pt idx="5">
                  <c:v>6891.13</c:v>
                </c:pt>
                <c:pt idx="6">
                  <c:v>6821.14</c:v>
                </c:pt>
                <c:pt idx="7">
                  <c:v>7113.38</c:v>
                </c:pt>
                <c:pt idx="8">
                  <c:v>7001.84</c:v>
                </c:pt>
                <c:pt idx="9">
                  <c:v>6872.22</c:v>
                </c:pt>
                <c:pt idx="10">
                  <c:v>6737.48</c:v>
                </c:pt>
                <c:pt idx="11">
                  <c:v>6712.85</c:v>
                </c:pt>
                <c:pt idx="12">
                  <c:v>6446.45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26592"/>
        <c:axId val="183328128"/>
      </c:lineChart>
      <c:catAx>
        <c:axId val="18332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328128"/>
        <c:crosses val="autoZero"/>
        <c:auto val="1"/>
        <c:lblAlgn val="ctr"/>
        <c:lblOffset val="100"/>
        <c:noMultiLvlLbl val="0"/>
      </c:catAx>
      <c:valAx>
        <c:axId val="183328128"/>
        <c:scaling>
          <c:orientation val="minMax"/>
          <c:max val="7300"/>
          <c:min val="63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326592"/>
        <c:crosses val="autoZero"/>
        <c:crossBetween val="between"/>
        <c:majorUnit val="5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металлы!$A$7</c:f>
              <c:strCache>
                <c:ptCount val="1"/>
                <c:pt idx="0">
                  <c:v>Цинк, $/тонна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7"/>
            <c:bubble3D val="0"/>
          </c:dPt>
          <c:dPt>
            <c:idx val="8"/>
            <c:marker>
              <c:symbol val="circle"/>
              <c:size val="5"/>
              <c:spPr>
                <a:solidFill>
                  <a:srgbClr val="7030A0"/>
                </a:solidFill>
              </c:spPr>
            </c:marker>
            <c:bubble3D val="0"/>
          </c:dPt>
          <c:dPt>
            <c:idx val="12"/>
            <c:marker>
              <c:symbol val="circle"/>
              <c:size val="5"/>
              <c:spPr>
                <a:solidFill>
                  <a:srgbClr val="7030A0"/>
                </a:solidFill>
              </c:spPr>
            </c:marker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0389363722697058E-2"/>
                  <c:y val="-3.9000601899052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9382716049382713E-2"/>
                  <c:y val="3.9000601899052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металлы!$B$7:$N$7</c:f>
              <c:numCache>
                <c:formatCode>0.0</c:formatCode>
                <c:ptCount val="13"/>
                <c:pt idx="0">
                  <c:v>1974.9749999999999</c:v>
                </c:pt>
                <c:pt idx="1">
                  <c:v>2036.93</c:v>
                </c:pt>
                <c:pt idx="2">
                  <c:v>2034.53</c:v>
                </c:pt>
                <c:pt idx="3">
                  <c:v>2007.9</c:v>
                </c:pt>
                <c:pt idx="4">
                  <c:v>2027.21</c:v>
                </c:pt>
                <c:pt idx="5">
                  <c:v>2058.9699999999998</c:v>
                </c:pt>
                <c:pt idx="6">
                  <c:v>2128.1</c:v>
                </c:pt>
                <c:pt idx="7">
                  <c:v>2310.62</c:v>
                </c:pt>
                <c:pt idx="8">
                  <c:v>2326.9899999999998</c:v>
                </c:pt>
                <c:pt idx="9">
                  <c:v>2294.59</c:v>
                </c:pt>
                <c:pt idx="10">
                  <c:v>2276.83</c:v>
                </c:pt>
                <c:pt idx="11">
                  <c:v>2253.2199999999998</c:v>
                </c:pt>
                <c:pt idx="12">
                  <c:v>2175.7600000000002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62688"/>
        <c:axId val="183364224"/>
      </c:lineChart>
      <c:catAx>
        <c:axId val="1833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364224"/>
        <c:crosses val="autoZero"/>
        <c:auto val="1"/>
        <c:lblAlgn val="ctr"/>
        <c:lblOffset val="100"/>
        <c:noMultiLvlLbl val="0"/>
      </c:catAx>
      <c:valAx>
        <c:axId val="183364224"/>
        <c:scaling>
          <c:orientation val="minMax"/>
          <c:max val="2400"/>
          <c:min val="190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362688"/>
        <c:crosses val="autoZero"/>
        <c:crossBetween val="between"/>
        <c:majorUnit val="2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металлы!$A$12</c:f>
              <c:strCache>
                <c:ptCount val="1"/>
                <c:pt idx="0">
                  <c:v>Золото, $/тройная унция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5"/>
              <c:spPr>
                <a:solidFill>
                  <a:srgbClr val="FFC000"/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c:spPr>
            </c:marker>
            <c:bubble3D val="0"/>
          </c:dPt>
          <c:dPt>
            <c:idx val="2"/>
            <c:bubble3D val="0"/>
          </c:dPt>
          <c:dPt>
            <c:idx val="3"/>
            <c:marker>
              <c:symbol val="circle"/>
              <c:size val="5"/>
              <c:spPr>
                <a:solidFill>
                  <a:srgbClr val="FFC000"/>
                </a:solidFill>
              </c:spPr>
            </c:marker>
            <c:bubble3D val="0"/>
          </c:dPt>
          <c:dPt>
            <c:idx val="7"/>
            <c:bubble3D val="0"/>
          </c:dPt>
          <c:dPt>
            <c:idx val="11"/>
            <c:marker>
              <c:symbol val="circle"/>
              <c:size val="5"/>
              <c:spPr>
                <a:solidFill>
                  <a:srgbClr val="FFC000"/>
                </a:solidFill>
              </c:spPr>
            </c:marker>
            <c:bubble3D val="0"/>
          </c:dPt>
          <c:dLbls>
            <c:dLbl>
              <c:idx val="0"/>
              <c:layout>
                <c:manualLayout>
                  <c:x val="3.4663615765977971E-3"/>
                  <c:y val="1.1679835767544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металлы!$B$1:$N$1</c:f>
              <c:strCache>
                <c:ptCount val="13"/>
                <c:pt idx="0">
                  <c:v>дек 2013</c:v>
                </c:pt>
                <c:pt idx="1">
                  <c:v>янв</c:v>
                </c:pt>
                <c:pt idx="2">
                  <c:v>фев</c:v>
                </c:pt>
                <c:pt idx="3">
                  <c:v>март</c:v>
                </c:pt>
                <c:pt idx="4">
                  <c:v>апр</c:v>
                </c:pt>
                <c:pt idx="5">
                  <c:v>май</c:v>
                </c:pt>
                <c:pt idx="6">
                  <c:v>июн</c:v>
                </c:pt>
                <c:pt idx="7">
                  <c:v>июл</c:v>
                </c:pt>
                <c:pt idx="8">
                  <c:v>авг</c:v>
                </c:pt>
                <c:pt idx="9">
                  <c:v>сент</c:v>
                </c:pt>
                <c:pt idx="10">
                  <c:v>окт</c:v>
                </c:pt>
                <c:pt idx="11">
                  <c:v>нояб</c:v>
                </c:pt>
                <c:pt idx="12">
                  <c:v>дек</c:v>
                </c:pt>
              </c:strCache>
            </c:strRef>
          </c:cat>
          <c:val>
            <c:numRef>
              <c:f>металлы!$B$12:$N$12</c:f>
              <c:numCache>
                <c:formatCode>0.0</c:formatCode>
                <c:ptCount val="13"/>
                <c:pt idx="0">
                  <c:v>1221.5119047619</c:v>
                </c:pt>
                <c:pt idx="1">
                  <c:v>1244.27</c:v>
                </c:pt>
                <c:pt idx="2">
                  <c:v>1299.58</c:v>
                </c:pt>
                <c:pt idx="3">
                  <c:v>1336.08</c:v>
                </c:pt>
                <c:pt idx="4">
                  <c:v>1298.45</c:v>
                </c:pt>
                <c:pt idx="5">
                  <c:v>1288.74</c:v>
                </c:pt>
                <c:pt idx="6">
                  <c:v>1279.0999999999999</c:v>
                </c:pt>
                <c:pt idx="7">
                  <c:v>1310.5899999999999</c:v>
                </c:pt>
                <c:pt idx="8">
                  <c:v>1295.1300000000001</c:v>
                </c:pt>
                <c:pt idx="9">
                  <c:v>1236.55</c:v>
                </c:pt>
                <c:pt idx="10">
                  <c:v>1222.49</c:v>
                </c:pt>
                <c:pt idx="11">
                  <c:v>1175.33</c:v>
                </c:pt>
                <c:pt idx="12">
                  <c:v>1200.6199999999999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406976"/>
        <c:axId val="183408512"/>
      </c:lineChart>
      <c:catAx>
        <c:axId val="18340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408512"/>
        <c:crosses val="autoZero"/>
        <c:auto val="1"/>
        <c:lblAlgn val="ctr"/>
        <c:lblOffset val="100"/>
        <c:noMultiLvlLbl val="0"/>
      </c:catAx>
      <c:valAx>
        <c:axId val="183408512"/>
        <c:scaling>
          <c:orientation val="minMax"/>
          <c:max val="1400"/>
          <c:min val="1150"/>
        </c:scaling>
        <c:delete val="0"/>
        <c:axPos val="l"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3406976"/>
        <c:crosses val="autoZero"/>
        <c:crossBetween val="between"/>
        <c:majorUnit val="1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851C6C-6951-4995-B2B8-9448FBB93096}" type="datetimeFigureOut">
              <a:rPr lang="en-GB"/>
              <a:pPr>
                <a:defRPr/>
              </a:pPr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5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068266-6E6A-4AFE-9445-E925252C1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59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8688" y="739775"/>
            <a:ext cx="4940300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B2DB5F-1C12-466E-B714-C9C372745BFA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/>
            <a:fld id="{53A79044-B49F-4CA3-B175-78BDACC5E38A}" type="slidenum">
              <a:rPr lang="ru-RU" sz="1300">
                <a:solidFill>
                  <a:srgbClr val="000000"/>
                </a:solidFill>
              </a:rPr>
              <a:pPr algn="r"/>
              <a:t>7</a:t>
            </a:fld>
            <a:endParaRPr lang="ru-RU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395288" y="836613"/>
            <a:ext cx="82089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95288" y="260350"/>
            <a:ext cx="8208962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8586788" y="6348413"/>
            <a:ext cx="549275" cy="50006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defRPr/>
            </a:pPr>
            <a:fld id="{3B24F7BE-D799-47BA-9FDD-C9B86ECBF8D5}" type="slidenum">
              <a:rPr lang="en-US" altLang="ru-RU" b="1" smtClean="0">
                <a:solidFill>
                  <a:srgbClr val="000000"/>
                </a:solidFill>
              </a:rPr>
              <a:pPr algn="ctr" eaLnBrk="0" hangingPunct="0">
                <a:defRPr/>
              </a:pPr>
              <a:t>‹#›</a:t>
            </a:fld>
            <a:endParaRPr lang="en-US" altLang="ru-RU" b="1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46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214" y="3573463"/>
            <a:ext cx="77771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626" y="2133600"/>
            <a:ext cx="77771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52"/>
            <a:ext cx="77724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1" y="3886213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395288" y="836613"/>
            <a:ext cx="82089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95288" y="260350"/>
            <a:ext cx="8208962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8586788" y="6348413"/>
            <a:ext cx="549275" cy="500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fld id="{FBC3E04F-2041-4397-8BCE-8F3DB23BD2F0}" type="slidenum">
              <a:rPr lang="en-US" sz="1400" b="1">
                <a:solidFill>
                  <a:srgbClr val="000000"/>
                </a:solidFill>
              </a:rPr>
              <a:pPr algn="ctr" eaLnBrk="1" hangingPunct="1"/>
              <a:t>‹#›</a:t>
            </a:fld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40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79527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9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74640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79527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97" r:id="rId1"/>
    <p:sldLayoutId id="214748879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848600" cy="1443038"/>
          </a:xfrm>
        </p:spPr>
        <p:txBody>
          <a:bodyPr/>
          <a:lstStyle/>
          <a:p>
            <a:pPr algn="ctr" eaLnBrk="1" hangingPunct="1"/>
            <a: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УТОЧНЕНИЕ ПРОГНОЗА </a:t>
            </a:r>
            <a:b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</a:br>
            <a: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СОЦИАЛЬНО-ЭКОНОМИЧЕСКОГО РАЗВИТИЯ </a:t>
            </a:r>
            <a:b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</a:br>
            <a: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НА 2015 - </a:t>
            </a:r>
            <a:r>
              <a:rPr lang="ru-RU" dirty="0" smtClean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2019 </a:t>
            </a:r>
            <a:r>
              <a:rPr lang="ru-RU" dirty="0">
                <a:solidFill>
                  <a:srgbClr val="1C4372"/>
                </a:solidFill>
                <a:latin typeface="Arial" charset="0"/>
                <a:cs typeface="Times New Roman" pitchFamily="18" charset="0"/>
              </a:rPr>
              <a:t>ГОДЫ</a:t>
            </a:r>
            <a:endParaRPr altLang="ru-RU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Subtitle 3"/>
          <p:cNvSpPr>
            <a:spLocks noGrp="1"/>
          </p:cNvSpPr>
          <p:nvPr>
            <p:ph type="subTitle" idx="1"/>
          </p:nvPr>
        </p:nvSpPr>
        <p:spPr>
          <a:xfrm>
            <a:off x="884238" y="6381750"/>
            <a:ext cx="7704137" cy="407988"/>
          </a:xfrm>
        </p:spPr>
        <p:txBody>
          <a:bodyPr/>
          <a:lstStyle/>
          <a:p>
            <a:pPr algn="ctr">
              <a:defRPr/>
            </a:pPr>
            <a:r>
              <a:rPr sz="2000" b="1" dirty="0" smtClean="0">
                <a:solidFill>
                  <a:srgbClr val="003366"/>
                </a:solidFill>
                <a:latin typeface="Arial" charset="0"/>
                <a:ea typeface="+mj-ea"/>
                <a:cs typeface="Arial" charset="0"/>
              </a:rPr>
              <a:t> февраль 2015 </a:t>
            </a:r>
            <a:r>
              <a:rPr sz="2000" b="1" dirty="0" smtClean="0">
                <a:solidFill>
                  <a:srgbClr val="003366"/>
                </a:solidFill>
                <a:ea typeface="+mj-ea"/>
              </a:rPr>
              <a:t>года</a:t>
            </a:r>
            <a:endParaRPr lang="en-US" sz="2000" b="1" dirty="0">
              <a:solidFill>
                <a:srgbClr val="003366"/>
              </a:solidFill>
              <a:ea typeface="+mj-e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113" y="115888"/>
            <a:ext cx="7704137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rgbClr val="002060"/>
                </a:solidFill>
                <a:cs typeface="Times New Roman" pitchFamily="18" charset="0"/>
              </a:rPr>
              <a:t>Министерство национальной экономики Республики Казахстан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5275"/>
            <a:ext cx="8243887" cy="519113"/>
          </a:xfrm>
        </p:spPr>
        <p:txBody>
          <a:bodyPr/>
          <a:lstStyle/>
          <a:p>
            <a:pPr algn="ctr"/>
            <a:r>
              <a:rPr dirty="0" smtClean="0">
                <a:cs typeface="Tahoma" pitchFamily="34" charset="0"/>
              </a:rPr>
              <a:t>Основные факторы уточнения прогноза социально-экономического развития на 2015-2019 годы</a:t>
            </a:r>
          </a:p>
        </p:txBody>
      </p:sp>
      <p:sp>
        <p:nvSpPr>
          <p:cNvPr id="8195" name="Объект 2"/>
          <p:cNvSpPr txBox="1">
            <a:spLocks/>
          </p:cNvSpPr>
          <p:nvPr/>
        </p:nvSpPr>
        <p:spPr bwMode="auto">
          <a:xfrm>
            <a:off x="468313" y="1052513"/>
            <a:ext cx="813613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5000"/>
              </a:lnSpc>
              <a:spcAft>
                <a:spcPts val="1200"/>
              </a:spcAft>
              <a:buClr>
                <a:srgbClr val="002060"/>
              </a:buClr>
              <a:buSzPct val="150000"/>
            </a:pPr>
            <a:r>
              <a:rPr lang="kk-KZ" dirty="0" err="1" smtClean="0">
                <a:solidFill>
                  <a:srgbClr val="000000"/>
                </a:solidFill>
              </a:rPr>
              <a:t>На</a:t>
            </a:r>
            <a:r>
              <a:rPr lang="kk-KZ" dirty="0" smtClean="0">
                <a:solidFill>
                  <a:srgbClr val="000000"/>
                </a:solidFill>
              </a:rPr>
              <a:t> </a:t>
            </a:r>
            <a:r>
              <a:rPr lang="kk-KZ" dirty="0" err="1" smtClean="0">
                <a:solidFill>
                  <a:srgbClr val="000000"/>
                </a:solidFill>
              </a:rPr>
              <a:t>пересмотр</a:t>
            </a:r>
            <a:r>
              <a:rPr lang="kk-KZ" dirty="0" smtClean="0">
                <a:solidFill>
                  <a:srgbClr val="000000"/>
                </a:solidFill>
              </a:rPr>
              <a:t> </a:t>
            </a:r>
            <a:r>
              <a:rPr lang="kk-KZ" dirty="0" err="1" smtClean="0"/>
              <a:t>прогноза</a:t>
            </a:r>
            <a:r>
              <a:rPr lang="kk-KZ" dirty="0" smtClean="0"/>
              <a:t> </a:t>
            </a:r>
            <a:r>
              <a:rPr lang="kk-KZ" dirty="0" err="1"/>
              <a:t>макроэкономических</a:t>
            </a:r>
            <a:r>
              <a:rPr lang="kk-KZ" dirty="0"/>
              <a:t> </a:t>
            </a:r>
            <a:r>
              <a:rPr lang="kk-KZ" dirty="0" err="1" smtClean="0"/>
              <a:t>показателей</a:t>
            </a:r>
            <a:r>
              <a:rPr lang="kk-KZ" dirty="0" smtClean="0"/>
              <a:t> </a:t>
            </a:r>
            <a:r>
              <a:rPr lang="kk-KZ" dirty="0" err="1" smtClean="0"/>
              <a:t>повлияли</a:t>
            </a:r>
            <a:r>
              <a:rPr lang="ru-RU" dirty="0" smtClean="0"/>
              <a:t>:</a:t>
            </a:r>
            <a:endParaRPr lang="ru-RU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lnSpc>
                <a:spcPct val="150000"/>
              </a:lnSpc>
              <a:spcAft>
                <a:spcPts val="2400"/>
              </a:spcAft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предварительные </a:t>
            </a:r>
            <a:r>
              <a:rPr lang="ru-RU" dirty="0" smtClean="0">
                <a:cs typeface="+mn-cs"/>
              </a:rPr>
              <a:t> данные по росту </a:t>
            </a:r>
            <a:r>
              <a:rPr lang="ru-RU" b="1" dirty="0"/>
              <a:t>отраслей </a:t>
            </a:r>
            <a:r>
              <a:rPr lang="ru-RU" b="1" dirty="0" smtClean="0"/>
              <a:t>экономики </a:t>
            </a:r>
            <a:r>
              <a:rPr lang="ru-RU" dirty="0" smtClean="0"/>
              <a:t>и</a:t>
            </a:r>
            <a:r>
              <a:rPr lang="ru-RU" b="1" dirty="0" smtClean="0">
                <a:cs typeface="+mn-cs"/>
              </a:rPr>
              <a:t> ВВП </a:t>
            </a:r>
            <a:r>
              <a:rPr lang="ru-RU" b="1" dirty="0">
                <a:cs typeface="+mn-cs"/>
              </a:rPr>
              <a:t>в </a:t>
            </a:r>
            <a:r>
              <a:rPr lang="ru-RU" b="1" dirty="0" smtClean="0">
                <a:cs typeface="+mn-cs"/>
              </a:rPr>
              <a:t>2014 году;</a:t>
            </a:r>
            <a:r>
              <a:rPr lang="ru-RU" dirty="0" smtClean="0">
                <a:cs typeface="+mn-cs"/>
              </a:rPr>
              <a:t> </a:t>
            </a:r>
          </a:p>
          <a:p>
            <a:pPr marL="285750" indent="-285750" algn="just" eaLnBrk="1" hangingPunct="1">
              <a:lnSpc>
                <a:spcPct val="150000"/>
              </a:lnSpc>
              <a:spcAft>
                <a:spcPts val="2400"/>
              </a:spcAft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kk-KZ" dirty="0" smtClean="0"/>
              <a:t>уточнение </a:t>
            </a:r>
            <a:r>
              <a:rPr lang="ru-RU" dirty="0" smtClean="0">
                <a:cs typeface="+mn-cs"/>
              </a:rPr>
              <a:t>оценок </a:t>
            </a:r>
            <a:r>
              <a:rPr lang="ru-RU" b="1" dirty="0">
                <a:cs typeface="+mn-cs"/>
              </a:rPr>
              <a:t>дефлятора</a:t>
            </a:r>
            <a:r>
              <a:rPr lang="ru-RU" dirty="0">
                <a:cs typeface="+mn-cs"/>
              </a:rPr>
              <a:t> по отраслям </a:t>
            </a:r>
            <a:r>
              <a:rPr lang="ru-RU" dirty="0" smtClean="0">
                <a:cs typeface="+mn-cs"/>
              </a:rPr>
              <a:t>экономики и показателей </a:t>
            </a:r>
            <a:r>
              <a:rPr lang="ru-RU" dirty="0">
                <a:cs typeface="+mn-cs"/>
              </a:rPr>
              <a:t>внешней торговли; </a:t>
            </a:r>
            <a:endParaRPr lang="ru-RU" dirty="0" smtClean="0">
              <a:cs typeface="+mn-cs"/>
            </a:endParaRPr>
          </a:p>
          <a:p>
            <a:pPr marL="285750" indent="-285750" algn="just" eaLnBrk="1" hangingPunct="1">
              <a:lnSpc>
                <a:spcPct val="150000"/>
              </a:lnSpc>
              <a:spcAft>
                <a:spcPts val="2400"/>
              </a:spcAft>
              <a:buClr>
                <a:srgbClr val="002060"/>
              </a:buClr>
              <a:buSzPct val="150000"/>
              <a:buFont typeface="Arial" pitchFamily="34" charset="0"/>
              <a:buChar char="•"/>
            </a:pPr>
            <a:r>
              <a:rPr lang="ru-RU" dirty="0" smtClean="0"/>
              <a:t>тенденции </a:t>
            </a:r>
            <a:r>
              <a:rPr lang="ru-RU" dirty="0"/>
              <a:t>изменения мировых цен на товарных рынках: </a:t>
            </a:r>
            <a:r>
              <a:rPr lang="ru-RU" b="1" dirty="0"/>
              <a:t>цена на нефть</a:t>
            </a:r>
            <a:r>
              <a:rPr lang="ru-RU" dirty="0"/>
              <a:t> взята на уровне</a:t>
            </a:r>
            <a:r>
              <a:rPr lang="ru-RU" b="1" dirty="0"/>
              <a:t> </a:t>
            </a:r>
            <a:r>
              <a:rPr lang="ru-RU" b="1" dirty="0" smtClean="0"/>
              <a:t>50,0 </a:t>
            </a:r>
            <a:r>
              <a:rPr lang="ru-RU" b="1" dirty="0"/>
              <a:t>долл. США за баррель </a:t>
            </a:r>
            <a:r>
              <a:rPr lang="ru-RU" dirty="0" smtClean="0"/>
              <a:t>на 2015 – 2017 годы и </a:t>
            </a:r>
            <a:r>
              <a:rPr lang="ru-RU" b="1" dirty="0" smtClean="0"/>
              <a:t>60 долл. США за баррель </a:t>
            </a:r>
            <a:r>
              <a:rPr lang="ru-RU" dirty="0" smtClean="0"/>
              <a:t>на 2018 - 2019 годы, </a:t>
            </a:r>
            <a:r>
              <a:rPr lang="ru-RU" dirty="0"/>
              <a:t>на металлы - предполагается </a:t>
            </a:r>
            <a:r>
              <a:rPr lang="ru-RU" dirty="0" smtClean="0"/>
              <a:t>снижение на </a:t>
            </a:r>
            <a:r>
              <a:rPr lang="ru-RU" b="1" dirty="0" smtClean="0"/>
              <a:t>5,0 %</a:t>
            </a:r>
            <a:r>
              <a:rPr lang="ru-RU" dirty="0" smtClean="0"/>
              <a:t> от </a:t>
            </a:r>
            <a:r>
              <a:rPr lang="ru-RU" dirty="0"/>
              <a:t>уровня текущего </a:t>
            </a:r>
            <a:r>
              <a:rPr lang="ru-RU" dirty="0" smtClean="0"/>
              <a:t>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6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3" y="260350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  <a:defRPr/>
            </a:pPr>
            <a:r>
              <a:rPr lang="ru-RU" dirty="0" smtClean="0">
                <a:cs typeface="Tahoma" pitchFamily="34" charset="0"/>
              </a:rPr>
              <a:t>Динамика мировых цен на нефть</a:t>
            </a:r>
            <a:r>
              <a:rPr lang="en-US" dirty="0">
                <a:cs typeface="Tahoma" pitchFamily="34" charset="0"/>
              </a:rPr>
              <a:t> </a:t>
            </a:r>
            <a:r>
              <a:rPr lang="ru-RU" dirty="0" smtClean="0">
                <a:cs typeface="Tahoma" pitchFamily="34" charset="0"/>
              </a:rPr>
              <a:t>марки </a:t>
            </a:r>
            <a:r>
              <a:rPr lang="en-US" dirty="0">
                <a:cs typeface="Tahoma" pitchFamily="34" charset="0"/>
              </a:rPr>
              <a:t>Brent </a:t>
            </a:r>
            <a:r>
              <a:rPr lang="kk-KZ" dirty="0" smtClean="0">
                <a:cs typeface="Tahoma" pitchFamily="34" charset="0"/>
              </a:rPr>
              <a:t/>
            </a:r>
            <a:br>
              <a:rPr lang="kk-KZ" dirty="0" smtClean="0">
                <a:cs typeface="Tahoma" pitchFamily="34" charset="0"/>
              </a:rPr>
            </a:br>
            <a:r>
              <a:rPr lang="ru-RU" dirty="0" smtClean="0">
                <a:cs typeface="Tahoma" pitchFamily="34" charset="0"/>
              </a:rPr>
              <a:t>и металлы за 2014 год</a:t>
            </a:r>
            <a:endParaRPr lang="ru-RU" dirty="0">
              <a:cs typeface="Tahoma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46992"/>
              </p:ext>
            </p:extLst>
          </p:nvPr>
        </p:nvGraphicFramePr>
        <p:xfrm>
          <a:off x="107505" y="1052736"/>
          <a:ext cx="302433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618955"/>
              </p:ext>
            </p:extLst>
          </p:nvPr>
        </p:nvGraphicFramePr>
        <p:xfrm>
          <a:off x="5940152" y="1052736"/>
          <a:ext cx="30963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353831"/>
              </p:ext>
            </p:extLst>
          </p:nvPr>
        </p:nvGraphicFramePr>
        <p:xfrm>
          <a:off x="2987824" y="3717032"/>
          <a:ext cx="309329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689665"/>
              </p:ext>
            </p:extLst>
          </p:nvPr>
        </p:nvGraphicFramePr>
        <p:xfrm>
          <a:off x="2987824" y="1052736"/>
          <a:ext cx="311199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73932"/>
              </p:ext>
            </p:extLst>
          </p:nvPr>
        </p:nvGraphicFramePr>
        <p:xfrm>
          <a:off x="0" y="3717032"/>
          <a:ext cx="3024336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485301"/>
              </p:ext>
            </p:extLst>
          </p:nvPr>
        </p:nvGraphicFramePr>
        <p:xfrm>
          <a:off x="6012160" y="3717032"/>
          <a:ext cx="3059832" cy="260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71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</a:pPr>
            <a:r>
              <a:rPr lang="ru-RU" dirty="0">
                <a:cs typeface="Tahoma" pitchFamily="34" charset="0"/>
              </a:rPr>
              <a:t>Оперативные данные за 2014 год</a:t>
            </a:r>
            <a:endParaRPr altLang="ru-RU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53726"/>
              </p:ext>
            </p:extLst>
          </p:nvPr>
        </p:nvGraphicFramePr>
        <p:xfrm>
          <a:off x="323527" y="896553"/>
          <a:ext cx="8417247" cy="5513487"/>
        </p:xfrm>
        <a:graphic>
          <a:graphicData uri="http://schemas.openxmlformats.org/drawingml/2006/table">
            <a:tbl>
              <a:tblPr/>
              <a:tblGrid>
                <a:gridCol w="4029397"/>
                <a:gridCol w="1875259"/>
                <a:gridCol w="1296144"/>
                <a:gridCol w="1216447"/>
              </a:tblGrid>
              <a:tr h="7275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СЦЕНАРНЫЕ УСЛОВИЯ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Оценка, одобренная в августе 2014 года с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учетом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уточнений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от 4 ноября 2014 года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Уточненная</a:t>
                      </a: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kk-KZ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оценка</a:t>
                      </a: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4476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Мировая цена на нефть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Brent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, </a:t>
                      </a:r>
                      <a:b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</a:b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долл. США/баррель в среднем за год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95,0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99,0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 4,0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Объем добычи нефти, млн. тонн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81,8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80,8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charset="0"/>
                        </a:rPr>
                        <a:t>- 1,0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ИФО Металлургии, % к предыдущему году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97,3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97,3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 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РЕЗУЛЬТАТ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ВВП, млрд. тенге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40 959,1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40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258,0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 701,1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реальный рост ВВП, в %</a:t>
                      </a: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104,3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104,3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дефлятор, в %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109,4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- 2,0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Экспорт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81,0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78,9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- 2,1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Импорт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48,6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44,3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- 4,3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4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сельского хозяйства,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100,4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11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промышленности,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100,8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Горнодобывающая промышленность и разработка карьеров, %   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100,6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- 0,9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Обрабатывающая промышленность,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39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строительства,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торговли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109,5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70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транспорта и складирования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106,9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  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4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информации и связи,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- 0,5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</a:pPr>
            <a:r>
              <a:rPr lang="ru-RU" sz="1800" kern="1200" cap="small" dirty="0">
                <a:cs typeface="Tahoma" pitchFamily="34" charset="0"/>
              </a:rPr>
              <a:t>Уточнение </a:t>
            </a:r>
            <a:r>
              <a:rPr lang="ru-RU" sz="1800" kern="1200" cap="small" dirty="0" smtClean="0">
                <a:cs typeface="Tahoma" pitchFamily="34" charset="0"/>
              </a:rPr>
              <a:t>п</a:t>
            </a:r>
            <a:r>
              <a:rPr lang="ru-RU" sz="1800" cap="small" dirty="0" smtClean="0"/>
              <a:t>рогноза </a:t>
            </a:r>
            <a:r>
              <a:rPr lang="ru-RU" sz="1800" cap="small" dirty="0"/>
              <a:t>макроэкономических показателей на </a:t>
            </a:r>
            <a:r>
              <a:rPr lang="ru-RU" sz="1800" cap="small" dirty="0" smtClean="0"/>
              <a:t>2015 год</a:t>
            </a:r>
            <a:endParaRPr altLang="ru-RU" sz="1800" cap="small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37016"/>
              </p:ext>
            </p:extLst>
          </p:nvPr>
        </p:nvGraphicFramePr>
        <p:xfrm>
          <a:off x="251520" y="908720"/>
          <a:ext cx="8561263" cy="5811345"/>
        </p:xfrm>
        <a:graphic>
          <a:graphicData uri="http://schemas.openxmlformats.org/drawingml/2006/table">
            <a:tbl>
              <a:tblPr/>
              <a:tblGrid>
                <a:gridCol w="4173413"/>
                <a:gridCol w="2019275"/>
                <a:gridCol w="1152128"/>
                <a:gridCol w="1216447"/>
              </a:tblGrid>
              <a:tr h="5330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СЦЕНАРНЫЕ УСЛОВИЯ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Одобренный в августе 2014 года с учетом уточнений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от 4 ноября 2014 года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Уточненный прогноз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4617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Мировая цена на нефть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Brent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b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долл. США/баррель в среднем за год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80,0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- 30,0</a:t>
                      </a:r>
                    </a:p>
                  </a:txBody>
                  <a:tcPr marL="9080" marR="9080" marT="9071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добычи нефти, млн. тонн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- 1,3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Индекс цен на металлы, в % к пред. г.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-5,0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ИФО Металлургии, % к предыдущему году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- 2,1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66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ВВП, млрд. тенге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43 721,3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41 307,6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- 2 413,7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реальный рост ВВП, в %</a:t>
                      </a: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104,8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- 3,3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дефлятор, в %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101,9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101,1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- 0,8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8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Экспорт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72,1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- 28,5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34,7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- 11,3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56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сельского хозяйства,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102,7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5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промышленности,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101,4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- 1,7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1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Горнодобывающая промышленность и разработка карьеров, %   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latin typeface="+mj-lt"/>
                          <a:cs typeface="Arial" pitchFamily="34" charset="0"/>
                        </a:rPr>
                        <a:t>100,6</a:t>
                      </a:r>
                      <a:endParaRPr lang="ru-RU" sz="130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300" dirty="0" smtClean="0"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300" dirty="0" smtClean="0">
                          <a:latin typeface="+mj-lt"/>
                          <a:cs typeface="Arial" pitchFamily="34" charset="0"/>
                        </a:rPr>
                        <a:t>99,6</a:t>
                      </a:r>
                      <a:endParaRPr lang="ru-RU" sz="130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- 1,0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996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Обрабатывающая промышленность, % к предыдущему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101,8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- 2,2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строительства,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j-lt"/>
                          <a:cs typeface="Arial" pitchFamily="34" charset="0"/>
                        </a:rPr>
                        <a:t>104,0</a:t>
                      </a:r>
                      <a:endParaRPr lang="ru-RU" sz="1300" b="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b="0" dirty="0" smtClean="0">
                          <a:latin typeface="+mj-lt"/>
                          <a:cs typeface="Arial" pitchFamily="34" charset="0"/>
                        </a:rPr>
                        <a:t>102,0</a:t>
                      </a:r>
                      <a:endParaRPr lang="ru-RU" sz="1300" b="0" dirty="0">
                        <a:latin typeface="+mj-lt"/>
                        <a:cs typeface="Arial" pitchFamily="34" charset="0"/>
                      </a:endParaRP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- 2,0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84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торговли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110,9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- 8,1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84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транспорта и складирования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- 3,5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84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информации и связи, % к предыдущему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- 4,0</a:t>
                      </a:r>
                      <a:endParaRPr lang="ru-RU" sz="13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1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9" y="279402"/>
            <a:ext cx="8243887" cy="519113"/>
          </a:xfrm>
        </p:spPr>
        <p:txBody>
          <a:bodyPr/>
          <a:lstStyle/>
          <a:p>
            <a:pPr marL="93663" algn="ctr">
              <a:spcBef>
                <a:spcPts val="600"/>
              </a:spcBef>
              <a:buClr>
                <a:srgbClr val="002060"/>
              </a:buClr>
              <a:buSzPct val="75000"/>
            </a:pPr>
            <a:r>
              <a:rPr lang="ru-RU" cap="small" dirty="0"/>
              <a:t>Прогноз макроэкономических показателей на 2015-2019 годы</a:t>
            </a:r>
            <a:endParaRPr altLang="ru-RU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33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94315"/>
              </p:ext>
            </p:extLst>
          </p:nvPr>
        </p:nvGraphicFramePr>
        <p:xfrm>
          <a:off x="179512" y="980728"/>
          <a:ext cx="8640959" cy="5749860"/>
        </p:xfrm>
        <a:graphic>
          <a:graphicData uri="http://schemas.openxmlformats.org/drawingml/2006/table">
            <a:tbl>
              <a:tblPr/>
              <a:tblGrid>
                <a:gridCol w="3321669"/>
                <a:gridCol w="886549"/>
                <a:gridCol w="886548"/>
                <a:gridCol w="886549"/>
                <a:gridCol w="886548"/>
                <a:gridCol w="886548"/>
                <a:gridCol w="886548"/>
              </a:tblGrid>
              <a:tr h="25171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СЦЕНАРНЫЕ УСЛОВИЯ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4931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Мировая цена на нефть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Brent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долл. США/баррель в среднем за год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добычи нефти, млн. тонн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81,0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80,5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80,8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86,0</a:t>
                      </a:r>
                    </a:p>
                  </a:txBody>
                  <a:tcPr marL="7621" marR="7621" marT="762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93,0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Индекс цен на металлы, в % к пред. г.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93,7</a:t>
                      </a:r>
                    </a:p>
                  </a:txBody>
                  <a:tcPr marL="9080" marR="9080" marT="9070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102,1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ИФО Металлургии, % к пред. году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95,9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98,1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9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ВВП, млрд. тенге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40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258,0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41 307,6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44 672,4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48 847,3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54 282,9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59 869,9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реальный рост ВВП, в %</a:t>
                      </a:r>
                    </a:p>
                  </a:txBody>
                  <a:tcPr marL="81716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104,3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103,3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103,6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104,1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дефлятор, в %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109,4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101,1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107,2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105,9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Экспорт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78,9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44,6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47,0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52,1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 товаров, млрд. $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44,3</a:t>
                      </a:r>
                    </a:p>
                  </a:txBody>
                  <a:tcPr marL="9080" marR="9080" marT="9071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34,7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35,4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35,9</a:t>
                      </a:r>
                      <a:endParaRPr kumimoji="0" lang="ru-RU" sz="1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71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сельского хозяйства, % к пред.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0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промышленности, % к пред.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Горнодобывающая промышленность и разработка карьеров, %    к пред.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Обрабатывающая промышленность, % к пред. году</a:t>
                      </a:r>
                    </a:p>
                  </a:txBody>
                  <a:tcPr marL="144002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101,1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67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строительства, % к пред.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торговли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пред.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109,5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106,5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106,8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транспорта и складирования</a:t>
                      </a:r>
                      <a:r>
                        <a:rPr kumimoji="0" lang="ru-RU" sz="13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, % к пред.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106,9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ВДС информации и связи, % к пред. году</a:t>
                      </a:r>
                    </a:p>
                  </a:txBody>
                  <a:tcPr marL="7890" marR="7890" marT="7896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109,0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4175" y="274638"/>
            <a:ext cx="8242300" cy="561975"/>
          </a:xfrm>
        </p:spPr>
        <p:txBody>
          <a:bodyPr/>
          <a:lstStyle/>
          <a:p>
            <a:pPr algn="ctr">
              <a:defRPr/>
            </a:pPr>
            <a:r>
              <a:rPr sz="1900" dirty="0" smtClean="0">
                <a:cs typeface="Times New Roman" pitchFamily="18" charset="0"/>
              </a:rPr>
              <a:t>Уточненный прогноз доходов республиканского бюджета (без учета трансфертов) на 2015 год</a:t>
            </a:r>
            <a:endParaRPr lang="en-US" sz="1900" dirty="0" smtClean="0">
              <a:latin typeface="+mn-lt"/>
            </a:endParaRPr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7689850" y="908050"/>
            <a:ext cx="1014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млрд. тенге</a:t>
            </a:r>
          </a:p>
        </p:txBody>
      </p:sp>
      <p:graphicFrame>
        <p:nvGraphicFramePr>
          <p:cNvPr id="26726" name="Group 102"/>
          <p:cNvGraphicFramePr>
            <a:graphicFrameLocks noGrp="1"/>
          </p:cNvGraphicFramePr>
          <p:nvPr/>
        </p:nvGraphicFramePr>
        <p:xfrm>
          <a:off x="395288" y="1184275"/>
          <a:ext cx="8175625" cy="5195896"/>
        </p:xfrm>
        <a:graphic>
          <a:graphicData uri="http://schemas.openxmlformats.org/drawingml/2006/table">
            <a:tbl>
              <a:tblPr/>
              <a:tblGrid>
                <a:gridCol w="4248150"/>
                <a:gridCol w="1268412"/>
                <a:gridCol w="1462088"/>
                <a:gridCol w="1196975"/>
              </a:tblGrid>
              <a:tr h="225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год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прогноз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Уточнен прогноз при цене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Откл.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Доходы республиканского бюджета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4 159,5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3 219,9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939,6</a:t>
                      </a:r>
                    </a:p>
                  </a:txBody>
                  <a:tcPr marL="8792" marR="8792" marT="9528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5EA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поступления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4 024,4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3 064,8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-959,6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Корпоративный  подоходный налог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1 324,2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1 178,1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-146,1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добавленную стоимость, всего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1 280,2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907,9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-372,3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товары произв.на территор.РК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456,9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-192,9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импортируемые товары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823,3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643,9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-179,4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Акцизы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за использование природных и других ресурсов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платы по недропользователям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160,3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т.ч.   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587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добычу полезных ископаемых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140,1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71,4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-68,7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Налоги на международную торговлю и внешние операции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1 156,5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784,7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-371,8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т.ч.   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ТП, распределяемые РФ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230,2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187,7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-42,5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ЭТП на нефть 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808,9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-295,9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поступления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145,6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7627" marR="7627" marT="826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9,5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8792" marR="8792" marT="9528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347" y="274738"/>
            <a:ext cx="8226258" cy="561975"/>
          </a:xfrm>
        </p:spPr>
        <p:txBody>
          <a:bodyPr/>
          <a:lstStyle/>
          <a:p>
            <a:pPr algn="ctr"/>
            <a:r>
              <a:rPr lang="ru-RU" kern="1200" cap="small" dirty="0">
                <a:latin typeface="Arial" charset="0"/>
                <a:cs typeface="Tahoma" pitchFamily="34" charset="0"/>
              </a:rPr>
              <a:t>Уточнение параметров республиканского бюджета на </a:t>
            </a:r>
            <a:r>
              <a:rPr lang="ru-RU" kern="1200" cap="small" dirty="0" smtClean="0">
                <a:latin typeface="Arial" charset="0"/>
                <a:cs typeface="Tahoma" pitchFamily="34" charset="0"/>
              </a:rPr>
              <a:t>2015 </a:t>
            </a:r>
            <a:r>
              <a:rPr lang="ru-RU" kern="1200" cap="small" dirty="0">
                <a:latin typeface="Arial" charset="0"/>
                <a:cs typeface="Tahoma" pitchFamily="34" charset="0"/>
              </a:rPr>
              <a:t>год</a:t>
            </a:r>
            <a:endParaRPr lang="ru-RU" kern="1200" cap="small" dirty="0"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665341" y="908720"/>
            <a:ext cx="101111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ru-RU" sz="1200" dirty="0">
                <a:cs typeface="Arial" charset="0"/>
              </a:rPr>
              <a:t>млрд. тенге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02865"/>
              </p:ext>
            </p:extLst>
          </p:nvPr>
        </p:nvGraphicFramePr>
        <p:xfrm>
          <a:off x="467544" y="1196753"/>
          <a:ext cx="8136904" cy="5591646"/>
        </p:xfrm>
        <a:graphic>
          <a:graphicData uri="http://schemas.openxmlformats.org/drawingml/2006/table">
            <a:tbl>
              <a:tblPr/>
              <a:tblGrid>
                <a:gridCol w="4030429"/>
                <a:gridCol w="1292779"/>
                <a:gridCol w="1368825"/>
                <a:gridCol w="1444871"/>
              </a:tblGrid>
              <a:tr h="1487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Утвержденный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Прогноз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Отклонение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4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3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Поступления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6 858,0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 </a:t>
                      </a:r>
                      <a:r>
                        <a:rPr lang="ru-RU" sz="1300" b="1" i="0" u="none" strike="noStrike" smtClean="0">
                          <a:solidFill>
                            <a:schemeClr val="tx1"/>
                          </a:solidFill>
                          <a:latin typeface="Arial"/>
                        </a:rPr>
                        <a:t>988,0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870,0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к ВВП</a:t>
                      </a: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15,7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Доходы (без учета трансфертов)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4 159,5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219,9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939,6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к ВВП</a:t>
                      </a: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Налоговые поступления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4 024,4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064,8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959,6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Неналоговые поступления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125,6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145,6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Поступления от продажи основного капитала 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Поступления трансфертов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2 585,5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655,0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69,5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Гарантированный трансферт из </a:t>
                      </a:r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Нацфонда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1 702,0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1 702,0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Целевой трансферт из </a:t>
                      </a:r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Нацфонда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707,5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783,5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76,0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обратный трансферт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7,4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бюджетные изъятия</a:t>
                      </a:r>
                    </a:p>
                  </a:txBody>
                  <a:tcPr marL="136478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168,5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168,5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Погашение бюджетных кредитов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112,1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112,1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16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Расходы 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7 855,1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7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244,5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610,7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к ВВП</a:t>
                      </a: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18,0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Дефицит 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-997,1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256,5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259,4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к ВВП</a:t>
                      </a: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-2,3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-3,0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0,7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Ненефтяной дефицит 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-3 406,6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-3 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742,0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335,4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к ВВП</a:t>
                      </a: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-7,8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-9,1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AF9"/>
                    </a:solidFill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endParaRPr lang="ru-RU" sz="1300" b="0" i="1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04716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1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Справочно: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ВВП, млрд. тенге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43 721,3</a:t>
                      </a:r>
                    </a:p>
                  </a:txBody>
                  <a:tcPr marL="7582" marR="7582" marT="821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41 307,6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-2 413,7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989" y="908720"/>
            <a:ext cx="3589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При цене на нефть 50 долл./баррель</a:t>
            </a:r>
            <a:endParaRPr lang="ru-RU" b="1" dirty="0">
              <a:solidFill>
                <a:srgbClr val="C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10550</TotalTime>
  <Words>1184</Words>
  <Application>Microsoft Office PowerPoint</Application>
  <PresentationFormat>Экран (4:3)</PresentationFormat>
  <Paragraphs>482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7_Оформление по умолчанию</vt:lpstr>
      <vt:lpstr>6_Оформление по умолчанию</vt:lpstr>
      <vt:lpstr>УТОЧНЕНИЕ ПРОГНОЗА  СОЦИАЛЬНО-ЭКОНОМИЧЕСКОГО РАЗВИТИЯ  НА 2015 - 2019 ГОДЫ</vt:lpstr>
      <vt:lpstr>Основные факторы уточнения прогноза социально-экономического развития на 2015-2019 годы</vt:lpstr>
      <vt:lpstr>Динамика мировых цен на нефть марки Brent  и металлы за 2014 год</vt:lpstr>
      <vt:lpstr>Оперативные данные за 2014 год</vt:lpstr>
      <vt:lpstr>Уточнение прогноза макроэкономических показателей на 2015 год</vt:lpstr>
      <vt:lpstr>Прогноз макроэкономических показателей на 2015-2019 годы</vt:lpstr>
      <vt:lpstr>Уточненный прогноз доходов республиканского бюджета (без учета трансфертов) на 2015 год</vt:lpstr>
      <vt:lpstr>Уточнение параметров республиканского бюджета на 2015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ЌАЗАЌСТАН РЕСПУБЛИКАСЫ ЭКОНОМИКА ЖЈНЕ БЮДЖЕТТІК ЖОСПАРЛАУ МИНИСТРЛІГІНІЅ КЕЅЕЙТІЛГЕН АЛЌА ОТЫРЫСЫ</dc:title>
  <dc:creator>President</dc:creator>
  <cp:lastModifiedBy>Жадыра Жунусова</cp:lastModifiedBy>
  <cp:revision>1972</cp:revision>
  <cp:lastPrinted>2015-02-16T05:10:56Z</cp:lastPrinted>
  <dcterms:created xsi:type="dcterms:W3CDTF">2013-02-11T03:38:41Z</dcterms:created>
  <dcterms:modified xsi:type="dcterms:W3CDTF">2015-02-18T12:17:46Z</dcterms:modified>
</cp:coreProperties>
</file>