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2"/>
  </p:notesMasterIdLst>
  <p:handoutMasterIdLst>
    <p:handoutMasterId r:id="rId13"/>
  </p:handoutMasterIdLst>
  <p:sldIdLst>
    <p:sldId id="256" r:id="rId2"/>
    <p:sldId id="353" r:id="rId3"/>
    <p:sldId id="305" r:id="rId4"/>
    <p:sldId id="339" r:id="rId5"/>
    <p:sldId id="347" r:id="rId6"/>
    <p:sldId id="351" r:id="rId7"/>
    <p:sldId id="352" r:id="rId8"/>
    <p:sldId id="342" r:id="rId9"/>
    <p:sldId id="350" r:id="rId10"/>
    <p:sldId id="348" r:id="rId11"/>
  </p:sldIdLst>
  <p:sldSz cx="9144000" cy="6858000" type="screen4x3"/>
  <p:notesSz cx="6811963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тандартный раздел" id="{F9E914C5-0F16-4446-A167-725937866877}">
          <p14:sldIdLst>
            <p14:sldId id="256"/>
            <p14:sldId id="353"/>
            <p14:sldId id="305"/>
            <p14:sldId id="339"/>
            <p14:sldId id="347"/>
            <p14:sldId id="351"/>
            <p14:sldId id="352"/>
            <p14:sldId id="342"/>
            <p14:sldId id="350"/>
            <p14:sldId id="348"/>
          </p14:sldIdLst>
        </p14:section>
        <p14:section name="Раздел без заголовка" id="{F3C29040-CC08-6144-B420-21A22C74AEA2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3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2" autoAdjust="0"/>
  </p:normalViewPr>
  <p:slideViewPr>
    <p:cSldViewPr>
      <p:cViewPr>
        <p:scale>
          <a:sx n="87" d="100"/>
          <a:sy n="87" d="100"/>
        </p:scale>
        <p:origin x="-13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60" y="-102"/>
      </p:cViewPr>
      <p:guideLst>
        <p:guide orient="horz" pos="3133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51374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2" tIns="45652" rIns="91302" bIns="45652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59002" y="0"/>
            <a:ext cx="2951374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2" tIns="45652" rIns="91302" bIns="4565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22D9B78-7C33-4076-888A-1ECECA8C95F7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47134"/>
            <a:ext cx="2951374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2" tIns="45652" rIns="91302" bIns="45652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59002" y="9447134"/>
            <a:ext cx="2951374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2" tIns="45652" rIns="91302" bIns="4565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7FFDACA3-ADBB-46B6-9DB5-6C95A3F28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7582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962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2" tIns="45652" rIns="91302" bIns="45652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5" y="0"/>
            <a:ext cx="2952961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2" tIns="45652" rIns="91302" bIns="4565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B63AD0DA-D63F-4519-921A-B1A537A4F945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5155"/>
            <a:ext cx="5450522" cy="447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2" tIns="45652" rIns="91302" bIns="456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546"/>
            <a:ext cx="2952962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2" tIns="45652" rIns="91302" bIns="45652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5" y="9445546"/>
            <a:ext cx="2952961" cy="49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2" tIns="45652" rIns="91302" bIns="4565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5531E1EE-541A-4A20-8CD6-1666F9FD5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9599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95374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95450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00304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74688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00602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00602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54988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968473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14E4D-F42E-4310-AD29-027BF229C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3F2D5-76E2-4600-975F-3AEDCE943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56DF5-73AE-4042-A88E-911C6E052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925C7-5FB3-4074-8269-B500761EC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4CC7C-08ED-4D06-9A83-CDAAA5DF9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A7BE2-672C-4C0E-B921-F47337D79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500BF-7E85-46F1-9F02-FBED2F38A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469B6-3780-4FE6-B36F-EEA649F96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C1630-D1B8-439D-958C-A26C060F9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9C335-058F-4634-B1DC-9D1E39EC8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FFA48-2EB8-4583-BF83-7F66F9367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DCBEB5B-E0B2-4806-9C2D-5017D003E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spect="1"/>
          </p:cNvSpPr>
          <p:nvPr/>
        </p:nvSpPr>
        <p:spPr>
          <a:xfrm>
            <a:off x="1000125" y="0"/>
            <a:ext cx="8143875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Министерство национальной экономики Республики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Казахстан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363" name="Заголовок 1"/>
          <p:cNvSpPr>
            <a:spLocks noGrp="1"/>
          </p:cNvSpPr>
          <p:nvPr>
            <p:ph type="ctrTitle"/>
          </p:nvPr>
        </p:nvSpPr>
        <p:spPr>
          <a:xfrm>
            <a:off x="0" y="2204864"/>
            <a:ext cx="9144000" cy="2143125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Проект Закона Республики Казахстан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 внесении изменений и дополнений в некоторые законодательные акты Республики Казахстан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по вопроса</a:t>
            </a:r>
            <a:r>
              <a:rPr lang="kk-KZ" sz="2800" b="1" dirty="0">
                <a:solidFill>
                  <a:schemeClr val="tx2">
                    <a:lumMod val="75000"/>
                  </a:schemeClr>
                </a:solidFill>
              </a:rPr>
              <a:t>м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защиты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прав потребителей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»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ea typeface="MS PGothic"/>
              <a:cs typeface="MS PGothic"/>
            </a:endParaRPr>
          </a:p>
        </p:txBody>
      </p:sp>
      <p:sp>
        <p:nvSpPr>
          <p:cNvPr id="1536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929313"/>
            <a:ext cx="9144000" cy="669925"/>
          </a:xfrm>
        </p:spPr>
        <p:txBody>
          <a:bodyPr/>
          <a:lstStyle/>
          <a:p>
            <a:pPr eaLnBrk="1" hangingPunct="1"/>
            <a:r>
              <a:rPr lang="ru-RU" sz="1600" dirty="0" smtClean="0">
                <a:solidFill>
                  <a:schemeClr val="tx2"/>
                </a:solidFill>
                <a:cs typeface="Arial" charset="0"/>
              </a:rPr>
              <a:t>г. Астана</a:t>
            </a:r>
            <a:r>
              <a:rPr lang="ru-RU" sz="1600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cs typeface="Arial" charset="0"/>
              </a:rPr>
              <a:t>- 2015 г.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42875" y="1000125"/>
            <a:ext cx="87868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42875" y="1071563"/>
            <a:ext cx="87868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7" name="Picture 10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14313"/>
            <a:ext cx="7858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88" y="-90264"/>
            <a:ext cx="8501062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Ожидаемые результаты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42875" y="908720"/>
            <a:ext cx="87868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539552" y="2492896"/>
            <a:ext cx="8208911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k-KZ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kk-KZ" sz="2400" dirty="0" smtClean="0">
                <a:solidFill>
                  <a:schemeClr val="accent1">
                    <a:lumMod val="50000"/>
                  </a:schemeClr>
                </a:solidFill>
              </a:rPr>
              <a:t>Достижение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баланса интересов потребителей                          и предпринимателей</a:t>
            </a:r>
            <a:endParaRPr lang="ru-RU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086725" y="6308725"/>
            <a:ext cx="91440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Слайд </a:t>
            </a:r>
            <a:r>
              <a:rPr lang="ru-RU" sz="1400" dirty="0" smtClean="0"/>
              <a:t>8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552" y="4941168"/>
            <a:ext cx="8202727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Повышения уровня правовой грамотности потребителей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9552" y="3645024"/>
            <a:ext cx="8208911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Эффективная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защита потребительских интересов граждан общественными объединениями</a:t>
            </a: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9552" y="1345208"/>
            <a:ext cx="8208911" cy="7876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 smtClean="0"/>
          </a:p>
          <a:p>
            <a:pPr algn="ctr"/>
            <a:r>
              <a:rPr lang="kk-KZ" sz="2400" dirty="0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kk-KZ" sz="2400" dirty="0" smtClean="0">
                <a:solidFill>
                  <a:schemeClr val="accent1">
                    <a:lumMod val="50000"/>
                  </a:schemeClr>
                </a:solidFill>
              </a:rPr>
              <a:t>нституциональное </a:t>
            </a:r>
            <a:r>
              <a:rPr lang="kk-KZ" sz="2400" dirty="0">
                <a:solidFill>
                  <a:schemeClr val="accent1">
                    <a:lumMod val="50000"/>
                  </a:schemeClr>
                </a:solidFill>
              </a:rPr>
              <a:t>усиление и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совершенствование </a:t>
            </a:r>
            <a:r>
              <a:rPr lang="kk-KZ" sz="2400" dirty="0">
                <a:solidFill>
                  <a:schemeClr val="accent1">
                    <a:lumMod val="50000"/>
                  </a:schemeClr>
                </a:solidFill>
              </a:rPr>
              <a:t>системы защиты прав </a:t>
            </a:r>
            <a:r>
              <a:rPr lang="kk-KZ" sz="2400" dirty="0" smtClean="0">
                <a:solidFill>
                  <a:schemeClr val="accent1">
                    <a:lumMod val="50000"/>
                  </a:schemeClr>
                </a:solidFill>
              </a:rPr>
              <a:t>потребителей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5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4731205" y="2326365"/>
            <a:ext cx="2011362" cy="4075112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 algn="ctr" eaLnBrk="0" hangingPunct="0"/>
            <a:endParaRPr lang="ru-RU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661739" y="116632"/>
            <a:ext cx="8086725" cy="566737"/>
          </a:xfrm>
        </p:spPr>
        <p:txBody>
          <a:bodyPr/>
          <a:lstStyle/>
          <a:p>
            <a:pPr eaLnBrk="1" hangingPunct="1"/>
            <a:r>
              <a:rPr lang="ru-RU" sz="3200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Зарубежный опыт</a:t>
            </a:r>
          </a:p>
        </p:txBody>
      </p:sp>
      <p:sp>
        <p:nvSpPr>
          <p:cNvPr id="17410" name="AutoShape 5"/>
          <p:cNvSpPr>
            <a:spLocks noChangeArrowheads="1"/>
          </p:cNvSpPr>
          <p:nvPr/>
        </p:nvSpPr>
        <p:spPr bwMode="auto">
          <a:xfrm>
            <a:off x="169863" y="2097736"/>
            <a:ext cx="2065337" cy="429036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 algn="ctr" eaLnBrk="0" hangingPunct="0"/>
            <a:endParaRPr lang="ru-RU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7411" name="AutoShape 5"/>
          <p:cNvSpPr>
            <a:spLocks noChangeArrowheads="1"/>
          </p:cNvSpPr>
          <p:nvPr/>
        </p:nvSpPr>
        <p:spPr bwMode="auto">
          <a:xfrm>
            <a:off x="2430463" y="2312988"/>
            <a:ext cx="2011362" cy="4075111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 algn="ctr" eaLnBrk="0" hangingPunct="0"/>
            <a:endParaRPr lang="ru-RU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7412" name="AutoShape 5"/>
          <p:cNvSpPr>
            <a:spLocks noChangeArrowheads="1"/>
          </p:cNvSpPr>
          <p:nvPr/>
        </p:nvSpPr>
        <p:spPr bwMode="auto">
          <a:xfrm>
            <a:off x="6927850" y="2097736"/>
            <a:ext cx="1979613" cy="4274489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 algn="ctr" eaLnBrk="0" hangingPunct="0"/>
            <a:endParaRPr lang="ru-RU">
              <a:solidFill>
                <a:schemeClr val="tx2"/>
              </a:solidFill>
              <a:latin typeface="Verdana" pitchFamily="34" charset="0"/>
            </a:endParaRPr>
          </a:p>
        </p:txBody>
      </p:sp>
      <p:grpSp>
        <p:nvGrpSpPr>
          <p:cNvPr id="17413" name="Group 28"/>
          <p:cNvGrpSpPr>
            <a:grpSpLocks/>
          </p:cNvGrpSpPr>
          <p:nvPr/>
        </p:nvGrpSpPr>
        <p:grpSpPr bwMode="auto">
          <a:xfrm>
            <a:off x="1598613" y="804863"/>
            <a:ext cx="6021387" cy="1395412"/>
            <a:chOff x="4166" y="1706"/>
            <a:chExt cx="1252" cy="1252"/>
          </a:xfrm>
        </p:grpSpPr>
        <p:sp>
          <p:nvSpPr>
            <p:cNvPr id="17429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7430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algn="ctr">
              <a:solidFill>
                <a:schemeClr val="tx2">
                  <a:lumMod val="20000"/>
                  <a:lumOff val="80000"/>
                </a:schemeClr>
              </a:solidFill>
              <a:round/>
              <a:headEnd/>
              <a:tailEnd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txBody>
            <a:bodyPr vert="eaVert" wrap="none" anchor="ctr"/>
            <a:lstStyle/>
            <a:p>
              <a:pPr algn="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7431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7432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r"/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17414" name="Text Box 43"/>
          <p:cNvSpPr txBox="1">
            <a:spLocks noChangeArrowheads="1"/>
          </p:cNvSpPr>
          <p:nvPr/>
        </p:nvSpPr>
        <p:spPr bwMode="auto">
          <a:xfrm>
            <a:off x="1907704" y="1059994"/>
            <a:ext cx="543242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chemeClr val="tx2"/>
                </a:solidFill>
              </a:rPr>
              <a:t>В зарубежной практике выделяются     </a:t>
            </a:r>
          </a:p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chemeClr val="tx2"/>
                </a:solidFill>
              </a:rPr>
              <a:t>4 модели защиты прав </a:t>
            </a:r>
            <a:r>
              <a:rPr lang="ru-RU" b="1" dirty="0" smtClean="0">
                <a:solidFill>
                  <a:schemeClr val="tx2"/>
                </a:solidFill>
              </a:rPr>
              <a:t>потребителя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17415" name="Text Box 44"/>
          <p:cNvSpPr txBox="1">
            <a:spLocks noChangeArrowheads="1"/>
          </p:cNvSpPr>
          <p:nvPr/>
        </p:nvSpPr>
        <p:spPr bwMode="auto">
          <a:xfrm>
            <a:off x="95250" y="2276872"/>
            <a:ext cx="2219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solidFill>
                  <a:schemeClr val="tx2"/>
                </a:solidFill>
              </a:rPr>
              <a:t>АДМИНИСТРАТИВНАЯ</a:t>
            </a:r>
          </a:p>
        </p:txBody>
      </p:sp>
      <p:sp>
        <p:nvSpPr>
          <p:cNvPr id="17416" name="Line 47"/>
          <p:cNvSpPr>
            <a:spLocks noChangeShapeType="1"/>
          </p:cNvSpPr>
          <p:nvPr/>
        </p:nvSpPr>
        <p:spPr bwMode="auto">
          <a:xfrm flipH="1">
            <a:off x="173038" y="2636912"/>
            <a:ext cx="2041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tx2"/>
              </a:solidFill>
            </a:endParaRPr>
          </a:p>
        </p:txBody>
      </p:sp>
      <p:sp>
        <p:nvSpPr>
          <p:cNvPr id="17417" name="Text Box 48"/>
          <p:cNvSpPr txBox="1">
            <a:spLocks noChangeArrowheads="1"/>
          </p:cNvSpPr>
          <p:nvPr/>
        </p:nvSpPr>
        <p:spPr bwMode="auto">
          <a:xfrm>
            <a:off x="174625" y="2974975"/>
            <a:ext cx="20399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>
                <a:solidFill>
                  <a:schemeClr val="tx2"/>
                </a:solidFill>
              </a:rPr>
              <a:t>Полная координация потребительской политики государством, где все решения в данном направлении принимаются государственными властями. Все частные случаи по защите прав потребителя разрешаются властями без судебного рассмотрения (Франция, Литовская Республика).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17419" name="Text Box 50"/>
          <p:cNvSpPr txBox="1">
            <a:spLocks noChangeArrowheads="1"/>
          </p:cNvSpPr>
          <p:nvPr/>
        </p:nvSpPr>
        <p:spPr bwMode="auto">
          <a:xfrm>
            <a:off x="2547938" y="2424113"/>
            <a:ext cx="1620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solidFill>
                  <a:schemeClr val="tx2"/>
                </a:solidFill>
              </a:rPr>
              <a:t>СУДЕБНАЯ</a:t>
            </a:r>
          </a:p>
        </p:txBody>
      </p:sp>
      <p:sp>
        <p:nvSpPr>
          <p:cNvPr id="17420" name="Line 51"/>
          <p:cNvSpPr>
            <a:spLocks noChangeShapeType="1"/>
          </p:cNvSpPr>
          <p:nvPr/>
        </p:nvSpPr>
        <p:spPr bwMode="auto">
          <a:xfrm>
            <a:off x="2443163" y="2849563"/>
            <a:ext cx="199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tx2"/>
              </a:solidFill>
            </a:endParaRPr>
          </a:p>
        </p:txBody>
      </p:sp>
      <p:sp>
        <p:nvSpPr>
          <p:cNvPr id="17421" name="Text Box 52"/>
          <p:cNvSpPr txBox="1">
            <a:spLocks noChangeArrowheads="1"/>
          </p:cNvSpPr>
          <p:nvPr/>
        </p:nvSpPr>
        <p:spPr bwMode="auto">
          <a:xfrm>
            <a:off x="2422525" y="2955925"/>
            <a:ext cx="20145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>
                <a:solidFill>
                  <a:schemeClr val="tx2"/>
                </a:solidFill>
              </a:rPr>
              <a:t>Разрешение потребительских проблем основано только на судебных процедурах.</a:t>
            </a:r>
            <a:r>
              <a:rPr lang="ru-RU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7422" name="Text Box 53"/>
          <p:cNvSpPr txBox="1">
            <a:spLocks noChangeArrowheads="1"/>
          </p:cNvSpPr>
          <p:nvPr/>
        </p:nvSpPr>
        <p:spPr bwMode="auto">
          <a:xfrm>
            <a:off x="6783388" y="2204864"/>
            <a:ext cx="2306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solidFill>
                  <a:schemeClr val="tx2"/>
                </a:solidFill>
              </a:rPr>
              <a:t>СМЕШАННАЯ</a:t>
            </a:r>
          </a:p>
        </p:txBody>
      </p:sp>
      <p:sp>
        <p:nvSpPr>
          <p:cNvPr id="17423" name="Line 54"/>
          <p:cNvSpPr>
            <a:spLocks noChangeShapeType="1"/>
          </p:cNvSpPr>
          <p:nvPr/>
        </p:nvSpPr>
        <p:spPr bwMode="auto">
          <a:xfrm flipV="1">
            <a:off x="6924675" y="2560142"/>
            <a:ext cx="1992313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tx2"/>
              </a:solidFill>
            </a:endParaRPr>
          </a:p>
        </p:txBody>
      </p:sp>
      <p:sp>
        <p:nvSpPr>
          <p:cNvPr id="17424" name="Text Box 55"/>
          <p:cNvSpPr txBox="1">
            <a:spLocks noChangeArrowheads="1"/>
          </p:cNvSpPr>
          <p:nvPr/>
        </p:nvSpPr>
        <p:spPr bwMode="auto">
          <a:xfrm>
            <a:off x="6927849" y="2575351"/>
            <a:ext cx="1979613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>
                <a:solidFill>
                  <a:schemeClr val="tx2"/>
                </a:solidFill>
              </a:rPr>
              <a:t>Данная модель является популярной среди стран Европы.</a:t>
            </a:r>
          </a:p>
          <a:p>
            <a:pPr algn="ctr">
              <a:spcBef>
                <a:spcPct val="50000"/>
              </a:spcBef>
            </a:pPr>
            <a:r>
              <a:rPr lang="ru-RU" sz="1200" b="1" dirty="0">
                <a:solidFill>
                  <a:schemeClr val="tx2"/>
                </a:solidFill>
              </a:rPr>
              <a:t>Государственный орган, ответственный только за потребительскую политику, восстановление нарушенных прав потребителей происходит в рамках деятельности омбудсмена и судебных органов, также действуют институты гражданского общества (Германия, Польша и др.).</a:t>
            </a:r>
            <a:r>
              <a:rPr lang="ru-RU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7426" name="Text Box 23"/>
          <p:cNvSpPr txBox="1">
            <a:spLocks noChangeArrowheads="1"/>
          </p:cNvSpPr>
          <p:nvPr/>
        </p:nvSpPr>
        <p:spPr bwMode="auto">
          <a:xfrm>
            <a:off x="4781550" y="2495550"/>
            <a:ext cx="179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>
                <a:solidFill>
                  <a:schemeClr val="tx2"/>
                </a:solidFill>
              </a:rPr>
              <a:t>РЕГУЛИРУЮЩАЯ</a:t>
            </a:r>
          </a:p>
        </p:txBody>
      </p:sp>
      <p:sp>
        <p:nvSpPr>
          <p:cNvPr id="17427" name="Line 24"/>
          <p:cNvSpPr>
            <a:spLocks noChangeShapeType="1"/>
          </p:cNvSpPr>
          <p:nvPr/>
        </p:nvSpPr>
        <p:spPr bwMode="auto">
          <a:xfrm flipV="1">
            <a:off x="4731205" y="2827562"/>
            <a:ext cx="20161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tx2"/>
              </a:solidFill>
            </a:endParaRPr>
          </a:p>
        </p:txBody>
      </p:sp>
      <p:sp>
        <p:nvSpPr>
          <p:cNvPr id="17428" name="Text Box 25"/>
          <p:cNvSpPr txBox="1">
            <a:spLocks noChangeArrowheads="1"/>
          </p:cNvSpPr>
          <p:nvPr/>
        </p:nvSpPr>
        <p:spPr bwMode="auto">
          <a:xfrm>
            <a:off x="4731205" y="2933700"/>
            <a:ext cx="2011362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>
                <a:solidFill>
                  <a:schemeClr val="tx2"/>
                </a:solidFill>
              </a:rPr>
              <a:t>Специальные органы, назначенные парламентом,  независящие от государства (экономические суды,   финансовый омбудсмен) ответственны за конкуренцию и потребительскую защиту в рыночной сфере (страны Скандинавии).</a:t>
            </a:r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086725" y="6453336"/>
            <a:ext cx="91440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chemeClr val="tx2"/>
                </a:solidFill>
              </a:rPr>
              <a:t>Слайд </a:t>
            </a:r>
            <a:r>
              <a:rPr lang="ru-RU" sz="1400" dirty="0">
                <a:solidFill>
                  <a:schemeClr val="tx2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158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88" y="188640"/>
            <a:ext cx="8501062" cy="954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 Основные цели разработки законопроекта</a:t>
            </a:r>
            <a:endParaRPr lang="ru-RU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7675" y="1214438"/>
            <a:ext cx="87868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9512" y="1285875"/>
            <a:ext cx="8786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1000125" y="2717800"/>
            <a:ext cx="7572375" cy="711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Совершенствование и создание  действенных механизмов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защиты прав и законных интересов потребителей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71550" y="3788395"/>
            <a:ext cx="7572375" cy="7207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Четкая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регламентация государственного регулирования системы защиты прав потребителей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086725" y="6308725"/>
            <a:ext cx="91440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Слайд </a:t>
            </a:r>
            <a:r>
              <a:rPr lang="ru-RU" sz="1400" dirty="0" smtClean="0"/>
              <a:t>2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9650" y="4868515"/>
            <a:ext cx="7572375" cy="7207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Увеличение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роли общественных объединений потребителей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71600" y="1700808"/>
            <a:ext cx="7572375" cy="711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Определение основных принципов защиты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прав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потребителей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88" y="116632"/>
            <a:ext cx="8501062" cy="1026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Определение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основных принципов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защиты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прав потребителей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512" y="1214438"/>
            <a:ext cx="87868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14313" y="1285875"/>
            <a:ext cx="8786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539552" y="1628105"/>
            <a:ext cx="8318698" cy="45371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Защита потребителей от причинения вреда жизни, здоровью и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имуществу</a:t>
            </a:r>
            <a:endParaRPr lang="ru-RU" sz="26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Приоритет экономических прав и законных интересов потребителей и защита этих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интересов</a:t>
            </a:r>
            <a:endParaRPr lang="ru-RU" sz="26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Доступность и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достоверность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информации о предлагаемых продавцом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товарах, работах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услугах</a:t>
            </a:r>
            <a:endParaRPr lang="ru-RU" sz="26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Обеспечение условий реализации права на свободу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выбора товаров и услуг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Просвещение потребителей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600" dirty="0">
                <a:solidFill>
                  <a:schemeClr val="tx2">
                    <a:lumMod val="75000"/>
                  </a:schemeClr>
                </a:solidFill>
              </a:rPr>
              <a:t>Справедливость процесса обжалования действий и решений, ограничивающих права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потребителей</a:t>
            </a:r>
            <a:endParaRPr lang="ru-RU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086725" y="6308725"/>
            <a:ext cx="91440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</a:rPr>
              <a:t>Слайд </a:t>
            </a:r>
            <a:r>
              <a:rPr lang="ru-RU" sz="1400" dirty="0" smtClean="0">
                <a:solidFill>
                  <a:srgbClr val="FFFFFF"/>
                </a:solidFill>
              </a:rPr>
              <a:t>3</a:t>
            </a:r>
            <a:endParaRPr lang="ru-RU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88" y="116632"/>
            <a:ext cx="8501062" cy="1026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Совершенствование и создание действенных механизмов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защиты прав и законных интересов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потребителей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512" y="1214438"/>
            <a:ext cx="87868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14313" y="1285875"/>
            <a:ext cx="8786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8086725" y="6308725"/>
            <a:ext cx="91440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</a:rPr>
              <a:t>Слайд </a:t>
            </a:r>
            <a:r>
              <a:rPr lang="ru-RU" sz="1400" dirty="0" smtClean="0">
                <a:solidFill>
                  <a:srgbClr val="FFFFFF"/>
                </a:solidFill>
              </a:rPr>
              <a:t>4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556097"/>
            <a:ext cx="8318698" cy="460920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У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становление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конкретных требований при продаже, возврате и замене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товаров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Д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етализация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условий выполнения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работ, оказания услуг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О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пределение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перечня условий в договоре, нарушающих права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потребителей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О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пределение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условий электронной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торговли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800" smtClean="0">
                <a:solidFill>
                  <a:schemeClr val="accent1">
                    <a:lumMod val="50000"/>
                  </a:schemeClr>
                </a:solidFill>
              </a:rPr>
              <a:t>становление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требований к оформлению, содержанию текста договора с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потребителем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defRPr/>
            </a:pP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5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88" y="188640"/>
            <a:ext cx="8501062" cy="954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Расширение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полномочий уполномоченного органа по защите прав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потребителей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49683" y="1214438"/>
            <a:ext cx="87868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49684" y="1285875"/>
            <a:ext cx="8786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8086725" y="6308725"/>
            <a:ext cx="91440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</a:rPr>
              <a:t>Слайд 5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6" y="1412776"/>
            <a:ext cx="8496944" cy="47525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2000" i="1" dirty="0">
                <a:solidFill>
                  <a:schemeClr val="tx2"/>
                </a:solidFill>
              </a:rPr>
              <a:t>	</a:t>
            </a:r>
            <a:r>
              <a:rPr lang="ru-RU" sz="2000" dirty="0" smtClean="0">
                <a:solidFill>
                  <a:schemeClr val="tx2"/>
                </a:solidFill>
              </a:rPr>
              <a:t>Ежегодный </a:t>
            </a:r>
            <a:r>
              <a:rPr lang="ru-RU" sz="2000" dirty="0">
                <a:solidFill>
                  <a:schemeClr val="tx2"/>
                </a:solidFill>
              </a:rPr>
              <a:t>доклад Главе государства по вопросам защиты прав потребителей</a:t>
            </a:r>
          </a:p>
          <a:p>
            <a:pPr algn="just"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	Проведение </a:t>
            </a:r>
            <a:r>
              <a:rPr lang="ru-RU" sz="2000" dirty="0">
                <a:solidFill>
                  <a:schemeClr val="tx2"/>
                </a:solidFill>
              </a:rPr>
              <a:t>анализа жалоб и деятельности госорганов по вопросам защиты прав потребителей</a:t>
            </a:r>
          </a:p>
          <a:p>
            <a:pPr algn="just"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	Внесение </a:t>
            </a:r>
            <a:r>
              <a:rPr lang="ru-RU" sz="2000" dirty="0">
                <a:solidFill>
                  <a:schemeClr val="tx2"/>
                </a:solidFill>
              </a:rPr>
              <a:t>предложений госорганам об отмене решений, принятых с нарушением нормативных правовых актов в сфере защиты прав </a:t>
            </a:r>
            <a:r>
              <a:rPr lang="ru-RU" sz="2000" dirty="0" smtClean="0">
                <a:solidFill>
                  <a:schemeClr val="tx2"/>
                </a:solidFill>
              </a:rPr>
              <a:t>потребителей</a:t>
            </a:r>
          </a:p>
          <a:p>
            <a:pPr algn="just">
              <a:defRPr/>
            </a:pPr>
            <a:r>
              <a:rPr lang="ru-RU" sz="2000" dirty="0">
                <a:solidFill>
                  <a:schemeClr val="tx2"/>
                </a:solidFill>
              </a:rPr>
              <a:t>	</a:t>
            </a:r>
            <a:r>
              <a:rPr lang="ru-RU" sz="2000" dirty="0" smtClean="0">
                <a:solidFill>
                  <a:schemeClr val="tx2"/>
                </a:solidFill>
              </a:rPr>
              <a:t>Информирование</a:t>
            </a:r>
            <a:r>
              <a:rPr lang="ru-RU" sz="2000" dirty="0">
                <a:solidFill>
                  <a:schemeClr val="tx2"/>
                </a:solidFill>
              </a:rPr>
              <a:t>, консультирование и </a:t>
            </a:r>
            <a:r>
              <a:rPr lang="ru-RU" sz="2000" dirty="0" smtClean="0">
                <a:solidFill>
                  <a:schemeClr val="tx2"/>
                </a:solidFill>
              </a:rPr>
              <a:t>просвещение</a:t>
            </a:r>
          </a:p>
          <a:p>
            <a:pPr algn="just"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потребителей</a:t>
            </a:r>
          </a:p>
          <a:p>
            <a:pPr algn="just"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	Госконтроль </a:t>
            </a:r>
            <a:r>
              <a:rPr lang="ru-RU" sz="2000" dirty="0">
                <a:solidFill>
                  <a:schemeClr val="tx2"/>
                </a:solidFill>
              </a:rPr>
              <a:t>за соблюдением технических регламентов по продукциям и услугам </a:t>
            </a:r>
          </a:p>
          <a:p>
            <a:pPr algn="just"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	Обращение </a:t>
            </a:r>
            <a:r>
              <a:rPr lang="ru-RU" sz="2000" dirty="0">
                <a:solidFill>
                  <a:schemeClr val="tx2"/>
                </a:solidFill>
              </a:rPr>
              <a:t>в суд в интересах неопределенного круга потребителей в случаях нарушения прав более десяти потребителей по одному и тому же вопросу </a:t>
            </a:r>
          </a:p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</a:rPr>
              <a:t>	</a:t>
            </a:r>
            <a:endParaRPr lang="ru-RU" sz="21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476672"/>
            <a:ext cx="8496944" cy="568863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Определение полномочий государственных органов в сфере защиты прав потребителей:</a:t>
            </a:r>
          </a:p>
          <a:p>
            <a:pPr algn="ctr">
              <a:defRPr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 Создание экспертных советов по вопросам защиты прав потребителей</a:t>
            </a:r>
            <a:endParaRPr lang="ru-RU" sz="2400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  Информирование, консультирование и просвещение потребителей</a:t>
            </a:r>
          </a:p>
          <a:p>
            <a:pPr algn="just">
              <a:defRPr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     Обращение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в суд в интересах неопределенного круга потребителей </a:t>
            </a:r>
          </a:p>
          <a:p>
            <a:pPr algn="just">
              <a:defRPr/>
            </a:pP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endParaRPr lang="ru-RU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25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88" y="188640"/>
            <a:ext cx="8501062" cy="954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Усиление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роли общественных объединений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потребителей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49683" y="1214438"/>
            <a:ext cx="87868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49684" y="1285875"/>
            <a:ext cx="8786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8086725" y="6308725"/>
            <a:ext cx="91440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</a:rPr>
              <a:t>Слайд </a:t>
            </a:r>
            <a:r>
              <a:rPr lang="ru-RU" sz="1400" dirty="0" smtClean="0">
                <a:solidFill>
                  <a:srgbClr val="FFFFFF"/>
                </a:solidFill>
              </a:rPr>
              <a:t>6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89" y="1556792"/>
            <a:ext cx="8643936" cy="46799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</a:rPr>
              <a:t>Внесение в госорганы информацию для принятия мер в отношении лиц, виновных в выпуске и реализации товаров (работ, услуг), несоответствующих установленным требованиям по безопасности и </a:t>
            </a:r>
            <a:r>
              <a:rPr lang="ru-RU" sz="2400" dirty="0" smtClean="0">
                <a:solidFill>
                  <a:schemeClr val="tx2"/>
                </a:solidFill>
              </a:rPr>
              <a:t>качеству </a:t>
            </a:r>
            <a:endParaRPr lang="ru-RU" sz="2400" dirty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ea typeface="Batang"/>
              </a:rPr>
              <a:t>Предъявления </a:t>
            </a:r>
            <a:r>
              <a:rPr lang="ru-RU" sz="2400" dirty="0">
                <a:solidFill>
                  <a:schemeClr val="tx2"/>
                </a:solidFill>
                <a:ea typeface="Batang"/>
              </a:rPr>
              <a:t>исков в интересах потребителей, не являющихся членами общественных объединений потребителей, в случае нарушения их </a:t>
            </a:r>
            <a:r>
              <a:rPr lang="ru-RU" sz="2400" dirty="0" smtClean="0">
                <a:solidFill>
                  <a:schemeClr val="tx2"/>
                </a:solidFill>
                <a:ea typeface="Batang"/>
              </a:rPr>
              <a:t>прав</a:t>
            </a:r>
            <a:endParaRPr lang="ru-RU" sz="2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Представление </a:t>
            </a:r>
            <a:r>
              <a:rPr lang="ru-RU" sz="2400" dirty="0">
                <a:solidFill>
                  <a:schemeClr val="tx2"/>
                </a:solidFill>
              </a:rPr>
              <a:t>через своих членов интересы потребителей в процессе медиации при разрешении конфликтов между потребителем и продавцом (исполнителем, изготовителем</a:t>
            </a:r>
            <a:r>
              <a:rPr lang="ru-RU" dirty="0" smtClean="0">
                <a:solidFill>
                  <a:schemeClr val="tx2"/>
                </a:solidFill>
              </a:rPr>
              <a:t>)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>
            <a:off x="214313" y="764704"/>
            <a:ext cx="8786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14313" y="692696"/>
            <a:ext cx="87868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Заголовок 16"/>
          <p:cNvSpPr>
            <a:spLocks noGrp="1"/>
          </p:cNvSpPr>
          <p:nvPr>
            <p:ph type="title" idx="4294967295"/>
          </p:nvPr>
        </p:nvSpPr>
        <p:spPr>
          <a:xfrm>
            <a:off x="0" y="260648"/>
            <a:ext cx="9144000" cy="64807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900113">
              <a:defRPr/>
            </a:pPr>
            <a:r>
              <a:rPr lang="ru-RU" sz="2400" b="1" dirty="0" smtClean="0">
                <a:solidFill>
                  <a:schemeClr val="tx2"/>
                </a:solidFill>
              </a:rPr>
              <a:t>Перечень НПА, подлежащих изменению</a:t>
            </a:r>
            <a:r>
              <a:rPr lang="ru-RU" sz="2400" b="1" dirty="0">
                <a:solidFill>
                  <a:schemeClr val="tx1"/>
                </a:solidFill>
              </a:rPr>
              <a:t/>
            </a:r>
            <a:br>
              <a:rPr lang="ru-RU" sz="2400" b="1" dirty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991921" y="6470476"/>
            <a:ext cx="1044575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</a:rPr>
              <a:t>Слайд 7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836712"/>
            <a:ext cx="8558914" cy="5633764"/>
          </a:xfrm>
          <a:prstGeom prst="roundRect">
            <a:avLst>
              <a:gd name="adj" fmla="val 2209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chemeClr val="tx2"/>
                </a:solidFill>
              </a:rPr>
              <a:t>Кодекс </a:t>
            </a:r>
            <a:r>
              <a:rPr lang="ru-RU" b="1" dirty="0">
                <a:solidFill>
                  <a:schemeClr val="tx2"/>
                </a:solidFill>
              </a:rPr>
              <a:t>Республики Казахстан от 30 января 2001 </a:t>
            </a:r>
            <a:r>
              <a:rPr lang="ru-RU" b="1" dirty="0" smtClean="0">
                <a:solidFill>
                  <a:schemeClr val="tx2"/>
                </a:solidFill>
              </a:rPr>
              <a:t>года </a:t>
            </a:r>
            <a:r>
              <a:rPr lang="ru-RU" b="1" dirty="0" smtClean="0">
                <a:solidFill>
                  <a:schemeClr val="tx2"/>
                </a:solidFill>
              </a:rPr>
              <a:t> «</a:t>
            </a:r>
            <a:r>
              <a:rPr lang="ru-RU" b="1" dirty="0">
                <a:solidFill>
                  <a:schemeClr val="tx2"/>
                </a:solidFill>
              </a:rPr>
              <a:t>Об административных правонарушениях</a:t>
            </a:r>
            <a:r>
              <a:rPr lang="ru-RU" b="1" dirty="0" smtClean="0">
                <a:solidFill>
                  <a:schemeClr val="tx2"/>
                </a:solidFill>
              </a:rPr>
              <a:t>»;</a:t>
            </a:r>
          </a:p>
          <a:p>
            <a:pPr marL="342900" indent="-342900">
              <a:buFont typeface="+mj-lt"/>
              <a:buAutoNum type="arabicPeriod"/>
            </a:pPr>
            <a:endParaRPr lang="ru-RU" i="1" dirty="0" smtClean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>
                <a:solidFill>
                  <a:schemeClr val="tx2"/>
                </a:solidFill>
              </a:rPr>
              <a:t> Закон Республики Казахстан от 9 июля 2004 года «</a:t>
            </a:r>
            <a:r>
              <a:rPr lang="ru-RU" b="1" dirty="0" smtClean="0">
                <a:solidFill>
                  <a:schemeClr val="tx2"/>
                </a:solidFill>
              </a:rPr>
              <a:t>О нормативных правовых актах»;</a:t>
            </a:r>
          </a:p>
          <a:p>
            <a:pPr marL="342900" indent="-342900">
              <a:buFont typeface="+mj-lt"/>
              <a:buAutoNum type="arabicPeriod"/>
            </a:pPr>
            <a:endParaRPr lang="ru-RU" b="1" dirty="0" smtClean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>
                <a:solidFill>
                  <a:schemeClr val="tx2"/>
                </a:solidFill>
              </a:rPr>
              <a:t>Закон Республики Казахстан от 19 декабря 2003 года «О рекламе</a:t>
            </a:r>
            <a:r>
              <a:rPr lang="ru-RU" b="1" dirty="0" smtClean="0">
                <a:solidFill>
                  <a:schemeClr val="tx2"/>
                </a:solidFill>
              </a:rPr>
              <a:t>»;</a:t>
            </a:r>
          </a:p>
          <a:p>
            <a:pPr marL="342900" indent="-342900">
              <a:buFont typeface="+mj-lt"/>
              <a:buAutoNum type="arabicPeriod"/>
            </a:pPr>
            <a:endParaRPr lang="ru-RU" b="1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Закон </a:t>
            </a:r>
            <a:r>
              <a:rPr lang="ru-RU" b="1" dirty="0">
                <a:solidFill>
                  <a:schemeClr val="tx2"/>
                </a:solidFill>
                <a:cs typeface="Times New Roman" panose="02020603050405020304" pitchFamily="18" charset="0"/>
              </a:rPr>
              <a:t>Республики Казахстан от 12 апреля 2004 года «О регулировании торговой деятельности</a:t>
            </a:r>
            <a:r>
              <a:rPr lang="ru-RU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»;</a:t>
            </a:r>
          </a:p>
          <a:p>
            <a:pPr marL="342900" indent="-342900">
              <a:buFont typeface="+mj-lt"/>
              <a:buAutoNum type="arabicPeriod"/>
            </a:pPr>
            <a:endParaRPr lang="ru-RU" i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chemeClr val="tx2"/>
                </a:solidFill>
              </a:rPr>
              <a:t>Закон </a:t>
            </a:r>
            <a:r>
              <a:rPr lang="ru-RU" b="1" dirty="0">
                <a:solidFill>
                  <a:schemeClr val="tx2"/>
                </a:solidFill>
              </a:rPr>
              <a:t>Республики Казахстан от 9 июля 2004 года «Об </a:t>
            </a:r>
            <a:r>
              <a:rPr lang="ru-RU" b="1" dirty="0" smtClean="0">
                <a:solidFill>
                  <a:schemeClr val="tx2"/>
                </a:solidFill>
              </a:rPr>
              <a:t>электроэнергетике»;</a:t>
            </a:r>
          </a:p>
          <a:p>
            <a:pPr marL="342900" indent="-342900">
              <a:buFont typeface="+mj-lt"/>
              <a:buAutoNum type="arabicPeriod"/>
            </a:pPr>
            <a:endParaRPr lang="ru-RU" b="1" dirty="0" smtClean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chemeClr val="tx2"/>
                </a:solidFill>
              </a:rPr>
              <a:t>Закон </a:t>
            </a:r>
            <a:r>
              <a:rPr lang="ru-RU" b="1" dirty="0">
                <a:solidFill>
                  <a:schemeClr val="tx2"/>
                </a:solidFill>
              </a:rPr>
              <a:t>Республики Казахстан от 7 июля 2006 года </a:t>
            </a:r>
            <a:r>
              <a:rPr lang="ru-RU" b="1" dirty="0" smtClean="0">
                <a:solidFill>
                  <a:schemeClr val="tx2"/>
                </a:solidFill>
              </a:rPr>
              <a:t>«</a:t>
            </a:r>
            <a:r>
              <a:rPr lang="ru-RU" b="1" dirty="0">
                <a:solidFill>
                  <a:schemeClr val="tx2"/>
                </a:solidFill>
              </a:rPr>
              <a:t>О долевом участии в жилищном строительстве</a:t>
            </a:r>
            <a:r>
              <a:rPr lang="ru-RU" b="1" dirty="0" smtClean="0">
                <a:solidFill>
                  <a:schemeClr val="tx2"/>
                </a:solidFill>
              </a:rPr>
              <a:t>»;</a:t>
            </a:r>
          </a:p>
          <a:p>
            <a:pPr marL="342900" indent="-342900">
              <a:buFont typeface="+mj-lt"/>
              <a:buAutoNum type="arabicPeriod"/>
            </a:pPr>
            <a:endParaRPr lang="ru-RU" b="1" dirty="0">
              <a:solidFill>
                <a:schemeClr val="tx2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b="1" dirty="0">
                <a:solidFill>
                  <a:schemeClr val="tx2"/>
                </a:solidFill>
              </a:rPr>
              <a:t>Закон Республики Казахстан «О защите прав потребителей</a:t>
            </a:r>
            <a:r>
              <a:rPr lang="ru-RU" b="1" dirty="0" smtClean="0">
                <a:solidFill>
                  <a:schemeClr val="tx2"/>
                </a:solidFill>
              </a:rPr>
              <a:t>»;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5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5974</TotalTime>
  <Words>543</Words>
  <Application>Microsoft Office PowerPoint</Application>
  <PresentationFormat>Экран (4:3)</PresentationFormat>
  <Paragraphs>85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Проект Закона Республики Казахстан  «О внесении изменений и дополнений в некоторые законодательные акты Республики Казахстан  по вопросам защиты прав потребителей»</vt:lpstr>
      <vt:lpstr>Зарубежный опыт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Перечень НПА, подлежащих изменению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Федеральной службы по надзору в сфере защиты прав потребителей и благополучия человека</dc:title>
  <dc:creator>Марал Рахимжанова</dc:creator>
  <cp:lastModifiedBy>Пользователь</cp:lastModifiedBy>
  <cp:revision>573</cp:revision>
  <cp:lastPrinted>2015-04-23T04:36:21Z</cp:lastPrinted>
  <dcterms:modified xsi:type="dcterms:W3CDTF">2015-08-26T12:31:57Z</dcterms:modified>
</cp:coreProperties>
</file>