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3" r:id="rId3"/>
    <p:sldId id="305" r:id="rId4"/>
    <p:sldId id="339" r:id="rId5"/>
    <p:sldId id="347" r:id="rId6"/>
    <p:sldId id="351" r:id="rId7"/>
    <p:sldId id="352" r:id="rId8"/>
    <p:sldId id="342" r:id="rId9"/>
    <p:sldId id="350" r:id="rId10"/>
    <p:sldId id="348" r:id="rId11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F9E914C5-0F16-4446-A167-725937866877}">
          <p14:sldIdLst>
            <p14:sldId id="256"/>
            <p14:sldId id="353"/>
            <p14:sldId id="305"/>
            <p14:sldId id="339"/>
            <p14:sldId id="347"/>
            <p14:sldId id="351"/>
            <p14:sldId id="352"/>
            <p14:sldId id="342"/>
            <p14:sldId id="350"/>
            <p14:sldId id="348"/>
          </p14:sldIdLst>
        </p14:section>
        <p14:section name="Раздел без заголовка" id="{F3C29040-CC08-6144-B420-21A22C74AEA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2" autoAdjust="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0" y="-102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1374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9002" y="0"/>
            <a:ext cx="2951374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22D9B78-7C33-4076-888A-1ECECA8C95F7}" type="datetimeFigureOut">
              <a:rPr lang="ru-RU"/>
              <a:pPr>
                <a:defRPr/>
              </a:pPr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7134"/>
            <a:ext cx="295137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9002" y="9447134"/>
            <a:ext cx="295137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7FFDACA3-ADBB-46B6-9DB5-6C95A3F28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58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962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5" y="0"/>
            <a:ext cx="2952961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B63AD0DA-D63F-4519-921A-B1A537A4F945}" type="datetimeFigureOut">
              <a:rPr lang="ru-RU"/>
              <a:pPr>
                <a:defRPr/>
              </a:pPr>
              <a:t>09.10.2015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5155"/>
            <a:ext cx="5450522" cy="447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546"/>
            <a:ext cx="2952962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5" y="9445546"/>
            <a:ext cx="2952961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5531E1EE-541A-4A20-8CD6-1666F9FD5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599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537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545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030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7468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0060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00602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54988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6847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4E4D-F42E-4310-AD29-027BF229C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F2D5-76E2-4600-975F-3AEDCE94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6DF5-73AE-4042-A88E-911C6E052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25C7-5FB3-4074-8269-B500761EC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4CC7C-08ED-4D06-9A83-CDAAA5DF9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7BE2-672C-4C0E-B921-F47337D79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00BF-7E85-46F1-9F02-FBED2F38A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69B6-3780-4FE6-B36F-EEA649F96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1630-D1B8-439D-958C-A26C060F9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C335-058F-4634-B1DC-9D1E39EC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FA48-2EB8-4583-BF83-7F66F9367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DCBEB5B-E0B2-4806-9C2D-5017D003E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1000125" y="0"/>
            <a:ext cx="8143875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Қазақстан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Республикасы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Ұлттық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экономика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министрлігі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1431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«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Қазақстан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Республикасының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кейбір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заңнамалық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актілеріне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тұтынушылардың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құқықтарын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қорғау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мәселелері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бойынша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өзгерістер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мен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толықтырулар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енгізу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туралы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»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Қазақстан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Республикасы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Заңының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жобасы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ea typeface="MS PGothic"/>
              <a:cs typeface="MS PGothic"/>
            </a:endParaRPr>
          </a:p>
        </p:txBody>
      </p:sp>
      <p:sp>
        <p:nvSpPr>
          <p:cNvPr id="1536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29313"/>
            <a:ext cx="9144000" cy="669925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tx2"/>
                </a:solidFill>
                <a:cs typeface="Arial" charset="0"/>
              </a:rPr>
              <a:t>2015 </a:t>
            </a:r>
            <a:r>
              <a:rPr lang="ru-RU" sz="1600" dirty="0" err="1" smtClean="0">
                <a:solidFill>
                  <a:schemeClr val="tx2"/>
                </a:solidFill>
                <a:cs typeface="Arial" charset="0"/>
              </a:rPr>
              <a:t>жыл</a:t>
            </a:r>
            <a:r>
              <a:rPr lang="ru-RU" sz="1600" dirty="0" smtClean="0">
                <a:solidFill>
                  <a:schemeClr val="tx2"/>
                </a:solidFill>
                <a:cs typeface="Arial" charset="0"/>
              </a:rPr>
              <a:t> – Астана </a:t>
            </a:r>
            <a:r>
              <a:rPr lang="ru-RU" sz="1600" dirty="0" err="1" smtClean="0">
                <a:solidFill>
                  <a:schemeClr val="tx2"/>
                </a:solidFill>
                <a:cs typeface="Arial" charset="0"/>
              </a:rPr>
              <a:t>қаласы</a:t>
            </a:r>
            <a:endParaRPr lang="ru-RU" sz="1600" dirty="0" smtClean="0">
              <a:solidFill>
                <a:schemeClr val="tx2"/>
              </a:solidFill>
              <a:cs typeface="Arial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2875" y="1000125"/>
            <a:ext cx="87868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875" y="1071563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7" name="Picture 10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14313"/>
            <a:ext cx="785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16632"/>
            <a:ext cx="8501062" cy="793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Күтілетін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нәтижелер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2875" y="908720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39552" y="2492896"/>
            <a:ext cx="8208911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k-K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k-KZ" sz="2400" dirty="0">
                <a:solidFill>
                  <a:schemeClr val="accent1">
                    <a:lumMod val="50000"/>
                  </a:schemeClr>
                </a:solidFill>
              </a:rPr>
              <a:t>Тұтынушылар мен кәсіпкерлер мүдделерінің теңгеріміне қол жеткізу</a:t>
            </a:r>
            <a:endParaRPr lang="ru-RU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Слайд </a:t>
            </a:r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4941168"/>
            <a:ext cx="8202727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Тұтынушылардың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құқықтық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сауаттылық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деңгейін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арттыру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3645024"/>
            <a:ext cx="8208911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Азаматтардың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тұтынушылық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құқықтарын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қоғамдық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бірлестіктермен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тиімді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қорғау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345208"/>
            <a:ext cx="8208911" cy="7876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 smtClean="0"/>
          </a:p>
          <a:p>
            <a:pPr algn="ctr"/>
            <a:r>
              <a:rPr lang="kk-KZ" sz="2400" dirty="0">
                <a:solidFill>
                  <a:schemeClr val="accent1">
                    <a:lumMod val="50000"/>
                  </a:schemeClr>
                </a:solidFill>
              </a:rPr>
              <a:t>Тұтынушылардың құқықтарын қорғау жүйесін институционалдық күшейту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4731205" y="2326365"/>
            <a:ext cx="2011362" cy="407511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61739" y="116632"/>
            <a:ext cx="8086725" cy="566737"/>
          </a:xfrm>
        </p:spPr>
        <p:txBody>
          <a:bodyPr/>
          <a:lstStyle/>
          <a:p>
            <a:pPr eaLnBrk="1" hangingPunct="1"/>
            <a:r>
              <a:rPr lang="ru-RU" sz="3200" u="sng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Шетелгі</a:t>
            </a:r>
            <a:r>
              <a:rPr lang="ru-RU" sz="3200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3200" u="sng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тәжірибе</a:t>
            </a:r>
            <a:endParaRPr lang="ru-RU" sz="3200" u="sng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7410" name="AutoShape 5"/>
          <p:cNvSpPr>
            <a:spLocks noChangeArrowheads="1"/>
          </p:cNvSpPr>
          <p:nvPr/>
        </p:nvSpPr>
        <p:spPr bwMode="auto">
          <a:xfrm>
            <a:off x="169863" y="2097736"/>
            <a:ext cx="2065337" cy="42903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2430463" y="2312988"/>
            <a:ext cx="2011362" cy="407511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6927850" y="2097736"/>
            <a:ext cx="1979613" cy="427448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grpSp>
        <p:nvGrpSpPr>
          <p:cNvPr id="17413" name="Group 28"/>
          <p:cNvGrpSpPr>
            <a:grpSpLocks/>
          </p:cNvGrpSpPr>
          <p:nvPr/>
        </p:nvGrpSpPr>
        <p:grpSpPr bwMode="auto">
          <a:xfrm>
            <a:off x="1598613" y="804863"/>
            <a:ext cx="6021387" cy="1395412"/>
            <a:chOff x="4166" y="1706"/>
            <a:chExt cx="1252" cy="1252"/>
          </a:xfrm>
        </p:grpSpPr>
        <p:sp>
          <p:nvSpPr>
            <p:cNvPr id="17429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0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algn="ctr">
              <a:solidFill>
                <a:schemeClr val="tx2">
                  <a:lumMod val="20000"/>
                  <a:lumOff val="80000"/>
                </a:schemeClr>
              </a:solidFill>
              <a:round/>
              <a:headEnd/>
              <a:tailEnd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1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2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17414" name="Text Box 43"/>
          <p:cNvSpPr txBox="1">
            <a:spLocks noChangeArrowheads="1"/>
          </p:cNvSpPr>
          <p:nvPr/>
        </p:nvSpPr>
        <p:spPr bwMode="auto">
          <a:xfrm>
            <a:off x="1907704" y="1059994"/>
            <a:ext cx="5432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err="1" smtClean="0">
                <a:solidFill>
                  <a:schemeClr val="tx2"/>
                </a:solidFill>
              </a:rPr>
              <a:t>Шетелдегі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тәжірибеде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тұтынушының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құқықтарын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қорғаудың</a:t>
            </a:r>
            <a:r>
              <a:rPr lang="ru-RU" b="1" dirty="0" smtClean="0">
                <a:solidFill>
                  <a:schemeClr val="tx2"/>
                </a:solidFill>
              </a:rPr>
              <a:t> 4 </a:t>
            </a:r>
            <a:r>
              <a:rPr lang="ru-RU" b="1" dirty="0" err="1" smtClean="0">
                <a:solidFill>
                  <a:schemeClr val="tx2"/>
                </a:solidFill>
              </a:rPr>
              <a:t>моделі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белгіленеді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17415" name="Text Box 44"/>
          <p:cNvSpPr txBox="1">
            <a:spLocks noChangeArrowheads="1"/>
          </p:cNvSpPr>
          <p:nvPr/>
        </p:nvSpPr>
        <p:spPr bwMode="auto">
          <a:xfrm>
            <a:off x="95250" y="2276872"/>
            <a:ext cx="2219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ӘКІМШІЛІК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7416" name="Line 47"/>
          <p:cNvSpPr>
            <a:spLocks noChangeShapeType="1"/>
          </p:cNvSpPr>
          <p:nvPr/>
        </p:nvSpPr>
        <p:spPr bwMode="auto">
          <a:xfrm flipH="1">
            <a:off x="173038" y="2636912"/>
            <a:ext cx="2041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17" name="Text Box 48"/>
          <p:cNvSpPr txBox="1">
            <a:spLocks noChangeArrowheads="1"/>
          </p:cNvSpPr>
          <p:nvPr/>
        </p:nvSpPr>
        <p:spPr bwMode="auto">
          <a:xfrm>
            <a:off x="174625" y="2974975"/>
            <a:ext cx="203993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err="1" smtClean="0">
                <a:solidFill>
                  <a:schemeClr val="tx2"/>
                </a:solidFill>
              </a:rPr>
              <a:t>Мемлекеттікпен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тұтыну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саясатты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толық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үйлестіру</a:t>
            </a:r>
            <a:r>
              <a:rPr lang="ru-RU" sz="1200" b="1" dirty="0" smtClean="0">
                <a:solidFill>
                  <a:schemeClr val="tx2"/>
                </a:solidFill>
              </a:rPr>
              <a:t>, </a:t>
            </a:r>
            <a:r>
              <a:rPr lang="ru-RU" sz="1200" b="1" dirty="0" err="1" smtClean="0">
                <a:solidFill>
                  <a:schemeClr val="tx2"/>
                </a:solidFill>
              </a:rPr>
              <a:t>онда</a:t>
            </a:r>
            <a:r>
              <a:rPr lang="ru-RU" sz="1200" b="1" dirty="0" smtClean="0">
                <a:solidFill>
                  <a:schemeClr val="tx2"/>
                </a:solidFill>
              </a:rPr>
              <a:t> осы </a:t>
            </a:r>
            <a:r>
              <a:rPr lang="ru-RU" sz="1200" b="1" dirty="0" err="1" smtClean="0">
                <a:solidFill>
                  <a:schemeClr val="tx2"/>
                </a:solidFill>
              </a:rPr>
              <a:t>бағыттағы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шешімдер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мемлекеттік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өкіметпен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қабылданады</a:t>
            </a:r>
            <a:r>
              <a:rPr lang="ru-RU" sz="1200" b="1" dirty="0" smtClean="0">
                <a:solidFill>
                  <a:schemeClr val="tx2"/>
                </a:solidFill>
              </a:rPr>
              <a:t>. </a:t>
            </a:r>
            <a:r>
              <a:rPr lang="ru-RU" sz="1200" b="1" dirty="0" err="1" smtClean="0">
                <a:solidFill>
                  <a:schemeClr val="tx2"/>
                </a:solidFill>
              </a:rPr>
              <a:t>Тұтынушының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құқықтарын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қорғау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бойынша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барлық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жеке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жағдайлар</a:t>
            </a:r>
            <a:r>
              <a:rPr lang="ru-RU" sz="1200" b="1" dirty="0" smtClean="0">
                <a:solidFill>
                  <a:schemeClr val="tx2"/>
                </a:solidFill>
              </a:rPr>
              <a:t> сот </a:t>
            </a:r>
            <a:r>
              <a:rPr lang="ru-RU" sz="1200" b="1" dirty="0" err="1" smtClean="0">
                <a:solidFill>
                  <a:schemeClr val="tx2"/>
                </a:solidFill>
              </a:rPr>
              <a:t>қарауынсыз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өкіметтпен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шешіледі</a:t>
            </a:r>
            <a:r>
              <a:rPr lang="ru-RU" sz="1200" b="1" dirty="0" smtClean="0">
                <a:solidFill>
                  <a:schemeClr val="tx2"/>
                </a:solidFill>
              </a:rPr>
              <a:t> (Франция, Литва </a:t>
            </a:r>
            <a:r>
              <a:rPr lang="ru-RU" sz="1200" b="1" dirty="0" err="1" smtClean="0">
                <a:solidFill>
                  <a:schemeClr val="tx2"/>
                </a:solidFill>
              </a:rPr>
              <a:t>Республикасы</a:t>
            </a:r>
            <a:r>
              <a:rPr lang="ru-RU" sz="1200" b="1" dirty="0" smtClean="0">
                <a:solidFill>
                  <a:schemeClr val="tx2"/>
                </a:solidFill>
              </a:rPr>
              <a:t>)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7419" name="Text Box 50"/>
          <p:cNvSpPr txBox="1">
            <a:spLocks noChangeArrowheads="1"/>
          </p:cNvSpPr>
          <p:nvPr/>
        </p:nvSpPr>
        <p:spPr bwMode="auto">
          <a:xfrm>
            <a:off x="2547938" y="2424113"/>
            <a:ext cx="1620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СОТ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443163" y="2849563"/>
            <a:ext cx="199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1" name="Text Box 52"/>
          <p:cNvSpPr txBox="1">
            <a:spLocks noChangeArrowheads="1"/>
          </p:cNvSpPr>
          <p:nvPr/>
        </p:nvSpPr>
        <p:spPr bwMode="auto">
          <a:xfrm>
            <a:off x="2422525" y="2955925"/>
            <a:ext cx="2014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err="1" smtClean="0">
                <a:solidFill>
                  <a:schemeClr val="tx2"/>
                </a:solidFill>
              </a:rPr>
              <a:t>Тұтыну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мәселелерді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шешу</a:t>
            </a:r>
            <a:r>
              <a:rPr lang="ru-RU" sz="1200" b="1" dirty="0" smtClean="0">
                <a:solidFill>
                  <a:schemeClr val="tx2"/>
                </a:solidFill>
              </a:rPr>
              <a:t> сот </a:t>
            </a:r>
            <a:r>
              <a:rPr lang="ru-RU" sz="1200" b="1" dirty="0" err="1" smtClean="0">
                <a:solidFill>
                  <a:schemeClr val="tx2"/>
                </a:solidFill>
              </a:rPr>
              <a:t>рәсімдерінде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қана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негізделеді</a:t>
            </a:r>
            <a:endParaRPr lang="ru-RU" sz="1200" b="1" dirty="0" smtClean="0">
              <a:solidFill>
                <a:schemeClr val="tx2"/>
              </a:solidFill>
            </a:endParaRPr>
          </a:p>
        </p:txBody>
      </p:sp>
      <p:sp>
        <p:nvSpPr>
          <p:cNvPr id="17422" name="Text Box 53"/>
          <p:cNvSpPr txBox="1">
            <a:spLocks noChangeArrowheads="1"/>
          </p:cNvSpPr>
          <p:nvPr/>
        </p:nvSpPr>
        <p:spPr bwMode="auto">
          <a:xfrm>
            <a:off x="6783388" y="2204864"/>
            <a:ext cx="2306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АРАЛАС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7423" name="Line 54"/>
          <p:cNvSpPr>
            <a:spLocks noChangeShapeType="1"/>
          </p:cNvSpPr>
          <p:nvPr/>
        </p:nvSpPr>
        <p:spPr bwMode="auto">
          <a:xfrm flipV="1">
            <a:off x="6924675" y="2560142"/>
            <a:ext cx="1992313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4" name="Text Box 55"/>
          <p:cNvSpPr txBox="1">
            <a:spLocks noChangeArrowheads="1"/>
          </p:cNvSpPr>
          <p:nvPr/>
        </p:nvSpPr>
        <p:spPr bwMode="auto">
          <a:xfrm>
            <a:off x="6927849" y="2575351"/>
            <a:ext cx="197961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Осы модель </a:t>
            </a:r>
            <a:r>
              <a:rPr lang="ru-RU" sz="1200" b="1" dirty="0" err="1" smtClean="0">
                <a:solidFill>
                  <a:schemeClr val="tx2"/>
                </a:solidFill>
              </a:rPr>
              <a:t>Еуропа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елдерінде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кеңінен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таралған</a:t>
            </a:r>
            <a:r>
              <a:rPr lang="ru-RU" sz="1200" b="1" dirty="0" smtClean="0">
                <a:solidFill>
                  <a:schemeClr val="tx2"/>
                </a:solidFill>
              </a:rPr>
              <a:t>.</a:t>
            </a:r>
            <a:endParaRPr lang="ru-RU" sz="1200" b="1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schemeClr val="tx2"/>
                </a:solidFill>
              </a:rPr>
              <a:t>Тек </a:t>
            </a:r>
            <a:r>
              <a:rPr lang="ru-RU" sz="1200" b="1" dirty="0" err="1" smtClean="0">
                <a:solidFill>
                  <a:schemeClr val="tx2"/>
                </a:solidFill>
              </a:rPr>
              <a:t>қана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тұтынушы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саясат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үшін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жауапты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мемлекеттік</a:t>
            </a:r>
            <a:r>
              <a:rPr lang="ru-RU" sz="1200" b="1" dirty="0" smtClean="0">
                <a:solidFill>
                  <a:schemeClr val="tx2"/>
                </a:solidFill>
              </a:rPr>
              <a:t> орган, </a:t>
            </a:r>
            <a:r>
              <a:rPr lang="ru-RU" sz="1200" b="1" dirty="0" err="1" smtClean="0">
                <a:solidFill>
                  <a:schemeClr val="tx2"/>
                </a:solidFill>
              </a:rPr>
              <a:t>тұтынушылардың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бұзылған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құқықтарын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қалпына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келтіру</a:t>
            </a:r>
            <a:r>
              <a:rPr lang="ru-RU" sz="1200" b="1" dirty="0" smtClean="0">
                <a:solidFill>
                  <a:schemeClr val="tx2"/>
                </a:solidFill>
              </a:rPr>
              <a:t> омбудсмен </a:t>
            </a:r>
            <a:r>
              <a:rPr lang="ru-RU" sz="1200" b="1" dirty="0" err="1" smtClean="0">
                <a:solidFill>
                  <a:schemeClr val="tx2"/>
                </a:solidFill>
              </a:rPr>
              <a:t>және</a:t>
            </a:r>
            <a:r>
              <a:rPr lang="ru-RU" sz="1200" b="1" dirty="0" smtClean="0">
                <a:solidFill>
                  <a:schemeClr val="tx2"/>
                </a:solidFill>
              </a:rPr>
              <a:t> сот </a:t>
            </a:r>
            <a:r>
              <a:rPr lang="ru-RU" sz="1200" b="1" dirty="0" err="1" smtClean="0">
                <a:solidFill>
                  <a:schemeClr val="tx2"/>
                </a:solidFill>
              </a:rPr>
              <a:t>органдарының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қызметі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шеңберінде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жүзеге</a:t>
            </a:r>
            <a:r>
              <a:rPr lang="ru-RU" sz="1200" b="1" dirty="0" smtClean="0">
                <a:solidFill>
                  <a:schemeClr val="tx2"/>
                </a:solidFill>
              </a:rPr>
              <a:t> асы</a:t>
            </a:r>
            <a:r>
              <a:rPr lang="kk-KZ" sz="1200" b="1" dirty="0" smtClean="0">
                <a:solidFill>
                  <a:schemeClr val="tx2"/>
                </a:solidFill>
              </a:rPr>
              <a:t>р</a:t>
            </a:r>
            <a:r>
              <a:rPr lang="ru-RU" sz="1200" b="1" dirty="0" err="1" smtClean="0">
                <a:solidFill>
                  <a:schemeClr val="tx2"/>
                </a:solidFill>
              </a:rPr>
              <a:t>ылады</a:t>
            </a:r>
            <a:r>
              <a:rPr lang="ru-RU" sz="1200" b="1" dirty="0" smtClean="0">
                <a:solidFill>
                  <a:schemeClr val="tx2"/>
                </a:solidFill>
              </a:rPr>
              <a:t>, </a:t>
            </a:r>
            <a:r>
              <a:rPr lang="ru-RU" sz="1200" b="1" dirty="0" err="1" smtClean="0">
                <a:solidFill>
                  <a:schemeClr val="tx2"/>
                </a:solidFill>
              </a:rPr>
              <a:t>және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азаматтық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қоғам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институттары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істейді</a:t>
            </a:r>
            <a:r>
              <a:rPr lang="ru-RU" sz="1200" b="1" dirty="0" smtClean="0">
                <a:solidFill>
                  <a:schemeClr val="tx2"/>
                </a:solidFill>
              </a:rPr>
              <a:t> (Германия, Польша </a:t>
            </a:r>
            <a:r>
              <a:rPr lang="ru-RU" sz="1200" b="1" dirty="0" err="1" smtClean="0">
                <a:solidFill>
                  <a:schemeClr val="tx2"/>
                </a:solidFill>
              </a:rPr>
              <a:t>және</a:t>
            </a:r>
            <a:r>
              <a:rPr lang="ru-RU" sz="1200" b="1" dirty="0" smtClean="0">
                <a:solidFill>
                  <a:schemeClr val="tx2"/>
                </a:solidFill>
              </a:rPr>
              <a:t> б.)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4781550" y="2495550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tx2"/>
                </a:solidFill>
              </a:rPr>
              <a:t>РЕТТЕУ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7427" name="Line 24"/>
          <p:cNvSpPr>
            <a:spLocks noChangeShapeType="1"/>
          </p:cNvSpPr>
          <p:nvPr/>
        </p:nvSpPr>
        <p:spPr bwMode="auto">
          <a:xfrm flipV="1">
            <a:off x="4731205" y="2827562"/>
            <a:ext cx="20161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4731205" y="2933700"/>
            <a:ext cx="2011362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err="1" smtClean="0">
                <a:solidFill>
                  <a:schemeClr val="tx2"/>
                </a:solidFill>
              </a:rPr>
              <a:t>Бәсекелестік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және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нарық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саласында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тұтынушылық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қорғау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үшін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>
                <a:solidFill>
                  <a:schemeClr val="tx2"/>
                </a:solidFill>
              </a:rPr>
              <a:t>жауапты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мемлекеттен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тәуелсіз</a:t>
            </a:r>
            <a:r>
              <a:rPr lang="ru-RU" sz="1200" b="1" dirty="0" smtClean="0">
                <a:solidFill>
                  <a:schemeClr val="tx2"/>
                </a:solidFill>
              </a:rPr>
              <a:t>, </a:t>
            </a:r>
            <a:r>
              <a:rPr lang="ru-RU" sz="1200" b="1" dirty="0" err="1">
                <a:solidFill>
                  <a:schemeClr val="tx2"/>
                </a:solidFill>
              </a:rPr>
              <a:t>Парлмаент</a:t>
            </a:r>
            <a:r>
              <a:rPr lang="ru-RU" sz="1200" b="1" dirty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тағайындаған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арнайы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органдар</a:t>
            </a:r>
            <a:r>
              <a:rPr lang="ru-RU" sz="1200" b="1" dirty="0" smtClean="0">
                <a:solidFill>
                  <a:schemeClr val="tx2"/>
                </a:solidFill>
              </a:rPr>
              <a:t> (</a:t>
            </a:r>
            <a:r>
              <a:rPr lang="ru-RU" sz="1200" b="1" dirty="0" err="1" smtClean="0">
                <a:solidFill>
                  <a:schemeClr val="tx2"/>
                </a:solidFill>
              </a:rPr>
              <a:t>экономикалық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err="1" smtClean="0">
                <a:solidFill>
                  <a:schemeClr val="tx2"/>
                </a:solidFill>
              </a:rPr>
              <a:t>соттар</a:t>
            </a:r>
            <a:r>
              <a:rPr lang="ru-RU" sz="1200" b="1" dirty="0" smtClean="0">
                <a:solidFill>
                  <a:schemeClr val="tx2"/>
                </a:solidFill>
              </a:rPr>
              <a:t>, </a:t>
            </a:r>
            <a:r>
              <a:rPr lang="ru-RU" sz="1200" b="1" dirty="0" err="1" smtClean="0">
                <a:solidFill>
                  <a:schemeClr val="tx2"/>
                </a:solidFill>
              </a:rPr>
              <a:t>қаржылық</a:t>
            </a:r>
            <a:r>
              <a:rPr lang="ru-RU" sz="1200" b="1" dirty="0" smtClean="0">
                <a:solidFill>
                  <a:schemeClr val="tx2"/>
                </a:solidFill>
              </a:rPr>
              <a:t> омбудсмен) (Скандинав </a:t>
            </a:r>
            <a:r>
              <a:rPr lang="ru-RU" sz="1200" b="1" dirty="0" err="1" smtClean="0">
                <a:solidFill>
                  <a:schemeClr val="tx2"/>
                </a:solidFill>
              </a:rPr>
              <a:t>елдері</a:t>
            </a:r>
            <a:r>
              <a:rPr lang="ru-RU" sz="1200" b="1" dirty="0" smtClean="0">
                <a:solidFill>
                  <a:schemeClr val="tx2"/>
                </a:solidFill>
              </a:rPr>
              <a:t>).</a:t>
            </a:r>
            <a:endParaRPr lang="ru-RU" sz="1200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86725" y="6453336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chemeClr val="tx2"/>
                </a:solidFill>
              </a:rPr>
              <a:t>Слайд </a:t>
            </a:r>
            <a:r>
              <a:rPr lang="ru-RU" sz="1400" dirty="0">
                <a:solidFill>
                  <a:schemeClr val="tx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58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Заң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жобасын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әзірлеудің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негізгі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мақсаттары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7675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000125" y="2717800"/>
            <a:ext cx="7572375" cy="71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заңды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мүдделерін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қорғаудың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батымды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тетіктерді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құру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оны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жетілдіру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550" y="3788395"/>
            <a:ext cx="7572375" cy="7207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қорғау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жүйесін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мемлекеттік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реттеу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тәртібін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айқын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белгілеу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Слайд </a:t>
            </a:r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9650" y="4868515"/>
            <a:ext cx="7572375" cy="7207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қоғамдық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бірлестіктерінің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маңызың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арттыру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1600" y="1700808"/>
            <a:ext cx="7572375" cy="71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қорғаудың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негізгі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қағидаттарын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белгілеу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16632"/>
            <a:ext cx="8501062" cy="10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қорғаудың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қағидаттарын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белгілеу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3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39552" y="1628105"/>
            <a:ext cx="8318698" cy="4537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Ө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міріне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денсаулығына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мүлкіне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зиян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келтіруден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тұтынушыларды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қорғау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экономикалық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құқықтары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мен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заңды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мүдделерінің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басымдылығы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осы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мүдделерді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қорғау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Сатушы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ұсынатын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тауарлар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жұмыстар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қызметтер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туралы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ақпараттың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қолжетімділігі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дәйектілігі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Тауарды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қызметті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таңдау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еркіндігіне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құқығын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іске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асыру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жағдайларын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қамтамасыз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ету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сауаттандыру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шектейтін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әрекеттер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мен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шешімдерге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шағымдану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процесінің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әділеттілігі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3</a:t>
            </a:r>
            <a:endParaRPr lang="ru-RU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16632"/>
            <a:ext cx="8501062" cy="10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заңды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мүдделерін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қорғаудың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батымды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тетіктерді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құру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оны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жетілдіру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3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4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1412777"/>
            <a:ext cx="8429054" cy="4752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Тауарды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сату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қайтару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айырбастау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кезінде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нақты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талаптар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белгілеу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Жұмыс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істеу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қызмет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көрсету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шарттарын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тәптіштеу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Шарттағы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тұтынушылардың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құқықтарын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бұзатын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талаптардың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тізімін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айқындау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Электрондық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сауда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шарттарын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белгілеу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торговли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Тұтынушымен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шарттың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мәтінін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ресімдеуге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оның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мазмұнына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қойылатын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талаптарды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белгілеу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7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қорғау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бойынша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уәкілетті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органның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өкілеттігін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кеңейту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9683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9684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5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1412776"/>
            <a:ext cx="8496944" cy="4752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i="1" dirty="0">
                <a:solidFill>
                  <a:schemeClr val="tx2"/>
                </a:solidFill>
              </a:rPr>
              <a:t>	</a:t>
            </a:r>
            <a:r>
              <a:rPr lang="ru-RU" sz="2000" i="1" dirty="0" err="1" smtClean="0">
                <a:solidFill>
                  <a:schemeClr val="tx2"/>
                </a:solidFill>
              </a:rPr>
              <a:t>Т</a:t>
            </a:r>
            <a:r>
              <a:rPr lang="ru-RU" sz="2000" dirty="0" err="1" smtClean="0">
                <a:solidFill>
                  <a:schemeClr val="tx2"/>
                </a:solidFill>
              </a:rPr>
              <a:t>ұтынушылардың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құқықтарын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қорғау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мәселелері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бойынша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Елбасыға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жылсайынғы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баяндама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жасау</a:t>
            </a:r>
            <a:endParaRPr lang="ru-RU" sz="2000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</a:t>
            </a:r>
            <a:r>
              <a:rPr lang="ru-RU" sz="2000" dirty="0" err="1" smtClean="0">
                <a:solidFill>
                  <a:schemeClr val="tx2"/>
                </a:solidFill>
              </a:rPr>
              <a:t>Тұтынушылардың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шағымдарына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және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мемлекеттік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органдардың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қызметіне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талдау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жүргізу</a:t>
            </a:r>
            <a:endParaRPr lang="ru-RU" sz="2000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</a:t>
            </a:r>
            <a:r>
              <a:rPr lang="ru-RU" sz="2000" dirty="0" err="1" smtClean="0">
                <a:solidFill>
                  <a:schemeClr val="tx2"/>
                </a:solidFill>
              </a:rPr>
              <a:t>Мемлекеттік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органдарға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тұтынушылардың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құқықтарын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қорғау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саласындағы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нормативтік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құқықтық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актілерді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бұза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отырып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қабылдаған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өз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шешімдерінің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күшін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жою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туралы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ұсыныс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енгізу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err="1" smtClean="0">
                <a:solidFill>
                  <a:schemeClr val="tx2"/>
                </a:solidFill>
              </a:rPr>
              <a:t>Тұтынушыларға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хабарлау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>
                <a:solidFill>
                  <a:schemeClr val="tx2"/>
                </a:solidFill>
              </a:rPr>
              <a:t>консультация </a:t>
            </a:r>
            <a:r>
              <a:rPr lang="ru-RU" sz="2000" dirty="0" smtClean="0">
                <a:solidFill>
                  <a:schemeClr val="tx2"/>
                </a:solidFill>
              </a:rPr>
              <a:t>беру </a:t>
            </a:r>
            <a:r>
              <a:rPr lang="ru-RU" sz="2000" dirty="0" err="1">
                <a:solidFill>
                  <a:schemeClr val="tx2"/>
                </a:solidFill>
              </a:rPr>
              <a:t>және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сауаттандыру</a:t>
            </a:r>
            <a:endParaRPr lang="ru-RU" sz="2000" dirty="0" smtClean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</a:t>
            </a:r>
            <a:r>
              <a:rPr lang="ru-RU" sz="2000" dirty="0" err="1" smtClean="0">
                <a:solidFill>
                  <a:schemeClr val="tx2"/>
                </a:solidFill>
              </a:rPr>
              <a:t>Өнімдер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мен </a:t>
            </a:r>
            <a:r>
              <a:rPr lang="ru-RU" sz="2000" dirty="0" err="1">
                <a:solidFill>
                  <a:schemeClr val="tx2"/>
                </a:solidFill>
              </a:rPr>
              <a:t>көрсетілетін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қызметтер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бойынша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техникалық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регламенттерді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сақталуына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мемлекеттік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бақылау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</a:t>
            </a:r>
            <a:r>
              <a:rPr lang="ru-RU" sz="2000" dirty="0" err="1" smtClean="0">
                <a:solidFill>
                  <a:schemeClr val="tx2"/>
                </a:solidFill>
              </a:rPr>
              <a:t>Оннан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астам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тұтынушының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бір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мәселе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бойынша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құқықтары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бұзылған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жағдайларда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тұтынушылардың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айқындалмаған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тобының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құқықтарын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қорғау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мәселелері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бойынша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сотқа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жүгіну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	</a:t>
            </a:r>
            <a:endParaRPr lang="ru-RU" sz="21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76672"/>
            <a:ext cx="8496944" cy="56886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құқықтарын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қорғау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саласында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мемлекеттік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органдардың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өкілеттктерін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белгілеу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50000"/>
                  </a:schemeClr>
                </a:solidFill>
              </a:rPr>
              <a:t>Тұтынушылардың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50000"/>
                  </a:schemeClr>
                </a:solidFill>
              </a:rPr>
              <a:t>құқықтарын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50000"/>
                  </a:schemeClr>
                </a:solidFill>
              </a:rPr>
              <a:t>қорғау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мәселелері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бойынша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сараптама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50000"/>
                  </a:schemeClr>
                </a:solidFill>
              </a:rPr>
              <a:t>кеңестерін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құру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Тұтынушыларға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хабарлау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, консультация беру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және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сауаттандыру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айқындалмаған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tx2">
                    <a:lumMod val="75000"/>
                  </a:schemeClr>
                </a:solidFill>
              </a:rPr>
              <a:t>тобының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мүдделері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бойынша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сотқа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75000"/>
                  </a:schemeClr>
                </a:solidFill>
              </a:rPr>
              <a:t>жүгіну</a:t>
            </a:r>
            <a:endParaRPr lang="ru-RU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2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Тұтынушылардың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қоғамдық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бірлестіктерінің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маңызың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арттыру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9683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9684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6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9" y="1556792"/>
            <a:ext cx="8643936" cy="4679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err="1">
                <a:solidFill>
                  <a:schemeClr val="tx2"/>
                </a:solidFill>
              </a:rPr>
              <a:t>М</a:t>
            </a:r>
            <a:r>
              <a:rPr lang="ru-RU" sz="2400" dirty="0" err="1" smtClean="0">
                <a:solidFill>
                  <a:schemeClr val="tx2"/>
                </a:solidFill>
              </a:rPr>
              <a:t>емлекеттік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органдарға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шара </a:t>
            </a:r>
            <a:r>
              <a:rPr lang="ru-RU" sz="2400" dirty="0" err="1">
                <a:solidFill>
                  <a:schemeClr val="tx2"/>
                </a:solidFill>
              </a:rPr>
              <a:t>қолдану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үшін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қауіпсіздік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және</a:t>
            </a:r>
            <a:r>
              <a:rPr lang="ru-RU" sz="2400" dirty="0">
                <a:solidFill>
                  <a:schemeClr val="tx2"/>
                </a:solidFill>
              </a:rPr>
              <a:t> сапа </a:t>
            </a:r>
            <a:r>
              <a:rPr lang="ru-RU" sz="2400" dirty="0" err="1">
                <a:solidFill>
                  <a:schemeClr val="tx2"/>
                </a:solidFill>
              </a:rPr>
              <a:t>жөніндегі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белгіленген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талаптарға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сәйкес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келмейтін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тауарларды</a:t>
            </a:r>
            <a:r>
              <a:rPr lang="ru-RU" sz="2400" dirty="0">
                <a:solidFill>
                  <a:schemeClr val="tx2"/>
                </a:solidFill>
              </a:rPr>
              <a:t> (</a:t>
            </a:r>
            <a:r>
              <a:rPr lang="ru-RU" sz="2400" dirty="0" err="1">
                <a:solidFill>
                  <a:schemeClr val="tx2"/>
                </a:solidFill>
              </a:rPr>
              <a:t>жұмыстарды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көрсетілетін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қызметтерді</a:t>
            </a:r>
            <a:r>
              <a:rPr lang="ru-RU" sz="2400" dirty="0">
                <a:solidFill>
                  <a:schemeClr val="tx2"/>
                </a:solidFill>
              </a:rPr>
              <a:t>) </a:t>
            </a:r>
            <a:r>
              <a:rPr lang="ru-RU" sz="2400" dirty="0" err="1">
                <a:solidFill>
                  <a:schemeClr val="tx2"/>
                </a:solidFill>
              </a:rPr>
              <a:t>шығаруға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және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өткізуге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кінәлі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тұлғаларға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қатысты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ақпаратты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енгізу</a:t>
            </a:r>
            <a:endParaRPr lang="ru-RU" sz="2400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/>
                </a:solidFill>
                <a:ea typeface="Batang"/>
              </a:rPr>
              <a:t>Тұтынушылардың</a:t>
            </a:r>
            <a:r>
              <a:rPr lang="ru-RU" sz="2400" dirty="0" smtClean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қоғамдық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бірлестіктерінің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мүшелері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болып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табылмайтын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тұтынушылардың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мүдделеріне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орай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>
                <a:solidFill>
                  <a:schemeClr val="tx2"/>
                </a:solidFill>
                <a:ea typeface="Batang"/>
              </a:rPr>
              <a:t>талаптар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ea typeface="Batang"/>
              </a:rPr>
              <a:t>қою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/>
                </a:solidFill>
              </a:rPr>
              <a:t>Тұтынушы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мен </a:t>
            </a:r>
            <a:r>
              <a:rPr lang="ru-RU" sz="2400" dirty="0" err="1">
                <a:solidFill>
                  <a:schemeClr val="tx2"/>
                </a:solidFill>
              </a:rPr>
              <a:t>сатушы</a:t>
            </a:r>
            <a:r>
              <a:rPr lang="ru-RU" sz="2400" dirty="0">
                <a:solidFill>
                  <a:schemeClr val="tx2"/>
                </a:solidFill>
              </a:rPr>
              <a:t> (</a:t>
            </a:r>
            <a:r>
              <a:rPr lang="ru-RU" sz="2400" dirty="0" err="1">
                <a:solidFill>
                  <a:schemeClr val="tx2"/>
                </a:solidFill>
              </a:rPr>
              <a:t>орындаушы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дайындаушы</a:t>
            </a:r>
            <a:r>
              <a:rPr lang="ru-RU" sz="2400" dirty="0">
                <a:solidFill>
                  <a:schemeClr val="tx2"/>
                </a:solidFill>
              </a:rPr>
              <a:t>) </a:t>
            </a:r>
            <a:r>
              <a:rPr lang="ru-RU" sz="2400" dirty="0" err="1">
                <a:solidFill>
                  <a:schemeClr val="tx2"/>
                </a:solidFill>
              </a:rPr>
              <a:t>арасындағы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дауларды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шешу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кезінде</a:t>
            </a:r>
            <a:r>
              <a:rPr lang="ru-RU" sz="2400" dirty="0">
                <a:solidFill>
                  <a:schemeClr val="tx2"/>
                </a:solidFill>
              </a:rPr>
              <a:t> медиация </a:t>
            </a:r>
            <a:r>
              <a:rPr lang="ru-RU" sz="2400" dirty="0" err="1">
                <a:solidFill>
                  <a:schemeClr val="tx2"/>
                </a:solidFill>
              </a:rPr>
              <a:t>процесінде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өз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мүшелері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арқылы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тұтынушылардың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мүдделерін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білдіру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214313" y="764704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4313" y="692696"/>
            <a:ext cx="8786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6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900113">
              <a:defRPr/>
            </a:pPr>
            <a:r>
              <a:rPr lang="ru-RU" sz="2400" b="1" dirty="0" err="1" smtClean="0">
                <a:solidFill>
                  <a:schemeClr val="tx2"/>
                </a:solidFill>
              </a:rPr>
              <a:t>Өзгертуге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жататын</a:t>
            </a:r>
            <a:r>
              <a:rPr lang="ru-RU" sz="2400" b="1" dirty="0" smtClean="0">
                <a:solidFill>
                  <a:schemeClr val="tx2"/>
                </a:solidFill>
              </a:rPr>
              <a:t> НҚА-</a:t>
            </a:r>
            <a:r>
              <a:rPr lang="ru-RU" sz="2400" b="1" dirty="0" err="1" smtClean="0">
                <a:solidFill>
                  <a:schemeClr val="tx2"/>
                </a:solidFill>
              </a:rPr>
              <a:t>дің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тізімі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91921" y="6470476"/>
            <a:ext cx="1044575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7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836712"/>
            <a:ext cx="8558914" cy="5633764"/>
          </a:xfrm>
          <a:prstGeom prst="roundRect">
            <a:avLst>
              <a:gd name="adj" fmla="val 220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Әкімшілік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құқық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бұзушылық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</a:rPr>
              <a:t> 2001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30 </a:t>
            </a:r>
            <a:r>
              <a:rPr lang="ru-RU" b="1" dirty="0" err="1">
                <a:solidFill>
                  <a:schemeClr val="tx2"/>
                </a:solidFill>
              </a:rPr>
              <a:t>қаңтардағы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Кодексі</a:t>
            </a:r>
            <a:r>
              <a:rPr lang="ru-RU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endParaRPr lang="ru-RU" i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 «</a:t>
            </a:r>
            <a:r>
              <a:rPr lang="ru-RU" b="1" dirty="0" err="1">
                <a:solidFill>
                  <a:schemeClr val="tx2"/>
                </a:solidFill>
              </a:rPr>
              <a:t>Нормативт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ru-RU" b="1" dirty="0">
                <a:solidFill>
                  <a:schemeClr val="tx2"/>
                </a:solidFill>
              </a:rPr>
              <a:t>к </a:t>
            </a:r>
            <a:r>
              <a:rPr lang="ru-RU" b="1" dirty="0" err="1">
                <a:solidFill>
                  <a:schemeClr val="tx2"/>
                </a:solidFill>
              </a:rPr>
              <a:t>құқықтық</a:t>
            </a:r>
            <a:r>
              <a:rPr lang="ru-RU" b="1" dirty="0">
                <a:solidFill>
                  <a:schemeClr val="tx2"/>
                </a:solidFill>
              </a:rPr>
              <a:t> акт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ru-RU" b="1" dirty="0" err="1">
                <a:solidFill>
                  <a:schemeClr val="tx2"/>
                </a:solidFill>
              </a:rPr>
              <a:t>лер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1998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24 </a:t>
            </a:r>
            <a:r>
              <a:rPr lang="ru-RU" b="1" dirty="0" err="1">
                <a:solidFill>
                  <a:schemeClr val="tx2"/>
                </a:solidFill>
              </a:rPr>
              <a:t>наурыздағы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Заңы</a:t>
            </a:r>
            <a:r>
              <a:rPr lang="ru-RU" b="1" dirty="0">
                <a:solidFill>
                  <a:schemeClr val="tx2"/>
                </a:solidFill>
              </a:rPr>
              <a:t>;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Жарнама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2003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19 </a:t>
            </a:r>
            <a:r>
              <a:rPr lang="ru-RU" b="1" dirty="0" err="1">
                <a:solidFill>
                  <a:schemeClr val="tx2"/>
                </a:solidFill>
              </a:rPr>
              <a:t>желтоқсандағы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Республикасының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Заңы</a:t>
            </a:r>
            <a:r>
              <a:rPr lang="ru-RU" b="1" dirty="0">
                <a:solidFill>
                  <a:schemeClr val="tx2"/>
                </a:solidFill>
              </a:rPr>
              <a:t>;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Сауда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қызметін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реттеу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туралы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» 2004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жылғы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12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сәуірдегі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Қазақстан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Заңы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;</a:t>
            </a:r>
            <a:endParaRPr lang="ru-RU" b="1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«Электр </a:t>
            </a:r>
            <a:r>
              <a:rPr lang="ru-RU" b="1" dirty="0" err="1">
                <a:solidFill>
                  <a:schemeClr val="tx2"/>
                </a:solidFill>
              </a:rPr>
              <a:t>энергетикасы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2004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9 </a:t>
            </a:r>
            <a:r>
              <a:rPr lang="ru-RU" b="1" dirty="0" err="1">
                <a:solidFill>
                  <a:schemeClr val="tx2"/>
                </a:solidFill>
              </a:rPr>
              <a:t>шілдедегі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Заңы</a:t>
            </a:r>
            <a:r>
              <a:rPr lang="ru-RU" b="1" dirty="0">
                <a:solidFill>
                  <a:schemeClr val="tx2"/>
                </a:solidFill>
              </a:rPr>
              <a:t>;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Тұрғын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үй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құрылысына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үлест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ru-RU" b="1" dirty="0">
                <a:solidFill>
                  <a:schemeClr val="tx2"/>
                </a:solidFill>
              </a:rPr>
              <a:t>к </a:t>
            </a:r>
            <a:r>
              <a:rPr lang="ru-RU" b="1" dirty="0" err="1">
                <a:solidFill>
                  <a:schemeClr val="tx2"/>
                </a:solidFill>
              </a:rPr>
              <a:t>қатысу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2006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7 </a:t>
            </a:r>
            <a:r>
              <a:rPr lang="ru-RU" b="1" dirty="0" err="1">
                <a:solidFill>
                  <a:schemeClr val="tx2"/>
                </a:solidFill>
              </a:rPr>
              <a:t>шілдедегі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Заңы</a:t>
            </a:r>
            <a:r>
              <a:rPr lang="ru-RU" b="1" dirty="0">
                <a:solidFill>
                  <a:schemeClr val="tx2"/>
                </a:solidFill>
              </a:rPr>
              <a:t>;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Тұтынушылардың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құқықтарын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қорғау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туралы</a:t>
            </a:r>
            <a:r>
              <a:rPr lang="ru-RU" b="1" dirty="0">
                <a:solidFill>
                  <a:schemeClr val="tx2"/>
                </a:solidFill>
              </a:rPr>
              <a:t>» 2010 </a:t>
            </a:r>
            <a:r>
              <a:rPr lang="ru-RU" b="1" dirty="0" err="1">
                <a:solidFill>
                  <a:schemeClr val="tx2"/>
                </a:solidFill>
              </a:rPr>
              <a:t>жылғы</a:t>
            </a:r>
            <a:r>
              <a:rPr lang="ru-RU" b="1" dirty="0">
                <a:solidFill>
                  <a:schemeClr val="tx2"/>
                </a:solidFill>
              </a:rPr>
              <a:t> 4 </a:t>
            </a:r>
            <a:r>
              <a:rPr lang="ru-RU" b="1" dirty="0" err="1">
                <a:solidFill>
                  <a:schemeClr val="tx2"/>
                </a:solidFill>
              </a:rPr>
              <a:t>мамырдағы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Қазақстан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Республикасының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Заңы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6242</TotalTime>
  <Words>553</Words>
  <Application>Microsoft Office PowerPoint</Application>
  <PresentationFormat>Экран (4:3)</PresentationFormat>
  <Paragraphs>82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«Қазақстан Республикасының кейбір заңнамалық актілеріне тұтынушылардың құқықтарын қорғау мәселелері бойынша өзгерістер мен толықтырулар енгізу туралы» Қазақстан Республикасы Заңының жобасы  </vt:lpstr>
      <vt:lpstr>Шетелгі тәжірибе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Өзгертуге жататын НҚА-дің тізімі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Федеральной службы по надзору в сфере защиты прав потребителей и благополучия человека</dc:title>
  <dc:creator>Марал Рахимжанова</dc:creator>
  <cp:lastModifiedBy>Пользователь</cp:lastModifiedBy>
  <cp:revision>591</cp:revision>
  <cp:lastPrinted>2015-04-23T04:36:21Z</cp:lastPrinted>
  <dcterms:modified xsi:type="dcterms:W3CDTF">2015-10-09T10:47:47Z</dcterms:modified>
</cp:coreProperties>
</file>