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19" r:id="rId3"/>
    <p:sldId id="318" r:id="rId4"/>
    <p:sldId id="311" r:id="rId5"/>
    <p:sldId id="313" r:id="rId6"/>
    <p:sldId id="314" r:id="rId7"/>
    <p:sldId id="307" r:id="rId8"/>
    <p:sldId id="296" r:id="rId9"/>
    <p:sldId id="317" r:id="rId10"/>
    <p:sldId id="316" r:id="rId11"/>
    <p:sldId id="315" r:id="rId12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уранчиева Булбул" initials="СБ" lastIdx="1" clrIdx="0">
    <p:extLst>
      <p:ext uri="{19B8F6BF-5375-455C-9EA6-DF929625EA0E}">
        <p15:presenceInfo xmlns:p15="http://schemas.microsoft.com/office/powerpoint/2012/main" xmlns="" userId="S-1-5-21-1730381314-3191445572-3345606358-4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FEF"/>
    <a:srgbClr val="002A5C"/>
    <a:srgbClr val="E0DEEF"/>
    <a:srgbClr val="FFC000"/>
    <a:srgbClr val="9DC3E6"/>
    <a:srgbClr val="D65B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69" autoAdjust="0"/>
    <p:restoredTop sz="94139" autoAdjust="0"/>
  </p:normalViewPr>
  <p:slideViewPr>
    <p:cSldViewPr snapToGrid="0">
      <p:cViewPr>
        <p:scale>
          <a:sx n="100" d="100"/>
          <a:sy n="100" d="100"/>
        </p:scale>
        <p:origin x="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081" tIns="45040" rIns="90081" bIns="450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081" tIns="45040" rIns="90081" bIns="45040" rtlCol="0"/>
          <a:lstStyle>
            <a:lvl1pPr algn="r">
              <a:defRPr sz="1200"/>
            </a:lvl1pPr>
          </a:lstStyle>
          <a:p>
            <a:fld id="{C625BA8A-29DB-4F4E-BD09-501EFA07CD83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20788"/>
            <a:ext cx="440055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81" tIns="45040" rIns="90081" bIns="450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7"/>
          </a:xfrm>
          <a:prstGeom prst="rect">
            <a:avLst/>
          </a:prstGeom>
        </p:spPr>
        <p:txBody>
          <a:bodyPr vert="horz" lIns="90081" tIns="45040" rIns="90081" bIns="4504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9"/>
          </a:xfrm>
          <a:prstGeom prst="rect">
            <a:avLst/>
          </a:prstGeom>
        </p:spPr>
        <p:txBody>
          <a:bodyPr vert="horz" lIns="90081" tIns="45040" rIns="90081" bIns="450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9"/>
          </a:xfrm>
          <a:prstGeom prst="rect">
            <a:avLst/>
          </a:prstGeom>
        </p:spPr>
        <p:txBody>
          <a:bodyPr vert="horz" lIns="90081" tIns="45040" rIns="90081" bIns="45040" rtlCol="0" anchor="b"/>
          <a:lstStyle>
            <a:lvl1pPr algn="r">
              <a:defRPr sz="1200"/>
            </a:lvl1pPr>
          </a:lstStyle>
          <a:p>
            <a:fld id="{30BF33FA-1647-473B-97FF-486C2B65D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0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33FA-1647-473B-97FF-486C2B65D3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84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168901" indent="-168901">
              <a:buFontTx/>
              <a:buChar char="-"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906" indent="-2815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6011" indent="-2252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6415" indent="-2252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6819" indent="-2252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7223" indent="-225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7627" indent="-225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032" indent="-225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8436" indent="-225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30A95F-9C0E-4BBE-9668-BD94BC47DA65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161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33FA-1647-473B-97FF-486C2B65D34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84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17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2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98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9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70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58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71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45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1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52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61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6709-1332-4DFD-B4C0-CC232E9A7A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6490-CE6D-4DBB-8C11-A86B3F594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8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" Type="http://schemas.openxmlformats.org/officeDocument/2006/relationships/image" Target="../media/image18.pn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444"/>
          <a:stretch/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876" b="13"/>
          <a:stretch/>
        </p:blipFill>
        <p:spPr>
          <a:xfrm>
            <a:off x="0" y="6777989"/>
            <a:ext cx="9144000" cy="76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49334" y="1486682"/>
            <a:ext cx="3310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CОЗДАНИЕ ГОСУДАРСТВЕННОЙ КОРПОРАЦИИ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49334" y="1763681"/>
            <a:ext cx="3506537" cy="96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500" dirty="0" smtClean="0">
                <a:solidFill>
                  <a:srgbClr val="00B0F0"/>
                </a:solidFill>
              </a:rPr>
              <a:t>ПРАВИТЕЛЬСТВО </a:t>
            </a:r>
          </a:p>
          <a:p>
            <a:pPr>
              <a:lnSpc>
                <a:spcPct val="80000"/>
              </a:lnSpc>
            </a:pPr>
            <a:r>
              <a:rPr lang="kk-KZ" sz="3500" dirty="0" smtClean="0">
                <a:solidFill>
                  <a:srgbClr val="00B0F0"/>
                </a:solidFill>
              </a:rPr>
              <a:t>ДЛЯ ГРАЖДАН</a:t>
            </a:r>
            <a:endParaRPr lang="ru-RU" sz="3500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9334" y="2906663"/>
            <a:ext cx="35065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>
                <a:latin typeface="Century Gothic" panose="020B0502020202020204" pitchFamily="34" charset="0"/>
              </a:rPr>
              <a:t>ШАГ № </a:t>
            </a:r>
            <a:r>
              <a:rPr lang="en-US" altLang="ru-RU" sz="1400" b="1" dirty="0" smtClean="0">
                <a:latin typeface="Century Gothic" panose="020B0502020202020204" pitchFamily="34" charset="0"/>
              </a:rPr>
              <a:t>100</a:t>
            </a:r>
            <a:r>
              <a:rPr lang="ru-RU" altLang="ru-RU" sz="1400" b="1" dirty="0" smtClean="0">
                <a:latin typeface="Century Gothic" panose="020B0502020202020204" pitchFamily="34" charset="0"/>
              </a:rPr>
              <a:t>.</a:t>
            </a:r>
            <a:r>
              <a:rPr lang="ru-RU" sz="1400" b="1" dirty="0" smtClean="0"/>
              <a:t> «</a:t>
            </a:r>
            <a:r>
              <a:rPr lang="ru-RU" sz="1400" dirty="0" smtClean="0"/>
              <a:t>Создание </a:t>
            </a:r>
            <a:r>
              <a:rPr lang="ru-RU" sz="1400" dirty="0"/>
              <a:t>государственной КОРПОРАЦИИ «ПРАВИТЕЛЬСТВО ДЛЯ ГРАЖДАН», КОТОРАЯ СТАНЕТ ЕДИНЫМ ПРОВАЙДЕРОМ ГОСУДАРСТВЕННЫХ УСЛУГ по образцу </a:t>
            </a:r>
            <a:r>
              <a:rPr lang="ru-RU" sz="1400" dirty="0" err="1"/>
              <a:t>Canada</a:t>
            </a:r>
            <a:r>
              <a:rPr lang="ru-RU" sz="1400" dirty="0"/>
              <a:t> </a:t>
            </a:r>
            <a:r>
              <a:rPr lang="ru-RU" sz="1400" dirty="0" err="1"/>
              <a:t>Service</a:t>
            </a:r>
            <a:r>
              <a:rPr lang="ru-RU" sz="1400" dirty="0"/>
              <a:t> в Канаде и </a:t>
            </a:r>
            <a:r>
              <a:rPr lang="ru-RU" sz="1400" dirty="0" err="1"/>
              <a:t>Centrelink</a:t>
            </a:r>
            <a:r>
              <a:rPr lang="ru-RU" sz="1400" dirty="0"/>
              <a:t> в Австралии. Государственная корпорация интегрирует все центры обслуживания населения в единую систему. Казахстанские граждане будут получать ВСЕ ГОСУДАРСТВЕННЫЕ УСЛУГИ В ОДНОМ МЕСТЕ. Международная сертификация </a:t>
            </a:r>
            <a:r>
              <a:rPr lang="ru-RU" sz="1400" dirty="0" err="1"/>
              <a:t>госуслуг</a:t>
            </a:r>
            <a:r>
              <a:rPr lang="ru-RU" sz="1400" dirty="0"/>
              <a:t> на соответствие СТАНДАРТАМ МЕНЕДЖМЕНТА КАЧЕСТВА СЕРИИ ISO </a:t>
            </a:r>
            <a:r>
              <a:rPr lang="ru-RU" sz="1400" dirty="0" smtClean="0"/>
              <a:t>9000».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03" y="97119"/>
            <a:ext cx="85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ПРОЕКТ ЗАКОНА РЕСПУБЛИКИ КАЗАХСТАН «О ВНЕСЕНИИ ИЗМЕНЕНИЙ И ДОПОЛНЕНИЙ В НЕКОТОРЫЕ ЗАКОНОДАТЕЛЬНЫЕ АКТЫ РЕСПУБЛИКИ КАЗАХСТАН ПО ВОПРОСАМ ОКАЗАНИЯ ГОСУДАРСТВЕННЫХ УСЛУГ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b="1" dirty="0"/>
          </a:p>
        </p:txBody>
      </p:sp>
      <p:pic>
        <p:nvPicPr>
          <p:cNvPr id="15" name="Picture 2" descr="C:\Users\админ\Desktop\президент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838" y="1780032"/>
            <a:ext cx="4727120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0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916" y="1458418"/>
            <a:ext cx="4320684" cy="3690052"/>
          </a:xfrm>
          <a:prstGeom prst="rect">
            <a:avLst/>
          </a:prstGeom>
        </p:spPr>
      </p:pic>
      <p:graphicFrame>
        <p:nvGraphicFramePr>
          <p:cNvPr id="5" name="Объект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43354708"/>
              </p:ext>
            </p:extLst>
          </p:nvPr>
        </p:nvGraphicFramePr>
        <p:xfrm>
          <a:off x="390369" y="1682897"/>
          <a:ext cx="2703443" cy="28198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325"/>
                <a:gridCol w="1428336"/>
                <a:gridCol w="960782"/>
              </a:tblGrid>
              <a:tr h="364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Наименование </a:t>
                      </a:r>
                      <a:endParaRPr lang="ru-RU" sz="110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Сумма, </a:t>
                      </a:r>
                      <a:r>
                        <a:rPr lang="ru-RU" sz="1100" dirty="0" err="1" smtClean="0"/>
                        <a:t>млн</a:t>
                      </a:r>
                      <a:r>
                        <a:rPr lang="ru-RU" sz="1100" dirty="0" smtClean="0"/>
                        <a:t> тенге</a:t>
                      </a:r>
                      <a:endParaRPr lang="ru-RU" sz="1100" dirty="0"/>
                    </a:p>
                  </a:txBody>
                  <a:tcPr marL="91431" marR="91431" marT="45726" marB="45726"/>
                </a:tc>
              </a:tr>
              <a:tr h="23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Доходы, в том числе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56 660,7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</a:tr>
              <a:tr h="42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- за счет бюджетного финансирования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40 863,4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</a:tr>
              <a:tr h="695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- хоздоговорная деятельность (доходы от реализации товаров, работ и услуг иным потребителям)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15 797,3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</a:tr>
              <a:tr h="237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55 829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</a:tr>
              <a:tr h="31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Чистая прибыль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831,7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6" marB="0" anchor="ctr"/>
                </a:tc>
              </a:tr>
            </a:tbl>
          </a:graphicData>
        </a:graphic>
      </p:graphicFrame>
      <p:sp>
        <p:nvSpPr>
          <p:cNvPr id="3105" name="Объект 4"/>
          <p:cNvSpPr>
            <a:spLocks noGrp="1"/>
          </p:cNvSpPr>
          <p:nvPr>
            <p:ph sz="half" idx="4294967295"/>
          </p:nvPr>
        </p:nvSpPr>
        <p:spPr>
          <a:xfrm>
            <a:off x="407483" y="4657639"/>
            <a:ext cx="2600325" cy="1724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228FB5"/>
                </a:solidFill>
                <a:latin typeface="Impact" panose="020B0806030902050204" pitchFamily="34" charset="0"/>
              </a:rPr>
              <a:t>ВСЕГО – 19 389 ед. </a:t>
            </a:r>
          </a:p>
          <a:p>
            <a:pPr marL="0" indent="0">
              <a:buNone/>
            </a:pPr>
            <a:r>
              <a:rPr lang="ru-RU" sz="1100" i="1" dirty="0" smtClean="0">
                <a:latin typeface="Calibri" panose="020F0502020204030204" pitchFamily="34" charset="0"/>
              </a:rPr>
              <a:t>(оптимизация 1865 </a:t>
            </a:r>
            <a:r>
              <a:rPr lang="ru-RU" sz="1100" i="1" dirty="0">
                <a:latin typeface="Calibri" panose="020F0502020204030204" pitchFamily="34" charset="0"/>
              </a:rPr>
              <a:t>ед. за счет </a:t>
            </a:r>
            <a:r>
              <a:rPr lang="ru-RU" sz="1100" i="1" dirty="0" smtClean="0">
                <a:latin typeface="Calibri" panose="020F0502020204030204" pitchFamily="34" charset="0"/>
              </a:rPr>
              <a:t>упрощения </a:t>
            </a:r>
            <a:r>
              <a:rPr lang="ru-RU" sz="1100" i="1" dirty="0">
                <a:latin typeface="Calibri" panose="020F0502020204030204" pitchFamily="34" charset="0"/>
              </a:rPr>
              <a:t>бизнес-процессов)  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228FB5"/>
                </a:solidFill>
              </a:rPr>
              <a:t>ЭКОНОМИЯ ПО ФОНДУ ОПЛАТЫ ТРУДА – </a:t>
            </a:r>
            <a:endParaRPr lang="en-US" sz="1400" b="1" dirty="0" smtClean="0">
              <a:solidFill>
                <a:srgbClr val="228FB5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228FB5"/>
                </a:solidFill>
                <a:latin typeface="Impact" panose="020B0806030902050204" pitchFamily="34" charset="0"/>
              </a:rPr>
              <a:t>2 753,7 </a:t>
            </a:r>
            <a:r>
              <a:rPr lang="ru-RU" sz="1400" b="1" dirty="0" smtClean="0">
                <a:solidFill>
                  <a:srgbClr val="228FB5"/>
                </a:solidFill>
              </a:rPr>
              <a:t>МЛН. ТЕНГЕ</a:t>
            </a:r>
            <a:endParaRPr lang="ru-RU" sz="1400" b="1" dirty="0">
              <a:solidFill>
                <a:srgbClr val="228FB5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485900" y="3543300"/>
            <a:ext cx="632460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7" name="Прямоугольник 55"/>
          <p:cNvSpPr>
            <a:spLocks noChangeArrowheads="1"/>
          </p:cNvSpPr>
          <p:nvPr/>
        </p:nvSpPr>
        <p:spPr bwMode="auto">
          <a:xfrm>
            <a:off x="6609182" y="1405937"/>
            <a:ext cx="2457031" cy="1855827"/>
          </a:xfrm>
          <a:prstGeom prst="round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228FB5"/>
                </a:solidFill>
                <a:latin typeface="+mn-lt"/>
              </a:rPr>
              <a:t>ОЦИФРОВКА АРХИВНЫХ ДАННЫХ</a:t>
            </a:r>
          </a:p>
          <a:p>
            <a:pPr eaLnBrk="1" hangingPunct="1"/>
            <a:r>
              <a:rPr lang="kk-KZ" sz="1100" i="1" dirty="0">
                <a:latin typeface="Calibri" panose="020F0502020204030204" pitchFamily="34" charset="0"/>
              </a:rPr>
              <a:t>(актовые записи гражданского состояния, паспорта недвижимости, земельный кадастр, дипломы, трудовые книжки)  </a:t>
            </a:r>
          </a:p>
          <a:p>
            <a:pPr eaLnBrk="1" hangingPunct="1"/>
            <a:r>
              <a:rPr lang="kk-KZ" sz="1800" dirty="0" smtClean="0">
                <a:solidFill>
                  <a:srgbClr val="228FB5"/>
                </a:solidFill>
                <a:latin typeface="Impact" panose="020B0806030902050204" pitchFamily="34" charset="0"/>
              </a:rPr>
              <a:t>2100,0</a:t>
            </a:r>
            <a:r>
              <a:rPr lang="kk-KZ" sz="2000" dirty="0" smtClean="0">
                <a:solidFill>
                  <a:srgbClr val="228FB5"/>
                </a:solidFill>
                <a:latin typeface="Impact" panose="020B0806030902050204" pitchFamily="34" charset="0"/>
              </a:rPr>
              <a:t> </a:t>
            </a:r>
            <a:r>
              <a:rPr lang="kk-KZ" sz="1400" b="1" dirty="0" smtClean="0">
                <a:solidFill>
                  <a:srgbClr val="228FB5"/>
                </a:solidFill>
                <a:latin typeface="+mn-lt"/>
              </a:rPr>
              <a:t>МЛН.ТГ. </a:t>
            </a:r>
            <a:r>
              <a:rPr lang="kk-KZ" sz="1400" b="1" smtClean="0">
                <a:solidFill>
                  <a:srgbClr val="228FB5"/>
                </a:solidFill>
                <a:latin typeface="+mn-lt"/>
              </a:rPr>
              <a:t>В </a:t>
            </a:r>
            <a:r>
              <a:rPr lang="kk-KZ" sz="1400" b="1" dirty="0" smtClean="0">
                <a:solidFill>
                  <a:srgbClr val="228FB5"/>
                </a:solidFill>
                <a:latin typeface="+mn-lt"/>
              </a:rPr>
              <a:t>2016 г</a:t>
            </a:r>
            <a:r>
              <a:rPr lang="ru-RU" sz="1400" b="1" dirty="0" smtClean="0">
                <a:solidFill>
                  <a:srgbClr val="228FB5"/>
                </a:solidFill>
                <a:latin typeface="+mn-lt"/>
              </a:rPr>
              <a:t>.</a:t>
            </a:r>
            <a:endParaRPr lang="ru-RU" sz="1400" b="1" dirty="0">
              <a:solidFill>
                <a:srgbClr val="228FB5"/>
              </a:solidFill>
              <a:latin typeface="+mn-lt"/>
            </a:endParaRPr>
          </a:p>
        </p:txBody>
      </p:sp>
      <p:sp>
        <p:nvSpPr>
          <p:cNvPr id="3108" name="Прямоугольник 2"/>
          <p:cNvSpPr>
            <a:spLocks noChangeArrowheads="1"/>
          </p:cNvSpPr>
          <p:nvPr/>
        </p:nvSpPr>
        <p:spPr bwMode="auto">
          <a:xfrm>
            <a:off x="6272211" y="5054540"/>
            <a:ext cx="2644326" cy="1191816"/>
          </a:xfrm>
          <a:prstGeom prst="round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b="1" dirty="0">
                <a:solidFill>
                  <a:srgbClr val="228FB5"/>
                </a:solidFill>
              </a:rPr>
              <a:t>ИНТЕГРАЦИЯ ИНФОРМАЦИОННЫХ СИСТЕМ</a:t>
            </a:r>
            <a:endParaRPr lang="ru-RU" sz="1400" b="1" dirty="0">
              <a:solidFill>
                <a:srgbClr val="228FB5"/>
              </a:solidFill>
            </a:endParaRPr>
          </a:p>
          <a:p>
            <a:r>
              <a:rPr lang="ru-RU" sz="1100" i="1" dirty="0">
                <a:solidFill>
                  <a:schemeClr val="tx1"/>
                </a:solidFill>
                <a:latin typeface="Calibri" panose="020F0502020204030204" pitchFamily="34" charset="0"/>
              </a:rPr>
              <a:t>48 интеграций с информационными </a:t>
            </a:r>
            <a:br>
              <a:rPr lang="ru-RU" sz="1100" i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100" i="1" dirty="0">
                <a:solidFill>
                  <a:schemeClr val="tx1"/>
                </a:solidFill>
                <a:latin typeface="Calibri" panose="020F0502020204030204" pitchFamily="34" charset="0"/>
              </a:rPr>
              <a:t>системами </a:t>
            </a:r>
            <a:r>
              <a:rPr lang="kk-KZ" sz="1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государственных органов</a:t>
            </a:r>
            <a:endParaRPr lang="kk-KZ" sz="11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kk-KZ" sz="1400" b="1" dirty="0" smtClean="0">
                <a:solidFill>
                  <a:srgbClr val="228FB5"/>
                </a:solidFill>
              </a:rPr>
              <a:t>790,5 МЛН. </a:t>
            </a:r>
            <a:r>
              <a:rPr lang="kk-KZ" sz="1400" b="1" dirty="0">
                <a:solidFill>
                  <a:srgbClr val="228FB5"/>
                </a:solidFill>
              </a:rPr>
              <a:t>ТГ. </a:t>
            </a:r>
            <a:r>
              <a:rPr lang="kk-KZ" sz="1400" b="1" dirty="0" smtClean="0">
                <a:solidFill>
                  <a:srgbClr val="228FB5"/>
                </a:solidFill>
              </a:rPr>
              <a:t>В </a:t>
            </a:r>
            <a:r>
              <a:rPr lang="kk-KZ" sz="1400" b="1" dirty="0">
                <a:solidFill>
                  <a:srgbClr val="228FB5"/>
                </a:solidFill>
              </a:rPr>
              <a:t>2016 г.</a:t>
            </a:r>
            <a:endParaRPr lang="ru-RU" sz="1400" b="1" dirty="0">
              <a:solidFill>
                <a:srgbClr val="228FB5"/>
              </a:solidFill>
            </a:endParaRPr>
          </a:p>
        </p:txBody>
      </p:sp>
      <p:sp>
        <p:nvSpPr>
          <p:cNvPr id="3111" name="TextBox 17"/>
          <p:cNvSpPr txBox="1">
            <a:spLocks noChangeArrowheads="1"/>
          </p:cNvSpPr>
          <p:nvPr/>
        </p:nvSpPr>
        <p:spPr bwMode="auto">
          <a:xfrm>
            <a:off x="228601" y="849312"/>
            <a:ext cx="3771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228FB5"/>
                </a:solidFill>
                <a:latin typeface="+mn-lt"/>
              </a:rPr>
              <a:t>ОПТИМИЗАЦИЯ БЮДЖЕТНЫХ СРЕДСТВ</a:t>
            </a:r>
          </a:p>
        </p:txBody>
      </p:sp>
      <p:sp>
        <p:nvSpPr>
          <p:cNvPr id="3112" name="TextBox 18"/>
          <p:cNvSpPr txBox="1">
            <a:spLocks noChangeArrowheads="1"/>
          </p:cNvSpPr>
          <p:nvPr/>
        </p:nvSpPr>
        <p:spPr bwMode="auto">
          <a:xfrm>
            <a:off x="4951413" y="843817"/>
            <a:ext cx="411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228FB5"/>
                </a:solidFill>
                <a:latin typeface="+mn-lt"/>
              </a:rPr>
              <a:t>ПРОЕКТЫ ГОСУДАРСТВЕННОЙ КОРПОРАЦИИ</a:t>
            </a:r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0" name="TextBox 16"/>
          <p:cNvSpPr txBox="1">
            <a:spLocks noChangeArrowheads="1"/>
          </p:cNvSpPr>
          <p:nvPr/>
        </p:nvSpPr>
        <p:spPr bwMode="auto">
          <a:xfrm>
            <a:off x="76202" y="2"/>
            <a:ext cx="8689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chemeClr val="bg1"/>
                </a:solidFill>
                <a:latin typeface="+mn-lt"/>
              </a:rPr>
              <a:t>ОРГАНИЗАЦИОННЫЕ МЕРЫ СОЗДАНИЯ ГОСУДАРСТВЕННОЙ КОРПОРАЦИИ «ПРАВИТЕЛЬСТВО ДЛЯ ГРАЖДАН»</a:t>
            </a:r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176538" y="1657768"/>
            <a:ext cx="311972" cy="4595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88511" y="2870760"/>
            <a:ext cx="1143308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28FB5"/>
                </a:solidFill>
                <a:latin typeface="Impact" panose="020B0806030902050204" pitchFamily="34" charset="0"/>
              </a:rPr>
              <a:t>ИТОГО </a:t>
            </a:r>
            <a:r>
              <a:rPr lang="ru-RU" sz="1050" b="1" dirty="0" smtClean="0">
                <a:solidFill>
                  <a:srgbClr val="228FB5"/>
                </a:solidFill>
              </a:rPr>
              <a:t>                                              </a:t>
            </a:r>
            <a:r>
              <a:rPr lang="ru-RU" sz="1000" i="1" dirty="0" smtClean="0">
                <a:latin typeface="Calibri" panose="020F0502020204030204" pitchFamily="34" charset="0"/>
              </a:rPr>
              <a:t>(за счет использования чистой прибыли и экономии по Фонду оплаты труда) – </a:t>
            </a:r>
          </a:p>
          <a:p>
            <a:endParaRPr lang="en-US" sz="1050" b="1" dirty="0" smtClean="0">
              <a:solidFill>
                <a:srgbClr val="228FB5"/>
              </a:solidFill>
            </a:endParaRPr>
          </a:p>
          <a:p>
            <a:r>
              <a:rPr lang="ru-RU" sz="2000" dirty="0" smtClean="0">
                <a:solidFill>
                  <a:srgbClr val="228FB5"/>
                </a:solidFill>
                <a:latin typeface="Impact" panose="020B0806030902050204" pitchFamily="34" charset="0"/>
              </a:rPr>
              <a:t>3 585,4 </a:t>
            </a:r>
            <a:endParaRPr lang="en-US" sz="2000" dirty="0" smtClean="0">
              <a:solidFill>
                <a:srgbClr val="228FB5"/>
              </a:solidFill>
              <a:latin typeface="Impact" panose="020B0806030902050204" pitchFamily="34" charset="0"/>
            </a:endParaRPr>
          </a:p>
          <a:p>
            <a:r>
              <a:rPr lang="ru-RU" sz="1400" b="1" dirty="0" smtClean="0">
                <a:solidFill>
                  <a:srgbClr val="228FB5"/>
                </a:solidFill>
              </a:rPr>
              <a:t>млн тенге</a:t>
            </a:r>
          </a:p>
          <a:p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678621" y="2720898"/>
            <a:ext cx="1855994" cy="803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8200" y="3955318"/>
            <a:ext cx="1886415" cy="1018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"/>
          <p:cNvPicPr>
            <a:picLocks noChangeAspect="1"/>
          </p:cNvPicPr>
          <p:nvPr/>
        </p:nvPicPr>
        <p:blipFill rotWithShape="1">
          <a:blip r:embed="rId4"/>
          <a:srcRect l="16404" t="10272" r="71462" b="73194"/>
          <a:stretch/>
        </p:blipFill>
        <p:spPr bwMode="auto">
          <a:xfrm>
            <a:off x="4838591" y="4811972"/>
            <a:ext cx="1318819" cy="12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755871" y="183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72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444"/>
          <a:stretch/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438" y="177519"/>
            <a:ext cx="7845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ЧТО ДАЕТ СОЗДАНИЕ КОРПОРАЦИИ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438" y="818314"/>
            <a:ext cx="401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accent1"/>
                </a:solidFill>
              </a:rPr>
              <a:t>ЕДИНЫЕ СТАНДАРТЫ КАЧЕСТВА ОБСЛУЖИВАНИЯ ПО ВСЕМ ГОСУДАРСТВЕННЫМ УСЛУГАМ</a:t>
            </a:r>
            <a:endParaRPr lang="ru-RU" altLang="ru-RU" sz="1400" b="1" dirty="0">
              <a:solidFill>
                <a:schemeClr val="accent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093938" y="3451216"/>
            <a:ext cx="31435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accent1"/>
                </a:solidFill>
              </a:rPr>
              <a:t>СДВИГ ОТ ТРАНЗАКЦИОННОЙ МОДЕЛИ К МОДЕЛИ КОМПЛЕКСНОГО ПЕРСОНАЛИЗИРОВАННОГО ОБСЛУЖИВАНИЯ И ПОСТРОЕНИЮ ОТНОШЕНИЙ</a:t>
            </a:r>
            <a:endParaRPr lang="ru-RU" altLang="ru-RU" sz="14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3938" y="901419"/>
            <a:ext cx="3661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accent1"/>
                </a:solidFill>
              </a:rPr>
              <a:t>ОБЕСПЕЧЕНИЕ ПРОЗРАЧНОСТИ ВСЕХ ПРОЦЕССОВ ОКАЗАНИЯ УСЛУГ</a:t>
            </a:r>
            <a:endParaRPr lang="ru-RU" altLang="ru-RU" sz="14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438" y="3451216"/>
            <a:ext cx="3661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accent1"/>
                </a:solidFill>
              </a:rPr>
              <a:t>СОКРАЩЕНИЕ СРОКОВ И ТРЕБУЕМЫХ ДОКУМЕНТОВ</a:t>
            </a:r>
            <a:endParaRPr lang="ru-RU" altLang="ru-RU" sz="14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6" r="5481"/>
          <a:stretch/>
        </p:blipFill>
        <p:spPr>
          <a:xfrm>
            <a:off x="5223255" y="1587784"/>
            <a:ext cx="2705100" cy="1539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8" y="4398333"/>
            <a:ext cx="1862337" cy="1685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118" y="4567612"/>
            <a:ext cx="1909398" cy="1304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1"/>
          <a:stretch/>
        </p:blipFill>
        <p:spPr>
          <a:xfrm>
            <a:off x="841882" y="1317076"/>
            <a:ext cx="2253643" cy="1865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31"/>
          <a:stretch/>
        </p:blipFill>
        <p:spPr>
          <a:xfrm>
            <a:off x="5223255" y="4818887"/>
            <a:ext cx="2707046" cy="1658113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604068" y="901419"/>
            <a:ext cx="28892" cy="578894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5255" y="3368110"/>
            <a:ext cx="8787768" cy="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55871" y="183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-4146" y="725804"/>
            <a:ext cx="3259364" cy="4541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06543" y="725804"/>
            <a:ext cx="5937457" cy="4539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261267" y="725804"/>
            <a:ext cx="2882733" cy="451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444"/>
          <a:stretch/>
        </p:blipFill>
        <p:spPr>
          <a:xfrm>
            <a:off x="0" y="1905"/>
            <a:ext cx="9144000" cy="7239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5940" y="188282"/>
            <a:ext cx="31000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>
                <a:solidFill>
                  <a:schemeClr val="bg1"/>
                </a:solidFill>
              </a:rPr>
              <a:t>АНАЛИЗ ТЕКУЩЕЙ СИТУАЦИИ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40" y="1232281"/>
            <a:ext cx="1089029" cy="3267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5940" y="1706392"/>
            <a:ext cx="89469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rgbClr val="00B0F0"/>
                </a:solidFill>
              </a:rPr>
              <a:t>875</a:t>
            </a:r>
            <a:endParaRPr lang="ru-RU" sz="3000" b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0504" y="1807992"/>
            <a:ext cx="102307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всего </a:t>
            </a:r>
          </a:p>
          <a:p>
            <a:r>
              <a:rPr lang="ru-RU" sz="1000" dirty="0"/>
              <a:t>э</a:t>
            </a:r>
            <a:r>
              <a:rPr lang="ru-RU" sz="1000" dirty="0" smtClean="0"/>
              <a:t>л. услуг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27273" y="1126961"/>
            <a:ext cx="54084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млн</a:t>
            </a:r>
          </a:p>
          <a:p>
            <a:r>
              <a:rPr lang="kk-KZ" sz="1200" dirty="0" smtClean="0"/>
              <a:t>услуг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70531" y="1807992"/>
            <a:ext cx="183243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i="1" dirty="0"/>
              <a:t>оказано в 2014 году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0531" y="992143"/>
            <a:ext cx="120706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B0F0"/>
                </a:solidFill>
              </a:rPr>
              <a:t>&gt;34</a:t>
            </a:r>
            <a:endParaRPr lang="ru-RU" sz="4400" b="1" dirty="0">
              <a:solidFill>
                <a:srgbClr val="00B0F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5682" y="4053504"/>
            <a:ext cx="2871387" cy="1072696"/>
            <a:chOff x="175733" y="2970766"/>
            <a:chExt cx="3793070" cy="141702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2156" y="3346158"/>
              <a:ext cx="3596647" cy="72237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175733" y="2970766"/>
              <a:ext cx="2869703" cy="5285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dirty="0"/>
                <a:t>ИНДЕКС ООН ПО РАЗВИТИЮ </a:t>
              </a:r>
            </a:p>
            <a:p>
              <a:r>
                <a:rPr lang="ru-RU" sz="1000" dirty="0"/>
                <a:t>«ЭЛЕКТРОННОГО ПРАВИТЕЛЬСТВА»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39210" y="4110787"/>
              <a:ext cx="4988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2010</a:t>
              </a:r>
              <a:endParaRPr lang="ru-RU" sz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921051" y="4110787"/>
              <a:ext cx="4988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2012</a:t>
              </a:r>
              <a:endParaRPr lang="ru-RU" sz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30171" y="4110787"/>
              <a:ext cx="4988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2014</a:t>
              </a:r>
              <a:endParaRPr lang="ru-RU" sz="12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97589" y="3759235"/>
              <a:ext cx="763222" cy="2770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 </a:t>
              </a:r>
              <a:r>
                <a:rPr lang="kk-KZ" sz="1200" b="1" dirty="0" smtClean="0">
                  <a:solidFill>
                    <a:schemeClr val="bg1"/>
                  </a:solidFill>
                </a:rPr>
                <a:t>место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82440" y="3711680"/>
              <a:ext cx="763222" cy="2770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200" b="1" dirty="0" smtClean="0">
                  <a:solidFill>
                    <a:schemeClr val="bg1"/>
                  </a:solidFill>
                </a:rPr>
                <a:t>38 место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954901" y="3573181"/>
              <a:ext cx="763222" cy="2770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200" b="1" dirty="0" smtClean="0">
                  <a:solidFill>
                    <a:schemeClr val="bg1"/>
                  </a:solidFill>
                </a:rPr>
                <a:t>28 место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482" y="1191874"/>
            <a:ext cx="1068461" cy="35552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191282" y="1633551"/>
            <a:ext cx="89469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accent6"/>
                </a:solidFill>
              </a:rPr>
              <a:t>212</a:t>
            </a:r>
            <a:endParaRPr lang="ru-RU" sz="3000" b="1" dirty="0">
              <a:solidFill>
                <a:schemeClr val="accent6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5846" y="1724567"/>
            <a:ext cx="54084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/>
              <a:t>видов</a:t>
            </a:r>
          </a:p>
          <a:p>
            <a:r>
              <a:rPr lang="kk-KZ" sz="1000" dirty="0" smtClean="0"/>
              <a:t>услуг</a:t>
            </a:r>
            <a:endParaRPr lang="ru-RU" sz="1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575873" y="989228"/>
            <a:ext cx="133961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chemeClr val="accent6"/>
                </a:solidFill>
              </a:rPr>
              <a:t>&gt;29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99401" y="1180080"/>
            <a:ext cx="54084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млн</a:t>
            </a:r>
          </a:p>
          <a:p>
            <a:r>
              <a:rPr lang="kk-KZ" sz="1200" dirty="0" smtClean="0"/>
              <a:t>услуг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5873" y="1724567"/>
            <a:ext cx="158429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i="1" dirty="0" smtClean="0"/>
              <a:t>оказано в 2014 году</a:t>
            </a:r>
            <a:endParaRPr lang="ru-RU" sz="1200" i="1" dirty="0"/>
          </a:p>
        </p:txBody>
      </p:sp>
      <p:cxnSp>
        <p:nvCxnSpPr>
          <p:cNvPr id="39" name="Straight Arrow Connector 36"/>
          <p:cNvCxnSpPr/>
          <p:nvPr/>
        </p:nvCxnSpPr>
        <p:spPr>
          <a:xfrm flipH="1">
            <a:off x="82459" y="2404870"/>
            <a:ext cx="3020146" cy="60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6"/>
          <p:cNvCxnSpPr/>
          <p:nvPr/>
        </p:nvCxnSpPr>
        <p:spPr>
          <a:xfrm flipH="1">
            <a:off x="3281770" y="2404870"/>
            <a:ext cx="2892689" cy="1846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156" y="1258480"/>
            <a:ext cx="1132320" cy="426753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651546" y="1024945"/>
            <a:ext cx="194083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B0F0"/>
                </a:solidFill>
              </a:rPr>
              <a:t>&gt;</a:t>
            </a:r>
            <a:r>
              <a:rPr lang="ru-RU" sz="4400" b="1" dirty="0" smtClean="0">
                <a:solidFill>
                  <a:srgbClr val="00B0F0"/>
                </a:solidFill>
              </a:rPr>
              <a:t>3 </a:t>
            </a:r>
            <a:r>
              <a:rPr lang="ru-RU" sz="1400" b="1" dirty="0" smtClean="0">
                <a:solidFill>
                  <a:srgbClr val="00B0F0"/>
                </a:solidFill>
              </a:rPr>
              <a:t>млн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49392" y="1705078"/>
            <a:ext cx="1940832" cy="2829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i="1" dirty="0"/>
              <a:t>Консультации за 2014 год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62206" y="1011848"/>
            <a:ext cx="1289339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Контакт центр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36"/>
          <p:cNvCxnSpPr/>
          <p:nvPr/>
        </p:nvCxnSpPr>
        <p:spPr>
          <a:xfrm flipH="1">
            <a:off x="6377118" y="2403321"/>
            <a:ext cx="2638295" cy="184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873" y="5651320"/>
            <a:ext cx="9144000" cy="1206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3" name="Прямоугольник 52"/>
          <p:cNvSpPr/>
          <p:nvPr/>
        </p:nvSpPr>
        <p:spPr>
          <a:xfrm>
            <a:off x="7280216" y="5907785"/>
            <a:ext cx="20184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</a:rPr>
              <a:t>Ежегодно начисляет и выплачивает </a:t>
            </a:r>
            <a:endParaRPr lang="ru-RU" sz="1100" i="1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</a:rPr>
              <a:t>100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i="1" dirty="0">
                <a:solidFill>
                  <a:schemeClr val="bg1"/>
                </a:solidFill>
              </a:rPr>
              <a:t>млрд. долларов социальных пособий и </a:t>
            </a:r>
            <a:r>
              <a:rPr lang="ru-RU" sz="1100" i="1" dirty="0" smtClean="0">
                <a:solidFill>
                  <a:schemeClr val="bg1"/>
                </a:solidFill>
              </a:rPr>
              <a:t>льгот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71764" y="5908500"/>
            <a:ext cx="1490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</a:rPr>
              <a:t>2.8 млн </a:t>
            </a:r>
            <a:r>
              <a:rPr lang="ru-RU" sz="1100" i="1" dirty="0">
                <a:solidFill>
                  <a:schemeClr val="bg1"/>
                </a:solidFill>
              </a:rPr>
              <a:t>заявок </a:t>
            </a:r>
            <a:endParaRPr lang="ru-RU" sz="1100" i="1" dirty="0" smtClean="0">
              <a:solidFill>
                <a:schemeClr val="bg1"/>
              </a:solidFill>
            </a:endParaRPr>
          </a:p>
          <a:p>
            <a:r>
              <a:rPr lang="ru-RU" sz="1100" i="1" dirty="0" smtClean="0">
                <a:solidFill>
                  <a:schemeClr val="bg1"/>
                </a:solidFill>
              </a:rPr>
              <a:t>на </a:t>
            </a:r>
            <a:r>
              <a:rPr lang="ru-RU" sz="1100" i="1" dirty="0">
                <a:solidFill>
                  <a:schemeClr val="bg1"/>
                </a:solidFill>
              </a:rPr>
              <a:t>выплату пособий по </a:t>
            </a:r>
            <a:r>
              <a:rPr lang="ru-RU" sz="1100" i="1" dirty="0" smtClean="0">
                <a:solidFill>
                  <a:schemeClr val="bg1"/>
                </a:solidFill>
              </a:rPr>
              <a:t>безработице </a:t>
            </a:r>
            <a:endParaRPr lang="en-US" sz="1100" i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791743" y="5895725"/>
            <a:ext cx="0" cy="90833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561007" y="5888581"/>
            <a:ext cx="0" cy="90833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237413" y="5895725"/>
            <a:ext cx="0" cy="90833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875132" y="5908500"/>
            <a:ext cx="150649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</a:rPr>
              <a:t>663 000 </a:t>
            </a:r>
            <a:r>
              <a:rPr lang="ru-RU" sz="1100" i="1" dirty="0">
                <a:solidFill>
                  <a:schemeClr val="bg1"/>
                </a:solidFill>
              </a:rPr>
              <a:t>заявок </a:t>
            </a:r>
          </a:p>
          <a:p>
            <a:r>
              <a:rPr lang="ru-RU" sz="1100" i="1" dirty="0">
                <a:solidFill>
                  <a:schemeClr val="bg1"/>
                </a:solidFill>
              </a:rPr>
              <a:t>на выплату в рамках пенсионного плана Канады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0393" y="5911510"/>
            <a:ext cx="154985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</a:rPr>
              <a:t>835 000 </a:t>
            </a:r>
            <a:r>
              <a:rPr lang="ru-RU" sz="1100" i="1" dirty="0">
                <a:solidFill>
                  <a:schemeClr val="bg1"/>
                </a:solidFill>
              </a:rPr>
              <a:t>заявок </a:t>
            </a:r>
          </a:p>
          <a:p>
            <a:r>
              <a:rPr lang="ru-RU" sz="1100" i="1" dirty="0">
                <a:solidFill>
                  <a:schemeClr val="bg1"/>
                </a:solidFill>
              </a:rPr>
              <a:t>на получение страхования пожилого возраста</a:t>
            </a:r>
            <a:endParaRPr lang="en-US" sz="1100" i="1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36"/>
          <p:cNvCxnSpPr/>
          <p:nvPr/>
        </p:nvCxnSpPr>
        <p:spPr>
          <a:xfrm flipH="1">
            <a:off x="97667" y="3868824"/>
            <a:ext cx="3020146" cy="60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t="4587" b="18068"/>
          <a:stretch/>
        </p:blipFill>
        <p:spPr bwMode="auto">
          <a:xfrm>
            <a:off x="3408885" y="2743800"/>
            <a:ext cx="1126220" cy="76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610" y="4030804"/>
            <a:ext cx="1045410" cy="90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5" name="Группа 74"/>
          <p:cNvGrpSpPr/>
          <p:nvPr/>
        </p:nvGrpSpPr>
        <p:grpSpPr>
          <a:xfrm>
            <a:off x="715723" y="2598213"/>
            <a:ext cx="1877294" cy="1119828"/>
            <a:chOff x="670555" y="4032574"/>
            <a:chExt cx="1877294" cy="111982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555" y="4082411"/>
              <a:ext cx="1136943" cy="985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8021" y="4032574"/>
              <a:ext cx="1119828" cy="1119828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>
          <a:xfrm>
            <a:off x="2431476" y="2637245"/>
            <a:ext cx="76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FRONT OFFICE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484" y="3133085"/>
            <a:ext cx="76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BACK OFFICE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92914" y="2452630"/>
            <a:ext cx="135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FRONT OFFICE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308053" y="4885262"/>
            <a:ext cx="299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BACK OFFICE </a:t>
            </a:r>
            <a:r>
              <a:rPr lang="ru-RU" sz="1400" b="1" dirty="0" smtClean="0">
                <a:solidFill>
                  <a:schemeClr val="accent2"/>
                </a:solidFill>
              </a:rPr>
              <a:t>- в госорганах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pic>
        <p:nvPicPr>
          <p:cNvPr id="83" name="Picture 5" descr="G:\! WORK\Нит презентация\екц\24kz\Рисунок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5898" y="2741426"/>
            <a:ext cx="1144103" cy="84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4" name="TextBox 83"/>
          <p:cNvSpPr txBox="1"/>
          <p:nvPr/>
        </p:nvSpPr>
        <p:spPr>
          <a:xfrm>
            <a:off x="6302236" y="2454293"/>
            <a:ext cx="135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FRONT OFFICE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97" name="Прямоугольник 5"/>
          <p:cNvSpPr>
            <a:spLocks noChangeArrowheads="1"/>
          </p:cNvSpPr>
          <p:nvPr/>
        </p:nvSpPr>
        <p:spPr bwMode="auto">
          <a:xfrm>
            <a:off x="4514273" y="2498930"/>
            <a:ext cx="180611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Электронная очередь 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Оценка  качества  сервиса 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Электронные справки 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+mj-lt"/>
              </a:rPr>
              <a:t>Безбарьерное</a:t>
            </a:r>
            <a:r>
              <a:rPr lang="ru-RU" sz="900" dirty="0">
                <a:solidFill>
                  <a:srgbClr val="000000"/>
                </a:solidFill>
                <a:latin typeface="+mj-lt"/>
              </a:rPr>
              <a:t> обслуживание 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Пункты общественного доступа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+mj-lt"/>
              </a:rPr>
              <a:t>Шоу-румы</a:t>
            </a:r>
            <a:r>
              <a:rPr lang="ru-RU" sz="900" dirty="0">
                <a:solidFill>
                  <a:srgbClr val="000000"/>
                </a:solidFill>
                <a:latin typeface="+mj-lt"/>
              </a:rPr>
              <a:t> и </a:t>
            </a:r>
            <a:r>
              <a:rPr lang="ru-RU" sz="900" dirty="0" smtClean="0">
                <a:solidFill>
                  <a:srgbClr val="000000"/>
                </a:solidFill>
                <a:latin typeface="+mj-lt"/>
              </a:rPr>
              <a:t>сектора самообслуживания</a:t>
            </a:r>
            <a:endParaRPr lang="ru-RU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8" name="Прямоугольник 5"/>
          <p:cNvSpPr>
            <a:spLocks noChangeArrowheads="1"/>
          </p:cNvSpPr>
          <p:nvPr/>
        </p:nvSpPr>
        <p:spPr bwMode="auto">
          <a:xfrm>
            <a:off x="4441061" y="4115958"/>
            <a:ext cx="171209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000000"/>
                </a:solidFill>
                <a:latin typeface="+mj-lt"/>
              </a:rPr>
              <a:t>Человеческий фактор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000000"/>
                </a:solidFill>
                <a:latin typeface="+mj-lt"/>
              </a:rPr>
              <a:t>Размывание ответственности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000000"/>
                </a:solidFill>
                <a:latin typeface="+mj-lt"/>
              </a:rPr>
              <a:t>Неактуальность данных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000000"/>
                </a:solidFill>
                <a:latin typeface="+mj-lt"/>
              </a:rPr>
              <a:t>Неоптимизированные процессы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0" y="5239551"/>
            <a:ext cx="9144000" cy="4229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3" name="Прямоугольник 62"/>
          <p:cNvSpPr/>
          <p:nvPr/>
        </p:nvSpPr>
        <p:spPr>
          <a:xfrm>
            <a:off x="128639" y="5284580"/>
            <a:ext cx="2524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МЕЖДУНАРОДНЫЙ ОПЫТ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36"/>
          <p:cNvCxnSpPr/>
          <p:nvPr/>
        </p:nvCxnSpPr>
        <p:spPr>
          <a:xfrm flipH="1">
            <a:off x="6377118" y="3879696"/>
            <a:ext cx="2638295" cy="184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3"/>
          <p:cNvSpPr txBox="1">
            <a:spLocks noChangeArrowheads="1"/>
          </p:cNvSpPr>
          <p:nvPr/>
        </p:nvSpPr>
        <p:spPr bwMode="auto">
          <a:xfrm>
            <a:off x="6304714" y="4084866"/>
            <a:ext cx="26606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117524"/>
              </a:buClr>
              <a:buFont typeface="Wingdings" panose="05000000000000000000" pitchFamily="2" charset="2"/>
              <a:buChar char="ü"/>
            </a:pPr>
            <a:r>
              <a:rPr lang="ru-RU" altLang="ru-RU" sz="900" b="0" dirty="0" smtClean="0">
                <a:latin typeface="+mn-lt"/>
                <a:cs typeface="Arial" panose="020B0604020202020204" pitchFamily="34" charset="0"/>
              </a:rPr>
              <a:t>Среднее </a:t>
            </a:r>
            <a:r>
              <a:rPr lang="ru-RU" altLang="ru-RU" sz="900" b="0" dirty="0">
                <a:latin typeface="+mn-lt"/>
                <a:cs typeface="Arial" panose="020B0604020202020204" pitchFamily="34" charset="0"/>
              </a:rPr>
              <a:t>время ожидания звонков на линии – </a:t>
            </a:r>
            <a:r>
              <a:rPr lang="ru-RU" altLang="ru-RU" sz="900" dirty="0" smtClean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29 </a:t>
            </a:r>
            <a:r>
              <a:rPr lang="ru-RU" altLang="ru-RU" sz="900" dirty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сек</a:t>
            </a:r>
            <a:r>
              <a:rPr lang="ru-RU" altLang="ru-RU" sz="900" dirty="0" smtClean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rgbClr val="117524"/>
              </a:buClr>
              <a:buFont typeface="Wingdings" panose="05000000000000000000" pitchFamily="2" charset="2"/>
              <a:buChar char="ü"/>
            </a:pPr>
            <a:r>
              <a:rPr lang="kk-KZ" altLang="ru-RU" sz="900" b="0" dirty="0">
                <a:latin typeface="+mn-lt"/>
                <a:cs typeface="Arial" panose="020B0604020202020204" pitchFamily="34" charset="0"/>
              </a:rPr>
              <a:t>Процент потерянных звонков – </a:t>
            </a:r>
            <a:r>
              <a:rPr lang="kk-KZ" altLang="ru-RU" sz="900" dirty="0" smtClean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4,3</a:t>
            </a:r>
            <a:r>
              <a:rPr lang="ru-RU" altLang="ru-RU" sz="900" dirty="0" smtClean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%</a:t>
            </a:r>
            <a:endParaRPr lang="ru-RU" altLang="ru-RU" sz="900" dirty="0">
              <a:solidFill>
                <a:srgbClr val="00A0E3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Clr>
                <a:srgbClr val="117524"/>
              </a:buClr>
              <a:buFont typeface="Wingdings" panose="05000000000000000000" pitchFamily="2" charset="2"/>
              <a:buChar char="ü"/>
            </a:pPr>
            <a:r>
              <a:rPr lang="ru-RU" altLang="ru-RU" sz="900" b="0" dirty="0">
                <a:latin typeface="+mn-lt"/>
                <a:cs typeface="Arial" panose="020B0604020202020204" pitchFamily="34" charset="0"/>
              </a:rPr>
              <a:t>Процент решения запросов </a:t>
            </a:r>
            <a:r>
              <a:rPr lang="ru-RU" altLang="ru-RU" sz="900" b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900" b="0" dirty="0" smtClean="0">
                <a:latin typeface="+mn-lt"/>
                <a:cs typeface="Arial" panose="020B0604020202020204" pitchFamily="34" charset="0"/>
              </a:rPr>
            </a:br>
            <a:r>
              <a:rPr lang="ru-RU" altLang="ru-RU" sz="900" b="0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altLang="ru-RU" sz="900" b="0" dirty="0">
                <a:latin typeface="+mn-lt"/>
                <a:cs typeface="Arial" panose="020B0604020202020204" pitchFamily="34" charset="0"/>
              </a:rPr>
              <a:t>1-й линии – </a:t>
            </a:r>
            <a:r>
              <a:rPr lang="ru-RU" altLang="ru-RU" sz="900" dirty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более 95</a:t>
            </a:r>
            <a:r>
              <a:rPr lang="ru-RU" altLang="ru-RU" sz="900" dirty="0" smtClean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%</a:t>
            </a:r>
          </a:p>
          <a:p>
            <a:pPr>
              <a:buClr>
                <a:srgbClr val="117524"/>
              </a:buClr>
              <a:buFont typeface="Wingdings" panose="05000000000000000000" pitchFamily="2" charset="2"/>
              <a:buChar char="ü"/>
            </a:pPr>
            <a:r>
              <a:rPr lang="ru-RU" sz="900" b="0" dirty="0">
                <a:latin typeface="+mn-lt"/>
                <a:cs typeface="Arial" panose="020B0604020202020204" pitchFamily="34" charset="0"/>
              </a:rPr>
              <a:t>Удовлетворенность пользователей – </a:t>
            </a:r>
            <a:r>
              <a:rPr lang="ru-RU" sz="900" dirty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4,61</a:t>
            </a:r>
            <a:endParaRPr lang="ru-RU" altLang="ru-RU" sz="900" dirty="0">
              <a:solidFill>
                <a:srgbClr val="00A0E3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Clr>
                <a:srgbClr val="117524"/>
              </a:buClr>
              <a:buFont typeface="Wingdings" panose="05000000000000000000" pitchFamily="2" charset="2"/>
              <a:buChar char="ü"/>
            </a:pPr>
            <a:r>
              <a:rPr lang="ru-RU" altLang="ru-RU" sz="900" dirty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Более </a:t>
            </a:r>
            <a:r>
              <a:rPr lang="ru-RU" altLang="ru-RU" sz="900" dirty="0" smtClean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3,5 </a:t>
            </a:r>
            <a:r>
              <a:rPr lang="ru-RU" altLang="ru-RU" sz="900" dirty="0">
                <a:solidFill>
                  <a:srgbClr val="00A0E3"/>
                </a:solidFill>
                <a:latin typeface="+mn-lt"/>
                <a:cs typeface="Arial" panose="020B0604020202020204" pitchFamily="34" charset="0"/>
              </a:rPr>
              <a:t>млн</a:t>
            </a:r>
            <a:r>
              <a:rPr lang="ru-RU" altLang="ru-RU" sz="900" b="0" dirty="0">
                <a:latin typeface="+mn-lt"/>
                <a:cs typeface="Arial" panose="020B0604020202020204" pitchFamily="34" charset="0"/>
              </a:rPr>
              <a:t>. принятых </a:t>
            </a:r>
            <a:r>
              <a:rPr lang="ru-RU" altLang="ru-RU" sz="900" b="0" dirty="0" smtClean="0">
                <a:latin typeface="+mn-lt"/>
                <a:cs typeface="Arial" panose="020B0604020202020204" pitchFamily="34" charset="0"/>
              </a:rPr>
              <a:t>звонков</a:t>
            </a:r>
            <a:endParaRPr lang="ru-RU" altLang="ru-RU" sz="900" b="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8" name="Группа 29"/>
          <p:cNvGrpSpPr>
            <a:grpSpLocks/>
          </p:cNvGrpSpPr>
          <p:nvPr/>
        </p:nvGrpSpPr>
        <p:grpSpPr bwMode="auto">
          <a:xfrm>
            <a:off x="7379016" y="2826168"/>
            <a:ext cx="1711208" cy="535998"/>
            <a:chOff x="199162" y="866299"/>
            <a:chExt cx="2445525" cy="961044"/>
          </a:xfrm>
        </p:grpSpPr>
        <p:grpSp>
          <p:nvGrpSpPr>
            <p:cNvPr id="69" name="Группа 30"/>
            <p:cNvGrpSpPr>
              <a:grpSpLocks/>
            </p:cNvGrpSpPr>
            <p:nvPr/>
          </p:nvGrpSpPr>
          <p:grpSpPr bwMode="auto">
            <a:xfrm>
              <a:off x="199162" y="866299"/>
              <a:ext cx="1861334" cy="961044"/>
              <a:chOff x="7443515" y="1487220"/>
              <a:chExt cx="1861334" cy="96104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653857" y="1896420"/>
                <a:ext cx="1273020" cy="551844"/>
              </a:xfrm>
              <a:prstGeom prst="rect">
                <a:avLst/>
              </a:prstGeom>
              <a:scene3d>
                <a:camera prst="orthographicFront"/>
                <a:lightRig rig="flood" dir="t"/>
              </a:scene3d>
            </p:spPr>
            <p:txBody>
              <a:bodyPr wrap="square">
                <a:spAutoFit/>
                <a:scene3d>
                  <a:camera prst="perspectiveContrastingRightFacing"/>
                  <a:lightRig rig="threePt" dir="t"/>
                </a:scene3d>
                <a:sp3d extrusionH="107950" prstMaterial="powder">
                  <a:bevelT w="38100" h="0"/>
                  <a:bevelB w="63500" h="6350"/>
                </a:sp3d>
              </a:bodyPr>
              <a:lstStyle>
                <a:defPPr>
                  <a:defRPr lang="ru-RU"/>
                </a:defPPr>
                <a:lvl1pPr>
                  <a:defRPr sz="3600">
                    <a:solidFill>
                      <a:srgbClr val="008A3E"/>
                    </a:solidFill>
                    <a:effectLst>
                      <a:reflection blurRad="6350" stA="24000" endPos="33000" dir="5400000" sy="-100000" algn="bl" rotWithShape="0"/>
                    </a:effectLst>
                    <a:latin typeface="Impact" pitchFamily="34" charset="0"/>
                  </a:defRPr>
                </a:lvl1pPr>
              </a:lstStyle>
              <a:p>
                <a:pPr algn="r">
                  <a:defRPr/>
                </a:pPr>
                <a:r>
                  <a:rPr lang="en-US" sz="1400" dirty="0">
                    <a:solidFill>
                      <a:srgbClr val="1F9546"/>
                    </a:solidFill>
                    <a:latin typeface="+mn-lt"/>
                    <a:ea typeface="+mn-ea"/>
                  </a:rPr>
                  <a:t>365/24/7</a:t>
                </a:r>
                <a:endParaRPr lang="ru-RU" sz="1400" dirty="0">
                  <a:solidFill>
                    <a:srgbClr val="1F9546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6" name="Прямоугольник 33"/>
              <p:cNvSpPr>
                <a:spLocks noChangeArrowheads="1"/>
              </p:cNvSpPr>
              <p:nvPr/>
            </p:nvSpPr>
            <p:spPr bwMode="auto">
              <a:xfrm>
                <a:off x="7443515" y="1487220"/>
                <a:ext cx="1861334" cy="469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lvl="1" algn="r"/>
                <a:r>
                  <a:rPr lang="kk-KZ" altLang="ru-RU" sz="1100" dirty="0">
                    <a:solidFill>
                      <a:srgbClr val="595959"/>
                    </a:solidFill>
                  </a:rPr>
                  <a:t>Режим работы</a:t>
                </a:r>
                <a:endParaRPr lang="ru-RU" altLang="ru-RU" sz="1600" dirty="0">
                  <a:solidFill>
                    <a:srgbClr val="1F9546"/>
                  </a:solidFill>
                </a:endParaRPr>
              </a:p>
            </p:txBody>
          </p:sp>
        </p:grpSp>
        <p:pic>
          <p:nvPicPr>
            <p:cNvPr id="71" name="Picture 7" descr="G:\! WORK\For prezentations\clocks\Cloc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659" y="944418"/>
              <a:ext cx="636028" cy="73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ятиугольник 1"/>
          <p:cNvSpPr/>
          <p:nvPr/>
        </p:nvSpPr>
        <p:spPr>
          <a:xfrm>
            <a:off x="0" y="5657850"/>
            <a:ext cx="2250363" cy="1200150"/>
          </a:xfrm>
          <a:prstGeom prst="homePlate">
            <a:avLst>
              <a:gd name="adj" fmla="val 1633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597041" y="6321991"/>
            <a:ext cx="55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2"/>
                </a:solidFill>
              </a:rPr>
              <a:t>BACK OFFICE</a:t>
            </a:r>
            <a:endParaRPr lang="ru-RU" sz="1000" b="1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84443" y="5798655"/>
            <a:ext cx="64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5"/>
                </a:solidFill>
              </a:rPr>
              <a:t>FRONT OFFICE</a:t>
            </a:r>
            <a:endParaRPr lang="ru-RU" sz="1000" b="1" dirty="0">
              <a:solidFill>
                <a:schemeClr val="accent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38323" y="6128020"/>
            <a:ext cx="24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 smtClean="0"/>
              <a:t>+</a:t>
            </a:r>
            <a:endParaRPr lang="ru-RU" sz="1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9" y="5828345"/>
            <a:ext cx="1563443" cy="987291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17189" y="5614886"/>
            <a:ext cx="2033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 2014–2015 </a:t>
            </a:r>
            <a:r>
              <a:rPr lang="ru-RU" sz="1200" b="1" dirty="0" err="1" smtClean="0"/>
              <a:t>гг</a:t>
            </a:r>
            <a:r>
              <a:rPr lang="kk-KZ" sz="1200" b="1" dirty="0"/>
              <a:t>.</a:t>
            </a:r>
            <a:r>
              <a:rPr lang="en-US" sz="1200" b="1" dirty="0" smtClean="0"/>
              <a:t>:</a:t>
            </a:r>
            <a:endParaRPr lang="ru-RU" sz="1200" b="1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607359" y="5831878"/>
            <a:ext cx="0" cy="90833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115344" y="3702917"/>
            <a:ext cx="234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solidFill>
                  <a:srgbClr val="FF0000"/>
                </a:solidFill>
              </a:rPr>
              <a:t>Существуют проблемы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3262178" y="3828613"/>
            <a:ext cx="446800" cy="63240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530" y="3274138"/>
            <a:ext cx="446400" cy="640196"/>
          </a:xfrm>
          <a:prstGeom prst="rect">
            <a:avLst/>
          </a:prstGeom>
        </p:spPr>
      </p:pic>
      <p:cxnSp>
        <p:nvCxnSpPr>
          <p:cNvPr id="90" name="Straight Arrow Connector 36"/>
          <p:cNvCxnSpPr/>
          <p:nvPr/>
        </p:nvCxnSpPr>
        <p:spPr>
          <a:xfrm flipH="1">
            <a:off x="3836302" y="3751443"/>
            <a:ext cx="2269049" cy="306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36"/>
          <p:cNvCxnSpPr/>
          <p:nvPr/>
        </p:nvCxnSpPr>
        <p:spPr>
          <a:xfrm flipH="1">
            <a:off x="3836476" y="3942705"/>
            <a:ext cx="2269049" cy="306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906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444"/>
          <a:stretch/>
        </p:blipFill>
        <p:spPr>
          <a:xfrm>
            <a:off x="0" y="1905"/>
            <a:ext cx="9144000" cy="7239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5552" y="4333698"/>
            <a:ext cx="1086263" cy="6494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402552" y="4333697"/>
            <a:ext cx="1086263" cy="6545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703920" y="4333697"/>
            <a:ext cx="1086263" cy="6545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59145" y="4333697"/>
            <a:ext cx="1086263" cy="65459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181575" y="5526088"/>
            <a:ext cx="1282700" cy="75247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59525" y="5526088"/>
            <a:ext cx="1282700" cy="75247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50175" y="5526088"/>
            <a:ext cx="1284288" cy="75247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725806"/>
            <a:ext cx="557213" cy="4579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5305425"/>
            <a:ext cx="557213" cy="1557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1263" y="1494997"/>
            <a:ext cx="1452562" cy="750888"/>
          </a:xfrm>
          <a:prstGeom prst="roundRect">
            <a:avLst>
              <a:gd name="adj" fmla="val 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922813" y="2644347"/>
            <a:ext cx="4478337" cy="1187450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276" name="Прямоугольник 62"/>
          <p:cNvSpPr>
            <a:spLocks noChangeArrowheads="1"/>
          </p:cNvSpPr>
          <p:nvPr/>
        </p:nvSpPr>
        <p:spPr bwMode="auto">
          <a:xfrm>
            <a:off x="2503963" y="1539447"/>
            <a:ext cx="1457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РГП ЦОН*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(10 515 ед.)</a:t>
            </a:r>
            <a:endParaRPr lang="en-US" alt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212 </a:t>
            </a: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услуг</a:t>
            </a:r>
            <a:endParaRPr lang="ru-RU" alt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77" name="Прямоугольник 63"/>
          <p:cNvSpPr>
            <a:spLocks noChangeArrowheads="1"/>
          </p:cNvSpPr>
          <p:nvPr/>
        </p:nvSpPr>
        <p:spPr bwMode="auto">
          <a:xfrm>
            <a:off x="1576863" y="2718960"/>
            <a:ext cx="3313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Некоммерческое акционерное общество </a:t>
            </a:r>
            <a:r>
              <a:rPr lang="ru-RU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Государственная корпорация «Правительство для граждан»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(21 252 ед.)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kk-KZ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этап: </a:t>
            </a:r>
            <a:r>
              <a:rPr lang="en-US" alt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522</a:t>
            </a:r>
            <a:r>
              <a:rPr lang="kk-KZ" alt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kk-KZ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услуг, </a:t>
            </a:r>
            <a:r>
              <a:rPr lang="en-US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II </a:t>
            </a:r>
            <a:r>
              <a:rPr lang="kk-KZ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этап</a:t>
            </a:r>
            <a:r>
              <a:rPr lang="en-US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kk-KZ" alt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709</a:t>
            </a:r>
            <a:r>
              <a:rPr lang="kk-KZ" alt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услуг</a:t>
            </a:r>
            <a:endParaRPr lang="ru-RU" altLang="ru-RU" sz="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79" name="Прямоугольник 69"/>
          <p:cNvSpPr>
            <a:spLocks noChangeArrowheads="1"/>
          </p:cNvSpPr>
          <p:nvPr/>
        </p:nvSpPr>
        <p:spPr bwMode="auto">
          <a:xfrm>
            <a:off x="1934527" y="4301947"/>
            <a:ext cx="1252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РГП НПЦЗЕМ*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(3 860 ед.)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r>
              <a:rPr lang="ru-RU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kk-KZ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услуг </a:t>
            </a:r>
            <a:r>
              <a:rPr lang="ru-RU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(9**)</a:t>
            </a:r>
            <a:endParaRPr lang="kk-KZ" altLang="ru-R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80" name="Прямоугольник 70"/>
          <p:cNvSpPr>
            <a:spLocks noChangeArrowheads="1"/>
          </p:cNvSpPr>
          <p:nvPr/>
        </p:nvSpPr>
        <p:spPr bwMode="auto">
          <a:xfrm>
            <a:off x="3412490" y="4301947"/>
            <a:ext cx="1084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РГП ЦПН*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(2 260 ед.)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4 </a:t>
            </a:r>
            <a:r>
              <a:rPr lang="kk-KZ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услуги (4**)</a:t>
            </a:r>
          </a:p>
        </p:txBody>
      </p:sp>
      <p:sp>
        <p:nvSpPr>
          <p:cNvPr id="11281" name="Прямоугольник 71"/>
          <p:cNvSpPr>
            <a:spLocks noChangeArrowheads="1"/>
          </p:cNvSpPr>
          <p:nvPr/>
        </p:nvSpPr>
        <p:spPr bwMode="auto">
          <a:xfrm>
            <a:off x="4684870" y="4301947"/>
            <a:ext cx="1220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РГКП ГЦВП*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(4 617 ед.)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11 </a:t>
            </a:r>
            <a:r>
              <a:rPr lang="kk-KZ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услуг (9**)</a:t>
            </a:r>
          </a:p>
        </p:txBody>
      </p:sp>
      <p:sp>
        <p:nvSpPr>
          <p:cNvPr id="11282" name="Прямоугольник 72"/>
          <p:cNvSpPr>
            <a:spLocks noChangeArrowheads="1"/>
          </p:cNvSpPr>
          <p:nvPr/>
        </p:nvSpPr>
        <p:spPr bwMode="auto">
          <a:xfrm>
            <a:off x="-42335" y="2914650"/>
            <a:ext cx="6246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900" dirty="0">
                <a:latin typeface="Calibri" panose="020F0502020204030204" pitchFamily="34" charset="0"/>
              </a:rPr>
              <a:t>I </a:t>
            </a:r>
            <a:r>
              <a:rPr lang="kk-KZ" altLang="ru-RU" sz="900" dirty="0">
                <a:latin typeface="Calibri" panose="020F0502020204030204" pitchFamily="34" charset="0"/>
              </a:rPr>
              <a:t>этап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900" dirty="0">
                <a:latin typeface="Calibri" panose="020F0502020204030204" pitchFamily="34" charset="0"/>
              </a:rPr>
              <a:t>(2015-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900" dirty="0">
                <a:latin typeface="Calibri" panose="020F0502020204030204" pitchFamily="34" charset="0"/>
              </a:rPr>
              <a:t>2016 гг.)</a:t>
            </a:r>
            <a:endParaRPr lang="ru-RU" altLang="ru-RU" sz="900" dirty="0">
              <a:latin typeface="Calibri" panose="020F0502020204030204" pitchFamily="34" charset="0"/>
            </a:endParaRPr>
          </a:p>
        </p:txBody>
      </p:sp>
      <p:sp>
        <p:nvSpPr>
          <p:cNvPr id="11283" name="Прямоугольник 73"/>
          <p:cNvSpPr>
            <a:spLocks noChangeArrowheads="1"/>
          </p:cNvSpPr>
          <p:nvPr/>
        </p:nvSpPr>
        <p:spPr bwMode="auto">
          <a:xfrm>
            <a:off x="-42335" y="5686425"/>
            <a:ext cx="624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900" dirty="0">
                <a:latin typeface="Calibri" panose="020F0502020204030204" pitchFamily="34" charset="0"/>
              </a:rPr>
              <a:t>II </a:t>
            </a:r>
            <a:r>
              <a:rPr lang="kk-KZ" altLang="ru-RU" sz="900" dirty="0">
                <a:latin typeface="Calibri" panose="020F0502020204030204" pitchFamily="34" charset="0"/>
              </a:rPr>
              <a:t>этап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900" dirty="0">
                <a:latin typeface="Calibri" panose="020F0502020204030204" pitchFamily="34" charset="0"/>
              </a:rPr>
              <a:t>(2017-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900" dirty="0">
                <a:latin typeface="Calibri" panose="020F0502020204030204" pitchFamily="34" charset="0"/>
              </a:rPr>
              <a:t>2018 гг.)</a:t>
            </a:r>
            <a:endParaRPr lang="ru-RU" altLang="ru-RU" sz="900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900" dirty="0">
              <a:latin typeface="Calibri" panose="020F0502020204030204" pitchFamily="34" charset="0"/>
            </a:endParaRPr>
          </a:p>
        </p:txBody>
      </p:sp>
      <p:sp>
        <p:nvSpPr>
          <p:cNvPr id="11284" name="Прямоугольник 74"/>
          <p:cNvSpPr>
            <a:spLocks noChangeArrowheads="1"/>
          </p:cNvSpPr>
          <p:nvPr/>
        </p:nvSpPr>
        <p:spPr bwMode="auto">
          <a:xfrm>
            <a:off x="1172050" y="5603875"/>
            <a:ext cx="1304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КГД (таможня, налоговая)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15 услуг</a:t>
            </a:r>
          </a:p>
        </p:txBody>
      </p:sp>
      <p:sp>
        <p:nvSpPr>
          <p:cNvPr id="11285" name="Прямоугольник 75"/>
          <p:cNvSpPr>
            <a:spLocks noChangeArrowheads="1"/>
          </p:cNvSpPr>
          <p:nvPr/>
        </p:nvSpPr>
        <p:spPr bwMode="auto">
          <a:xfrm>
            <a:off x="2664778" y="5638800"/>
            <a:ext cx="104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ЦГО, МИО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114 услуг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90" name="Прямоугольник 80"/>
          <p:cNvSpPr>
            <a:spLocks noChangeArrowheads="1"/>
          </p:cNvSpPr>
          <p:nvPr/>
        </p:nvSpPr>
        <p:spPr bwMode="auto">
          <a:xfrm>
            <a:off x="3942508" y="5561013"/>
            <a:ext cx="129195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Другие </a:t>
            </a:r>
            <a:b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услугодатели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58</a:t>
            </a:r>
            <a:r>
              <a:rPr lang="kk-KZ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kk-KZ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услуг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418895" y="6524625"/>
            <a:ext cx="133350" cy="146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292" name="Прямоугольник 82"/>
          <p:cNvSpPr>
            <a:spLocks noChangeArrowheads="1"/>
          </p:cNvSpPr>
          <p:nvPr/>
        </p:nvSpPr>
        <p:spPr bwMode="auto">
          <a:xfrm>
            <a:off x="3545895" y="6394450"/>
            <a:ext cx="25019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Calibri" panose="020F0502020204030204" pitchFamily="34" charset="0"/>
              </a:rPr>
              <a:t>Прием и </a:t>
            </a:r>
            <a:r>
              <a:rPr lang="ru-RU" altLang="ru-RU" sz="1100" dirty="0" smtClean="0">
                <a:latin typeface="Calibri" panose="020F0502020204030204" pitchFamily="34" charset="0"/>
              </a:rPr>
              <a:t>выдача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latin typeface="Calibri" panose="020F0502020204030204" pitchFamily="34" charset="0"/>
              </a:rPr>
              <a:t>документов </a:t>
            </a:r>
            <a:endParaRPr lang="ru-RU" altLang="ru-RU" sz="1100" dirty="0">
              <a:latin typeface="Calibri" panose="020F050202020403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989033" y="6516688"/>
            <a:ext cx="134937" cy="1444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294" name="Прямоугольник 84"/>
          <p:cNvSpPr>
            <a:spLocks noChangeArrowheads="1"/>
          </p:cNvSpPr>
          <p:nvPr/>
        </p:nvSpPr>
        <p:spPr bwMode="auto">
          <a:xfrm>
            <a:off x="2116033" y="6386513"/>
            <a:ext cx="25019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Calibri" panose="020F0502020204030204" pitchFamily="34" charset="0"/>
              </a:rPr>
              <a:t>Полный цикл </a:t>
            </a:r>
            <a:endParaRPr lang="ru-RU" altLang="ru-RU" sz="11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latin typeface="Calibri" panose="020F0502020204030204" pitchFamily="34" charset="0"/>
              </a:rPr>
              <a:t>оказания </a:t>
            </a:r>
            <a:r>
              <a:rPr lang="ru-RU" altLang="ru-RU" sz="1100" dirty="0" err="1" smtClean="0">
                <a:latin typeface="Calibri" panose="020F0502020204030204" pitchFamily="34" charset="0"/>
              </a:rPr>
              <a:t>госуслуг</a:t>
            </a:r>
            <a:endParaRPr lang="ru-RU" altLang="ru-RU" sz="1100" dirty="0">
              <a:latin typeface="Calibri" panose="020F0502020204030204" pitchFamily="34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0" y="5305425"/>
            <a:ext cx="5928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Рисунок 8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88515" y="4560709"/>
            <a:ext cx="1063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Рисунок 8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3825" y="3396822"/>
            <a:ext cx="1079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Рисунок 8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1763" y="1823610"/>
            <a:ext cx="1063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Прямая соединительная линия 90"/>
          <p:cNvCxnSpPr/>
          <p:nvPr/>
        </p:nvCxnSpPr>
        <p:spPr>
          <a:xfrm flipV="1">
            <a:off x="5928941" y="1195388"/>
            <a:ext cx="0" cy="565626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4" name="Рисунок 9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4877" y="4560709"/>
            <a:ext cx="1079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5" name="Рисунок 9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1870" y="4560709"/>
            <a:ext cx="1079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Прямоугольник 116"/>
          <p:cNvSpPr/>
          <p:nvPr/>
        </p:nvSpPr>
        <p:spPr>
          <a:xfrm>
            <a:off x="500144" y="171891"/>
            <a:ext cx="5197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cap="sm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ОРГАНИЗАЦИОННЫЕ МЕРЫ СОЗДАНИЯ ГОСКОРПОРАЦИИ</a:t>
            </a:r>
            <a:endParaRPr lang="ru-RU" sz="1600" cap="sm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317" name="Прямоугольник 7"/>
          <p:cNvSpPr>
            <a:spLocks noChangeArrowheads="1"/>
          </p:cNvSpPr>
          <p:nvPr/>
        </p:nvSpPr>
        <p:spPr bwMode="auto">
          <a:xfrm>
            <a:off x="8496300" y="150813"/>
            <a:ext cx="81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2C95C4"/>
                </a:solidFill>
              </a:rPr>
              <a:t>1</a:t>
            </a:r>
            <a:endParaRPr lang="ru-RU" altLang="ru-RU" sz="1600" b="1" dirty="0"/>
          </a:p>
        </p:txBody>
      </p:sp>
      <p:sp>
        <p:nvSpPr>
          <p:cNvPr id="63" name="Прямоугольник 69"/>
          <p:cNvSpPr>
            <a:spLocks noChangeArrowheads="1"/>
          </p:cNvSpPr>
          <p:nvPr/>
        </p:nvSpPr>
        <p:spPr bwMode="auto">
          <a:xfrm>
            <a:off x="568325" y="4301947"/>
            <a:ext cx="1252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ЭЛЕКТРОННЫЕ УСЛУГИ ГО</a:t>
            </a:r>
            <a:endParaRPr lang="kk-KZ" altLang="ru-R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307 </a:t>
            </a:r>
            <a:r>
              <a:rPr lang="kk-KZ" alt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услуг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Стрелка вправо 96"/>
          <p:cNvSpPr/>
          <p:nvPr/>
        </p:nvSpPr>
        <p:spPr>
          <a:xfrm rot="16200000" flipV="1">
            <a:off x="3102211" y="5224042"/>
            <a:ext cx="298451" cy="1601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01" name="Стрелка вправо 100"/>
          <p:cNvSpPr/>
          <p:nvPr/>
        </p:nvSpPr>
        <p:spPr>
          <a:xfrm rot="16200000" flipV="1">
            <a:off x="5078732" y="4019915"/>
            <a:ext cx="298451" cy="1508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02" name="Стрелка вправо 101"/>
          <p:cNvSpPr/>
          <p:nvPr/>
        </p:nvSpPr>
        <p:spPr>
          <a:xfrm rot="16200000" flipV="1">
            <a:off x="3773807" y="4019915"/>
            <a:ext cx="298451" cy="1508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03" name="Стрелка вправо 102"/>
          <p:cNvSpPr/>
          <p:nvPr/>
        </p:nvSpPr>
        <p:spPr>
          <a:xfrm rot="16200000" flipV="1">
            <a:off x="2402207" y="4019915"/>
            <a:ext cx="298451" cy="1508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07" name="Стрелка вправо 106"/>
          <p:cNvSpPr/>
          <p:nvPr/>
        </p:nvSpPr>
        <p:spPr>
          <a:xfrm rot="16200000" flipV="1">
            <a:off x="1049657" y="4019915"/>
            <a:ext cx="298451" cy="1508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08" name="Стрелка вправо 107"/>
          <p:cNvSpPr/>
          <p:nvPr/>
        </p:nvSpPr>
        <p:spPr>
          <a:xfrm rot="5400000" flipV="1">
            <a:off x="3068957" y="2372090"/>
            <a:ext cx="298451" cy="1508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0" name="Стрелка вправо 109"/>
          <p:cNvSpPr/>
          <p:nvPr/>
        </p:nvSpPr>
        <p:spPr>
          <a:xfrm rot="16200000" flipV="1">
            <a:off x="1721086" y="5224042"/>
            <a:ext cx="298451" cy="1601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 rot="16200000" flipV="1">
            <a:off x="4454761" y="5224042"/>
            <a:ext cx="298451" cy="1601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77912" y="1054440"/>
            <a:ext cx="2813688" cy="82674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УПОЛНОМОЧЕННЫЙ </a:t>
            </a:r>
            <a:r>
              <a:rPr 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ОРГАН</a:t>
            </a:r>
            <a:endParaRPr lang="en-US" sz="13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МИНИСТЕРСТВО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 ИНВЕСТИЦИЯМ И РАЗВИТИЮ РК</a:t>
            </a:r>
            <a:endParaRPr lang="ru-RU" sz="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8262393" flipV="1">
            <a:off x="5306336" y="2160718"/>
            <a:ext cx="951376" cy="2052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248461" y="2844800"/>
            <a:ext cx="2743139" cy="3801364"/>
          </a:xfrm>
          <a:prstGeom prst="roundRect">
            <a:avLst>
              <a:gd name="adj" fmla="val 6485"/>
            </a:avLst>
          </a:prstGeom>
          <a:noFill/>
          <a:ln w="28575"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7075700" y="3820638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00" b="1" dirty="0" smtClean="0">
                <a:latin typeface="Calibri" panose="020F0502020204030204" pitchFamily="34" charset="0"/>
              </a:rPr>
              <a:t>Вице-Премьер</a:t>
            </a:r>
            <a:endParaRPr lang="ru-RU" sz="1000" b="1" dirty="0">
              <a:latin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45752" y="5857219"/>
            <a:ext cx="1087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latin typeface="Calibri" panose="020F0502020204030204" pitchFamily="34" charset="0"/>
              </a:rPr>
              <a:t>Предста</a:t>
            </a:r>
            <a:r>
              <a:rPr lang="en-US" sz="1000" b="1" dirty="0" smtClean="0">
                <a:latin typeface="Calibri" panose="020F0502020204030204" pitchFamily="34" charset="0"/>
              </a:rPr>
              <a:t>-</a:t>
            </a:r>
            <a:br>
              <a:rPr lang="en-US" sz="1000" b="1" dirty="0" smtClean="0">
                <a:latin typeface="Calibri" panose="020F0502020204030204" pitchFamily="34" charset="0"/>
              </a:rPr>
            </a:br>
            <a:r>
              <a:rPr lang="kk-KZ" sz="1000" b="1" dirty="0" smtClean="0">
                <a:latin typeface="Calibri" panose="020F0502020204030204" pitchFamily="34" charset="0"/>
              </a:rPr>
              <a:t>вители</a:t>
            </a:r>
          </a:p>
          <a:p>
            <a:pPr algn="ctr"/>
            <a:r>
              <a:rPr lang="kk-KZ" sz="1000" b="1" dirty="0" smtClean="0">
                <a:latin typeface="Calibri" panose="020F0502020204030204" pitchFamily="34" charset="0"/>
              </a:rPr>
              <a:t>бизнеса</a:t>
            </a:r>
            <a:endParaRPr lang="ru-RU" sz="1000" b="1" dirty="0">
              <a:latin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42567" y="5857219"/>
            <a:ext cx="1087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latin typeface="Calibri" panose="020F0502020204030204" pitchFamily="34" charset="0"/>
              </a:rPr>
              <a:t>Предста</a:t>
            </a:r>
            <a:r>
              <a:rPr lang="en-US" sz="1000" b="1" dirty="0" smtClean="0">
                <a:latin typeface="Calibri" panose="020F0502020204030204" pitchFamily="34" charset="0"/>
              </a:rPr>
              <a:t>-</a:t>
            </a:r>
            <a:br>
              <a:rPr lang="en-US" sz="1000" b="1" dirty="0" smtClean="0">
                <a:latin typeface="Calibri" panose="020F0502020204030204" pitchFamily="34" charset="0"/>
              </a:rPr>
            </a:br>
            <a:r>
              <a:rPr lang="kk-KZ" sz="1000" b="1" dirty="0" smtClean="0">
                <a:latin typeface="Calibri" panose="020F0502020204030204" pitchFamily="34" charset="0"/>
              </a:rPr>
              <a:t>вители</a:t>
            </a:r>
          </a:p>
          <a:p>
            <a:pPr algn="ctr"/>
            <a:r>
              <a:rPr lang="kk-KZ" sz="1000" b="1" dirty="0" smtClean="0">
                <a:latin typeface="Calibri" panose="020F0502020204030204" pitchFamily="34" charset="0"/>
              </a:rPr>
              <a:t>ГО</a:t>
            </a:r>
            <a:endParaRPr lang="ru-RU" sz="1000" b="1" dirty="0">
              <a:latin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21798" y="5857219"/>
            <a:ext cx="108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latin typeface="Calibri" panose="020F0502020204030204" pitchFamily="34" charset="0"/>
              </a:rPr>
              <a:t>Предста</a:t>
            </a:r>
            <a:r>
              <a:rPr lang="en-US" sz="1000" b="1" dirty="0" smtClean="0">
                <a:latin typeface="Calibri" panose="020F0502020204030204" pitchFamily="34" charset="0"/>
              </a:rPr>
              <a:t>-</a:t>
            </a:r>
            <a:br>
              <a:rPr lang="en-US" sz="1000" b="1" dirty="0" smtClean="0">
                <a:latin typeface="Calibri" panose="020F0502020204030204" pitchFamily="34" charset="0"/>
              </a:rPr>
            </a:br>
            <a:r>
              <a:rPr lang="kk-KZ" sz="1000" b="1" dirty="0" smtClean="0">
                <a:latin typeface="Calibri" panose="020F0502020204030204" pitchFamily="34" charset="0"/>
              </a:rPr>
              <a:t>вители</a:t>
            </a:r>
          </a:p>
          <a:p>
            <a:pPr algn="ctr"/>
            <a:r>
              <a:rPr lang="kk-KZ" sz="1000" b="1" dirty="0" smtClean="0">
                <a:latin typeface="Calibri" panose="020F0502020204030204" pitchFamily="34" charset="0"/>
              </a:rPr>
              <a:t>Гражданского общества</a:t>
            </a:r>
            <a:endParaRPr lang="ru-RU" sz="1000" b="1" dirty="0"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2530" y="2940540"/>
            <a:ext cx="2776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400" b="1" dirty="0" smtClean="0">
                <a:latin typeface="Calibri" panose="020F0502020204030204" pitchFamily="34" charset="0"/>
              </a:rPr>
              <a:t>КОМИССИЯ</a:t>
            </a:r>
            <a:r>
              <a:rPr lang="en-US" sz="1400" b="1" dirty="0" smtClean="0">
                <a:latin typeface="Calibri" panose="020F0502020204030204" pitchFamily="34" charset="0"/>
              </a:rPr>
              <a:t> </a:t>
            </a:r>
            <a:r>
              <a:rPr lang="kk-KZ" sz="1400" b="1" dirty="0" smtClean="0">
                <a:latin typeface="Calibri" panose="020F0502020204030204" pitchFamily="34" charset="0"/>
              </a:rPr>
              <a:t>ПРИ ПРАВИТЕЛЬСТВЕ</a:t>
            </a:r>
          </a:p>
          <a:p>
            <a:pPr algn="ctr"/>
            <a:r>
              <a:rPr lang="kk-KZ" sz="1400" b="1" dirty="0" smtClean="0">
                <a:latin typeface="Calibri" panose="020F0502020204030204" pitchFamily="34" charset="0"/>
              </a:rPr>
              <a:t>ПО ВЕДЕНИЮ РЕЕСТРА </a:t>
            </a:r>
            <a:br>
              <a:rPr lang="kk-KZ" sz="1400" b="1" dirty="0" smtClean="0">
                <a:latin typeface="Calibri" panose="020F0502020204030204" pitchFamily="34" charset="0"/>
              </a:rPr>
            </a:br>
            <a:r>
              <a:rPr lang="kk-KZ" sz="1400" b="1" dirty="0" smtClean="0">
                <a:latin typeface="Calibri" panose="020F0502020204030204" pitchFamily="34" charset="0"/>
              </a:rPr>
              <a:t>ГОСУДАРСТВЕННЫХ УСЛУГ</a:t>
            </a:r>
            <a:endParaRPr lang="ru-RU" sz="1400" b="1" dirty="0">
              <a:latin typeface="Calibri" panose="020F050202020403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854" y="5232959"/>
            <a:ext cx="490927" cy="59393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662" y="4115124"/>
            <a:ext cx="658077" cy="736925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679" y="5232959"/>
            <a:ext cx="490927" cy="59393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979" y="5232959"/>
            <a:ext cx="490927" cy="59393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288"/>
          <a:stretch/>
        </p:blipFill>
        <p:spPr>
          <a:xfrm>
            <a:off x="0" y="0"/>
            <a:ext cx="9144000" cy="734645"/>
          </a:xfrm>
          <a:prstGeom prst="rect">
            <a:avLst/>
          </a:prstGeom>
        </p:spPr>
      </p:pic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115340" y="886947"/>
            <a:ext cx="3104473" cy="296068"/>
          </a:xfrm>
          <a:prstGeom prst="chevron">
            <a:avLst>
              <a:gd name="adj" fmla="val 7154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Текущая ситуация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15340" y="3289242"/>
            <a:ext cx="3104473" cy="322638"/>
          </a:xfrm>
          <a:prstGeom prst="chevron">
            <a:avLst>
              <a:gd name="adj" fmla="val 66664"/>
            </a:avLst>
          </a:prstGeom>
          <a:solidFill>
            <a:srgbClr val="FF6969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Ожидаемые </a:t>
            </a:r>
            <a:r>
              <a:rPr lang="ru-RU" sz="1400" b="1" dirty="0">
                <a:solidFill>
                  <a:schemeClr val="bg1"/>
                </a:solidFill>
              </a:rPr>
              <a:t>результаты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533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ЦЕЛИ ЗАКОНОПРОЕКТА </a:t>
            </a:r>
            <a:endParaRPr lang="ru-RU" altLang="ru-R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04" y="1316866"/>
            <a:ext cx="2023739" cy="1156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340" y="2485961"/>
            <a:ext cx="240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000" b="1" dirty="0">
                <a:solidFill>
                  <a:schemeClr val="accent1"/>
                </a:solidFill>
              </a:rPr>
              <a:t>НИЗКОЕ КАЧЕСТВО ОБСЛУЖИВАНИЯ </a:t>
            </a:r>
            <a:r>
              <a:rPr lang="ru-RU" altLang="ru-RU" sz="1000" dirty="0"/>
              <a:t/>
            </a:r>
            <a:br>
              <a:rPr lang="ru-RU" altLang="ru-RU" sz="1000" dirty="0"/>
            </a:br>
            <a:r>
              <a:rPr lang="ru-RU" altLang="ru-RU" sz="1000" i="1" dirty="0"/>
              <a:t>по услугам, не оказываемым в ЦОН. Наличие претензий граждан. Непрозрачность процессов.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260" y="1316866"/>
            <a:ext cx="2011680" cy="115064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376170" y="2485961"/>
            <a:ext cx="20967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000" b="1" dirty="0">
                <a:solidFill>
                  <a:schemeClr val="accent1"/>
                </a:solidFill>
              </a:rPr>
              <a:t>БАРЬЕРЫ ДЛЯ ДАЛЬНЕЙШЕЙ ОПТИМИЗАЦИИ ГОСУДАРСТВЕННЫХ УСЛУГ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1000" i="1" dirty="0"/>
              <a:t>(нет цифровых архивов, </a:t>
            </a:r>
            <a:br>
              <a:rPr lang="ru-RU" altLang="ru-RU" sz="1000" i="1" dirty="0"/>
            </a:br>
            <a:r>
              <a:rPr lang="ru-RU" altLang="ru-RU" sz="1000" i="1" dirty="0"/>
              <a:t>не все системы интегрированы)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7" r="10083"/>
          <a:stretch/>
        </p:blipFill>
        <p:spPr>
          <a:xfrm>
            <a:off x="4698540" y="1316866"/>
            <a:ext cx="2059123" cy="1169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8540" y="2485961"/>
            <a:ext cx="205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000" b="1" dirty="0">
                <a:solidFill>
                  <a:schemeClr val="accent1"/>
                </a:solidFill>
              </a:rPr>
              <a:t>НЕСОВЕРШЕНСТВО СИСТЕМЫ ОЦЕНКИ КАЧЕСТВА ГОСУСЛУГ </a:t>
            </a:r>
            <a:br>
              <a:rPr lang="ru-RU" altLang="ru-RU" sz="1000" b="1" dirty="0">
                <a:solidFill>
                  <a:schemeClr val="accent1"/>
                </a:solidFill>
              </a:rPr>
            </a:br>
            <a:r>
              <a:rPr lang="ru-RU" altLang="ru-RU" sz="1000" i="1" dirty="0"/>
              <a:t>(слабый общественный мониторинг)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86"/>
          <a:stretch/>
        </p:blipFill>
        <p:spPr>
          <a:xfrm>
            <a:off x="6998502" y="1316866"/>
            <a:ext cx="2015517" cy="11690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38010" y="2485961"/>
            <a:ext cx="2076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000" b="1" dirty="0">
                <a:solidFill>
                  <a:schemeClr val="accent1"/>
                </a:solidFill>
              </a:rPr>
              <a:t>СЛАБАЯ ДОСТУПНОСТЬ СЕТЕЙ ПЕРЕДАЧИ ДАННЫХ И СЕРВИСНЫХ ЦЕНТРОВ В СЕЛЬСКИХ НАСЕЛЕННЫХ ПУНКТАХ</a:t>
            </a:r>
            <a:endParaRPr lang="kk-KZ" altLang="ru-RU" sz="1000" b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583" y="3896232"/>
            <a:ext cx="201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chemeClr val="accent5"/>
                </a:solidFill>
                <a:latin typeface="+mj-lt"/>
              </a:rPr>
              <a:t>Кардинальное улучшение качества и сокращение сроков оказания </a:t>
            </a:r>
            <a:r>
              <a:rPr lang="ru-RU" sz="1400" b="1" i="1" dirty="0" err="1">
                <a:solidFill>
                  <a:schemeClr val="accent5"/>
                </a:solidFill>
                <a:latin typeface="+mj-lt"/>
              </a:rPr>
              <a:t>госуслуг</a:t>
            </a:r>
            <a:r>
              <a:rPr lang="ru-RU" sz="1400" b="1" i="1" dirty="0">
                <a:solidFill>
                  <a:schemeClr val="accent5"/>
                </a:solidFill>
                <a:latin typeface="+mj-lt"/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5133" y="3896232"/>
            <a:ext cx="22434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i="1" dirty="0">
                <a:solidFill>
                  <a:schemeClr val="accent5"/>
                </a:solidFill>
                <a:latin typeface="+mj-lt"/>
              </a:rPr>
              <a:t>Централизованная система полного цикла работы с клиентом, включая услуги сервисных компаний;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39834" y="3896232"/>
            <a:ext cx="2294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i="1" dirty="0">
                <a:solidFill>
                  <a:schemeClr val="accent5"/>
                </a:solidFill>
                <a:latin typeface="+mj-lt"/>
              </a:rPr>
              <a:t>Единые стандарты качества обслуживания по всем государственным услугам;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7583" y="5266431"/>
            <a:ext cx="19594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i="1" dirty="0">
                <a:solidFill>
                  <a:schemeClr val="accent5"/>
                </a:solidFill>
                <a:latin typeface="+mj-lt"/>
              </a:rPr>
              <a:t>Прозрачность всех процессов оказания услуг;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95133" y="5266431"/>
            <a:ext cx="21231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i="1" dirty="0">
                <a:solidFill>
                  <a:schemeClr val="accent5"/>
                </a:solidFill>
                <a:latin typeface="+mj-lt"/>
              </a:rPr>
              <a:t>Повышение доступности </a:t>
            </a:r>
            <a:r>
              <a:rPr lang="ru-RU" altLang="ru-RU" sz="1400" b="1" i="1" dirty="0" err="1">
                <a:solidFill>
                  <a:schemeClr val="accent5"/>
                </a:solidFill>
                <a:latin typeface="+mj-lt"/>
              </a:rPr>
              <a:t>госуслуг</a:t>
            </a:r>
            <a:r>
              <a:rPr lang="ru-RU" altLang="ru-RU" sz="1400" b="1" i="1" dirty="0">
                <a:solidFill>
                  <a:schemeClr val="accent5"/>
                </a:solidFill>
                <a:latin typeface="+mj-lt"/>
              </a:rPr>
              <a:t>, в том числе с использованием различных каналов доступа;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39834" y="5266431"/>
            <a:ext cx="2355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chemeClr val="accent5"/>
                </a:solidFill>
                <a:latin typeface="+mj-lt"/>
              </a:rPr>
              <a:t>Выстроенная система обратной связи, постоянного улучшения качества с привлечением всех участников процесса оказания </a:t>
            </a:r>
            <a:r>
              <a:rPr lang="ru-RU" sz="1400" b="1" i="1" dirty="0" err="1">
                <a:solidFill>
                  <a:schemeClr val="accent5"/>
                </a:solidFill>
                <a:latin typeface="+mj-lt"/>
              </a:rPr>
              <a:t>госуслуг</a:t>
            </a:r>
            <a:r>
              <a:rPr lang="ru-RU" sz="1400" b="1" i="1" dirty="0">
                <a:solidFill>
                  <a:schemeClr val="accent5"/>
                </a:solidFill>
                <a:latin typeface="+mj-lt"/>
              </a:rPr>
              <a:t>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40" y="3896232"/>
            <a:ext cx="533400" cy="533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663" y="3896232"/>
            <a:ext cx="674258" cy="695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34" t="7443" r="30083" b="14857"/>
          <a:stretch/>
        </p:blipFill>
        <p:spPr>
          <a:xfrm>
            <a:off x="5927057" y="3896232"/>
            <a:ext cx="670560" cy="7688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63" y="5266431"/>
            <a:ext cx="618620" cy="6186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995" y="5266431"/>
            <a:ext cx="979595" cy="7306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057" y="5266431"/>
            <a:ext cx="668791" cy="7514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15"/>
          <p:cNvSpPr>
            <a:spLocks noChangeArrowheads="1"/>
          </p:cNvSpPr>
          <p:nvPr/>
        </p:nvSpPr>
        <p:spPr bwMode="auto">
          <a:xfrm>
            <a:off x="0" y="54878"/>
            <a:ext cx="8442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lvl="1">
              <a:buNone/>
            </a:pPr>
            <a:r>
              <a:rPr lang="ru-RU" sz="1400" dirty="0">
                <a:solidFill>
                  <a:schemeClr val="bg1"/>
                </a:solidFill>
              </a:rPr>
              <a:t>ПРОЕКТ ЗАКОНА РЕСПУБЛИКИ КАЗАХСТАН «О ВНЕСЕНИИ ИЗМЕНЕНИЙ И ДОПОЛНЕНИЙ В НЕКОТОРЫЕ ЗАКОНОДАТЕЛЬНЫЕ АКТЫ РЕСПУБЛИКИ КАЗАХСТАН ПО ВОПРОСАМ ОКАЗАНИЯ ГОСУДАРСТВЕННЫХ УСЛУГ»</a:t>
            </a:r>
          </a:p>
        </p:txBody>
      </p:sp>
      <p:pic>
        <p:nvPicPr>
          <p:cNvPr id="20484" name="Рисунок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78625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32448"/>
            <a:ext cx="9144000" cy="2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3"/>
          <p:cNvSpPr>
            <a:spLocks noChangeArrowheads="1"/>
          </p:cNvSpPr>
          <p:nvPr/>
        </p:nvSpPr>
        <p:spPr bwMode="auto">
          <a:xfrm>
            <a:off x="309626" y="895223"/>
            <a:ext cx="3640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  <a:buClr>
                <a:srgbClr val="FF5050"/>
              </a:buClr>
              <a:buSzPct val="150000"/>
            </a:pPr>
            <a:r>
              <a:rPr lang="ru-RU" altLang="ko-KR" sz="1600" b="1" dirty="0">
                <a:solidFill>
                  <a:schemeClr val="tx2"/>
                </a:solidFill>
                <a:latin typeface="Calibri" pitchFamily="34" charset="0"/>
                <a:cs typeface="맑은 고딕"/>
              </a:rPr>
              <a:t>5 КОДЕКСОВ РЕСПУБЛИКИ КАЗАХСТАН:</a:t>
            </a:r>
          </a:p>
        </p:txBody>
      </p:sp>
      <p:sp>
        <p:nvSpPr>
          <p:cNvPr id="20488" name="Прямоугольник 26"/>
          <p:cNvSpPr>
            <a:spLocks noChangeArrowheads="1"/>
          </p:cNvSpPr>
          <p:nvPr/>
        </p:nvSpPr>
        <p:spPr bwMode="auto">
          <a:xfrm>
            <a:off x="4580573" y="822071"/>
            <a:ext cx="3648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  <a:buClr>
                <a:srgbClr val="FF5050"/>
              </a:buClr>
              <a:buSzPct val="150000"/>
            </a:pPr>
            <a:r>
              <a:rPr lang="ru-RU" altLang="ko-KR" sz="1600" b="1" dirty="0">
                <a:solidFill>
                  <a:schemeClr val="tx2"/>
                </a:solidFill>
                <a:latin typeface="Calibri" pitchFamily="34" charset="0"/>
                <a:cs typeface="맑은 고딕"/>
              </a:rPr>
              <a:t>30 ЗАКОНОВ РЕСПУБЛИКИ КАЗАХСТАН: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1" y="1195832"/>
            <a:ext cx="423062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«О государственных социальных пособиях по инвалидности, по случаю потери кормильца и по возрасту в Республике Казахстан»;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«О нормативных правовых актах»;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 «О регистрации залога движимого имущества»;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400" b="1" i="1" dirty="0">
                <a:solidFill>
                  <a:schemeClr val="tx2"/>
                </a:solidFill>
                <a:latin typeface="+mj-lt"/>
              </a:rPr>
              <a:t>«О Национальном архивном фонде и архивах»;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400" b="1" i="1" dirty="0">
                <a:solidFill>
                  <a:schemeClr val="tx2"/>
                </a:solidFill>
                <a:latin typeface="+mj-lt"/>
              </a:rPr>
              <a:t>«О специальном государственном пособии в Республике Казахстан»;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400" b="1" i="1" dirty="0">
                <a:solidFill>
                  <a:schemeClr val="tx2"/>
                </a:solidFill>
                <a:latin typeface="+mj-lt"/>
              </a:rPr>
              <a:t>«О государственном специальном пособии лицам, работавшим на подземных и открытых горных работах, на работах с особо вредными и особо тяжелыми условиями труда или на работах с вредными и тяжелыми условиями труда»;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400" b="1" i="1" dirty="0">
                <a:solidFill>
                  <a:schemeClr val="tx2"/>
                </a:solidFill>
                <a:latin typeface="+mj-lt"/>
              </a:rPr>
              <a:t>«О пенсионном обеспечении»;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«О государственных услугах»;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 «О разрешениях и уведомлениях»;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 «Об оценочной деятельности» </a:t>
            </a:r>
            <a:r>
              <a:rPr lang="ru-RU" altLang="ko-KR" sz="1400" b="1" i="1" dirty="0">
                <a:solidFill>
                  <a:schemeClr val="tx2"/>
                </a:solidFill>
                <a:latin typeface="+mj-lt"/>
              </a:rPr>
              <a:t>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50" y="1390904"/>
            <a:ext cx="36957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Земельный кодекс;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Кодекс об административных правонарушениях;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Налоговый кодекс;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Кодекс «О таможенном деле в Республике Казахстан»;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chemeClr val="tx2"/>
                </a:solidFill>
                <a:latin typeface="+mj-lt"/>
              </a:rPr>
              <a:t>Кодекс «О браке (супружестве) и семье».</a:t>
            </a:r>
            <a:endParaRPr lang="ru-RU" altLang="ko-KR" sz="14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491" name="Picture 2" descr="http://orenlawyer.ru/assets/files/2014/09/wpid-251013_172350_06723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7925"/>
            <a:ext cx="43449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 flipH="1">
            <a:off x="4344988" y="968375"/>
            <a:ext cx="0" cy="566102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729626"/>
            <a:ext cx="9144000" cy="2100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2830286"/>
            <a:ext cx="9144000" cy="2440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52" y="5270365"/>
            <a:ext cx="9144000" cy="15876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444"/>
          <a:stretch/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336" y="14630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ГОСУДАРСТВЕННАЯ КОРПОРАЦИЯ «ПРАВИТЕЛЬСТВО ДЛЯ ГРАЖДАН»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14"/>
          <a:stretch/>
        </p:blipFill>
        <p:spPr>
          <a:xfrm>
            <a:off x="3285650" y="3106846"/>
            <a:ext cx="2205880" cy="21054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59" y="895171"/>
            <a:ext cx="783412" cy="9800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17" y="5496462"/>
            <a:ext cx="894747" cy="11193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974019"/>
            <a:ext cx="9144000" cy="738664"/>
          </a:xfrm>
          <a:prstGeom prst="rect">
            <a:avLst/>
          </a:prstGeom>
          <a:noFill/>
          <a:ln>
            <a:noFill/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Ведение политики соответствующих сфер (разработка НПА (правила, стандарты и регламенты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госуслуг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); 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формирование бюджетных заявок;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контроль в рамках компетенции 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3573" y="990884"/>
            <a:ext cx="2414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МИНИСТЕРСТВО ЗДРАВООХРАНЕНИЯ И СОЦИАЛЬНОГО РАЗВИТИЯ РЕСПУБЛИКИ КАЗАХСТАН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1617" y="990884"/>
            <a:ext cx="167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МИНИСТЕРСТВО ЮСТИЦИИ РЕСПУБЛИКИ КАЗАХСТАН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2346" y="5623999"/>
            <a:ext cx="18321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МИНИСТЕРСТВО ПО ИНВЕСТИЦИЯМ И РАЗВИТИЮ РЕСПУБЛИКИ КАЗАХСТАН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6358" y="3890490"/>
            <a:ext cx="301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ГОСУДАРСТВЕННАЯ КОРПОРАЦИЯ 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8916" y="5399002"/>
            <a:ext cx="5602515" cy="1384995"/>
          </a:xfrm>
          <a:prstGeom prst="rect">
            <a:avLst/>
          </a:prstGeom>
          <a:noFill/>
          <a:ln>
            <a:noFill/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Уполномоченный орган по контролю и координации деятельности </a:t>
            </a:r>
            <a:r>
              <a:rPr lang="ru-RU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Госкорпорации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организация деятельности МВК по отбору </a:t>
            </a:r>
            <a:r>
              <a:rPr lang="ru-RU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госуслуг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в </a:t>
            </a:r>
            <a:r>
              <a:rPr lang="ru-RU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Госкорпорацию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определение порядка ценообразования на услуги, оказываемых </a:t>
            </a:r>
            <a:r>
              <a:rPr lang="ru-RU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Госкорпорацией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по согласованию с антимонопольным органом и т.д.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526212" y="6011384"/>
            <a:ext cx="1248973" cy="2388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621743" y="3890490"/>
            <a:ext cx="301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«ПРАВИТЕЛЬСТВО ДЛЯ ГРАЖДАН»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533" y="895171"/>
            <a:ext cx="783412" cy="9800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063" y="895171"/>
            <a:ext cx="783412" cy="98004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45995" y="964122"/>
            <a:ext cx="2364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МИНИСТЕРСТВО НАЦИОНАЛЬНОЙ ЭКОНОМИКИ РЕСПУБЛИКИ КАЗАХСТАН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57172" y="2673350"/>
            <a:ext cx="8662838" cy="31738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1071563"/>
            <a:ext cx="659765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185738" y="1138238"/>
            <a:ext cx="27241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 b="1">
                <a:latin typeface="Calibri" pitchFamily="34" charset="0"/>
              </a:rPr>
              <a:t>1</a:t>
            </a:r>
            <a:r>
              <a:rPr lang="ru-RU" sz="1400" b="1">
                <a:latin typeface="Calibri" pitchFamily="34" charset="0"/>
              </a:rPr>
              <a:t>. </a:t>
            </a:r>
            <a:r>
              <a:rPr lang="kk-KZ" sz="1400" b="1">
                <a:latin typeface="Calibri" pitchFamily="34" charset="0"/>
              </a:rPr>
              <a:t>ИНТЕГРАЦИЯ ИНФОРМАЦИОННЫХ СИСТЕМ</a:t>
            </a:r>
            <a:endParaRPr lang="ru-RU" sz="1400" b="1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85 интеграций </a:t>
            </a:r>
          </a:p>
          <a:p>
            <a:r>
              <a:rPr lang="ru-RU" sz="1400">
                <a:latin typeface="Calibri" pitchFamily="34" charset="0"/>
              </a:rPr>
              <a:t>с 46 информационными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системами </a:t>
            </a:r>
            <a:r>
              <a:rPr lang="kk-KZ" sz="1400">
                <a:latin typeface="Calibri" pitchFamily="34" charset="0"/>
              </a:rPr>
              <a:t>ГО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5127" name="Прямоугольник 55"/>
          <p:cNvSpPr>
            <a:spLocks noChangeArrowheads="1"/>
          </p:cNvSpPr>
          <p:nvPr/>
        </p:nvSpPr>
        <p:spPr bwMode="auto">
          <a:xfrm>
            <a:off x="6981825" y="1531938"/>
            <a:ext cx="21621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2. ОЦИФРОВКА АРХИВНЫХ ДАННЫХ</a:t>
            </a:r>
          </a:p>
          <a:p>
            <a:r>
              <a:rPr lang="kk-KZ" sz="1000">
                <a:latin typeface="Calibri" pitchFamily="34" charset="0"/>
              </a:rPr>
              <a:t>(актовые записи гражданского состояния, паспорта недвижимости, земельный кадастр, дипломы, трудовые книжки)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5128" name="Прямоугольник 57"/>
          <p:cNvSpPr>
            <a:spLocks noChangeArrowheads="1"/>
          </p:cNvSpPr>
          <p:nvPr/>
        </p:nvSpPr>
        <p:spPr bwMode="auto">
          <a:xfrm>
            <a:off x="4891088" y="4672013"/>
            <a:ext cx="35052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3. ВЫЧИСТКА И АКТУАЛИЗАЦИЯ</a:t>
            </a:r>
          </a:p>
          <a:p>
            <a:r>
              <a:rPr lang="ru-RU" sz="1400">
                <a:latin typeface="Calibri" pitchFamily="34" charset="0"/>
              </a:rPr>
              <a:t>данных в государственных информационных системах</a:t>
            </a:r>
          </a:p>
          <a:p>
            <a:r>
              <a:rPr lang="ru-RU" sz="1000">
                <a:latin typeface="Calibri" pitchFamily="34" charset="0"/>
              </a:rPr>
              <a:t>(Интегрированная налоговая информационная система, АИС «Государственный земельный кадастр», ГБД «Регистр недвижимости», Сервисный центр МВД, ГБД «Физические лица», Система документирования населения)</a:t>
            </a:r>
          </a:p>
        </p:txBody>
      </p:sp>
      <p:sp>
        <p:nvSpPr>
          <p:cNvPr id="5129" name="Прямоугольник 16"/>
          <p:cNvSpPr>
            <a:spLocks noChangeArrowheads="1"/>
          </p:cNvSpPr>
          <p:nvPr/>
        </p:nvSpPr>
        <p:spPr bwMode="auto">
          <a:xfrm>
            <a:off x="1336675" y="6034088"/>
            <a:ext cx="754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just" eaLnBrk="0" hangingPunct="0"/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В рамках стратегии, канадские эксперты предлагают концепцию «цифровых цепочек» которая может быть внедрена в течение следующих 5 лет. </a:t>
            </a:r>
          </a:p>
          <a:p>
            <a:pPr indent="360363" algn="just" eaLnBrk="0" hangingPunct="0"/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Таким образом, концепция «цифровых цепочек» означает сплошную автоматизацию и неразрывность процессов – цепочек от заявления до результата услуги.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7058" y="6066080"/>
            <a:ext cx="1125416" cy="67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403225" y="6040438"/>
            <a:ext cx="83883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444"/>
          <a:stretch/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351663" y="198374"/>
            <a:ext cx="438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dirty="0">
                <a:solidFill>
                  <a:schemeClr val="bg1"/>
                </a:solidFill>
              </a:rPr>
              <a:t>ОПТИМИЗАЦИЯ ГОСУДАРСТВЕННЫХ УСЛУГ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6361752" y="1885684"/>
            <a:ext cx="2539898" cy="84508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4589101" y="1925788"/>
            <a:ext cx="1413112" cy="80099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3067400" y="1925788"/>
            <a:ext cx="1347523" cy="80099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971196" y="4259560"/>
            <a:ext cx="984273" cy="73288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998496" y="3324788"/>
            <a:ext cx="984273" cy="58243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952960" y="5561078"/>
            <a:ext cx="1012419" cy="58243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3045" y="186809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</a:rPr>
              <a:t>СОЗДАНИЕ ЭЛЕКТРОННЫХ АРХИВОВ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288"/>
          <a:stretch/>
        </p:blipFill>
        <p:spPr>
          <a:xfrm>
            <a:off x="0" y="3909"/>
            <a:ext cx="9144000" cy="734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045" y="178842"/>
            <a:ext cx="881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ОПТИМИЗАЦИЯ ГОСУДАРСТВЕННЫХ УСЛУГ. </a:t>
            </a:r>
            <a:r>
              <a:rPr lang="ru-RU" cap="small" dirty="0" smtClean="0">
                <a:solidFill>
                  <a:schemeClr val="bg1"/>
                </a:solidFill>
              </a:rPr>
              <a:t>ОЦИФРОВКА ВЕДОМСТВЕННЫХ АРХИВОВ</a:t>
            </a:r>
            <a:endParaRPr lang="ru-RU" cap="small" dirty="0">
              <a:solidFill>
                <a:schemeClr val="bg1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4" y="4345669"/>
            <a:ext cx="382808" cy="477812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928476" y="1295572"/>
            <a:ext cx="32020" cy="5576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75" y="4553436"/>
            <a:ext cx="467458" cy="584788"/>
          </a:xfrm>
          <a:prstGeom prst="rect">
            <a:avLst/>
          </a:prstGeom>
        </p:spPr>
      </p:pic>
      <p:cxnSp>
        <p:nvCxnSpPr>
          <p:cNvPr id="74" name="Прямая со стрелкой 73"/>
          <p:cNvCxnSpPr>
            <a:endCxn id="81" idx="1"/>
          </p:cNvCxnSpPr>
          <p:nvPr/>
        </p:nvCxnSpPr>
        <p:spPr>
          <a:xfrm flipV="1">
            <a:off x="505181" y="3749055"/>
            <a:ext cx="348094" cy="7424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82" idx="1"/>
          </p:cNvCxnSpPr>
          <p:nvPr/>
        </p:nvCxnSpPr>
        <p:spPr>
          <a:xfrm>
            <a:off x="505181" y="5080089"/>
            <a:ext cx="348094" cy="7424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06377" y="4725743"/>
            <a:ext cx="251648" cy="57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1355267" y="3444746"/>
            <a:ext cx="1369550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/>
              <a:t>Запись актов гражданского состояния</a:t>
            </a:r>
          </a:p>
          <a:p>
            <a:r>
              <a:rPr lang="ru-RU" sz="1000" dirty="0" smtClean="0"/>
              <a:t>Регистрация рождения</a:t>
            </a:r>
          </a:p>
          <a:p>
            <a:r>
              <a:rPr lang="kk-KZ" sz="1000" b="1" dirty="0" smtClean="0">
                <a:solidFill>
                  <a:srgbClr val="FF0000"/>
                </a:solidFill>
              </a:rPr>
              <a:t>5 дней</a:t>
            </a:r>
            <a:endParaRPr lang="ru-RU" sz="1000" b="1" dirty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355267" y="4455596"/>
            <a:ext cx="1436447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/>
              <a:t>Государственный центр по выплате пенсий</a:t>
            </a:r>
          </a:p>
          <a:p>
            <a:r>
              <a:rPr lang="ru-RU" sz="1000" dirty="0" smtClean="0"/>
              <a:t>Оформление </a:t>
            </a:r>
            <a:r>
              <a:rPr lang="kk-KZ" sz="1000" dirty="0" smtClean="0"/>
              <a:t>пособия</a:t>
            </a:r>
            <a:endParaRPr lang="ru-RU" sz="1000" dirty="0" smtClean="0"/>
          </a:p>
          <a:p>
            <a:r>
              <a:rPr lang="kk-KZ" sz="1000" b="1" dirty="0" smtClean="0">
                <a:solidFill>
                  <a:srgbClr val="FF0000"/>
                </a:solidFill>
              </a:rPr>
              <a:t>10 дней</a:t>
            </a:r>
            <a:endParaRPr lang="ru-RU" sz="1000" b="1" dirty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355267" y="5475887"/>
            <a:ext cx="137886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/>
              <a:t>Местный исполнительный орган</a:t>
            </a:r>
          </a:p>
          <a:p>
            <a:r>
              <a:rPr lang="kk-KZ" sz="1000" dirty="0" smtClean="0"/>
              <a:t>Очередь в детсад</a:t>
            </a:r>
            <a:endParaRPr lang="ru-RU" sz="1000" dirty="0" smtClean="0"/>
          </a:p>
          <a:p>
            <a:r>
              <a:rPr lang="kk-KZ" sz="1000" b="1" dirty="0" smtClean="0">
                <a:solidFill>
                  <a:srgbClr val="FF0000"/>
                </a:solidFill>
              </a:rPr>
              <a:t>3 дня</a:t>
            </a:r>
            <a:endParaRPr lang="ru-RU" sz="1000" b="1" dirty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75" y="3456661"/>
            <a:ext cx="467458" cy="58478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75" y="5530152"/>
            <a:ext cx="467458" cy="584788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309255" y="1828821"/>
            <a:ext cx="2425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ПАКЕТ </a:t>
            </a:r>
            <a:r>
              <a:rPr lang="ru-RU" sz="1200" dirty="0" smtClean="0">
                <a:solidFill>
                  <a:srgbClr val="FF0000"/>
                </a:solidFill>
              </a:rPr>
              <a:t>ДОКУМЕНТОВ:</a:t>
            </a:r>
            <a:endParaRPr lang="ru-RU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Свидетельство о браке;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Медицинское свидетельство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 </a:t>
            </a:r>
            <a:r>
              <a:rPr lang="ru-RU" sz="1200" dirty="0"/>
              <a:t>роженице;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Свидетельство о рождении  всех детей;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Адресная </a:t>
            </a:r>
            <a:r>
              <a:rPr lang="ru-RU" sz="1200" dirty="0" smtClean="0"/>
              <a:t>справка; 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Удостоверение личности.</a:t>
            </a:r>
            <a:endParaRPr lang="ru-RU" sz="1200" dirty="0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47" y="4870997"/>
            <a:ext cx="382808" cy="477812"/>
          </a:xfrm>
          <a:prstGeom prst="rect">
            <a:avLst/>
          </a:prstGeom>
        </p:spPr>
      </p:pic>
      <p:cxnSp>
        <p:nvCxnSpPr>
          <p:cNvPr id="92" name="Прямая со стрелкой 91"/>
          <p:cNvCxnSpPr/>
          <p:nvPr/>
        </p:nvCxnSpPr>
        <p:spPr>
          <a:xfrm>
            <a:off x="3723463" y="5109903"/>
            <a:ext cx="350398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3314872" y="1400228"/>
            <a:ext cx="2425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КАК ЕСТЬ</a:t>
            </a:r>
            <a:endParaRPr lang="ru-RU" sz="1200" b="1" dirty="0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088" y="4910955"/>
            <a:ext cx="559428" cy="501306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79" b="89288"/>
          <a:stretch/>
        </p:blipFill>
        <p:spPr>
          <a:xfrm>
            <a:off x="0" y="6787662"/>
            <a:ext cx="9144000" cy="98279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4976241" y="4259560"/>
            <a:ext cx="88838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Регистрация </a:t>
            </a:r>
          </a:p>
          <a:p>
            <a:r>
              <a:rPr lang="ru-RU" sz="1000" dirty="0" smtClean="0"/>
              <a:t>рождения</a:t>
            </a:r>
          </a:p>
          <a:p>
            <a:r>
              <a:rPr lang="kk-KZ" sz="1000" b="1" dirty="0" smtClean="0">
                <a:solidFill>
                  <a:srgbClr val="00B050"/>
                </a:solidFill>
              </a:rPr>
              <a:t>от 15 минут</a:t>
            </a:r>
          </a:p>
          <a:p>
            <a:r>
              <a:rPr lang="kk-KZ" sz="1000" b="1" dirty="0" smtClean="0">
                <a:solidFill>
                  <a:srgbClr val="00B050"/>
                </a:solidFill>
              </a:rPr>
              <a:t>до 2-х часов</a:t>
            </a:r>
            <a:endParaRPr lang="ru-RU" sz="1000" b="1" dirty="0">
              <a:solidFill>
                <a:srgbClr val="00B050"/>
              </a:solidFill>
            </a:endParaRPr>
          </a:p>
          <a:p>
            <a:endParaRPr lang="ru-RU" sz="12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008030" y="3326891"/>
            <a:ext cx="9941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Оформление </a:t>
            </a:r>
          </a:p>
          <a:p>
            <a:r>
              <a:rPr lang="kk-KZ" sz="1000" dirty="0" smtClean="0"/>
              <a:t>пособия</a:t>
            </a:r>
            <a:endParaRPr lang="ru-RU" sz="1000" dirty="0" smtClean="0"/>
          </a:p>
          <a:p>
            <a:r>
              <a:rPr lang="kk-KZ" sz="1000" b="1" dirty="0" smtClean="0">
                <a:solidFill>
                  <a:srgbClr val="FF0000"/>
                </a:solidFill>
              </a:rPr>
              <a:t>от 5 до 7 дней</a:t>
            </a:r>
            <a:endParaRPr lang="ru-RU" sz="1000" b="1" dirty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5008159" y="5592239"/>
            <a:ext cx="859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 smtClean="0"/>
              <a:t>Очередь</a:t>
            </a:r>
          </a:p>
          <a:p>
            <a:r>
              <a:rPr lang="kk-KZ" sz="1000" dirty="0" smtClean="0"/>
              <a:t>в детсад</a:t>
            </a:r>
            <a:endParaRPr lang="ru-RU" sz="1000" dirty="0" smtClean="0"/>
          </a:p>
          <a:p>
            <a:r>
              <a:rPr lang="kk-KZ" sz="1000" b="1" dirty="0" smtClean="0">
                <a:solidFill>
                  <a:srgbClr val="00B050"/>
                </a:solidFill>
              </a:rPr>
              <a:t>за 30 минут</a:t>
            </a:r>
            <a:endParaRPr lang="ru-RU" sz="1200" dirty="0">
              <a:solidFill>
                <a:srgbClr val="00B050"/>
              </a:solidFill>
            </a:endParaRPr>
          </a:p>
        </p:txBody>
      </p:sp>
      <p:cxnSp>
        <p:nvCxnSpPr>
          <p:cNvPr id="111" name="Прямая соединительная линия 110"/>
          <p:cNvCxnSpPr>
            <a:endCxn id="107" idx="1"/>
          </p:cNvCxnSpPr>
          <p:nvPr/>
        </p:nvCxnSpPr>
        <p:spPr>
          <a:xfrm flipV="1">
            <a:off x="4719516" y="4626002"/>
            <a:ext cx="251680" cy="28495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97" idx="3"/>
            <a:endCxn id="109" idx="1"/>
          </p:cNvCxnSpPr>
          <p:nvPr/>
        </p:nvCxnSpPr>
        <p:spPr>
          <a:xfrm>
            <a:off x="4719516" y="5161608"/>
            <a:ext cx="233444" cy="690689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3572218" y="6302075"/>
            <a:ext cx="2079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ИТОГО: 7 дней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27985" y="1400228"/>
            <a:ext cx="2425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КАК БЫЛО</a:t>
            </a:r>
            <a:endParaRPr lang="ru-RU" sz="1200" b="1" dirty="0"/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030" y="2095098"/>
            <a:ext cx="561605" cy="561605"/>
          </a:xfrm>
          <a:prstGeom prst="rect">
            <a:avLst/>
          </a:prstGeom>
        </p:spPr>
      </p:pic>
      <p:sp>
        <p:nvSpPr>
          <p:cNvPr id="158" name="Прямоугольник 157"/>
          <p:cNvSpPr/>
          <p:nvPr/>
        </p:nvSpPr>
        <p:spPr>
          <a:xfrm>
            <a:off x="3043525" y="1956101"/>
            <a:ext cx="920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Данные</a:t>
            </a:r>
            <a:endParaRPr lang="ru-RU" sz="1000" i="1" dirty="0" smtClean="0"/>
          </a:p>
          <a:p>
            <a:r>
              <a:rPr lang="ru-RU" sz="1000" dirty="0" smtClean="0"/>
              <a:t>до 2007 года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в бумажном 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архив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629689" y="1956101"/>
            <a:ext cx="867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Данные</a:t>
            </a:r>
          </a:p>
          <a:p>
            <a:r>
              <a:rPr lang="ru-RU" sz="1000" dirty="0" smtClean="0"/>
              <a:t>от 2007 года</a:t>
            </a:r>
          </a:p>
          <a:p>
            <a:r>
              <a:rPr lang="ru-RU" sz="1000" b="1" dirty="0" smtClean="0">
                <a:solidFill>
                  <a:srgbClr val="00B050"/>
                </a:solidFill>
              </a:rPr>
              <a:t>В базе </a:t>
            </a:r>
          </a:p>
          <a:p>
            <a:r>
              <a:rPr lang="ru-RU" sz="1000" b="1" dirty="0" smtClean="0">
                <a:solidFill>
                  <a:srgbClr val="00B050"/>
                </a:solidFill>
              </a:rPr>
              <a:t>данных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163" name="Picture 33" descr="http://s1.iconbird.com/ico/0612/database/w512h5121339253474Database1512x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100" y="1981198"/>
            <a:ext cx="543882" cy="68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3" name="Прямая соединительная линия 182"/>
          <p:cNvCxnSpPr>
            <a:stCxn id="97" idx="0"/>
          </p:cNvCxnSpPr>
          <p:nvPr/>
        </p:nvCxnSpPr>
        <p:spPr>
          <a:xfrm flipV="1">
            <a:off x="4439802" y="3582553"/>
            <a:ext cx="536348" cy="1328402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V="1">
            <a:off x="5468287" y="2723183"/>
            <a:ext cx="0" cy="568151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flipH="1" flipV="1">
            <a:off x="3726874" y="2726783"/>
            <a:ext cx="1366808" cy="56863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Прямоугольник 207"/>
          <p:cNvSpPr/>
          <p:nvPr/>
        </p:nvSpPr>
        <p:spPr>
          <a:xfrm>
            <a:off x="370198" y="6301574"/>
            <a:ext cx="2079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ИТОГО: 18 дней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236504" y="775282"/>
            <a:ext cx="9112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cs typeface="Arial" pitchFamily="34" charset="0"/>
              </a:rPr>
              <a:t>НА ПРИМЕРЕ КОМПЛЕКСНОЙ УСЛУГИ «РОЖДЕНИЕ РЕБЕНКА»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47" name="TextBox 74"/>
          <p:cNvSpPr txBox="1">
            <a:spLocks noChangeArrowheads="1"/>
          </p:cNvSpPr>
          <p:nvPr/>
        </p:nvSpPr>
        <p:spPr bwMode="auto">
          <a:xfrm>
            <a:off x="6943301" y="3265088"/>
            <a:ext cx="22006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Рождение зарегистрировано, свидетельство о рождении можете забрать в ЗАГС по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Алматинскому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 району </a:t>
            </a:r>
            <a:r>
              <a:rPr kumimoji="0" lang="ru-RU" altLang="ru-RU" sz="1200" b="1" dirty="0" err="1" smtClean="0">
                <a:solidFill>
                  <a:srgbClr val="0070C0"/>
                </a:solidFill>
                <a:latin typeface="+mn-lt"/>
              </a:rPr>
              <a:t>г.Астаны</a:t>
            </a:r>
            <a:endParaRPr kumimoji="0" lang="ru-RU" altLang="ru-RU" sz="12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941709" y="4432418"/>
            <a:ext cx="2133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 dirty="0">
                <a:solidFill>
                  <a:srgbClr val="0070C0"/>
                </a:solidFill>
                <a:latin typeface="+mn-lt"/>
              </a:rPr>
              <a:t>Вам 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назначены пособия </a:t>
            </a:r>
            <a:r>
              <a:rPr kumimoji="0" lang="ru-RU" altLang="ru-RU" sz="1200" b="1" dirty="0">
                <a:solidFill>
                  <a:srgbClr val="0070C0"/>
                </a:solidFill>
                <a:latin typeface="+mn-lt"/>
              </a:rPr>
              <a:t>на рождение в размере 150 000 тенге 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и </a:t>
            </a:r>
            <a:r>
              <a:rPr kumimoji="0" lang="ru-RU" altLang="ru-RU" sz="1200" b="1" dirty="0">
                <a:solidFill>
                  <a:srgbClr val="0070C0"/>
                </a:solidFill>
                <a:latin typeface="+mn-lt"/>
              </a:rPr>
              <a:t>по уходу за ребенком до одного года в 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размере 15 </a:t>
            </a:r>
            <a:r>
              <a:rPr kumimoji="0" lang="ru-RU" altLang="ru-RU" sz="1200" b="1" dirty="0">
                <a:solidFill>
                  <a:srgbClr val="0070C0"/>
                </a:solidFill>
                <a:latin typeface="+mn-lt"/>
              </a:rPr>
              <a:t>000 тенге</a:t>
            </a:r>
          </a:p>
        </p:txBody>
      </p:sp>
      <p:sp>
        <p:nvSpPr>
          <p:cNvPr id="49" name="TextBox 74"/>
          <p:cNvSpPr txBox="1">
            <a:spLocks noChangeArrowheads="1"/>
          </p:cNvSpPr>
          <p:nvPr/>
        </p:nvSpPr>
        <p:spPr bwMode="auto">
          <a:xfrm>
            <a:off x="6952556" y="5425374"/>
            <a:ext cx="2158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 dirty="0">
                <a:solidFill>
                  <a:srgbClr val="0070C0"/>
                </a:solidFill>
                <a:latin typeface="+mn-lt"/>
              </a:rPr>
              <a:t>Ваш ребенок стоит в очереди в </a:t>
            </a:r>
            <a:r>
              <a:rPr kumimoji="0" lang="ru-RU" altLang="ru-RU" sz="1200" b="1" dirty="0" smtClean="0">
                <a:solidFill>
                  <a:srgbClr val="0070C0"/>
                </a:solidFill>
                <a:latin typeface="+mn-lt"/>
              </a:rPr>
              <a:t>детский сад </a:t>
            </a:r>
            <a:r>
              <a:rPr kumimoji="0" lang="ru-RU" altLang="ru-RU" sz="1200" b="1" dirty="0">
                <a:solidFill>
                  <a:srgbClr val="0070C0"/>
                </a:solidFill>
                <a:latin typeface="+mn-lt"/>
              </a:rPr>
              <a:t>под номером 758</a:t>
            </a:r>
          </a:p>
        </p:txBody>
      </p:sp>
      <p:pic>
        <p:nvPicPr>
          <p:cNvPr id="50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7" t="14515" b="44608"/>
          <a:stretch/>
        </p:blipFill>
        <p:spPr bwMode="auto">
          <a:xfrm>
            <a:off x="6249526" y="3325747"/>
            <a:ext cx="407963" cy="2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7" t="14515" b="44608"/>
          <a:stretch/>
        </p:blipFill>
        <p:spPr bwMode="auto">
          <a:xfrm>
            <a:off x="6254413" y="4535495"/>
            <a:ext cx="407963" cy="2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7" t="14515" b="44608"/>
          <a:stretch/>
        </p:blipFill>
        <p:spPr bwMode="auto">
          <a:xfrm>
            <a:off x="6273738" y="5552739"/>
            <a:ext cx="407963" cy="2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" name="Прямоугольник 155"/>
          <p:cNvSpPr>
            <a:spLocks noChangeArrowheads="1"/>
          </p:cNvSpPr>
          <p:nvPr/>
        </p:nvSpPr>
        <p:spPr bwMode="auto">
          <a:xfrm>
            <a:off x="7144099" y="2458458"/>
            <a:ext cx="10261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altLang="ru-RU" sz="1000" b="1" dirty="0">
                <a:solidFill>
                  <a:srgbClr val="00B050"/>
                </a:solidFill>
              </a:rPr>
              <a:t>уведомления</a:t>
            </a:r>
            <a:endParaRPr lang="ru-RU" altLang="ru-RU" sz="1000" b="1" dirty="0">
              <a:solidFill>
                <a:srgbClr val="00B05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6114848" y="1305949"/>
            <a:ext cx="32020" cy="5576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419017" y="1392208"/>
            <a:ext cx="2425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КАК БУДЕТ</a:t>
            </a:r>
            <a:endParaRPr lang="ru-RU" sz="1200" b="1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340" y="2082097"/>
            <a:ext cx="559428" cy="50130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219" y="2086208"/>
            <a:ext cx="382808" cy="477812"/>
          </a:xfrm>
          <a:prstGeom prst="rect">
            <a:avLst/>
          </a:prstGeom>
        </p:spPr>
      </p:pic>
      <p:cxnSp>
        <p:nvCxnSpPr>
          <p:cNvPr id="64" name="Прямая со стрелкой 63"/>
          <p:cNvCxnSpPr/>
          <p:nvPr/>
        </p:nvCxnSpPr>
        <p:spPr>
          <a:xfrm flipV="1">
            <a:off x="7201142" y="2405324"/>
            <a:ext cx="969072" cy="222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825" y="2009323"/>
            <a:ext cx="346622" cy="33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6114849" y="6358223"/>
            <a:ext cx="3072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ПРОАКТИВНОЕ ОБСЛУЖИВАНИЕ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36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80" y="0"/>
            <a:ext cx="9144000" cy="6858000"/>
          </a:xfrm>
          <a:prstGeom prst="rect">
            <a:avLst/>
          </a:prstGeom>
        </p:spPr>
      </p:pic>
      <p:cxnSp>
        <p:nvCxnSpPr>
          <p:cNvPr id="84" name="Прямая соединительная линия 83"/>
          <p:cNvCxnSpPr/>
          <p:nvPr/>
        </p:nvCxnSpPr>
        <p:spPr>
          <a:xfrm>
            <a:off x="4572000" y="1516063"/>
            <a:ext cx="0" cy="527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Прямоугольник 167"/>
          <p:cNvSpPr/>
          <p:nvPr/>
        </p:nvSpPr>
        <p:spPr>
          <a:xfrm>
            <a:off x="169863" y="5694363"/>
            <a:ext cx="4305300" cy="2778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grpSp>
        <p:nvGrpSpPr>
          <p:cNvPr id="20486" name="Группа 3"/>
          <p:cNvGrpSpPr>
            <a:grpSpLocks/>
          </p:cNvGrpSpPr>
          <p:nvPr/>
        </p:nvGrpSpPr>
        <p:grpSpPr bwMode="auto">
          <a:xfrm>
            <a:off x="25400" y="1514706"/>
            <a:ext cx="4457700" cy="3751262"/>
            <a:chOff x="25400" y="1490663"/>
            <a:chExt cx="4457700" cy="4065587"/>
          </a:xfrm>
        </p:grpSpPr>
        <p:pic>
          <p:nvPicPr>
            <p:cNvPr id="20517" name="Picture 4" descr="C:\Users\sagadiyev_k\Desktop\НГИС\Картинки для презентации\KopirovanieCherteji-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" y="1827213"/>
              <a:ext cx="992188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8" name="Рисунок 16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3" y="4632325"/>
              <a:ext cx="107473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9" name="Picture 5" descr="I:\! WORK\For prezentations\peoples\user_256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" y="1571625"/>
              <a:ext cx="9683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6" name="Прямая соединительная линия 175"/>
            <p:cNvCxnSpPr/>
            <p:nvPr/>
          </p:nvCxnSpPr>
          <p:spPr>
            <a:xfrm>
              <a:off x="1366838" y="2018862"/>
              <a:ext cx="262096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>
              <a:off x="512763" y="3083864"/>
              <a:ext cx="345757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>
              <a:off x="512763" y="4148865"/>
              <a:ext cx="345757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>
              <a:off x="1489075" y="5219028"/>
              <a:ext cx="248126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3987800" y="1986173"/>
              <a:ext cx="0" cy="11303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>
              <a:off x="512763" y="3044292"/>
              <a:ext cx="0" cy="114414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6" name="TextBox 181"/>
            <p:cNvSpPr txBox="1">
              <a:spLocks noChangeArrowheads="1"/>
            </p:cNvSpPr>
            <p:nvPr/>
          </p:nvSpPr>
          <p:spPr bwMode="auto">
            <a:xfrm>
              <a:off x="1414463" y="1490663"/>
              <a:ext cx="17256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Calibri" panose="020F0502020204030204" pitchFamily="34" charset="0"/>
                </a:rPr>
                <a:t>ОФОРМЛЕНИЕ </a:t>
              </a:r>
              <a:br>
                <a:rPr lang="ru-RU" altLang="ru-RU" sz="1200" b="1">
                  <a:latin typeface="Calibri" panose="020F0502020204030204" pitchFamily="34" charset="0"/>
                </a:rPr>
              </a:br>
              <a:r>
                <a:rPr lang="ru-RU" altLang="ru-RU" sz="1200" b="1">
                  <a:latin typeface="Calibri" panose="020F0502020204030204" pitchFamily="34" charset="0"/>
                </a:rPr>
                <a:t>ЗЕМЕЛЬНОГО УЧАСТКА</a:t>
              </a:r>
            </a:p>
          </p:txBody>
        </p: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3932238" y="4116176"/>
              <a:ext cx="0" cy="114242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8" name="TextBox 183"/>
            <p:cNvSpPr txBox="1">
              <a:spLocks noChangeArrowheads="1"/>
            </p:cNvSpPr>
            <p:nvPr/>
          </p:nvSpPr>
          <p:spPr bwMode="auto">
            <a:xfrm>
              <a:off x="1644650" y="2544763"/>
              <a:ext cx="14747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Calibri" panose="020F0502020204030204" pitchFamily="34" charset="0"/>
                </a:rPr>
                <a:t>АПЗ, ТЕХУСЛОВИЯ,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Calibri" panose="020F0502020204030204" pitchFamily="34" charset="0"/>
                </a:rPr>
                <a:t>ПРОЕКТИРОВАНИЕ</a:t>
              </a:r>
            </a:p>
          </p:txBody>
        </p:sp>
        <p:sp>
          <p:nvSpPr>
            <p:cNvPr id="20529" name="TextBox 184"/>
            <p:cNvSpPr txBox="1">
              <a:spLocks noChangeArrowheads="1"/>
            </p:cNvSpPr>
            <p:nvPr/>
          </p:nvSpPr>
          <p:spPr bwMode="auto">
            <a:xfrm>
              <a:off x="1052513" y="3578225"/>
              <a:ext cx="20145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Calibri" panose="020F0502020204030204" pitchFamily="34" charset="0"/>
                </a:rPr>
                <a:t>СОГЛАСОВАНИЯ </a:t>
              </a:r>
              <a:br>
                <a:rPr lang="ru-RU" altLang="ru-RU" sz="1200" b="1">
                  <a:latin typeface="Calibri" panose="020F0502020204030204" pitchFamily="34" charset="0"/>
                </a:rPr>
              </a:br>
              <a:r>
                <a:rPr lang="ru-RU" altLang="ru-RU" sz="1200" b="1">
                  <a:latin typeface="Calibri" panose="020F0502020204030204" pitchFamily="34" charset="0"/>
                </a:rPr>
                <a:t>В ПЕРИОД СТРОИТЕЛЬСТВА</a:t>
              </a:r>
            </a:p>
          </p:txBody>
        </p:sp>
        <p:sp>
          <p:nvSpPr>
            <p:cNvPr id="20530" name="TextBox 185"/>
            <p:cNvSpPr txBox="1">
              <a:spLocks noChangeArrowheads="1"/>
            </p:cNvSpPr>
            <p:nvPr/>
          </p:nvSpPr>
          <p:spPr bwMode="auto">
            <a:xfrm>
              <a:off x="1636713" y="4687888"/>
              <a:ext cx="18891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Calibri" panose="020F0502020204030204" pitchFamily="34" charset="0"/>
                </a:rPr>
                <a:t>ВВОД В ЭКСПЛУАТАЦИЮ,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Calibri" panose="020F0502020204030204" pitchFamily="34" charset="0"/>
                </a:rPr>
                <a:t>ПОДКЛЮЧЕНИЕ СЕТЕЙ</a:t>
              </a:r>
            </a:p>
          </p:txBody>
        </p:sp>
        <p:pic>
          <p:nvPicPr>
            <p:cNvPr id="20531" name="Рисунок 18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3732213"/>
              <a:ext cx="1074737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Равнобедренный треугольник 187"/>
            <p:cNvSpPr/>
            <p:nvPr/>
          </p:nvSpPr>
          <p:spPr>
            <a:xfrm rot="16200000">
              <a:off x="1202528" y="5097527"/>
              <a:ext cx="328620" cy="28257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libri" panose="020F0502020204030204" pitchFamily="34" charset="0"/>
              </a:endParaRPr>
            </a:p>
          </p:txBody>
        </p:sp>
        <p:pic>
          <p:nvPicPr>
            <p:cNvPr id="20533" name="Рисунок 18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771775"/>
              <a:ext cx="1074738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4" name="Рисунок 18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13010"/>
            <a:stretch>
              <a:fillRect/>
            </a:stretch>
          </p:blipFill>
          <p:spPr bwMode="auto">
            <a:xfrm>
              <a:off x="3576638" y="1658938"/>
              <a:ext cx="898525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Рисунок 19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530" b="-1251"/>
          <a:stretch>
            <a:fillRect/>
          </a:stretch>
        </p:blipFill>
        <p:spPr bwMode="auto">
          <a:xfrm>
            <a:off x="1198563" y="6137275"/>
            <a:ext cx="24526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91"/>
          <p:cNvSpPr txBox="1">
            <a:spLocks noChangeArrowheads="1"/>
          </p:cNvSpPr>
          <p:nvPr/>
        </p:nvSpPr>
        <p:spPr bwMode="auto">
          <a:xfrm>
            <a:off x="341313" y="5694363"/>
            <a:ext cx="3963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Calibri" panose="020F0502020204030204" pitchFamily="34" charset="0"/>
              </a:rPr>
              <a:t>ИТОГО: 55-97 ПРОЦЕДУР, СРЕДНИЙ СРОК ОТ 3 ДО 5 ЛЕТ</a:t>
            </a:r>
          </a:p>
        </p:txBody>
      </p:sp>
      <p:sp>
        <p:nvSpPr>
          <p:cNvPr id="20489" name="TextBox 192"/>
          <p:cNvSpPr txBox="1">
            <a:spLocks noChangeArrowheads="1"/>
          </p:cNvSpPr>
          <p:nvPr/>
        </p:nvSpPr>
        <p:spPr bwMode="auto">
          <a:xfrm>
            <a:off x="1885950" y="920760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КАК ЕСТЬ</a:t>
            </a:r>
          </a:p>
        </p:txBody>
      </p:sp>
      <p:pic>
        <p:nvPicPr>
          <p:cNvPr id="20490" name="Picture 5" descr="I:\! WORK\For prezentations\peoples\user_256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5338" y="3008543"/>
            <a:ext cx="968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4" descr="I:\! WORK\For prezentations\peoples\admin_256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93113" y="1327381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Рисунок 19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1975" y="3040293"/>
            <a:ext cx="12001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196"/>
          <p:cNvSpPr txBox="1">
            <a:spLocks noChangeArrowheads="1"/>
          </p:cNvSpPr>
          <p:nvPr/>
        </p:nvSpPr>
        <p:spPr bwMode="auto">
          <a:xfrm>
            <a:off x="6469028" y="920760"/>
            <a:ext cx="900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КАК БУДЕТ</a:t>
            </a:r>
          </a:p>
        </p:txBody>
      </p:sp>
      <p:sp>
        <p:nvSpPr>
          <p:cNvPr id="20494" name="TextBox 197"/>
          <p:cNvSpPr txBox="1">
            <a:spLocks noChangeArrowheads="1"/>
          </p:cNvSpPr>
          <p:nvPr/>
        </p:nvSpPr>
        <p:spPr bwMode="auto">
          <a:xfrm>
            <a:off x="4705350" y="2086206"/>
            <a:ext cx="21034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400" b="1">
                <a:latin typeface="Calibri" panose="020F0502020204030204" pitchFamily="34" charset="0"/>
              </a:rPr>
              <a:t>НАЦИОНАЛЬНАЯ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400" b="1">
                <a:latin typeface="Calibri" panose="020F0502020204030204" pitchFamily="34" charset="0"/>
              </a:rPr>
              <a:t>ГЕОИНФОРМАЦИОННАЯ </a:t>
            </a:r>
            <a:br>
              <a:rPr lang="kk-KZ" altLang="ru-RU" sz="1400" b="1">
                <a:latin typeface="Calibri" panose="020F0502020204030204" pitchFamily="34" charset="0"/>
              </a:rPr>
            </a:br>
            <a:r>
              <a:rPr lang="kk-KZ" altLang="ru-RU" sz="1400" b="1">
                <a:latin typeface="Calibri" panose="020F0502020204030204" pitchFamily="34" charset="0"/>
              </a:rPr>
              <a:t>СИСТЕМА</a:t>
            </a:r>
            <a:endParaRPr lang="ru-RU" altLang="ru-RU" sz="1400" b="1">
              <a:latin typeface="Calibri" panose="020F0502020204030204" pitchFamily="34" charset="0"/>
            </a:endParaRPr>
          </a:p>
        </p:txBody>
      </p:sp>
      <p:sp>
        <p:nvSpPr>
          <p:cNvPr id="20495" name="TextBox 198"/>
          <p:cNvSpPr txBox="1">
            <a:spLocks noChangeArrowheads="1"/>
          </p:cNvSpPr>
          <p:nvPr/>
        </p:nvSpPr>
        <p:spPr bwMode="auto">
          <a:xfrm>
            <a:off x="7558088" y="1836968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Calibri" panose="020F0502020204030204" pitchFamily="34" charset="0"/>
              </a:rPr>
              <a:t>АРХИТЕКТОР</a:t>
            </a:r>
          </a:p>
        </p:txBody>
      </p:sp>
      <p:sp>
        <p:nvSpPr>
          <p:cNvPr id="20496" name="TextBox 199"/>
          <p:cNvSpPr txBox="1">
            <a:spLocks noChangeArrowheads="1"/>
          </p:cNvSpPr>
          <p:nvPr/>
        </p:nvSpPr>
        <p:spPr bwMode="auto">
          <a:xfrm>
            <a:off x="7399338" y="2759306"/>
            <a:ext cx="1581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Calibri" panose="020F0502020204030204" pitchFamily="34" charset="0"/>
              </a:rPr>
              <a:t>ЗЕМЕЛЬНЫЙ ОТДЕЛ</a:t>
            </a:r>
          </a:p>
        </p:txBody>
      </p:sp>
      <p:sp>
        <p:nvSpPr>
          <p:cNvPr id="20497" name="TextBox 200"/>
          <p:cNvSpPr txBox="1">
            <a:spLocks noChangeArrowheads="1"/>
          </p:cNvSpPr>
          <p:nvPr/>
        </p:nvSpPr>
        <p:spPr bwMode="auto">
          <a:xfrm>
            <a:off x="7785100" y="3580043"/>
            <a:ext cx="434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Calibri" panose="020F0502020204030204" pitchFamily="34" charset="0"/>
              </a:rPr>
              <a:t>ЖКХ</a:t>
            </a:r>
          </a:p>
        </p:txBody>
      </p:sp>
      <p:sp>
        <p:nvSpPr>
          <p:cNvPr id="20498" name="TextBox 201"/>
          <p:cNvSpPr txBox="1">
            <a:spLocks noChangeArrowheads="1"/>
          </p:cNvSpPr>
          <p:nvPr/>
        </p:nvSpPr>
        <p:spPr bwMode="auto">
          <a:xfrm>
            <a:off x="7048500" y="5312006"/>
            <a:ext cx="2028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Calibri" panose="020F0502020204030204" pitchFamily="34" charset="0"/>
              </a:rPr>
              <a:t>КОММУНАЛЬНЫЕ ПРЕДПРИЯТИЯ</a:t>
            </a:r>
          </a:p>
        </p:txBody>
      </p:sp>
      <p:sp>
        <p:nvSpPr>
          <p:cNvPr id="203" name="Стрелка вправо 202"/>
          <p:cNvSpPr/>
          <p:nvPr/>
        </p:nvSpPr>
        <p:spPr>
          <a:xfrm rot="19060613" flipH="1">
            <a:off x="6934200" y="1968731"/>
            <a:ext cx="434975" cy="1682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00" name="TextBox 203"/>
          <p:cNvSpPr txBox="1">
            <a:spLocks noChangeArrowheads="1"/>
          </p:cNvSpPr>
          <p:nvPr/>
        </p:nvSpPr>
        <p:spPr bwMode="auto">
          <a:xfrm>
            <a:off x="4684713" y="5694362"/>
            <a:ext cx="4397375" cy="10982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1400" dirty="0"/>
              <a:t>Создание национальной геоинформационной системы, </a:t>
            </a:r>
            <a:r>
              <a:rPr lang="ru-RU" altLang="ru-RU" sz="1400" dirty="0" err="1"/>
              <a:t>интегрирующ</a:t>
            </a:r>
            <a:r>
              <a:rPr lang="kk-KZ" altLang="ru-RU" sz="1400" dirty="0"/>
              <a:t>ей</a:t>
            </a:r>
            <a:r>
              <a:rPr lang="ru-RU" altLang="ru-RU" sz="1400" dirty="0"/>
              <a:t> разрозненные системы, топографические и тематические карты различных ведомств и сервисных компаний.</a:t>
            </a:r>
          </a:p>
        </p:txBody>
      </p:sp>
      <p:pic>
        <p:nvPicPr>
          <p:cNvPr id="20501" name="Picture 4" descr="I:\! WORK\For prezentations\peoples\admin_256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93113" y="217669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4" descr="I:\! WORK\For prezentations\peoples\admin_256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0575" y="3062518"/>
            <a:ext cx="6715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4" descr="I:\! WORK\For prezentations\peoples\admin_256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24863" y="3805468"/>
            <a:ext cx="6715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4" descr="I:\! WORK\For prezentations\peoples\admin_256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02638" y="4686531"/>
            <a:ext cx="6715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TextBox 208"/>
          <p:cNvSpPr txBox="1">
            <a:spLocks noChangeArrowheads="1"/>
          </p:cNvSpPr>
          <p:nvPr/>
        </p:nvSpPr>
        <p:spPr bwMode="auto">
          <a:xfrm>
            <a:off x="7288213" y="4375381"/>
            <a:ext cx="1589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Calibri" panose="020F0502020204030204" pitchFamily="34" charset="0"/>
              </a:rPr>
              <a:t>ЭКОЛОГИЯ</a:t>
            </a:r>
          </a:p>
        </p:txBody>
      </p:sp>
      <p:pic>
        <p:nvPicPr>
          <p:cNvPr id="20506" name="Picture 10" descr="http://t1.gstatic.com/images?q=tbn:ANd9GcSNS0VofaNSifEsRgeTCNDAP4MqRZK0wo6Gdn5T-Np8RbqstNuv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75" y="1443268"/>
            <a:ext cx="901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14" descr="http://t0.gstatic.com/images?q=tbn:ANd9GcQQPFJW7jV3m80sG9TeoM9XX7BVVh5G-A2rv0c6CD0xGsjxR6C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2284643"/>
            <a:ext cx="8445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Рисунок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2863" y="4813531"/>
            <a:ext cx="7207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2" descr="D:\Куат работа\Преза для МНЭ\1290164185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37463" y="3172056"/>
            <a:ext cx="771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Стрелка вправо 213"/>
          <p:cNvSpPr/>
          <p:nvPr/>
        </p:nvSpPr>
        <p:spPr>
          <a:xfrm rot="1947215" flipH="1">
            <a:off x="7042150" y="4623031"/>
            <a:ext cx="433388" cy="1682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20511" name="Picture 3" descr="D:\Куат работа\Преза для МНЭ\123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18413" y="3881668"/>
            <a:ext cx="8858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Стрелка вправо 215"/>
          <p:cNvSpPr/>
          <p:nvPr/>
        </p:nvSpPr>
        <p:spPr>
          <a:xfrm rot="19060613" flipH="1">
            <a:off x="6934200" y="2748193"/>
            <a:ext cx="434975" cy="1682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17" name="Стрелка вправо 216"/>
          <p:cNvSpPr/>
          <p:nvPr/>
        </p:nvSpPr>
        <p:spPr>
          <a:xfrm rot="1947215" flipH="1">
            <a:off x="7042150" y="3919768"/>
            <a:ext cx="433388" cy="1682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18" name="Стрелка вправо 217"/>
          <p:cNvSpPr/>
          <p:nvPr/>
        </p:nvSpPr>
        <p:spPr>
          <a:xfrm flipH="1">
            <a:off x="7042150" y="3343506"/>
            <a:ext cx="433388" cy="1698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7381" y="139700"/>
            <a:ext cx="863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СОЗДАНИЕ НАЦИОНАЛЬНОЙ ГЕОИНФОРМАЦИОННОЙ </a:t>
            </a:r>
            <a:r>
              <a:rPr lang="ru-RU" sz="2000" dirty="0" smtClean="0">
                <a:solidFill>
                  <a:schemeClr val="bg1"/>
                </a:solidFill>
              </a:rPr>
              <a:t>СИСТЕМЫ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755871" y="18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1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3766</TotalTime>
  <Words>1303</Words>
  <Application>Microsoft Office PowerPoint</Application>
  <PresentationFormat>Экран (4:3)</PresentationFormat>
  <Paragraphs>289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Aubakirova</cp:lastModifiedBy>
  <cp:revision>238</cp:revision>
  <cp:lastPrinted>2015-09-06T06:11:50Z</cp:lastPrinted>
  <dcterms:created xsi:type="dcterms:W3CDTF">2015-05-20T05:29:30Z</dcterms:created>
  <dcterms:modified xsi:type="dcterms:W3CDTF">2015-09-07T06:13:08Z</dcterms:modified>
</cp:coreProperties>
</file>