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330" r:id="rId4"/>
    <p:sldId id="324" r:id="rId5"/>
    <p:sldId id="328" r:id="rId6"/>
    <p:sldId id="334" r:id="rId7"/>
    <p:sldId id="339" r:id="rId8"/>
    <p:sldId id="340" r:id="rId9"/>
    <p:sldId id="341" r:id="rId10"/>
    <p:sldId id="343" r:id="rId11"/>
    <p:sldId id="342" r:id="rId12"/>
    <p:sldId id="344" r:id="rId13"/>
    <p:sldId id="333" r:id="rId14"/>
    <p:sldId id="336" r:id="rId15"/>
  </p:sldIdLst>
  <p:sldSz cx="12192000" cy="6858000"/>
  <p:notesSz cx="6799263" cy="98758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BDD7EE"/>
    <a:srgbClr val="D9F5FF"/>
    <a:srgbClr val="C1EFFF"/>
    <a:srgbClr val="B3EBFF"/>
    <a:srgbClr val="D9FFEA"/>
    <a:srgbClr val="FFC9C9"/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38" autoAdjust="0"/>
  </p:normalViewPr>
  <p:slideViewPr>
    <p:cSldViewPr snapToGrid="0">
      <p:cViewPr>
        <p:scale>
          <a:sx n="93" d="100"/>
          <a:sy n="93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/>
                </a:solidFill>
              </a:rPr>
              <a:t>Сокращение количества </a:t>
            </a:r>
            <a:r>
              <a:rPr lang="ru-RU" sz="1000" dirty="0">
                <a:solidFill>
                  <a:schemeClr val="tx1"/>
                </a:solidFill>
              </a:rPr>
              <a:t>юридических лиц с участием государства</a:t>
            </a:r>
          </a:p>
        </c:rich>
      </c:tx>
      <c:layout>
        <c:manualLayout>
          <c:xMode val="edge"/>
          <c:yMode val="edge"/>
          <c:x val="0.15699619729354627"/>
          <c:y val="4.468961664688219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 w="12700" cap="flat" cmpd="sng" algn="ctr">
              <a:solidFill>
                <a:schemeClr val="accent5">
                  <a:shade val="50000"/>
                </a:schemeClr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4605" cap="rnd" cmpd="tri" algn="ctr">
                <a:solidFill>
                  <a:schemeClr val="dk1"/>
                </a:solidFill>
                <a:prstDash val="solid"/>
                <a:round/>
              </a:ln>
              <a:effectLst/>
            </c:spPr>
            <c:trendlineType val="log"/>
            <c:dispRSqr val="0"/>
            <c:dispEq val="1"/>
            <c:trendlineLbl>
              <c:layout>
                <c:manualLayout>
                  <c:x val="-7.8262955508372797E-2"/>
                  <c:y val="-0.1677153258673800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/>
                      <a:t>47 %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756</c:v>
                </c:pt>
                <c:pt idx="1">
                  <c:v>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1078528"/>
        <c:axId val="81096704"/>
      </c:barChart>
      <c:catAx>
        <c:axId val="81078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1096704"/>
        <c:crosses val="autoZero"/>
        <c:auto val="1"/>
        <c:lblAlgn val="ctr"/>
        <c:lblOffset val="100"/>
        <c:noMultiLvlLbl val="0"/>
      </c:catAx>
      <c:valAx>
        <c:axId val="8109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07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 smtClean="0">
                <a:solidFill>
                  <a:schemeClr val="tx1"/>
                </a:solidFill>
              </a:rPr>
              <a:t>Сокращение количества субъектов </a:t>
            </a:r>
            <a:r>
              <a:rPr lang="ru-RU" sz="1000" b="1" dirty="0">
                <a:solidFill>
                  <a:schemeClr val="tx1"/>
                </a:solidFill>
              </a:rPr>
              <a:t>в Реестре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89315799231312"/>
          <c:y val="0.2508128134397436"/>
          <c:w val="0.81379213645066861"/>
          <c:h val="0.68264125223926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trendline>
            <c:spPr>
              <a:ln w="19050" cap="rnd" cmpd="sng">
                <a:solidFill>
                  <a:schemeClr val="tx1"/>
                </a:solidFill>
                <a:prstDash val="sysDash"/>
              </a:ln>
              <a:effectLst/>
            </c:spPr>
            <c:trendlineType val="log"/>
            <c:dispRSqr val="0"/>
            <c:dispEq val="0"/>
          </c:trendline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961</c:v>
                </c:pt>
                <c:pt idx="1">
                  <c:v>254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29888"/>
        <c:axId val="93031424"/>
      </c:barChart>
      <c:catAx>
        <c:axId val="9302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3031424"/>
        <c:crosses val="autoZero"/>
        <c:auto val="1"/>
        <c:lblAlgn val="ctr"/>
        <c:lblOffset val="100"/>
        <c:noMultiLvlLbl val="0"/>
      </c:catAx>
      <c:valAx>
        <c:axId val="93031424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02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 sz="10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0.18887</cdr:x>
      <cdr:y>0.73162</cdr:y>
    </cdr:from>
    <cdr:to>
      <cdr:x>0.32327</cdr:x>
      <cdr:y>0.87033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6163" y="1270951"/>
          <a:ext cx="431320" cy="24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latin typeface="Arial" panose="020B0604020202020204" pitchFamily="34" charset="0"/>
              <a:cs typeface="Arial" panose="020B0604020202020204" pitchFamily="34" charset="0"/>
            </a:rPr>
            <a:t>2015 г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87" y="1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8A3A5F08-7117-4A5F-AFBE-C7D205830C66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459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87" y="9380459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F4369CA8-7864-40DA-ADA5-487E0044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4265"/>
          </a:xfrm>
          <a:prstGeom prst="rect">
            <a:avLst/>
          </a:prstGeom>
        </p:spPr>
        <p:txBody>
          <a:bodyPr vert="horz" lIns="91251" tIns="45626" rIns="91251" bIns="4562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8" y="1"/>
            <a:ext cx="2947088" cy="494265"/>
          </a:xfrm>
          <a:prstGeom prst="rect">
            <a:avLst/>
          </a:prstGeom>
        </p:spPr>
        <p:txBody>
          <a:bodyPr vert="horz" lIns="91251" tIns="45626" rIns="91251" bIns="4562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A1A467-B198-40B1-9095-6CA98851F1E7}" type="datetimeFigureOut">
              <a:rPr lang="ru-RU"/>
              <a:pPr>
                <a:defRPr/>
              </a:pPr>
              <a:t>11.05.2016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1" tIns="45626" rIns="91251" bIns="456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10" y="4753162"/>
            <a:ext cx="5440046" cy="3889381"/>
          </a:xfrm>
          <a:prstGeom prst="rect">
            <a:avLst/>
          </a:prstGeom>
        </p:spPr>
        <p:txBody>
          <a:bodyPr vert="horz" lIns="91251" tIns="45626" rIns="91251" bIns="4562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1574"/>
            <a:ext cx="2947088" cy="494264"/>
          </a:xfrm>
          <a:prstGeom prst="rect">
            <a:avLst/>
          </a:prstGeom>
        </p:spPr>
        <p:txBody>
          <a:bodyPr vert="horz" lIns="91251" tIns="45626" rIns="91251" bIns="4562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8" y="9381574"/>
            <a:ext cx="2947088" cy="494264"/>
          </a:xfrm>
          <a:prstGeom prst="rect">
            <a:avLst/>
          </a:prstGeom>
        </p:spPr>
        <p:txBody>
          <a:bodyPr vert="horz" wrap="square" lIns="91251" tIns="45626" rIns="91251" bIns="456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A98F2C-DC90-47C8-932F-0A9F572CF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04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1235075"/>
            <a:ext cx="5919787" cy="3330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798" indent="-283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2969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108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9663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382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0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82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54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E8EDE9-C60C-4165-9013-AC7D22A94E16}" type="slidenum">
              <a:rPr lang="ru-RU" altLang="en-US" smtClean="0"/>
              <a:pPr>
                <a:spcBef>
                  <a:spcPct val="0"/>
                </a:spcBef>
              </a:pPr>
              <a:t>1</a:t>
            </a:fld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841434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91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6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1235075"/>
            <a:ext cx="5919787" cy="3330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798" indent="-283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2969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108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9663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382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0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82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54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CC2EE-C0BD-4324-9AE8-A6459ED725EE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7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17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63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3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0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95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5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8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3163C-69F1-4003-9573-D574AD85C8D9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0F99C-5C06-40BB-9EF4-F613E83E5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818B3-7397-49E0-8EC5-B4C65208551D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DC36-762A-49C0-9191-5DA9B3510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5994A-343D-4961-8E5A-306F66FE4691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167DD-E29B-42FF-9A4A-7D6EB7942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6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4E1950-0DAD-44A5-8D83-FA92E09456F0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F925-EBE8-44D9-9475-E6B883B2B9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6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13E4B5-4C06-4D3A-BA2F-E12C4707F165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CB85-1484-49CE-BB65-C5E9055BFD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14CED-9AB3-4BC6-81FD-EE75EE9DF456}" type="datetime1">
              <a:rPr lang="ru-RU" smtClean="0"/>
              <a:t>11.05.2016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B0682-8AA4-451B-91A1-57573AD394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2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6F9ED-D21B-491C-9BFC-BC4C6383D2A0}" type="datetime1">
              <a:rPr lang="ru-RU" smtClean="0"/>
              <a:t>11.05.2016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F479E-C241-494C-8EAF-06A402FF8D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5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1AEF4-DC96-4CB6-B90A-D9E77B1475FD}" type="datetime1">
              <a:rPr lang="ru-RU" smtClean="0"/>
              <a:t>11.05.2016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B7B62-51D8-4532-86D6-38CDBD79AA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0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318E7-37C1-4F2D-9A9A-9DC8F0F2AEED}" type="datetime1">
              <a:rPr lang="ru-RU" smtClean="0"/>
              <a:t>11.05.2016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3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84C29-9842-44B4-B285-D00235E7F960}" type="datetime1">
              <a:rPr lang="ru-RU" smtClean="0"/>
              <a:t>11.05.2016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2F8F8-058C-4744-8066-0B4280AE9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3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DDDF7-A06F-4A35-B535-BD5E6B5AE4F4}" type="datetime1">
              <a:rPr lang="ru-RU" smtClean="0"/>
              <a:t>11.05.2016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5CFEF-3EF5-45CB-81DD-F71E0B91F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55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6FAAE2-F7D4-420F-9987-781C45AEB3D2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1A5140-7A1C-4210-8614-80E0ED3717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53" y="533458"/>
            <a:ext cx="1336350" cy="13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3"/>
          <p:cNvSpPr txBox="1">
            <a:spLocks noChangeArrowheads="1"/>
          </p:cNvSpPr>
          <p:nvPr/>
        </p:nvSpPr>
        <p:spPr bwMode="auto">
          <a:xfrm>
            <a:off x="1876426" y="2398713"/>
            <a:ext cx="85058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b="1" dirty="0"/>
              <a:t>ПРОЕКТ ЗАКОНА РЕСПУБЛИКИ КАЗАХСТАН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en-US" b="1" dirty="0"/>
              <a:t>«О внесении изменений и дополнений в некоторые законодательные акты Республики Казахстан по вопросам конкуренции»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en-US" b="1" dirty="0"/>
          </a:p>
        </p:txBody>
      </p:sp>
      <p:sp>
        <p:nvSpPr>
          <p:cNvPr id="3076" name="TextBox 14"/>
          <p:cNvSpPr txBox="1">
            <a:spLocks noChangeArrowheads="1"/>
          </p:cNvSpPr>
          <p:nvPr/>
        </p:nvSpPr>
        <p:spPr bwMode="auto">
          <a:xfrm>
            <a:off x="5410200" y="6086475"/>
            <a:ext cx="1767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1800" b="1" dirty="0"/>
              <a:t>Астана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 (2016 год):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69920" y="2676812"/>
            <a:ext cx="3167079" cy="3364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сделан на анализе не столько количественных показателей, а поведенческих действий (качественных показателей) или положения субъекта на рынке.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Доминирующее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определяется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антимонопольным органом, главным образом, исходя из наличия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и барьеров входа на рынок. 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7933850" y="4105500"/>
            <a:ext cx="482740" cy="50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подходов к признанию доминирующего положения субъекта рынка (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на рынке + влияние на рынок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47188" y="2291241"/>
            <a:ext cx="5061637" cy="399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доминирующего положения при доле 35% (но не более 50%) +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(при проведении анализа рынка, при проведении расследований)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при расследовании доминирующего положения при доле 50% и более –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субъекта рынка представлять в антимонопольный орган доказательства того, что его положение не может быть признано доминирующим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 (2016 год):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60659" y="2539444"/>
            <a:ext cx="3639669" cy="3618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подходов государственного контроля за экономической концентрацией в соответствии с лучшей мировой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практикой, предотвращения увеличения рыночной силы на высококонцентрированных рынках, поддержания рынков открытыми и обеспечения возможности конкуренции, а также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недопущения  негативных эффектов для конкуренции от совершаемой сделки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7408062" y="4141711"/>
            <a:ext cx="482740" cy="50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6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подходов к государственному контролю экономической концентрации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947188" y="2291241"/>
            <a:ext cx="4538341" cy="371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двухэтапному рассмотрению ходатайств о даче согласия на экономическую концентрацию в зависимости от влияния на уровень конкуренции и установления рыночной власти субъекта рынка при совершении сделки: </a:t>
            </a:r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(рассмотрение в течение 1 месяца) – анализ в упрощенном порядке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(не более 1 года) - полноценный анализ (в определенных случаях)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 (2016 год):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69920" y="2539445"/>
            <a:ext cx="3167079" cy="37060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систематизации и обеспечения эффективных мер антимонопольного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регулирования, подходы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методика по проведению анализа и оценки состояния конкурентной среды на товарном рынке, будут приведены в соответствие с подходами и методиками, применяемыми в передовой антимонопольной практике стран ОЭСР.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7933850" y="4105500"/>
            <a:ext cx="482740" cy="50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6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Уточнение оснований и процедур проведения анализа рынка: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70610" y="2267949"/>
            <a:ext cx="5061637" cy="4044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оснований проведения анализа рынка: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экономической концентрации;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проводимых расследований;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определения участия государства в предпринимательской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целей проведения анализа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рынков;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Конкретизация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оснований для проведения анализа состояния конкуренции на товарных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рынках;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необходимых этапов проведения анализов рынков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8894" y="1253788"/>
            <a:ext cx="11473482" cy="5424919"/>
            <a:chOff x="222250" y="1096330"/>
            <a:chExt cx="11473482" cy="554150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222250" y="1096330"/>
              <a:ext cx="2382927" cy="55415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Двухгодичный законотворческий цикл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даст 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толчок полной либерализации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дерегулированию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рынков с одновременным ужесточением антимонопольного регулирования</a:t>
              </a:r>
              <a:endPara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51826" y="1096331"/>
              <a:ext cx="8943906" cy="554149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ПРЕДВАРИТЕЛЬНЫЕ ИТОГИ:</a:t>
              </a:r>
              <a:endPara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9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Начало создания отраслевых регуляторов: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области связи</a:t>
              </a: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области гражданской авиации 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аэронавигации 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(с 1 января 2017 года)</a:t>
              </a: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</a:t>
              </a:r>
              <a:r>
                <a:rPr lang="ru-RU" sz="16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области субсидируемых </a:t>
              </a:r>
              <a:endPara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пассажирских </a:t>
              </a:r>
              <a:r>
                <a:rPr lang="ru-RU" sz="16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железнодорожных </a:t>
              </a:r>
              <a:endPara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перевозок </a:t>
              </a:r>
              <a:endPara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Сокращение сфер естественных монополий в области связи и почты. 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Выведение из-под государственного ценового регулирования до 1 июля 2017 г.:</a:t>
              </a:r>
            </a:p>
            <a:p>
              <a:pPr marL="538163" indent="-269875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ru-RU" sz="1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всех услуг аэропортов, оказываемых при обслуживании рейсов в международных направлениях</a:t>
              </a:r>
            </a:p>
            <a:p>
              <a:pPr marL="538163" indent="-269875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ru-RU" sz="1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услуг оперирования грузовых вагонов и аренды грузовых вагонов</a:t>
              </a:r>
              <a:endPara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января 2017 года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переход на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рыночное ценообразование в регулируемых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секторах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экономики (выведение регулируемых рынков из-под государственного ценового регулирования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с внедрением инструментов антимонопольного регулирования</a:t>
              </a:r>
              <a:endPara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16868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62754" y="6600455"/>
            <a:ext cx="2724509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9775" y="2109029"/>
            <a:ext cx="4668328" cy="412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 связи и информатизации МИР РК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79775" y="2824335"/>
            <a:ext cx="4668328" cy="388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 гражданской авиации МИР РК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87982" y="2185838"/>
            <a:ext cx="325200" cy="25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487982" y="2888772"/>
            <a:ext cx="325200" cy="25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20588" y="5328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79775" y="3487732"/>
            <a:ext cx="4668328" cy="388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транспорта МИР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РК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6487982" y="3552169"/>
            <a:ext cx="325200" cy="25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4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5020" y="2820838"/>
            <a:ext cx="4988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9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179622" y="238126"/>
            <a:ext cx="10475911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Антимонопольная политика </a:t>
            </a: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1524000" y="944564"/>
            <a:ext cx="9144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222251" y="1165226"/>
            <a:ext cx="11522074" cy="5148263"/>
            <a:chOff x="168275" y="1016000"/>
            <a:chExt cx="8702675" cy="3963988"/>
          </a:xfrm>
        </p:grpSpPr>
        <p:sp>
          <p:nvSpPr>
            <p:cNvPr id="61" name="Прямоугольник 60"/>
            <p:cNvSpPr/>
            <p:nvPr/>
          </p:nvSpPr>
          <p:spPr bwMode="auto">
            <a:xfrm>
              <a:off x="168275" y="1016000"/>
              <a:ext cx="1446213" cy="39639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ПРЕДПОСЫЛКИ: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614488" y="1016000"/>
              <a:ext cx="7256462" cy="39639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План нации «100 конкретных шагов» по реализации пяти институциональных реформ Главы государства Нурсултана 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Назарбаева</a:t>
              </a: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«53 Шаг. Изменение концепции работы антимонопольной службы и ее приведение в соответствие со стандартами ОЭСР. Обновленная служба должна ориентироваться на продвижение свободной конкуренции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.»</a:t>
              </a: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Послание 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Президента Республики Казахстан Н. Назарбаева народу Казахстана от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30 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ноября 2015 г. «Казахстан в новой глобальной реальности: рост, реформы, развитие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«…Правительство должно создать условия для свободной и здоровой конкуренции.</a:t>
              </a: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Во-первых, поручаю Правительству выработать конкретные предложения по усилению антимонопольной деятельности. Нам нужен отдельный закон об антимонопольном ведомстве, с четкой регламентацией его статуса и порядка работы…»</a:t>
              </a: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62355" y="6459862"/>
            <a:ext cx="3371491" cy="365125"/>
          </a:xfrm>
        </p:spPr>
        <p:txBody>
          <a:bodyPr/>
          <a:lstStyle/>
          <a:p>
            <a:pPr>
              <a:defRPr/>
            </a:pPr>
            <a:fld id="{B71FF925-EBE8-44D9-9475-E6B883B2B95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79622" y="238126"/>
            <a:ext cx="10606352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антимонопольной службы в соответствие со стандартами ОЭСР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368892" y="1887225"/>
            <a:ext cx="11417081" cy="4520577"/>
            <a:chOff x="1888524" y="2048230"/>
            <a:chExt cx="8380715" cy="3776837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1888524" y="2048874"/>
              <a:ext cx="1559222" cy="377619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Основание:</a:t>
              </a: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Обзор конкурентного законодательства и политики Республики Казахстан, проведенный Организацией экономического сотрудничества и развития                    (2015-2016 гг.)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23733" y="2048230"/>
              <a:ext cx="6745506" cy="3776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879924" y="1938987"/>
            <a:ext cx="8594900" cy="2620708"/>
            <a:chOff x="3743864" y="1483743"/>
            <a:chExt cx="6944264" cy="1485575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743864" y="1483743"/>
              <a:ext cx="6944264" cy="4196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двухэтапный подход по изменению концепции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работы антимонопольной службы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43865" y="2170897"/>
              <a:ext cx="3355676" cy="7984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Этап (2015 год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базовые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</a:t>
              </a:r>
              <a:endPara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Изменение концепции работы антимонопольного органа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315200" y="2170897"/>
              <a:ext cx="3372928" cy="7984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II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Этап (2016 год) – 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детализация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Усиление антимонопольного органа, регламентация его статуса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порядка работы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5412067" y="1963864"/>
              <a:ext cx="258793" cy="2070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8987716" y="1967440"/>
              <a:ext cx="258793" cy="2070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879924" y="4708456"/>
            <a:ext cx="87226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FF0000"/>
                </a:solidFill>
              </a:rPr>
              <a:t>   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25-26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2016 г.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Обзора в рамках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Астанинского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форума;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15-17 июня 2016 г.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принятие решения о получении статуса участника на заседании Комитета по конкуренции ОЭСР.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8893" y="1084525"/>
            <a:ext cx="11417081" cy="5986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12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ЦЕЛЬ: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Получение статуса участника в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конкуренции ОЭСР с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дальнейшим вхождением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полноправного члена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24587" y="6101643"/>
            <a:ext cx="8561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день Обзор находится на стадии завершения.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57242" y="6425359"/>
            <a:ext cx="3302486" cy="410371"/>
          </a:xfrm>
        </p:spPr>
        <p:txBody>
          <a:bodyPr/>
          <a:lstStyle/>
          <a:p>
            <a:pPr>
              <a:defRPr/>
            </a:pPr>
            <a:fld id="{B71FF925-EBE8-44D9-9475-E6B883B2B95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8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343447" y="4029107"/>
            <a:ext cx="7886700" cy="125659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1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7459" y="1055341"/>
            <a:ext cx="11417081" cy="5345501"/>
            <a:chOff x="1888524" y="2048230"/>
            <a:chExt cx="8380715" cy="3930017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1888524" y="2048874"/>
              <a:ext cx="1736469" cy="392934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Этап (2015 год):</a:t>
              </a: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Принят Предпринимательский Кодекс Республики Казахстан, в который имплементированы нормы Закона Республики Казахстан «О конкуренции»</a:t>
              </a:r>
            </a:p>
            <a:p>
              <a:pPr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32698" y="2048230"/>
              <a:ext cx="6536541" cy="39300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Внедрение механизма ограничения </a:t>
              </a:r>
            </a:p>
            <a:p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участия государства в 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предпринимательской </a:t>
              </a:r>
              <a:endPara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деятельности (определение видов </a:t>
              </a:r>
            </a:p>
            <a:p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деятельности с участием государства)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Отказ с 01.01.2017 г. от ценового </a:t>
              </a:r>
            </a:p>
            <a:p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регулирования доминантов в регулируемых </a:t>
              </a:r>
            </a:p>
            <a:p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секторах экономики. </a:t>
              </a:r>
            </a:p>
            <a:p>
              <a:endPara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Ведение с 01.01.2016 г. </a:t>
              </a:r>
            </a:p>
            <a:p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</a:t>
              </a:r>
              <a:r>
                <a:rPr lang="ru-RU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01.01.2017 г. 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Реестра </a:t>
              </a:r>
              <a:r>
                <a:rPr lang="ru-RU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доминантов 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только </a:t>
              </a:r>
            </a:p>
            <a:p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</a:t>
              </a:r>
              <a:r>
                <a:rPr lang="ru-RU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отношении 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регулируемых рынков</a:t>
              </a:r>
            </a:p>
            <a:p>
              <a:pPr marL="285750" indent="-28575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28869334"/>
              </p:ext>
            </p:extLst>
          </p:nvPr>
        </p:nvGraphicFramePr>
        <p:xfrm>
          <a:off x="8411765" y="1438632"/>
          <a:ext cx="3182471" cy="169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74832499"/>
              </p:ext>
            </p:extLst>
          </p:nvPr>
        </p:nvGraphicFramePr>
        <p:xfrm>
          <a:off x="8500353" y="3917455"/>
          <a:ext cx="3209365" cy="173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163420" y="90489"/>
            <a:ext cx="10631184" cy="789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53.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в 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13453" y="4137925"/>
            <a:ext cx="844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б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олее 900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35215" y="6511619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910349" y="5201170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2016 г</a:t>
            </a:r>
            <a:endParaRPr lang="ru-RU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10831877" y="521013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2017 г</a:t>
            </a:r>
            <a:endParaRPr lang="ru-RU" sz="9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99784" y="5755341"/>
            <a:ext cx="88861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3" lvl="8" indent="-17463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Введено понятие «картель» (как наиболее тяжелая форма нарушений антимонопольного законодательства)</a:t>
            </a:r>
            <a:endParaRPr lang="ru-RU" sz="2000" b="1" dirty="0">
              <a:solidFill>
                <a:schemeClr val="dk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8893" y="1115275"/>
            <a:ext cx="11417080" cy="5232449"/>
            <a:chOff x="222251" y="1336455"/>
            <a:chExt cx="11417080" cy="4875666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222251" y="1336455"/>
              <a:ext cx="2365681" cy="487566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sz="16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sz="1600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Этап (2015 год):</a:t>
              </a:r>
              <a:endParaRPr lang="ru-RU" sz="1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endParaRPr lang="ru-RU" sz="16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Принят Предпринимательский Кодекс Республики Казахстан, в который имплементированы нормы Закона Республики Казахстан «О конкуренции»</a:t>
              </a:r>
            </a:p>
            <a:p>
              <a:pPr algn="ctr">
                <a:defRPr/>
              </a:pPr>
              <a:endParaRPr lang="ru-RU" sz="16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51833" y="1336455"/>
              <a:ext cx="8887498" cy="487566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Введение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института уведомления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 наличии в действиях (бездействии)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субъекта рынка признаков нарушения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антимонопольного законодательства</a:t>
              </a:r>
            </a:p>
            <a:p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Введение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института предостережения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 недопустимости нарушений 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антимонопольного законодательства</a:t>
              </a:r>
            </a:p>
            <a:p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Введение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института коллегиального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органа (согласительной комиссии) 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рассмотрению материалов дел о 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нарушениях антимонопольного </a:t>
              </a:r>
            </a:p>
            <a:p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законодательства</a:t>
              </a:r>
            </a:p>
            <a:p>
              <a:endPara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>
                <a:buFont typeface="Wingdings" panose="05000000000000000000" pitchFamily="2" charset="2"/>
                <a:buChar char="v"/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Введение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института внесения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предписаний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адрес государственных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органов о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необходимости совершения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действий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направленных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 обеспечение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развитие) 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конкуренции</a:t>
              </a:r>
              <a:endPara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Стрелка вправо 2"/>
          <p:cNvSpPr/>
          <p:nvPr/>
        </p:nvSpPr>
        <p:spPr>
          <a:xfrm>
            <a:off x="6823518" y="1644370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823518" y="2725966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823518" y="4018502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04984" y="1376623"/>
            <a:ext cx="4140680" cy="944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субъекту бизнеса до начала процедуры расследования исправить свои нарушения без применения мер антимонопольного реагирования</a:t>
            </a:r>
            <a:endParaRPr lang="ru-RU" sz="1300" dirty="0">
              <a:latin typeface="+mj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03532" y="2393079"/>
            <a:ext cx="4166054" cy="1186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3663" algn="just">
              <a:lnSpc>
                <a:spcPct val="107000"/>
              </a:lnSpc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в случае публичных заявлений руководителей предприятий бизнеса или государственных органов заранее предупредить их о недопустимости совершения действий, намерения которых были выражены в публичном заявлении.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04564" y="3646636"/>
            <a:ext cx="4141100" cy="1211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по итогам расследований, до принятия решения антимонопольным органом, выслушать аргументы субъектов бизнеса</a:t>
            </a:r>
            <a:endParaRPr lang="ru-RU" sz="1300" dirty="0">
              <a:latin typeface="+mj-lt"/>
            </a:endParaRPr>
          </a:p>
        </p:txBody>
      </p:sp>
      <p:pic>
        <p:nvPicPr>
          <p:cNvPr id="1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63420" y="90489"/>
            <a:ext cx="10622553" cy="789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53.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в 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333" y="6492875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6820649" y="5318204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01695" y="4946338"/>
            <a:ext cx="4141100" cy="1211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устранять барьеры на товарных рынках, пресекать действия государственных органов, направленные на ограничения конкуренции</a:t>
            </a:r>
            <a:endParaRPr lang="ru-RU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9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119558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38740" y="650221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360277" y="1255490"/>
            <a:ext cx="11482098" cy="5333574"/>
            <a:chOff x="222251" y="1174380"/>
            <a:chExt cx="11482098" cy="5333574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22251" y="1174380"/>
              <a:ext cx="11482098" cy="5333574"/>
              <a:chOff x="1888524" y="2015275"/>
              <a:chExt cx="8428441" cy="3921248"/>
            </a:xfrm>
          </p:grpSpPr>
          <p:sp>
            <p:nvSpPr>
              <p:cNvPr id="13" name="Прямоугольник 12"/>
              <p:cNvSpPr/>
              <p:nvPr/>
            </p:nvSpPr>
            <p:spPr bwMode="auto">
              <a:xfrm>
                <a:off x="1888524" y="2015918"/>
                <a:ext cx="1755517" cy="392058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lvl="0" algn="ctr">
                  <a:defRPr/>
                </a:pPr>
                <a:r>
                  <a:rPr lang="ru-RU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Этап (2016 год):</a:t>
                </a:r>
              </a:p>
              <a:p>
                <a:pPr lvl="0" algn="ctr">
                  <a:defRPr/>
                </a:pPr>
                <a:endPara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>
                  <a:defRPr/>
                </a:pP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  </a: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739025" y="2015275"/>
                <a:ext cx="6577940" cy="392124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3044444" y="1521721"/>
              <a:ext cx="8319247" cy="981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Четкая </a:t>
              </a:r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регламентация 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статуса и порядка работы антимонопольного органа -  введение отдельной главы в Предпринимательском кодексе, посвященной системе антимонопольного органа</a:t>
              </a:r>
              <a:endPara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061399" y="2886215"/>
            <a:ext cx="852100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антимонопольного органа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антимонопольного органа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антимонопольного органа (у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срока 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назначения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ведомства антимонопольного органа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срок не менее 4 лет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 с антимонопольными органами других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антимонопольного и правоохранительных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 (2016 год):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Стрелка вправо 23"/>
          <p:cNvSpPr/>
          <p:nvPr/>
        </p:nvSpPr>
        <p:spPr>
          <a:xfrm>
            <a:off x="6992287" y="2842126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610460" y="2521766"/>
            <a:ext cx="3969057" cy="1025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проводить более качественные расследования, и будет способствовать достижению значимых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по сложным делам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картелей-монополистов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86639" y="2533903"/>
            <a:ext cx="4166199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сроков проведения расследования в связи с введением понятия «картель», а также сроков продления расследования с 2-х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3-х месяцев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08523" y="3774009"/>
            <a:ext cx="4024113" cy="1504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 возможность досудебного обжалования результатов расследования в антимонопольном 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органе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принятия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антимонопольным органом объективного решения - с учетом доводов самого объекта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расследования и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мнений независимых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6992287" y="4327307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08523" y="5593974"/>
            <a:ext cx="4026047" cy="600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исключения беспричинного затягивания сроков процедуры расследования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6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эффективности  проведения расследований по фактам нарушений антимонопольного законодательства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830129" y="3710202"/>
            <a:ext cx="3998255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института согласительной комиссии, в части включения норм, обязывающие антимонопольный орган направлять объекту расследования проект заключения по итогам расследования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дней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окончания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расследования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Сокращение срока утверждения заключения по итогам расследования от 30 до 10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рабочих дней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6992287" y="5641128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55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 (2016 год):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Стрелка вправо 23"/>
          <p:cNvSpPr/>
          <p:nvPr/>
        </p:nvSpPr>
        <p:spPr>
          <a:xfrm>
            <a:off x="7152936" y="3117327"/>
            <a:ext cx="454270" cy="397933"/>
          </a:xfrm>
          <a:prstGeom prst="rightArrow">
            <a:avLst>
              <a:gd name="adj1" fmla="val 50000"/>
              <a:gd name="adj2" fmla="val 36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699168" y="2434855"/>
            <a:ext cx="3969057" cy="17628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приведения в соответствие с лучшей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практикой 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недопущения использования исключений 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обхода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ограничительных соглашений в отношении всех видов деловых взаимоотношений, ограничивающих конкуренцию</a:t>
            </a:r>
            <a:endParaRPr lang="ru-RU" sz="13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94776" y="2670381"/>
            <a:ext cx="4166199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изъятий в отношении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исключительных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на интеллектуальную собственность, если соглашения носят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антиконкурентный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и могут создавать угрозу для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редакции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соглашений, подпадающих под горизонтальное соглашение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92850" y="4450340"/>
            <a:ext cx="3975375" cy="1376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приведения в соответствие с лучшей мировой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практикой и четкого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разграничения видов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а также во избежание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двойного толкования и дублирования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признаков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Приведение подходов к применению запретов в отношении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антиконкурентных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соглашений в соответствие с лучшей мировой практикой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13619" y="4386139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152936" y="4939496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73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Этап (2016 год):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проект Закона Республики Казахстан «О внесении изменений и дополнений в некоторые законодательные акты Республики Казахстан по вопросам конкуренции» (внесен в Правительство РК)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7790329" y="2299993"/>
            <a:ext cx="3905078" cy="1167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повышения качества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проводимых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должных гарантий субъектам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181" y="2457797"/>
            <a:ext cx="41661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дополнительного признака согласованных действий - «ограничение конкуренции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концепции работы антимонопольной службы и ее приведение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 стандартами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ОЭСР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Республики Казахстан Н. Назарбаева народу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Казахстана: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органа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90329" y="4413916"/>
            <a:ext cx="3915124" cy="1950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позволит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прецеденты допустимых соглашений, аналогичных допустимым регламентам Европейского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союза, а также дает возможность субъектам рынка,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принявших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антимонопольного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в соответствии с этическими принципами,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предотвращая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репутационный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подходов к согласованным действиям субъектов рынка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13619" y="4386139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236971" y="5087771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13619" y="3756011"/>
            <a:ext cx="8319247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института антимонопольного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комплаенса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7236971" y="2677609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6657" y="4419194"/>
            <a:ext cx="411220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важного инструмента антимонопольного регулирования, позволяющего антимонопольному органу предложить субъектам рынка придерживаться общих принципов и правил поведения на товарном рынке (кодекс деловой этики, бизнес практики) </a:t>
            </a:r>
          </a:p>
        </p:txBody>
      </p:sp>
    </p:spTree>
    <p:extLst>
      <p:ext uri="{BB962C8B-B14F-4D97-AF65-F5344CB8AC3E}">
        <p14:creationId xmlns:p14="http://schemas.microsoft.com/office/powerpoint/2010/main" val="32549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1899</Words>
  <Application>Microsoft Office PowerPoint</Application>
  <PresentationFormat>Произвольный</PresentationFormat>
  <Paragraphs>280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2015-07-29T12:56:47Z</dcterms:created>
  <dcterms:modified xsi:type="dcterms:W3CDTF">2016-05-11T06:12:42Z</dcterms:modified>
</cp:coreProperties>
</file>