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77" r:id="rId2"/>
    <p:sldId id="284" r:id="rId3"/>
    <p:sldId id="279" r:id="rId4"/>
    <p:sldId id="280" r:id="rId5"/>
    <p:sldId id="282" r:id="rId6"/>
    <p:sldId id="283" r:id="rId7"/>
    <p:sldId id="269" r:id="rId8"/>
    <p:sldId id="270" r:id="rId9"/>
    <p:sldId id="271" r:id="rId10"/>
    <p:sldId id="272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3BFAB3-7D43-4925-BE41-F0591E42A688}">
          <p14:sldIdLst>
            <p14:sldId id="277"/>
            <p14:sldId id="284"/>
            <p14:sldId id="279"/>
            <p14:sldId id="280"/>
            <p14:sldId id="282"/>
            <p14:sldId id="283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65" autoAdjust="0"/>
    <p:restoredTop sz="94660"/>
  </p:normalViewPr>
  <p:slideViewPr>
    <p:cSldViewPr>
      <p:cViewPr>
        <p:scale>
          <a:sx n="66" d="100"/>
          <a:sy n="66" d="100"/>
        </p:scale>
        <p:origin x="-16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61F5-30CE-4672-B909-1AF8C6CCBB9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D5676-DE79-4F3B-9BAD-C314E5BA7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34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5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56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D0E67-7C4D-4216-A470-6F4FC727660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46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D0E67-7C4D-4216-A470-6F4FC727660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46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D5676-DE79-4F3B-9BAD-C314E5BA71F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5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D0E67-7C4D-4216-A470-6F4FC727660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4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4914-3CB2-4960-AE18-D2199AD331FF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36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00BF-3BFA-4DFF-9113-4B247EF2FF5D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86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175-F7F8-48FE-A7F1-EE64A48A3019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4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17A-E158-440D-9DB3-8A545C449694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1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E979-ACD7-4B5E-B1F7-91119E8CC0A3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72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8424-74F0-4B89-8358-9C11609CFB76}" type="datetime1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01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FE71-8526-487E-A48C-3F3D4AE423C4}" type="datetime1">
              <a:rPr lang="ru-RU" smtClean="0"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00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D4D7-03F8-4A2C-B71B-77149A81D502}" type="datetime1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88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2908-0DA9-4E0A-BDE6-137943F30F71}" type="datetime1">
              <a:rPr lang="ru-RU" smtClean="0"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23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F8C0-A1E7-4C33-B267-03D9D1D25D80}" type="datetime1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61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C8C1-5347-4C40-AFF7-3CCB24163078}" type="datetime1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5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1DBCF-915F-40A3-8145-09D6E1DFCEF2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66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0333" y="1700809"/>
            <a:ext cx="8002180" cy="2234651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«</a:t>
            </a:r>
            <a:r>
              <a:rPr lang="ru-RU" sz="2400" b="1" dirty="0" err="1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Қазақстан</a:t>
            </a:r>
            <a:r>
              <a:rPr lang="ru-RU" sz="2400" b="1" dirty="0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Республикасының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кейбір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заңнамалық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актілеріне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мемлекеттік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функцияларды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бәсекелес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ортаға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беру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мәселелері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бойынша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өзгерістер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мен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толықтырулар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енгізу</a:t>
            </a: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туралы</a:t>
            </a:r>
            <a:r>
              <a:rPr lang="ru-RU" sz="2400" b="1" dirty="0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» </a:t>
            </a:r>
            <a:r>
              <a:rPr lang="ru-RU" sz="2400" b="1" dirty="0" err="1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Қазақстан</a:t>
            </a:r>
            <a:r>
              <a:rPr lang="ru-RU" sz="2400" b="1" dirty="0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Республикасының</a:t>
            </a:r>
            <a:r>
              <a:rPr lang="ru-RU" sz="2400" b="1" dirty="0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Заңының</a:t>
            </a:r>
            <a:r>
              <a:rPr lang="ru-RU" sz="2400" b="1" dirty="0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жобасы</a:t>
            </a:r>
            <a:r>
              <a:rPr lang="ru-RU" sz="2400" b="1" dirty="0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туралы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756141" y="5621240"/>
            <a:ext cx="7703527" cy="400049"/>
          </a:xfrm>
          <a:noFill/>
        </p:spPr>
        <p:txBody>
          <a:bodyPr anchor="ctr"/>
          <a:lstStyle/>
          <a:p>
            <a:pPr algn="ctr"/>
            <a:r>
              <a:rPr lang="en-US"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20</a:t>
            </a:r>
            <a:r>
              <a:rPr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17 </a:t>
            </a:r>
            <a:r>
              <a:rPr lang="kk-KZ"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жылғы 7 қараша</a:t>
            </a:r>
            <a:endParaRPr lang="en-US" sz="1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491787" y="203998"/>
            <a:ext cx="8160726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1600" b="1" kern="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ҚР ҰЛТТЫҚ ЭКОНОМИКА МИНИСТРЛІГІ</a:t>
            </a:r>
            <a:endParaRPr lang="en-US" sz="1600" b="1" kern="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49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err="1" smtClean="0">
                <a:solidFill>
                  <a:srgbClr val="003366"/>
                </a:solidFill>
                <a:latin typeface="Arial" charset="0"/>
                <a:ea typeface="+mn-ea"/>
                <a:cs typeface="+mn-cs"/>
              </a:rPr>
              <a:t>Назарларыңызға</a:t>
            </a:r>
            <a:r>
              <a:rPr lang="ru-RU" sz="4800" b="1" dirty="0" smtClean="0">
                <a:solidFill>
                  <a:srgbClr val="003366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4800" b="1" dirty="0" err="1" smtClean="0">
                <a:solidFill>
                  <a:srgbClr val="003366"/>
                </a:solidFill>
                <a:latin typeface="Arial" charset="0"/>
                <a:ea typeface="+mn-ea"/>
                <a:cs typeface="+mn-cs"/>
              </a:rPr>
              <a:t>рахмет</a:t>
            </a:r>
            <a:r>
              <a:rPr lang="ru-RU" sz="4800" b="1" dirty="0" smtClean="0">
                <a:solidFill>
                  <a:srgbClr val="003366"/>
                </a:solidFill>
                <a:latin typeface="Arial" charset="0"/>
                <a:ea typeface="+mn-ea"/>
                <a:cs typeface="+mn-cs"/>
              </a:rPr>
              <a:t>!</a:t>
            </a:r>
            <a:endParaRPr lang="ru-RU" sz="4800" b="1" dirty="0">
              <a:solidFill>
                <a:srgbClr val="003366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8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ibituly_b\Desktop\100-қад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43" y="1628800"/>
            <a:ext cx="198494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193"/>
          <p:cNvSpPr/>
          <p:nvPr/>
        </p:nvSpPr>
        <p:spPr>
          <a:xfrm>
            <a:off x="2873890" y="4917878"/>
            <a:ext cx="5730558" cy="435647"/>
          </a:xfrm>
          <a:prstGeom prst="roundRect">
            <a:avLst>
              <a:gd name="adj" fmla="val 4189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0"/>
          <a:lstStyle/>
          <a:p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Тұжырымдама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ВАК-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тың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2017 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 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маусымдағы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428-ші 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отырысының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хаттамасымен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мақұлданды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194"/>
          <p:cNvSpPr/>
          <p:nvPr/>
        </p:nvSpPr>
        <p:spPr>
          <a:xfrm>
            <a:off x="2873890" y="4077072"/>
            <a:ext cx="5736439" cy="487006"/>
          </a:xfrm>
          <a:prstGeom prst="roundRect">
            <a:avLst>
              <a:gd name="adj" fmla="val 15230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ҚР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Үкіметінің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2017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жылға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Заң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жобалау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жұмыстарының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жоспары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93"/>
          <p:cNvSpPr/>
          <p:nvPr/>
        </p:nvSpPr>
        <p:spPr>
          <a:xfrm>
            <a:off x="2873891" y="2541614"/>
            <a:ext cx="5730557" cy="1319434"/>
          </a:xfrm>
          <a:prstGeom prst="roundRect">
            <a:avLst>
              <a:gd name="adj" fmla="val 4189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0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Өзін-өзі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реттеуді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дамыту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азаматтардың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шешімдер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қабылдау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процесіне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қатысу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мүмкіндігін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кеңейту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kk-KZ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kk-K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Мемлекетке тән емес функцияларды бәсекелес </a:t>
            </a:r>
            <a:r>
              <a:rPr lang="kk-K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ортаға </a:t>
            </a:r>
            <a:r>
              <a:rPr lang="kk-KZ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өзін-өзі реттейтін ұйымдарға беру</a:t>
            </a:r>
            <a:r>
              <a:rPr lang="kk-KZ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Үкімет мемлекетке тән емес және басы артық қызметтерді қысқарту есебінен неғұрлым ықшам бола түседі.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94"/>
          <p:cNvSpPr/>
          <p:nvPr/>
        </p:nvSpPr>
        <p:spPr>
          <a:xfrm>
            <a:off x="2873891" y="1700808"/>
            <a:ext cx="5736438" cy="487006"/>
          </a:xfrm>
          <a:prstGeom prst="roundRect">
            <a:avLst>
              <a:gd name="adj" fmla="val 15230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100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нақты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қадам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Ұлт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Жоспарының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97-қадамы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39328" y="543563"/>
            <a:ext cx="7992888" cy="576064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>
              <a:defRPr/>
            </a:pP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ЗАҢ 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ЖОБАСЫН </a:t>
            </a:r>
            <a:r>
              <a:rPr lang="kk-KZ" sz="1800" b="1" dirty="0" smtClean="0">
                <a:solidFill>
                  <a:srgbClr val="003366"/>
                </a:solidFill>
                <a:latin typeface="Arial" charset="0"/>
              </a:rPr>
              <a:t>ӘЗІРЛЕУ НЕГІЗДЕМЕСІ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7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88224" y="6334827"/>
            <a:ext cx="2133600" cy="365125"/>
          </a:xfrm>
        </p:spPr>
        <p:txBody>
          <a:bodyPr/>
          <a:lstStyle/>
          <a:p>
            <a:fld id="{4FB2F2E1-01F2-440C-87BE-0CE9D85A07E2}" type="slidenum">
              <a:rPr lang="ru-RU" smtClean="0"/>
              <a:t>3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2348880"/>
            <a:ext cx="3780420" cy="230425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ru-RU" sz="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Функцияларды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бәсекелес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ортаға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процессінің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БАЗАЛЫҚ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ТӘСІЛДЕРІ </a:t>
            </a:r>
          </a:p>
          <a:p>
            <a:pPr lvl="0" algn="just"/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32040" y="2348880"/>
            <a:ext cx="3780420" cy="230425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жұмысының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ФУНКЦИЯЛАРДЫ БӘСЕКЕЛЕС ОРТАҒА БЕРУ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lvl="0" algn="just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64656" y="1556792"/>
            <a:ext cx="1874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Бірінші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28420" y="1556792"/>
            <a:ext cx="1771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Екінші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93800" y="543563"/>
            <a:ext cx="7992888" cy="576064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>
              <a:defRPr/>
            </a:pP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ЗАҢ ЖОБАСЫНЫҢ 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ҰСЫНЫЛЫП ОТЫРҒАН ҚҰРЫЛЫМЫ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08004" y="1412776"/>
            <a:ext cx="0" cy="453650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8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F2E1-01F2-440C-87BE-0CE9D85A07E2}" type="slidenum">
              <a:rPr lang="ru-RU" smtClean="0"/>
              <a:t>4</a:t>
            </a:fld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68494" y="764704"/>
            <a:ext cx="48695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11560" y="260648"/>
            <a:ext cx="7992888" cy="576064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>
              <a:defRPr/>
            </a:pPr>
            <a:r>
              <a:rPr lang="en-US" sz="1800" b="1" dirty="0" smtClean="0">
                <a:solidFill>
                  <a:srgbClr val="003366"/>
                </a:solidFill>
                <a:latin typeface="Arial" charset="0"/>
              </a:rPr>
              <a:t>I</a:t>
            </a:r>
            <a:r>
              <a:rPr lang="ru-RU" sz="1800" b="1" dirty="0">
                <a:solidFill>
                  <a:srgbClr val="003366"/>
                </a:solidFill>
                <a:latin typeface="Arial" charset="0"/>
              </a:rPr>
              <a:t>. 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ФУНКЦИЯЛАРДЫ БӘСЕКЕЛЕС ОРТАҒА 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БЕРУ ПРОЦЕССІНІҢ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/>
            </a:r>
            <a:br>
              <a:rPr lang="ru-RU" sz="1800" b="1" dirty="0" smtClean="0">
                <a:solidFill>
                  <a:srgbClr val="003366"/>
                </a:solidFill>
                <a:latin typeface="Arial" charset="0"/>
              </a:rPr>
            </a:b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БАЗАЛЫҚ 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ТӘСІЛДЕРІ 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632520" y="1513883"/>
            <a:ext cx="7992888" cy="411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r>
              <a:rPr lang="kk-KZ" dirty="0" smtClean="0"/>
              <a:t>Функцияларды беру </a:t>
            </a:r>
            <a:r>
              <a:rPr lang="kk-KZ" dirty="0" smtClean="0"/>
              <a:t>мақсаттары</a:t>
            </a:r>
            <a:r>
              <a:rPr lang="kk-KZ" dirty="0"/>
              <a:t>, қағидаттары мен </a:t>
            </a:r>
            <a:r>
              <a:rPr lang="kk-KZ" dirty="0" smtClean="0"/>
              <a:t>әдістері</a:t>
            </a: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Функцияларды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іріктеу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мен беру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өлшемшарттары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алгоритмі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r>
              <a:rPr lang="kk-KZ" dirty="0" smtClean="0"/>
              <a:t>Ф</a:t>
            </a:r>
            <a:r>
              <a:rPr lang="kk-KZ" dirty="0" smtClean="0"/>
              <a:t>ункциялардың іске асырылу </a:t>
            </a:r>
            <a:r>
              <a:rPr lang="kk-KZ" dirty="0"/>
              <a:t>сапасын </a:t>
            </a:r>
            <a:r>
              <a:rPr lang="kk-KZ" dirty="0" smtClean="0"/>
              <a:t>мониторингтеу </a:t>
            </a:r>
            <a:r>
              <a:rPr lang="kk-KZ" dirty="0"/>
              <a:t>және </a:t>
            </a:r>
            <a:r>
              <a:rPr lang="kk-KZ" dirty="0" smtClean="0"/>
              <a:t>оларды         қайтару тетігі</a:t>
            </a: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r>
              <a:rPr lang="kk-KZ" dirty="0" smtClean="0"/>
              <a:t>Үкіметтің, </a:t>
            </a:r>
            <a:r>
              <a:rPr lang="kk-KZ" dirty="0"/>
              <a:t>мемлекеттік </a:t>
            </a:r>
            <a:r>
              <a:rPr lang="kk-KZ" dirty="0" smtClean="0"/>
              <a:t>органдардың, «</a:t>
            </a:r>
            <a:r>
              <a:rPr lang="kk-KZ" dirty="0" smtClean="0"/>
              <a:t>Атамекен</a:t>
            </a:r>
            <a:r>
              <a:rPr lang="kk-KZ" dirty="0"/>
              <a:t>» </a:t>
            </a:r>
            <a:r>
              <a:rPr lang="kk-KZ" dirty="0" smtClean="0"/>
              <a:t>ҰКП-ның </a:t>
            </a:r>
            <a:r>
              <a:rPr lang="kk-KZ" dirty="0" smtClean="0"/>
              <a:t>өкілеттіктері</a:t>
            </a: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Ф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ункцияларды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орындаушылардың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әлеуетті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орындаушылардың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құқықтары</a:t>
            </a:r>
            <a:r>
              <a:rPr lang="ru-RU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міндеттері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r>
              <a:rPr lang="kk-KZ" dirty="0" smtClean="0"/>
              <a:t>Үкімет </a:t>
            </a:r>
            <a:r>
              <a:rPr lang="kk-KZ" dirty="0"/>
              <a:t>жанындағы мемлекеттік </a:t>
            </a:r>
            <a:r>
              <a:rPr lang="kk-KZ" dirty="0" smtClean="0"/>
              <a:t>органдардың функцияларын </a:t>
            </a:r>
            <a:r>
              <a:rPr lang="kk-KZ" dirty="0"/>
              <a:t>бәсекелес ортаға беру жөніндегі </a:t>
            </a:r>
            <a:r>
              <a:rPr lang="kk-KZ" dirty="0"/>
              <a:t>к</a:t>
            </a:r>
            <a:r>
              <a:rPr lang="kk-KZ" dirty="0" smtClean="0"/>
              <a:t>омиссияның </a:t>
            </a:r>
            <a:r>
              <a:rPr lang="kk-KZ" dirty="0" smtClean="0"/>
              <a:t>функциялары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3366"/>
              </a:buClr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003366"/>
              </a:buClr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003366"/>
              </a:buClr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«ӘКІМШІЛІК РӘСІМДЕР ТУРАЛЫ»</a:t>
            </a:r>
          </a:p>
          <a:p>
            <a:pPr algn="ctr">
              <a:buClr>
                <a:srgbClr val="003366"/>
              </a:buClr>
            </a:pPr>
            <a:r>
              <a:rPr lang="kk-KZ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ҚР ЗАҢЫНА ТҮЗЕТУЛЕР</a:t>
            </a:r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3366"/>
              </a:buClr>
            </a:pPr>
            <a:endParaRPr lang="ru-RU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104344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НЕГІЗГІ </a:t>
            </a:r>
            <a:r>
              <a:rPr lang="ru-RU" b="1" dirty="0" smtClean="0"/>
              <a:t>ЕРЕЖЕЛЕР: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487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60648"/>
            <a:ext cx="7992888" cy="576064"/>
          </a:xfr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58775">
              <a:defRPr/>
            </a:pPr>
            <a:r>
              <a:rPr lang="en-US" sz="1800" b="1" dirty="0">
                <a:solidFill>
                  <a:srgbClr val="003366"/>
                </a:solidFill>
                <a:latin typeface="Arial" charset="0"/>
              </a:rPr>
              <a:t>I</a:t>
            </a:r>
            <a:r>
              <a:rPr lang="ru-RU" sz="1800" b="1" dirty="0">
                <a:solidFill>
                  <a:srgbClr val="003366"/>
                </a:solidFill>
                <a:latin typeface="Arial" charset="0"/>
              </a:rPr>
              <a:t>. ФУНКЦИЯЛАРДЫ БӘСЕКЕЛЕС ОРТАҒА БЕРУ ПРОЦЕССІНІҢ</a:t>
            </a:r>
            <a:br>
              <a:rPr lang="ru-RU" sz="1800" b="1" dirty="0">
                <a:solidFill>
                  <a:srgbClr val="003366"/>
                </a:solidFill>
                <a:latin typeface="Arial" charset="0"/>
              </a:rPr>
            </a:br>
            <a:r>
              <a:rPr lang="ru-RU" sz="1800" b="1" dirty="0">
                <a:solidFill>
                  <a:srgbClr val="003366"/>
                </a:solidFill>
                <a:latin typeface="Arial" charset="0"/>
              </a:rPr>
              <a:t>БАЗАЛЫҚ ТӘСІЛДЕРІ 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73789" y="1576450"/>
            <a:ext cx="8646477" cy="4084798"/>
            <a:chOff x="1919535" y="1360730"/>
            <a:chExt cx="6738769" cy="437527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613841" y="2898447"/>
              <a:ext cx="1722798" cy="1201449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 anchorCtr="0">
              <a:normAutofit fontScale="92500" lnSpcReduction="10000"/>
            </a:bodyPr>
            <a:lstStyle/>
            <a:p>
              <a:pPr algn="ctr"/>
              <a:r>
                <a:rPr lang="ru-RU" sz="105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7-кезең</a:t>
              </a:r>
            </a:p>
            <a:p>
              <a:pPr algn="ctr"/>
              <a:endParaRPr lang="ru-RU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Бәсекелес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ортада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/ӨРҰ-да </a:t>
              </a:r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функциялардың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іске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асырылуына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мониторинг </a:t>
              </a:r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жүргізу</a:t>
              </a:r>
              <a:endParaRPr lang="ru-RU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1050" i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Меморган</a:t>
              </a:r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ҰЭМ, ҰКП)</a:t>
              </a:r>
              <a:endParaRPr lang="ru-RU" sz="105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099407" y="1360730"/>
              <a:ext cx="1854920" cy="1245674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>
              <a:noAutofit/>
            </a:bodyPr>
            <a:lstStyle/>
            <a:p>
              <a:pPr algn="ctr"/>
              <a:r>
                <a:rPr lang="ru-RU" sz="105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2-кезең</a:t>
              </a:r>
            </a:p>
            <a:p>
              <a:pPr algn="ctr"/>
              <a:endParaRPr lang="ru-RU" sz="7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Функциялардың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АЛДЫН АЛА ТІЗБЕСІН</a:t>
              </a:r>
              <a:endParaRPr lang="ru-RU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мақұлдау</a:t>
              </a:r>
              <a:endParaRPr lang="ru-RU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1050" i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Үкімет</a:t>
              </a:r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i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жанындағы</a:t>
              </a:r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Комиссия)</a:t>
              </a:r>
              <a:endParaRPr lang="ru-RU" sz="105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919535" y="2891963"/>
              <a:ext cx="1652480" cy="1201449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>
              <a:normAutofit/>
            </a:bodyPr>
            <a:lstStyle/>
            <a:p>
              <a:pPr algn="ctr"/>
              <a:r>
                <a:rPr lang="ru-RU" sz="105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1-кезең</a:t>
              </a:r>
              <a:endPara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Функцияларды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ЖЫЛ САЙЫНҒЫ ІРІКТЕУ</a:t>
              </a: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1050" i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Меморган</a:t>
              </a:r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ҰЭМ, ҰКП, ҚАА)</a:t>
              </a:r>
              <a:endParaRPr lang="ru-RU" sz="8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2987" y="2891963"/>
              <a:ext cx="1515317" cy="1201449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>
              <a:normAutofit fontScale="92500" lnSpcReduction="10000"/>
            </a:bodyPr>
            <a:lstStyle/>
            <a:p>
              <a:pPr algn="ctr"/>
              <a:r>
                <a:rPr lang="ru-RU" sz="105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4-кезең</a:t>
              </a:r>
              <a:endParaRPr lang="ru-RU" sz="105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105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НАРЫҚТЫ</a:t>
              </a:r>
              <a:r>
                <a:rPr lang="kk-KZ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Ң </a:t>
              </a:r>
              <a:r>
                <a:rPr lang="kk-KZ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ДАЙЫНДЫҒЫНА ТАЛДАУ ЖҮРГІЗУ</a:t>
              </a:r>
              <a:endParaRPr lang="ru-RU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kk-KZ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Меморган</a:t>
              </a:r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ҰКП, ҚАА)</a:t>
              </a:r>
              <a:endParaRPr lang="ru-RU" sz="105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517663" y="4534551"/>
              <a:ext cx="1727889" cy="1201449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>
              <a:normAutofit/>
            </a:bodyPr>
            <a:lstStyle/>
            <a:p>
              <a:pPr algn="ctr"/>
              <a:r>
                <a:rPr lang="ru-RU" sz="105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5-кезең</a:t>
              </a:r>
            </a:p>
            <a:p>
              <a:pPr algn="ctr"/>
              <a:endParaRPr lang="ru-RU" sz="105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Берілетін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функциядардың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ТІЗБЕСІН 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МАҚҰЛДАУ</a:t>
              </a: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1050" i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Үкімет</a:t>
              </a:r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i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жанындағы</a:t>
              </a:r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</a:t>
              </a:r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омиссия</a:t>
              </a:r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sz="105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158579" y="4534551"/>
              <a:ext cx="1641735" cy="1201449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>
              <a:normAutofit fontScale="92500" lnSpcReduction="10000"/>
            </a:bodyPr>
            <a:lstStyle/>
            <a:p>
              <a:pPr algn="ctr"/>
              <a:r>
                <a:rPr lang="ru-RU" sz="105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6-кезең</a:t>
              </a:r>
            </a:p>
            <a:p>
              <a:pPr algn="ctr"/>
              <a:endPara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Бәсекелес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ортаға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/ӨРҰ-</a:t>
              </a:r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ға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функцияларды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беруді</a:t>
              </a:r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ЗАҢНАМАЛЫҚ БЕКІТУ</a:t>
              </a:r>
            </a:p>
            <a:p>
              <a:pPr algn="ctr"/>
              <a:endParaRPr lang="ru-RU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1050" i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Меморган</a:t>
              </a:r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sz="105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462494" y="1362943"/>
              <a:ext cx="2026071" cy="1243461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>
              <a:noAutofit/>
            </a:bodyPr>
            <a:lstStyle/>
            <a:p>
              <a:pPr algn="ctr"/>
              <a:r>
                <a:rPr lang="ru-RU" sz="110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3-кезең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БӘСЕКЕЛЕС ОРТАМЕН ТАЛҚЫЛАУ</a:t>
              </a:r>
            </a:p>
            <a:p>
              <a:pPr algn="ctr"/>
              <a:endPara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1000" i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Меморган</a:t>
              </a:r>
              <a:r>
                <a:rPr lang="ru-RU" sz="10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ҰКП, ҚАА)</a:t>
              </a: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 flipV="1">
            <a:off x="3397147" y="4291804"/>
            <a:ext cx="0" cy="24775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397146" y="3995739"/>
            <a:ext cx="298179" cy="2878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</p:cNvCxnSpPr>
          <p:nvPr/>
        </p:nvCxnSpPr>
        <p:spPr>
          <a:xfrm flipV="1">
            <a:off x="1333933" y="2158973"/>
            <a:ext cx="0" cy="8470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1"/>
          </p:cNvCxnSpPr>
          <p:nvPr/>
        </p:nvCxnSpPr>
        <p:spPr>
          <a:xfrm flipV="1">
            <a:off x="1333933" y="2157937"/>
            <a:ext cx="453743" cy="10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3"/>
            <a:endCxn id="13" idx="1"/>
          </p:cNvCxnSpPr>
          <p:nvPr/>
        </p:nvCxnSpPr>
        <p:spPr>
          <a:xfrm>
            <a:off x="4167714" y="2157937"/>
            <a:ext cx="652026" cy="1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3" idx="3"/>
          </p:cNvCxnSpPr>
          <p:nvPr/>
        </p:nvCxnSpPr>
        <p:spPr>
          <a:xfrm>
            <a:off x="7419380" y="2158970"/>
            <a:ext cx="528738" cy="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0" idx="0"/>
          </p:cNvCxnSpPr>
          <p:nvPr/>
        </p:nvCxnSpPr>
        <p:spPr>
          <a:xfrm>
            <a:off x="7948118" y="2158970"/>
            <a:ext cx="1" cy="8470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0" idx="2"/>
          </p:cNvCxnSpPr>
          <p:nvPr/>
        </p:nvCxnSpPr>
        <p:spPr>
          <a:xfrm>
            <a:off x="7948119" y="4127710"/>
            <a:ext cx="0" cy="985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7107572" y="5114198"/>
            <a:ext cx="8405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4028727" y="5127951"/>
            <a:ext cx="82258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5</a:t>
            </a:fld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484100" y="1052736"/>
            <a:ext cx="4734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cs typeface="Arial" panose="020B0604020202020204" pitchFamily="34" charset="0"/>
              </a:rPr>
              <a:t>ФУНКЦИЯЛАРДЫ БЕРУДІҢ НЕГІЗГІ КЕЗЕҢДЕРІ 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9392" y="622804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003366"/>
              </a:buClr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«ӘКІМШІЛІК РӘСІМДЕР ТУРАЛЫ» </a:t>
            </a:r>
          </a:p>
          <a:p>
            <a:pPr algn="ctr">
              <a:buClr>
                <a:srgbClr val="003366"/>
              </a:buClr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ҚР ЗАҢЫНА ТҮЗЕТУЛЕР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11933" y="5789558"/>
            <a:ext cx="62482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3366"/>
              </a:buClr>
            </a:pP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кезеңдер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ашық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азаматтар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қолжетімді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3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60648"/>
            <a:ext cx="7992888" cy="576064"/>
          </a:xfr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58775">
              <a:defRPr/>
            </a:pPr>
            <a:r>
              <a:rPr lang="en-US" sz="1800" b="1" dirty="0">
                <a:solidFill>
                  <a:srgbClr val="003366"/>
                </a:solidFill>
                <a:latin typeface="Arial" charset="0"/>
              </a:rPr>
              <a:t>I</a:t>
            </a:r>
            <a:r>
              <a:rPr lang="ru-RU" sz="1800" b="1" dirty="0">
                <a:solidFill>
                  <a:srgbClr val="003366"/>
                </a:solidFill>
                <a:latin typeface="Arial" charset="0"/>
              </a:rPr>
              <a:t>. ФУНКЦИЯЛАРДЫ БӘСЕКЕЛЕС ОРТАҒА БЕРУ ПРОЦЕССІНІҢ</a:t>
            </a:r>
            <a:br>
              <a:rPr lang="ru-RU" sz="1800" b="1" dirty="0">
                <a:solidFill>
                  <a:srgbClr val="003366"/>
                </a:solidFill>
                <a:latin typeface="Arial" charset="0"/>
              </a:rPr>
            </a:br>
            <a:r>
              <a:rPr lang="ru-RU" sz="1800" b="1" dirty="0">
                <a:solidFill>
                  <a:srgbClr val="003366"/>
                </a:solidFill>
                <a:latin typeface="Arial" charset="0"/>
              </a:rPr>
              <a:t>БАЗАЛЫҚ ТӘСІЛДЕРІ 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58" y="1019749"/>
            <a:ext cx="3558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cs typeface="Arial" panose="020B0604020202020204" pitchFamily="34" charset="0"/>
              </a:rPr>
              <a:t>ФУНКЦИЯЛАРДЫ БЕРУ </a:t>
            </a:r>
            <a:r>
              <a:rPr lang="ru-RU" b="1" dirty="0" smtClean="0">
                <a:cs typeface="Arial" panose="020B0604020202020204" pitchFamily="34" charset="0"/>
              </a:rPr>
              <a:t>ТӘСІЛДЕРІ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9224" y="2169529"/>
            <a:ext cx="2892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ТОЛЫҚ БЕРУ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3112698" y="1636324"/>
            <a:ext cx="811510" cy="1443235"/>
          </a:xfrm>
          <a:prstGeom prst="righ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851920" y="1653778"/>
            <a:ext cx="4320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Функцияны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пайдаланушылардың қаражаты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есебінен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Міндетті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мүше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болуға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негізделген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өзін-өзі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реттеу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60217" y="4273203"/>
            <a:ext cx="3050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ІШІНАРА БЕРУ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авая фигурная скобка 37"/>
          <p:cNvSpPr/>
          <p:nvPr/>
        </p:nvSpPr>
        <p:spPr>
          <a:xfrm>
            <a:off x="3115469" y="3401348"/>
            <a:ext cx="811510" cy="2113042"/>
          </a:xfrm>
          <a:prstGeom prst="righ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864216" y="3414722"/>
            <a:ext cx="452420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тапсырма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бюджеттік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заңнамасына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шарт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жасасу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тапсырыс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сатып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алу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шарт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жасасу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жолымен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Аутсорсинг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сатып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алу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шарт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жасасу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жолымен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89392" y="622804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003366"/>
              </a:buClr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«ӘКІМШІЛІК РӘСІМДЕР ТУРАЛЫ» </a:t>
            </a:r>
          </a:p>
          <a:p>
            <a:pPr algn="ctr">
              <a:buClr>
                <a:srgbClr val="003366"/>
              </a:buClr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ҚР ЗАҢЫНА ТҮЗЕТУЛЕР</a:t>
            </a:r>
          </a:p>
        </p:txBody>
      </p:sp>
    </p:spTree>
    <p:extLst>
      <p:ext uri="{BB962C8B-B14F-4D97-AF65-F5344CB8AC3E}">
        <p14:creationId xmlns:p14="http://schemas.microsoft.com/office/powerpoint/2010/main" val="848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>
            <a:off x="802165" y="1218302"/>
            <a:ext cx="784244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206476" y="1791808"/>
            <a:ext cx="1620918" cy="10289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Энергетика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225147" y="1954779"/>
            <a:ext cx="1633640" cy="11651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ӨРҰ: </a:t>
            </a: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экологиялық</a:t>
            </a: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аудиторлық</a:t>
            </a: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палатасы</a:t>
            </a: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15001" y="1844824"/>
            <a:ext cx="1900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емлекеттік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/>
          </a:p>
        </p:txBody>
      </p:sp>
      <p:sp>
        <p:nvSpPr>
          <p:cNvPr id="53" name="Полилиния 52"/>
          <p:cNvSpPr/>
          <p:nvPr/>
        </p:nvSpPr>
        <p:spPr>
          <a:xfrm>
            <a:off x="166832" y="5641354"/>
            <a:ext cx="1833222" cy="411107"/>
          </a:xfrm>
          <a:custGeom>
            <a:avLst/>
            <a:gdLst>
              <a:gd name="connsiteX0" fmla="*/ 0 w 666749"/>
              <a:gd name="connsiteY0" fmla="*/ 41672 h 416718"/>
              <a:gd name="connsiteX1" fmla="*/ 41672 w 666749"/>
              <a:gd name="connsiteY1" fmla="*/ 0 h 416718"/>
              <a:gd name="connsiteX2" fmla="*/ 625077 w 666749"/>
              <a:gd name="connsiteY2" fmla="*/ 0 h 416718"/>
              <a:gd name="connsiteX3" fmla="*/ 666749 w 666749"/>
              <a:gd name="connsiteY3" fmla="*/ 41672 h 416718"/>
              <a:gd name="connsiteX4" fmla="*/ 666749 w 666749"/>
              <a:gd name="connsiteY4" fmla="*/ 375046 h 416718"/>
              <a:gd name="connsiteX5" fmla="*/ 625077 w 666749"/>
              <a:gd name="connsiteY5" fmla="*/ 416718 h 416718"/>
              <a:gd name="connsiteX6" fmla="*/ 41672 w 666749"/>
              <a:gd name="connsiteY6" fmla="*/ 416718 h 416718"/>
              <a:gd name="connsiteX7" fmla="*/ 0 w 666749"/>
              <a:gd name="connsiteY7" fmla="*/ 375046 h 416718"/>
              <a:gd name="connsiteX8" fmla="*/ 0 w 666749"/>
              <a:gd name="connsiteY8" fmla="*/ 41672 h 416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749" h="416718">
                <a:moveTo>
                  <a:pt x="0" y="41672"/>
                </a:moveTo>
                <a:cubicBezTo>
                  <a:pt x="0" y="18657"/>
                  <a:pt x="18657" y="0"/>
                  <a:pt x="41672" y="0"/>
                </a:cubicBezTo>
                <a:lnTo>
                  <a:pt x="625077" y="0"/>
                </a:lnTo>
                <a:cubicBezTo>
                  <a:pt x="648092" y="0"/>
                  <a:pt x="666749" y="18657"/>
                  <a:pt x="666749" y="41672"/>
                </a:cubicBezTo>
                <a:lnTo>
                  <a:pt x="666749" y="375046"/>
                </a:lnTo>
                <a:cubicBezTo>
                  <a:pt x="666749" y="398061"/>
                  <a:pt x="648092" y="416718"/>
                  <a:pt x="625077" y="416718"/>
                </a:cubicBezTo>
                <a:lnTo>
                  <a:pt x="41672" y="416718"/>
                </a:lnTo>
                <a:cubicBezTo>
                  <a:pt x="18657" y="416718"/>
                  <a:pt x="0" y="398061"/>
                  <a:pt x="0" y="375046"/>
                </a:cubicBezTo>
                <a:lnTo>
                  <a:pt x="0" y="41672"/>
                </a:lnTo>
                <a:close/>
              </a:path>
            </a:pathLst>
          </a:cu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accent6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9830" tIns="43955" rIns="59830" bIns="43955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Палата </a:t>
            </a:r>
            <a:r>
              <a:rPr lang="ru-RU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мүшелері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F2E1-01F2-440C-87BE-0CE9D85A07E2}" type="slidenum">
              <a:rPr lang="ru-RU" smtClean="0"/>
              <a:t>7</a:t>
            </a:fld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>
            <a:off x="2332604" y="6165667"/>
            <a:ext cx="1532428" cy="387190"/>
          </a:xfrm>
          <a:custGeom>
            <a:avLst/>
            <a:gdLst>
              <a:gd name="connsiteX0" fmla="*/ 0 w 666749"/>
              <a:gd name="connsiteY0" fmla="*/ 41672 h 416718"/>
              <a:gd name="connsiteX1" fmla="*/ 41672 w 666749"/>
              <a:gd name="connsiteY1" fmla="*/ 0 h 416718"/>
              <a:gd name="connsiteX2" fmla="*/ 625077 w 666749"/>
              <a:gd name="connsiteY2" fmla="*/ 0 h 416718"/>
              <a:gd name="connsiteX3" fmla="*/ 666749 w 666749"/>
              <a:gd name="connsiteY3" fmla="*/ 41672 h 416718"/>
              <a:gd name="connsiteX4" fmla="*/ 666749 w 666749"/>
              <a:gd name="connsiteY4" fmla="*/ 375046 h 416718"/>
              <a:gd name="connsiteX5" fmla="*/ 625077 w 666749"/>
              <a:gd name="connsiteY5" fmla="*/ 416718 h 416718"/>
              <a:gd name="connsiteX6" fmla="*/ 41672 w 666749"/>
              <a:gd name="connsiteY6" fmla="*/ 416718 h 416718"/>
              <a:gd name="connsiteX7" fmla="*/ 0 w 666749"/>
              <a:gd name="connsiteY7" fmla="*/ 375046 h 416718"/>
              <a:gd name="connsiteX8" fmla="*/ 0 w 666749"/>
              <a:gd name="connsiteY8" fmla="*/ 41672 h 416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749" h="416718">
                <a:moveTo>
                  <a:pt x="0" y="41672"/>
                </a:moveTo>
                <a:cubicBezTo>
                  <a:pt x="0" y="18657"/>
                  <a:pt x="18657" y="0"/>
                  <a:pt x="41672" y="0"/>
                </a:cubicBezTo>
                <a:lnTo>
                  <a:pt x="625077" y="0"/>
                </a:lnTo>
                <a:cubicBezTo>
                  <a:pt x="648092" y="0"/>
                  <a:pt x="666749" y="18657"/>
                  <a:pt x="666749" y="41672"/>
                </a:cubicBezTo>
                <a:lnTo>
                  <a:pt x="666749" y="375046"/>
                </a:lnTo>
                <a:cubicBezTo>
                  <a:pt x="666749" y="398061"/>
                  <a:pt x="648092" y="416718"/>
                  <a:pt x="625077" y="416718"/>
                </a:cubicBezTo>
                <a:lnTo>
                  <a:pt x="41672" y="416718"/>
                </a:lnTo>
                <a:cubicBezTo>
                  <a:pt x="18657" y="416718"/>
                  <a:pt x="0" y="398061"/>
                  <a:pt x="0" y="375046"/>
                </a:cubicBezTo>
                <a:lnTo>
                  <a:pt x="0" y="41672"/>
                </a:lnTo>
                <a:close/>
              </a:path>
            </a:pathLst>
          </a:cu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accent6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9830" tIns="43955" rIns="59830" bIns="43955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Тұтынушылар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10193" y="1954779"/>
            <a:ext cx="21835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ЭМ-</a:t>
            </a:r>
            <a:r>
              <a:rPr lang="ru-RU" sz="1000" b="1" dirty="0" err="1" smtClean="0">
                <a:latin typeface="Arial" pitchFamily="34" charset="0"/>
                <a:cs typeface="Arial" pitchFamily="34" charset="0"/>
              </a:rPr>
              <a:t>нің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latin typeface="Arial" pitchFamily="34" charset="0"/>
                <a:cs typeface="Arial" pitchFamily="34" charset="0"/>
              </a:rPr>
              <a:t>функциялары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600" b="1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Жеке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заңды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тұлғаларға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лицензиялар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беру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Тексерістер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жүргізу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Лицензияланатын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түріне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қойылатын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біліктілік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талаптарын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белгілеу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067944" y="1766166"/>
            <a:ext cx="0" cy="445669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392785" y="1302048"/>
            <a:ext cx="20270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АҒЫМДАҒЫ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ТЕТІКТЕР</a:t>
            </a:r>
            <a:endParaRPr lang="ru-RU" sz="12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332603" y="1791808"/>
            <a:ext cx="1532428" cy="10289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Энергетика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1822660" y="4581128"/>
            <a:ext cx="486884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79512" y="4144496"/>
            <a:ext cx="1609595" cy="9896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экологиялық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аудиторлар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палатасы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978616" y="5201905"/>
            <a:ext cx="0" cy="387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00523" y="5891595"/>
            <a:ext cx="123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347864" y="5891595"/>
            <a:ext cx="0" cy="274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2000054" y="5483966"/>
            <a:ext cx="2067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Лицензия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алған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жағдайда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көрсетеді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 стрелкой 43"/>
          <p:cNvCxnSpPr>
            <a:stCxn id="29" idx="2"/>
            <a:endCxn id="55" idx="0"/>
          </p:cNvCxnSpPr>
          <p:nvPr/>
        </p:nvCxnSpPr>
        <p:spPr>
          <a:xfrm>
            <a:off x="3098817" y="2820766"/>
            <a:ext cx="5213" cy="1322946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2332603" y="4143712"/>
            <a:ext cx="1542853" cy="9896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Лицензия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алған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3103496" y="5160799"/>
            <a:ext cx="0" cy="38701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олилиния 67"/>
          <p:cNvSpPr/>
          <p:nvPr/>
        </p:nvSpPr>
        <p:spPr>
          <a:xfrm>
            <a:off x="7236635" y="6064244"/>
            <a:ext cx="1440160" cy="387190"/>
          </a:xfrm>
          <a:custGeom>
            <a:avLst/>
            <a:gdLst>
              <a:gd name="connsiteX0" fmla="*/ 0 w 666749"/>
              <a:gd name="connsiteY0" fmla="*/ 41672 h 416718"/>
              <a:gd name="connsiteX1" fmla="*/ 41672 w 666749"/>
              <a:gd name="connsiteY1" fmla="*/ 0 h 416718"/>
              <a:gd name="connsiteX2" fmla="*/ 625077 w 666749"/>
              <a:gd name="connsiteY2" fmla="*/ 0 h 416718"/>
              <a:gd name="connsiteX3" fmla="*/ 666749 w 666749"/>
              <a:gd name="connsiteY3" fmla="*/ 41672 h 416718"/>
              <a:gd name="connsiteX4" fmla="*/ 666749 w 666749"/>
              <a:gd name="connsiteY4" fmla="*/ 375046 h 416718"/>
              <a:gd name="connsiteX5" fmla="*/ 625077 w 666749"/>
              <a:gd name="connsiteY5" fmla="*/ 416718 h 416718"/>
              <a:gd name="connsiteX6" fmla="*/ 41672 w 666749"/>
              <a:gd name="connsiteY6" fmla="*/ 416718 h 416718"/>
              <a:gd name="connsiteX7" fmla="*/ 0 w 666749"/>
              <a:gd name="connsiteY7" fmla="*/ 375046 h 416718"/>
              <a:gd name="connsiteX8" fmla="*/ 0 w 666749"/>
              <a:gd name="connsiteY8" fmla="*/ 41672 h 416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749" h="416718">
                <a:moveTo>
                  <a:pt x="0" y="41672"/>
                </a:moveTo>
                <a:cubicBezTo>
                  <a:pt x="0" y="18657"/>
                  <a:pt x="18657" y="0"/>
                  <a:pt x="41672" y="0"/>
                </a:cubicBezTo>
                <a:lnTo>
                  <a:pt x="625077" y="0"/>
                </a:lnTo>
                <a:cubicBezTo>
                  <a:pt x="648092" y="0"/>
                  <a:pt x="666749" y="18657"/>
                  <a:pt x="666749" y="41672"/>
                </a:cubicBezTo>
                <a:lnTo>
                  <a:pt x="666749" y="375046"/>
                </a:lnTo>
                <a:cubicBezTo>
                  <a:pt x="666749" y="398061"/>
                  <a:pt x="648092" y="416718"/>
                  <a:pt x="625077" y="416718"/>
                </a:cubicBezTo>
                <a:lnTo>
                  <a:pt x="41672" y="416718"/>
                </a:lnTo>
                <a:cubicBezTo>
                  <a:pt x="18657" y="416718"/>
                  <a:pt x="0" y="398061"/>
                  <a:pt x="0" y="375046"/>
                </a:cubicBezTo>
                <a:lnTo>
                  <a:pt x="0" y="41672"/>
                </a:lnTo>
                <a:close/>
              </a:path>
            </a:pathLst>
          </a:cu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accent6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9830" tIns="43955" rIns="59830" bIns="43955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altLang="ru-RU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Тұтынушылар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Прямая со стрелкой 68"/>
          <p:cNvCxnSpPr/>
          <p:nvPr/>
        </p:nvCxnSpPr>
        <p:spPr>
          <a:xfrm>
            <a:off x="8463632" y="4778015"/>
            <a:ext cx="0" cy="111358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461008" y="4228219"/>
            <a:ext cx="21272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28650"/>
            <a:r>
              <a:rPr lang="ru-RU" sz="1000" b="1" dirty="0" err="1" smtClean="0">
                <a:latin typeface="Arial" pitchFamily="34" charset="0"/>
                <a:cs typeface="Arial" pitchFamily="34" charset="0"/>
              </a:rPr>
              <a:t>Өзін-өзі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latin typeface="Arial" pitchFamily="34" charset="0"/>
                <a:cs typeface="Arial" pitchFamily="34" charset="0"/>
              </a:rPr>
              <a:t>реттейтін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latin typeface="Arial" pitchFamily="34" charset="0"/>
                <a:cs typeface="Arial" pitchFamily="34" charset="0"/>
              </a:rPr>
              <a:t>ұйымдардың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latin typeface="Arial" pitchFamily="34" charset="0"/>
                <a:cs typeface="Arial" pitchFamily="34" charset="0"/>
              </a:rPr>
              <a:t>функциялары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defTabSz="628650"/>
            <a:endParaRPr lang="ru-RU" sz="600" b="1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Экологиялық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аудиттің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стандарттарын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қағидаларын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бекіту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(ЭМ-мен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келісу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71450" indent="-171450">
              <a:buFont typeface="Wingdings" pitchFamily="2" charset="2"/>
              <a:buChar char="§"/>
            </a:pPr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Экологиялық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аудитордың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сертификатын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беру</a:t>
            </a:r>
          </a:p>
          <a:p>
            <a:pPr marL="171450" indent="-171450">
              <a:buFont typeface="Wingdings" pitchFamily="2" charset="2"/>
              <a:buChar char="§"/>
            </a:pPr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Өз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мүшелеріне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бақылау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жүргізу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138849" y="4846473"/>
            <a:ext cx="14175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Қызметті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тек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мүшелері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ғана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көрсетеді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(ӨРҰ-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ға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қатысушылар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515001" y="1301307"/>
            <a:ext cx="25133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ҰСЫНЫЛЫП ОТЫРҒАН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ТЕТІКТЕР</a:t>
            </a:r>
            <a:endParaRPr lang="ru-RU" sz="1200" b="1" dirty="0"/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11560" y="116632"/>
            <a:ext cx="7992888" cy="1008112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>
              <a:defRPr/>
            </a:pPr>
            <a:r>
              <a:rPr lang="en-US" sz="1800" b="1" dirty="0" smtClean="0">
                <a:solidFill>
                  <a:srgbClr val="003366"/>
                </a:solidFill>
                <a:latin typeface="Arial" charset="0"/>
              </a:rPr>
              <a:t>II. </a:t>
            </a:r>
            <a:r>
              <a:rPr lang="kk-KZ" sz="1800" b="1" dirty="0" smtClean="0">
                <a:solidFill>
                  <a:srgbClr val="003366"/>
                </a:solidFill>
                <a:latin typeface="Arial" charset="0"/>
              </a:rPr>
              <a:t>ЭКОЛОГИЯЛЫҚ АУДИТОРЛАРДЫҢ ҚЫЗМЕТІН РЕТТЕУ </a:t>
            </a:r>
            <a:r>
              <a:rPr lang="kk-KZ" sz="1800" b="1" dirty="0" smtClean="0">
                <a:solidFill>
                  <a:srgbClr val="003366"/>
                </a:solidFill>
                <a:latin typeface="Arial" charset="0"/>
              </a:rPr>
              <a:t>ЖӨНІНДЕГІ </a:t>
            </a:r>
            <a:r>
              <a:rPr lang="kk-KZ" sz="1800" b="1" dirty="0" smtClean="0">
                <a:solidFill>
                  <a:srgbClr val="003366"/>
                </a:solidFill>
                <a:latin typeface="Arial" charset="0"/>
              </a:rPr>
              <a:t>ФУНКЦИЯЛАРДЫ БЕРУ </a:t>
            </a:r>
            <a:r>
              <a:rPr lang="kk-KZ" sz="1800" b="1" dirty="0" smtClean="0">
                <a:solidFill>
                  <a:srgbClr val="003366"/>
                </a:solidFill>
                <a:latin typeface="Arial" charset="0"/>
              </a:rPr>
              <a:t>(ӨРҰ-ға)</a:t>
            </a:r>
            <a:endParaRPr lang="ru-RU" sz="1800" b="1" dirty="0" smtClean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18995" y="3728213"/>
            <a:ext cx="1661024" cy="1015663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Экологиялық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аудиторлық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endParaRPr lang="ru-RU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8028384" y="3172713"/>
            <a:ext cx="0" cy="46649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995885" y="1791808"/>
            <a:ext cx="2040611" cy="298620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5902052" y="2314357"/>
            <a:ext cx="1055733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427242" y="6306294"/>
            <a:ext cx="2872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ctr">
              <a:buClr>
                <a:srgbClr val="003366"/>
              </a:buClr>
            </a:pPr>
            <a:r>
              <a:rPr lang="ru-RU" sz="1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ҚР ЭКОЛОГИЯЛЫҚ КОДЕКСІНЕ ТҮЗЕТУЛЕР</a:t>
            </a:r>
            <a:endParaRPr lang="ru-RU" sz="12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8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F2E1-01F2-440C-87BE-0CE9D85A07E2}" type="slidenum">
              <a:rPr lang="ru-RU" smtClean="0"/>
              <a:t>8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4013" y="1660376"/>
            <a:ext cx="784244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076056" y="2453709"/>
            <a:ext cx="2225339" cy="946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76618" y="4510861"/>
            <a:ext cx="2170549" cy="946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Үкіметтік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14492" y="3705241"/>
            <a:ext cx="1900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тапсырыс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24328" y="4741408"/>
            <a:ext cx="1619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Әлеуметтанушылық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зерттеулер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жүргізеді</a:t>
            </a:r>
            <a:endParaRPr lang="ru-RU" sz="12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6188725" y="3619866"/>
            <a:ext cx="0" cy="584284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355976" y="2154686"/>
            <a:ext cx="0" cy="36832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140880" y="2453709"/>
            <a:ext cx="2225339" cy="94660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2241719" y="3551599"/>
            <a:ext cx="0" cy="584284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140880" y="4510861"/>
            <a:ext cx="2225339" cy="946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Ведомстволық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бағынысты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сақтауды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орталығы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ШЖҚ  РМК)</a:t>
            </a:r>
            <a:endParaRPr lang="ru-RU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43460" y="1926509"/>
            <a:ext cx="26804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ҚОЛДАНЫСТАҒЫ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ТЕТІК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226969" y="1934047"/>
            <a:ext cx="25133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ҰСЫНЫЛЫП ОТЫРҒАН ТЕТІК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7300859" y="5002698"/>
            <a:ext cx="223469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611560" y="260648"/>
            <a:ext cx="7992888" cy="1152128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>
              <a:defRPr/>
            </a:pPr>
            <a:r>
              <a:rPr lang="en-US" sz="1800" b="1" dirty="0">
                <a:solidFill>
                  <a:srgbClr val="003366"/>
                </a:solidFill>
                <a:latin typeface="Arial" charset="0"/>
              </a:rPr>
              <a:t>II. 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АЗАМАТТАРДЫҢ КӨРСЕТІЛЕТІН МЕДИЦИНАЛЫҚ КӨМЕКТІҢ ДЕҢГЕЙІ МЕН САПАСЫНА ҚАНАҒАТТАНУ ДӘРЕЖЕСІН 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АЙҚЫНДАУ ЖӨНГІНДЕГІ 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ФУНКЦИЯНЫ БЕРУ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40880" y="883424"/>
            <a:ext cx="6984067" cy="64654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1273" y="6178694"/>
            <a:ext cx="5988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8775" algn="ctr">
              <a:buClr>
                <a:srgbClr val="003366"/>
              </a:buClr>
            </a:pPr>
            <a:r>
              <a:rPr lang="ru-RU" sz="1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«ХАЛЫҚ ДЕНСАУЛЫҒЫ ЖӘНЕ ДЕНСАУЛЫҚ САҚТАУ ЖҮЙЕСІ ТУРАЛЫ» </a:t>
            </a:r>
            <a:endParaRPr lang="ru-RU" sz="12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358775" algn="ctr">
              <a:buClr>
                <a:srgbClr val="003366"/>
              </a:buClr>
            </a:pPr>
            <a:r>
              <a:rPr lang="kk-KZ" sz="1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ҚР КОДЕКСІНЕ ТҮЗЕТУЛЕР</a:t>
            </a:r>
            <a:endParaRPr lang="ru-RU" sz="1200" b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3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60648"/>
            <a:ext cx="7992888" cy="576064"/>
          </a:xfr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58775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ЗАҢНАМАЛЫҚ АКТІЛЕР 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ТІЗБЕСІ 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611560" y="1124744"/>
            <a:ext cx="7992888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620713" algn="just">
              <a:buClr>
                <a:srgbClr val="003366"/>
              </a:buClr>
            </a:pPr>
            <a:r>
              <a:rPr lang="ru-RU" dirty="0" err="1" smtClean="0">
                <a:solidFill>
                  <a:srgbClr val="003366"/>
                </a:solidFill>
              </a:rPr>
              <a:t>Экологиялық</a:t>
            </a:r>
            <a:r>
              <a:rPr lang="ru-RU" dirty="0" smtClean="0">
                <a:solidFill>
                  <a:srgbClr val="003366"/>
                </a:solidFill>
              </a:rPr>
              <a:t> </a:t>
            </a:r>
            <a:r>
              <a:rPr lang="ru-RU" dirty="0">
                <a:solidFill>
                  <a:srgbClr val="003366"/>
                </a:solidFill>
              </a:rPr>
              <a:t>кодекс </a:t>
            </a:r>
          </a:p>
          <a:p>
            <a:pPr marL="620713" algn="just">
              <a:buClr>
                <a:srgbClr val="003366"/>
              </a:buClr>
            </a:pPr>
            <a:endParaRPr lang="ru-RU" dirty="0" smtClean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r>
              <a:rPr lang="ru-RU" dirty="0" smtClean="0">
                <a:solidFill>
                  <a:srgbClr val="003366"/>
                </a:solidFill>
              </a:rPr>
              <a:t> </a:t>
            </a:r>
            <a:r>
              <a:rPr lang="ru-RU" dirty="0">
                <a:solidFill>
                  <a:srgbClr val="003366"/>
                </a:solidFill>
              </a:rPr>
              <a:t>«</a:t>
            </a:r>
            <a:r>
              <a:rPr lang="ru-RU" dirty="0" err="1">
                <a:solidFill>
                  <a:srgbClr val="003366"/>
                </a:solidFill>
              </a:rPr>
              <a:t>Халық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денсаулығы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және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денсаулық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сақтау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жүйесі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туралы</a:t>
            </a:r>
            <a:r>
              <a:rPr lang="ru-RU" dirty="0" smtClean="0">
                <a:solidFill>
                  <a:srgbClr val="003366"/>
                </a:solidFill>
              </a:rPr>
              <a:t>»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smtClean="0">
                <a:solidFill>
                  <a:srgbClr val="003366"/>
                </a:solidFill>
              </a:rPr>
              <a:t>кодекс</a:t>
            </a:r>
            <a:endParaRPr lang="ru-RU" dirty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endParaRPr lang="ru-RU" dirty="0" smtClean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r>
              <a:rPr lang="ru-RU" dirty="0" smtClean="0">
                <a:solidFill>
                  <a:srgbClr val="003366"/>
                </a:solidFill>
              </a:rPr>
              <a:t>«</a:t>
            </a:r>
            <a:r>
              <a:rPr lang="ru-RU" dirty="0" err="1" smtClean="0">
                <a:solidFill>
                  <a:srgbClr val="003366"/>
                </a:solidFill>
              </a:rPr>
              <a:t>Әкімшілік</a:t>
            </a:r>
            <a:r>
              <a:rPr lang="ru-RU" dirty="0" smtClean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құқық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бұзушылық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 smtClean="0">
                <a:solidFill>
                  <a:srgbClr val="003366"/>
                </a:solidFill>
              </a:rPr>
              <a:t>туралы</a:t>
            </a:r>
            <a:r>
              <a:rPr lang="ru-RU" smtClean="0">
                <a:solidFill>
                  <a:srgbClr val="003366"/>
                </a:solidFill>
              </a:rPr>
              <a:t>» </a:t>
            </a:r>
            <a:r>
              <a:rPr lang="ru-RU" smtClean="0">
                <a:solidFill>
                  <a:srgbClr val="003366"/>
                </a:solidFill>
              </a:rPr>
              <a:t>кодекс</a:t>
            </a:r>
            <a:endParaRPr lang="ru-RU" dirty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endParaRPr lang="ru-RU" dirty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r>
              <a:rPr lang="ru-RU" dirty="0">
                <a:solidFill>
                  <a:srgbClr val="003366"/>
                </a:solidFill>
              </a:rPr>
              <a:t>«</a:t>
            </a:r>
            <a:r>
              <a:rPr lang="ru-RU" dirty="0" err="1">
                <a:solidFill>
                  <a:srgbClr val="003366"/>
                </a:solidFill>
              </a:rPr>
              <a:t>Әкімшілік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рәсімдер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 smtClean="0">
                <a:solidFill>
                  <a:srgbClr val="003366"/>
                </a:solidFill>
              </a:rPr>
              <a:t>туралы</a:t>
            </a:r>
            <a:r>
              <a:rPr lang="ru-RU" dirty="0" smtClean="0">
                <a:solidFill>
                  <a:srgbClr val="003366"/>
                </a:solidFill>
              </a:rPr>
              <a:t>» </a:t>
            </a:r>
            <a:r>
              <a:rPr lang="ru-RU" dirty="0" err="1" smtClean="0">
                <a:solidFill>
                  <a:srgbClr val="003366"/>
                </a:solidFill>
              </a:rPr>
              <a:t>Заң</a:t>
            </a:r>
            <a:endParaRPr lang="ru-RU" dirty="0" smtClean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endParaRPr lang="ru-RU" dirty="0" smtClean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r>
              <a:rPr lang="ru-RU" dirty="0" smtClean="0">
                <a:solidFill>
                  <a:srgbClr val="003366"/>
                </a:solidFill>
              </a:rPr>
              <a:t>«</a:t>
            </a:r>
            <a:r>
              <a:rPr lang="ru-RU" dirty="0" err="1" smtClean="0">
                <a:solidFill>
                  <a:srgbClr val="003366"/>
                </a:solidFill>
              </a:rPr>
              <a:t>Қазақстан</a:t>
            </a:r>
            <a:r>
              <a:rPr lang="ru-RU" dirty="0" smtClean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Республикасындағы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мемлекеттік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әлеуметтік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тапсырыс</a:t>
            </a:r>
            <a:r>
              <a:rPr lang="ru-RU" dirty="0">
                <a:solidFill>
                  <a:srgbClr val="003366"/>
                </a:solidFill>
              </a:rPr>
              <a:t>, </a:t>
            </a:r>
            <a:r>
              <a:rPr lang="ru-RU" dirty="0" err="1">
                <a:solidFill>
                  <a:srgbClr val="003366"/>
                </a:solidFill>
              </a:rPr>
              <a:t>үкіметтік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емес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ұйымдарға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арналған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гранттар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және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сыйлықақылар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 smtClean="0">
                <a:solidFill>
                  <a:srgbClr val="003366"/>
                </a:solidFill>
              </a:rPr>
              <a:t>туралы</a:t>
            </a:r>
            <a:r>
              <a:rPr lang="ru-RU" dirty="0" smtClean="0">
                <a:solidFill>
                  <a:srgbClr val="003366"/>
                </a:solidFill>
              </a:rPr>
              <a:t>» </a:t>
            </a:r>
            <a:r>
              <a:rPr lang="ru-RU" dirty="0" err="1" smtClean="0">
                <a:solidFill>
                  <a:srgbClr val="003366"/>
                </a:solidFill>
              </a:rPr>
              <a:t>Заң</a:t>
            </a:r>
            <a:endParaRPr lang="ru-RU" dirty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endParaRPr lang="ru-RU" dirty="0" smtClean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r>
              <a:rPr lang="ru-RU" dirty="0" smtClean="0">
                <a:solidFill>
                  <a:srgbClr val="003366"/>
                </a:solidFill>
              </a:rPr>
              <a:t>«</a:t>
            </a:r>
            <a:r>
              <a:rPr lang="ru-RU" dirty="0" err="1" smtClean="0">
                <a:solidFill>
                  <a:srgbClr val="003366"/>
                </a:solidFill>
              </a:rPr>
              <a:t>Қазақстан</a:t>
            </a:r>
            <a:r>
              <a:rPr lang="ru-RU" dirty="0" smtClean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Республикасының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Ұлттық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кәсіпкерлер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палатасы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 smtClean="0">
                <a:solidFill>
                  <a:srgbClr val="003366"/>
                </a:solidFill>
              </a:rPr>
              <a:t>туралы</a:t>
            </a:r>
            <a:r>
              <a:rPr lang="ru-RU" dirty="0" smtClean="0">
                <a:solidFill>
                  <a:srgbClr val="003366"/>
                </a:solidFill>
              </a:rPr>
              <a:t>» </a:t>
            </a:r>
            <a:r>
              <a:rPr lang="ru-RU" dirty="0" err="1" smtClean="0">
                <a:solidFill>
                  <a:srgbClr val="003366"/>
                </a:solidFill>
              </a:rPr>
              <a:t>Заң</a:t>
            </a:r>
            <a:endParaRPr lang="ru-RU" dirty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endParaRPr lang="ru-RU" dirty="0" smtClean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r>
              <a:rPr lang="ru-RU" dirty="0" smtClean="0">
                <a:solidFill>
                  <a:srgbClr val="003366"/>
                </a:solidFill>
              </a:rPr>
              <a:t>«</a:t>
            </a:r>
            <a:r>
              <a:rPr lang="ru-RU" dirty="0" err="1" smtClean="0">
                <a:solidFill>
                  <a:srgbClr val="003366"/>
                </a:solidFill>
              </a:rPr>
              <a:t>Рұқсаттар</a:t>
            </a:r>
            <a:r>
              <a:rPr lang="ru-RU" dirty="0" smtClean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және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>
                <a:solidFill>
                  <a:srgbClr val="003366"/>
                </a:solidFill>
              </a:rPr>
              <a:t>хабарламалар</a:t>
            </a:r>
            <a:r>
              <a:rPr lang="ru-RU" dirty="0">
                <a:solidFill>
                  <a:srgbClr val="003366"/>
                </a:solidFill>
              </a:rPr>
              <a:t> </a:t>
            </a:r>
            <a:r>
              <a:rPr lang="ru-RU" dirty="0" err="1" smtClean="0">
                <a:solidFill>
                  <a:srgbClr val="003366"/>
                </a:solidFill>
              </a:rPr>
              <a:t>туралы</a:t>
            </a:r>
            <a:r>
              <a:rPr lang="ru-RU" dirty="0" smtClean="0">
                <a:solidFill>
                  <a:srgbClr val="003366"/>
                </a:solidFill>
              </a:rPr>
              <a:t>» </a:t>
            </a:r>
            <a:r>
              <a:rPr lang="ru-RU" dirty="0" err="1" smtClean="0">
                <a:solidFill>
                  <a:srgbClr val="003366"/>
                </a:solidFill>
              </a:rPr>
              <a:t>Заң</a:t>
            </a:r>
            <a:endParaRPr lang="ru-RU" dirty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endParaRPr lang="ru-RU" dirty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endParaRPr lang="ru-RU" dirty="0">
              <a:solidFill>
                <a:srgbClr val="003366"/>
              </a:solidFill>
            </a:endParaRPr>
          </a:p>
          <a:p>
            <a:pPr marL="620713" algn="just">
              <a:spcAft>
                <a:spcPts val="0"/>
              </a:spcAft>
              <a:buClr>
                <a:srgbClr val="003366"/>
              </a:buClr>
            </a:pPr>
            <a:endParaRPr lang="ru-RU" dirty="0" smtClean="0">
              <a:solidFill>
                <a:srgbClr val="003366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1219613"/>
            <a:ext cx="504056" cy="277231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611560" y="1738228"/>
            <a:ext cx="504056" cy="304954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 bwMode="auto">
          <a:xfrm>
            <a:off x="629950" y="2562783"/>
            <a:ext cx="504056" cy="290153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631928" y="3083474"/>
            <a:ext cx="504056" cy="304954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 bwMode="auto">
          <a:xfrm>
            <a:off x="630610" y="3655825"/>
            <a:ext cx="504056" cy="277231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632668" y="4739658"/>
            <a:ext cx="504056" cy="304954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9</a:t>
            </a:fld>
            <a:endParaRPr lang="ru-RU"/>
          </a:p>
        </p:txBody>
      </p:sp>
      <p:sp>
        <p:nvSpPr>
          <p:cNvPr id="17" name="Объект 2"/>
          <p:cNvSpPr txBox="1">
            <a:spLocks/>
          </p:cNvSpPr>
          <p:nvPr/>
        </p:nvSpPr>
        <p:spPr bwMode="auto">
          <a:xfrm>
            <a:off x="621135" y="5517232"/>
            <a:ext cx="504056" cy="304954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808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598</Words>
  <Application>Microsoft Office PowerPoint</Application>
  <PresentationFormat>Экран (4:3)</PresentationFormat>
  <Paragraphs>213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«Қазақстан Республикасының кейбір заңнамалық актілеріне мемлекеттік функцияларды бәсекелес ортаға беру мәселелері бойынша өзгерістер мен толықтырулар енгізу туралы» Қазақстан Республикасының Заңының жобасы туралы </vt:lpstr>
      <vt:lpstr>Презентация PowerPoint</vt:lpstr>
      <vt:lpstr>Презентация PowerPoint</vt:lpstr>
      <vt:lpstr>Презентация PowerPoint</vt:lpstr>
      <vt:lpstr>I. ФУНКЦИЯЛАРДЫ БӘСЕКЕЛЕС ОРТАҒА БЕРУ ПРОЦЕССІНІҢ БАЗАЛЫҚ ТӘСІЛДЕРІ </vt:lpstr>
      <vt:lpstr>I. ФУНКЦИЯЛАРДЫ БӘСЕКЕЛЕС ОРТАҒА БЕРУ ПРОЦЕССІНІҢ БАЗАЛЫҚ ТӘСІЛДЕРІ </vt:lpstr>
      <vt:lpstr>Презентация PowerPoint</vt:lpstr>
      <vt:lpstr>Презентация PowerPoint</vt:lpstr>
      <vt:lpstr>ЗАҢНАМАЛЫҚ АКТІЛЕР ТІЗБЕСІ </vt:lpstr>
      <vt:lpstr>Назарларыңызға рахмет!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Закона Республики Казахстан  «О внесении изменений и дополнений в некоторые законодательные акты Республики Казахстан по вопросам передачи государственных функций в конкурентную среду»</dc:title>
  <dc:creator>Бейбарыс Бейбитулы</dc:creator>
  <cp:lastModifiedBy>Бейбарыс Бейбитулы</cp:lastModifiedBy>
  <cp:revision>157</cp:revision>
  <cp:lastPrinted>2017-10-23T06:28:58Z</cp:lastPrinted>
  <dcterms:created xsi:type="dcterms:W3CDTF">2017-09-07T05:07:10Z</dcterms:created>
  <dcterms:modified xsi:type="dcterms:W3CDTF">2017-10-31T04:26:19Z</dcterms:modified>
</cp:coreProperties>
</file>