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82" r:id="rId3"/>
    <p:sldId id="286" r:id="rId4"/>
    <p:sldId id="287" r:id="rId5"/>
    <p:sldId id="288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BD3"/>
    <a:srgbClr val="293170"/>
    <a:srgbClr val="65A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08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5BB5C-00A7-5EB4-85E0-9C6C217E2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12DD667-5E66-CBB3-4A1F-200BF091B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33BBCD-6EEF-E54B-016D-323340D3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474F28-6B27-6194-49CA-5A6391ABD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795032-9074-9D53-F44E-5F66824AF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9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B1EB22-2835-1432-A6E9-72DC3440F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0530CF-7CC8-FA21-0567-22A91D7F3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3DD5DA-539F-69C2-3D0B-087A3F300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92C919-9E5E-A838-23E8-B30858799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0A05F0-5726-D192-0FD7-0ED1746B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14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218B95-B185-7D0B-5445-BE81E8786D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EB43CA8-2812-6F17-E979-1AE41942EE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927B23-C65C-0FC8-6221-A0DF636B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9A2ADC1-C026-D5BF-391B-02E27B137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883E5C-FFF9-C086-C672-EC5BCFCD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00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0E8AE-DC53-1F31-73E1-E738D8EB5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DC0450-F38B-202C-08DA-DE387770E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3D80BC-0A29-3CA1-0EC2-3B9CC096F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B6EF67-C135-8EF1-E72B-7234E4E24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E9880A-8D5B-6B83-ECC1-C117FDF67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20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2EFBC5-8E4E-13DB-36BA-12D32237F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8397B-B02F-62BA-62AF-7211ED179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D81E23-E673-1AD6-1935-658C4FAA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F24D71-BB17-F7BE-E28E-8154F90EF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82E787-58E0-9261-1BCE-F24A74AB9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2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9C917-6257-CA75-FFDC-E2916ECDD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0455BB-72E5-1FDC-7CB6-1B5746468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CD740F-0ACB-2DAC-F363-614C19EE9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CA96A1-47B5-2B28-2814-542A0F19C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D47074-B255-B9A7-E3B0-56FD10E2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7B76522-DE9D-4586-CD6E-661266B6A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11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441930-F647-4E73-498F-D2F670C65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F1CBD1-3DFE-B643-F5C6-3590EC577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3689C6-F94B-CEFA-D4E5-10FFFDB1E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B2A735E-D063-DDA6-F2DD-CA50DE8ECA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4B1791-3B28-8647-8AD0-9ED87A0F70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A17D692-D0E6-CCAE-8A79-91A665F05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88484A2-0620-FDD0-F80C-A181E8E6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E3B2EF-9EE7-8EEC-1D19-AC7D3419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75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D90C0-4596-F2E5-E6CC-DA8DE62F2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13BB5C4-3C15-F694-5DB4-E377C2526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A7715E4-F8F0-E654-D755-5947EF647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010E536-1D90-27A4-1461-23739C64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98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6842E01-1D99-86BB-67C8-5A99F93D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CF15C15-54EB-29FA-1981-F4D14A6C7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32B4511-F16E-8381-6DFF-32D8C64C9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77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E29324-CC4B-BF63-50F6-D4234B6D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B71E66-6D98-4649-6318-88FB24B00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9A87A7-39AD-9BF4-E6F4-573B6488A1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4E1B36-8B42-20BF-7DF8-BF817A22F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8B6C63-51F1-D4AC-044B-9A1AA71E8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C7003B-A510-4929-C393-C074C028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438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53D29-7AE6-8F8B-E4DA-DDAFFD1BE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48FF903-DF81-357F-7F85-EC507DA9B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8EBD5C-0947-1309-2611-E5C6B35E8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C3726E3-A8FA-3A64-609C-163060250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31B596-D37B-1794-C223-2D5942C44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F77F8F-93A9-678E-5EFA-C5B34424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49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CA1D21-BD98-1AEB-8848-C85B6D59E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39A8C7-3678-9304-97BA-1269A591D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0D4A25-80AE-0C12-4F65-EF6EF1C0E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27317-4F32-47F8-8C60-AD3E7F345916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4A344A-F628-8BEB-CC04-303169C5B5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33C381-46B9-EFD1-A64C-463397834B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E173-0D79-422E-82F7-6400ABC0E1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23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dilet.zan.kz/kaz/docs/Z1900000288#z3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931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589435C-6F83-98A8-A3A7-776C345AB9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7" t="72414"/>
          <a:stretch/>
        </p:blipFill>
        <p:spPr>
          <a:xfrm>
            <a:off x="0" y="-94255"/>
            <a:ext cx="12192000" cy="704651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1C08EA11-54FC-A061-6888-C19661664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5908" y="1740119"/>
            <a:ext cx="5732583" cy="2620866"/>
          </a:xfrm>
          <a:prstGeom prst="rect">
            <a:avLst/>
          </a:prstGeom>
          <a:solidFill>
            <a:srgbClr val="293170"/>
          </a:solidFill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EB3CAD61-A79B-05A1-E310-118B98BB4B05}"/>
              </a:ext>
            </a:extLst>
          </p:cNvPr>
          <p:cNvSpPr>
            <a:spLocks/>
          </p:cNvSpPr>
          <p:nvPr/>
        </p:nvSpPr>
        <p:spPr bwMode="auto">
          <a:xfrm>
            <a:off x="3353205" y="1927430"/>
            <a:ext cx="5601609" cy="143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kk-KZ" altLang="ru-RU" sz="21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kk-KZ" altLang="ru-RU" sz="2100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kk-KZ" sz="2800" b="1" dirty="0" smtClean="0">
                <a:solidFill>
                  <a:srgbClr val="0070C0"/>
                </a:solidFill>
              </a:rPr>
              <a:t>Археологиялық жұмыстарды жүзеге асырудың </a:t>
            </a:r>
          </a:p>
          <a:p>
            <a:pPr algn="ctr">
              <a:buNone/>
            </a:pPr>
            <a:r>
              <a:rPr lang="kk-KZ" sz="2800" b="1" dirty="0" smtClean="0">
                <a:solidFill>
                  <a:srgbClr val="0070C0"/>
                </a:solidFill>
              </a:rPr>
              <a:t>өзекті мәселелері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B38F410-38BF-78AB-322C-6D4D97C902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79129"/>
            <a:ext cx="2787160" cy="278716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334905" y="5534032"/>
            <a:ext cx="352110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800" b="1" dirty="0" err="1" smtClean="0">
                <a:solidFill>
                  <a:schemeClr val="bg1"/>
                </a:solidFill>
              </a:rPr>
              <a:t>Ақан</a:t>
            </a:r>
            <a:r>
              <a:rPr lang="ru-RU" sz="1800" b="1" dirty="0" smtClean="0">
                <a:solidFill>
                  <a:schemeClr val="bg1"/>
                </a:solidFill>
              </a:rPr>
              <a:t> </a:t>
            </a:r>
            <a:r>
              <a:rPr lang="ru-RU" sz="1800" b="1" dirty="0" err="1" smtClean="0">
                <a:solidFill>
                  <a:schemeClr val="bg1"/>
                </a:solidFill>
              </a:rPr>
              <a:t>Оңғарұлы</a:t>
            </a:r>
            <a:r>
              <a:rPr lang="ru-RU" sz="1800" b="1" dirty="0" smtClean="0">
                <a:solidFill>
                  <a:schemeClr val="bg1"/>
                </a:solidFill>
              </a:rPr>
              <a:t>,</a:t>
            </a:r>
          </a:p>
          <a:p>
            <a:pPr lvl="0"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Ә. Х. </a:t>
            </a:r>
            <a:r>
              <a:rPr lang="ru-RU" sz="1600" dirty="0" err="1" smtClean="0">
                <a:solidFill>
                  <a:schemeClr val="bg1"/>
                </a:solidFill>
              </a:rPr>
              <a:t>Марғұлан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атындағы</a:t>
            </a:r>
            <a:r>
              <a:rPr lang="ru-RU" sz="1600" dirty="0" smtClean="0">
                <a:solidFill>
                  <a:schemeClr val="bg1"/>
                </a:solidFill>
              </a:rPr>
              <a:t> Археология </a:t>
            </a:r>
            <a:r>
              <a:rPr lang="ru-RU" sz="1600" dirty="0" err="1" smtClean="0">
                <a:solidFill>
                  <a:schemeClr val="bg1"/>
                </a:solidFill>
              </a:rPr>
              <a:t>институтының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kk-KZ" sz="1600" dirty="0" smtClean="0">
                <a:solidFill>
                  <a:schemeClr val="bg1"/>
                </a:solidFill>
              </a:rPr>
              <a:t>бас </a:t>
            </a:r>
            <a:r>
              <a:rPr lang="ru-RU" sz="1600" dirty="0" smtClean="0">
                <a:solidFill>
                  <a:schemeClr val="bg1"/>
                </a:solidFill>
              </a:rPr>
              <a:t>директоры, </a:t>
            </a:r>
            <a:r>
              <a:rPr lang="ru-RU" sz="1600" dirty="0" err="1" smtClean="0">
                <a:solidFill>
                  <a:schemeClr val="bg1"/>
                </a:solidFill>
              </a:rPr>
              <a:t>т.ғ.к</a:t>
            </a:r>
            <a:r>
              <a:rPr lang="ru-RU" sz="1600" dirty="0" smtClean="0">
                <a:solidFill>
                  <a:schemeClr val="bg1"/>
                </a:solidFill>
              </a:rPr>
              <a:t>.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7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41475838-F063-33B5-68B6-1F936A9A1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" y="0"/>
            <a:ext cx="12191999" cy="60843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5C7DADB4-D964-1EFF-03DB-F776F0820C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314" y="-331079"/>
            <a:ext cx="1338911" cy="1338911"/>
          </a:xfrm>
          <a:prstGeom prst="rect">
            <a:avLst/>
          </a:prstGeom>
        </p:spPr>
      </p:pic>
      <p:sp>
        <p:nvSpPr>
          <p:cNvPr id="4" name="Номер слайда 6">
            <a:extLst>
              <a:ext uri="{FF2B5EF4-FFF2-40B4-BE49-F238E27FC236}">
                <a16:creationId xmlns:a16="http://schemas.microsoft.com/office/drawing/2014/main" id="{C84CCA96-45E2-E8A0-A025-1D15D069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694" y="6508408"/>
            <a:ext cx="2133600" cy="476250"/>
          </a:xfrm>
        </p:spPr>
        <p:txBody>
          <a:bodyPr/>
          <a:lstStyle/>
          <a:p>
            <a:pPr>
              <a:defRPr/>
            </a:pPr>
            <a:fld id="{8C4C9EE7-F31B-41CD-A2CA-FC34C559CF53}" type="slidenum">
              <a:rPr lang="ru-RU" sz="1200" smtClean="0"/>
              <a:pPr>
                <a:defRPr/>
              </a:pPr>
              <a:t>2</a:t>
            </a:fld>
            <a:endParaRPr lang="ru-RU" sz="1200" dirty="0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63785A30-AFBA-06C3-9723-45B73BBDA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28" y="312498"/>
            <a:ext cx="8962864" cy="39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lvl="0" algn="l"/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kk-K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ЛИЦЕНЗИЯ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endParaRPr lang="ru-RU" altLang="ru-RU" sz="1400" kern="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392" y="784937"/>
            <a:ext cx="114247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Археологиялық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жұмыстарды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лицензия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(12-бап; 34.1-бап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kk-KZ" dirty="0">
              <a:latin typeface="Arial" panose="020B0604020202020204" pitchFamily="34" charset="0"/>
              <a:cs typeface="Arial" panose="020B0604020202020204" pitchFamily="34" charset="0"/>
              <a:hlinkClick r:id="rId4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2476AED-1BA9-41E2-87C8-5CC8C68D21FB}"/>
              </a:ext>
            </a:extLst>
          </p:cNvPr>
          <p:cNvSpPr/>
          <p:nvPr/>
        </p:nvSpPr>
        <p:spPr>
          <a:xfrm>
            <a:off x="1082162" y="1683713"/>
            <a:ext cx="4266164" cy="323161"/>
          </a:xfrm>
          <a:prstGeom prst="rect">
            <a:avLst/>
          </a:prstGeom>
        </p:spPr>
        <p:txBody>
          <a:bodyPr wrap="square" lIns="91420" tIns="45718" rIns="91420" bIns="45718">
            <a:spAutoFit/>
          </a:bodyPr>
          <a:lstStyle/>
          <a:p>
            <a:pPr defTabSz="1042613"/>
            <a:r>
              <a:rPr lang="kk-KZ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 ЖАҒДАЙ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8E51F401-77C0-4FF6-8809-60CDD2DF8CE1}"/>
              </a:ext>
            </a:extLst>
          </p:cNvPr>
          <p:cNvSpPr/>
          <p:nvPr/>
        </p:nvSpPr>
        <p:spPr bwMode="auto">
          <a:xfrm>
            <a:off x="6014162" y="1549440"/>
            <a:ext cx="5509305" cy="55800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8" rIns="91420" bIns="45718" rtlCol="0" anchor="ctr"/>
          <a:lstStyle/>
          <a:p>
            <a:pPr algn="ctr" defTabSz="690373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0" name="Rectangle: Rounded Corners 2">
            <a:extLst>
              <a:ext uri="{FF2B5EF4-FFF2-40B4-BE49-F238E27FC236}">
                <a16:creationId xmlns:a16="http://schemas.microsoft.com/office/drawing/2014/main" id="{556C0422-5F45-408E-895C-1ECB0849682E}"/>
              </a:ext>
            </a:extLst>
          </p:cNvPr>
          <p:cNvSpPr/>
          <p:nvPr/>
        </p:nvSpPr>
        <p:spPr bwMode="auto">
          <a:xfrm>
            <a:off x="399393" y="1572576"/>
            <a:ext cx="4724400" cy="55800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8" rIns="91420" bIns="45718" rtlCol="0" anchor="ctr"/>
          <a:lstStyle/>
          <a:p>
            <a:pPr algn="ctr" defTabSz="690373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A04A6A3-122F-4676-AB2D-D47BDE223E8A}"/>
              </a:ext>
            </a:extLst>
          </p:cNvPr>
          <p:cNvSpPr/>
          <p:nvPr/>
        </p:nvSpPr>
        <p:spPr>
          <a:xfrm>
            <a:off x="6524614" y="1637365"/>
            <a:ext cx="4113771" cy="323161"/>
          </a:xfrm>
          <a:prstGeom prst="rect">
            <a:avLst/>
          </a:prstGeom>
        </p:spPr>
        <p:txBody>
          <a:bodyPr wrap="square" lIns="91420" tIns="45718" rIns="91420" bIns="45718">
            <a:spAutoFit/>
          </a:bodyPr>
          <a:lstStyle/>
          <a:p>
            <a:pPr algn="ctr" defTabSz="1042613"/>
            <a:r>
              <a:rPr lang="ru-RU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ҰСЫНЫС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4796" y="2241713"/>
            <a:ext cx="533357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Шексіз мерзімге;</a:t>
            </a:r>
            <a:endParaRPr lang="kk-KZ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бойынша; 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Ескерткіштің барлық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түріне;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 археологиялық жұмыстарға беріледі.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endParaRPr lang="kk-KZ" sz="16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Тәжірибесі аз тұлғаның лицензия алуы; 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Материальды-техникалық базасының нашарлығы; 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Далалық зерттеу әдістемесін сақтамауы; 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Ғылыми есептіліктің болмауы.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−"/>
            </a:pPr>
            <a:endParaRPr lang="kk-KZ" sz="1600" dirty="0" smtClean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−"/>
            </a:pPr>
            <a:endParaRPr lang="ru-RU" sz="16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817474" y="2223878"/>
            <a:ext cx="60727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Лицензиат бекітілген формаға сай ғылыми негіздеме тапсырады; 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endParaRPr lang="kk-KZ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Анық бір әкімшілік аудандағы;</a:t>
            </a:r>
            <a:endParaRPr lang="kk-KZ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Тарихи-мәдени объектіге; 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Археологиялық жұмыстың бір түріне;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 бір мерзімге беру.</a:t>
            </a:r>
          </a:p>
          <a:p>
            <a:pPr marL="285750" lvl="0" indent="-285750">
              <a:buFont typeface="Arial" panose="020B0604020202020204" pitchFamily="34" charset="0"/>
              <a:buChar char="−"/>
            </a:pPr>
            <a:endParaRPr lang="kk-KZ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Жоспардан тыс жұмыс жасаса немесе уақытылы, талапқа сай ғылыми есеп, не жәдігер мен материалды тапсырмаса, Лицензияны қайтарып алу механизмін енгізу;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Лицензия алудағы біліктілік талабы мен шартын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күшейту.</a:t>
            </a:r>
            <a:endParaRPr lang="kk-KZ" sz="160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−"/>
            </a:pPr>
            <a:endParaRPr lang="ru-RU" sz="1600" dirty="0"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6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41475838-F063-33B5-68B6-1F936A9A1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" y="0"/>
            <a:ext cx="12191999" cy="60843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5C7DADB4-D964-1EFF-03DB-F776F0820C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1" y="-331079"/>
            <a:ext cx="1338911" cy="1338911"/>
          </a:xfrm>
          <a:prstGeom prst="rect">
            <a:avLst/>
          </a:prstGeom>
        </p:spPr>
      </p:pic>
      <p:sp>
        <p:nvSpPr>
          <p:cNvPr id="4" name="Номер слайда 6">
            <a:extLst>
              <a:ext uri="{FF2B5EF4-FFF2-40B4-BE49-F238E27FC236}">
                <a16:creationId xmlns:a16="http://schemas.microsoft.com/office/drawing/2014/main" id="{C84CCA96-45E2-E8A0-A025-1D15D069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694" y="6508408"/>
            <a:ext cx="2133600" cy="476250"/>
          </a:xfrm>
        </p:spPr>
        <p:txBody>
          <a:bodyPr/>
          <a:lstStyle/>
          <a:p>
            <a:pPr>
              <a:defRPr/>
            </a:pPr>
            <a:fld id="{8C4C9EE7-F31B-41CD-A2CA-FC34C559CF53}" type="slidenum">
              <a:rPr lang="ru-RU" sz="1200" smtClean="0"/>
              <a:pPr>
                <a:defRPr/>
              </a:pPr>
              <a:t>3</a:t>
            </a:fld>
            <a:endParaRPr lang="ru-RU" sz="1200" dirty="0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63785A30-AFBA-06C3-9723-45B73BBDA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28" y="312498"/>
            <a:ext cx="8962864" cy="39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lvl="0" algn="l"/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kk-K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 ЖҮРГІЗУ ТӘРТІБІ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endParaRPr lang="ru-RU" altLang="ru-RU" sz="1400" kern="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2476AED-1BA9-41E2-87C8-5CC8C68D21FB}"/>
              </a:ext>
            </a:extLst>
          </p:cNvPr>
          <p:cNvSpPr/>
          <p:nvPr/>
        </p:nvSpPr>
        <p:spPr>
          <a:xfrm>
            <a:off x="629728" y="754017"/>
            <a:ext cx="4266164" cy="323161"/>
          </a:xfrm>
          <a:prstGeom prst="rect">
            <a:avLst/>
          </a:prstGeom>
        </p:spPr>
        <p:txBody>
          <a:bodyPr wrap="square" lIns="91420" tIns="45718" rIns="91420" bIns="45718">
            <a:spAutoFit/>
          </a:bodyPr>
          <a:lstStyle/>
          <a:p>
            <a:pPr defTabSz="1042613"/>
            <a:r>
              <a:rPr lang="kk-KZ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 БОЙЫНША 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8E51F401-77C0-4FF6-8809-60CDD2DF8CE1}"/>
              </a:ext>
            </a:extLst>
          </p:cNvPr>
          <p:cNvSpPr/>
          <p:nvPr/>
        </p:nvSpPr>
        <p:spPr bwMode="auto">
          <a:xfrm>
            <a:off x="6342551" y="682342"/>
            <a:ext cx="3702786" cy="494911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8" rIns="91420" bIns="45718" rtlCol="0" anchor="ctr"/>
          <a:lstStyle/>
          <a:p>
            <a:pPr algn="ctr" defTabSz="690373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0" name="Rectangle: Rounded Corners 2">
            <a:extLst>
              <a:ext uri="{FF2B5EF4-FFF2-40B4-BE49-F238E27FC236}">
                <a16:creationId xmlns:a16="http://schemas.microsoft.com/office/drawing/2014/main" id="{556C0422-5F45-408E-895C-1ECB0849682E}"/>
              </a:ext>
            </a:extLst>
          </p:cNvPr>
          <p:cNvSpPr/>
          <p:nvPr/>
        </p:nvSpPr>
        <p:spPr bwMode="auto">
          <a:xfrm>
            <a:off x="399393" y="689712"/>
            <a:ext cx="3075922" cy="475461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8" rIns="91420" bIns="45718" rtlCol="0" anchor="ctr"/>
          <a:lstStyle/>
          <a:p>
            <a:pPr algn="ctr" defTabSz="690373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A04A6A3-122F-4676-AB2D-D47BDE223E8A}"/>
              </a:ext>
            </a:extLst>
          </p:cNvPr>
          <p:cNvSpPr/>
          <p:nvPr/>
        </p:nvSpPr>
        <p:spPr>
          <a:xfrm>
            <a:off x="6619210" y="770267"/>
            <a:ext cx="4113771" cy="323161"/>
          </a:xfrm>
          <a:prstGeom prst="rect">
            <a:avLst/>
          </a:prstGeom>
        </p:spPr>
        <p:txBody>
          <a:bodyPr wrap="square" lIns="91420" tIns="45718" rIns="91420" bIns="45718">
            <a:spAutoFit/>
          </a:bodyPr>
          <a:lstStyle/>
          <a:p>
            <a:pPr defTabSz="1042613"/>
            <a:r>
              <a:rPr lang="ru-RU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ЗАҢҒА ӨЗГЕРІС ЕНГІЗУ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4731" y="1157008"/>
            <a:ext cx="564888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Лицензиат жергілікті атқарушы органға жұмыс басталғанға дейін 10 күн бұрын хабарлауға міндетті;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Жұмыстар аяқталғаннан кейін 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 күн ішінде уәкілетті органға құжат тапсырады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(хат, қысқаша есеп, материалдар мен олжалар тізбесі);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Құжатты Уәкілетті орган жанынан құрылған 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сараптама комиссиясы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60 күн ішінде қарайды;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Лицензиат 1 жыл ішінде материалдар мен олжаларды 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ғылыми тіркелгені мен өңделгені туралы есепті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қоса бере отырып, мемлекеттік музейге береді.</a:t>
            </a:r>
          </a:p>
          <a:p>
            <a:pPr marL="285750" indent="-285750" algn="just">
              <a:buFont typeface="Times New Roman" panose="02020603050405020304" pitchFamily="18" charset="0"/>
              <a:buChar char="−"/>
            </a:pPr>
            <a:endParaRPr lang="kk-KZ" sz="1600" dirty="0" smtClean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endParaRPr lang="en-US" sz="1600" dirty="0" smtClean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Мемлекеттік бақылау жоқ; 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Атқарылған белгілі жұмыстарға ғылыми есеп, есептілік, сараптама жоқ; 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абылған материалдар мен жәдігерлер талапқа сай өңделмеуде, ғылыми талданбауда, толық өткізілмеуде.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21550" y="1262849"/>
            <a:ext cx="5543811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Лицензиат жергілікті атқарушы органға жұмыс басталғанға дейін 10 күн бұрын хабарлауға міндетті;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«Археологиялық жұмыстарды жүзеге асыру қағидалары мен шарттарын» қатаң сақтауы міндетті; 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Жұмыстар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аяқталғаннан кейін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уәкілетті органмен белгіленген мерзімде бекітілген есептілік формасына сай 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ҒЫЛЫМИ ЕСЕП тапсырады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kk-KZ" sz="1600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Ғылыми есепке археология саласында іргелі зерттеулер жүргізетін мемлекеттік мекеме тарапынан 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эксперттік талдау жүргізіледі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Барлық құжатқа, әсіресе эксперттік қорытындыға сүйене отырып, Уәкілетті орган жанынан құрылған </a:t>
            </a:r>
            <a:r>
              <a:rPr lang="kk-KZ" sz="1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сараптамалық комиссия шешім қабылдайды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Ғылыми есеп өткізу-қабылдау актісімен бірге 1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жыл ішінде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ОММ, АИ және музейге тапсырылады;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Лицензиат 3 жыл ішінде өңделген, талданған материалдар мен олжаларды мемлекеттік музейге немесе арнайы өңірлік қоймаға тапсырады.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2476AED-1BA9-41E2-87C8-5CC8C68D21FB}"/>
              </a:ext>
            </a:extLst>
          </p:cNvPr>
          <p:cNvSpPr/>
          <p:nvPr/>
        </p:nvSpPr>
        <p:spPr>
          <a:xfrm>
            <a:off x="629728" y="4381088"/>
            <a:ext cx="2777579" cy="323161"/>
          </a:xfrm>
          <a:prstGeom prst="rect">
            <a:avLst/>
          </a:prstGeom>
        </p:spPr>
        <p:txBody>
          <a:bodyPr wrap="square" lIns="91420" tIns="45718" rIns="91420" bIns="45718">
            <a:spAutoFit/>
          </a:bodyPr>
          <a:lstStyle/>
          <a:p>
            <a:pPr defTabSz="1042613"/>
            <a:r>
              <a:rPr lang="kk-KZ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 ЖАҒДАЙ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2">
            <a:extLst>
              <a:ext uri="{FF2B5EF4-FFF2-40B4-BE49-F238E27FC236}">
                <a16:creationId xmlns:a16="http://schemas.microsoft.com/office/drawing/2014/main" id="{556C0422-5F45-408E-895C-1ECB0849682E}"/>
              </a:ext>
            </a:extLst>
          </p:cNvPr>
          <p:cNvSpPr/>
          <p:nvPr/>
        </p:nvSpPr>
        <p:spPr bwMode="auto">
          <a:xfrm>
            <a:off x="399393" y="4368024"/>
            <a:ext cx="3075922" cy="382286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8" rIns="91420" bIns="45718" rtlCol="0" anchor="ctr"/>
          <a:lstStyle/>
          <a:p>
            <a:pPr algn="ctr" defTabSz="690373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6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41475838-F063-33B5-68B6-1F936A9A1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" y="0"/>
            <a:ext cx="12191999" cy="60843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5C7DADB4-D964-1EFF-03DB-F776F0820C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1" y="-331079"/>
            <a:ext cx="1338911" cy="1338911"/>
          </a:xfrm>
          <a:prstGeom prst="rect">
            <a:avLst/>
          </a:prstGeom>
        </p:spPr>
      </p:pic>
      <p:sp>
        <p:nvSpPr>
          <p:cNvPr id="4" name="Номер слайда 6">
            <a:extLst>
              <a:ext uri="{FF2B5EF4-FFF2-40B4-BE49-F238E27FC236}">
                <a16:creationId xmlns:a16="http://schemas.microsoft.com/office/drawing/2014/main" id="{C84CCA96-45E2-E8A0-A025-1D15D069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694" y="6508408"/>
            <a:ext cx="2133600" cy="476250"/>
          </a:xfrm>
        </p:spPr>
        <p:txBody>
          <a:bodyPr/>
          <a:lstStyle/>
          <a:p>
            <a:pPr>
              <a:defRPr/>
            </a:pPr>
            <a:fld id="{8C4C9EE7-F31B-41CD-A2CA-FC34C559CF53}" type="slidenum">
              <a:rPr lang="ru-RU" sz="1200" smtClean="0"/>
              <a:pPr>
                <a:defRPr/>
              </a:pPr>
              <a:t>4</a:t>
            </a:fld>
            <a:endParaRPr lang="ru-RU" sz="1200" dirty="0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63785A30-AFBA-06C3-9723-45B73BBDA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28" y="312498"/>
            <a:ext cx="8962864" cy="39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lvl="0" algn="l"/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kk-K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 ҚОР САЛУ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endParaRPr lang="ru-RU" altLang="ru-RU" sz="1400" kern="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5780" y="849985"/>
            <a:ext cx="1114360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«Музей </a:t>
            </a:r>
            <a:r>
              <a:rPr lang="kk-K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заттары мен музей коллекциялары музей қорының құрамына енгізіледі және Қазақстан Республикасы халқының мәдени мұрасының ажырамас бөлігі болып табылады</a:t>
            </a:r>
            <a:r>
              <a:rPr lang="kk-KZ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just"/>
            <a:r>
              <a:rPr lang="kk-KZ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Республикасының 2006 жылғы 15 желтоқсанындағы «Мәдениет туралы» Заңының 25-бабы </a:t>
            </a:r>
            <a:r>
              <a:rPr lang="kk-KZ" sz="1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3-тармағы</a:t>
            </a:r>
          </a:p>
          <a:p>
            <a:pPr algn="just"/>
            <a:endParaRPr lang="kk-KZ" sz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kk-KZ" sz="1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Археологиялық қазба барысында табылған жәдігер, алынған материалдар (палеоантропологиялық, археоботаникалық, зооархеологиялық т.б.) мен ғылыми үлгілер сол қоғам мен адам жайлы ақпарат беретін бірден-бір дерек.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Оны тұрақты түрде, ұзақ мерзімге, қауіпсіз сақтау мен хұқықтық жағынан қорғау – аса маңызды мемлекеттік іс.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Бүгінде жаңа табылған жәдігерлер мен материалдар мемлекеттік музейлерге толық өткізілмеуде, себебі орын жоқ, ғимарат ескі, талапқа сай емес. 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Көптеген археологиялық заттар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әсіресе, органикалық материалдардан, темірден жасалған бұйымдар)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сақталмайды,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 коллекцияға, археологиялық кешенге немесе объектіге тиесілігін жоғалтады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Арнайы қорды (Астана қаласында)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салу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арқылы Қазақстанның барлық аймақтарындағы археологиялық зерттеулерден алынған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палеоантропологиялық, зооархеологиялық және жаппай археологиялық табылымдарды (массовые археологические находки) сақтауға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өңдеуге, зерттеуге болады. </a:t>
            </a:r>
            <a:endParaRPr lang="kk-KZ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 қор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қағидаттарын (коллекцияның тұтастығын) қатаң сақтай отырып және сақтауға беру (уақытша немесе тұрақты) туралы шарттарды басшылықта ұстап,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 ғылыми мекемелердің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жаппай жиынтықтарын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 функциясын жүзеге асыра алады. </a:t>
            </a:r>
            <a:endParaRPr lang="kk-KZ" sz="1600" dirty="0" smtClean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02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41475838-F063-33B5-68B6-1F936A9A1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" y="0"/>
            <a:ext cx="12191999" cy="60843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5C7DADB4-D964-1EFF-03DB-F776F0820C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9251" y="-331079"/>
            <a:ext cx="1338911" cy="1338911"/>
          </a:xfrm>
          <a:prstGeom prst="rect">
            <a:avLst/>
          </a:prstGeom>
        </p:spPr>
      </p:pic>
      <p:sp>
        <p:nvSpPr>
          <p:cNvPr id="4" name="Номер слайда 6">
            <a:extLst>
              <a:ext uri="{FF2B5EF4-FFF2-40B4-BE49-F238E27FC236}">
                <a16:creationId xmlns:a16="http://schemas.microsoft.com/office/drawing/2014/main" id="{C84CCA96-45E2-E8A0-A025-1D15D069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19694" y="6508408"/>
            <a:ext cx="2133600" cy="476250"/>
          </a:xfrm>
        </p:spPr>
        <p:txBody>
          <a:bodyPr/>
          <a:lstStyle/>
          <a:p>
            <a:pPr>
              <a:defRPr/>
            </a:pPr>
            <a:fld id="{8C4C9EE7-F31B-41CD-A2CA-FC34C559CF53}" type="slidenum">
              <a:rPr lang="ru-RU" sz="1200" smtClean="0"/>
              <a:pPr>
                <a:defRPr/>
              </a:pPr>
              <a:t>5</a:t>
            </a:fld>
            <a:endParaRPr lang="ru-RU" sz="1200" dirty="0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63785A30-AFBA-06C3-9723-45B73BBDA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728" y="312498"/>
            <a:ext cx="8962864" cy="39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lvl="0" algn="l"/>
            <a:r>
              <a:rPr lang="kk-K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 ҰСЫНЫС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/>
            <a:endParaRPr lang="ru-RU" altLang="ru-RU" sz="1400" kern="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2476AED-1BA9-41E2-87C8-5CC8C68D21FB}"/>
              </a:ext>
            </a:extLst>
          </p:cNvPr>
          <p:cNvSpPr/>
          <p:nvPr/>
        </p:nvSpPr>
        <p:spPr>
          <a:xfrm>
            <a:off x="530326" y="1118473"/>
            <a:ext cx="4494065" cy="323161"/>
          </a:xfrm>
          <a:prstGeom prst="rect">
            <a:avLst/>
          </a:prstGeom>
        </p:spPr>
        <p:txBody>
          <a:bodyPr wrap="square" lIns="91420" tIns="45718" rIns="91420" bIns="45718">
            <a:spAutoFit/>
          </a:bodyPr>
          <a:lstStyle/>
          <a:p>
            <a:pPr defTabSz="1042613"/>
            <a:r>
              <a:rPr lang="kk-KZ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МӘДЕНИЕТ </a:t>
            </a:r>
            <a:r>
              <a:rPr lang="kk-KZ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АҚПАРАТ МИНИСТРЛІГІ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8E51F401-77C0-4FF6-8809-60CDD2DF8CE1}"/>
              </a:ext>
            </a:extLst>
          </p:cNvPr>
          <p:cNvSpPr/>
          <p:nvPr/>
        </p:nvSpPr>
        <p:spPr bwMode="auto">
          <a:xfrm>
            <a:off x="6124524" y="997661"/>
            <a:ext cx="5668083" cy="55800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8" rIns="91420" bIns="45718" rtlCol="0" anchor="ctr"/>
          <a:lstStyle/>
          <a:p>
            <a:pPr algn="ctr" defTabSz="690373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0" name="Rectangle: Rounded Corners 2">
            <a:extLst>
              <a:ext uri="{FF2B5EF4-FFF2-40B4-BE49-F238E27FC236}">
                <a16:creationId xmlns:a16="http://schemas.microsoft.com/office/drawing/2014/main" id="{556C0422-5F45-408E-895C-1ECB0849682E}"/>
              </a:ext>
            </a:extLst>
          </p:cNvPr>
          <p:cNvSpPr/>
          <p:nvPr/>
        </p:nvSpPr>
        <p:spPr bwMode="auto">
          <a:xfrm>
            <a:off x="415159" y="1020797"/>
            <a:ext cx="4724400" cy="558000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8" rIns="91420" bIns="45718" rtlCol="0" anchor="ctr"/>
          <a:lstStyle/>
          <a:p>
            <a:pPr algn="ctr" defTabSz="690373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A04A6A3-122F-4676-AB2D-D47BDE223E8A}"/>
              </a:ext>
            </a:extLst>
          </p:cNvPr>
          <p:cNvSpPr/>
          <p:nvPr/>
        </p:nvSpPr>
        <p:spPr>
          <a:xfrm>
            <a:off x="6184614" y="1085586"/>
            <a:ext cx="5543811" cy="323161"/>
          </a:xfrm>
          <a:prstGeom prst="rect">
            <a:avLst/>
          </a:prstGeom>
        </p:spPr>
        <p:txBody>
          <a:bodyPr wrap="square" lIns="91420" tIns="45718" rIns="91420" bIns="45718">
            <a:spAutoFit/>
          </a:bodyPr>
          <a:lstStyle/>
          <a:p>
            <a:pPr algn="ctr" defTabSz="1042613"/>
            <a:r>
              <a:rPr lang="kk-KZ" sz="1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Ә. Х. МАРҒҰЛАН АТЫНДАҒЫ АРХЕОЛОГИЯ ИНСТИТУТЫ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572" y="1786206"/>
            <a:ext cx="554381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«</a:t>
            </a:r>
            <a:r>
              <a:rPr lang="ru-RU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Тарихи-мәдени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мұра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объектілерін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қорғау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2019 </a:t>
            </a:r>
            <a:r>
              <a:rPr lang="ru-RU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 </a:t>
            </a:r>
            <a:r>
              <a:rPr lang="ru-RU" sz="16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желтоқсандағы</a:t>
            </a:r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Заңына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өзгерістер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толықтырулар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Нормативті-хұқықтық құжаттарды қайта талқылап, бекіту; 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Арнайы қорды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(Астана қаласында)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салу;</a:t>
            </a:r>
            <a:endParaRPr lang="kk-KZ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Ескерткіштердің жаппай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бұзылуына жол бермеу;</a:t>
            </a:r>
            <a:endParaRPr lang="kk-KZ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Археологиялық бұйымдарды заңсыз іздеу мен алуға тыйым салу, Заңмен қудалау;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Жәдігерлер мен материалдардың заңсыз айналымға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енуін тыю. </a:t>
            </a:r>
            <a:endParaRPr lang="kk-KZ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endParaRPr lang="kk-KZ" sz="1600" dirty="0" smtClean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37316" y="1735828"/>
            <a:ext cx="554381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«Археологиялық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жұмыстарды жүзеге асыру қағидалары мен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шарттарына» өзгеріс пен толықтырулар енгізу бойынша ұсыныстар береді;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Далалық археологиялық зерттеу жұмыстарын жүргізудің әдістемесін дайындап, бекітуге Уәкілетті органға ұсынады; 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Ғылыми есептіліктің формасы мен шарттарын дайындайды, Уәкілетті 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органға </a:t>
            </a: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бекітуге ұсынады</a:t>
            </a:r>
            <a:r>
              <a:rPr lang="kk-KZ" sz="1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 бойынша Лицензиаттар тарапынан зерттеу әдістемесінің сақталуын қадағалайды, ғылыми есептерге эксперттік қорытынды береді.</a:t>
            </a:r>
          </a:p>
          <a:p>
            <a:pPr algn="just">
              <a:spcAft>
                <a:spcPts val="1200"/>
              </a:spcAft>
            </a:pPr>
            <a:r>
              <a:rPr lang="kk-KZ" sz="1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endParaRPr lang="kk-KZ" sz="16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Times New Roman" panose="02020603050405020304" pitchFamily="18" charset="0"/>
              <a:buChar char="−"/>
            </a:pPr>
            <a:endParaRPr lang="kk-KZ" sz="1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69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689</Words>
  <Application>Microsoft Office PowerPoint</Application>
  <PresentationFormat>Широкоэкранный</PresentationFormat>
  <Paragraphs>77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Aydar Ongar</dc:creator>
  <cp:lastModifiedBy>Asus</cp:lastModifiedBy>
  <cp:revision>178</cp:revision>
  <cp:lastPrinted>2023-02-24T07:32:59Z</cp:lastPrinted>
  <dcterms:created xsi:type="dcterms:W3CDTF">2023-01-22T18:57:43Z</dcterms:created>
  <dcterms:modified xsi:type="dcterms:W3CDTF">2023-11-03T13:38:24Z</dcterms:modified>
</cp:coreProperties>
</file>